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0" r:id="rId2"/>
    <p:sldMasterId id="2147483682" r:id="rId3"/>
  </p:sldMasterIdLst>
  <p:notesMasterIdLst>
    <p:notesMasterId r:id="rId98"/>
  </p:notesMasterIdLst>
  <p:sldIdLst>
    <p:sldId id="446" r:id="rId4"/>
    <p:sldId id="271" r:id="rId5"/>
    <p:sldId id="272" r:id="rId6"/>
    <p:sldId id="273" r:id="rId7"/>
    <p:sldId id="274" r:id="rId8"/>
    <p:sldId id="353" r:id="rId9"/>
    <p:sldId id="372" r:id="rId10"/>
    <p:sldId id="373" r:id="rId11"/>
    <p:sldId id="356" r:id="rId12"/>
    <p:sldId id="275" r:id="rId13"/>
    <p:sldId id="347" r:id="rId14"/>
    <p:sldId id="400" r:id="rId15"/>
    <p:sldId id="395" r:id="rId16"/>
    <p:sldId id="394" r:id="rId17"/>
    <p:sldId id="349" r:id="rId18"/>
    <p:sldId id="279" r:id="rId19"/>
    <p:sldId id="281" r:id="rId20"/>
    <p:sldId id="282" r:id="rId21"/>
    <p:sldId id="320" r:id="rId22"/>
    <p:sldId id="384" r:id="rId23"/>
    <p:sldId id="322" r:id="rId24"/>
    <p:sldId id="413" r:id="rId25"/>
    <p:sldId id="414" r:id="rId26"/>
    <p:sldId id="415" r:id="rId27"/>
    <p:sldId id="416" r:id="rId28"/>
    <p:sldId id="276" r:id="rId29"/>
    <p:sldId id="294" r:id="rId30"/>
    <p:sldId id="295" r:id="rId31"/>
    <p:sldId id="371" r:id="rId32"/>
    <p:sldId id="296" r:id="rId33"/>
    <p:sldId id="302" r:id="rId34"/>
    <p:sldId id="381" r:id="rId35"/>
    <p:sldId id="304" r:id="rId36"/>
    <p:sldId id="310" r:id="rId37"/>
    <p:sldId id="311" r:id="rId38"/>
    <p:sldId id="313" r:id="rId39"/>
    <p:sldId id="338" r:id="rId40"/>
    <p:sldId id="378" r:id="rId41"/>
    <p:sldId id="340" r:id="rId42"/>
    <p:sldId id="341" r:id="rId43"/>
    <p:sldId id="379" r:id="rId44"/>
    <p:sldId id="401" r:id="rId45"/>
    <p:sldId id="343" r:id="rId46"/>
    <p:sldId id="323" r:id="rId47"/>
    <p:sldId id="324" r:id="rId48"/>
    <p:sldId id="402" r:id="rId49"/>
    <p:sldId id="325" r:id="rId50"/>
    <p:sldId id="364" r:id="rId51"/>
    <p:sldId id="393" r:id="rId52"/>
    <p:sldId id="366" r:id="rId53"/>
    <p:sldId id="277" r:id="rId54"/>
    <p:sldId id="405" r:id="rId55"/>
    <p:sldId id="406" r:id="rId56"/>
    <p:sldId id="407" r:id="rId57"/>
    <p:sldId id="408" r:id="rId58"/>
    <p:sldId id="409" r:id="rId59"/>
    <p:sldId id="361" r:id="rId60"/>
    <p:sldId id="375" r:id="rId61"/>
    <p:sldId id="363" r:id="rId62"/>
    <p:sldId id="410" r:id="rId63"/>
    <p:sldId id="411" r:id="rId64"/>
    <p:sldId id="412" r:id="rId65"/>
    <p:sldId id="315" r:id="rId66"/>
    <p:sldId id="391" r:id="rId67"/>
    <p:sldId id="392" r:id="rId68"/>
    <p:sldId id="317" r:id="rId69"/>
    <p:sldId id="319" r:id="rId70"/>
    <p:sldId id="335" r:id="rId71"/>
    <p:sldId id="336" r:id="rId72"/>
    <p:sldId id="418" r:id="rId73"/>
    <p:sldId id="417" r:id="rId74"/>
    <p:sldId id="390" r:id="rId75"/>
    <p:sldId id="337" r:id="rId76"/>
    <p:sldId id="344" r:id="rId77"/>
    <p:sldId id="380" r:id="rId78"/>
    <p:sldId id="346" r:id="rId79"/>
    <p:sldId id="278" r:id="rId80"/>
    <p:sldId id="326" r:id="rId81"/>
    <p:sldId id="385" r:id="rId82"/>
    <p:sldId id="328" r:id="rId83"/>
    <p:sldId id="284" r:id="rId84"/>
    <p:sldId id="368" r:id="rId85"/>
    <p:sldId id="404" r:id="rId86"/>
    <p:sldId id="369" r:id="rId87"/>
    <p:sldId id="286" r:id="rId88"/>
    <p:sldId id="288" r:id="rId89"/>
    <p:sldId id="357" r:id="rId90"/>
    <p:sldId id="388" r:id="rId91"/>
    <p:sldId id="359" r:id="rId92"/>
    <p:sldId id="289" r:id="rId93"/>
    <p:sldId id="290" r:id="rId94"/>
    <p:sldId id="291" r:id="rId95"/>
    <p:sldId id="370" r:id="rId96"/>
    <p:sldId id="293" r:id="rId9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cience Communications" initials="i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894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
          <a:latin typeface="Arial"/>
          <a:ea typeface="Arial"/>
          <a:cs typeface="Arial"/>
        </a:font>
        <a:srgbClr val="363636"/>
      </a:tcTxStyle>
      <a:tcStyle>
        <a:tcBdr>
          <a:left>
            <a:ln w="9525" cap="flat">
              <a:solidFill>
                <a:srgbClr val="2291FE"/>
              </a:solidFill>
              <a:prstDash val="solid"/>
              <a:round/>
            </a:ln>
          </a:left>
          <a:right>
            <a:ln w="9525" cap="flat">
              <a:solidFill>
                <a:srgbClr val="2291FE"/>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Arial"/>
          <a:ea typeface="Arial"/>
          <a:cs typeface="Arial"/>
        </a:font>
        <a:srgbClr val="363636"/>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002850"/>
      </a:tcTxStyle>
      <a:tcStyle>
        <a:tcBdr>
          <a:left>
            <a:ln w="12700" cap="flat">
              <a:noFill/>
              <a:miter lim="400000"/>
            </a:ln>
          </a:left>
          <a:right>
            <a:ln w="12700" cap="flat">
              <a:noFill/>
              <a:miter lim="400000"/>
            </a:ln>
          </a:right>
          <a:top>
            <a:ln w="9525" cap="flat">
              <a:solidFill>
                <a:srgbClr val="2291FE"/>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CBDCFF"/>
          </a:solidFill>
        </a:fill>
      </a:tcStyle>
    </a:wholeTbl>
    <a:band2H>
      <a:tcTxStyle/>
      <a:tcStyle>
        <a:tcBdr/>
        <a:fill>
          <a:solidFill>
            <a:srgbClr val="E7EEFF"/>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FE8CA"/>
          </a:solidFill>
        </a:fill>
      </a:tcStyle>
    </a:wholeTbl>
    <a:band2H>
      <a:tcTxStyle/>
      <a:tcStyle>
        <a:tcBdr/>
        <a:fill>
          <a:solidFill>
            <a:srgbClr val="FFF4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6D1CA"/>
          </a:solidFill>
        </a:fill>
      </a:tcStyle>
    </a:wholeTbl>
    <a:band2H>
      <a:tcTxStyle/>
      <a:tcStyle>
        <a:tcBdr/>
        <a:fill>
          <a:solidFill>
            <a:srgbClr val="FAE9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96969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EEE"/>
          </a:solidFill>
        </a:fill>
      </a:tcStyle>
    </a:wholeTbl>
    <a:band2H>
      <a:tcTxStyle/>
      <a:tcStyle>
        <a:tcBdr/>
        <a:fill>
          <a:solidFill>
            <a:srgbClr val="363636"/>
          </a:solidFill>
        </a:fill>
      </a:tcStyle>
    </a:band2H>
    <a:firstCol>
      <a:tcTxStyle b="on"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969696"/>
      </a:tcTxStyle>
      <a:tcStyle>
        <a:tcBdr>
          <a:left>
            <a:ln w="12700" cap="flat">
              <a:noFill/>
              <a:miter lim="400000"/>
            </a:ln>
          </a:left>
          <a:right>
            <a:ln w="12700" cap="flat">
              <a:noFill/>
              <a:miter lim="400000"/>
            </a:ln>
          </a:right>
          <a:top>
            <a:ln w="508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rgbClr val="363636"/>
          </a:solidFill>
        </a:fill>
      </a:tcStyle>
    </a:lastRow>
    <a:firstRow>
      <a:tcTxStyle b="on" i="off">
        <a:font>
          <a:latin typeface="Arial"/>
          <a:ea typeface="Arial"/>
          <a:cs typeface="Arial"/>
        </a:font>
        <a:srgbClr val="363636"/>
      </a:tcTxStyle>
      <a:tcStyle>
        <a:tcBdr>
          <a:left>
            <a:ln w="12700" cap="flat">
              <a:noFill/>
              <a:miter lim="400000"/>
            </a:ln>
          </a:left>
          <a:right>
            <a:ln w="12700" cap="flat">
              <a:noFill/>
              <a:miter lim="400000"/>
            </a:ln>
          </a:right>
          <a:top>
            <a:ln w="254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DCDCDC"/>
          </a:solidFill>
        </a:fill>
      </a:tcStyle>
    </a:wholeTbl>
    <a:band2H>
      <a:tcTxStyle/>
      <a:tcStyle>
        <a:tcBdr/>
        <a:fill>
          <a:solidFill>
            <a:srgbClr val="EEEEEE"/>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7" autoAdjust="0"/>
    <p:restoredTop sz="94343" autoAdjust="0"/>
  </p:normalViewPr>
  <p:slideViewPr>
    <p:cSldViewPr snapToGrid="0">
      <p:cViewPr varScale="1">
        <p:scale>
          <a:sx n="79" d="100"/>
          <a:sy n="79" d="100"/>
        </p:scale>
        <p:origin x="87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34413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8829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53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87276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7595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2083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8535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4651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34614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54662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4054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3268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16030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9965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8712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15172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01988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344397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8147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512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51475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69229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95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8664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80975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677106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95447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18270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727002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87904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189643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06383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541607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64387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4504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55396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41712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73376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243947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02405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306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981404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64246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947618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0649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82234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712916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58166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416597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56647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17731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12185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78204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02893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675956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294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389650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11735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411301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52323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24373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15101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963584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435887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7923375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79018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582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403914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65240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841462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196251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770485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1229525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086537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1462387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40478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0006450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55618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3928375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2853330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2492679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9269924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062096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2750586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365275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42161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02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44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sz="2800"/>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8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14243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04800" y="1246909"/>
            <a:ext cx="11582400" cy="505565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0" hasCustomPrompt="1"/>
          </p:nvPr>
        </p:nvSpPr>
        <p:spPr>
          <a:xfrm>
            <a:off x="304800" y="6233974"/>
            <a:ext cx="5507567" cy="487363"/>
          </a:xfrm>
        </p:spPr>
        <p:txBody>
          <a:bodyPr tIns="0" bIns="0" anchor="b"/>
          <a:lstStyle>
            <a:lvl1pPr marL="0" indent="0">
              <a:buNone/>
              <a:defRPr sz="1200"/>
            </a:lvl1pPr>
          </a:lstStyle>
          <a:p>
            <a:r>
              <a:rPr lang="en-GB" sz="1200" dirty="0"/>
              <a:t>Footnote text left aligned (Arial 12pt roman, black)</a:t>
            </a:r>
          </a:p>
        </p:txBody>
      </p:sp>
      <p:sp>
        <p:nvSpPr>
          <p:cNvPr id="5" name="Text Placeholder 4"/>
          <p:cNvSpPr>
            <a:spLocks noGrp="1"/>
          </p:cNvSpPr>
          <p:nvPr>
            <p:ph type="body" sz="quarter" idx="11" hasCustomPrompt="1"/>
          </p:nvPr>
        </p:nvSpPr>
        <p:spPr>
          <a:xfrm>
            <a:off x="6379633" y="6521312"/>
            <a:ext cx="5507567" cy="200025"/>
          </a:xfrm>
        </p:spPr>
        <p:txBody>
          <a:bodyPr tIns="0" bIns="0" anchor="b"/>
          <a:lstStyle>
            <a:lvl1pPr marL="0" indent="0" algn="r">
              <a:buNone/>
              <a:defRPr sz="1200" baseline="0"/>
            </a:lvl1pPr>
          </a:lstStyle>
          <a:p>
            <a:r>
              <a:rPr lang="en-GB" sz="1200" dirty="0"/>
              <a:t>Reference text right aligned (Arial 12pt roman, black)</a:t>
            </a:r>
          </a:p>
        </p:txBody>
      </p:sp>
      <p:sp>
        <p:nvSpPr>
          <p:cNvPr id="8" name="Slide Number Placeholder 5">
            <a:extLst>
              <a:ext uri="{FF2B5EF4-FFF2-40B4-BE49-F238E27FC236}">
                <a16:creationId xmlns:a16="http://schemas.microsoft.com/office/drawing/2014/main" id="{C7B7C12D-C078-4A6A-9A46-117F2CB93103}"/>
              </a:ext>
            </a:extLst>
          </p:cNvPr>
          <p:cNvSpPr txBox="1">
            <a:spLocks/>
          </p:cNvSpPr>
          <p:nvPr userDrawn="1"/>
        </p:nvSpPr>
        <p:spPr>
          <a:xfrm>
            <a:off x="11593483" y="6492875"/>
            <a:ext cx="598517" cy="365125"/>
          </a:xfrm>
          <a:prstGeom prst="rect">
            <a:avLst/>
          </a:prstGeom>
        </p:spPr>
        <p:txBody>
          <a:bodyPr vert="horz" lIns="91440" tIns="45720" rIns="91440" bIns="45720" rtlCol="0" anchor="b"/>
          <a:lstStyle>
            <a:defPPr>
              <a:defRPr lang="en-GB"/>
            </a:defPPr>
            <a:lvl1pPr algn="r" rtl="0" fontAlgn="base">
              <a:spcBef>
                <a:spcPct val="0"/>
              </a:spcBef>
              <a:spcAft>
                <a:spcPct val="0"/>
              </a:spcAft>
              <a:defRPr sz="1000" kern="1200">
                <a:solidFill>
                  <a:srgbClr val="17ACC8"/>
                </a:solidFill>
                <a:latin typeface="Arial" panose="020B0604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1C2912F7-087B-418C-A3FA-FA4636C6A3D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26110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413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06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9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4470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720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25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05264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LILLY_LOGO.jpg">
            <a:extLst>
              <a:ext uri="{FF2B5EF4-FFF2-40B4-BE49-F238E27FC236}">
                <a16:creationId xmlns:a16="http://schemas.microsoft.com/office/drawing/2014/main" id="{9B70D61C-6406-4597-B341-A3BA134B906C}"/>
              </a:ext>
            </a:extLst>
          </p:cNvPr>
          <p:cNvPicPr>
            <a:picLocks/>
          </p:cNvPicPr>
          <p:nvPr userDrawn="1"/>
        </p:nvPicPr>
        <p:blipFill>
          <a:blip r:embed="rId2" cstate="print"/>
          <a:stretch>
            <a:fillRect/>
          </a:stretch>
        </p:blipFill>
        <p:spPr>
          <a:xfrm>
            <a:off x="11226103" y="6330313"/>
            <a:ext cx="635924" cy="345152"/>
          </a:xfrm>
          <a:prstGeom prst="rect">
            <a:avLst/>
          </a:prstGeom>
        </p:spPr>
      </p:pic>
      <p:sp>
        <p:nvSpPr>
          <p:cNvPr id="5" name="Subtitle 2">
            <a:extLst>
              <a:ext uri="{FF2B5EF4-FFF2-40B4-BE49-F238E27FC236}">
                <a16:creationId xmlns:a16="http://schemas.microsoft.com/office/drawing/2014/main" id="{08A26D61-9304-4E22-8CB0-8515E74CD401}"/>
              </a:ext>
            </a:extLst>
          </p:cNvPr>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1" i="0" u="none" strike="noStrike" kern="1200" cap="none" spc="0" normalizeH="0" baseline="0" noProof="0" dirty="0">
                <a:ln>
                  <a:noFill/>
                </a:ln>
                <a:solidFill>
                  <a:srgbClr val="363636"/>
                </a:solidFill>
                <a:effectLst/>
                <a:uLnTx/>
                <a:uFillTx/>
                <a:latin typeface="Arial" charset="0"/>
                <a:ea typeface="+mn-ea"/>
                <a:cs typeface="Arial" charset="0"/>
              </a:rPr>
              <a:t>Supported by Eli Lilly and Company.</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0" i="0" u="none" strike="noStrike" kern="1200" cap="none" spc="0" normalizeH="0" baseline="0" noProof="0" dirty="0">
                <a:ln>
                  <a:noFill/>
                </a:ln>
                <a:solidFill>
                  <a:srgbClr val="363636"/>
                </a:solidFill>
                <a:effectLst/>
                <a:uLnTx/>
                <a:uFillTx/>
                <a:latin typeface="Arial" charset="0"/>
                <a:ea typeface="+mn-ea"/>
                <a:cs typeface="Arial" charset="0"/>
              </a:rPr>
              <a:t> Eli Lilly and Company has not influenced the content of this publication</a:t>
            </a:r>
          </a:p>
        </p:txBody>
      </p:sp>
    </p:spTree>
    <p:extLst>
      <p:ext uri="{BB962C8B-B14F-4D97-AF65-F5344CB8AC3E}">
        <p14:creationId xmlns:p14="http://schemas.microsoft.com/office/powerpoint/2010/main" val="87435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385377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04800" y="2573865"/>
            <a:ext cx="11582400" cy="1798640"/>
          </a:xfrm>
          <a:prstGeom prst="rect">
            <a:avLst/>
          </a:prstGeom>
        </p:spPr>
        <p:txBody>
          <a:bodyPr>
            <a:normAutofit/>
          </a:bodyPr>
          <a:lstStyle>
            <a:lvl1pPr>
              <a:defRPr sz="3600"/>
            </a:lvl1pPr>
          </a:lstStyle>
          <a:p>
            <a:r>
              <a:t>Title Text</a:t>
            </a:r>
          </a:p>
        </p:txBody>
      </p:sp>
      <p:sp>
        <p:nvSpPr>
          <p:cNvPr id="14" name="Body Level One…"/>
          <p:cNvSpPr txBox="1">
            <a:spLocks noGrp="1"/>
          </p:cNvSpPr>
          <p:nvPr>
            <p:ph type="body" sz="quarter" idx="1"/>
          </p:nvPr>
        </p:nvSpPr>
        <p:spPr>
          <a:xfrm>
            <a:off x="304800" y="4486807"/>
            <a:ext cx="11582400" cy="1416051"/>
          </a:xfrm>
          <a:prstGeom prst="rect">
            <a:avLst/>
          </a:prstGeom>
        </p:spPr>
        <p:txBody>
          <a:bodyPr>
            <a:normAutofit/>
          </a:bodyPr>
          <a:lstStyle>
            <a:lvl1pPr marL="0" indent="0">
              <a:buClrTx/>
              <a:buSzTx/>
              <a:buNone/>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15" name="Straight Connector 3"/>
          <p:cNvSpPr/>
          <p:nvPr/>
        </p:nvSpPr>
        <p:spPr>
          <a:xfrm>
            <a:off x="304800" y="4411133"/>
            <a:ext cx="11582400" cy="1"/>
          </a:xfrm>
          <a:prstGeom prst="line">
            <a:avLst/>
          </a:prstGeom>
          <a:ln w="28575">
            <a:solidFill>
              <a:srgbClr val="002850"/>
            </a:solidFill>
          </a:ln>
        </p:spPr>
        <p:txBody>
          <a:bodyPr lIns="45719" rIns="45719"/>
          <a:lstStyle/>
          <a:p>
            <a:pPr>
              <a:defRPr>
                <a:solidFill>
                  <a:srgbClr val="363636"/>
                </a:solidFill>
              </a:defRPr>
            </a:pP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51274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91009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3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32" name="Body Level One…"/>
          <p:cNvSpPr txBox="1">
            <a:spLocks noGrp="1"/>
          </p:cNvSpPr>
          <p:nvPr>
            <p:ph type="body" idx="1"/>
          </p:nvPr>
        </p:nvSpPr>
        <p:spPr>
          <a:xfrm>
            <a:off x="304800" y="1320800"/>
            <a:ext cx="11582400" cy="5308600"/>
          </a:xfrm>
          <a:prstGeom prst="rect">
            <a:avLst/>
          </a:prstGeom>
        </p:spPr>
        <p:txBody>
          <a:bodyPr>
            <a:normAutofit/>
          </a:bodyPr>
          <a:lstStyle>
            <a:lvl1pPr>
              <a:spcBef>
                <a:spcPts val="600"/>
              </a:spcBef>
            </a:lvl1pPr>
            <a:lvl2pPr>
              <a:spcBef>
                <a:spcPts val="600"/>
              </a:spcBef>
            </a:lvl2pPr>
            <a:lvl3pPr>
              <a:spcBef>
                <a:spcPts val="600"/>
              </a:spcBef>
            </a:lvl3pPr>
            <a:lvl4pPr>
              <a:spcBef>
                <a:spcPts val="600"/>
              </a:spcBef>
            </a:lvl4pPr>
            <a:lvl5pPr>
              <a:spcBef>
                <a:spcPts val="600"/>
              </a:spcBef>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68995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63084" y="4406901"/>
            <a:ext cx="10363201" cy="1362076"/>
          </a:xfrm>
          <a:prstGeom prst="rect">
            <a:avLst/>
          </a:prstGeom>
        </p:spPr>
        <p:txBody>
          <a:bodyPr anchor="t">
            <a:normAutofit/>
          </a:bodyPr>
          <a:lstStyle>
            <a:lvl1pPr>
              <a:defRPr sz="4000" cap="all"/>
            </a:lvl1pPr>
          </a:lstStyle>
          <a:p>
            <a:r>
              <a:t>Title Text</a:t>
            </a:r>
          </a:p>
        </p:txBody>
      </p:sp>
      <p:sp>
        <p:nvSpPr>
          <p:cNvPr id="41" name="Body Level One…"/>
          <p:cNvSpPr txBox="1">
            <a:spLocks noGrp="1"/>
          </p:cNvSpPr>
          <p:nvPr>
            <p:ph type="body" sz="quarter" idx="1"/>
          </p:nvPr>
        </p:nvSpPr>
        <p:spPr>
          <a:xfrm>
            <a:off x="963084" y="2906713"/>
            <a:ext cx="10363201" cy="1500188"/>
          </a:xfrm>
          <a:prstGeom prst="rect">
            <a:avLst/>
          </a:prstGeom>
        </p:spPr>
        <p:txBody>
          <a:bodyPr anchor="b">
            <a:normAutofit/>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52572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709131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60" name="Body Level One…"/>
          <p:cNvSpPr txBox="1">
            <a:spLocks noGrp="1"/>
          </p:cNvSpPr>
          <p:nvPr>
            <p:ph type="body" sz="quarter" idx="1"/>
          </p:nvPr>
        </p:nvSpPr>
        <p:spPr>
          <a:xfrm>
            <a:off x="304800" y="1413932"/>
            <a:ext cx="5691717" cy="639763"/>
          </a:xfrm>
          <a:prstGeom prst="rect">
            <a:avLst/>
          </a:prstGeom>
        </p:spPr>
        <p:txBody>
          <a:bodyPr anchor="b">
            <a:normAutofit/>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93368" y="1413932"/>
            <a:ext cx="5693834" cy="639763"/>
          </a:xfrm>
          <a:prstGeom prst="rect">
            <a:avLst/>
          </a:prstGeom>
        </p:spPr>
        <p:txBody>
          <a:bodyPr anchor="b">
            <a:normAutofit/>
          </a:bodyPr>
          <a:lstStyle/>
          <a:p>
            <a:pPr marL="0" indent="0">
              <a:buClrTx/>
              <a:buSzTx/>
              <a:buNone/>
              <a:defRPr b="1"/>
            </a:pPr>
            <a:endParaRPr/>
          </a:p>
        </p:txBody>
      </p:sp>
      <p:sp>
        <p:nvSpPr>
          <p:cNvPr id="62"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438875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72" name="Straight Connector 4"/>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98009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74954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8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56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760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5"/>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1"/>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12612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3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75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62724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1"/>
            <a:ext cx="11582400" cy="93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320800"/>
            <a:ext cx="11582400" cy="530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16822"/>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96"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7693"/>
            <a:ext cx="11582400" cy="93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246909"/>
            <a:ext cx="11582400" cy="5382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098288"/>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82892"/>
      </p:ext>
    </p:extLst>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rtl="0" fontAlgn="base">
        <a:lnSpc>
          <a:spcPct val="90000"/>
        </a:lnSpc>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0"/>
          <a:stretch>
            <a:fillRect/>
          </a:stretch>
        </p:blipFill>
        <p:spPr>
          <a:xfrm>
            <a:off x="11226103" y="6330312"/>
            <a:ext cx="635925" cy="345153"/>
          </a:xfrm>
          <a:prstGeom prst="rect">
            <a:avLst/>
          </a:prstGeom>
          <a:ln w="12700">
            <a:miter lim="400000"/>
          </a:ln>
        </p:spPr>
      </p:pic>
      <p:sp>
        <p:nvSpPr>
          <p:cNvPr id="3" name="Subtitle 2"/>
          <p:cNvSpPr txBox="1"/>
          <p:nvPr/>
        </p:nvSpPr>
        <p:spPr>
          <a:xfrm>
            <a:off x="1717504" y="6099204"/>
            <a:ext cx="9360056" cy="5323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spcBef>
                <a:spcPts val="200"/>
              </a:spcBef>
              <a:defRPr sz="1000" b="1">
                <a:solidFill>
                  <a:srgbClr val="363636"/>
                </a:solidFill>
              </a:defRPr>
            </a:pPr>
            <a:r>
              <a:t>Supported by Eli Lilly and Company.</a:t>
            </a:r>
          </a:p>
          <a:p>
            <a:pPr algn="r">
              <a:spcBef>
                <a:spcPts val="200"/>
              </a:spcBef>
              <a:defRPr sz="1000">
                <a:solidFill>
                  <a:srgbClr val="363636"/>
                </a:solidFill>
              </a:defRPr>
            </a:pPr>
            <a:r>
              <a:t> Eli Lilly and Company has not influenced the content of this publication</a:t>
            </a:r>
          </a:p>
        </p:txBody>
      </p:sp>
      <p:sp>
        <p:nvSpPr>
          <p:cNvPr id="4" name="Title Text"/>
          <p:cNvSpPr txBox="1">
            <a:spLocks noGrp="1"/>
          </p:cNvSpPr>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363636"/>
                </a:solidFill>
              </a:defRPr>
            </a:lvl1pPr>
          </a:lstStyle>
          <a:p>
            <a:fld id="{86CB4B4D-7CA3-9044-876B-883B54F8677D}" type="slidenum">
              <a:t>‹#›</a:t>
            </a:fld>
            <a:endParaRPr/>
          </a:p>
        </p:txBody>
      </p:sp>
    </p:spTree>
    <p:extLst>
      <p:ext uri="{BB962C8B-B14F-4D97-AF65-F5344CB8AC3E}">
        <p14:creationId xmlns:p14="http://schemas.microsoft.com/office/powerpoint/2010/main" val="267137617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9pPr>
    </p:titleStyle>
    <p:bodyStyle>
      <a:lvl1pPr marL="250825" marR="0" indent="-250825" algn="l" defTabSz="914400" rtl="0" latinLnBrk="0">
        <a:lnSpc>
          <a:spcPct val="100000"/>
        </a:lnSpc>
        <a:spcBef>
          <a:spcPts val="400"/>
        </a:spcBef>
        <a:spcAft>
          <a:spcPts val="0"/>
        </a:spcAft>
        <a:buClr>
          <a:srgbClr val="002850"/>
        </a:buClr>
        <a:buSzPct val="110000"/>
        <a:buFontTx/>
        <a:buChar char="•"/>
        <a:tabLst/>
        <a:defRPr sz="2000" b="0" i="0" u="none" strike="noStrike" cap="none" spc="0" baseline="0">
          <a:solidFill>
            <a:srgbClr val="363636"/>
          </a:solidFill>
          <a:uFillTx/>
          <a:latin typeface="Arial"/>
          <a:ea typeface="Arial"/>
          <a:cs typeface="Arial"/>
          <a:sym typeface="Arial"/>
        </a:defRPr>
      </a:lvl1pPr>
      <a:lvl2pPr marL="561975" marR="0" indent="-309563"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2pPr>
      <a:lvl3pPr marL="812800" marR="0" indent="-2492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3pPr>
      <a:lvl4pPr marL="1101725"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4pPr>
      <a:lvl5pPr marL="13906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5pPr>
      <a:lvl6pPr marL="18478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6pPr>
      <a:lvl7pPr marL="23050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7pPr>
      <a:lvl8pPr marL="27622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8pPr>
      <a:lvl9pPr marL="32194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F65CA17-5220-4CFC-A558-75BFAD9D0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7541" y="65088"/>
            <a:ext cx="1108581" cy="1135137"/>
          </a:xfrm>
          <a:prstGeom prst="rect">
            <a:avLst/>
          </a:prstGeom>
        </p:spPr>
      </p:pic>
      <p:cxnSp>
        <p:nvCxnSpPr>
          <p:cNvPr id="7" name="Straight Connector 25">
            <a:extLst>
              <a:ext uri="{FF2B5EF4-FFF2-40B4-BE49-F238E27FC236}">
                <a16:creationId xmlns:a16="http://schemas.microsoft.com/office/drawing/2014/main" id="{80E82CCD-4190-4AB3-B799-895F5A034486}"/>
              </a:ext>
            </a:extLst>
          </p:cNvPr>
          <p:cNvCxnSpPr/>
          <p:nvPr/>
        </p:nvCxnSpPr>
        <p:spPr>
          <a:xfrm rot="5400000" flipH="1" flipV="1">
            <a:off x="2892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606C2B37-6619-4BE2-B3BC-95BC4C382CBC}"/>
              </a:ext>
            </a:extLst>
          </p:cNvPr>
          <p:cNvSpPr txBox="1">
            <a:spLocks/>
          </p:cNvSpPr>
          <p:nvPr/>
        </p:nvSpPr>
        <p:spPr>
          <a:xfrm>
            <a:off x="3312485" y="382198"/>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1200" dirty="0">
                <a:solidFill>
                  <a:srgbClr val="3F5075"/>
                </a:solidFill>
                <a:latin typeface="Arial"/>
                <a:cs typeface="Arial"/>
              </a:rPr>
              <a:t>Beijing Capstone Management Consulting Co. Ltd.</a:t>
            </a:r>
          </a:p>
        </p:txBody>
      </p:sp>
      <p:pic>
        <p:nvPicPr>
          <p:cNvPr id="3" name="图片 2">
            <a:extLst>
              <a:ext uri="{FF2B5EF4-FFF2-40B4-BE49-F238E27FC236}">
                <a16:creationId xmlns:a16="http://schemas.microsoft.com/office/drawing/2014/main" id="{EFA8B3A1-207C-49E6-A28C-9CFE7B5340AC}"/>
              </a:ext>
            </a:extLst>
          </p:cNvPr>
          <p:cNvPicPr>
            <a:picLocks noChangeAspect="1"/>
          </p:cNvPicPr>
          <p:nvPr/>
        </p:nvPicPr>
        <p:blipFill>
          <a:blip r:embed="rId3"/>
          <a:stretch>
            <a:fillRect/>
          </a:stretch>
        </p:blipFill>
        <p:spPr>
          <a:xfrm>
            <a:off x="0" y="1354821"/>
            <a:ext cx="12186873" cy="4890336"/>
          </a:xfrm>
          <a:prstGeom prst="rect">
            <a:avLst/>
          </a:prstGeom>
        </p:spPr>
      </p:pic>
    </p:spTree>
    <p:extLst>
      <p:ext uri="{BB962C8B-B14F-4D97-AF65-F5344CB8AC3E}">
        <p14:creationId xmlns:p14="http://schemas.microsoft.com/office/powerpoint/2010/main" val="549787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Early stage and locally advanced NSCLC – </a:t>
            </a:r>
            <a:br>
              <a:rPr lang="en-GB" dirty="0"/>
            </a:br>
            <a:r>
              <a:rPr lang="en-GB" dirty="0"/>
              <a:t>Stages I, II and III</a:t>
            </a:r>
          </a:p>
        </p:txBody>
      </p:sp>
    </p:spTree>
    <p:extLst>
      <p:ext uri="{BB962C8B-B14F-4D97-AF65-F5344CB8AC3E}">
        <p14:creationId xmlns:p14="http://schemas.microsoft.com/office/powerpoint/2010/main" val="231334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LBA9: </a:t>
            </a:r>
            <a:r>
              <a:rPr lang="en-GB" dirty="0"/>
              <a:t>IMpower010: sites of relapse and subsequent therapy from a phase 3 study of atezolizumab vs best supportive care after adjuvant chemotherapy in stage IB-IIIA NSCLC </a:t>
            </a:r>
            <a:r>
              <a:rPr lang="en-US" dirty="0"/>
              <a:t>– </a:t>
            </a:r>
            <a:r>
              <a:rPr lang="en-US" dirty="0" err="1"/>
              <a:t>Felip</a:t>
            </a:r>
            <a:r>
              <a:rPr lang="en-US" dirty="0"/>
              <a:t> E,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adjuvant atezolizumab in patients with advanced NSCLC in the IMpower010 study </a:t>
            </a:r>
          </a:p>
        </p:txBody>
      </p:sp>
      <p:sp>
        <p:nvSpPr>
          <p:cNvPr id="5" name="Text Placeholder 4"/>
          <p:cNvSpPr>
            <a:spLocks noGrp="1"/>
          </p:cNvSpPr>
          <p:nvPr>
            <p:ph type="body" sz="quarter" idx="11"/>
          </p:nvPr>
        </p:nvSpPr>
        <p:spPr/>
        <p:txBody>
          <a:bodyPr/>
          <a:lstStyle/>
          <a:p>
            <a:r>
              <a:rPr lang="en-US" dirty="0" err="1"/>
              <a:t>Felip</a:t>
            </a:r>
            <a:r>
              <a:rPr lang="en-US" dirty="0"/>
              <a:t> E, et al. Ann </a:t>
            </a:r>
            <a:r>
              <a:rPr lang="en-US" dirty="0" err="1"/>
              <a:t>Oncol</a:t>
            </a:r>
            <a:r>
              <a:rPr lang="en-US" dirty="0"/>
              <a:t> 2021;32(</a:t>
            </a:r>
            <a:r>
              <a:rPr lang="en-US" dirty="0" err="1"/>
              <a:t>suppl</a:t>
            </a:r>
            <a:r>
              <a:rPr lang="en-US" dirty="0"/>
              <a:t>):</a:t>
            </a:r>
            <a:r>
              <a:rPr lang="en-US" dirty="0" err="1"/>
              <a:t>Abstr</a:t>
            </a:r>
            <a:r>
              <a:rPr lang="en-US" dirty="0"/>
              <a:t> LBA9</a:t>
            </a:r>
          </a:p>
        </p:txBody>
      </p:sp>
      <p:sp>
        <p:nvSpPr>
          <p:cNvPr id="6" name="Oval 14"/>
          <p:cNvSpPr>
            <a:spLocks noChangeArrowheads="1"/>
          </p:cNvSpPr>
          <p:nvPr/>
        </p:nvSpPr>
        <p:spPr bwMode="auto">
          <a:xfrm>
            <a:off x="7688590" y="3500902"/>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7" name="AutoShape 15"/>
          <p:cNvCxnSpPr>
            <a:cxnSpLocks noChangeShapeType="1"/>
            <a:stCxn id="6" idx="0"/>
            <a:endCxn id="13" idx="1"/>
          </p:cNvCxnSpPr>
          <p:nvPr/>
        </p:nvCxnSpPr>
        <p:spPr bwMode="auto">
          <a:xfrm rot="5400000" flipH="1" flipV="1">
            <a:off x="7800201" y="2831013"/>
            <a:ext cx="850077" cy="489702"/>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2" idx="1"/>
          </p:cNvCxnSpPr>
          <p:nvPr/>
        </p:nvCxnSpPr>
        <p:spPr bwMode="auto">
          <a:xfrm rot="16200000" flipH="1">
            <a:off x="7848910" y="4216579"/>
            <a:ext cx="791977" cy="529021"/>
          </a:xfrm>
          <a:prstGeom prst="bentConnector2">
            <a:avLst/>
          </a:prstGeom>
          <a:noFill/>
          <a:ln w="38100">
            <a:solidFill>
              <a:schemeClr val="bg1"/>
            </a:solidFill>
            <a:miter lim="800000"/>
            <a:headEnd/>
            <a:tailEnd type="triangle" w="med" len="med"/>
          </a:ln>
        </p:spPr>
      </p:cxnSp>
      <p:sp>
        <p:nvSpPr>
          <p:cNvPr id="9" name="Content Placeholder 26"/>
          <p:cNvSpPr txBox="1">
            <a:spLocks/>
          </p:cNvSpPr>
          <p:nvPr/>
        </p:nvSpPr>
        <p:spPr bwMode="auto">
          <a:xfrm>
            <a:off x="8443087" y="3073640"/>
            <a:ext cx="3471117"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chemeClr val="tx1"/>
                </a:solidFill>
                <a:latin typeface="Arial"/>
              </a:rPr>
              <a:t>Stratification</a:t>
            </a:r>
          </a:p>
          <a:p>
            <a:pPr marL="203200" indent="-203200">
              <a:spcBef>
                <a:spcPts val="0"/>
              </a:spcBef>
              <a:spcAft>
                <a:spcPts val="400"/>
              </a:spcAft>
              <a:buFont typeface="Arial" pitchFamily="34" charset="0"/>
              <a:buChar char="•"/>
              <a:defRPr/>
            </a:pPr>
            <a:r>
              <a:rPr lang="en-GB" sz="1400" dirty="0">
                <a:solidFill>
                  <a:schemeClr val="tx1"/>
                </a:solidFill>
              </a:rPr>
              <a:t>Sex</a:t>
            </a:r>
          </a:p>
          <a:p>
            <a:pPr marL="203200" indent="-203200">
              <a:spcBef>
                <a:spcPts val="0"/>
              </a:spcBef>
              <a:spcAft>
                <a:spcPts val="400"/>
              </a:spcAft>
              <a:buFont typeface="Arial" pitchFamily="34" charset="0"/>
              <a:buChar char="•"/>
              <a:defRPr/>
            </a:pPr>
            <a:r>
              <a:rPr lang="en-GB" sz="1400" dirty="0">
                <a:solidFill>
                  <a:schemeClr val="tx1"/>
                </a:solidFill>
              </a:rPr>
              <a:t>Stage (IB vs. II vs. IIIA)</a:t>
            </a:r>
          </a:p>
          <a:p>
            <a:pPr marL="203200" indent="-203200">
              <a:spcBef>
                <a:spcPts val="0"/>
              </a:spcBef>
              <a:spcAft>
                <a:spcPts val="400"/>
              </a:spcAft>
              <a:buFont typeface="Arial" pitchFamily="34" charset="0"/>
              <a:buChar char="•"/>
              <a:defRPr/>
            </a:pPr>
            <a:r>
              <a:rPr lang="en-GB" sz="1400" dirty="0">
                <a:solidFill>
                  <a:schemeClr val="tx1"/>
                </a:solidFill>
              </a:rPr>
              <a:t>Histology</a:t>
            </a:r>
          </a:p>
          <a:p>
            <a:pPr marL="203200" indent="-203200">
              <a:spcBef>
                <a:spcPts val="0"/>
              </a:spcBef>
              <a:spcAft>
                <a:spcPts val="400"/>
              </a:spcAft>
              <a:buFont typeface="Arial" pitchFamily="34" charset="0"/>
              <a:buChar char="•"/>
              <a:defRPr/>
            </a:pPr>
            <a:r>
              <a:rPr lang="en-GB" sz="1400" dirty="0">
                <a:solidFill>
                  <a:schemeClr val="tx1"/>
                </a:solidFill>
              </a:rPr>
              <a:t>PD-L1 </a:t>
            </a:r>
            <a:r>
              <a:rPr lang="en-GB" sz="1400" dirty="0" err="1">
                <a:solidFill>
                  <a:schemeClr val="tx1"/>
                </a:solidFill>
              </a:rPr>
              <a:t>status</a:t>
            </a:r>
            <a:r>
              <a:rPr lang="en-GB" sz="1400" baseline="30000" dirty="0" err="1">
                <a:solidFill>
                  <a:schemeClr val="tx1"/>
                </a:solidFill>
              </a:rPr>
              <a:t>a</a:t>
            </a:r>
            <a:endParaRPr lang="en-GB" sz="1400" dirty="0">
              <a:solidFill>
                <a:schemeClr val="tx1"/>
              </a:solidFill>
            </a:endParaRPr>
          </a:p>
        </p:txBody>
      </p:sp>
      <p:cxnSp>
        <p:nvCxnSpPr>
          <p:cNvPr id="10" name="AutoShape 19"/>
          <p:cNvCxnSpPr>
            <a:cxnSpLocks noChangeShapeType="1"/>
            <a:stCxn id="11" idx="3"/>
            <a:endCxn id="6" idx="2"/>
          </p:cNvCxnSpPr>
          <p:nvPr/>
        </p:nvCxnSpPr>
        <p:spPr bwMode="auto">
          <a:xfrm flipV="1">
            <a:off x="3845229" y="3793002"/>
            <a:ext cx="3843361" cy="1"/>
          </a:xfrm>
          <a:prstGeom prst="straightConnector1">
            <a:avLst/>
          </a:prstGeom>
          <a:noFill/>
          <a:ln w="38100">
            <a:solidFill>
              <a:schemeClr val="bg1"/>
            </a:solidFill>
            <a:round/>
            <a:headEnd type="none" w="med" len="med"/>
            <a:tailEnd type="none" w="med" len="med"/>
          </a:ln>
        </p:spPr>
      </p:cxnSp>
      <p:sp>
        <p:nvSpPr>
          <p:cNvPr id="11" name="AutoShape 9"/>
          <p:cNvSpPr>
            <a:spLocks noChangeArrowheads="1"/>
          </p:cNvSpPr>
          <p:nvPr/>
        </p:nvSpPr>
        <p:spPr bwMode="auto">
          <a:xfrm>
            <a:off x="389015" y="2945753"/>
            <a:ext cx="3456214"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Stage IB (≥4 cm)–IIIA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Completely resected</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0−1</a:t>
            </a:r>
          </a:p>
          <a:p>
            <a:pPr defTabSz="892175" eaLnBrk="0" hangingPunct="0">
              <a:spcAft>
                <a:spcPct val="30000"/>
              </a:spcAft>
            </a:pPr>
            <a:r>
              <a:rPr lang="en-GB" altLang="zh-CN" sz="1600" dirty="0">
                <a:solidFill>
                  <a:srgbClr val="FFFFFF"/>
                </a:solidFill>
                <a:ea typeface="SimSun" pitchFamily="2" charset="-122"/>
              </a:rPr>
              <a:t>(n=1280)</a:t>
            </a:r>
          </a:p>
        </p:txBody>
      </p:sp>
      <p:sp>
        <p:nvSpPr>
          <p:cNvPr id="12" name="AutoShape 12"/>
          <p:cNvSpPr>
            <a:spLocks noChangeArrowheads="1"/>
          </p:cNvSpPr>
          <p:nvPr/>
        </p:nvSpPr>
        <p:spPr bwMode="auto">
          <a:xfrm>
            <a:off x="8509409" y="4426903"/>
            <a:ext cx="3145629" cy="9003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Best supportive care</a:t>
            </a:r>
          </a:p>
          <a:p>
            <a:pPr algn="ctr" defTabSz="892175" eaLnBrk="0" hangingPunct="0"/>
            <a:r>
              <a:rPr lang="en-GB" altLang="zh-CN" dirty="0">
                <a:solidFill>
                  <a:srgbClr val="FFFFFF"/>
                </a:solidFill>
                <a:ea typeface="SimSun" pitchFamily="2" charset="-122"/>
              </a:rPr>
              <a:t>(n=495)</a:t>
            </a:r>
          </a:p>
        </p:txBody>
      </p:sp>
      <p:sp>
        <p:nvSpPr>
          <p:cNvPr id="13" name="AutoShape 8"/>
          <p:cNvSpPr>
            <a:spLocks noChangeArrowheads="1"/>
          </p:cNvSpPr>
          <p:nvPr/>
        </p:nvSpPr>
        <p:spPr bwMode="auto">
          <a:xfrm>
            <a:off x="8470090" y="2200649"/>
            <a:ext cx="3147486" cy="9003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Atezolizumab 1200 mg q3w (16 cycles)</a:t>
            </a:r>
          </a:p>
          <a:p>
            <a:pPr algn="ctr" defTabSz="892175" eaLnBrk="0" hangingPunct="0"/>
            <a:r>
              <a:rPr lang="en-GB" altLang="zh-CN" dirty="0">
                <a:solidFill>
                  <a:srgbClr val="FFFFFF"/>
                </a:solidFill>
                <a:ea typeface="SimSun" pitchFamily="2" charset="-122"/>
              </a:rPr>
              <a:t>(n=495)</a:t>
            </a:r>
          </a:p>
        </p:txBody>
      </p:sp>
      <p:sp>
        <p:nvSpPr>
          <p:cNvPr id="14" name="AutoShape 9"/>
          <p:cNvSpPr>
            <a:spLocks noChangeArrowheads="1"/>
          </p:cNvSpPr>
          <p:nvPr/>
        </p:nvSpPr>
        <p:spPr bwMode="auto">
          <a:xfrm>
            <a:off x="4147056" y="3171220"/>
            <a:ext cx="3201414" cy="1255683"/>
          </a:xfrm>
          <a:prstGeom prst="roundRect">
            <a:avLst>
              <a:gd name="adj" fmla="val 8208"/>
            </a:avLst>
          </a:prstGeom>
          <a:solidFill>
            <a:schemeClr val="bg2"/>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dirty="0">
                <a:solidFill>
                  <a:srgbClr val="FFFFFF"/>
                </a:solidFill>
                <a:ea typeface="SimSun" pitchFamily="2" charset="-122"/>
              </a:rPr>
              <a:t>Cisplatin + </a:t>
            </a:r>
            <a:br>
              <a:rPr lang="en-GB" altLang="zh-CN" dirty="0">
                <a:solidFill>
                  <a:srgbClr val="FFFFFF"/>
                </a:solidFill>
                <a:ea typeface="SimSun" pitchFamily="2" charset="-122"/>
              </a:rPr>
            </a:br>
            <a:r>
              <a:rPr lang="en-GB" altLang="zh-CN" dirty="0">
                <a:solidFill>
                  <a:srgbClr val="FFFFFF"/>
                </a:solidFill>
                <a:ea typeface="SimSun" pitchFamily="2" charset="-122"/>
              </a:rPr>
              <a:t>pemetrexed, docetaxel, gemcitabine or vinorelbine </a:t>
            </a:r>
            <a:br>
              <a:rPr lang="en-GB" altLang="zh-CN" dirty="0">
                <a:solidFill>
                  <a:srgbClr val="FFFFFF"/>
                </a:solidFill>
                <a:ea typeface="SimSun" pitchFamily="2" charset="-122"/>
              </a:rPr>
            </a:br>
            <a:r>
              <a:rPr lang="en-GB" altLang="zh-CN" dirty="0">
                <a:solidFill>
                  <a:srgbClr val="FFFFFF"/>
                </a:solidFill>
                <a:ea typeface="SimSun" pitchFamily="2" charset="-122"/>
              </a:rPr>
              <a:t>(1–4 cycles)</a:t>
            </a:r>
          </a:p>
        </p:txBody>
      </p:sp>
      <p:sp>
        <p:nvSpPr>
          <p:cNvPr id="15" name="Text Placeholder 3"/>
          <p:cNvSpPr>
            <a:spLocks noGrp="1"/>
          </p:cNvSpPr>
          <p:nvPr>
            <p:ph type="body" sz="quarter" idx="10"/>
          </p:nvPr>
        </p:nvSpPr>
        <p:spPr>
          <a:xfrm>
            <a:off x="304800" y="6233974"/>
            <a:ext cx="5507567" cy="487363"/>
          </a:xfrm>
        </p:spPr>
        <p:txBody>
          <a:bodyPr/>
          <a:lstStyle/>
          <a:p>
            <a:r>
              <a:rPr lang="en-US" baseline="30000" dirty="0"/>
              <a:t>a</a:t>
            </a:r>
            <a:r>
              <a:rPr lang="en-US" dirty="0"/>
              <a:t>TC2/3 and any IC vs. TC0/1 and IC2/3 vs. TC0/1 and IC0/1</a:t>
            </a:r>
            <a:endParaRPr lang="en-US" baseline="30000" dirty="0"/>
          </a:p>
        </p:txBody>
      </p:sp>
      <p:sp>
        <p:nvSpPr>
          <p:cNvPr id="18" name="Rectangle 9"/>
          <p:cNvSpPr txBox="1">
            <a:spLocks noChangeArrowheads="1"/>
          </p:cNvSpPr>
          <p:nvPr/>
        </p:nvSpPr>
        <p:spPr bwMode="auto">
          <a:xfrm>
            <a:off x="1826173" y="5304593"/>
            <a:ext cx="4267200"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DFS</a:t>
            </a:r>
          </a:p>
          <a:p>
            <a:endParaRPr lang="en-GB" sz="1600" kern="0" dirty="0"/>
          </a:p>
        </p:txBody>
      </p:sp>
      <p:sp>
        <p:nvSpPr>
          <p:cNvPr id="19" name="Content Placeholder 26"/>
          <p:cNvSpPr txBox="1">
            <a:spLocks/>
          </p:cNvSpPr>
          <p:nvPr/>
        </p:nvSpPr>
        <p:spPr>
          <a:xfrm>
            <a:off x="5967554" y="5304593"/>
            <a:ext cx="4545419"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OS, safety</a:t>
            </a:r>
          </a:p>
        </p:txBody>
      </p:sp>
    </p:spTree>
    <p:extLst>
      <p:ext uri="{BB962C8B-B14F-4D97-AF65-F5344CB8AC3E}">
        <p14:creationId xmlns:p14="http://schemas.microsoft.com/office/powerpoint/2010/main" val="333239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LBA9: </a:t>
            </a:r>
            <a:r>
              <a:rPr lang="en-GB" dirty="0"/>
              <a:t>IMpower010: sites of relapse and subsequent therapy from a phase 3 study of atezolizumab vs best supportive care after adjuvant chemotherapy in stage IB-IIIA NSCLC </a:t>
            </a:r>
            <a:r>
              <a:rPr lang="en-US" dirty="0"/>
              <a:t>– </a:t>
            </a:r>
            <a:r>
              <a:rPr lang="en-US" dirty="0" err="1"/>
              <a:t>Felip</a:t>
            </a:r>
            <a:r>
              <a:rPr lang="en-US" dirty="0"/>
              <a:t> E, et al</a:t>
            </a:r>
          </a:p>
        </p:txBody>
      </p:sp>
      <p:sp>
        <p:nvSpPr>
          <p:cNvPr id="3" name="Content Placeholder 2"/>
          <p:cNvSpPr>
            <a:spLocks noGrp="1"/>
          </p:cNvSpPr>
          <p:nvPr>
            <p:ph idx="1"/>
          </p:nvPr>
        </p:nvSpPr>
        <p:spPr>
          <a:xfrm>
            <a:off x="304800" y="1246909"/>
            <a:ext cx="11582400" cy="382091"/>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err="1"/>
              <a:t>Felip</a:t>
            </a:r>
            <a:r>
              <a:rPr lang="en-US" dirty="0"/>
              <a:t> E, et al. Ann </a:t>
            </a:r>
            <a:r>
              <a:rPr lang="en-US" dirty="0" err="1"/>
              <a:t>Oncol</a:t>
            </a:r>
            <a:r>
              <a:rPr lang="en-US" dirty="0"/>
              <a:t> 2021;32(</a:t>
            </a:r>
            <a:r>
              <a:rPr lang="en-US" dirty="0" err="1"/>
              <a:t>suppl</a:t>
            </a:r>
            <a:r>
              <a:rPr lang="en-US" dirty="0"/>
              <a:t>):</a:t>
            </a:r>
            <a:r>
              <a:rPr lang="en-US" dirty="0" err="1"/>
              <a:t>Abstr</a:t>
            </a:r>
            <a:r>
              <a:rPr lang="en-US" dirty="0"/>
              <a:t> LBA9</a:t>
            </a:r>
          </a:p>
        </p:txBody>
      </p:sp>
      <p:sp>
        <p:nvSpPr>
          <p:cNvPr id="7" name="TextBox 6">
            <a:extLst>
              <a:ext uri="{FF2B5EF4-FFF2-40B4-BE49-F238E27FC236}">
                <a16:creationId xmlns:a16="http://schemas.microsoft.com/office/drawing/2014/main" id="{F9B51940-8EFF-0240-8638-2A0B8468E6A5}"/>
              </a:ext>
            </a:extLst>
          </p:cNvPr>
          <p:cNvSpPr txBox="1"/>
          <p:nvPr/>
        </p:nvSpPr>
        <p:spPr>
          <a:xfrm>
            <a:off x="3592224" y="1424854"/>
            <a:ext cx="5007553" cy="369332"/>
          </a:xfrm>
          <a:prstGeom prst="rect">
            <a:avLst/>
          </a:prstGeom>
          <a:noFill/>
        </p:spPr>
        <p:txBody>
          <a:bodyPr wrap="square" rtlCol="0">
            <a:spAutoFit/>
          </a:bodyPr>
          <a:lstStyle/>
          <a:p>
            <a:pPr algn="ctr"/>
            <a:r>
              <a:rPr lang="en-GB" b="1" dirty="0">
                <a:solidFill>
                  <a:schemeClr val="tx1"/>
                </a:solidFill>
              </a:rPr>
              <a:t>DFS by PD-L1 status</a:t>
            </a:r>
            <a:endParaRPr lang="en-US" b="1" baseline="30000" dirty="0">
              <a:solidFill>
                <a:schemeClr val="tx1"/>
              </a:solidFill>
            </a:endParaRPr>
          </a:p>
        </p:txBody>
      </p:sp>
      <p:sp>
        <p:nvSpPr>
          <p:cNvPr id="8" name="TextBox 7">
            <a:extLst>
              <a:ext uri="{FF2B5EF4-FFF2-40B4-BE49-F238E27FC236}">
                <a16:creationId xmlns:a16="http://schemas.microsoft.com/office/drawing/2014/main" id="{F3E92921-4137-3C42-86F6-1813F3FF66EF}"/>
              </a:ext>
            </a:extLst>
          </p:cNvPr>
          <p:cNvSpPr txBox="1"/>
          <p:nvPr/>
        </p:nvSpPr>
        <p:spPr>
          <a:xfrm>
            <a:off x="947679" y="1709695"/>
            <a:ext cx="10296642" cy="369332"/>
          </a:xfrm>
          <a:prstGeom prst="rect">
            <a:avLst/>
          </a:prstGeom>
          <a:noFill/>
        </p:spPr>
        <p:txBody>
          <a:bodyPr wrap="square" rtlCol="0">
            <a:spAutoFit/>
          </a:bodyPr>
          <a:lstStyle/>
          <a:p>
            <a:pPr algn="ctr"/>
            <a:r>
              <a:rPr lang="en-GB" dirty="0">
                <a:solidFill>
                  <a:schemeClr val="tx1"/>
                </a:solidFill>
              </a:rPr>
              <a:t>All-randomised stage II-IIIA population</a:t>
            </a:r>
            <a:endParaRPr lang="en-US" baseline="30000" dirty="0">
              <a:solidFill>
                <a:schemeClr val="tx1"/>
              </a:solidFill>
            </a:endParaRPr>
          </a:p>
        </p:txBody>
      </p:sp>
      <p:graphicFrame>
        <p:nvGraphicFramePr>
          <p:cNvPr id="4" name="Table 8">
            <a:extLst>
              <a:ext uri="{FF2B5EF4-FFF2-40B4-BE49-F238E27FC236}">
                <a16:creationId xmlns:a16="http://schemas.microsoft.com/office/drawing/2014/main" id="{5F6D5963-C658-9144-8C68-B8C1DDC0F442}"/>
              </a:ext>
            </a:extLst>
          </p:cNvPr>
          <p:cNvGraphicFramePr>
            <a:graphicFrameLocks noGrp="1"/>
          </p:cNvGraphicFramePr>
          <p:nvPr>
            <p:extLst>
              <p:ext uri="{D42A27DB-BD31-4B8C-83A1-F6EECF244321}">
                <p14:modId xmlns:p14="http://schemas.microsoft.com/office/powerpoint/2010/main" val="3036493341"/>
              </p:ext>
            </p:extLst>
          </p:nvPr>
        </p:nvGraphicFramePr>
        <p:xfrm>
          <a:off x="571175" y="2145513"/>
          <a:ext cx="11090020" cy="1430324"/>
        </p:xfrm>
        <a:graphic>
          <a:graphicData uri="http://schemas.openxmlformats.org/drawingml/2006/table">
            <a:tbl>
              <a:tblPr firstRow="1" bandRow="1">
                <a:tableStyleId>{5C22544A-7EE6-4342-B048-85BDC9FD1C3A}</a:tableStyleId>
              </a:tblPr>
              <a:tblGrid>
                <a:gridCol w="2772505">
                  <a:extLst>
                    <a:ext uri="{9D8B030D-6E8A-4147-A177-3AD203B41FA5}">
                      <a16:colId xmlns:a16="http://schemas.microsoft.com/office/drawing/2014/main" val="2063301915"/>
                    </a:ext>
                  </a:extLst>
                </a:gridCol>
                <a:gridCol w="2772505">
                  <a:extLst>
                    <a:ext uri="{9D8B030D-6E8A-4147-A177-3AD203B41FA5}">
                      <a16:colId xmlns:a16="http://schemas.microsoft.com/office/drawing/2014/main" val="2160580395"/>
                    </a:ext>
                  </a:extLst>
                </a:gridCol>
                <a:gridCol w="2772505">
                  <a:extLst>
                    <a:ext uri="{9D8B030D-6E8A-4147-A177-3AD203B41FA5}">
                      <a16:colId xmlns:a16="http://schemas.microsoft.com/office/drawing/2014/main" val="2225488433"/>
                    </a:ext>
                  </a:extLst>
                </a:gridCol>
                <a:gridCol w="2772505">
                  <a:extLst>
                    <a:ext uri="{9D8B030D-6E8A-4147-A177-3AD203B41FA5}">
                      <a16:colId xmlns:a16="http://schemas.microsoft.com/office/drawing/2014/main" val="996270828"/>
                    </a:ext>
                  </a:extLst>
                </a:gridCol>
              </a:tblGrid>
              <a:tr h="204332">
                <a:tc>
                  <a:txBody>
                    <a:bodyPr/>
                    <a:lstStyle/>
                    <a:p>
                      <a:r>
                        <a:rPr lang="en-US" sz="1200" dirty="0">
                          <a:solidFill>
                            <a:schemeClr val="tx1"/>
                          </a:solidFill>
                        </a:rPr>
                        <a:t>Subgroup (including EGFR/ALK+)</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n</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HR (95%Cl)</a:t>
                      </a:r>
                      <a:endParaRPr lang="en-US" sz="1200" baseline="300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425769"/>
                  </a:ext>
                </a:extLst>
              </a:tr>
              <a:tr h="204332">
                <a:tc>
                  <a:txBody>
                    <a:bodyPr/>
                    <a:lstStyle/>
                    <a:p>
                      <a:r>
                        <a:rPr lang="en-US" sz="1200" b="1" dirty="0">
                          <a:solidFill>
                            <a:schemeClr val="tx1"/>
                          </a:solidFill>
                        </a:rPr>
                        <a:t>PD-L1 status by SP263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2072515"/>
                  </a:ext>
                </a:extLst>
              </a:tr>
              <a:tr h="204332">
                <a:tc>
                  <a:txBody>
                    <a:bodyPr/>
                    <a:lstStyle/>
                    <a:p>
                      <a:r>
                        <a:rPr lang="en-US" sz="1200" dirty="0">
                          <a:solidFill>
                            <a:schemeClr val="tx1"/>
                          </a:solidFill>
                        </a:rPr>
                        <a:t>TC &lt;1%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383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0.97 (0.72, 1.31)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4038695"/>
                  </a:ext>
                </a:extLst>
              </a:tr>
              <a:tr h="204332">
                <a:tc>
                  <a:txBody>
                    <a:bodyPr/>
                    <a:lstStyle/>
                    <a:p>
                      <a:r>
                        <a:rPr lang="en-US" sz="1200" dirty="0">
                          <a:solidFill>
                            <a:schemeClr val="tx1"/>
                          </a:solidFill>
                        </a:rPr>
                        <a:t>TC </a:t>
                      </a:r>
                      <a:r>
                        <a:rPr lang="en-GB" sz="1200" b="0" i="0" u="none" strike="noStrike" kern="1200" dirty="0">
                          <a:solidFill>
                            <a:schemeClr val="tx1"/>
                          </a:solidFill>
                          <a:effectLst/>
                          <a:latin typeface="+mn-lt"/>
                          <a:ea typeface="+mn-ea"/>
                          <a:cs typeface="+mn-cs"/>
                        </a:rPr>
                        <a:t>≥1%</a:t>
                      </a:r>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476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0.66 (0.50, 0.88)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681227"/>
                  </a:ext>
                </a:extLst>
              </a:tr>
              <a:tr h="204332">
                <a:tc>
                  <a:txBody>
                    <a:bodyPr/>
                    <a:lstStyle/>
                    <a:p>
                      <a:pPr marL="177800" indent="0"/>
                      <a:r>
                        <a:rPr lang="en-US" sz="1200" dirty="0">
                          <a:solidFill>
                            <a:schemeClr val="tx1"/>
                          </a:solidFill>
                        </a:rPr>
                        <a:t>TC 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247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0.87 (0.60, 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229083"/>
                  </a:ext>
                </a:extLst>
              </a:tr>
              <a:tr h="204332">
                <a:tc>
                  <a:txBody>
                    <a:bodyPr/>
                    <a:lstStyle/>
                    <a:p>
                      <a:pPr marL="177800" indent="0"/>
                      <a:r>
                        <a:rPr lang="en-US" sz="1200" dirty="0">
                          <a:solidFill>
                            <a:schemeClr val="tx1"/>
                          </a:solidFill>
                        </a:rPr>
                        <a:t>TC </a:t>
                      </a:r>
                      <a:r>
                        <a:rPr lang="en-GB" sz="1200" b="0" i="0" u="none" strike="noStrike" kern="1200" dirty="0">
                          <a:solidFill>
                            <a:schemeClr val="tx1"/>
                          </a:solidFill>
                          <a:effectLst/>
                          <a:latin typeface="+mn-lt"/>
                          <a:ea typeface="+mn-ea"/>
                          <a:cs typeface="+mn-cs"/>
                        </a:rPr>
                        <a:t>≥50%</a:t>
                      </a:r>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0.43 (0.27, 0.68)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533255"/>
                  </a:ext>
                </a:extLst>
              </a:tr>
              <a:tr h="204332">
                <a:tc>
                  <a:txBody>
                    <a:bodyPr/>
                    <a:lstStyle/>
                    <a:p>
                      <a:r>
                        <a:rPr lang="en-US" sz="1200" b="1" dirty="0">
                          <a:solidFill>
                            <a:schemeClr val="tx1"/>
                          </a:solidFill>
                        </a:rPr>
                        <a:t>All patients</a:t>
                      </a:r>
                      <a:endParaRPr lang="en-US" sz="1200" b="1" baseline="30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882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0.79 (0.64, 0.96)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979833"/>
                  </a:ext>
                </a:extLst>
              </a:tr>
            </a:tbl>
          </a:graphicData>
        </a:graphic>
      </p:graphicFrame>
      <p:graphicFrame>
        <p:nvGraphicFramePr>
          <p:cNvPr id="10" name="Table 8">
            <a:extLst>
              <a:ext uri="{FF2B5EF4-FFF2-40B4-BE49-F238E27FC236}">
                <a16:creationId xmlns:a16="http://schemas.microsoft.com/office/drawing/2014/main" id="{659F9301-77FE-FC49-AD56-4CA0493ACDE9}"/>
              </a:ext>
            </a:extLst>
          </p:cNvPr>
          <p:cNvGraphicFramePr>
            <a:graphicFrameLocks noGrp="1"/>
          </p:cNvGraphicFramePr>
          <p:nvPr>
            <p:extLst>
              <p:ext uri="{D42A27DB-BD31-4B8C-83A1-F6EECF244321}">
                <p14:modId xmlns:p14="http://schemas.microsoft.com/office/powerpoint/2010/main" val="1759102665"/>
              </p:ext>
            </p:extLst>
          </p:nvPr>
        </p:nvGraphicFramePr>
        <p:xfrm>
          <a:off x="571175" y="4291725"/>
          <a:ext cx="11090020" cy="1430324"/>
        </p:xfrm>
        <a:graphic>
          <a:graphicData uri="http://schemas.openxmlformats.org/drawingml/2006/table">
            <a:tbl>
              <a:tblPr firstRow="1" bandRow="1">
                <a:tableStyleId>{5C22544A-7EE6-4342-B048-85BDC9FD1C3A}</a:tableStyleId>
              </a:tblPr>
              <a:tblGrid>
                <a:gridCol w="2772505">
                  <a:extLst>
                    <a:ext uri="{9D8B030D-6E8A-4147-A177-3AD203B41FA5}">
                      <a16:colId xmlns:a16="http://schemas.microsoft.com/office/drawing/2014/main" val="2063301915"/>
                    </a:ext>
                  </a:extLst>
                </a:gridCol>
                <a:gridCol w="2772505">
                  <a:extLst>
                    <a:ext uri="{9D8B030D-6E8A-4147-A177-3AD203B41FA5}">
                      <a16:colId xmlns:a16="http://schemas.microsoft.com/office/drawing/2014/main" val="2160580395"/>
                    </a:ext>
                  </a:extLst>
                </a:gridCol>
                <a:gridCol w="2772505">
                  <a:extLst>
                    <a:ext uri="{9D8B030D-6E8A-4147-A177-3AD203B41FA5}">
                      <a16:colId xmlns:a16="http://schemas.microsoft.com/office/drawing/2014/main" val="2225488433"/>
                    </a:ext>
                  </a:extLst>
                </a:gridCol>
                <a:gridCol w="2772505">
                  <a:extLst>
                    <a:ext uri="{9D8B030D-6E8A-4147-A177-3AD203B41FA5}">
                      <a16:colId xmlns:a16="http://schemas.microsoft.com/office/drawing/2014/main" val="996270828"/>
                    </a:ext>
                  </a:extLst>
                </a:gridCol>
              </a:tblGrid>
              <a:tr h="204332">
                <a:tc>
                  <a:txBody>
                    <a:bodyPr/>
                    <a:lstStyle/>
                    <a:p>
                      <a:r>
                        <a:rPr lang="en-US" sz="1200" dirty="0">
                          <a:solidFill>
                            <a:schemeClr val="tx1"/>
                          </a:solidFill>
                        </a:rPr>
                        <a:t>Subgroup (excluding EGFR/ALK+)</a:t>
                      </a:r>
                      <a:endParaRPr lang="en-US" sz="1200" baseline="300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n</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HR (95%Cl)</a:t>
                      </a:r>
                      <a:endParaRPr lang="en-US" sz="1200" baseline="30000" dirty="0">
                        <a:solidFill>
                          <a:schemeClr val="tx1"/>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425769"/>
                  </a:ext>
                </a:extLst>
              </a:tr>
              <a:tr h="204332">
                <a:tc>
                  <a:txBody>
                    <a:bodyPr/>
                    <a:lstStyle/>
                    <a:p>
                      <a:r>
                        <a:rPr lang="en-US" sz="1200" b="1" dirty="0">
                          <a:solidFill>
                            <a:schemeClr val="tx1"/>
                          </a:solidFill>
                        </a:rPr>
                        <a:t>PD-L1 status by SP263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2072515"/>
                  </a:ext>
                </a:extLst>
              </a:tr>
              <a:tr h="204332">
                <a:tc>
                  <a:txBody>
                    <a:bodyPr/>
                    <a:lstStyle/>
                    <a:p>
                      <a:r>
                        <a:rPr lang="en-US" sz="1200" dirty="0">
                          <a:solidFill>
                            <a:schemeClr val="tx1"/>
                          </a:solidFill>
                        </a:rPr>
                        <a:t>TC &lt;1%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0.92 (0.65, 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4038695"/>
                  </a:ext>
                </a:extLst>
              </a:tr>
              <a:tr h="204332">
                <a:tc>
                  <a:txBody>
                    <a:bodyPr/>
                    <a:lstStyle/>
                    <a:p>
                      <a:r>
                        <a:rPr lang="en-US" sz="1200" dirty="0">
                          <a:solidFill>
                            <a:schemeClr val="tx1"/>
                          </a:solidFill>
                        </a:rPr>
                        <a:t>TC </a:t>
                      </a:r>
                      <a:r>
                        <a:rPr lang="en-GB" sz="1200" b="0" i="0" u="none" strike="noStrike" kern="1200" dirty="0">
                          <a:solidFill>
                            <a:schemeClr val="tx1"/>
                          </a:solidFill>
                          <a:effectLst/>
                          <a:latin typeface="+mn-lt"/>
                          <a:ea typeface="+mn-ea"/>
                          <a:cs typeface="+mn-cs"/>
                        </a:rPr>
                        <a:t>≥1%</a:t>
                      </a:r>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410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0.62 (0.45, 0.86)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681227"/>
                  </a:ext>
                </a:extLst>
              </a:tr>
              <a:tr h="204332">
                <a:tc>
                  <a:txBody>
                    <a:bodyPr/>
                    <a:lstStyle/>
                    <a:p>
                      <a:pPr marL="177800" indent="0"/>
                      <a:r>
                        <a:rPr lang="en-US" sz="1200" dirty="0">
                          <a:solidFill>
                            <a:schemeClr val="tx1"/>
                          </a:solidFill>
                        </a:rPr>
                        <a:t>TC 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201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0.82 (0.54, 1.25)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229083"/>
                  </a:ext>
                </a:extLst>
              </a:tr>
              <a:tr h="204332">
                <a:tc>
                  <a:txBody>
                    <a:bodyPr/>
                    <a:lstStyle/>
                    <a:p>
                      <a:pPr marL="177800" indent="0"/>
                      <a:r>
                        <a:rPr lang="en-US" sz="1200" dirty="0">
                          <a:solidFill>
                            <a:schemeClr val="tx1"/>
                          </a:solidFill>
                        </a:rPr>
                        <a:t>TC </a:t>
                      </a:r>
                      <a:r>
                        <a:rPr lang="en-GB" sz="1200" b="0" i="0" u="none" strike="noStrike" kern="1200" dirty="0">
                          <a:solidFill>
                            <a:schemeClr val="tx1"/>
                          </a:solidFill>
                          <a:effectLst/>
                          <a:latin typeface="+mn-lt"/>
                          <a:ea typeface="+mn-ea"/>
                          <a:cs typeface="+mn-cs"/>
                        </a:rPr>
                        <a:t>≥50%</a:t>
                      </a:r>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209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0.43 (0.26, 0.71)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533255"/>
                  </a:ext>
                </a:extLst>
              </a:tr>
              <a:tr h="204332">
                <a:tc>
                  <a:txBody>
                    <a:bodyPr/>
                    <a:lstStyle/>
                    <a:p>
                      <a:r>
                        <a:rPr lang="en-US" sz="1200" b="1" dirty="0">
                          <a:solidFill>
                            <a:schemeClr val="tx1"/>
                          </a:solidFill>
                        </a:rPr>
                        <a:t>All patients</a:t>
                      </a:r>
                      <a:endParaRPr lang="en-US" sz="1200" b="1" baseline="30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743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0.74 (0.59, 0.93)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979833"/>
                  </a:ext>
                </a:extLst>
              </a:tr>
            </a:tbl>
          </a:graphicData>
        </a:graphic>
      </p:graphicFrame>
      <p:grpSp>
        <p:nvGrpSpPr>
          <p:cNvPr id="187" name="Group 186">
            <a:extLst>
              <a:ext uri="{FF2B5EF4-FFF2-40B4-BE49-F238E27FC236}">
                <a16:creationId xmlns:a16="http://schemas.microsoft.com/office/drawing/2014/main" id="{017F1B14-0C90-5046-89BE-62BBE5453837}"/>
              </a:ext>
            </a:extLst>
          </p:cNvPr>
          <p:cNvGrpSpPr/>
          <p:nvPr/>
        </p:nvGrpSpPr>
        <p:grpSpPr>
          <a:xfrm>
            <a:off x="5617029" y="2351786"/>
            <a:ext cx="3707831" cy="1905167"/>
            <a:chOff x="5617029" y="2658139"/>
            <a:chExt cx="3707831" cy="1905167"/>
          </a:xfrm>
        </p:grpSpPr>
        <p:grpSp>
          <p:nvGrpSpPr>
            <p:cNvPr id="119" name="Group 118">
              <a:extLst>
                <a:ext uri="{FF2B5EF4-FFF2-40B4-BE49-F238E27FC236}">
                  <a16:creationId xmlns:a16="http://schemas.microsoft.com/office/drawing/2014/main" id="{2F89EE0E-3453-C445-94A6-36F948DB4EEC}"/>
                </a:ext>
              </a:extLst>
            </p:cNvPr>
            <p:cNvGrpSpPr/>
            <p:nvPr/>
          </p:nvGrpSpPr>
          <p:grpSpPr>
            <a:xfrm>
              <a:off x="5923302" y="2658139"/>
              <a:ext cx="3079532" cy="1314000"/>
              <a:chOff x="2499704" y="207414"/>
              <a:chExt cx="5247640" cy="2239104"/>
            </a:xfrm>
          </p:grpSpPr>
          <p:grpSp>
            <p:nvGrpSpPr>
              <p:cNvPr id="120" name="object 2">
                <a:extLst>
                  <a:ext uri="{FF2B5EF4-FFF2-40B4-BE49-F238E27FC236}">
                    <a16:creationId xmlns:a16="http://schemas.microsoft.com/office/drawing/2014/main" id="{A8D51D66-ECFF-B54E-AE4B-6AB1AB11C845}"/>
                  </a:ext>
                </a:extLst>
              </p:cNvPr>
              <p:cNvGrpSpPr/>
              <p:nvPr/>
            </p:nvGrpSpPr>
            <p:grpSpPr>
              <a:xfrm>
                <a:off x="2499704" y="207414"/>
                <a:ext cx="5247640" cy="2239104"/>
                <a:chOff x="2499704" y="207414"/>
                <a:chExt cx="5247640" cy="2239104"/>
              </a:xfrm>
            </p:grpSpPr>
            <p:sp>
              <p:nvSpPr>
                <p:cNvPr id="148" name="object 3">
                  <a:extLst>
                    <a:ext uri="{FF2B5EF4-FFF2-40B4-BE49-F238E27FC236}">
                      <a16:creationId xmlns:a16="http://schemas.microsoft.com/office/drawing/2014/main" id="{B48BC818-80D6-5741-90F1-6577C9299492}"/>
                    </a:ext>
                  </a:extLst>
                </p:cNvPr>
                <p:cNvSpPr/>
                <p:nvPr/>
              </p:nvSpPr>
              <p:spPr>
                <a:xfrm>
                  <a:off x="2499704" y="2360032"/>
                  <a:ext cx="5247640" cy="69850"/>
                </a:xfrm>
                <a:custGeom>
                  <a:avLst/>
                  <a:gdLst/>
                  <a:ahLst/>
                  <a:cxnLst/>
                  <a:rect l="l" t="t" r="r" b="b"/>
                  <a:pathLst>
                    <a:path w="5247640" h="69850">
                      <a:moveTo>
                        <a:pt x="0" y="69545"/>
                      </a:moveTo>
                      <a:lnTo>
                        <a:pt x="0" y="0"/>
                      </a:lnTo>
                      <a:lnTo>
                        <a:pt x="5247373" y="0"/>
                      </a:lnTo>
                      <a:lnTo>
                        <a:pt x="5247373" y="69545"/>
                      </a:lnTo>
                    </a:path>
                  </a:pathLst>
                </a:custGeom>
                <a:ln w="12700">
                  <a:solidFill>
                    <a:srgbClr val="363636"/>
                  </a:solidFill>
                </a:ln>
              </p:spPr>
              <p:txBody>
                <a:bodyPr wrap="square" lIns="0" tIns="0" rIns="0" bIns="0" rtlCol="0"/>
                <a:lstStyle/>
                <a:p>
                  <a:endParaRPr/>
                </a:p>
              </p:txBody>
            </p:sp>
            <p:sp>
              <p:nvSpPr>
                <p:cNvPr id="149" name="object 4">
                  <a:extLst>
                    <a:ext uri="{FF2B5EF4-FFF2-40B4-BE49-F238E27FC236}">
                      <a16:creationId xmlns:a16="http://schemas.microsoft.com/office/drawing/2014/main" id="{483DEFA1-02FB-D449-BF3E-6B2E8BD3FB9C}"/>
                    </a:ext>
                  </a:extLst>
                </p:cNvPr>
                <p:cNvSpPr/>
                <p:nvPr/>
              </p:nvSpPr>
              <p:spPr>
                <a:xfrm>
                  <a:off x="5123389" y="207414"/>
                  <a:ext cx="0" cy="2239104"/>
                </a:xfrm>
                <a:custGeom>
                  <a:avLst/>
                  <a:gdLst/>
                  <a:ahLst/>
                  <a:cxnLst/>
                  <a:rect l="l" t="t" r="r" b="b"/>
                  <a:pathLst>
                    <a:path h="1932305">
                      <a:moveTo>
                        <a:pt x="0" y="1932266"/>
                      </a:moveTo>
                      <a:lnTo>
                        <a:pt x="0" y="0"/>
                      </a:lnTo>
                    </a:path>
                  </a:pathLst>
                </a:custGeom>
                <a:ln w="12700">
                  <a:solidFill>
                    <a:srgbClr val="363636"/>
                  </a:solidFill>
                </a:ln>
              </p:spPr>
              <p:txBody>
                <a:bodyPr wrap="square" lIns="0" tIns="0" rIns="0" bIns="0" rtlCol="0"/>
                <a:lstStyle/>
                <a:p>
                  <a:endParaRPr dirty="0"/>
                </a:p>
              </p:txBody>
            </p:sp>
            <p:sp>
              <p:nvSpPr>
                <p:cNvPr id="150" name="object 5">
                  <a:extLst>
                    <a:ext uri="{FF2B5EF4-FFF2-40B4-BE49-F238E27FC236}">
                      <a16:creationId xmlns:a16="http://schemas.microsoft.com/office/drawing/2014/main" id="{607F3093-DB82-1C4E-A4A3-B44034FD4F85}"/>
                    </a:ext>
                  </a:extLst>
                </p:cNvPr>
                <p:cNvSpPr/>
                <p:nvPr/>
              </p:nvSpPr>
              <p:spPr>
                <a:xfrm>
                  <a:off x="3296024"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1" name="object 6">
                  <a:extLst>
                    <a:ext uri="{FF2B5EF4-FFF2-40B4-BE49-F238E27FC236}">
                      <a16:creationId xmlns:a16="http://schemas.microsoft.com/office/drawing/2014/main" id="{67B6013C-322D-2341-8963-1CEDA351042E}"/>
                    </a:ext>
                  </a:extLst>
                </p:cNvPr>
                <p:cNvSpPr/>
                <p:nvPr/>
              </p:nvSpPr>
              <p:spPr>
                <a:xfrm>
                  <a:off x="375387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2" name="object 7">
                  <a:extLst>
                    <a:ext uri="{FF2B5EF4-FFF2-40B4-BE49-F238E27FC236}">
                      <a16:creationId xmlns:a16="http://schemas.microsoft.com/office/drawing/2014/main" id="{004A95D9-EE92-B240-AD29-AA27F4CB1E9E}"/>
                    </a:ext>
                  </a:extLst>
                </p:cNvPr>
                <p:cNvSpPr/>
                <p:nvPr/>
              </p:nvSpPr>
              <p:spPr>
                <a:xfrm>
                  <a:off x="407148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3" name="object 8">
                  <a:extLst>
                    <a:ext uri="{FF2B5EF4-FFF2-40B4-BE49-F238E27FC236}">
                      <a16:creationId xmlns:a16="http://schemas.microsoft.com/office/drawing/2014/main" id="{9C4EB013-B4BF-AF4D-9B78-762D41A48374}"/>
                    </a:ext>
                  </a:extLst>
                </p:cNvPr>
                <p:cNvSpPr/>
                <p:nvPr/>
              </p:nvSpPr>
              <p:spPr>
                <a:xfrm>
                  <a:off x="4334602"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4" name="object 9">
                  <a:extLst>
                    <a:ext uri="{FF2B5EF4-FFF2-40B4-BE49-F238E27FC236}">
                      <a16:creationId xmlns:a16="http://schemas.microsoft.com/office/drawing/2014/main" id="{B845AF8C-8415-0C4A-B2F8-79128D616BA5}"/>
                    </a:ext>
                  </a:extLst>
                </p:cNvPr>
                <p:cNvSpPr/>
                <p:nvPr/>
              </p:nvSpPr>
              <p:spPr>
                <a:xfrm>
                  <a:off x="4550200"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5" name="object 10">
                  <a:extLst>
                    <a:ext uri="{FF2B5EF4-FFF2-40B4-BE49-F238E27FC236}">
                      <a16:creationId xmlns:a16="http://schemas.microsoft.com/office/drawing/2014/main" id="{BA93CB7C-112A-1B4E-930B-EEAAF91F049E}"/>
                    </a:ext>
                  </a:extLst>
                </p:cNvPr>
                <p:cNvSpPr/>
                <p:nvPr/>
              </p:nvSpPr>
              <p:spPr>
                <a:xfrm>
                  <a:off x="472406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6" name="object 11">
                  <a:extLst>
                    <a:ext uri="{FF2B5EF4-FFF2-40B4-BE49-F238E27FC236}">
                      <a16:creationId xmlns:a16="http://schemas.microsoft.com/office/drawing/2014/main" id="{137A51CF-53DC-AE4C-89E2-835DEDC44BB5}"/>
                    </a:ext>
                  </a:extLst>
                </p:cNvPr>
                <p:cNvSpPr/>
                <p:nvPr/>
              </p:nvSpPr>
              <p:spPr>
                <a:xfrm>
                  <a:off x="487011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7" name="object 12">
                  <a:extLst>
                    <a:ext uri="{FF2B5EF4-FFF2-40B4-BE49-F238E27FC236}">
                      <a16:creationId xmlns:a16="http://schemas.microsoft.com/office/drawing/2014/main" id="{DBFC1308-5BB3-7F4D-AF20-7F5715938212}"/>
                    </a:ext>
                  </a:extLst>
                </p:cNvPr>
                <p:cNvSpPr/>
                <p:nvPr/>
              </p:nvSpPr>
              <p:spPr>
                <a:xfrm>
                  <a:off x="500341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8" name="object 13">
                  <a:extLst>
                    <a:ext uri="{FF2B5EF4-FFF2-40B4-BE49-F238E27FC236}">
                      <a16:creationId xmlns:a16="http://schemas.microsoft.com/office/drawing/2014/main" id="{7EAF656E-E2DD-F947-84C2-D762C7027EAE}"/>
                    </a:ext>
                  </a:extLst>
                </p:cNvPr>
                <p:cNvSpPr/>
                <p:nvPr/>
              </p:nvSpPr>
              <p:spPr>
                <a:xfrm>
                  <a:off x="590290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59" name="object 14">
                  <a:extLst>
                    <a:ext uri="{FF2B5EF4-FFF2-40B4-BE49-F238E27FC236}">
                      <a16:creationId xmlns:a16="http://schemas.microsoft.com/office/drawing/2014/main" id="{9F875357-C353-E746-9665-79C6B67AA6E2}"/>
                    </a:ext>
                  </a:extLst>
                </p:cNvPr>
                <p:cNvSpPr/>
                <p:nvPr/>
              </p:nvSpPr>
              <p:spPr>
                <a:xfrm>
                  <a:off x="6382779"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0" name="object 15">
                  <a:extLst>
                    <a:ext uri="{FF2B5EF4-FFF2-40B4-BE49-F238E27FC236}">
                      <a16:creationId xmlns:a16="http://schemas.microsoft.com/office/drawing/2014/main" id="{A48F44F8-D9DF-844A-85F2-C3BA213F571B}"/>
                    </a:ext>
                  </a:extLst>
                </p:cNvPr>
                <p:cNvSpPr/>
                <p:nvPr/>
              </p:nvSpPr>
              <p:spPr>
                <a:xfrm>
                  <a:off x="669922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1" name="object 16">
                  <a:extLst>
                    <a:ext uri="{FF2B5EF4-FFF2-40B4-BE49-F238E27FC236}">
                      <a16:creationId xmlns:a16="http://schemas.microsoft.com/office/drawing/2014/main" id="{218439E4-5944-A441-9651-1D76419789BC}"/>
                    </a:ext>
                  </a:extLst>
                </p:cNvPr>
                <p:cNvSpPr/>
                <p:nvPr/>
              </p:nvSpPr>
              <p:spPr>
                <a:xfrm>
                  <a:off x="6961184"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2" name="object 17">
                  <a:extLst>
                    <a:ext uri="{FF2B5EF4-FFF2-40B4-BE49-F238E27FC236}">
                      <a16:creationId xmlns:a16="http://schemas.microsoft.com/office/drawing/2014/main" id="{259F8A22-C413-384C-A7A2-4E5675E932D2}"/>
                    </a:ext>
                  </a:extLst>
                </p:cNvPr>
                <p:cNvSpPr/>
                <p:nvPr/>
              </p:nvSpPr>
              <p:spPr>
                <a:xfrm>
                  <a:off x="7176782"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3" name="object 18">
                  <a:extLst>
                    <a:ext uri="{FF2B5EF4-FFF2-40B4-BE49-F238E27FC236}">
                      <a16:creationId xmlns:a16="http://schemas.microsoft.com/office/drawing/2014/main" id="{9BFD80FD-7A47-3142-A0DB-C71E88D502FB}"/>
                    </a:ext>
                  </a:extLst>
                </p:cNvPr>
                <p:cNvSpPr/>
                <p:nvPr/>
              </p:nvSpPr>
              <p:spPr>
                <a:xfrm>
                  <a:off x="735181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4" name="object 19">
                  <a:extLst>
                    <a:ext uri="{FF2B5EF4-FFF2-40B4-BE49-F238E27FC236}">
                      <a16:creationId xmlns:a16="http://schemas.microsoft.com/office/drawing/2014/main" id="{12305677-71C0-1042-9896-736AB199A5D9}"/>
                    </a:ext>
                  </a:extLst>
                </p:cNvPr>
                <p:cNvSpPr/>
                <p:nvPr/>
              </p:nvSpPr>
              <p:spPr>
                <a:xfrm>
                  <a:off x="7500178"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165" name="object 20">
                  <a:extLst>
                    <a:ext uri="{FF2B5EF4-FFF2-40B4-BE49-F238E27FC236}">
                      <a16:creationId xmlns:a16="http://schemas.microsoft.com/office/drawing/2014/main" id="{9A14DFE3-A71C-0847-B71A-46E89ADCBA7C}"/>
                    </a:ext>
                  </a:extLst>
                </p:cNvPr>
                <p:cNvSpPr/>
                <p:nvPr/>
              </p:nvSpPr>
              <p:spPr>
                <a:xfrm>
                  <a:off x="7628841" y="2360029"/>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grpSp>
          <p:grpSp>
            <p:nvGrpSpPr>
              <p:cNvPr id="121" name="object 65">
                <a:extLst>
                  <a:ext uri="{FF2B5EF4-FFF2-40B4-BE49-F238E27FC236}">
                    <a16:creationId xmlns:a16="http://schemas.microsoft.com/office/drawing/2014/main" id="{0B60E561-DEA8-5743-B4F2-276CCE33A12C}"/>
                  </a:ext>
                </a:extLst>
              </p:cNvPr>
              <p:cNvGrpSpPr/>
              <p:nvPr/>
            </p:nvGrpSpPr>
            <p:grpSpPr>
              <a:xfrm>
                <a:off x="4746561" y="712610"/>
                <a:ext cx="690936" cy="113030"/>
                <a:chOff x="4746561" y="712610"/>
                <a:chExt cx="690936" cy="113030"/>
              </a:xfrm>
            </p:grpSpPr>
            <p:sp>
              <p:nvSpPr>
                <p:cNvPr id="144" name="object 67">
                  <a:extLst>
                    <a:ext uri="{FF2B5EF4-FFF2-40B4-BE49-F238E27FC236}">
                      <a16:creationId xmlns:a16="http://schemas.microsoft.com/office/drawing/2014/main" id="{0465B73F-C289-D640-A78A-D99692C36BED}"/>
                    </a:ext>
                  </a:extLst>
                </p:cNvPr>
                <p:cNvSpPr/>
                <p:nvPr/>
              </p:nvSpPr>
              <p:spPr>
                <a:xfrm>
                  <a:off x="5185402" y="760008"/>
                  <a:ext cx="252095" cy="0"/>
                </a:xfrm>
                <a:custGeom>
                  <a:avLst/>
                  <a:gdLst/>
                  <a:ahLst/>
                  <a:cxnLst/>
                  <a:rect l="l" t="t" r="r" b="b"/>
                  <a:pathLst>
                    <a:path w="252095">
                      <a:moveTo>
                        <a:pt x="0" y="0"/>
                      </a:moveTo>
                      <a:lnTo>
                        <a:pt x="251536" y="0"/>
                      </a:lnTo>
                    </a:path>
                  </a:pathLst>
                </a:custGeom>
                <a:ln w="9525">
                  <a:solidFill>
                    <a:srgbClr val="363636"/>
                  </a:solidFill>
                </a:ln>
              </p:spPr>
              <p:txBody>
                <a:bodyPr wrap="square" lIns="0" tIns="0" rIns="0" bIns="0" rtlCol="0"/>
                <a:lstStyle/>
                <a:p>
                  <a:endParaRPr/>
                </a:p>
              </p:txBody>
            </p:sp>
            <p:sp>
              <p:nvSpPr>
                <p:cNvPr id="145" name="object 68">
                  <a:extLst>
                    <a:ext uri="{FF2B5EF4-FFF2-40B4-BE49-F238E27FC236}">
                      <a16:creationId xmlns:a16="http://schemas.microsoft.com/office/drawing/2014/main" id="{894236A4-6673-F44E-8FE2-C21C2138AAA0}"/>
                    </a:ext>
                  </a:extLst>
                </p:cNvPr>
                <p:cNvSpPr/>
                <p:nvPr/>
              </p:nvSpPr>
              <p:spPr>
                <a:xfrm>
                  <a:off x="5436932" y="712610"/>
                  <a:ext cx="0" cy="113030"/>
                </a:xfrm>
                <a:custGeom>
                  <a:avLst/>
                  <a:gdLst/>
                  <a:ahLst/>
                  <a:cxnLst/>
                  <a:rect l="l" t="t" r="r" b="b"/>
                  <a:pathLst>
                    <a:path h="113030">
                      <a:moveTo>
                        <a:pt x="0" y="0"/>
                      </a:moveTo>
                      <a:lnTo>
                        <a:pt x="0" y="112433"/>
                      </a:lnTo>
                    </a:path>
                  </a:pathLst>
                </a:custGeom>
                <a:ln w="9525">
                  <a:solidFill>
                    <a:srgbClr val="363636"/>
                  </a:solidFill>
                </a:ln>
              </p:spPr>
              <p:txBody>
                <a:bodyPr wrap="square" lIns="0" tIns="0" rIns="0" bIns="0" rtlCol="0"/>
                <a:lstStyle/>
                <a:p>
                  <a:endParaRPr/>
                </a:p>
              </p:txBody>
            </p:sp>
            <p:sp>
              <p:nvSpPr>
                <p:cNvPr id="146" name="object 67">
                  <a:extLst>
                    <a:ext uri="{FF2B5EF4-FFF2-40B4-BE49-F238E27FC236}">
                      <a16:creationId xmlns:a16="http://schemas.microsoft.com/office/drawing/2014/main" id="{30C1C46C-2ED8-914B-826C-99721F226750}"/>
                    </a:ext>
                  </a:extLst>
                </p:cNvPr>
                <p:cNvSpPr/>
                <p:nvPr/>
              </p:nvSpPr>
              <p:spPr>
                <a:xfrm>
                  <a:off x="4746561" y="759816"/>
                  <a:ext cx="243261" cy="45719"/>
                </a:xfrm>
                <a:custGeom>
                  <a:avLst/>
                  <a:gdLst/>
                  <a:ahLst/>
                  <a:cxnLst/>
                  <a:rect l="l" t="t" r="r" b="b"/>
                  <a:pathLst>
                    <a:path w="252095">
                      <a:moveTo>
                        <a:pt x="0" y="0"/>
                      </a:moveTo>
                      <a:lnTo>
                        <a:pt x="251536" y="0"/>
                      </a:lnTo>
                    </a:path>
                  </a:pathLst>
                </a:custGeom>
                <a:ln w="9525">
                  <a:solidFill>
                    <a:srgbClr val="363636"/>
                  </a:solidFill>
                </a:ln>
              </p:spPr>
              <p:txBody>
                <a:bodyPr wrap="square" lIns="0" tIns="0" rIns="0" bIns="0" rtlCol="0"/>
                <a:lstStyle/>
                <a:p>
                  <a:endParaRPr/>
                </a:p>
              </p:txBody>
            </p:sp>
            <p:sp>
              <p:nvSpPr>
                <p:cNvPr id="147" name="object 68">
                  <a:extLst>
                    <a:ext uri="{FF2B5EF4-FFF2-40B4-BE49-F238E27FC236}">
                      <a16:creationId xmlns:a16="http://schemas.microsoft.com/office/drawing/2014/main" id="{39A5AFAC-1F45-AC48-93BE-00B2822638ED}"/>
                    </a:ext>
                  </a:extLst>
                </p:cNvPr>
                <p:cNvSpPr/>
                <p:nvPr/>
              </p:nvSpPr>
              <p:spPr>
                <a:xfrm>
                  <a:off x="4748457" y="712610"/>
                  <a:ext cx="0" cy="113030"/>
                </a:xfrm>
                <a:custGeom>
                  <a:avLst/>
                  <a:gdLst/>
                  <a:ahLst/>
                  <a:cxnLst/>
                  <a:rect l="l" t="t" r="r" b="b"/>
                  <a:pathLst>
                    <a:path h="113030">
                      <a:moveTo>
                        <a:pt x="0" y="0"/>
                      </a:moveTo>
                      <a:lnTo>
                        <a:pt x="0" y="112433"/>
                      </a:lnTo>
                    </a:path>
                  </a:pathLst>
                </a:custGeom>
                <a:ln w="9525">
                  <a:solidFill>
                    <a:srgbClr val="363636"/>
                  </a:solidFill>
                </a:ln>
              </p:spPr>
              <p:txBody>
                <a:bodyPr wrap="square" lIns="0" tIns="0" rIns="0" bIns="0" rtlCol="0"/>
                <a:lstStyle/>
                <a:p>
                  <a:endParaRPr/>
                </a:p>
              </p:txBody>
            </p:sp>
          </p:grpSp>
          <p:grpSp>
            <p:nvGrpSpPr>
              <p:cNvPr id="122" name="object 69">
                <a:extLst>
                  <a:ext uri="{FF2B5EF4-FFF2-40B4-BE49-F238E27FC236}">
                    <a16:creationId xmlns:a16="http://schemas.microsoft.com/office/drawing/2014/main" id="{2276A9BC-1398-5649-8E8C-57E66A8A9429}"/>
                  </a:ext>
                </a:extLst>
              </p:cNvPr>
              <p:cNvGrpSpPr/>
              <p:nvPr/>
            </p:nvGrpSpPr>
            <p:grpSpPr>
              <a:xfrm>
                <a:off x="4333514" y="1058538"/>
                <a:ext cx="637952" cy="99060"/>
                <a:chOff x="4333514" y="1058538"/>
                <a:chExt cx="637952" cy="99060"/>
              </a:xfrm>
            </p:grpSpPr>
            <p:sp>
              <p:nvSpPr>
                <p:cNvPr id="140" name="object 71">
                  <a:extLst>
                    <a:ext uri="{FF2B5EF4-FFF2-40B4-BE49-F238E27FC236}">
                      <a16:creationId xmlns:a16="http://schemas.microsoft.com/office/drawing/2014/main" id="{D4FEFDE2-2973-0348-8B53-1EFA5416499B}"/>
                    </a:ext>
                  </a:extLst>
                </p:cNvPr>
                <p:cNvSpPr/>
                <p:nvPr/>
              </p:nvSpPr>
              <p:spPr>
                <a:xfrm>
                  <a:off x="4733341" y="1107802"/>
                  <a:ext cx="238125" cy="0"/>
                </a:xfrm>
                <a:custGeom>
                  <a:avLst/>
                  <a:gdLst/>
                  <a:ahLst/>
                  <a:cxnLst/>
                  <a:rect l="l" t="t" r="r" b="b"/>
                  <a:pathLst>
                    <a:path w="238125">
                      <a:moveTo>
                        <a:pt x="0" y="0"/>
                      </a:moveTo>
                      <a:lnTo>
                        <a:pt x="237617" y="0"/>
                      </a:lnTo>
                    </a:path>
                  </a:pathLst>
                </a:custGeom>
                <a:ln w="9525">
                  <a:solidFill>
                    <a:srgbClr val="363636"/>
                  </a:solidFill>
                </a:ln>
              </p:spPr>
              <p:txBody>
                <a:bodyPr wrap="square" lIns="0" tIns="0" rIns="0" bIns="0" rtlCol="0"/>
                <a:lstStyle/>
                <a:p>
                  <a:endParaRPr/>
                </a:p>
              </p:txBody>
            </p:sp>
            <p:sp>
              <p:nvSpPr>
                <p:cNvPr id="141" name="object 72">
                  <a:extLst>
                    <a:ext uri="{FF2B5EF4-FFF2-40B4-BE49-F238E27FC236}">
                      <a16:creationId xmlns:a16="http://schemas.microsoft.com/office/drawing/2014/main" id="{BB7AE28A-FDC3-6A4F-BEEE-2D727B80F3F6}"/>
                    </a:ext>
                  </a:extLst>
                </p:cNvPr>
                <p:cNvSpPr/>
                <p:nvPr/>
              </p:nvSpPr>
              <p:spPr>
                <a:xfrm>
                  <a:off x="4970962" y="1058538"/>
                  <a:ext cx="0" cy="99060"/>
                </a:xfrm>
                <a:custGeom>
                  <a:avLst/>
                  <a:gdLst/>
                  <a:ahLst/>
                  <a:cxnLst/>
                  <a:rect l="l" t="t" r="r" b="b"/>
                  <a:pathLst>
                    <a:path h="99059">
                      <a:moveTo>
                        <a:pt x="0" y="0"/>
                      </a:moveTo>
                      <a:lnTo>
                        <a:pt x="0" y="98526"/>
                      </a:lnTo>
                    </a:path>
                  </a:pathLst>
                </a:custGeom>
                <a:ln w="9525">
                  <a:solidFill>
                    <a:srgbClr val="363636"/>
                  </a:solidFill>
                </a:ln>
              </p:spPr>
              <p:txBody>
                <a:bodyPr wrap="square" lIns="0" tIns="0" rIns="0" bIns="0" rtlCol="0"/>
                <a:lstStyle/>
                <a:p>
                  <a:endParaRPr/>
                </a:p>
              </p:txBody>
            </p:sp>
            <p:sp>
              <p:nvSpPr>
                <p:cNvPr id="142" name="object 72">
                  <a:extLst>
                    <a:ext uri="{FF2B5EF4-FFF2-40B4-BE49-F238E27FC236}">
                      <a16:creationId xmlns:a16="http://schemas.microsoft.com/office/drawing/2014/main" id="{16C0997F-B2DD-E745-A505-DC6711E78E20}"/>
                    </a:ext>
                  </a:extLst>
                </p:cNvPr>
                <p:cNvSpPr/>
                <p:nvPr/>
              </p:nvSpPr>
              <p:spPr>
                <a:xfrm>
                  <a:off x="4333514" y="1058538"/>
                  <a:ext cx="0" cy="99060"/>
                </a:xfrm>
                <a:custGeom>
                  <a:avLst/>
                  <a:gdLst/>
                  <a:ahLst/>
                  <a:cxnLst/>
                  <a:rect l="l" t="t" r="r" b="b"/>
                  <a:pathLst>
                    <a:path h="99059">
                      <a:moveTo>
                        <a:pt x="0" y="0"/>
                      </a:moveTo>
                      <a:lnTo>
                        <a:pt x="0" y="98526"/>
                      </a:lnTo>
                    </a:path>
                  </a:pathLst>
                </a:custGeom>
                <a:ln w="9525">
                  <a:solidFill>
                    <a:srgbClr val="363636"/>
                  </a:solidFill>
                </a:ln>
              </p:spPr>
              <p:txBody>
                <a:bodyPr wrap="square" lIns="0" tIns="0" rIns="0" bIns="0" rtlCol="0"/>
                <a:lstStyle/>
                <a:p>
                  <a:endParaRPr/>
                </a:p>
              </p:txBody>
            </p:sp>
            <p:sp>
              <p:nvSpPr>
                <p:cNvPr id="143" name="object 71">
                  <a:extLst>
                    <a:ext uri="{FF2B5EF4-FFF2-40B4-BE49-F238E27FC236}">
                      <a16:creationId xmlns:a16="http://schemas.microsoft.com/office/drawing/2014/main" id="{F4ED9F7B-0F4E-B540-8CA2-348DA8A19386}"/>
                    </a:ext>
                  </a:extLst>
                </p:cNvPr>
                <p:cNvSpPr/>
                <p:nvPr/>
              </p:nvSpPr>
              <p:spPr>
                <a:xfrm>
                  <a:off x="4333515" y="1107801"/>
                  <a:ext cx="202870" cy="45719"/>
                </a:xfrm>
                <a:custGeom>
                  <a:avLst/>
                  <a:gdLst/>
                  <a:ahLst/>
                  <a:cxnLst/>
                  <a:rect l="l" t="t" r="r" b="b"/>
                  <a:pathLst>
                    <a:path w="238125">
                      <a:moveTo>
                        <a:pt x="0" y="0"/>
                      </a:moveTo>
                      <a:lnTo>
                        <a:pt x="237617" y="0"/>
                      </a:lnTo>
                    </a:path>
                  </a:pathLst>
                </a:custGeom>
                <a:ln w="9525">
                  <a:solidFill>
                    <a:srgbClr val="363636"/>
                  </a:solidFill>
                </a:ln>
              </p:spPr>
              <p:txBody>
                <a:bodyPr wrap="square" lIns="0" tIns="0" rIns="0" bIns="0" rtlCol="0"/>
                <a:lstStyle/>
                <a:p>
                  <a:endParaRPr/>
                </a:p>
              </p:txBody>
            </p:sp>
          </p:grpSp>
          <p:sp>
            <p:nvSpPr>
              <p:cNvPr id="123" name="object 73">
                <a:extLst>
                  <a:ext uri="{FF2B5EF4-FFF2-40B4-BE49-F238E27FC236}">
                    <a16:creationId xmlns:a16="http://schemas.microsoft.com/office/drawing/2014/main" id="{1C49FA03-0ED5-C146-826D-67722559D14F}"/>
                  </a:ext>
                </a:extLst>
              </p:cNvPr>
              <p:cNvSpPr/>
              <p:nvPr/>
            </p:nvSpPr>
            <p:spPr>
              <a:xfrm>
                <a:off x="4788853" y="2042742"/>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363636"/>
              </a:solidFill>
            </p:spPr>
            <p:txBody>
              <a:bodyPr wrap="square" lIns="0" tIns="0" rIns="0" bIns="0" rtlCol="0"/>
              <a:lstStyle/>
              <a:p>
                <a:endParaRPr dirty="0"/>
              </a:p>
            </p:txBody>
          </p:sp>
          <p:sp>
            <p:nvSpPr>
              <p:cNvPr id="124" name="object 74">
                <a:extLst>
                  <a:ext uri="{FF2B5EF4-FFF2-40B4-BE49-F238E27FC236}">
                    <a16:creationId xmlns:a16="http://schemas.microsoft.com/office/drawing/2014/main" id="{75E8F3CE-BD21-4741-A46C-66640A1D3460}"/>
                  </a:ext>
                </a:extLst>
              </p:cNvPr>
              <p:cNvSpPr/>
              <p:nvPr/>
            </p:nvSpPr>
            <p:spPr>
              <a:xfrm>
                <a:off x="4610474" y="205330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25" name="object 75">
                <a:extLst>
                  <a:ext uri="{FF2B5EF4-FFF2-40B4-BE49-F238E27FC236}">
                    <a16:creationId xmlns:a16="http://schemas.microsoft.com/office/drawing/2014/main" id="{42B67BAC-928C-EC49-856D-E8F7995596E4}"/>
                  </a:ext>
                </a:extLst>
              </p:cNvPr>
              <p:cNvSpPr/>
              <p:nvPr/>
            </p:nvSpPr>
            <p:spPr>
              <a:xfrm>
                <a:off x="5074125" y="205330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26" name="object 76">
                <a:extLst>
                  <a:ext uri="{FF2B5EF4-FFF2-40B4-BE49-F238E27FC236}">
                    <a16:creationId xmlns:a16="http://schemas.microsoft.com/office/drawing/2014/main" id="{16EECE87-FE67-0044-89C0-9E548DCA7145}"/>
                  </a:ext>
                </a:extLst>
              </p:cNvPr>
              <p:cNvSpPr/>
              <p:nvPr/>
            </p:nvSpPr>
            <p:spPr>
              <a:xfrm>
                <a:off x="4610474" y="2118218"/>
                <a:ext cx="166370" cy="0"/>
              </a:xfrm>
              <a:custGeom>
                <a:avLst/>
                <a:gdLst/>
                <a:ahLst/>
                <a:cxnLst/>
                <a:rect l="l" t="t" r="r" b="b"/>
                <a:pathLst>
                  <a:path w="166370">
                    <a:moveTo>
                      <a:pt x="0" y="0"/>
                    </a:moveTo>
                    <a:lnTo>
                      <a:pt x="165760" y="0"/>
                    </a:lnTo>
                  </a:path>
                </a:pathLst>
              </a:custGeom>
              <a:ln w="9525">
                <a:solidFill>
                  <a:srgbClr val="363636"/>
                </a:solidFill>
              </a:ln>
            </p:spPr>
            <p:txBody>
              <a:bodyPr wrap="square" lIns="0" tIns="0" rIns="0" bIns="0" rtlCol="0"/>
              <a:lstStyle/>
              <a:p>
                <a:endParaRPr/>
              </a:p>
            </p:txBody>
          </p:sp>
          <p:sp>
            <p:nvSpPr>
              <p:cNvPr id="127" name="object 77">
                <a:extLst>
                  <a:ext uri="{FF2B5EF4-FFF2-40B4-BE49-F238E27FC236}">
                    <a16:creationId xmlns:a16="http://schemas.microsoft.com/office/drawing/2014/main" id="{CF7D5856-3033-E444-A722-5057E56423FC}"/>
                  </a:ext>
                </a:extLst>
              </p:cNvPr>
              <p:cNvSpPr/>
              <p:nvPr/>
            </p:nvSpPr>
            <p:spPr>
              <a:xfrm>
                <a:off x="4964008" y="2118218"/>
                <a:ext cx="110489" cy="0"/>
              </a:xfrm>
              <a:custGeom>
                <a:avLst/>
                <a:gdLst/>
                <a:ahLst/>
                <a:cxnLst/>
                <a:rect l="l" t="t" r="r" b="b"/>
                <a:pathLst>
                  <a:path w="110489">
                    <a:moveTo>
                      <a:pt x="0" y="0"/>
                    </a:moveTo>
                    <a:lnTo>
                      <a:pt x="110121" y="0"/>
                    </a:lnTo>
                  </a:path>
                </a:pathLst>
              </a:custGeom>
              <a:ln w="9525">
                <a:solidFill>
                  <a:srgbClr val="363636"/>
                </a:solidFill>
              </a:ln>
            </p:spPr>
            <p:txBody>
              <a:bodyPr wrap="square" lIns="0" tIns="0" rIns="0" bIns="0" rtlCol="0"/>
              <a:lstStyle/>
              <a:p>
                <a:endParaRPr/>
              </a:p>
            </p:txBody>
          </p:sp>
          <p:sp>
            <p:nvSpPr>
              <p:cNvPr id="128" name="object 78">
                <a:extLst>
                  <a:ext uri="{FF2B5EF4-FFF2-40B4-BE49-F238E27FC236}">
                    <a16:creationId xmlns:a16="http://schemas.microsoft.com/office/drawing/2014/main" id="{C4AA14D2-3076-BA4D-8739-FD9E16E55CE6}"/>
                  </a:ext>
                </a:extLst>
              </p:cNvPr>
              <p:cNvSpPr/>
              <p:nvPr/>
            </p:nvSpPr>
            <p:spPr>
              <a:xfrm>
                <a:off x="4086848" y="1703190"/>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29" name="object 79">
                <a:extLst>
                  <a:ext uri="{FF2B5EF4-FFF2-40B4-BE49-F238E27FC236}">
                    <a16:creationId xmlns:a16="http://schemas.microsoft.com/office/drawing/2014/main" id="{3671B0CB-D657-DB4F-B8FE-198DE007356F}"/>
                  </a:ext>
                </a:extLst>
              </p:cNvPr>
              <p:cNvSpPr/>
              <p:nvPr/>
            </p:nvSpPr>
            <p:spPr>
              <a:xfrm>
                <a:off x="3636809" y="1733586"/>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0" name="object 80">
                <a:extLst>
                  <a:ext uri="{FF2B5EF4-FFF2-40B4-BE49-F238E27FC236}">
                    <a16:creationId xmlns:a16="http://schemas.microsoft.com/office/drawing/2014/main" id="{D7C56546-CE1A-B84D-A6CF-7CF2A05B566A}"/>
                  </a:ext>
                </a:extLst>
              </p:cNvPr>
              <p:cNvSpPr/>
              <p:nvPr/>
            </p:nvSpPr>
            <p:spPr>
              <a:xfrm>
                <a:off x="4682341" y="1733586"/>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1" name="object 81">
                <a:extLst>
                  <a:ext uri="{FF2B5EF4-FFF2-40B4-BE49-F238E27FC236}">
                    <a16:creationId xmlns:a16="http://schemas.microsoft.com/office/drawing/2014/main" id="{1F3ADAC3-694C-B84A-B897-6DD475E8863A}"/>
                  </a:ext>
                </a:extLst>
              </p:cNvPr>
              <p:cNvSpPr/>
              <p:nvPr/>
            </p:nvSpPr>
            <p:spPr>
              <a:xfrm>
                <a:off x="3636809" y="1798497"/>
                <a:ext cx="441959" cy="0"/>
              </a:xfrm>
              <a:custGeom>
                <a:avLst/>
                <a:gdLst/>
                <a:ahLst/>
                <a:cxnLst/>
                <a:rect l="l" t="t" r="r" b="b"/>
                <a:pathLst>
                  <a:path w="441960">
                    <a:moveTo>
                      <a:pt x="0" y="0"/>
                    </a:moveTo>
                    <a:lnTo>
                      <a:pt x="441629" y="0"/>
                    </a:lnTo>
                  </a:path>
                </a:pathLst>
              </a:custGeom>
              <a:ln w="9525">
                <a:solidFill>
                  <a:srgbClr val="363636"/>
                </a:solidFill>
              </a:ln>
            </p:spPr>
            <p:txBody>
              <a:bodyPr wrap="square" lIns="0" tIns="0" rIns="0" bIns="0" rtlCol="0"/>
              <a:lstStyle/>
              <a:p>
                <a:endParaRPr/>
              </a:p>
            </p:txBody>
          </p:sp>
          <p:sp>
            <p:nvSpPr>
              <p:cNvPr id="132" name="object 82">
                <a:extLst>
                  <a:ext uri="{FF2B5EF4-FFF2-40B4-BE49-F238E27FC236}">
                    <a16:creationId xmlns:a16="http://schemas.microsoft.com/office/drawing/2014/main" id="{AD842F16-B42D-B347-9559-223438B13542}"/>
                  </a:ext>
                </a:extLst>
              </p:cNvPr>
              <p:cNvSpPr/>
              <p:nvPr/>
            </p:nvSpPr>
            <p:spPr>
              <a:xfrm>
                <a:off x="4240712" y="1798497"/>
                <a:ext cx="441959" cy="0"/>
              </a:xfrm>
              <a:custGeom>
                <a:avLst/>
                <a:gdLst/>
                <a:ahLst/>
                <a:cxnLst/>
                <a:rect l="l" t="t" r="r" b="b"/>
                <a:pathLst>
                  <a:path w="441960">
                    <a:moveTo>
                      <a:pt x="0" y="0"/>
                    </a:moveTo>
                    <a:lnTo>
                      <a:pt x="441629" y="0"/>
                    </a:lnTo>
                  </a:path>
                </a:pathLst>
              </a:custGeom>
              <a:ln w="9525">
                <a:solidFill>
                  <a:srgbClr val="363636"/>
                </a:solidFill>
              </a:ln>
            </p:spPr>
            <p:txBody>
              <a:bodyPr wrap="square" lIns="0" tIns="0" rIns="0" bIns="0" rtlCol="0"/>
              <a:lstStyle/>
              <a:p>
                <a:endParaRPr/>
              </a:p>
            </p:txBody>
          </p:sp>
          <p:sp>
            <p:nvSpPr>
              <p:cNvPr id="133" name="object 83">
                <a:extLst>
                  <a:ext uri="{FF2B5EF4-FFF2-40B4-BE49-F238E27FC236}">
                    <a16:creationId xmlns:a16="http://schemas.microsoft.com/office/drawing/2014/main" id="{4AB24343-8BAD-F748-8A58-F43D88CD3118}"/>
                  </a:ext>
                </a:extLst>
              </p:cNvPr>
              <p:cNvSpPr/>
              <p:nvPr/>
            </p:nvSpPr>
            <p:spPr>
              <a:xfrm>
                <a:off x="4878533" y="1363637"/>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34" name="object 84">
                <a:extLst>
                  <a:ext uri="{FF2B5EF4-FFF2-40B4-BE49-F238E27FC236}">
                    <a16:creationId xmlns:a16="http://schemas.microsoft.com/office/drawing/2014/main" id="{B083B810-FC86-9B4B-9F11-63CF8A440AC8}"/>
                  </a:ext>
                </a:extLst>
              </p:cNvPr>
              <p:cNvSpPr/>
              <p:nvPr/>
            </p:nvSpPr>
            <p:spPr>
              <a:xfrm>
                <a:off x="4535131" y="1389397"/>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5" name="object 85">
                <a:extLst>
                  <a:ext uri="{FF2B5EF4-FFF2-40B4-BE49-F238E27FC236}">
                    <a16:creationId xmlns:a16="http://schemas.microsoft.com/office/drawing/2014/main" id="{E54194A8-58B8-CC45-84BB-75D42B2C6EC9}"/>
                  </a:ext>
                </a:extLst>
              </p:cNvPr>
              <p:cNvSpPr/>
              <p:nvPr/>
            </p:nvSpPr>
            <p:spPr>
              <a:xfrm>
                <a:off x="5392885" y="1389397"/>
                <a:ext cx="0" cy="99695"/>
              </a:xfrm>
              <a:custGeom>
                <a:avLst/>
                <a:gdLst/>
                <a:ahLst/>
                <a:cxnLst/>
                <a:rect l="l" t="t" r="r" b="b"/>
                <a:pathLst>
                  <a:path h="99694">
                    <a:moveTo>
                      <a:pt x="0" y="0"/>
                    </a:moveTo>
                    <a:lnTo>
                      <a:pt x="0" y="99682"/>
                    </a:lnTo>
                  </a:path>
                </a:pathLst>
              </a:custGeom>
              <a:ln w="9525">
                <a:solidFill>
                  <a:srgbClr val="363636"/>
                </a:solidFill>
              </a:ln>
            </p:spPr>
            <p:txBody>
              <a:bodyPr wrap="square" lIns="0" tIns="0" rIns="0" bIns="0" rtlCol="0"/>
              <a:lstStyle/>
              <a:p>
                <a:endParaRPr/>
              </a:p>
            </p:txBody>
          </p:sp>
          <p:sp>
            <p:nvSpPr>
              <p:cNvPr id="136" name="object 86">
                <a:extLst>
                  <a:ext uri="{FF2B5EF4-FFF2-40B4-BE49-F238E27FC236}">
                    <a16:creationId xmlns:a16="http://schemas.microsoft.com/office/drawing/2014/main" id="{1F3150EF-BEDA-F34E-BEC7-507F9DE7DB09}"/>
                  </a:ext>
                </a:extLst>
              </p:cNvPr>
              <p:cNvSpPr/>
              <p:nvPr/>
            </p:nvSpPr>
            <p:spPr>
              <a:xfrm>
                <a:off x="4535131" y="1439240"/>
                <a:ext cx="329565" cy="0"/>
              </a:xfrm>
              <a:custGeom>
                <a:avLst/>
                <a:gdLst/>
                <a:ahLst/>
                <a:cxnLst/>
                <a:rect l="l" t="t" r="r" b="b"/>
                <a:pathLst>
                  <a:path w="329564">
                    <a:moveTo>
                      <a:pt x="0" y="0"/>
                    </a:moveTo>
                    <a:lnTo>
                      <a:pt x="329196" y="0"/>
                    </a:lnTo>
                  </a:path>
                </a:pathLst>
              </a:custGeom>
              <a:ln w="9525">
                <a:solidFill>
                  <a:srgbClr val="363636"/>
                </a:solidFill>
              </a:ln>
            </p:spPr>
            <p:txBody>
              <a:bodyPr wrap="square" lIns="0" tIns="0" rIns="0" bIns="0" rtlCol="0"/>
              <a:lstStyle/>
              <a:p>
                <a:endParaRPr/>
              </a:p>
            </p:txBody>
          </p:sp>
          <p:sp>
            <p:nvSpPr>
              <p:cNvPr id="137" name="object 87">
                <a:extLst>
                  <a:ext uri="{FF2B5EF4-FFF2-40B4-BE49-F238E27FC236}">
                    <a16:creationId xmlns:a16="http://schemas.microsoft.com/office/drawing/2014/main" id="{529ED683-8D04-CF44-959D-3F5416691C99}"/>
                  </a:ext>
                </a:extLst>
              </p:cNvPr>
              <p:cNvSpPr/>
              <p:nvPr/>
            </p:nvSpPr>
            <p:spPr>
              <a:xfrm>
                <a:off x="5052102" y="1439240"/>
                <a:ext cx="340995" cy="0"/>
              </a:xfrm>
              <a:custGeom>
                <a:avLst/>
                <a:gdLst/>
                <a:ahLst/>
                <a:cxnLst/>
                <a:rect l="l" t="t" r="r" b="b"/>
                <a:pathLst>
                  <a:path w="340995">
                    <a:moveTo>
                      <a:pt x="0" y="0"/>
                    </a:moveTo>
                    <a:lnTo>
                      <a:pt x="340779" y="0"/>
                    </a:lnTo>
                  </a:path>
                </a:pathLst>
              </a:custGeom>
              <a:ln w="9525">
                <a:solidFill>
                  <a:srgbClr val="363636"/>
                </a:solidFill>
              </a:ln>
            </p:spPr>
            <p:txBody>
              <a:bodyPr wrap="square" lIns="0" tIns="0" rIns="0" bIns="0" rtlCol="0"/>
              <a:lstStyle/>
              <a:p>
                <a:endParaRPr/>
              </a:p>
            </p:txBody>
          </p:sp>
          <p:sp>
            <p:nvSpPr>
              <p:cNvPr id="138" name="object 83">
                <a:extLst>
                  <a:ext uri="{FF2B5EF4-FFF2-40B4-BE49-F238E27FC236}">
                    <a16:creationId xmlns:a16="http://schemas.microsoft.com/office/drawing/2014/main" id="{AF48A232-ECEE-384B-A64A-27187A313D4C}"/>
                  </a:ext>
                </a:extLst>
              </p:cNvPr>
              <p:cNvSpPr/>
              <p:nvPr/>
            </p:nvSpPr>
            <p:spPr>
              <a:xfrm>
                <a:off x="5012996" y="681012"/>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39" name="object 83">
                <a:extLst>
                  <a:ext uri="{FF2B5EF4-FFF2-40B4-BE49-F238E27FC236}">
                    <a16:creationId xmlns:a16="http://schemas.microsoft.com/office/drawing/2014/main" id="{EB090212-5A40-174E-A0B5-2A8F9EEEE7AC}"/>
                  </a:ext>
                </a:extLst>
              </p:cNvPr>
              <p:cNvSpPr/>
              <p:nvPr/>
            </p:nvSpPr>
            <p:spPr>
              <a:xfrm>
                <a:off x="4558435" y="1024730"/>
                <a:ext cx="151130" cy="151130"/>
              </a:xfrm>
              <a:custGeom>
                <a:avLst/>
                <a:gdLst/>
                <a:ahLst/>
                <a:cxnLst/>
                <a:rect l="l" t="t" r="r" b="b"/>
                <a:pathLst>
                  <a:path w="151129" h="151130">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grpSp>
        <p:sp>
          <p:nvSpPr>
            <p:cNvPr id="166" name="TextBox 165">
              <a:extLst>
                <a:ext uri="{FF2B5EF4-FFF2-40B4-BE49-F238E27FC236}">
                  <a16:creationId xmlns:a16="http://schemas.microsoft.com/office/drawing/2014/main" id="{0101F1FE-2BA5-424F-BA0F-F6540765D6A6}"/>
                </a:ext>
              </a:extLst>
            </p:cNvPr>
            <p:cNvSpPr txBox="1"/>
            <p:nvPr/>
          </p:nvSpPr>
          <p:spPr>
            <a:xfrm>
              <a:off x="5665462" y="3995473"/>
              <a:ext cx="515679" cy="261610"/>
            </a:xfrm>
            <a:prstGeom prst="rect">
              <a:avLst/>
            </a:prstGeom>
            <a:noFill/>
          </p:spPr>
          <p:txBody>
            <a:bodyPr wrap="square" rtlCol="0">
              <a:spAutoFit/>
            </a:bodyPr>
            <a:lstStyle/>
            <a:p>
              <a:pPr algn="ctr"/>
              <a:r>
                <a:rPr lang="en-US" sz="1100" dirty="0">
                  <a:solidFill>
                    <a:schemeClr val="tx1"/>
                  </a:solidFill>
                </a:rPr>
                <a:t>0.1</a:t>
              </a:r>
            </a:p>
          </p:txBody>
        </p:sp>
        <p:sp>
          <p:nvSpPr>
            <p:cNvPr id="167" name="TextBox 166">
              <a:extLst>
                <a:ext uri="{FF2B5EF4-FFF2-40B4-BE49-F238E27FC236}">
                  <a16:creationId xmlns:a16="http://schemas.microsoft.com/office/drawing/2014/main" id="{91814917-B6C3-FE4E-B728-51E65E1B3851}"/>
                </a:ext>
              </a:extLst>
            </p:cNvPr>
            <p:cNvSpPr txBox="1"/>
            <p:nvPr/>
          </p:nvSpPr>
          <p:spPr>
            <a:xfrm>
              <a:off x="7207183" y="3995473"/>
              <a:ext cx="515679" cy="261610"/>
            </a:xfrm>
            <a:prstGeom prst="rect">
              <a:avLst/>
            </a:prstGeom>
            <a:noFill/>
          </p:spPr>
          <p:txBody>
            <a:bodyPr wrap="square" rtlCol="0">
              <a:spAutoFit/>
            </a:bodyPr>
            <a:lstStyle/>
            <a:p>
              <a:pPr algn="ctr"/>
              <a:r>
                <a:rPr lang="en-US" sz="1100" dirty="0">
                  <a:solidFill>
                    <a:schemeClr val="tx1"/>
                  </a:solidFill>
                </a:rPr>
                <a:t>1.0</a:t>
              </a:r>
            </a:p>
          </p:txBody>
        </p:sp>
        <p:sp>
          <p:nvSpPr>
            <p:cNvPr id="168" name="TextBox 167">
              <a:extLst>
                <a:ext uri="{FF2B5EF4-FFF2-40B4-BE49-F238E27FC236}">
                  <a16:creationId xmlns:a16="http://schemas.microsoft.com/office/drawing/2014/main" id="{B9CFD081-72B1-8244-B46F-655670434B27}"/>
                </a:ext>
              </a:extLst>
            </p:cNvPr>
            <p:cNvSpPr txBox="1"/>
            <p:nvPr/>
          </p:nvSpPr>
          <p:spPr>
            <a:xfrm>
              <a:off x="8743588" y="3995473"/>
              <a:ext cx="515679" cy="261610"/>
            </a:xfrm>
            <a:prstGeom prst="rect">
              <a:avLst/>
            </a:prstGeom>
            <a:noFill/>
          </p:spPr>
          <p:txBody>
            <a:bodyPr wrap="square" rtlCol="0">
              <a:spAutoFit/>
            </a:bodyPr>
            <a:lstStyle/>
            <a:p>
              <a:pPr algn="ctr"/>
              <a:r>
                <a:rPr lang="en-US" sz="1100" dirty="0">
                  <a:solidFill>
                    <a:schemeClr val="tx1"/>
                  </a:solidFill>
                </a:rPr>
                <a:t>10.0</a:t>
              </a:r>
            </a:p>
          </p:txBody>
        </p:sp>
        <p:grpSp>
          <p:nvGrpSpPr>
            <p:cNvPr id="180" name="Group 179">
              <a:extLst>
                <a:ext uri="{FF2B5EF4-FFF2-40B4-BE49-F238E27FC236}">
                  <a16:creationId xmlns:a16="http://schemas.microsoft.com/office/drawing/2014/main" id="{BF1E166E-7EB1-2F44-B561-1E0386EF6DEE}"/>
                </a:ext>
              </a:extLst>
            </p:cNvPr>
            <p:cNvGrpSpPr/>
            <p:nvPr/>
          </p:nvGrpSpPr>
          <p:grpSpPr>
            <a:xfrm>
              <a:off x="5617029" y="4196430"/>
              <a:ext cx="3707831" cy="366876"/>
              <a:chOff x="5617029" y="4196430"/>
              <a:chExt cx="3707831" cy="366876"/>
            </a:xfrm>
          </p:grpSpPr>
          <p:sp>
            <p:nvSpPr>
              <p:cNvPr id="172" name="TextBox 171">
                <a:extLst>
                  <a:ext uri="{FF2B5EF4-FFF2-40B4-BE49-F238E27FC236}">
                    <a16:creationId xmlns:a16="http://schemas.microsoft.com/office/drawing/2014/main" id="{BFD51842-4262-CB42-AF1D-6EE4677DBF3E}"/>
                  </a:ext>
                </a:extLst>
              </p:cNvPr>
              <p:cNvSpPr txBox="1"/>
              <p:nvPr/>
            </p:nvSpPr>
            <p:spPr>
              <a:xfrm>
                <a:off x="7209192" y="4196430"/>
                <a:ext cx="515679" cy="261610"/>
              </a:xfrm>
              <a:prstGeom prst="rect">
                <a:avLst/>
              </a:prstGeom>
              <a:noFill/>
            </p:spPr>
            <p:txBody>
              <a:bodyPr wrap="square" rtlCol="0">
                <a:spAutoFit/>
              </a:bodyPr>
              <a:lstStyle/>
              <a:p>
                <a:pPr algn="ctr"/>
                <a:r>
                  <a:rPr lang="en-US" sz="1100" b="1" dirty="0">
                    <a:solidFill>
                      <a:schemeClr val="tx1"/>
                    </a:solidFill>
                  </a:rPr>
                  <a:t>HR</a:t>
                </a:r>
              </a:p>
            </p:txBody>
          </p:sp>
          <p:sp>
            <p:nvSpPr>
              <p:cNvPr id="173" name="TextBox 172">
                <a:extLst>
                  <a:ext uri="{FF2B5EF4-FFF2-40B4-BE49-F238E27FC236}">
                    <a16:creationId xmlns:a16="http://schemas.microsoft.com/office/drawing/2014/main" id="{9E91803F-F9C0-6A40-99F8-55F18482ACB0}"/>
                  </a:ext>
                </a:extLst>
              </p:cNvPr>
              <p:cNvSpPr txBox="1"/>
              <p:nvPr/>
            </p:nvSpPr>
            <p:spPr>
              <a:xfrm>
                <a:off x="5703455" y="4301696"/>
                <a:ext cx="1513503" cy="261610"/>
              </a:xfrm>
              <a:prstGeom prst="rect">
                <a:avLst/>
              </a:prstGeom>
              <a:noFill/>
            </p:spPr>
            <p:txBody>
              <a:bodyPr wrap="square" rtlCol="0">
                <a:spAutoFit/>
              </a:bodyPr>
              <a:lstStyle/>
              <a:p>
                <a:pPr algn="ctr"/>
                <a:r>
                  <a:rPr lang="en-US" sz="1100" b="1" dirty="0">
                    <a:solidFill>
                      <a:schemeClr val="accent1"/>
                    </a:solidFill>
                  </a:rPr>
                  <a:t>Atezolizumab better</a:t>
                </a:r>
              </a:p>
            </p:txBody>
          </p:sp>
          <p:sp>
            <p:nvSpPr>
              <p:cNvPr id="174" name="TextBox 173">
                <a:extLst>
                  <a:ext uri="{FF2B5EF4-FFF2-40B4-BE49-F238E27FC236}">
                    <a16:creationId xmlns:a16="http://schemas.microsoft.com/office/drawing/2014/main" id="{644F8737-A582-B34D-968E-564A111AD683}"/>
                  </a:ext>
                </a:extLst>
              </p:cNvPr>
              <p:cNvSpPr txBox="1"/>
              <p:nvPr/>
            </p:nvSpPr>
            <p:spPr>
              <a:xfrm>
                <a:off x="8058615" y="4301696"/>
                <a:ext cx="930490" cy="261610"/>
              </a:xfrm>
              <a:prstGeom prst="rect">
                <a:avLst/>
              </a:prstGeom>
              <a:noFill/>
            </p:spPr>
            <p:txBody>
              <a:bodyPr wrap="square" rtlCol="0">
                <a:spAutoFit/>
              </a:bodyPr>
              <a:lstStyle/>
              <a:p>
                <a:pPr algn="ctr"/>
                <a:r>
                  <a:rPr lang="en-US" sz="1100" b="1" dirty="0">
                    <a:solidFill>
                      <a:schemeClr val="accent2"/>
                    </a:solidFill>
                  </a:rPr>
                  <a:t>BSC better</a:t>
                </a:r>
              </a:p>
            </p:txBody>
          </p:sp>
          <p:cxnSp>
            <p:nvCxnSpPr>
              <p:cNvPr id="176" name="Straight Arrow Connector 175">
                <a:extLst>
                  <a:ext uri="{FF2B5EF4-FFF2-40B4-BE49-F238E27FC236}">
                    <a16:creationId xmlns:a16="http://schemas.microsoft.com/office/drawing/2014/main" id="{F120E18A-5E4C-964B-B12F-CBE169A51C0A}"/>
                  </a:ext>
                </a:extLst>
              </p:cNvPr>
              <p:cNvCxnSpPr>
                <a:cxnSpLocks/>
              </p:cNvCxnSpPr>
              <p:nvPr/>
            </p:nvCxnSpPr>
            <p:spPr>
              <a:xfrm>
                <a:off x="7722860" y="4301696"/>
                <a:ext cx="16020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29CC1993-F873-4D49-83B4-5CA7A989157D}"/>
                  </a:ext>
                </a:extLst>
              </p:cNvPr>
              <p:cNvCxnSpPr>
                <a:cxnSpLocks/>
              </p:cNvCxnSpPr>
              <p:nvPr/>
            </p:nvCxnSpPr>
            <p:spPr>
              <a:xfrm flipH="1">
                <a:off x="5617029" y="4301696"/>
                <a:ext cx="160143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8" name="Group 187">
            <a:extLst>
              <a:ext uri="{FF2B5EF4-FFF2-40B4-BE49-F238E27FC236}">
                <a16:creationId xmlns:a16="http://schemas.microsoft.com/office/drawing/2014/main" id="{4092D6B2-7299-E642-A678-B6B06CA7A42B}"/>
              </a:ext>
            </a:extLst>
          </p:cNvPr>
          <p:cNvGrpSpPr/>
          <p:nvPr/>
        </p:nvGrpSpPr>
        <p:grpSpPr>
          <a:xfrm>
            <a:off x="5617029" y="4491900"/>
            <a:ext cx="3707831" cy="1931210"/>
            <a:chOff x="5617029" y="4807062"/>
            <a:chExt cx="3707831" cy="1931210"/>
          </a:xfrm>
        </p:grpSpPr>
        <p:grpSp>
          <p:nvGrpSpPr>
            <p:cNvPr id="75" name="object 21">
              <a:extLst>
                <a:ext uri="{FF2B5EF4-FFF2-40B4-BE49-F238E27FC236}">
                  <a16:creationId xmlns:a16="http://schemas.microsoft.com/office/drawing/2014/main" id="{F90920B8-AB4D-8640-89FE-09F92B749D39}"/>
                </a:ext>
              </a:extLst>
            </p:cNvPr>
            <p:cNvGrpSpPr/>
            <p:nvPr/>
          </p:nvGrpSpPr>
          <p:grpSpPr>
            <a:xfrm>
              <a:off x="5923302" y="4807062"/>
              <a:ext cx="3079532" cy="1314000"/>
              <a:chOff x="2478646" y="3336090"/>
              <a:chExt cx="5247640" cy="2239106"/>
            </a:xfrm>
          </p:grpSpPr>
          <p:sp>
            <p:nvSpPr>
              <p:cNvPr id="76" name="object 22">
                <a:extLst>
                  <a:ext uri="{FF2B5EF4-FFF2-40B4-BE49-F238E27FC236}">
                    <a16:creationId xmlns:a16="http://schemas.microsoft.com/office/drawing/2014/main" id="{3EDAB255-A2B5-CA49-A6C3-183C7BEB4916}"/>
                  </a:ext>
                </a:extLst>
              </p:cNvPr>
              <p:cNvSpPr/>
              <p:nvPr/>
            </p:nvSpPr>
            <p:spPr>
              <a:xfrm>
                <a:off x="2478646" y="5488710"/>
                <a:ext cx="5247640" cy="69850"/>
              </a:xfrm>
              <a:custGeom>
                <a:avLst/>
                <a:gdLst/>
                <a:ahLst/>
                <a:cxnLst/>
                <a:rect l="l" t="t" r="r" b="b"/>
                <a:pathLst>
                  <a:path w="5247640" h="69850">
                    <a:moveTo>
                      <a:pt x="0" y="69545"/>
                    </a:moveTo>
                    <a:lnTo>
                      <a:pt x="0" y="0"/>
                    </a:lnTo>
                    <a:lnTo>
                      <a:pt x="5247373" y="0"/>
                    </a:lnTo>
                    <a:lnTo>
                      <a:pt x="5247373" y="69545"/>
                    </a:lnTo>
                  </a:path>
                </a:pathLst>
              </a:custGeom>
              <a:ln w="12700">
                <a:solidFill>
                  <a:srgbClr val="363636"/>
                </a:solidFill>
              </a:ln>
            </p:spPr>
            <p:txBody>
              <a:bodyPr wrap="square" lIns="0" tIns="0" rIns="0" bIns="0" rtlCol="0"/>
              <a:lstStyle/>
              <a:p>
                <a:endParaRPr/>
              </a:p>
            </p:txBody>
          </p:sp>
          <p:sp>
            <p:nvSpPr>
              <p:cNvPr id="77" name="object 23">
                <a:extLst>
                  <a:ext uri="{FF2B5EF4-FFF2-40B4-BE49-F238E27FC236}">
                    <a16:creationId xmlns:a16="http://schemas.microsoft.com/office/drawing/2014/main" id="{02B0C909-8F6A-2540-970D-D46F436786B3}"/>
                  </a:ext>
                </a:extLst>
              </p:cNvPr>
              <p:cNvSpPr/>
              <p:nvPr/>
            </p:nvSpPr>
            <p:spPr>
              <a:xfrm>
                <a:off x="5102331" y="3336090"/>
                <a:ext cx="0" cy="2239106"/>
              </a:xfrm>
              <a:custGeom>
                <a:avLst/>
                <a:gdLst/>
                <a:ahLst/>
                <a:cxnLst/>
                <a:rect l="l" t="t" r="r" b="b"/>
                <a:pathLst>
                  <a:path h="1932304">
                    <a:moveTo>
                      <a:pt x="0" y="1932266"/>
                    </a:moveTo>
                    <a:lnTo>
                      <a:pt x="0" y="0"/>
                    </a:lnTo>
                  </a:path>
                </a:pathLst>
              </a:custGeom>
              <a:ln w="12700">
                <a:solidFill>
                  <a:srgbClr val="363636"/>
                </a:solidFill>
              </a:ln>
            </p:spPr>
            <p:txBody>
              <a:bodyPr wrap="square" lIns="0" tIns="0" rIns="0" bIns="0" rtlCol="0"/>
              <a:lstStyle/>
              <a:p>
                <a:endParaRPr dirty="0"/>
              </a:p>
            </p:txBody>
          </p:sp>
          <p:sp>
            <p:nvSpPr>
              <p:cNvPr id="78" name="object 24">
                <a:extLst>
                  <a:ext uri="{FF2B5EF4-FFF2-40B4-BE49-F238E27FC236}">
                    <a16:creationId xmlns:a16="http://schemas.microsoft.com/office/drawing/2014/main" id="{2E290E2C-8307-1446-B756-12E5226163AD}"/>
                  </a:ext>
                </a:extLst>
              </p:cNvPr>
              <p:cNvSpPr/>
              <p:nvPr/>
            </p:nvSpPr>
            <p:spPr>
              <a:xfrm>
                <a:off x="3274966"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79" name="object 25">
                <a:extLst>
                  <a:ext uri="{FF2B5EF4-FFF2-40B4-BE49-F238E27FC236}">
                    <a16:creationId xmlns:a16="http://schemas.microsoft.com/office/drawing/2014/main" id="{6A034A62-5047-9D45-8A9F-A3E0BE233958}"/>
                  </a:ext>
                </a:extLst>
              </p:cNvPr>
              <p:cNvSpPr/>
              <p:nvPr/>
            </p:nvSpPr>
            <p:spPr>
              <a:xfrm>
                <a:off x="3732822"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0" name="object 26">
                <a:extLst>
                  <a:ext uri="{FF2B5EF4-FFF2-40B4-BE49-F238E27FC236}">
                    <a16:creationId xmlns:a16="http://schemas.microsoft.com/office/drawing/2014/main" id="{DB64123A-BCDD-AE45-917A-F6453D32D687}"/>
                  </a:ext>
                </a:extLst>
              </p:cNvPr>
              <p:cNvSpPr/>
              <p:nvPr/>
            </p:nvSpPr>
            <p:spPr>
              <a:xfrm>
                <a:off x="405042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1" name="object 27">
                <a:extLst>
                  <a:ext uri="{FF2B5EF4-FFF2-40B4-BE49-F238E27FC236}">
                    <a16:creationId xmlns:a16="http://schemas.microsoft.com/office/drawing/2014/main" id="{135C0C99-F804-3047-898A-03D4CAC1DE7A}"/>
                  </a:ext>
                </a:extLst>
              </p:cNvPr>
              <p:cNvSpPr/>
              <p:nvPr/>
            </p:nvSpPr>
            <p:spPr>
              <a:xfrm>
                <a:off x="431354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2" name="object 28">
                <a:extLst>
                  <a:ext uri="{FF2B5EF4-FFF2-40B4-BE49-F238E27FC236}">
                    <a16:creationId xmlns:a16="http://schemas.microsoft.com/office/drawing/2014/main" id="{603BAFF7-AB93-DE4E-A236-C69BF7C1F8F4}"/>
                  </a:ext>
                </a:extLst>
              </p:cNvPr>
              <p:cNvSpPr/>
              <p:nvPr/>
            </p:nvSpPr>
            <p:spPr>
              <a:xfrm>
                <a:off x="4529142"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3" name="object 29">
                <a:extLst>
                  <a:ext uri="{FF2B5EF4-FFF2-40B4-BE49-F238E27FC236}">
                    <a16:creationId xmlns:a16="http://schemas.microsoft.com/office/drawing/2014/main" id="{CB3C1792-B09E-0845-83A4-72F1DE41DC0F}"/>
                  </a:ext>
                </a:extLst>
              </p:cNvPr>
              <p:cNvSpPr/>
              <p:nvPr/>
            </p:nvSpPr>
            <p:spPr>
              <a:xfrm>
                <a:off x="470301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4" name="object 30">
                <a:extLst>
                  <a:ext uri="{FF2B5EF4-FFF2-40B4-BE49-F238E27FC236}">
                    <a16:creationId xmlns:a16="http://schemas.microsoft.com/office/drawing/2014/main" id="{7551A521-106C-674E-ADC3-119AB4B292FA}"/>
                  </a:ext>
                </a:extLst>
              </p:cNvPr>
              <p:cNvSpPr/>
              <p:nvPr/>
            </p:nvSpPr>
            <p:spPr>
              <a:xfrm>
                <a:off x="484906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5" name="object 31">
                <a:extLst>
                  <a:ext uri="{FF2B5EF4-FFF2-40B4-BE49-F238E27FC236}">
                    <a16:creationId xmlns:a16="http://schemas.microsoft.com/office/drawing/2014/main" id="{C66EFA56-5773-A149-B946-7D086F5AA586}"/>
                  </a:ext>
                </a:extLst>
              </p:cNvPr>
              <p:cNvSpPr/>
              <p:nvPr/>
            </p:nvSpPr>
            <p:spPr>
              <a:xfrm>
                <a:off x="498236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6" name="object 32">
                <a:extLst>
                  <a:ext uri="{FF2B5EF4-FFF2-40B4-BE49-F238E27FC236}">
                    <a16:creationId xmlns:a16="http://schemas.microsoft.com/office/drawing/2014/main" id="{A8A6A40C-10F9-1F4D-9428-29B267E1A7AC}"/>
                  </a:ext>
                </a:extLst>
              </p:cNvPr>
              <p:cNvSpPr/>
              <p:nvPr/>
            </p:nvSpPr>
            <p:spPr>
              <a:xfrm>
                <a:off x="588184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7" name="object 33">
                <a:extLst>
                  <a:ext uri="{FF2B5EF4-FFF2-40B4-BE49-F238E27FC236}">
                    <a16:creationId xmlns:a16="http://schemas.microsoft.com/office/drawing/2014/main" id="{F6AD899B-696C-AD46-BF90-A2289D083BEF}"/>
                  </a:ext>
                </a:extLst>
              </p:cNvPr>
              <p:cNvSpPr/>
              <p:nvPr/>
            </p:nvSpPr>
            <p:spPr>
              <a:xfrm>
                <a:off x="636172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8" name="object 34">
                <a:extLst>
                  <a:ext uri="{FF2B5EF4-FFF2-40B4-BE49-F238E27FC236}">
                    <a16:creationId xmlns:a16="http://schemas.microsoft.com/office/drawing/2014/main" id="{C1726B39-F182-F142-A0BB-215C8CE94AAF}"/>
                  </a:ext>
                </a:extLst>
              </p:cNvPr>
              <p:cNvSpPr/>
              <p:nvPr/>
            </p:nvSpPr>
            <p:spPr>
              <a:xfrm>
                <a:off x="667816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89" name="object 35">
                <a:extLst>
                  <a:ext uri="{FF2B5EF4-FFF2-40B4-BE49-F238E27FC236}">
                    <a16:creationId xmlns:a16="http://schemas.microsoft.com/office/drawing/2014/main" id="{5CE644A0-8D50-D345-A419-5815D106B9A3}"/>
                  </a:ext>
                </a:extLst>
              </p:cNvPr>
              <p:cNvSpPr/>
              <p:nvPr/>
            </p:nvSpPr>
            <p:spPr>
              <a:xfrm>
                <a:off x="6940127"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0" name="object 36">
                <a:extLst>
                  <a:ext uri="{FF2B5EF4-FFF2-40B4-BE49-F238E27FC236}">
                    <a16:creationId xmlns:a16="http://schemas.microsoft.com/office/drawing/2014/main" id="{AB9DB1FE-8266-4A41-BF90-278F56EEBBDF}"/>
                  </a:ext>
                </a:extLst>
              </p:cNvPr>
              <p:cNvSpPr/>
              <p:nvPr/>
            </p:nvSpPr>
            <p:spPr>
              <a:xfrm>
                <a:off x="715572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1" name="object 37">
                <a:extLst>
                  <a:ext uri="{FF2B5EF4-FFF2-40B4-BE49-F238E27FC236}">
                    <a16:creationId xmlns:a16="http://schemas.microsoft.com/office/drawing/2014/main" id="{664ED8D0-C91D-DA42-A725-A2CC2D6AA508}"/>
                  </a:ext>
                </a:extLst>
              </p:cNvPr>
              <p:cNvSpPr/>
              <p:nvPr/>
            </p:nvSpPr>
            <p:spPr>
              <a:xfrm>
                <a:off x="7330753"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2" name="object 38">
                <a:extLst>
                  <a:ext uri="{FF2B5EF4-FFF2-40B4-BE49-F238E27FC236}">
                    <a16:creationId xmlns:a16="http://schemas.microsoft.com/office/drawing/2014/main" id="{58C81C78-549F-774A-9555-6F0314B32831}"/>
                  </a:ext>
                </a:extLst>
              </p:cNvPr>
              <p:cNvSpPr/>
              <p:nvPr/>
            </p:nvSpPr>
            <p:spPr>
              <a:xfrm>
                <a:off x="7479121"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3" name="object 39">
                <a:extLst>
                  <a:ext uri="{FF2B5EF4-FFF2-40B4-BE49-F238E27FC236}">
                    <a16:creationId xmlns:a16="http://schemas.microsoft.com/office/drawing/2014/main" id="{42B4F5B2-6767-894B-96A2-98352D03972A}"/>
                  </a:ext>
                </a:extLst>
              </p:cNvPr>
              <p:cNvSpPr/>
              <p:nvPr/>
            </p:nvSpPr>
            <p:spPr>
              <a:xfrm>
                <a:off x="7607784" y="5488707"/>
                <a:ext cx="0" cy="69850"/>
              </a:xfrm>
              <a:custGeom>
                <a:avLst/>
                <a:gdLst/>
                <a:ahLst/>
                <a:cxnLst/>
                <a:rect l="l" t="t" r="r" b="b"/>
                <a:pathLst>
                  <a:path h="69850">
                    <a:moveTo>
                      <a:pt x="0" y="0"/>
                    </a:moveTo>
                    <a:lnTo>
                      <a:pt x="0" y="69545"/>
                    </a:lnTo>
                  </a:path>
                </a:pathLst>
              </a:custGeom>
              <a:ln w="12700">
                <a:solidFill>
                  <a:srgbClr val="363636"/>
                </a:solidFill>
              </a:ln>
            </p:spPr>
            <p:txBody>
              <a:bodyPr wrap="square" lIns="0" tIns="0" rIns="0" bIns="0" rtlCol="0"/>
              <a:lstStyle/>
              <a:p>
                <a:endParaRPr/>
              </a:p>
            </p:txBody>
          </p:sp>
          <p:sp>
            <p:nvSpPr>
              <p:cNvPr id="94" name="object 40">
                <a:extLst>
                  <a:ext uri="{FF2B5EF4-FFF2-40B4-BE49-F238E27FC236}">
                    <a16:creationId xmlns:a16="http://schemas.microsoft.com/office/drawing/2014/main" id="{D346C221-8189-6F4C-8177-E4627C6BD27B}"/>
                  </a:ext>
                </a:extLst>
              </p:cNvPr>
              <p:cNvSpPr/>
              <p:nvPr/>
            </p:nvSpPr>
            <p:spPr>
              <a:xfrm>
                <a:off x="4931079" y="3831747"/>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95" name="object 41">
                <a:extLst>
                  <a:ext uri="{FF2B5EF4-FFF2-40B4-BE49-F238E27FC236}">
                    <a16:creationId xmlns:a16="http://schemas.microsoft.com/office/drawing/2014/main" id="{78AA3DFB-F849-5545-B6E6-F032F608A29D}"/>
                  </a:ext>
                </a:extLst>
              </p:cNvPr>
              <p:cNvSpPr/>
              <p:nvPr/>
            </p:nvSpPr>
            <p:spPr>
              <a:xfrm>
                <a:off x="4608156" y="3848041"/>
                <a:ext cx="0" cy="104139"/>
              </a:xfrm>
              <a:custGeom>
                <a:avLst/>
                <a:gdLst/>
                <a:ahLst/>
                <a:cxnLst/>
                <a:rect l="l" t="t" r="r" b="b"/>
                <a:pathLst>
                  <a:path h="104139">
                    <a:moveTo>
                      <a:pt x="0" y="0"/>
                    </a:moveTo>
                    <a:lnTo>
                      <a:pt x="0" y="103746"/>
                    </a:lnTo>
                  </a:path>
                </a:pathLst>
              </a:custGeom>
              <a:ln w="9525">
                <a:solidFill>
                  <a:srgbClr val="363636"/>
                </a:solidFill>
              </a:ln>
            </p:spPr>
            <p:txBody>
              <a:bodyPr wrap="square" lIns="0" tIns="0" rIns="0" bIns="0" rtlCol="0"/>
              <a:lstStyle/>
              <a:p>
                <a:endParaRPr/>
              </a:p>
            </p:txBody>
          </p:sp>
          <p:sp>
            <p:nvSpPr>
              <p:cNvPr id="96" name="object 42">
                <a:extLst>
                  <a:ext uri="{FF2B5EF4-FFF2-40B4-BE49-F238E27FC236}">
                    <a16:creationId xmlns:a16="http://schemas.microsoft.com/office/drawing/2014/main" id="{458C993F-7042-1F45-8EFC-219489DBF250}"/>
                  </a:ext>
                </a:extLst>
              </p:cNvPr>
              <p:cNvSpPr/>
              <p:nvPr/>
            </p:nvSpPr>
            <p:spPr>
              <a:xfrm>
                <a:off x="5406795" y="3848041"/>
                <a:ext cx="0" cy="104139"/>
              </a:xfrm>
              <a:custGeom>
                <a:avLst/>
                <a:gdLst/>
                <a:ahLst/>
                <a:cxnLst/>
                <a:rect l="l" t="t" r="r" b="b"/>
                <a:pathLst>
                  <a:path h="104139">
                    <a:moveTo>
                      <a:pt x="0" y="0"/>
                    </a:moveTo>
                    <a:lnTo>
                      <a:pt x="0" y="103746"/>
                    </a:lnTo>
                  </a:path>
                </a:pathLst>
              </a:custGeom>
              <a:ln w="9525">
                <a:solidFill>
                  <a:srgbClr val="363636"/>
                </a:solidFill>
              </a:ln>
            </p:spPr>
            <p:txBody>
              <a:bodyPr wrap="square" lIns="0" tIns="0" rIns="0" bIns="0" rtlCol="0"/>
              <a:lstStyle/>
              <a:p>
                <a:endParaRPr/>
              </a:p>
            </p:txBody>
          </p:sp>
          <p:sp>
            <p:nvSpPr>
              <p:cNvPr id="97" name="object 43">
                <a:extLst>
                  <a:ext uri="{FF2B5EF4-FFF2-40B4-BE49-F238E27FC236}">
                    <a16:creationId xmlns:a16="http://schemas.microsoft.com/office/drawing/2014/main" id="{25288B74-CAC1-2E45-B3FB-F499F83829EB}"/>
                  </a:ext>
                </a:extLst>
              </p:cNvPr>
              <p:cNvSpPr/>
              <p:nvPr/>
            </p:nvSpPr>
            <p:spPr>
              <a:xfrm>
                <a:off x="4608156" y="3900848"/>
                <a:ext cx="304165" cy="0"/>
              </a:xfrm>
              <a:custGeom>
                <a:avLst/>
                <a:gdLst/>
                <a:ahLst/>
                <a:cxnLst/>
                <a:rect l="l" t="t" r="r" b="b"/>
                <a:pathLst>
                  <a:path w="304164">
                    <a:moveTo>
                      <a:pt x="0" y="0"/>
                    </a:moveTo>
                    <a:lnTo>
                      <a:pt x="304076" y="0"/>
                    </a:lnTo>
                  </a:path>
                </a:pathLst>
              </a:custGeom>
              <a:ln w="9525">
                <a:solidFill>
                  <a:srgbClr val="363636"/>
                </a:solidFill>
              </a:ln>
            </p:spPr>
            <p:txBody>
              <a:bodyPr wrap="square" lIns="0" tIns="0" rIns="0" bIns="0" rtlCol="0"/>
              <a:lstStyle/>
              <a:p>
                <a:endParaRPr/>
              </a:p>
            </p:txBody>
          </p:sp>
          <p:sp>
            <p:nvSpPr>
              <p:cNvPr id="98" name="object 44">
                <a:extLst>
                  <a:ext uri="{FF2B5EF4-FFF2-40B4-BE49-F238E27FC236}">
                    <a16:creationId xmlns:a16="http://schemas.microsoft.com/office/drawing/2014/main" id="{D9D73868-A8DE-5140-81EF-2079D5995408}"/>
                  </a:ext>
                </a:extLst>
              </p:cNvPr>
              <p:cNvSpPr/>
              <p:nvPr/>
            </p:nvSpPr>
            <p:spPr>
              <a:xfrm>
                <a:off x="5105809" y="3900848"/>
                <a:ext cx="300990" cy="0"/>
              </a:xfrm>
              <a:custGeom>
                <a:avLst/>
                <a:gdLst/>
                <a:ahLst/>
                <a:cxnLst/>
                <a:rect l="l" t="t" r="r" b="b"/>
                <a:pathLst>
                  <a:path w="300989">
                    <a:moveTo>
                      <a:pt x="0" y="0"/>
                    </a:moveTo>
                    <a:lnTo>
                      <a:pt x="300990" y="0"/>
                    </a:lnTo>
                  </a:path>
                </a:pathLst>
              </a:custGeom>
              <a:ln w="9525">
                <a:solidFill>
                  <a:srgbClr val="363636"/>
                </a:solidFill>
              </a:ln>
            </p:spPr>
            <p:txBody>
              <a:bodyPr wrap="square" lIns="0" tIns="0" rIns="0" bIns="0" rtlCol="0"/>
              <a:lstStyle/>
              <a:p>
                <a:endParaRPr/>
              </a:p>
            </p:txBody>
          </p:sp>
          <p:sp>
            <p:nvSpPr>
              <p:cNvPr id="99" name="object 45">
                <a:extLst>
                  <a:ext uri="{FF2B5EF4-FFF2-40B4-BE49-F238E27FC236}">
                    <a16:creationId xmlns:a16="http://schemas.microsoft.com/office/drawing/2014/main" id="{9F23C555-B994-CD42-ABEA-2C0384FE1037}"/>
                  </a:ext>
                </a:extLst>
              </p:cNvPr>
              <p:cNvSpPr/>
              <p:nvPr/>
            </p:nvSpPr>
            <p:spPr>
              <a:xfrm>
                <a:off x="4474963" y="4171299"/>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00" name="object 46">
                <a:extLst>
                  <a:ext uri="{FF2B5EF4-FFF2-40B4-BE49-F238E27FC236}">
                    <a16:creationId xmlns:a16="http://schemas.microsoft.com/office/drawing/2014/main" id="{FD2880EF-6589-0941-A59C-0031251CFEE4}"/>
                  </a:ext>
                </a:extLst>
              </p:cNvPr>
              <p:cNvSpPr/>
              <p:nvPr/>
            </p:nvSpPr>
            <p:spPr>
              <a:xfrm>
                <a:off x="4187779" y="4197512"/>
                <a:ext cx="0" cy="99060"/>
              </a:xfrm>
              <a:custGeom>
                <a:avLst/>
                <a:gdLst/>
                <a:ahLst/>
                <a:cxnLst/>
                <a:rect l="l" t="t" r="r" b="b"/>
                <a:pathLst>
                  <a:path h="99060">
                    <a:moveTo>
                      <a:pt x="0" y="0"/>
                    </a:moveTo>
                    <a:lnTo>
                      <a:pt x="0" y="98526"/>
                    </a:lnTo>
                  </a:path>
                </a:pathLst>
              </a:custGeom>
              <a:ln w="9525">
                <a:solidFill>
                  <a:srgbClr val="363636"/>
                </a:solidFill>
              </a:ln>
            </p:spPr>
            <p:txBody>
              <a:bodyPr wrap="square" lIns="0" tIns="0" rIns="0" bIns="0" rtlCol="0"/>
              <a:lstStyle/>
              <a:p>
                <a:endParaRPr/>
              </a:p>
            </p:txBody>
          </p:sp>
          <p:sp>
            <p:nvSpPr>
              <p:cNvPr id="101" name="object 47">
                <a:extLst>
                  <a:ext uri="{FF2B5EF4-FFF2-40B4-BE49-F238E27FC236}">
                    <a16:creationId xmlns:a16="http://schemas.microsoft.com/office/drawing/2014/main" id="{2FCB4901-F176-DE4B-AD21-050DB756E26C}"/>
                  </a:ext>
                </a:extLst>
              </p:cNvPr>
              <p:cNvSpPr/>
              <p:nvPr/>
            </p:nvSpPr>
            <p:spPr>
              <a:xfrm>
                <a:off x="4927495" y="4197512"/>
                <a:ext cx="0" cy="99060"/>
              </a:xfrm>
              <a:custGeom>
                <a:avLst/>
                <a:gdLst/>
                <a:ahLst/>
                <a:cxnLst/>
                <a:rect l="l" t="t" r="r" b="b"/>
                <a:pathLst>
                  <a:path h="99060">
                    <a:moveTo>
                      <a:pt x="0" y="0"/>
                    </a:moveTo>
                    <a:lnTo>
                      <a:pt x="0" y="98526"/>
                    </a:lnTo>
                  </a:path>
                </a:pathLst>
              </a:custGeom>
              <a:ln w="9525">
                <a:solidFill>
                  <a:srgbClr val="363636"/>
                </a:solidFill>
              </a:ln>
            </p:spPr>
            <p:txBody>
              <a:bodyPr wrap="square" lIns="0" tIns="0" rIns="0" bIns="0" rtlCol="0"/>
              <a:lstStyle/>
              <a:p>
                <a:endParaRPr/>
              </a:p>
            </p:txBody>
          </p:sp>
          <p:sp>
            <p:nvSpPr>
              <p:cNvPr id="102" name="object 48">
                <a:extLst>
                  <a:ext uri="{FF2B5EF4-FFF2-40B4-BE49-F238E27FC236}">
                    <a16:creationId xmlns:a16="http://schemas.microsoft.com/office/drawing/2014/main" id="{A302F41D-33A7-764A-BF29-B93BA50C81A9}"/>
                  </a:ext>
                </a:extLst>
              </p:cNvPr>
              <p:cNvSpPr/>
              <p:nvPr/>
            </p:nvSpPr>
            <p:spPr>
              <a:xfrm>
                <a:off x="4187779" y="4232673"/>
                <a:ext cx="268605" cy="0"/>
              </a:xfrm>
              <a:custGeom>
                <a:avLst/>
                <a:gdLst/>
                <a:ahLst/>
                <a:cxnLst/>
                <a:rect l="l" t="t" r="r" b="b"/>
                <a:pathLst>
                  <a:path w="268604">
                    <a:moveTo>
                      <a:pt x="0" y="0"/>
                    </a:moveTo>
                    <a:lnTo>
                      <a:pt x="268528" y="0"/>
                    </a:lnTo>
                  </a:path>
                </a:pathLst>
              </a:custGeom>
              <a:ln w="9525">
                <a:solidFill>
                  <a:srgbClr val="363636"/>
                </a:solidFill>
              </a:ln>
            </p:spPr>
            <p:txBody>
              <a:bodyPr wrap="square" lIns="0" tIns="0" rIns="0" bIns="0" rtlCol="0"/>
              <a:lstStyle/>
              <a:p>
                <a:endParaRPr/>
              </a:p>
            </p:txBody>
          </p:sp>
          <p:sp>
            <p:nvSpPr>
              <p:cNvPr id="103" name="object 49">
                <a:extLst>
                  <a:ext uri="{FF2B5EF4-FFF2-40B4-BE49-F238E27FC236}">
                    <a16:creationId xmlns:a16="http://schemas.microsoft.com/office/drawing/2014/main" id="{449D594C-BABA-E74E-8B4B-AA1FA636823C}"/>
                  </a:ext>
                </a:extLst>
              </p:cNvPr>
              <p:cNvSpPr/>
              <p:nvPr/>
            </p:nvSpPr>
            <p:spPr>
              <a:xfrm>
                <a:off x="4644669" y="4232673"/>
                <a:ext cx="283210" cy="0"/>
              </a:xfrm>
              <a:custGeom>
                <a:avLst/>
                <a:gdLst/>
                <a:ahLst/>
                <a:cxnLst/>
                <a:rect l="l" t="t" r="r" b="b"/>
                <a:pathLst>
                  <a:path w="283210">
                    <a:moveTo>
                      <a:pt x="0" y="0"/>
                    </a:moveTo>
                    <a:lnTo>
                      <a:pt x="282829" y="0"/>
                    </a:lnTo>
                  </a:path>
                </a:pathLst>
              </a:custGeom>
              <a:ln w="9525">
                <a:solidFill>
                  <a:srgbClr val="363636"/>
                </a:solidFill>
              </a:ln>
            </p:spPr>
            <p:txBody>
              <a:bodyPr wrap="square" lIns="0" tIns="0" rIns="0" bIns="0" rtlCol="0"/>
              <a:lstStyle/>
              <a:p>
                <a:endParaRPr/>
              </a:p>
            </p:txBody>
          </p:sp>
          <p:sp>
            <p:nvSpPr>
              <p:cNvPr id="104" name="object 50">
                <a:extLst>
                  <a:ext uri="{FF2B5EF4-FFF2-40B4-BE49-F238E27FC236}">
                    <a16:creationId xmlns:a16="http://schemas.microsoft.com/office/drawing/2014/main" id="{67998D7A-B55F-F44B-B0DF-9AC29B71F6F4}"/>
                  </a:ext>
                </a:extLst>
              </p:cNvPr>
              <p:cNvSpPr/>
              <p:nvPr/>
            </p:nvSpPr>
            <p:spPr>
              <a:xfrm>
                <a:off x="4798359" y="4510851"/>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05" name="object 51">
                <a:extLst>
                  <a:ext uri="{FF2B5EF4-FFF2-40B4-BE49-F238E27FC236}">
                    <a16:creationId xmlns:a16="http://schemas.microsoft.com/office/drawing/2014/main" id="{A41FD932-E2C7-0F42-BDEA-C49FD0E55CD9}"/>
                  </a:ext>
                </a:extLst>
              </p:cNvPr>
              <p:cNvSpPr/>
              <p:nvPr/>
            </p:nvSpPr>
            <p:spPr>
              <a:xfrm>
                <a:off x="4405309" y="4518452"/>
                <a:ext cx="0" cy="118110"/>
              </a:xfrm>
              <a:custGeom>
                <a:avLst/>
                <a:gdLst/>
                <a:ahLst/>
                <a:cxnLst/>
                <a:rect l="l" t="t" r="r" b="b"/>
                <a:pathLst>
                  <a:path h="118110">
                    <a:moveTo>
                      <a:pt x="0" y="0"/>
                    </a:moveTo>
                    <a:lnTo>
                      <a:pt x="0" y="117716"/>
                    </a:lnTo>
                  </a:path>
                </a:pathLst>
              </a:custGeom>
              <a:ln w="9525">
                <a:solidFill>
                  <a:srgbClr val="363636"/>
                </a:solidFill>
              </a:ln>
            </p:spPr>
            <p:txBody>
              <a:bodyPr wrap="square" lIns="0" tIns="0" rIns="0" bIns="0" rtlCol="0"/>
              <a:lstStyle/>
              <a:p>
                <a:endParaRPr/>
              </a:p>
            </p:txBody>
          </p:sp>
          <p:sp>
            <p:nvSpPr>
              <p:cNvPr id="106" name="object 52">
                <a:extLst>
                  <a:ext uri="{FF2B5EF4-FFF2-40B4-BE49-F238E27FC236}">
                    <a16:creationId xmlns:a16="http://schemas.microsoft.com/office/drawing/2014/main" id="{DE6692C5-7BD1-EE4B-829B-12AE7DE2E539}"/>
                  </a:ext>
                </a:extLst>
              </p:cNvPr>
              <p:cNvSpPr/>
              <p:nvPr/>
            </p:nvSpPr>
            <p:spPr>
              <a:xfrm>
                <a:off x="4405309" y="4583363"/>
                <a:ext cx="372110" cy="0"/>
              </a:xfrm>
              <a:custGeom>
                <a:avLst/>
                <a:gdLst/>
                <a:ahLst/>
                <a:cxnLst/>
                <a:rect l="l" t="t" r="r" b="b"/>
                <a:pathLst>
                  <a:path w="372110">
                    <a:moveTo>
                      <a:pt x="0" y="0"/>
                    </a:moveTo>
                    <a:lnTo>
                      <a:pt x="372084" y="0"/>
                    </a:lnTo>
                  </a:path>
                </a:pathLst>
              </a:custGeom>
              <a:ln w="9525">
                <a:solidFill>
                  <a:srgbClr val="363636"/>
                </a:solidFill>
              </a:ln>
            </p:spPr>
            <p:txBody>
              <a:bodyPr wrap="square" lIns="0" tIns="0" rIns="0" bIns="0" rtlCol="0"/>
              <a:lstStyle/>
              <a:p>
                <a:endParaRPr/>
              </a:p>
            </p:txBody>
          </p:sp>
          <p:sp>
            <p:nvSpPr>
              <p:cNvPr id="107" name="object 53">
                <a:extLst>
                  <a:ext uri="{FF2B5EF4-FFF2-40B4-BE49-F238E27FC236}">
                    <a16:creationId xmlns:a16="http://schemas.microsoft.com/office/drawing/2014/main" id="{6E280C87-9AA3-6944-8FE3-480F9D82E377}"/>
                  </a:ext>
                </a:extLst>
              </p:cNvPr>
              <p:cNvSpPr/>
              <p:nvPr/>
            </p:nvSpPr>
            <p:spPr>
              <a:xfrm>
                <a:off x="5363907" y="4518452"/>
                <a:ext cx="0" cy="118110"/>
              </a:xfrm>
              <a:custGeom>
                <a:avLst/>
                <a:gdLst/>
                <a:ahLst/>
                <a:cxnLst/>
                <a:rect l="l" t="t" r="r" b="b"/>
                <a:pathLst>
                  <a:path h="118110">
                    <a:moveTo>
                      <a:pt x="0" y="0"/>
                    </a:moveTo>
                    <a:lnTo>
                      <a:pt x="0" y="117716"/>
                    </a:lnTo>
                  </a:path>
                </a:pathLst>
              </a:custGeom>
              <a:ln w="9525">
                <a:solidFill>
                  <a:srgbClr val="363636"/>
                </a:solidFill>
              </a:ln>
            </p:spPr>
            <p:txBody>
              <a:bodyPr wrap="square" lIns="0" tIns="0" rIns="0" bIns="0" rtlCol="0"/>
              <a:lstStyle/>
              <a:p>
                <a:endParaRPr/>
              </a:p>
            </p:txBody>
          </p:sp>
          <p:sp>
            <p:nvSpPr>
              <p:cNvPr id="108" name="object 54">
                <a:extLst>
                  <a:ext uri="{FF2B5EF4-FFF2-40B4-BE49-F238E27FC236}">
                    <a16:creationId xmlns:a16="http://schemas.microsoft.com/office/drawing/2014/main" id="{2FD357EB-AC39-4F42-ABCC-E630B353D9DF}"/>
                  </a:ext>
                </a:extLst>
              </p:cNvPr>
              <p:cNvSpPr/>
              <p:nvPr/>
            </p:nvSpPr>
            <p:spPr>
              <a:xfrm>
                <a:off x="4977918" y="4583363"/>
                <a:ext cx="386080" cy="0"/>
              </a:xfrm>
              <a:custGeom>
                <a:avLst/>
                <a:gdLst/>
                <a:ahLst/>
                <a:cxnLst/>
                <a:rect l="l" t="t" r="r" b="b"/>
                <a:pathLst>
                  <a:path w="386079">
                    <a:moveTo>
                      <a:pt x="0" y="0"/>
                    </a:moveTo>
                    <a:lnTo>
                      <a:pt x="385991" y="0"/>
                    </a:lnTo>
                  </a:path>
                </a:pathLst>
              </a:custGeom>
              <a:ln w="9525">
                <a:solidFill>
                  <a:srgbClr val="363636"/>
                </a:solidFill>
              </a:ln>
            </p:spPr>
            <p:txBody>
              <a:bodyPr wrap="square" lIns="0" tIns="0" rIns="0" bIns="0" rtlCol="0"/>
              <a:lstStyle/>
              <a:p>
                <a:endParaRPr/>
              </a:p>
            </p:txBody>
          </p:sp>
          <p:sp>
            <p:nvSpPr>
              <p:cNvPr id="109" name="object 55">
                <a:extLst>
                  <a:ext uri="{FF2B5EF4-FFF2-40B4-BE49-F238E27FC236}">
                    <a16:creationId xmlns:a16="http://schemas.microsoft.com/office/drawing/2014/main" id="{C4380D52-B6E5-214E-A901-8E167631A9BB}"/>
                  </a:ext>
                </a:extLst>
              </p:cNvPr>
              <p:cNvSpPr/>
              <p:nvPr/>
            </p:nvSpPr>
            <p:spPr>
              <a:xfrm>
                <a:off x="4065792" y="4850405"/>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4B88C7"/>
              </a:solidFill>
            </p:spPr>
            <p:txBody>
              <a:bodyPr wrap="square" lIns="0" tIns="0" rIns="0" bIns="0" rtlCol="0"/>
              <a:lstStyle/>
              <a:p>
                <a:endParaRPr/>
              </a:p>
            </p:txBody>
          </p:sp>
          <p:sp>
            <p:nvSpPr>
              <p:cNvPr id="110" name="object 56">
                <a:extLst>
                  <a:ext uri="{FF2B5EF4-FFF2-40B4-BE49-F238E27FC236}">
                    <a16:creationId xmlns:a16="http://schemas.microsoft.com/office/drawing/2014/main" id="{F26A3949-DD8B-9444-930C-60DAF6FDB403}"/>
                  </a:ext>
                </a:extLst>
              </p:cNvPr>
              <p:cNvSpPr/>
              <p:nvPr/>
            </p:nvSpPr>
            <p:spPr>
              <a:xfrm>
                <a:off x="3562624" y="4857299"/>
                <a:ext cx="0" cy="118745"/>
              </a:xfrm>
              <a:custGeom>
                <a:avLst/>
                <a:gdLst/>
                <a:ahLst/>
                <a:cxnLst/>
                <a:rect l="l" t="t" r="r" b="b"/>
                <a:pathLst>
                  <a:path h="118745">
                    <a:moveTo>
                      <a:pt x="0" y="0"/>
                    </a:moveTo>
                    <a:lnTo>
                      <a:pt x="0" y="118427"/>
                    </a:lnTo>
                  </a:path>
                </a:pathLst>
              </a:custGeom>
              <a:ln w="9525">
                <a:solidFill>
                  <a:srgbClr val="363636"/>
                </a:solidFill>
              </a:ln>
            </p:spPr>
            <p:txBody>
              <a:bodyPr wrap="square" lIns="0" tIns="0" rIns="0" bIns="0" rtlCol="0"/>
              <a:lstStyle/>
              <a:p>
                <a:endParaRPr/>
              </a:p>
            </p:txBody>
          </p:sp>
          <p:sp>
            <p:nvSpPr>
              <p:cNvPr id="111" name="object 57">
                <a:extLst>
                  <a:ext uri="{FF2B5EF4-FFF2-40B4-BE49-F238E27FC236}">
                    <a16:creationId xmlns:a16="http://schemas.microsoft.com/office/drawing/2014/main" id="{4195B039-6021-B249-A080-658DE4FEAB86}"/>
                  </a:ext>
                </a:extLst>
              </p:cNvPr>
              <p:cNvSpPr/>
              <p:nvPr/>
            </p:nvSpPr>
            <p:spPr>
              <a:xfrm>
                <a:off x="4708999" y="4857299"/>
                <a:ext cx="0" cy="118745"/>
              </a:xfrm>
              <a:custGeom>
                <a:avLst/>
                <a:gdLst/>
                <a:ahLst/>
                <a:cxnLst/>
                <a:rect l="l" t="t" r="r" b="b"/>
                <a:pathLst>
                  <a:path h="118745">
                    <a:moveTo>
                      <a:pt x="0" y="0"/>
                    </a:moveTo>
                    <a:lnTo>
                      <a:pt x="0" y="118427"/>
                    </a:lnTo>
                  </a:path>
                </a:pathLst>
              </a:custGeom>
              <a:ln w="9525">
                <a:solidFill>
                  <a:srgbClr val="363636"/>
                </a:solidFill>
              </a:ln>
            </p:spPr>
            <p:txBody>
              <a:bodyPr wrap="square" lIns="0" tIns="0" rIns="0" bIns="0" rtlCol="0"/>
              <a:lstStyle/>
              <a:p>
                <a:endParaRPr/>
              </a:p>
            </p:txBody>
          </p:sp>
          <p:sp>
            <p:nvSpPr>
              <p:cNvPr id="112" name="object 58">
                <a:extLst>
                  <a:ext uri="{FF2B5EF4-FFF2-40B4-BE49-F238E27FC236}">
                    <a16:creationId xmlns:a16="http://schemas.microsoft.com/office/drawing/2014/main" id="{10F6CC19-F64B-2448-B86B-780DA81BE9FD}"/>
                  </a:ext>
                </a:extLst>
              </p:cNvPr>
              <p:cNvSpPr/>
              <p:nvPr/>
            </p:nvSpPr>
            <p:spPr>
              <a:xfrm>
                <a:off x="3562624" y="4910618"/>
                <a:ext cx="485140" cy="0"/>
              </a:xfrm>
              <a:custGeom>
                <a:avLst/>
                <a:gdLst/>
                <a:ahLst/>
                <a:cxnLst/>
                <a:rect l="l" t="t" r="r" b="b"/>
                <a:pathLst>
                  <a:path w="485139">
                    <a:moveTo>
                      <a:pt x="0" y="0"/>
                    </a:moveTo>
                    <a:lnTo>
                      <a:pt x="484517" y="0"/>
                    </a:lnTo>
                  </a:path>
                </a:pathLst>
              </a:custGeom>
              <a:ln w="9525">
                <a:solidFill>
                  <a:srgbClr val="363636"/>
                </a:solidFill>
              </a:ln>
            </p:spPr>
            <p:txBody>
              <a:bodyPr wrap="square" lIns="0" tIns="0" rIns="0" bIns="0" rtlCol="0"/>
              <a:lstStyle/>
              <a:p>
                <a:endParaRPr/>
              </a:p>
            </p:txBody>
          </p:sp>
          <p:sp>
            <p:nvSpPr>
              <p:cNvPr id="113" name="object 59">
                <a:extLst>
                  <a:ext uri="{FF2B5EF4-FFF2-40B4-BE49-F238E27FC236}">
                    <a16:creationId xmlns:a16="http://schemas.microsoft.com/office/drawing/2014/main" id="{2E1CFD62-38D9-364A-82B7-1EB395EB2A6E}"/>
                  </a:ext>
                </a:extLst>
              </p:cNvPr>
              <p:cNvSpPr/>
              <p:nvPr/>
            </p:nvSpPr>
            <p:spPr>
              <a:xfrm>
                <a:off x="4238395" y="4910618"/>
                <a:ext cx="471170" cy="0"/>
              </a:xfrm>
              <a:custGeom>
                <a:avLst/>
                <a:gdLst/>
                <a:ahLst/>
                <a:cxnLst/>
                <a:rect l="l" t="t" r="r" b="b"/>
                <a:pathLst>
                  <a:path w="471170">
                    <a:moveTo>
                      <a:pt x="0" y="0"/>
                    </a:moveTo>
                    <a:lnTo>
                      <a:pt x="470611" y="0"/>
                    </a:lnTo>
                  </a:path>
                </a:pathLst>
              </a:custGeom>
              <a:ln w="9525">
                <a:solidFill>
                  <a:srgbClr val="363636"/>
                </a:solidFill>
              </a:ln>
            </p:spPr>
            <p:txBody>
              <a:bodyPr wrap="square" lIns="0" tIns="0" rIns="0" bIns="0" rtlCol="0"/>
              <a:lstStyle/>
              <a:p>
                <a:endParaRPr/>
              </a:p>
            </p:txBody>
          </p:sp>
          <p:sp>
            <p:nvSpPr>
              <p:cNvPr id="114" name="object 60">
                <a:extLst>
                  <a:ext uri="{FF2B5EF4-FFF2-40B4-BE49-F238E27FC236}">
                    <a16:creationId xmlns:a16="http://schemas.microsoft.com/office/drawing/2014/main" id="{B04FCCA1-143D-F149-990D-325D16C5077A}"/>
                  </a:ext>
                </a:extLst>
              </p:cNvPr>
              <p:cNvSpPr/>
              <p:nvPr/>
            </p:nvSpPr>
            <p:spPr>
              <a:xfrm>
                <a:off x="4685643" y="5189957"/>
                <a:ext cx="151130" cy="151130"/>
              </a:xfrm>
              <a:custGeom>
                <a:avLst/>
                <a:gdLst/>
                <a:ahLst/>
                <a:cxnLst/>
                <a:rect l="l" t="t" r="r" b="b"/>
                <a:pathLst>
                  <a:path w="151129" h="151129">
                    <a:moveTo>
                      <a:pt x="75463" y="0"/>
                    </a:moveTo>
                    <a:lnTo>
                      <a:pt x="0" y="75476"/>
                    </a:lnTo>
                    <a:lnTo>
                      <a:pt x="75463" y="150952"/>
                    </a:lnTo>
                    <a:lnTo>
                      <a:pt x="150939" y="75476"/>
                    </a:lnTo>
                    <a:lnTo>
                      <a:pt x="75463" y="0"/>
                    </a:lnTo>
                    <a:close/>
                  </a:path>
                </a:pathLst>
              </a:custGeom>
              <a:solidFill>
                <a:srgbClr val="363636"/>
              </a:solidFill>
            </p:spPr>
            <p:txBody>
              <a:bodyPr wrap="square" lIns="0" tIns="0" rIns="0" bIns="0" rtlCol="0"/>
              <a:lstStyle/>
              <a:p>
                <a:endParaRPr/>
              </a:p>
            </p:txBody>
          </p:sp>
          <p:sp>
            <p:nvSpPr>
              <p:cNvPr id="115" name="object 61">
                <a:extLst>
                  <a:ext uri="{FF2B5EF4-FFF2-40B4-BE49-F238E27FC236}">
                    <a16:creationId xmlns:a16="http://schemas.microsoft.com/office/drawing/2014/main" id="{87A946FD-91A1-B249-A16A-A532320AF3A0}"/>
                  </a:ext>
                </a:extLst>
              </p:cNvPr>
              <p:cNvSpPr/>
              <p:nvPr/>
            </p:nvSpPr>
            <p:spPr>
              <a:xfrm>
                <a:off x="4507457" y="519834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16" name="object 62">
                <a:extLst>
                  <a:ext uri="{FF2B5EF4-FFF2-40B4-BE49-F238E27FC236}">
                    <a16:creationId xmlns:a16="http://schemas.microsoft.com/office/drawing/2014/main" id="{FE78B752-7E10-1142-AA2E-716AF0D29561}"/>
                  </a:ext>
                </a:extLst>
              </p:cNvPr>
              <p:cNvSpPr/>
              <p:nvPr/>
            </p:nvSpPr>
            <p:spPr>
              <a:xfrm>
                <a:off x="4507457" y="5263184"/>
                <a:ext cx="153670" cy="0"/>
              </a:xfrm>
              <a:custGeom>
                <a:avLst/>
                <a:gdLst/>
                <a:ahLst/>
                <a:cxnLst/>
                <a:rect l="l" t="t" r="r" b="b"/>
                <a:pathLst>
                  <a:path w="153670">
                    <a:moveTo>
                      <a:pt x="0" y="0"/>
                    </a:moveTo>
                    <a:lnTo>
                      <a:pt x="153441" y="0"/>
                    </a:lnTo>
                  </a:path>
                </a:pathLst>
              </a:custGeom>
              <a:ln w="9525">
                <a:solidFill>
                  <a:srgbClr val="363636"/>
                </a:solidFill>
              </a:ln>
            </p:spPr>
            <p:txBody>
              <a:bodyPr wrap="square" lIns="0" tIns="0" rIns="0" bIns="0" rtlCol="0"/>
              <a:lstStyle/>
              <a:p>
                <a:endParaRPr/>
              </a:p>
            </p:txBody>
          </p:sp>
          <p:sp>
            <p:nvSpPr>
              <p:cNvPr id="117" name="object 63">
                <a:extLst>
                  <a:ext uri="{FF2B5EF4-FFF2-40B4-BE49-F238E27FC236}">
                    <a16:creationId xmlns:a16="http://schemas.microsoft.com/office/drawing/2014/main" id="{C711D753-E523-E04C-81AC-4DC8FDB92976}"/>
                  </a:ext>
                </a:extLst>
              </p:cNvPr>
              <p:cNvSpPr/>
              <p:nvPr/>
            </p:nvSpPr>
            <p:spPr>
              <a:xfrm>
                <a:off x="5015155" y="5198348"/>
                <a:ext cx="0" cy="116839"/>
              </a:xfrm>
              <a:custGeom>
                <a:avLst/>
                <a:gdLst/>
                <a:ahLst/>
                <a:cxnLst/>
                <a:rect l="l" t="t" r="r" b="b"/>
                <a:pathLst>
                  <a:path h="116839">
                    <a:moveTo>
                      <a:pt x="0" y="0"/>
                    </a:moveTo>
                    <a:lnTo>
                      <a:pt x="0" y="116471"/>
                    </a:lnTo>
                  </a:path>
                </a:pathLst>
              </a:custGeom>
              <a:ln w="9525">
                <a:solidFill>
                  <a:srgbClr val="363636"/>
                </a:solidFill>
              </a:ln>
            </p:spPr>
            <p:txBody>
              <a:bodyPr wrap="square" lIns="0" tIns="0" rIns="0" bIns="0" rtlCol="0"/>
              <a:lstStyle/>
              <a:p>
                <a:endParaRPr/>
              </a:p>
            </p:txBody>
          </p:sp>
          <p:sp>
            <p:nvSpPr>
              <p:cNvPr id="118" name="object 64">
                <a:extLst>
                  <a:ext uri="{FF2B5EF4-FFF2-40B4-BE49-F238E27FC236}">
                    <a16:creationId xmlns:a16="http://schemas.microsoft.com/office/drawing/2014/main" id="{0A7D77D6-2856-A740-A9CB-3046C370759F}"/>
                  </a:ext>
                </a:extLst>
              </p:cNvPr>
              <p:cNvSpPr/>
              <p:nvPr/>
            </p:nvSpPr>
            <p:spPr>
              <a:xfrm>
                <a:off x="4861716" y="5263184"/>
                <a:ext cx="153670" cy="0"/>
              </a:xfrm>
              <a:custGeom>
                <a:avLst/>
                <a:gdLst/>
                <a:ahLst/>
                <a:cxnLst/>
                <a:rect l="l" t="t" r="r" b="b"/>
                <a:pathLst>
                  <a:path w="153670">
                    <a:moveTo>
                      <a:pt x="0" y="0"/>
                    </a:moveTo>
                    <a:lnTo>
                      <a:pt x="153441" y="0"/>
                    </a:lnTo>
                  </a:path>
                </a:pathLst>
              </a:custGeom>
              <a:ln w="9525">
                <a:solidFill>
                  <a:srgbClr val="363636"/>
                </a:solidFill>
              </a:ln>
            </p:spPr>
            <p:txBody>
              <a:bodyPr wrap="square" lIns="0" tIns="0" rIns="0" bIns="0" rtlCol="0"/>
              <a:lstStyle/>
              <a:p>
                <a:endParaRPr/>
              </a:p>
            </p:txBody>
          </p:sp>
        </p:grpSp>
        <p:sp>
          <p:nvSpPr>
            <p:cNvPr id="169" name="TextBox 168">
              <a:extLst>
                <a:ext uri="{FF2B5EF4-FFF2-40B4-BE49-F238E27FC236}">
                  <a16:creationId xmlns:a16="http://schemas.microsoft.com/office/drawing/2014/main" id="{992F4952-6280-2549-B8A4-62C235A5E0EB}"/>
                </a:ext>
              </a:extLst>
            </p:cNvPr>
            <p:cNvSpPr txBox="1"/>
            <p:nvPr/>
          </p:nvSpPr>
          <p:spPr>
            <a:xfrm>
              <a:off x="5665462" y="6148566"/>
              <a:ext cx="515679" cy="261610"/>
            </a:xfrm>
            <a:prstGeom prst="rect">
              <a:avLst/>
            </a:prstGeom>
            <a:noFill/>
          </p:spPr>
          <p:txBody>
            <a:bodyPr wrap="square" rtlCol="0">
              <a:spAutoFit/>
            </a:bodyPr>
            <a:lstStyle/>
            <a:p>
              <a:pPr algn="ctr"/>
              <a:r>
                <a:rPr lang="en-US" sz="1100" dirty="0">
                  <a:solidFill>
                    <a:schemeClr val="tx1"/>
                  </a:solidFill>
                </a:rPr>
                <a:t>0.1</a:t>
              </a:r>
            </a:p>
          </p:txBody>
        </p:sp>
        <p:sp>
          <p:nvSpPr>
            <p:cNvPr id="170" name="TextBox 169">
              <a:extLst>
                <a:ext uri="{FF2B5EF4-FFF2-40B4-BE49-F238E27FC236}">
                  <a16:creationId xmlns:a16="http://schemas.microsoft.com/office/drawing/2014/main" id="{B72DC46C-FCD7-8F42-A51E-79548E8D2C04}"/>
                </a:ext>
              </a:extLst>
            </p:cNvPr>
            <p:cNvSpPr txBox="1"/>
            <p:nvPr/>
          </p:nvSpPr>
          <p:spPr>
            <a:xfrm>
              <a:off x="7207183" y="6148566"/>
              <a:ext cx="515679" cy="261610"/>
            </a:xfrm>
            <a:prstGeom prst="rect">
              <a:avLst/>
            </a:prstGeom>
            <a:noFill/>
          </p:spPr>
          <p:txBody>
            <a:bodyPr wrap="square" rtlCol="0">
              <a:spAutoFit/>
            </a:bodyPr>
            <a:lstStyle/>
            <a:p>
              <a:pPr algn="ctr"/>
              <a:r>
                <a:rPr lang="en-US" sz="1100" dirty="0">
                  <a:solidFill>
                    <a:schemeClr val="tx1"/>
                  </a:solidFill>
                </a:rPr>
                <a:t>1.0</a:t>
              </a:r>
            </a:p>
          </p:txBody>
        </p:sp>
        <p:sp>
          <p:nvSpPr>
            <p:cNvPr id="171" name="TextBox 170">
              <a:extLst>
                <a:ext uri="{FF2B5EF4-FFF2-40B4-BE49-F238E27FC236}">
                  <a16:creationId xmlns:a16="http://schemas.microsoft.com/office/drawing/2014/main" id="{F4101C9A-8726-BE41-917E-5EAFB2E33380}"/>
                </a:ext>
              </a:extLst>
            </p:cNvPr>
            <p:cNvSpPr txBox="1"/>
            <p:nvPr/>
          </p:nvSpPr>
          <p:spPr>
            <a:xfrm>
              <a:off x="8743588" y="6148566"/>
              <a:ext cx="515679" cy="261610"/>
            </a:xfrm>
            <a:prstGeom prst="rect">
              <a:avLst/>
            </a:prstGeom>
            <a:noFill/>
          </p:spPr>
          <p:txBody>
            <a:bodyPr wrap="square" rtlCol="0">
              <a:spAutoFit/>
            </a:bodyPr>
            <a:lstStyle/>
            <a:p>
              <a:pPr algn="ctr"/>
              <a:r>
                <a:rPr lang="en-US" sz="1100" dirty="0">
                  <a:solidFill>
                    <a:schemeClr val="tx1"/>
                  </a:solidFill>
                </a:rPr>
                <a:t>10.0</a:t>
              </a:r>
            </a:p>
          </p:txBody>
        </p:sp>
        <p:grpSp>
          <p:nvGrpSpPr>
            <p:cNvPr id="181" name="Group 180">
              <a:extLst>
                <a:ext uri="{FF2B5EF4-FFF2-40B4-BE49-F238E27FC236}">
                  <a16:creationId xmlns:a16="http://schemas.microsoft.com/office/drawing/2014/main" id="{7156756D-6BF0-544A-830E-AC14C82D8020}"/>
                </a:ext>
              </a:extLst>
            </p:cNvPr>
            <p:cNvGrpSpPr/>
            <p:nvPr/>
          </p:nvGrpSpPr>
          <p:grpSpPr>
            <a:xfrm>
              <a:off x="5617029" y="6371396"/>
              <a:ext cx="3707831" cy="366876"/>
              <a:chOff x="5617029" y="4196430"/>
              <a:chExt cx="3707831" cy="366876"/>
            </a:xfrm>
          </p:grpSpPr>
          <p:sp>
            <p:nvSpPr>
              <p:cNvPr id="182" name="TextBox 181">
                <a:extLst>
                  <a:ext uri="{FF2B5EF4-FFF2-40B4-BE49-F238E27FC236}">
                    <a16:creationId xmlns:a16="http://schemas.microsoft.com/office/drawing/2014/main" id="{25CB44F9-B8EE-2C4C-9888-462829DF4309}"/>
                  </a:ext>
                </a:extLst>
              </p:cNvPr>
              <p:cNvSpPr txBox="1"/>
              <p:nvPr/>
            </p:nvSpPr>
            <p:spPr>
              <a:xfrm>
                <a:off x="7209192" y="4196430"/>
                <a:ext cx="515679" cy="261610"/>
              </a:xfrm>
              <a:prstGeom prst="rect">
                <a:avLst/>
              </a:prstGeom>
              <a:noFill/>
            </p:spPr>
            <p:txBody>
              <a:bodyPr wrap="square" rtlCol="0">
                <a:spAutoFit/>
              </a:bodyPr>
              <a:lstStyle/>
              <a:p>
                <a:pPr algn="ctr"/>
                <a:r>
                  <a:rPr lang="en-US" sz="1100" b="1" dirty="0">
                    <a:solidFill>
                      <a:schemeClr val="tx1"/>
                    </a:solidFill>
                  </a:rPr>
                  <a:t>HR</a:t>
                </a:r>
              </a:p>
            </p:txBody>
          </p:sp>
          <p:sp>
            <p:nvSpPr>
              <p:cNvPr id="183" name="TextBox 182">
                <a:extLst>
                  <a:ext uri="{FF2B5EF4-FFF2-40B4-BE49-F238E27FC236}">
                    <a16:creationId xmlns:a16="http://schemas.microsoft.com/office/drawing/2014/main" id="{67A3AE6C-E247-DE4C-93C2-B2E8DAA6542C}"/>
                  </a:ext>
                </a:extLst>
              </p:cNvPr>
              <p:cNvSpPr txBox="1"/>
              <p:nvPr/>
            </p:nvSpPr>
            <p:spPr>
              <a:xfrm>
                <a:off x="5703455" y="4301696"/>
                <a:ext cx="1513503" cy="261610"/>
              </a:xfrm>
              <a:prstGeom prst="rect">
                <a:avLst/>
              </a:prstGeom>
              <a:noFill/>
            </p:spPr>
            <p:txBody>
              <a:bodyPr wrap="square" rtlCol="0">
                <a:spAutoFit/>
              </a:bodyPr>
              <a:lstStyle/>
              <a:p>
                <a:pPr algn="ctr"/>
                <a:r>
                  <a:rPr lang="en-US" sz="1100" b="1" dirty="0">
                    <a:solidFill>
                      <a:schemeClr val="accent1"/>
                    </a:solidFill>
                  </a:rPr>
                  <a:t>Atezolizumab better</a:t>
                </a:r>
              </a:p>
            </p:txBody>
          </p:sp>
          <p:sp>
            <p:nvSpPr>
              <p:cNvPr id="184" name="TextBox 183">
                <a:extLst>
                  <a:ext uri="{FF2B5EF4-FFF2-40B4-BE49-F238E27FC236}">
                    <a16:creationId xmlns:a16="http://schemas.microsoft.com/office/drawing/2014/main" id="{ABA4028B-406F-5E45-9577-9DA4B1F011A8}"/>
                  </a:ext>
                </a:extLst>
              </p:cNvPr>
              <p:cNvSpPr txBox="1"/>
              <p:nvPr/>
            </p:nvSpPr>
            <p:spPr>
              <a:xfrm>
                <a:off x="8058615" y="4301696"/>
                <a:ext cx="930490" cy="261610"/>
              </a:xfrm>
              <a:prstGeom prst="rect">
                <a:avLst/>
              </a:prstGeom>
              <a:noFill/>
            </p:spPr>
            <p:txBody>
              <a:bodyPr wrap="square" rtlCol="0">
                <a:spAutoFit/>
              </a:bodyPr>
              <a:lstStyle/>
              <a:p>
                <a:pPr algn="ctr"/>
                <a:r>
                  <a:rPr lang="en-US" sz="1100" b="1" dirty="0">
                    <a:solidFill>
                      <a:schemeClr val="accent2"/>
                    </a:solidFill>
                  </a:rPr>
                  <a:t>BSC better</a:t>
                </a:r>
              </a:p>
            </p:txBody>
          </p:sp>
          <p:cxnSp>
            <p:nvCxnSpPr>
              <p:cNvPr id="185" name="Straight Arrow Connector 184">
                <a:extLst>
                  <a:ext uri="{FF2B5EF4-FFF2-40B4-BE49-F238E27FC236}">
                    <a16:creationId xmlns:a16="http://schemas.microsoft.com/office/drawing/2014/main" id="{735854DE-89BD-5645-8EA6-4D4FDB40AB02}"/>
                  </a:ext>
                </a:extLst>
              </p:cNvPr>
              <p:cNvCxnSpPr>
                <a:cxnSpLocks/>
              </p:cNvCxnSpPr>
              <p:nvPr/>
            </p:nvCxnSpPr>
            <p:spPr>
              <a:xfrm>
                <a:off x="7722860" y="4301696"/>
                <a:ext cx="160200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CB72C28E-9903-6543-B462-E585C5EBD388}"/>
                  </a:ext>
                </a:extLst>
              </p:cNvPr>
              <p:cNvCxnSpPr>
                <a:cxnSpLocks/>
              </p:cNvCxnSpPr>
              <p:nvPr/>
            </p:nvCxnSpPr>
            <p:spPr>
              <a:xfrm flipH="1">
                <a:off x="5617029" y="4301696"/>
                <a:ext cx="160143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505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LBA9: </a:t>
            </a:r>
            <a:r>
              <a:rPr lang="en-GB" dirty="0"/>
              <a:t>IMpower010: sites of relapse and subsequent therapy from a phase 3 study of atezolizumab vs best supportive care after adjuvant chemotherapy in stage IB-IIIA NSCLC </a:t>
            </a:r>
            <a:r>
              <a:rPr lang="en-US" dirty="0"/>
              <a:t>– </a:t>
            </a:r>
            <a:r>
              <a:rPr lang="en-US" dirty="0" err="1"/>
              <a:t>Felip</a:t>
            </a:r>
            <a:r>
              <a:rPr lang="en-US" dirty="0"/>
              <a:t> E,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err="1"/>
              <a:t>Felip</a:t>
            </a:r>
            <a:r>
              <a:rPr lang="en-US" dirty="0"/>
              <a:t> E, et al. Ann </a:t>
            </a:r>
            <a:r>
              <a:rPr lang="en-US" dirty="0" err="1"/>
              <a:t>Oncol</a:t>
            </a:r>
            <a:r>
              <a:rPr lang="en-US" dirty="0"/>
              <a:t> 2021;32(</a:t>
            </a:r>
            <a:r>
              <a:rPr lang="en-US" dirty="0" err="1"/>
              <a:t>suppl</a:t>
            </a:r>
            <a:r>
              <a:rPr lang="en-US" dirty="0"/>
              <a:t>):</a:t>
            </a:r>
            <a:r>
              <a:rPr lang="en-US" dirty="0" err="1"/>
              <a:t>Abstr</a:t>
            </a:r>
            <a:r>
              <a:rPr lang="en-US" dirty="0"/>
              <a:t> LBA9</a:t>
            </a:r>
          </a:p>
        </p:txBody>
      </p:sp>
      <p:sp>
        <p:nvSpPr>
          <p:cNvPr id="4" name="TextBox 3">
            <a:extLst>
              <a:ext uri="{FF2B5EF4-FFF2-40B4-BE49-F238E27FC236}">
                <a16:creationId xmlns:a16="http://schemas.microsoft.com/office/drawing/2014/main" id="{85BA9854-C705-214A-AB33-617B101C5060}"/>
              </a:ext>
            </a:extLst>
          </p:cNvPr>
          <p:cNvSpPr txBox="1"/>
          <p:nvPr/>
        </p:nvSpPr>
        <p:spPr>
          <a:xfrm>
            <a:off x="1559497" y="1974553"/>
            <a:ext cx="232786" cy="215444"/>
          </a:xfrm>
          <a:prstGeom prst="rect">
            <a:avLst/>
          </a:prstGeom>
          <a:noFill/>
        </p:spPr>
        <p:txBody>
          <a:bodyPr wrap="square" lIns="0" tIns="0" rIns="0" bIns="0" rtlCol="0">
            <a:spAutoFit/>
          </a:bodyPr>
          <a:lstStyle/>
          <a:p>
            <a:pPr algn="r"/>
            <a:r>
              <a:rPr lang="en-US" sz="1400" dirty="0">
                <a:solidFill>
                  <a:schemeClr val="tx1"/>
                </a:solidFill>
              </a:rPr>
              <a:t>80</a:t>
            </a:r>
          </a:p>
        </p:txBody>
      </p:sp>
      <p:sp>
        <p:nvSpPr>
          <p:cNvPr id="78" name="TextBox 77">
            <a:extLst>
              <a:ext uri="{FF2B5EF4-FFF2-40B4-BE49-F238E27FC236}">
                <a16:creationId xmlns:a16="http://schemas.microsoft.com/office/drawing/2014/main" id="{6C216E69-9A42-0F4F-8A3D-ECC9F5F65857}"/>
              </a:ext>
            </a:extLst>
          </p:cNvPr>
          <p:cNvSpPr txBox="1"/>
          <p:nvPr/>
        </p:nvSpPr>
        <p:spPr>
          <a:xfrm>
            <a:off x="1992353" y="1978083"/>
            <a:ext cx="2867602" cy="307777"/>
          </a:xfrm>
          <a:prstGeom prst="rect">
            <a:avLst/>
          </a:prstGeom>
          <a:noFill/>
        </p:spPr>
        <p:txBody>
          <a:bodyPr wrap="square" rtlCol="0">
            <a:spAutoFit/>
          </a:bodyPr>
          <a:lstStyle/>
          <a:p>
            <a:pPr algn="ctr"/>
            <a:r>
              <a:rPr lang="en-US" sz="1400" b="1" dirty="0">
                <a:solidFill>
                  <a:schemeClr val="tx1"/>
                </a:solidFill>
              </a:rPr>
              <a:t>PD-L1 TC </a:t>
            </a:r>
            <a:r>
              <a:rPr lang="en-GB" sz="1400" b="1" dirty="0">
                <a:solidFill>
                  <a:schemeClr val="tx1"/>
                </a:solidFill>
              </a:rPr>
              <a:t>≥1% stage II–IIIA</a:t>
            </a:r>
            <a:endParaRPr lang="en-US" sz="1400" b="1" dirty="0">
              <a:solidFill>
                <a:schemeClr val="tx1"/>
              </a:solidFill>
            </a:endParaRPr>
          </a:p>
        </p:txBody>
      </p:sp>
      <p:sp>
        <p:nvSpPr>
          <p:cNvPr id="79" name="TextBox 78">
            <a:extLst>
              <a:ext uri="{FF2B5EF4-FFF2-40B4-BE49-F238E27FC236}">
                <a16:creationId xmlns:a16="http://schemas.microsoft.com/office/drawing/2014/main" id="{AC908F8F-967D-1F4D-9277-66F6695EAAA3}"/>
              </a:ext>
            </a:extLst>
          </p:cNvPr>
          <p:cNvSpPr txBox="1"/>
          <p:nvPr/>
        </p:nvSpPr>
        <p:spPr>
          <a:xfrm>
            <a:off x="4750920" y="2018731"/>
            <a:ext cx="2793779" cy="307777"/>
          </a:xfrm>
          <a:prstGeom prst="rect">
            <a:avLst/>
          </a:prstGeom>
          <a:noFill/>
        </p:spPr>
        <p:txBody>
          <a:bodyPr wrap="square" rtlCol="0">
            <a:spAutoFit/>
          </a:bodyPr>
          <a:lstStyle/>
          <a:p>
            <a:pPr algn="ctr"/>
            <a:r>
              <a:rPr lang="en-GB" sz="1400" b="1" dirty="0">
                <a:solidFill>
                  <a:schemeClr val="tx1"/>
                </a:solidFill>
              </a:rPr>
              <a:t>All randomized stage II–IIIA</a:t>
            </a:r>
            <a:endParaRPr lang="en-US" sz="1400" b="1" dirty="0">
              <a:solidFill>
                <a:schemeClr val="tx1"/>
              </a:solidFill>
            </a:endParaRPr>
          </a:p>
        </p:txBody>
      </p:sp>
      <p:grpSp>
        <p:nvGrpSpPr>
          <p:cNvPr id="128" name="Group 127">
            <a:extLst>
              <a:ext uri="{FF2B5EF4-FFF2-40B4-BE49-F238E27FC236}">
                <a16:creationId xmlns:a16="http://schemas.microsoft.com/office/drawing/2014/main" id="{62FE5A16-FB55-544D-91A8-48BE58F40876}"/>
              </a:ext>
            </a:extLst>
          </p:cNvPr>
          <p:cNvGrpSpPr/>
          <p:nvPr/>
        </p:nvGrpSpPr>
        <p:grpSpPr>
          <a:xfrm>
            <a:off x="1006943" y="2032810"/>
            <a:ext cx="9252424" cy="3163791"/>
            <a:chOff x="987258" y="1682109"/>
            <a:chExt cx="9388401" cy="3830384"/>
          </a:xfrm>
        </p:grpSpPr>
        <p:grpSp>
          <p:nvGrpSpPr>
            <p:cNvPr id="8" name="Group 7">
              <a:extLst>
                <a:ext uri="{FF2B5EF4-FFF2-40B4-BE49-F238E27FC236}">
                  <a16:creationId xmlns:a16="http://schemas.microsoft.com/office/drawing/2014/main" id="{A9A814D2-0D6F-F146-8ACE-1A960CB71782}"/>
                </a:ext>
              </a:extLst>
            </p:cNvPr>
            <p:cNvGrpSpPr/>
            <p:nvPr/>
          </p:nvGrpSpPr>
          <p:grpSpPr>
            <a:xfrm>
              <a:off x="1816342" y="1730098"/>
              <a:ext cx="8559317" cy="2828506"/>
              <a:chOff x="582082" y="4539228"/>
              <a:chExt cx="7217409" cy="2385060"/>
            </a:xfrm>
          </p:grpSpPr>
          <p:grpSp>
            <p:nvGrpSpPr>
              <p:cNvPr id="9" name="object 2">
                <a:extLst>
                  <a:ext uri="{FF2B5EF4-FFF2-40B4-BE49-F238E27FC236}">
                    <a16:creationId xmlns:a16="http://schemas.microsoft.com/office/drawing/2014/main" id="{75414489-BDA0-0946-BFA3-4E00D4975C77}"/>
                  </a:ext>
                </a:extLst>
              </p:cNvPr>
              <p:cNvGrpSpPr/>
              <p:nvPr/>
            </p:nvGrpSpPr>
            <p:grpSpPr>
              <a:xfrm>
                <a:off x="6723036" y="4993132"/>
                <a:ext cx="962025" cy="1856105"/>
                <a:chOff x="6723036" y="4993132"/>
                <a:chExt cx="962025" cy="1856105"/>
              </a:xfrm>
            </p:grpSpPr>
            <p:sp>
              <p:nvSpPr>
                <p:cNvPr id="54" name="object 3">
                  <a:extLst>
                    <a:ext uri="{FF2B5EF4-FFF2-40B4-BE49-F238E27FC236}">
                      <a16:creationId xmlns:a16="http://schemas.microsoft.com/office/drawing/2014/main" id="{F0DB0C03-B7B8-1E48-9491-BA213BF94738}"/>
                    </a:ext>
                  </a:extLst>
                </p:cNvPr>
                <p:cNvSpPr/>
                <p:nvPr/>
              </p:nvSpPr>
              <p:spPr>
                <a:xfrm>
                  <a:off x="7508176" y="6607124"/>
                  <a:ext cx="177165" cy="241935"/>
                </a:xfrm>
                <a:custGeom>
                  <a:avLst/>
                  <a:gdLst/>
                  <a:ahLst/>
                  <a:cxnLst/>
                  <a:rect l="l" t="t" r="r" b="b"/>
                  <a:pathLst>
                    <a:path w="177165" h="241934">
                      <a:moveTo>
                        <a:pt x="176656" y="0"/>
                      </a:moveTo>
                      <a:lnTo>
                        <a:pt x="0" y="0"/>
                      </a:lnTo>
                      <a:lnTo>
                        <a:pt x="0" y="241668"/>
                      </a:lnTo>
                      <a:lnTo>
                        <a:pt x="176656" y="24166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55" name="object 4">
                  <a:extLst>
                    <a:ext uri="{FF2B5EF4-FFF2-40B4-BE49-F238E27FC236}">
                      <a16:creationId xmlns:a16="http://schemas.microsoft.com/office/drawing/2014/main" id="{5D5007E7-5326-4D44-B9DE-F381BF77E513}"/>
                    </a:ext>
                  </a:extLst>
                </p:cNvPr>
                <p:cNvSpPr/>
                <p:nvPr/>
              </p:nvSpPr>
              <p:spPr>
                <a:xfrm>
                  <a:off x="7311897" y="6437376"/>
                  <a:ext cx="177165" cy="411480"/>
                </a:xfrm>
                <a:custGeom>
                  <a:avLst/>
                  <a:gdLst/>
                  <a:ahLst/>
                  <a:cxnLst/>
                  <a:rect l="l" t="t" r="r" b="b"/>
                  <a:pathLst>
                    <a:path w="177165" h="411479">
                      <a:moveTo>
                        <a:pt x="176656" y="0"/>
                      </a:moveTo>
                      <a:lnTo>
                        <a:pt x="0" y="0"/>
                      </a:lnTo>
                      <a:lnTo>
                        <a:pt x="0" y="411403"/>
                      </a:lnTo>
                      <a:lnTo>
                        <a:pt x="176656" y="411403"/>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56" name="object 5">
                  <a:extLst>
                    <a:ext uri="{FF2B5EF4-FFF2-40B4-BE49-F238E27FC236}">
                      <a16:creationId xmlns:a16="http://schemas.microsoft.com/office/drawing/2014/main" id="{05A1C249-3B41-FC41-B753-DBBD7CCE0610}"/>
                    </a:ext>
                  </a:extLst>
                </p:cNvPr>
                <p:cNvSpPr/>
                <p:nvPr/>
              </p:nvSpPr>
              <p:spPr>
                <a:xfrm>
                  <a:off x="7115606" y="5928156"/>
                  <a:ext cx="177165" cy="920750"/>
                </a:xfrm>
                <a:custGeom>
                  <a:avLst/>
                  <a:gdLst/>
                  <a:ahLst/>
                  <a:cxnLst/>
                  <a:rect l="l" t="t" r="r" b="b"/>
                  <a:pathLst>
                    <a:path w="177165" h="920750">
                      <a:moveTo>
                        <a:pt x="176656" y="0"/>
                      </a:moveTo>
                      <a:lnTo>
                        <a:pt x="0" y="0"/>
                      </a:lnTo>
                      <a:lnTo>
                        <a:pt x="0" y="920635"/>
                      </a:lnTo>
                      <a:lnTo>
                        <a:pt x="176656" y="920635"/>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57" name="object 6">
                  <a:extLst>
                    <a:ext uri="{FF2B5EF4-FFF2-40B4-BE49-F238E27FC236}">
                      <a16:creationId xmlns:a16="http://schemas.microsoft.com/office/drawing/2014/main" id="{F972A342-2A6F-5F43-A99A-7E0A91DD6D61}"/>
                    </a:ext>
                  </a:extLst>
                </p:cNvPr>
                <p:cNvSpPr/>
                <p:nvPr/>
              </p:nvSpPr>
              <p:spPr>
                <a:xfrm>
                  <a:off x="6919328" y="5545518"/>
                  <a:ext cx="177165" cy="1303655"/>
                </a:xfrm>
                <a:custGeom>
                  <a:avLst/>
                  <a:gdLst/>
                  <a:ahLst/>
                  <a:cxnLst/>
                  <a:rect l="l" t="t" r="r" b="b"/>
                  <a:pathLst>
                    <a:path w="177165" h="1303654">
                      <a:moveTo>
                        <a:pt x="176656" y="0"/>
                      </a:moveTo>
                      <a:lnTo>
                        <a:pt x="0" y="0"/>
                      </a:lnTo>
                      <a:lnTo>
                        <a:pt x="0" y="1303273"/>
                      </a:lnTo>
                      <a:lnTo>
                        <a:pt x="176656" y="1303273"/>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58" name="object 7">
                  <a:extLst>
                    <a:ext uri="{FF2B5EF4-FFF2-40B4-BE49-F238E27FC236}">
                      <a16:creationId xmlns:a16="http://schemas.microsoft.com/office/drawing/2014/main" id="{42478AE6-3185-F34A-8B4D-4B8E53661DF8}"/>
                    </a:ext>
                  </a:extLst>
                </p:cNvPr>
                <p:cNvSpPr/>
                <p:nvPr/>
              </p:nvSpPr>
              <p:spPr>
                <a:xfrm>
                  <a:off x="6723036" y="4993132"/>
                  <a:ext cx="177165" cy="1856105"/>
                </a:xfrm>
                <a:custGeom>
                  <a:avLst/>
                  <a:gdLst/>
                  <a:ahLst/>
                  <a:cxnLst/>
                  <a:rect l="l" t="t" r="r" b="b"/>
                  <a:pathLst>
                    <a:path w="177165" h="1856104">
                      <a:moveTo>
                        <a:pt x="176656" y="0"/>
                      </a:moveTo>
                      <a:lnTo>
                        <a:pt x="0" y="0"/>
                      </a:lnTo>
                      <a:lnTo>
                        <a:pt x="0" y="1855647"/>
                      </a:lnTo>
                      <a:lnTo>
                        <a:pt x="176656" y="1855647"/>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0" name="object 8">
                <a:extLst>
                  <a:ext uri="{FF2B5EF4-FFF2-40B4-BE49-F238E27FC236}">
                    <a16:creationId xmlns:a16="http://schemas.microsoft.com/office/drawing/2014/main" id="{1838FDA3-CFE9-144A-A972-7BCBBDDDEF33}"/>
                  </a:ext>
                </a:extLst>
              </p:cNvPr>
              <p:cNvGrpSpPr/>
              <p:nvPr/>
            </p:nvGrpSpPr>
            <p:grpSpPr>
              <a:xfrm>
                <a:off x="5545315" y="4967236"/>
                <a:ext cx="962025" cy="1882139"/>
                <a:chOff x="5545315" y="4967236"/>
                <a:chExt cx="962025" cy="1882139"/>
              </a:xfrm>
            </p:grpSpPr>
            <p:sp>
              <p:nvSpPr>
                <p:cNvPr id="49" name="object 9">
                  <a:extLst>
                    <a:ext uri="{FF2B5EF4-FFF2-40B4-BE49-F238E27FC236}">
                      <a16:creationId xmlns:a16="http://schemas.microsoft.com/office/drawing/2014/main" id="{5F279DCF-896A-4346-855B-B61B755742FD}"/>
                    </a:ext>
                  </a:extLst>
                </p:cNvPr>
                <p:cNvSpPr/>
                <p:nvPr/>
              </p:nvSpPr>
              <p:spPr>
                <a:xfrm>
                  <a:off x="6330467" y="6535191"/>
                  <a:ext cx="177165" cy="313690"/>
                </a:xfrm>
                <a:custGeom>
                  <a:avLst/>
                  <a:gdLst/>
                  <a:ahLst/>
                  <a:cxnLst/>
                  <a:rect l="l" t="t" r="r" b="b"/>
                  <a:pathLst>
                    <a:path w="177165" h="313690">
                      <a:moveTo>
                        <a:pt x="176656" y="0"/>
                      </a:moveTo>
                      <a:lnTo>
                        <a:pt x="0" y="0"/>
                      </a:lnTo>
                      <a:lnTo>
                        <a:pt x="0" y="313588"/>
                      </a:lnTo>
                      <a:lnTo>
                        <a:pt x="176656" y="31358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50" name="object 10">
                  <a:extLst>
                    <a:ext uri="{FF2B5EF4-FFF2-40B4-BE49-F238E27FC236}">
                      <a16:creationId xmlns:a16="http://schemas.microsoft.com/office/drawing/2014/main" id="{14D9D938-2ED4-DF46-9CD4-3FC0728C27E5}"/>
                    </a:ext>
                  </a:extLst>
                </p:cNvPr>
                <p:cNvSpPr/>
                <p:nvPr/>
              </p:nvSpPr>
              <p:spPr>
                <a:xfrm>
                  <a:off x="6134176" y="6313665"/>
                  <a:ext cx="177165" cy="535305"/>
                </a:xfrm>
                <a:custGeom>
                  <a:avLst/>
                  <a:gdLst/>
                  <a:ahLst/>
                  <a:cxnLst/>
                  <a:rect l="l" t="t" r="r" b="b"/>
                  <a:pathLst>
                    <a:path w="177164" h="535304">
                      <a:moveTo>
                        <a:pt x="176657" y="0"/>
                      </a:moveTo>
                      <a:lnTo>
                        <a:pt x="0" y="0"/>
                      </a:lnTo>
                      <a:lnTo>
                        <a:pt x="0" y="535114"/>
                      </a:lnTo>
                      <a:lnTo>
                        <a:pt x="176657" y="535114"/>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51" name="object 11">
                  <a:extLst>
                    <a:ext uri="{FF2B5EF4-FFF2-40B4-BE49-F238E27FC236}">
                      <a16:creationId xmlns:a16="http://schemas.microsoft.com/office/drawing/2014/main" id="{16388DB8-F7AC-2C47-965B-A0CC91D17AF4}"/>
                    </a:ext>
                  </a:extLst>
                </p:cNvPr>
                <p:cNvSpPr/>
                <p:nvPr/>
              </p:nvSpPr>
              <p:spPr>
                <a:xfrm>
                  <a:off x="5937897" y="6497789"/>
                  <a:ext cx="177165" cy="351155"/>
                </a:xfrm>
                <a:custGeom>
                  <a:avLst/>
                  <a:gdLst/>
                  <a:ahLst/>
                  <a:cxnLst/>
                  <a:rect l="l" t="t" r="r" b="b"/>
                  <a:pathLst>
                    <a:path w="177164" h="351154">
                      <a:moveTo>
                        <a:pt x="176657" y="0"/>
                      </a:moveTo>
                      <a:lnTo>
                        <a:pt x="0" y="0"/>
                      </a:lnTo>
                      <a:lnTo>
                        <a:pt x="0" y="350989"/>
                      </a:lnTo>
                      <a:lnTo>
                        <a:pt x="176657" y="350989"/>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52" name="object 12">
                  <a:extLst>
                    <a:ext uri="{FF2B5EF4-FFF2-40B4-BE49-F238E27FC236}">
                      <a16:creationId xmlns:a16="http://schemas.microsoft.com/office/drawing/2014/main" id="{C0442AA4-8125-C34E-A789-E2B63CC30ABC}"/>
                    </a:ext>
                  </a:extLst>
                </p:cNvPr>
                <p:cNvSpPr/>
                <p:nvPr/>
              </p:nvSpPr>
              <p:spPr>
                <a:xfrm>
                  <a:off x="5741606" y="5519623"/>
                  <a:ext cx="177165" cy="1329690"/>
                </a:xfrm>
                <a:custGeom>
                  <a:avLst/>
                  <a:gdLst/>
                  <a:ahLst/>
                  <a:cxnLst/>
                  <a:rect l="l" t="t" r="r" b="b"/>
                  <a:pathLst>
                    <a:path w="177164" h="1329690">
                      <a:moveTo>
                        <a:pt x="176657" y="0"/>
                      </a:moveTo>
                      <a:lnTo>
                        <a:pt x="0" y="0"/>
                      </a:lnTo>
                      <a:lnTo>
                        <a:pt x="0" y="1329169"/>
                      </a:lnTo>
                      <a:lnTo>
                        <a:pt x="176657" y="1329169"/>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53" name="object 13">
                  <a:extLst>
                    <a:ext uri="{FF2B5EF4-FFF2-40B4-BE49-F238E27FC236}">
                      <a16:creationId xmlns:a16="http://schemas.microsoft.com/office/drawing/2014/main" id="{05D547E8-17DC-EE4D-8923-46DDF86F8262}"/>
                    </a:ext>
                  </a:extLst>
                </p:cNvPr>
                <p:cNvSpPr/>
                <p:nvPr/>
              </p:nvSpPr>
              <p:spPr>
                <a:xfrm>
                  <a:off x="5545315" y="4967236"/>
                  <a:ext cx="177165" cy="1882139"/>
                </a:xfrm>
                <a:custGeom>
                  <a:avLst/>
                  <a:gdLst/>
                  <a:ahLst/>
                  <a:cxnLst/>
                  <a:rect l="l" t="t" r="r" b="b"/>
                  <a:pathLst>
                    <a:path w="177164" h="1882140">
                      <a:moveTo>
                        <a:pt x="176657" y="0"/>
                      </a:moveTo>
                      <a:lnTo>
                        <a:pt x="0" y="0"/>
                      </a:lnTo>
                      <a:lnTo>
                        <a:pt x="0" y="1881543"/>
                      </a:lnTo>
                      <a:lnTo>
                        <a:pt x="176657" y="1881543"/>
                      </a:lnTo>
                      <a:lnTo>
                        <a:pt x="176657" y="0"/>
                      </a:lnTo>
                      <a:close/>
                    </a:path>
                  </a:pathLst>
                </a:custGeom>
                <a:solidFill>
                  <a:srgbClr val="FF6600"/>
                </a:solidFill>
              </p:spPr>
              <p:txBody>
                <a:bodyPr wrap="square" lIns="0" tIns="0" rIns="0" bIns="0" rtlCol="0"/>
                <a:lstStyle/>
                <a:p>
                  <a:endParaRPr>
                    <a:solidFill>
                      <a:schemeClr val="tx1"/>
                    </a:solidFill>
                  </a:endParaRPr>
                </a:p>
              </p:txBody>
            </p:sp>
          </p:grpSp>
          <p:grpSp>
            <p:nvGrpSpPr>
              <p:cNvPr id="11" name="object 14">
                <a:extLst>
                  <a:ext uri="{FF2B5EF4-FFF2-40B4-BE49-F238E27FC236}">
                    <a16:creationId xmlns:a16="http://schemas.microsoft.com/office/drawing/2014/main" id="{A686BC73-CC0E-1F47-8070-8119F3F48CCA}"/>
                  </a:ext>
                </a:extLst>
              </p:cNvPr>
              <p:cNvGrpSpPr/>
              <p:nvPr/>
            </p:nvGrpSpPr>
            <p:grpSpPr>
              <a:xfrm>
                <a:off x="4367606" y="4947107"/>
                <a:ext cx="962025" cy="1901825"/>
                <a:chOff x="4367606" y="4947107"/>
                <a:chExt cx="962025" cy="1901825"/>
              </a:xfrm>
            </p:grpSpPr>
            <p:sp>
              <p:nvSpPr>
                <p:cNvPr id="44" name="object 15">
                  <a:extLst>
                    <a:ext uri="{FF2B5EF4-FFF2-40B4-BE49-F238E27FC236}">
                      <a16:creationId xmlns:a16="http://schemas.microsoft.com/office/drawing/2014/main" id="{D6B0F5A2-9B87-DF42-B5FB-114C15F11D2A}"/>
                    </a:ext>
                  </a:extLst>
                </p:cNvPr>
                <p:cNvSpPr/>
                <p:nvPr/>
              </p:nvSpPr>
              <p:spPr>
                <a:xfrm>
                  <a:off x="5152745" y="6604241"/>
                  <a:ext cx="177165" cy="245110"/>
                </a:xfrm>
                <a:custGeom>
                  <a:avLst/>
                  <a:gdLst/>
                  <a:ahLst/>
                  <a:cxnLst/>
                  <a:rect l="l" t="t" r="r" b="b"/>
                  <a:pathLst>
                    <a:path w="177164" h="245109">
                      <a:moveTo>
                        <a:pt x="176657" y="0"/>
                      </a:moveTo>
                      <a:lnTo>
                        <a:pt x="0" y="0"/>
                      </a:lnTo>
                      <a:lnTo>
                        <a:pt x="0" y="244538"/>
                      </a:lnTo>
                      <a:lnTo>
                        <a:pt x="176657" y="244538"/>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45" name="object 16">
                  <a:extLst>
                    <a:ext uri="{FF2B5EF4-FFF2-40B4-BE49-F238E27FC236}">
                      <a16:creationId xmlns:a16="http://schemas.microsoft.com/office/drawing/2014/main" id="{072F3C4B-8FC9-5846-BD5D-75AF73A32D3A}"/>
                    </a:ext>
                  </a:extLst>
                </p:cNvPr>
                <p:cNvSpPr/>
                <p:nvPr/>
              </p:nvSpPr>
              <p:spPr>
                <a:xfrm>
                  <a:off x="4956467" y="6422999"/>
                  <a:ext cx="177165" cy="426084"/>
                </a:xfrm>
                <a:custGeom>
                  <a:avLst/>
                  <a:gdLst/>
                  <a:ahLst/>
                  <a:cxnLst/>
                  <a:rect l="l" t="t" r="r" b="b"/>
                  <a:pathLst>
                    <a:path w="177164" h="426084">
                      <a:moveTo>
                        <a:pt x="176657" y="0"/>
                      </a:moveTo>
                      <a:lnTo>
                        <a:pt x="0" y="0"/>
                      </a:lnTo>
                      <a:lnTo>
                        <a:pt x="0" y="425792"/>
                      </a:lnTo>
                      <a:lnTo>
                        <a:pt x="176657" y="425792"/>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46" name="object 17">
                  <a:extLst>
                    <a:ext uri="{FF2B5EF4-FFF2-40B4-BE49-F238E27FC236}">
                      <a16:creationId xmlns:a16="http://schemas.microsoft.com/office/drawing/2014/main" id="{D627F36F-ECE9-0F47-B767-C6D2C6F60EC8}"/>
                    </a:ext>
                  </a:extLst>
                </p:cNvPr>
                <p:cNvSpPr/>
                <p:nvPr/>
              </p:nvSpPr>
              <p:spPr>
                <a:xfrm>
                  <a:off x="4760175" y="5919520"/>
                  <a:ext cx="177165" cy="929640"/>
                </a:xfrm>
                <a:custGeom>
                  <a:avLst/>
                  <a:gdLst/>
                  <a:ahLst/>
                  <a:cxnLst/>
                  <a:rect l="l" t="t" r="r" b="b"/>
                  <a:pathLst>
                    <a:path w="177164" h="929640">
                      <a:moveTo>
                        <a:pt x="176657" y="0"/>
                      </a:moveTo>
                      <a:lnTo>
                        <a:pt x="0" y="0"/>
                      </a:lnTo>
                      <a:lnTo>
                        <a:pt x="0" y="929271"/>
                      </a:lnTo>
                      <a:lnTo>
                        <a:pt x="176657" y="929271"/>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47" name="object 18">
                  <a:extLst>
                    <a:ext uri="{FF2B5EF4-FFF2-40B4-BE49-F238E27FC236}">
                      <a16:creationId xmlns:a16="http://schemas.microsoft.com/office/drawing/2014/main" id="{9A424F17-EE70-BD4F-B5FE-27D43DD98DAD}"/>
                    </a:ext>
                  </a:extLst>
                </p:cNvPr>
                <p:cNvSpPr/>
                <p:nvPr/>
              </p:nvSpPr>
              <p:spPr>
                <a:xfrm>
                  <a:off x="4563897" y="5525376"/>
                  <a:ext cx="177165" cy="1323975"/>
                </a:xfrm>
                <a:custGeom>
                  <a:avLst/>
                  <a:gdLst/>
                  <a:ahLst/>
                  <a:cxnLst/>
                  <a:rect l="l" t="t" r="r" b="b"/>
                  <a:pathLst>
                    <a:path w="177164" h="1323975">
                      <a:moveTo>
                        <a:pt x="176657" y="0"/>
                      </a:moveTo>
                      <a:lnTo>
                        <a:pt x="0" y="0"/>
                      </a:lnTo>
                      <a:lnTo>
                        <a:pt x="0" y="1323416"/>
                      </a:lnTo>
                      <a:lnTo>
                        <a:pt x="176657" y="1323416"/>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48" name="object 19">
                  <a:extLst>
                    <a:ext uri="{FF2B5EF4-FFF2-40B4-BE49-F238E27FC236}">
                      <a16:creationId xmlns:a16="http://schemas.microsoft.com/office/drawing/2014/main" id="{15C1F19C-41F0-FE47-B28D-4060F82B071A}"/>
                    </a:ext>
                  </a:extLst>
                </p:cNvPr>
                <p:cNvSpPr/>
                <p:nvPr/>
              </p:nvSpPr>
              <p:spPr>
                <a:xfrm>
                  <a:off x="4367606" y="4947107"/>
                  <a:ext cx="177165" cy="1901825"/>
                </a:xfrm>
                <a:custGeom>
                  <a:avLst/>
                  <a:gdLst/>
                  <a:ahLst/>
                  <a:cxnLst/>
                  <a:rect l="l" t="t" r="r" b="b"/>
                  <a:pathLst>
                    <a:path w="177164" h="1901825">
                      <a:moveTo>
                        <a:pt x="176657" y="0"/>
                      </a:moveTo>
                      <a:lnTo>
                        <a:pt x="0" y="0"/>
                      </a:lnTo>
                      <a:lnTo>
                        <a:pt x="0" y="1901685"/>
                      </a:lnTo>
                      <a:lnTo>
                        <a:pt x="176657" y="1901685"/>
                      </a:lnTo>
                      <a:lnTo>
                        <a:pt x="176657" y="0"/>
                      </a:lnTo>
                      <a:close/>
                    </a:path>
                  </a:pathLst>
                </a:custGeom>
                <a:solidFill>
                  <a:srgbClr val="FF6600"/>
                </a:solidFill>
              </p:spPr>
              <p:txBody>
                <a:bodyPr wrap="square" lIns="0" tIns="0" rIns="0" bIns="0" rtlCol="0"/>
                <a:lstStyle/>
                <a:p>
                  <a:endParaRPr>
                    <a:solidFill>
                      <a:schemeClr val="tx1"/>
                    </a:solidFill>
                  </a:endParaRPr>
                </a:p>
              </p:txBody>
            </p:sp>
          </p:grpSp>
          <p:grpSp>
            <p:nvGrpSpPr>
              <p:cNvPr id="12" name="object 20">
                <a:extLst>
                  <a:ext uri="{FF2B5EF4-FFF2-40B4-BE49-F238E27FC236}">
                    <a16:creationId xmlns:a16="http://schemas.microsoft.com/office/drawing/2014/main" id="{9A7D0497-81D7-6643-ADC1-7F140AFA79D7}"/>
                  </a:ext>
                </a:extLst>
              </p:cNvPr>
              <p:cNvGrpSpPr/>
              <p:nvPr/>
            </p:nvGrpSpPr>
            <p:grpSpPr>
              <a:xfrm>
                <a:off x="3189884" y="4912575"/>
                <a:ext cx="962025" cy="1936750"/>
                <a:chOff x="3189884" y="4912575"/>
                <a:chExt cx="962025" cy="1936750"/>
              </a:xfrm>
            </p:grpSpPr>
            <p:sp>
              <p:nvSpPr>
                <p:cNvPr id="39" name="object 21">
                  <a:extLst>
                    <a:ext uri="{FF2B5EF4-FFF2-40B4-BE49-F238E27FC236}">
                      <a16:creationId xmlns:a16="http://schemas.microsoft.com/office/drawing/2014/main" id="{2A39C276-2108-6840-9209-20EEBC99A90D}"/>
                    </a:ext>
                  </a:extLst>
                </p:cNvPr>
                <p:cNvSpPr/>
                <p:nvPr/>
              </p:nvSpPr>
              <p:spPr>
                <a:xfrm>
                  <a:off x="3975036" y="6515061"/>
                  <a:ext cx="177165" cy="334010"/>
                </a:xfrm>
                <a:custGeom>
                  <a:avLst/>
                  <a:gdLst/>
                  <a:ahLst/>
                  <a:cxnLst/>
                  <a:rect l="l" t="t" r="r" b="b"/>
                  <a:pathLst>
                    <a:path w="177164" h="334009">
                      <a:moveTo>
                        <a:pt x="176657" y="0"/>
                      </a:moveTo>
                      <a:lnTo>
                        <a:pt x="0" y="0"/>
                      </a:lnTo>
                      <a:lnTo>
                        <a:pt x="0" y="333730"/>
                      </a:lnTo>
                      <a:lnTo>
                        <a:pt x="176657" y="333730"/>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40" name="object 22">
                  <a:extLst>
                    <a:ext uri="{FF2B5EF4-FFF2-40B4-BE49-F238E27FC236}">
                      <a16:creationId xmlns:a16="http://schemas.microsoft.com/office/drawing/2014/main" id="{E83EF352-726D-9F41-85E4-5BA8D37645D8}"/>
                    </a:ext>
                  </a:extLst>
                </p:cNvPr>
                <p:cNvSpPr/>
                <p:nvPr/>
              </p:nvSpPr>
              <p:spPr>
                <a:xfrm>
                  <a:off x="3778745" y="6282016"/>
                  <a:ext cx="177165" cy="567055"/>
                </a:xfrm>
                <a:custGeom>
                  <a:avLst/>
                  <a:gdLst/>
                  <a:ahLst/>
                  <a:cxnLst/>
                  <a:rect l="l" t="t" r="r" b="b"/>
                  <a:pathLst>
                    <a:path w="177164" h="567054">
                      <a:moveTo>
                        <a:pt x="176657" y="0"/>
                      </a:moveTo>
                      <a:lnTo>
                        <a:pt x="0" y="0"/>
                      </a:lnTo>
                      <a:lnTo>
                        <a:pt x="0" y="566762"/>
                      </a:lnTo>
                      <a:lnTo>
                        <a:pt x="176657" y="566762"/>
                      </a:lnTo>
                      <a:lnTo>
                        <a:pt x="176657" y="0"/>
                      </a:lnTo>
                      <a:close/>
                    </a:path>
                  </a:pathLst>
                </a:custGeom>
                <a:solidFill>
                  <a:srgbClr val="002850"/>
                </a:solidFill>
              </p:spPr>
              <p:txBody>
                <a:bodyPr wrap="square" lIns="0" tIns="0" rIns="0" bIns="0" rtlCol="0"/>
                <a:lstStyle/>
                <a:p>
                  <a:endParaRPr>
                    <a:solidFill>
                      <a:schemeClr val="tx1"/>
                    </a:solidFill>
                  </a:endParaRPr>
                </a:p>
              </p:txBody>
            </p:sp>
            <p:sp>
              <p:nvSpPr>
                <p:cNvPr id="41" name="object 23">
                  <a:extLst>
                    <a:ext uri="{FF2B5EF4-FFF2-40B4-BE49-F238E27FC236}">
                      <a16:creationId xmlns:a16="http://schemas.microsoft.com/office/drawing/2014/main" id="{133F28A7-FDA5-C84B-993D-697E5DCC36D0}"/>
                    </a:ext>
                  </a:extLst>
                </p:cNvPr>
                <p:cNvSpPr/>
                <p:nvPr/>
              </p:nvSpPr>
              <p:spPr>
                <a:xfrm>
                  <a:off x="3582466" y="6477660"/>
                  <a:ext cx="177165" cy="371475"/>
                </a:xfrm>
                <a:custGeom>
                  <a:avLst/>
                  <a:gdLst/>
                  <a:ahLst/>
                  <a:cxnLst/>
                  <a:rect l="l" t="t" r="r" b="b"/>
                  <a:pathLst>
                    <a:path w="177164" h="371475">
                      <a:moveTo>
                        <a:pt x="176657" y="0"/>
                      </a:moveTo>
                      <a:lnTo>
                        <a:pt x="0" y="0"/>
                      </a:lnTo>
                      <a:lnTo>
                        <a:pt x="0" y="371132"/>
                      </a:lnTo>
                      <a:lnTo>
                        <a:pt x="176657" y="371132"/>
                      </a:lnTo>
                      <a:lnTo>
                        <a:pt x="176657" y="0"/>
                      </a:lnTo>
                      <a:close/>
                    </a:path>
                  </a:pathLst>
                </a:custGeom>
                <a:solidFill>
                  <a:srgbClr val="FFC000"/>
                </a:solidFill>
              </p:spPr>
              <p:txBody>
                <a:bodyPr wrap="square" lIns="0" tIns="0" rIns="0" bIns="0" rtlCol="0"/>
                <a:lstStyle/>
                <a:p>
                  <a:endParaRPr>
                    <a:solidFill>
                      <a:schemeClr val="tx1"/>
                    </a:solidFill>
                  </a:endParaRPr>
                </a:p>
              </p:txBody>
            </p:sp>
            <p:sp>
              <p:nvSpPr>
                <p:cNvPr id="42" name="object 24">
                  <a:extLst>
                    <a:ext uri="{FF2B5EF4-FFF2-40B4-BE49-F238E27FC236}">
                      <a16:creationId xmlns:a16="http://schemas.microsoft.com/office/drawing/2014/main" id="{B4B9EF3B-E4B3-AA4B-9379-D26E26CA1455}"/>
                    </a:ext>
                  </a:extLst>
                </p:cNvPr>
                <p:cNvSpPr/>
                <p:nvPr/>
              </p:nvSpPr>
              <p:spPr>
                <a:xfrm>
                  <a:off x="3386175" y="5479338"/>
                  <a:ext cx="177165" cy="1369695"/>
                </a:xfrm>
                <a:custGeom>
                  <a:avLst/>
                  <a:gdLst/>
                  <a:ahLst/>
                  <a:cxnLst/>
                  <a:rect l="l" t="t" r="r" b="b"/>
                  <a:pathLst>
                    <a:path w="177164" h="1369695">
                      <a:moveTo>
                        <a:pt x="176657" y="0"/>
                      </a:moveTo>
                      <a:lnTo>
                        <a:pt x="0" y="0"/>
                      </a:lnTo>
                      <a:lnTo>
                        <a:pt x="0" y="1369441"/>
                      </a:lnTo>
                      <a:lnTo>
                        <a:pt x="176657" y="1369441"/>
                      </a:lnTo>
                      <a:lnTo>
                        <a:pt x="176657" y="0"/>
                      </a:lnTo>
                      <a:close/>
                    </a:path>
                  </a:pathLst>
                </a:custGeom>
                <a:solidFill>
                  <a:srgbClr val="2893FF"/>
                </a:solidFill>
              </p:spPr>
              <p:txBody>
                <a:bodyPr wrap="square" lIns="0" tIns="0" rIns="0" bIns="0" rtlCol="0"/>
                <a:lstStyle/>
                <a:p>
                  <a:endParaRPr>
                    <a:solidFill>
                      <a:schemeClr val="tx1"/>
                    </a:solidFill>
                  </a:endParaRPr>
                </a:p>
              </p:txBody>
            </p:sp>
            <p:sp>
              <p:nvSpPr>
                <p:cNvPr id="43" name="object 25">
                  <a:extLst>
                    <a:ext uri="{FF2B5EF4-FFF2-40B4-BE49-F238E27FC236}">
                      <a16:creationId xmlns:a16="http://schemas.microsoft.com/office/drawing/2014/main" id="{A176609E-E777-6045-BEC7-DDDCEA318C1A}"/>
                    </a:ext>
                  </a:extLst>
                </p:cNvPr>
                <p:cNvSpPr/>
                <p:nvPr/>
              </p:nvSpPr>
              <p:spPr>
                <a:xfrm>
                  <a:off x="3189884" y="4912575"/>
                  <a:ext cx="177165" cy="1936750"/>
                </a:xfrm>
                <a:custGeom>
                  <a:avLst/>
                  <a:gdLst/>
                  <a:ahLst/>
                  <a:cxnLst/>
                  <a:rect l="l" t="t" r="r" b="b"/>
                  <a:pathLst>
                    <a:path w="177164" h="1936750">
                      <a:moveTo>
                        <a:pt x="176656" y="0"/>
                      </a:moveTo>
                      <a:lnTo>
                        <a:pt x="0" y="0"/>
                      </a:lnTo>
                      <a:lnTo>
                        <a:pt x="0" y="1936203"/>
                      </a:lnTo>
                      <a:lnTo>
                        <a:pt x="176656" y="1936203"/>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3" name="object 26">
                <a:extLst>
                  <a:ext uri="{FF2B5EF4-FFF2-40B4-BE49-F238E27FC236}">
                    <a16:creationId xmlns:a16="http://schemas.microsoft.com/office/drawing/2014/main" id="{ACF37BE7-1C94-0546-AD5C-A32C87269D5C}"/>
                  </a:ext>
                </a:extLst>
              </p:cNvPr>
              <p:cNvGrpSpPr/>
              <p:nvPr/>
            </p:nvGrpSpPr>
            <p:grpSpPr>
              <a:xfrm>
                <a:off x="2012175" y="4929835"/>
                <a:ext cx="962025" cy="1918970"/>
                <a:chOff x="2012175" y="4929835"/>
                <a:chExt cx="962025" cy="1918970"/>
              </a:xfrm>
            </p:grpSpPr>
            <p:sp>
              <p:nvSpPr>
                <p:cNvPr id="34" name="object 27">
                  <a:extLst>
                    <a:ext uri="{FF2B5EF4-FFF2-40B4-BE49-F238E27FC236}">
                      <a16:creationId xmlns:a16="http://schemas.microsoft.com/office/drawing/2014/main" id="{488E5CE8-DD59-DB41-ACA5-C45ECC9967D0}"/>
                    </a:ext>
                  </a:extLst>
                </p:cNvPr>
                <p:cNvSpPr/>
                <p:nvPr/>
              </p:nvSpPr>
              <p:spPr>
                <a:xfrm>
                  <a:off x="2797314" y="6679044"/>
                  <a:ext cx="177165" cy="170180"/>
                </a:xfrm>
                <a:custGeom>
                  <a:avLst/>
                  <a:gdLst/>
                  <a:ahLst/>
                  <a:cxnLst/>
                  <a:rect l="l" t="t" r="r" b="b"/>
                  <a:pathLst>
                    <a:path w="177164" h="170179">
                      <a:moveTo>
                        <a:pt x="176656" y="0"/>
                      </a:moveTo>
                      <a:lnTo>
                        <a:pt x="0" y="0"/>
                      </a:lnTo>
                      <a:lnTo>
                        <a:pt x="0" y="169748"/>
                      </a:lnTo>
                      <a:lnTo>
                        <a:pt x="176656" y="169748"/>
                      </a:lnTo>
                      <a:lnTo>
                        <a:pt x="176656" y="0"/>
                      </a:lnTo>
                      <a:close/>
                    </a:path>
                  </a:pathLst>
                </a:custGeom>
                <a:solidFill>
                  <a:srgbClr val="959595"/>
                </a:solidFill>
              </p:spPr>
              <p:txBody>
                <a:bodyPr wrap="square" lIns="0" tIns="0" rIns="0" bIns="0" rtlCol="0"/>
                <a:lstStyle/>
                <a:p>
                  <a:endParaRPr>
                    <a:solidFill>
                      <a:schemeClr val="tx1"/>
                    </a:solidFill>
                  </a:endParaRPr>
                </a:p>
              </p:txBody>
            </p:sp>
            <p:sp>
              <p:nvSpPr>
                <p:cNvPr id="35" name="object 28">
                  <a:extLst>
                    <a:ext uri="{FF2B5EF4-FFF2-40B4-BE49-F238E27FC236}">
                      <a16:creationId xmlns:a16="http://schemas.microsoft.com/office/drawing/2014/main" id="{73D97FB0-D001-1444-9AFC-6CE88D611CB7}"/>
                    </a:ext>
                  </a:extLst>
                </p:cNvPr>
                <p:cNvSpPr/>
                <p:nvPr/>
              </p:nvSpPr>
              <p:spPr>
                <a:xfrm>
                  <a:off x="2601036" y="6454635"/>
                  <a:ext cx="177165" cy="394335"/>
                </a:xfrm>
                <a:custGeom>
                  <a:avLst/>
                  <a:gdLst/>
                  <a:ahLst/>
                  <a:cxnLst/>
                  <a:rect l="l" t="t" r="r" b="b"/>
                  <a:pathLst>
                    <a:path w="177164" h="394334">
                      <a:moveTo>
                        <a:pt x="176656" y="0"/>
                      </a:moveTo>
                      <a:lnTo>
                        <a:pt x="0" y="0"/>
                      </a:lnTo>
                      <a:lnTo>
                        <a:pt x="0" y="394144"/>
                      </a:lnTo>
                      <a:lnTo>
                        <a:pt x="176656" y="394144"/>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36" name="object 29">
                  <a:extLst>
                    <a:ext uri="{FF2B5EF4-FFF2-40B4-BE49-F238E27FC236}">
                      <a16:creationId xmlns:a16="http://schemas.microsoft.com/office/drawing/2014/main" id="{BFD2EE66-86E6-BD49-9A8D-51455CD6216E}"/>
                    </a:ext>
                  </a:extLst>
                </p:cNvPr>
                <p:cNvSpPr/>
                <p:nvPr/>
              </p:nvSpPr>
              <p:spPr>
                <a:xfrm>
                  <a:off x="2404744" y="5833211"/>
                  <a:ext cx="177165" cy="1016000"/>
                </a:xfrm>
                <a:custGeom>
                  <a:avLst/>
                  <a:gdLst/>
                  <a:ahLst/>
                  <a:cxnLst/>
                  <a:rect l="l" t="t" r="r" b="b"/>
                  <a:pathLst>
                    <a:path w="177164" h="1016000">
                      <a:moveTo>
                        <a:pt x="176656" y="0"/>
                      </a:moveTo>
                      <a:lnTo>
                        <a:pt x="0" y="0"/>
                      </a:lnTo>
                      <a:lnTo>
                        <a:pt x="0" y="1015580"/>
                      </a:lnTo>
                      <a:lnTo>
                        <a:pt x="176656" y="1015580"/>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37" name="object 30">
                  <a:extLst>
                    <a:ext uri="{FF2B5EF4-FFF2-40B4-BE49-F238E27FC236}">
                      <a16:creationId xmlns:a16="http://schemas.microsoft.com/office/drawing/2014/main" id="{4CAB2302-707B-0D4F-BDC7-F5FC7F3A1859}"/>
                    </a:ext>
                  </a:extLst>
                </p:cNvPr>
                <p:cNvSpPr/>
                <p:nvPr/>
              </p:nvSpPr>
              <p:spPr>
                <a:xfrm>
                  <a:off x="2208466" y="5522493"/>
                  <a:ext cx="177165" cy="1326515"/>
                </a:xfrm>
                <a:custGeom>
                  <a:avLst/>
                  <a:gdLst/>
                  <a:ahLst/>
                  <a:cxnLst/>
                  <a:rect l="l" t="t" r="r" b="b"/>
                  <a:pathLst>
                    <a:path w="177164" h="1326515">
                      <a:moveTo>
                        <a:pt x="176656" y="0"/>
                      </a:moveTo>
                      <a:lnTo>
                        <a:pt x="0" y="0"/>
                      </a:lnTo>
                      <a:lnTo>
                        <a:pt x="0" y="1326286"/>
                      </a:lnTo>
                      <a:lnTo>
                        <a:pt x="176656" y="1326286"/>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38" name="object 31">
                  <a:extLst>
                    <a:ext uri="{FF2B5EF4-FFF2-40B4-BE49-F238E27FC236}">
                      <a16:creationId xmlns:a16="http://schemas.microsoft.com/office/drawing/2014/main" id="{57EFA442-1C7C-6444-9A68-0B3D349E1A8D}"/>
                    </a:ext>
                  </a:extLst>
                </p:cNvPr>
                <p:cNvSpPr/>
                <p:nvPr/>
              </p:nvSpPr>
              <p:spPr>
                <a:xfrm>
                  <a:off x="2012175" y="4929835"/>
                  <a:ext cx="177165" cy="1918970"/>
                </a:xfrm>
                <a:custGeom>
                  <a:avLst/>
                  <a:gdLst/>
                  <a:ahLst/>
                  <a:cxnLst/>
                  <a:rect l="l" t="t" r="r" b="b"/>
                  <a:pathLst>
                    <a:path w="177164" h="1918970">
                      <a:moveTo>
                        <a:pt x="176656" y="0"/>
                      </a:moveTo>
                      <a:lnTo>
                        <a:pt x="0" y="0"/>
                      </a:lnTo>
                      <a:lnTo>
                        <a:pt x="0" y="1918944"/>
                      </a:lnTo>
                      <a:lnTo>
                        <a:pt x="176656" y="1918944"/>
                      </a:lnTo>
                      <a:lnTo>
                        <a:pt x="176656" y="0"/>
                      </a:lnTo>
                      <a:close/>
                    </a:path>
                  </a:pathLst>
                </a:custGeom>
                <a:solidFill>
                  <a:srgbClr val="FF6600"/>
                </a:solidFill>
              </p:spPr>
              <p:txBody>
                <a:bodyPr wrap="square" lIns="0" tIns="0" rIns="0" bIns="0" rtlCol="0"/>
                <a:lstStyle/>
                <a:p>
                  <a:endParaRPr>
                    <a:solidFill>
                      <a:schemeClr val="tx1"/>
                    </a:solidFill>
                  </a:endParaRPr>
                </a:p>
              </p:txBody>
            </p:sp>
          </p:grpSp>
          <p:grpSp>
            <p:nvGrpSpPr>
              <p:cNvPr id="14" name="object 32">
                <a:extLst>
                  <a:ext uri="{FF2B5EF4-FFF2-40B4-BE49-F238E27FC236}">
                    <a16:creationId xmlns:a16="http://schemas.microsoft.com/office/drawing/2014/main" id="{8B4D57A0-0B8F-994D-8F6F-97F505ED28AA}"/>
                  </a:ext>
                </a:extLst>
              </p:cNvPr>
              <p:cNvGrpSpPr/>
              <p:nvPr/>
            </p:nvGrpSpPr>
            <p:grpSpPr>
              <a:xfrm>
                <a:off x="582082" y="4539228"/>
                <a:ext cx="7217409" cy="2385060"/>
                <a:chOff x="582082" y="4539228"/>
                <a:chExt cx="7217409" cy="2385060"/>
              </a:xfrm>
            </p:grpSpPr>
            <p:sp>
              <p:nvSpPr>
                <p:cNvPr id="15" name="object 33">
                  <a:extLst>
                    <a:ext uri="{FF2B5EF4-FFF2-40B4-BE49-F238E27FC236}">
                      <a16:creationId xmlns:a16="http://schemas.microsoft.com/office/drawing/2014/main" id="{DCDFC897-039F-DE43-BBED-E57AD3EB920F}"/>
                    </a:ext>
                  </a:extLst>
                </p:cNvPr>
                <p:cNvSpPr/>
                <p:nvPr/>
              </p:nvSpPr>
              <p:spPr>
                <a:xfrm>
                  <a:off x="1619605" y="6572592"/>
                  <a:ext cx="177165" cy="276225"/>
                </a:xfrm>
                <a:custGeom>
                  <a:avLst/>
                  <a:gdLst/>
                  <a:ahLst/>
                  <a:cxnLst/>
                  <a:rect l="l" t="t" r="r" b="b"/>
                  <a:pathLst>
                    <a:path w="177164" h="276225">
                      <a:moveTo>
                        <a:pt x="176657" y="0"/>
                      </a:moveTo>
                      <a:lnTo>
                        <a:pt x="0" y="0"/>
                      </a:lnTo>
                      <a:lnTo>
                        <a:pt x="0" y="276186"/>
                      </a:lnTo>
                      <a:lnTo>
                        <a:pt x="176657" y="276186"/>
                      </a:lnTo>
                      <a:lnTo>
                        <a:pt x="176657" y="0"/>
                      </a:lnTo>
                      <a:close/>
                    </a:path>
                  </a:pathLst>
                </a:custGeom>
                <a:solidFill>
                  <a:srgbClr val="959595"/>
                </a:solidFill>
              </p:spPr>
              <p:txBody>
                <a:bodyPr wrap="square" lIns="0" tIns="0" rIns="0" bIns="0" rtlCol="0"/>
                <a:lstStyle/>
                <a:p>
                  <a:endParaRPr>
                    <a:solidFill>
                      <a:schemeClr val="tx1"/>
                    </a:solidFill>
                  </a:endParaRPr>
                </a:p>
              </p:txBody>
            </p:sp>
            <p:sp>
              <p:nvSpPr>
                <p:cNvPr id="16" name="object 34">
                  <a:extLst>
                    <a:ext uri="{FF2B5EF4-FFF2-40B4-BE49-F238E27FC236}">
                      <a16:creationId xmlns:a16="http://schemas.microsoft.com/office/drawing/2014/main" id="{B4A0D579-A2C9-FE48-A0B4-BA1220261B05}"/>
                    </a:ext>
                  </a:extLst>
                </p:cNvPr>
                <p:cNvSpPr/>
                <p:nvPr/>
              </p:nvSpPr>
              <p:spPr>
                <a:xfrm>
                  <a:off x="1423314" y="6376961"/>
                  <a:ext cx="177165" cy="472440"/>
                </a:xfrm>
                <a:custGeom>
                  <a:avLst/>
                  <a:gdLst/>
                  <a:ahLst/>
                  <a:cxnLst/>
                  <a:rect l="l" t="t" r="r" b="b"/>
                  <a:pathLst>
                    <a:path w="177165" h="472440">
                      <a:moveTo>
                        <a:pt x="176656" y="0"/>
                      </a:moveTo>
                      <a:lnTo>
                        <a:pt x="0" y="0"/>
                      </a:lnTo>
                      <a:lnTo>
                        <a:pt x="0" y="471830"/>
                      </a:lnTo>
                      <a:lnTo>
                        <a:pt x="176656" y="471830"/>
                      </a:lnTo>
                      <a:lnTo>
                        <a:pt x="176656" y="0"/>
                      </a:lnTo>
                      <a:close/>
                    </a:path>
                  </a:pathLst>
                </a:custGeom>
                <a:solidFill>
                  <a:srgbClr val="002850"/>
                </a:solidFill>
              </p:spPr>
              <p:txBody>
                <a:bodyPr wrap="square" lIns="0" tIns="0" rIns="0" bIns="0" rtlCol="0"/>
                <a:lstStyle/>
                <a:p>
                  <a:endParaRPr>
                    <a:solidFill>
                      <a:schemeClr val="tx1"/>
                    </a:solidFill>
                  </a:endParaRPr>
                </a:p>
              </p:txBody>
            </p:sp>
            <p:sp>
              <p:nvSpPr>
                <p:cNvPr id="17" name="object 35">
                  <a:extLst>
                    <a:ext uri="{FF2B5EF4-FFF2-40B4-BE49-F238E27FC236}">
                      <a16:creationId xmlns:a16="http://schemas.microsoft.com/office/drawing/2014/main" id="{61766C34-528C-9540-A770-12E10E362A8B}"/>
                    </a:ext>
                  </a:extLst>
                </p:cNvPr>
                <p:cNvSpPr/>
                <p:nvPr/>
              </p:nvSpPr>
              <p:spPr>
                <a:xfrm>
                  <a:off x="1227035" y="6532321"/>
                  <a:ext cx="177165" cy="316865"/>
                </a:xfrm>
                <a:custGeom>
                  <a:avLst/>
                  <a:gdLst/>
                  <a:ahLst/>
                  <a:cxnLst/>
                  <a:rect l="l" t="t" r="r" b="b"/>
                  <a:pathLst>
                    <a:path w="177165" h="316865">
                      <a:moveTo>
                        <a:pt x="176656" y="0"/>
                      </a:moveTo>
                      <a:lnTo>
                        <a:pt x="0" y="0"/>
                      </a:lnTo>
                      <a:lnTo>
                        <a:pt x="0" y="316471"/>
                      </a:lnTo>
                      <a:lnTo>
                        <a:pt x="176656" y="316471"/>
                      </a:lnTo>
                      <a:lnTo>
                        <a:pt x="176656" y="0"/>
                      </a:lnTo>
                      <a:close/>
                    </a:path>
                  </a:pathLst>
                </a:custGeom>
                <a:solidFill>
                  <a:srgbClr val="FFC000"/>
                </a:solidFill>
              </p:spPr>
              <p:txBody>
                <a:bodyPr wrap="square" lIns="0" tIns="0" rIns="0" bIns="0" rtlCol="0"/>
                <a:lstStyle/>
                <a:p>
                  <a:endParaRPr>
                    <a:solidFill>
                      <a:schemeClr val="tx1"/>
                    </a:solidFill>
                  </a:endParaRPr>
                </a:p>
              </p:txBody>
            </p:sp>
            <p:sp>
              <p:nvSpPr>
                <p:cNvPr id="18" name="object 36">
                  <a:extLst>
                    <a:ext uri="{FF2B5EF4-FFF2-40B4-BE49-F238E27FC236}">
                      <a16:creationId xmlns:a16="http://schemas.microsoft.com/office/drawing/2014/main" id="{A12B0A94-B3CC-BC47-8EAA-CC6038138B54}"/>
                    </a:ext>
                  </a:extLst>
                </p:cNvPr>
                <p:cNvSpPr/>
                <p:nvPr/>
              </p:nvSpPr>
              <p:spPr>
                <a:xfrm>
                  <a:off x="1030744" y="5272201"/>
                  <a:ext cx="177165" cy="1576705"/>
                </a:xfrm>
                <a:custGeom>
                  <a:avLst/>
                  <a:gdLst/>
                  <a:ahLst/>
                  <a:cxnLst/>
                  <a:rect l="l" t="t" r="r" b="b"/>
                  <a:pathLst>
                    <a:path w="177165" h="1576704">
                      <a:moveTo>
                        <a:pt x="176656" y="0"/>
                      </a:moveTo>
                      <a:lnTo>
                        <a:pt x="0" y="0"/>
                      </a:lnTo>
                      <a:lnTo>
                        <a:pt x="0" y="1576590"/>
                      </a:lnTo>
                      <a:lnTo>
                        <a:pt x="176656" y="1576590"/>
                      </a:lnTo>
                      <a:lnTo>
                        <a:pt x="176656" y="0"/>
                      </a:lnTo>
                      <a:close/>
                    </a:path>
                  </a:pathLst>
                </a:custGeom>
                <a:solidFill>
                  <a:srgbClr val="2893FF"/>
                </a:solidFill>
              </p:spPr>
              <p:txBody>
                <a:bodyPr wrap="square" lIns="0" tIns="0" rIns="0" bIns="0" rtlCol="0"/>
                <a:lstStyle/>
                <a:p>
                  <a:endParaRPr>
                    <a:solidFill>
                      <a:schemeClr val="tx1"/>
                    </a:solidFill>
                  </a:endParaRPr>
                </a:p>
              </p:txBody>
            </p:sp>
            <p:sp>
              <p:nvSpPr>
                <p:cNvPr id="19" name="object 37">
                  <a:extLst>
                    <a:ext uri="{FF2B5EF4-FFF2-40B4-BE49-F238E27FC236}">
                      <a16:creationId xmlns:a16="http://schemas.microsoft.com/office/drawing/2014/main" id="{BC1269F3-9248-F946-BEDC-F820D9933C71}"/>
                    </a:ext>
                  </a:extLst>
                </p:cNvPr>
                <p:cNvSpPr/>
                <p:nvPr/>
              </p:nvSpPr>
              <p:spPr>
                <a:xfrm>
                  <a:off x="834453" y="4837772"/>
                  <a:ext cx="177165" cy="2011045"/>
                </a:xfrm>
                <a:custGeom>
                  <a:avLst/>
                  <a:gdLst/>
                  <a:ahLst/>
                  <a:cxnLst/>
                  <a:rect l="l" t="t" r="r" b="b"/>
                  <a:pathLst>
                    <a:path w="177165" h="2011045">
                      <a:moveTo>
                        <a:pt x="176656" y="0"/>
                      </a:moveTo>
                      <a:lnTo>
                        <a:pt x="0" y="0"/>
                      </a:lnTo>
                      <a:lnTo>
                        <a:pt x="0" y="2011006"/>
                      </a:lnTo>
                      <a:lnTo>
                        <a:pt x="176656" y="2011006"/>
                      </a:lnTo>
                      <a:lnTo>
                        <a:pt x="176656" y="0"/>
                      </a:lnTo>
                      <a:close/>
                    </a:path>
                  </a:pathLst>
                </a:custGeom>
                <a:solidFill>
                  <a:srgbClr val="FF6600"/>
                </a:solidFill>
              </p:spPr>
              <p:txBody>
                <a:bodyPr wrap="square" lIns="0" tIns="0" rIns="0" bIns="0" rtlCol="0"/>
                <a:lstStyle/>
                <a:p>
                  <a:endParaRPr>
                    <a:solidFill>
                      <a:schemeClr val="tx1"/>
                    </a:solidFill>
                  </a:endParaRPr>
                </a:p>
              </p:txBody>
            </p:sp>
            <p:sp>
              <p:nvSpPr>
                <p:cNvPr id="20" name="object 38">
                  <a:extLst>
                    <a:ext uri="{FF2B5EF4-FFF2-40B4-BE49-F238E27FC236}">
                      <a16:creationId xmlns:a16="http://schemas.microsoft.com/office/drawing/2014/main" id="{BC2F3A76-122A-D346-ADEB-5FC1834AD569}"/>
                    </a:ext>
                  </a:extLst>
                </p:cNvPr>
                <p:cNvSpPr/>
                <p:nvPr/>
              </p:nvSpPr>
              <p:spPr>
                <a:xfrm>
                  <a:off x="662708" y="6848787"/>
                  <a:ext cx="7130415" cy="69215"/>
                </a:xfrm>
                <a:custGeom>
                  <a:avLst/>
                  <a:gdLst/>
                  <a:ahLst/>
                  <a:cxnLst/>
                  <a:rect l="l" t="t" r="r" b="b"/>
                  <a:pathLst>
                    <a:path w="7130415" h="69215">
                      <a:moveTo>
                        <a:pt x="0" y="0"/>
                      </a:moveTo>
                      <a:lnTo>
                        <a:pt x="7130084" y="0"/>
                      </a:lnTo>
                      <a:lnTo>
                        <a:pt x="7130084" y="68859"/>
                      </a:lnTo>
                    </a:path>
                  </a:pathLst>
                </a:custGeom>
                <a:ln w="12700">
                  <a:solidFill>
                    <a:srgbClr val="353535"/>
                  </a:solidFill>
                </a:ln>
              </p:spPr>
              <p:txBody>
                <a:bodyPr wrap="square" lIns="0" tIns="0" rIns="0" bIns="0" rtlCol="0"/>
                <a:lstStyle/>
                <a:p>
                  <a:endParaRPr>
                    <a:solidFill>
                      <a:schemeClr val="tx1"/>
                    </a:solidFill>
                  </a:endParaRPr>
                </a:p>
              </p:txBody>
            </p:sp>
            <p:sp>
              <p:nvSpPr>
                <p:cNvPr id="21" name="object 39">
                  <a:extLst>
                    <a:ext uri="{FF2B5EF4-FFF2-40B4-BE49-F238E27FC236}">
                      <a16:creationId xmlns:a16="http://schemas.microsoft.com/office/drawing/2014/main" id="{AFC22873-DC6C-D441-BD7E-7402098F4F77}"/>
                    </a:ext>
                  </a:extLst>
                </p:cNvPr>
                <p:cNvSpPr/>
                <p:nvPr/>
              </p:nvSpPr>
              <p:spPr>
                <a:xfrm>
                  <a:off x="588432" y="6561089"/>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2" name="object 40">
                  <a:extLst>
                    <a:ext uri="{FF2B5EF4-FFF2-40B4-BE49-F238E27FC236}">
                      <a16:creationId xmlns:a16="http://schemas.microsoft.com/office/drawing/2014/main" id="{9C67893D-7437-F641-A6B0-E9B88DC87922}"/>
                    </a:ext>
                  </a:extLst>
                </p:cNvPr>
                <p:cNvSpPr/>
                <p:nvPr/>
              </p:nvSpPr>
              <p:spPr>
                <a:xfrm>
                  <a:off x="588432" y="6273390"/>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3" name="object 41">
                  <a:extLst>
                    <a:ext uri="{FF2B5EF4-FFF2-40B4-BE49-F238E27FC236}">
                      <a16:creationId xmlns:a16="http://schemas.microsoft.com/office/drawing/2014/main" id="{7BD628F2-9E31-F24B-9889-164BE8E46733}"/>
                    </a:ext>
                  </a:extLst>
                </p:cNvPr>
                <p:cNvSpPr/>
                <p:nvPr/>
              </p:nvSpPr>
              <p:spPr>
                <a:xfrm>
                  <a:off x="588432" y="5985691"/>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4" name="object 42">
                  <a:extLst>
                    <a:ext uri="{FF2B5EF4-FFF2-40B4-BE49-F238E27FC236}">
                      <a16:creationId xmlns:a16="http://schemas.microsoft.com/office/drawing/2014/main" id="{0BCAD354-588E-B74C-91A7-927099CE17C5}"/>
                    </a:ext>
                  </a:extLst>
                </p:cNvPr>
                <p:cNvSpPr/>
                <p:nvPr/>
              </p:nvSpPr>
              <p:spPr>
                <a:xfrm>
                  <a:off x="588432" y="5697993"/>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5" name="object 43">
                  <a:extLst>
                    <a:ext uri="{FF2B5EF4-FFF2-40B4-BE49-F238E27FC236}">
                      <a16:creationId xmlns:a16="http://schemas.microsoft.com/office/drawing/2014/main" id="{66D6701B-558E-A447-B3A7-FE4E6B807658}"/>
                    </a:ext>
                  </a:extLst>
                </p:cNvPr>
                <p:cNvSpPr/>
                <p:nvPr/>
              </p:nvSpPr>
              <p:spPr>
                <a:xfrm>
                  <a:off x="588432" y="5410295"/>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6" name="object 44">
                  <a:extLst>
                    <a:ext uri="{FF2B5EF4-FFF2-40B4-BE49-F238E27FC236}">
                      <a16:creationId xmlns:a16="http://schemas.microsoft.com/office/drawing/2014/main" id="{A4A3B212-F54F-7642-959F-8BD818E86B2A}"/>
                    </a:ext>
                  </a:extLst>
                </p:cNvPr>
                <p:cNvSpPr/>
                <p:nvPr/>
              </p:nvSpPr>
              <p:spPr>
                <a:xfrm>
                  <a:off x="588432" y="5122596"/>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7" name="object 45">
                  <a:extLst>
                    <a:ext uri="{FF2B5EF4-FFF2-40B4-BE49-F238E27FC236}">
                      <a16:creationId xmlns:a16="http://schemas.microsoft.com/office/drawing/2014/main" id="{D50DE4E1-854F-2F48-8E49-4264A824923C}"/>
                    </a:ext>
                  </a:extLst>
                </p:cNvPr>
                <p:cNvSpPr/>
                <p:nvPr/>
              </p:nvSpPr>
              <p:spPr>
                <a:xfrm>
                  <a:off x="588432" y="4834898"/>
                  <a:ext cx="74295" cy="0"/>
                </a:xfrm>
                <a:custGeom>
                  <a:avLst/>
                  <a:gdLst/>
                  <a:ahLst/>
                  <a:cxnLst/>
                  <a:rect l="l" t="t" r="r" b="b"/>
                  <a:pathLst>
                    <a:path w="74295">
                      <a:moveTo>
                        <a:pt x="0" y="0"/>
                      </a:moveTo>
                      <a:lnTo>
                        <a:pt x="74269" y="0"/>
                      </a:lnTo>
                    </a:path>
                  </a:pathLst>
                </a:custGeom>
                <a:ln w="12700">
                  <a:solidFill>
                    <a:srgbClr val="353535"/>
                  </a:solidFill>
                </a:ln>
              </p:spPr>
              <p:txBody>
                <a:bodyPr wrap="square" lIns="0" tIns="0" rIns="0" bIns="0" rtlCol="0"/>
                <a:lstStyle/>
                <a:p>
                  <a:endParaRPr>
                    <a:solidFill>
                      <a:schemeClr val="tx1"/>
                    </a:solidFill>
                  </a:endParaRPr>
                </a:p>
              </p:txBody>
            </p:sp>
            <p:sp>
              <p:nvSpPr>
                <p:cNvPr id="28" name="object 46">
                  <a:extLst>
                    <a:ext uri="{FF2B5EF4-FFF2-40B4-BE49-F238E27FC236}">
                      <a16:creationId xmlns:a16="http://schemas.microsoft.com/office/drawing/2014/main" id="{404E6D76-653B-A240-A2EC-7C34969BE2A2}"/>
                    </a:ext>
                  </a:extLst>
                </p:cNvPr>
                <p:cNvSpPr/>
                <p:nvPr/>
              </p:nvSpPr>
              <p:spPr>
                <a:xfrm>
                  <a:off x="588432" y="4545578"/>
                  <a:ext cx="74295" cy="2303780"/>
                </a:xfrm>
                <a:custGeom>
                  <a:avLst/>
                  <a:gdLst/>
                  <a:ahLst/>
                  <a:cxnLst/>
                  <a:rect l="l" t="t" r="r" b="b"/>
                  <a:pathLst>
                    <a:path w="74295" h="2303779">
                      <a:moveTo>
                        <a:pt x="0" y="2303208"/>
                      </a:moveTo>
                      <a:lnTo>
                        <a:pt x="74269" y="2303208"/>
                      </a:lnTo>
                      <a:lnTo>
                        <a:pt x="74269" y="1625"/>
                      </a:ln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9" name="object 47">
                  <a:extLst>
                    <a:ext uri="{FF2B5EF4-FFF2-40B4-BE49-F238E27FC236}">
                      <a16:creationId xmlns:a16="http://schemas.microsoft.com/office/drawing/2014/main" id="{CE001A7D-C8F2-F94C-B1C6-6E0429BE8E5E}"/>
                    </a:ext>
                  </a:extLst>
                </p:cNvPr>
                <p:cNvSpPr/>
                <p:nvPr/>
              </p:nvSpPr>
              <p:spPr>
                <a:xfrm>
                  <a:off x="1904217"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0" name="object 48">
                  <a:extLst>
                    <a:ext uri="{FF2B5EF4-FFF2-40B4-BE49-F238E27FC236}">
                      <a16:creationId xmlns:a16="http://schemas.microsoft.com/office/drawing/2014/main" id="{5695D88B-6A50-D240-99D8-241D968EBB56}"/>
                    </a:ext>
                  </a:extLst>
                </p:cNvPr>
                <p:cNvSpPr/>
                <p:nvPr/>
              </p:nvSpPr>
              <p:spPr>
                <a:xfrm>
                  <a:off x="3081933"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1" name="object 49">
                  <a:extLst>
                    <a:ext uri="{FF2B5EF4-FFF2-40B4-BE49-F238E27FC236}">
                      <a16:creationId xmlns:a16="http://schemas.microsoft.com/office/drawing/2014/main" id="{5F3C48A3-9A74-F14B-9060-F3C867162456}"/>
                    </a:ext>
                  </a:extLst>
                </p:cNvPr>
                <p:cNvSpPr/>
                <p:nvPr/>
              </p:nvSpPr>
              <p:spPr>
                <a:xfrm>
                  <a:off x="4259649"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2" name="object 50">
                  <a:extLst>
                    <a:ext uri="{FF2B5EF4-FFF2-40B4-BE49-F238E27FC236}">
                      <a16:creationId xmlns:a16="http://schemas.microsoft.com/office/drawing/2014/main" id="{08F4D11C-65E8-104B-9B12-320A1FA0BA9B}"/>
                    </a:ext>
                  </a:extLst>
                </p:cNvPr>
                <p:cNvSpPr/>
                <p:nvPr/>
              </p:nvSpPr>
              <p:spPr>
                <a:xfrm>
                  <a:off x="5437364"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3" name="object 51">
                  <a:extLst>
                    <a:ext uri="{FF2B5EF4-FFF2-40B4-BE49-F238E27FC236}">
                      <a16:creationId xmlns:a16="http://schemas.microsoft.com/office/drawing/2014/main" id="{6A5F7456-CD9D-A748-88B1-A50B2040C733}"/>
                    </a:ext>
                  </a:extLst>
                </p:cNvPr>
                <p:cNvSpPr/>
                <p:nvPr/>
              </p:nvSpPr>
              <p:spPr>
                <a:xfrm>
                  <a:off x="6615079" y="6843378"/>
                  <a:ext cx="0" cy="74295"/>
                </a:xfrm>
                <a:custGeom>
                  <a:avLst/>
                  <a:gdLst/>
                  <a:ahLst/>
                  <a:cxnLst/>
                  <a:rect l="l" t="t" r="r" b="b"/>
                  <a:pathLst>
                    <a:path h="74295">
                      <a:moveTo>
                        <a:pt x="0" y="74269"/>
                      </a:moveTo>
                      <a:lnTo>
                        <a:pt x="0" y="0"/>
                      </a:lnTo>
                    </a:path>
                  </a:pathLst>
                </a:custGeom>
                <a:ln w="12700">
                  <a:solidFill>
                    <a:srgbClr val="353535"/>
                  </a:solidFill>
                </a:ln>
              </p:spPr>
              <p:txBody>
                <a:bodyPr wrap="square" lIns="0" tIns="0" rIns="0" bIns="0" rtlCol="0"/>
                <a:lstStyle/>
                <a:p>
                  <a:endParaRPr>
                    <a:solidFill>
                      <a:schemeClr val="tx1"/>
                    </a:solidFill>
                  </a:endParaRPr>
                </a:p>
              </p:txBody>
            </p:sp>
          </p:grpSp>
        </p:grpSp>
        <p:sp>
          <p:nvSpPr>
            <p:cNvPr id="59" name="TextBox 58">
              <a:extLst>
                <a:ext uri="{FF2B5EF4-FFF2-40B4-BE49-F238E27FC236}">
                  <a16:creationId xmlns:a16="http://schemas.microsoft.com/office/drawing/2014/main" id="{35621CF0-25EE-EB4C-BF54-9FD02AC6DCA5}"/>
                </a:ext>
              </a:extLst>
            </p:cNvPr>
            <p:cNvSpPr txBox="1"/>
            <p:nvPr/>
          </p:nvSpPr>
          <p:spPr>
            <a:xfrm>
              <a:off x="1559497" y="1968127"/>
              <a:ext cx="232786" cy="215444"/>
            </a:xfrm>
            <a:prstGeom prst="rect">
              <a:avLst/>
            </a:prstGeom>
            <a:noFill/>
          </p:spPr>
          <p:txBody>
            <a:bodyPr wrap="square" lIns="0" tIns="0" rIns="0" bIns="0" rtlCol="0">
              <a:spAutoFit/>
            </a:bodyPr>
            <a:lstStyle/>
            <a:p>
              <a:pPr algn="r"/>
              <a:r>
                <a:rPr lang="en-US" sz="1400" dirty="0">
                  <a:solidFill>
                    <a:schemeClr val="tx1"/>
                  </a:solidFill>
                </a:rPr>
                <a:t>70</a:t>
              </a:r>
            </a:p>
          </p:txBody>
        </p:sp>
        <p:sp>
          <p:nvSpPr>
            <p:cNvPr id="60" name="TextBox 59">
              <a:extLst>
                <a:ext uri="{FF2B5EF4-FFF2-40B4-BE49-F238E27FC236}">
                  <a16:creationId xmlns:a16="http://schemas.microsoft.com/office/drawing/2014/main" id="{440DC6F9-B499-154A-84D8-FBC39077F016}"/>
                </a:ext>
              </a:extLst>
            </p:cNvPr>
            <p:cNvSpPr txBox="1"/>
            <p:nvPr/>
          </p:nvSpPr>
          <p:spPr>
            <a:xfrm>
              <a:off x="1559497" y="2308239"/>
              <a:ext cx="232786" cy="215444"/>
            </a:xfrm>
            <a:prstGeom prst="rect">
              <a:avLst/>
            </a:prstGeom>
            <a:noFill/>
          </p:spPr>
          <p:txBody>
            <a:bodyPr wrap="square" lIns="0" tIns="0" rIns="0" bIns="0" rtlCol="0">
              <a:spAutoFit/>
            </a:bodyPr>
            <a:lstStyle/>
            <a:p>
              <a:pPr algn="r"/>
              <a:r>
                <a:rPr lang="en-US" sz="1400" dirty="0">
                  <a:solidFill>
                    <a:schemeClr val="tx1"/>
                  </a:solidFill>
                </a:rPr>
                <a:t>60</a:t>
              </a:r>
            </a:p>
          </p:txBody>
        </p:sp>
        <p:sp>
          <p:nvSpPr>
            <p:cNvPr id="61" name="TextBox 60">
              <a:extLst>
                <a:ext uri="{FF2B5EF4-FFF2-40B4-BE49-F238E27FC236}">
                  <a16:creationId xmlns:a16="http://schemas.microsoft.com/office/drawing/2014/main" id="{F1608572-F273-AA4E-83CB-FBD83C96208B}"/>
                </a:ext>
              </a:extLst>
            </p:cNvPr>
            <p:cNvSpPr txBox="1"/>
            <p:nvPr/>
          </p:nvSpPr>
          <p:spPr>
            <a:xfrm>
              <a:off x="1559497" y="2653927"/>
              <a:ext cx="232786" cy="215444"/>
            </a:xfrm>
            <a:prstGeom prst="rect">
              <a:avLst/>
            </a:prstGeom>
            <a:noFill/>
          </p:spPr>
          <p:txBody>
            <a:bodyPr wrap="square" lIns="0" tIns="0" rIns="0" bIns="0" rtlCol="0">
              <a:spAutoFit/>
            </a:bodyPr>
            <a:lstStyle/>
            <a:p>
              <a:pPr algn="r"/>
              <a:r>
                <a:rPr lang="en-US" sz="1400" dirty="0">
                  <a:solidFill>
                    <a:schemeClr val="tx1"/>
                  </a:solidFill>
                </a:rPr>
                <a:t>50</a:t>
              </a:r>
            </a:p>
          </p:txBody>
        </p:sp>
        <p:sp>
          <p:nvSpPr>
            <p:cNvPr id="62" name="TextBox 61">
              <a:extLst>
                <a:ext uri="{FF2B5EF4-FFF2-40B4-BE49-F238E27FC236}">
                  <a16:creationId xmlns:a16="http://schemas.microsoft.com/office/drawing/2014/main" id="{7FFE4C99-5158-2243-8F77-F6E984FB90E4}"/>
                </a:ext>
              </a:extLst>
            </p:cNvPr>
            <p:cNvSpPr txBox="1"/>
            <p:nvPr/>
          </p:nvSpPr>
          <p:spPr>
            <a:xfrm>
              <a:off x="1559497" y="2994039"/>
              <a:ext cx="232786" cy="215444"/>
            </a:xfrm>
            <a:prstGeom prst="rect">
              <a:avLst/>
            </a:prstGeom>
            <a:noFill/>
          </p:spPr>
          <p:txBody>
            <a:bodyPr wrap="square" lIns="0" tIns="0" rIns="0" bIns="0" rtlCol="0">
              <a:spAutoFit/>
            </a:bodyPr>
            <a:lstStyle/>
            <a:p>
              <a:pPr algn="r"/>
              <a:r>
                <a:rPr lang="en-US" sz="1400" dirty="0">
                  <a:solidFill>
                    <a:schemeClr val="tx1"/>
                  </a:solidFill>
                </a:rPr>
                <a:t>40</a:t>
              </a:r>
            </a:p>
          </p:txBody>
        </p:sp>
        <p:sp>
          <p:nvSpPr>
            <p:cNvPr id="63" name="TextBox 62">
              <a:extLst>
                <a:ext uri="{FF2B5EF4-FFF2-40B4-BE49-F238E27FC236}">
                  <a16:creationId xmlns:a16="http://schemas.microsoft.com/office/drawing/2014/main" id="{0A5210D4-65D1-0449-903C-31D8C30893E0}"/>
                </a:ext>
              </a:extLst>
            </p:cNvPr>
            <p:cNvSpPr txBox="1"/>
            <p:nvPr/>
          </p:nvSpPr>
          <p:spPr>
            <a:xfrm>
              <a:off x="1559497" y="3339725"/>
              <a:ext cx="232786" cy="215444"/>
            </a:xfrm>
            <a:prstGeom prst="rect">
              <a:avLst/>
            </a:prstGeom>
            <a:noFill/>
          </p:spPr>
          <p:txBody>
            <a:bodyPr wrap="square" lIns="0" tIns="0" rIns="0" bIns="0" rtlCol="0">
              <a:spAutoFit/>
            </a:bodyPr>
            <a:lstStyle/>
            <a:p>
              <a:pPr algn="r"/>
              <a:r>
                <a:rPr lang="en-US" sz="1400" dirty="0">
                  <a:solidFill>
                    <a:schemeClr val="tx1"/>
                  </a:solidFill>
                </a:rPr>
                <a:t>30</a:t>
              </a:r>
            </a:p>
          </p:txBody>
        </p:sp>
        <p:sp>
          <p:nvSpPr>
            <p:cNvPr id="64" name="TextBox 63">
              <a:extLst>
                <a:ext uri="{FF2B5EF4-FFF2-40B4-BE49-F238E27FC236}">
                  <a16:creationId xmlns:a16="http://schemas.microsoft.com/office/drawing/2014/main" id="{E36C37D1-C6DB-ED48-81E2-9CBCB7B1F048}"/>
                </a:ext>
              </a:extLst>
            </p:cNvPr>
            <p:cNvSpPr txBox="1"/>
            <p:nvPr/>
          </p:nvSpPr>
          <p:spPr>
            <a:xfrm>
              <a:off x="1559497" y="3679836"/>
              <a:ext cx="232786" cy="215444"/>
            </a:xfrm>
            <a:prstGeom prst="rect">
              <a:avLst/>
            </a:prstGeom>
            <a:noFill/>
          </p:spPr>
          <p:txBody>
            <a:bodyPr wrap="square" lIns="0" tIns="0" rIns="0" bIns="0" rtlCol="0">
              <a:spAutoFit/>
            </a:bodyPr>
            <a:lstStyle/>
            <a:p>
              <a:pPr algn="r"/>
              <a:r>
                <a:rPr lang="en-US" sz="1400" dirty="0">
                  <a:solidFill>
                    <a:schemeClr val="tx1"/>
                  </a:solidFill>
                </a:rPr>
                <a:t>20</a:t>
              </a:r>
            </a:p>
          </p:txBody>
        </p:sp>
        <p:sp>
          <p:nvSpPr>
            <p:cNvPr id="65" name="TextBox 64">
              <a:extLst>
                <a:ext uri="{FF2B5EF4-FFF2-40B4-BE49-F238E27FC236}">
                  <a16:creationId xmlns:a16="http://schemas.microsoft.com/office/drawing/2014/main" id="{2D693E8F-DD3D-2246-966A-AC96ECB6FF88}"/>
                </a:ext>
              </a:extLst>
            </p:cNvPr>
            <p:cNvSpPr txBox="1"/>
            <p:nvPr/>
          </p:nvSpPr>
          <p:spPr>
            <a:xfrm>
              <a:off x="1559497" y="4019948"/>
              <a:ext cx="232786" cy="215444"/>
            </a:xfrm>
            <a:prstGeom prst="rect">
              <a:avLst/>
            </a:prstGeom>
            <a:noFill/>
          </p:spPr>
          <p:txBody>
            <a:bodyPr wrap="square" lIns="0" tIns="0" rIns="0" bIns="0" rtlCol="0">
              <a:spAutoFit/>
            </a:bodyPr>
            <a:lstStyle/>
            <a:p>
              <a:pPr algn="r"/>
              <a:r>
                <a:rPr lang="en-US" sz="1400" dirty="0">
                  <a:solidFill>
                    <a:schemeClr val="tx1"/>
                  </a:solidFill>
                </a:rPr>
                <a:t>10</a:t>
              </a:r>
            </a:p>
          </p:txBody>
        </p:sp>
        <p:sp>
          <p:nvSpPr>
            <p:cNvPr id="66" name="TextBox 65">
              <a:extLst>
                <a:ext uri="{FF2B5EF4-FFF2-40B4-BE49-F238E27FC236}">
                  <a16:creationId xmlns:a16="http://schemas.microsoft.com/office/drawing/2014/main" id="{39C87202-1D34-D44E-88A3-266DD2F7BE41}"/>
                </a:ext>
              </a:extLst>
            </p:cNvPr>
            <p:cNvSpPr txBox="1"/>
            <p:nvPr/>
          </p:nvSpPr>
          <p:spPr>
            <a:xfrm>
              <a:off x="1559497" y="4371211"/>
              <a:ext cx="232786" cy="215444"/>
            </a:xfrm>
            <a:prstGeom prst="rect">
              <a:avLst/>
            </a:prstGeom>
            <a:noFill/>
          </p:spPr>
          <p:txBody>
            <a:bodyPr wrap="square" lIns="0" tIns="0" rIns="0" bIns="0" rtlCol="0">
              <a:spAutoFit/>
            </a:bodyPr>
            <a:lstStyle/>
            <a:p>
              <a:pPr algn="r"/>
              <a:r>
                <a:rPr lang="en-US" sz="1400" dirty="0">
                  <a:solidFill>
                    <a:schemeClr val="tx1"/>
                  </a:solidFill>
                </a:rPr>
                <a:t>0</a:t>
              </a:r>
            </a:p>
          </p:txBody>
        </p:sp>
        <p:sp>
          <p:nvSpPr>
            <p:cNvPr id="67" name="TextBox 66">
              <a:extLst>
                <a:ext uri="{FF2B5EF4-FFF2-40B4-BE49-F238E27FC236}">
                  <a16:creationId xmlns:a16="http://schemas.microsoft.com/office/drawing/2014/main" id="{0AC12CD8-BD65-EA42-A05E-DA88C39BA361}"/>
                </a:ext>
              </a:extLst>
            </p:cNvPr>
            <p:cNvSpPr txBox="1"/>
            <p:nvPr/>
          </p:nvSpPr>
          <p:spPr>
            <a:xfrm>
              <a:off x="1919706" y="4550759"/>
              <a:ext cx="1464193" cy="430887"/>
            </a:xfrm>
            <a:prstGeom prst="rect">
              <a:avLst/>
            </a:prstGeom>
            <a:noFill/>
          </p:spPr>
          <p:txBody>
            <a:bodyPr wrap="square" lIns="0" tIns="0" rIns="0" bIns="0" rtlCol="0">
              <a:spAutoFit/>
            </a:bodyPr>
            <a:lstStyle/>
            <a:p>
              <a:pPr algn="ctr"/>
              <a:r>
                <a:rPr lang="en-US" sz="1400" b="1" dirty="0">
                  <a:solidFill>
                    <a:schemeClr val="tx1"/>
                  </a:solidFill>
                </a:rPr>
                <a:t>Atezolizumab</a:t>
              </a:r>
            </a:p>
            <a:p>
              <a:pPr algn="ctr"/>
              <a:r>
                <a:rPr lang="en-US" sz="1400" b="1" dirty="0">
                  <a:solidFill>
                    <a:schemeClr val="tx1"/>
                  </a:solidFill>
                </a:rPr>
                <a:t>(n=73)</a:t>
              </a:r>
              <a:endParaRPr lang="en-US" sz="1200" b="1" dirty="0">
                <a:solidFill>
                  <a:schemeClr val="tx1"/>
                </a:solidFill>
              </a:endParaRPr>
            </a:p>
          </p:txBody>
        </p:sp>
        <p:sp>
          <p:nvSpPr>
            <p:cNvPr id="68" name="TextBox 67">
              <a:extLst>
                <a:ext uri="{FF2B5EF4-FFF2-40B4-BE49-F238E27FC236}">
                  <a16:creationId xmlns:a16="http://schemas.microsoft.com/office/drawing/2014/main" id="{90347AFE-2F01-FB4C-B85A-A2CED358526B}"/>
                </a:ext>
              </a:extLst>
            </p:cNvPr>
            <p:cNvSpPr txBox="1"/>
            <p:nvPr/>
          </p:nvSpPr>
          <p:spPr>
            <a:xfrm>
              <a:off x="3380517" y="4550759"/>
              <a:ext cx="1400064" cy="430887"/>
            </a:xfrm>
            <a:prstGeom prst="rect">
              <a:avLst/>
            </a:prstGeom>
            <a:noFill/>
          </p:spPr>
          <p:txBody>
            <a:bodyPr wrap="square" lIns="0" tIns="0" rIns="0" bIns="0" rtlCol="0">
              <a:spAutoFit/>
            </a:bodyPr>
            <a:lstStyle/>
            <a:p>
              <a:pPr algn="ctr"/>
              <a:r>
                <a:rPr lang="en-US" sz="1400" b="1" dirty="0">
                  <a:solidFill>
                    <a:schemeClr val="tx1"/>
                  </a:solidFill>
                </a:rPr>
                <a:t>BSC</a:t>
              </a:r>
            </a:p>
            <a:p>
              <a:pPr algn="ctr"/>
              <a:r>
                <a:rPr lang="en-US" sz="1400" b="1" dirty="0">
                  <a:solidFill>
                    <a:schemeClr val="tx1"/>
                  </a:solidFill>
                </a:rPr>
                <a:t>(n=102)</a:t>
              </a:r>
              <a:endParaRPr lang="en-US" sz="1200" b="1" dirty="0">
                <a:solidFill>
                  <a:schemeClr val="tx1"/>
                </a:solidFill>
              </a:endParaRPr>
            </a:p>
          </p:txBody>
        </p:sp>
        <p:sp>
          <p:nvSpPr>
            <p:cNvPr id="69" name="TextBox 68">
              <a:extLst>
                <a:ext uri="{FF2B5EF4-FFF2-40B4-BE49-F238E27FC236}">
                  <a16:creationId xmlns:a16="http://schemas.microsoft.com/office/drawing/2014/main" id="{3CEFA134-9E0D-4D49-9172-3212A0EDD0BB}"/>
                </a:ext>
              </a:extLst>
            </p:cNvPr>
            <p:cNvSpPr txBox="1"/>
            <p:nvPr/>
          </p:nvSpPr>
          <p:spPr>
            <a:xfrm>
              <a:off x="4785570" y="4550759"/>
              <a:ext cx="1391693" cy="430887"/>
            </a:xfrm>
            <a:prstGeom prst="rect">
              <a:avLst/>
            </a:prstGeom>
            <a:noFill/>
          </p:spPr>
          <p:txBody>
            <a:bodyPr wrap="square" lIns="0" tIns="0" rIns="0" bIns="0" rtlCol="0">
              <a:spAutoFit/>
            </a:bodyPr>
            <a:lstStyle/>
            <a:p>
              <a:pPr algn="ctr"/>
              <a:r>
                <a:rPr lang="en-US" sz="1400" b="1" dirty="0">
                  <a:solidFill>
                    <a:schemeClr val="tx1"/>
                  </a:solidFill>
                </a:rPr>
                <a:t>Atezolizumab</a:t>
              </a:r>
            </a:p>
            <a:p>
              <a:pPr algn="ctr"/>
              <a:r>
                <a:rPr lang="en-US" sz="1400" b="1" dirty="0">
                  <a:solidFill>
                    <a:schemeClr val="tx1"/>
                  </a:solidFill>
                </a:rPr>
                <a:t>(n=147)</a:t>
              </a:r>
              <a:endParaRPr lang="en-US" sz="1200" b="1" dirty="0">
                <a:solidFill>
                  <a:schemeClr val="tx1"/>
                </a:solidFill>
              </a:endParaRPr>
            </a:p>
          </p:txBody>
        </p:sp>
        <p:sp>
          <p:nvSpPr>
            <p:cNvPr id="70" name="TextBox 69">
              <a:extLst>
                <a:ext uri="{FF2B5EF4-FFF2-40B4-BE49-F238E27FC236}">
                  <a16:creationId xmlns:a16="http://schemas.microsoft.com/office/drawing/2014/main" id="{E05EC901-4A4F-424A-AC5F-4EE3F300A87D}"/>
                </a:ext>
              </a:extLst>
            </p:cNvPr>
            <p:cNvSpPr txBox="1"/>
            <p:nvPr/>
          </p:nvSpPr>
          <p:spPr>
            <a:xfrm>
              <a:off x="6173897" y="4550759"/>
              <a:ext cx="1400064" cy="430887"/>
            </a:xfrm>
            <a:prstGeom prst="rect">
              <a:avLst/>
            </a:prstGeom>
            <a:noFill/>
          </p:spPr>
          <p:txBody>
            <a:bodyPr wrap="square" lIns="0" tIns="0" rIns="0" bIns="0" rtlCol="0">
              <a:spAutoFit/>
            </a:bodyPr>
            <a:lstStyle/>
            <a:p>
              <a:pPr algn="ctr"/>
              <a:r>
                <a:rPr lang="en-US" sz="1400" b="1" dirty="0">
                  <a:solidFill>
                    <a:schemeClr val="tx1"/>
                  </a:solidFill>
                </a:rPr>
                <a:t>BSC</a:t>
              </a:r>
            </a:p>
            <a:p>
              <a:pPr algn="ctr"/>
              <a:r>
                <a:rPr lang="en-US" sz="1400" b="1" dirty="0">
                  <a:solidFill>
                    <a:schemeClr val="tx1"/>
                  </a:solidFill>
                </a:rPr>
                <a:t>(n=189)</a:t>
              </a:r>
              <a:endParaRPr lang="en-US" sz="1200" b="1" dirty="0">
                <a:solidFill>
                  <a:schemeClr val="tx1"/>
                </a:solidFill>
              </a:endParaRPr>
            </a:p>
          </p:txBody>
        </p:sp>
        <p:sp>
          <p:nvSpPr>
            <p:cNvPr id="71" name="TextBox 70">
              <a:extLst>
                <a:ext uri="{FF2B5EF4-FFF2-40B4-BE49-F238E27FC236}">
                  <a16:creationId xmlns:a16="http://schemas.microsoft.com/office/drawing/2014/main" id="{35C14838-1190-EB46-A4A1-4F1199115F63}"/>
                </a:ext>
              </a:extLst>
            </p:cNvPr>
            <p:cNvSpPr txBox="1"/>
            <p:nvPr/>
          </p:nvSpPr>
          <p:spPr>
            <a:xfrm>
              <a:off x="7578951" y="4550759"/>
              <a:ext cx="1391693" cy="430887"/>
            </a:xfrm>
            <a:prstGeom prst="rect">
              <a:avLst/>
            </a:prstGeom>
            <a:noFill/>
          </p:spPr>
          <p:txBody>
            <a:bodyPr wrap="square" lIns="0" tIns="0" rIns="0" bIns="0" rtlCol="0">
              <a:spAutoFit/>
            </a:bodyPr>
            <a:lstStyle/>
            <a:p>
              <a:pPr algn="ctr"/>
              <a:r>
                <a:rPr lang="en-US" sz="1400" b="1" dirty="0">
                  <a:solidFill>
                    <a:schemeClr val="tx1"/>
                  </a:solidFill>
                </a:rPr>
                <a:t>Atezolizumab</a:t>
              </a:r>
            </a:p>
            <a:p>
              <a:pPr algn="ctr"/>
              <a:r>
                <a:rPr lang="en-US" sz="1400" b="1" dirty="0">
                  <a:solidFill>
                    <a:schemeClr val="tx1"/>
                  </a:solidFill>
                </a:rPr>
                <a:t>(n=156)</a:t>
              </a:r>
              <a:endParaRPr lang="en-US" sz="1200" b="1" dirty="0">
                <a:solidFill>
                  <a:schemeClr val="tx1"/>
                </a:solidFill>
              </a:endParaRPr>
            </a:p>
          </p:txBody>
        </p:sp>
        <p:sp>
          <p:nvSpPr>
            <p:cNvPr id="72" name="TextBox 71">
              <a:extLst>
                <a:ext uri="{FF2B5EF4-FFF2-40B4-BE49-F238E27FC236}">
                  <a16:creationId xmlns:a16="http://schemas.microsoft.com/office/drawing/2014/main" id="{6C733B2E-5A7F-934C-BB63-EF89FCA01093}"/>
                </a:ext>
              </a:extLst>
            </p:cNvPr>
            <p:cNvSpPr txBox="1"/>
            <p:nvPr/>
          </p:nvSpPr>
          <p:spPr>
            <a:xfrm>
              <a:off x="8967278" y="4550759"/>
              <a:ext cx="1400064" cy="430887"/>
            </a:xfrm>
            <a:prstGeom prst="rect">
              <a:avLst/>
            </a:prstGeom>
            <a:noFill/>
          </p:spPr>
          <p:txBody>
            <a:bodyPr wrap="square" lIns="0" tIns="0" rIns="0" bIns="0" rtlCol="0">
              <a:spAutoFit/>
            </a:bodyPr>
            <a:lstStyle/>
            <a:p>
              <a:pPr algn="ctr"/>
              <a:r>
                <a:rPr lang="en-US" sz="1400" b="1" dirty="0">
                  <a:solidFill>
                    <a:schemeClr val="tx1"/>
                  </a:solidFill>
                </a:rPr>
                <a:t>BSC</a:t>
              </a:r>
            </a:p>
            <a:p>
              <a:pPr algn="ctr"/>
              <a:r>
                <a:rPr lang="en-US" sz="1400" b="1" dirty="0">
                  <a:solidFill>
                    <a:schemeClr val="tx1"/>
                  </a:solidFill>
                </a:rPr>
                <a:t>(n=203)</a:t>
              </a:r>
              <a:endParaRPr lang="en-US" sz="1200" b="1" dirty="0">
                <a:solidFill>
                  <a:schemeClr val="tx1"/>
                </a:solidFill>
              </a:endParaRPr>
            </a:p>
          </p:txBody>
        </p:sp>
        <p:cxnSp>
          <p:nvCxnSpPr>
            <p:cNvPr id="73" name="Straight Connector 72">
              <a:extLst>
                <a:ext uri="{FF2B5EF4-FFF2-40B4-BE49-F238E27FC236}">
                  <a16:creationId xmlns:a16="http://schemas.microsoft.com/office/drawing/2014/main" id="{F45BDC3E-51C2-8247-8378-951D4BE36ADD}"/>
                </a:ext>
              </a:extLst>
            </p:cNvPr>
            <p:cNvCxnSpPr>
              <a:cxnSpLocks/>
            </p:cNvCxnSpPr>
            <p:nvPr/>
          </p:nvCxnSpPr>
          <p:spPr>
            <a:xfrm>
              <a:off x="4780581" y="1737629"/>
              <a:ext cx="0" cy="27314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5399CD2-74E1-5C43-8A9E-54ADA7FCE5B5}"/>
                </a:ext>
              </a:extLst>
            </p:cNvPr>
            <p:cNvCxnSpPr>
              <a:cxnSpLocks/>
            </p:cNvCxnSpPr>
            <p:nvPr/>
          </p:nvCxnSpPr>
          <p:spPr>
            <a:xfrm>
              <a:off x="7574581" y="1737629"/>
              <a:ext cx="0" cy="27314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E73F585-7674-B44F-8621-8E2E851CC75D}"/>
                </a:ext>
              </a:extLst>
            </p:cNvPr>
            <p:cNvSpPr txBox="1"/>
            <p:nvPr/>
          </p:nvSpPr>
          <p:spPr>
            <a:xfrm rot="16200000">
              <a:off x="319950" y="2927729"/>
              <a:ext cx="1646916" cy="312300"/>
            </a:xfrm>
            <a:prstGeom prst="rect">
              <a:avLst/>
            </a:prstGeom>
            <a:noFill/>
          </p:spPr>
          <p:txBody>
            <a:bodyPr wrap="square" rtlCol="0">
              <a:spAutoFit/>
            </a:bodyPr>
            <a:lstStyle/>
            <a:p>
              <a:pPr algn="ctr"/>
              <a:r>
                <a:rPr lang="en-US" sz="1400" dirty="0">
                  <a:solidFill>
                    <a:schemeClr val="tx1"/>
                  </a:solidFill>
                </a:rPr>
                <a:t>Patients, %</a:t>
              </a:r>
            </a:p>
          </p:txBody>
        </p:sp>
        <p:sp>
          <p:nvSpPr>
            <p:cNvPr id="80" name="TextBox 79">
              <a:extLst>
                <a:ext uri="{FF2B5EF4-FFF2-40B4-BE49-F238E27FC236}">
                  <a16:creationId xmlns:a16="http://schemas.microsoft.com/office/drawing/2014/main" id="{C1AD1DE9-5931-514B-A5CB-9032E7C02F40}"/>
                </a:ext>
              </a:extLst>
            </p:cNvPr>
            <p:cNvSpPr txBox="1"/>
            <p:nvPr/>
          </p:nvSpPr>
          <p:spPr>
            <a:xfrm>
              <a:off x="7558374" y="1682109"/>
              <a:ext cx="2808965" cy="372624"/>
            </a:xfrm>
            <a:prstGeom prst="rect">
              <a:avLst/>
            </a:prstGeom>
            <a:noFill/>
          </p:spPr>
          <p:txBody>
            <a:bodyPr wrap="square" rtlCol="0">
              <a:spAutoFit/>
            </a:bodyPr>
            <a:lstStyle/>
            <a:p>
              <a:pPr algn="ctr"/>
              <a:r>
                <a:rPr lang="en-GB" sz="1400" b="1" dirty="0">
                  <a:solidFill>
                    <a:schemeClr val="tx1"/>
                  </a:solidFill>
                </a:rPr>
                <a:t>ITT stage IB–IIIA</a:t>
              </a:r>
              <a:endParaRPr lang="en-US" sz="1400" b="1" dirty="0">
                <a:solidFill>
                  <a:schemeClr val="tx1"/>
                </a:solidFill>
              </a:endParaRPr>
            </a:p>
          </p:txBody>
        </p:sp>
        <p:sp>
          <p:nvSpPr>
            <p:cNvPr id="84" name="TextBox 83">
              <a:extLst>
                <a:ext uri="{FF2B5EF4-FFF2-40B4-BE49-F238E27FC236}">
                  <a16:creationId xmlns:a16="http://schemas.microsoft.com/office/drawing/2014/main" id="{FEB67971-4FAC-2444-B85E-05F63E35C092}"/>
                </a:ext>
              </a:extLst>
            </p:cNvPr>
            <p:cNvSpPr txBox="1"/>
            <p:nvPr/>
          </p:nvSpPr>
          <p:spPr>
            <a:xfrm>
              <a:off x="2071294" y="1922400"/>
              <a:ext cx="296721" cy="167680"/>
            </a:xfrm>
            <a:prstGeom prst="rect">
              <a:avLst/>
            </a:prstGeom>
            <a:noFill/>
          </p:spPr>
          <p:txBody>
            <a:bodyPr wrap="square" lIns="0" tIns="0" rIns="0" bIns="0" rtlCol="0">
              <a:spAutoFit/>
            </a:bodyPr>
            <a:lstStyle/>
            <a:p>
              <a:pPr algn="ctr"/>
              <a:r>
                <a:rPr lang="en-US" sz="900" b="1" dirty="0">
                  <a:solidFill>
                    <a:schemeClr val="tx1"/>
                  </a:solidFill>
                </a:rPr>
                <a:t>69.9</a:t>
              </a:r>
            </a:p>
          </p:txBody>
        </p:sp>
        <p:sp>
          <p:nvSpPr>
            <p:cNvPr id="85" name="TextBox 84">
              <a:extLst>
                <a:ext uri="{FF2B5EF4-FFF2-40B4-BE49-F238E27FC236}">
                  <a16:creationId xmlns:a16="http://schemas.microsoft.com/office/drawing/2014/main" id="{EC1ED9C4-B5F0-624E-9606-BEE577465018}"/>
                </a:ext>
              </a:extLst>
            </p:cNvPr>
            <p:cNvSpPr txBox="1"/>
            <p:nvPr/>
          </p:nvSpPr>
          <p:spPr>
            <a:xfrm>
              <a:off x="3455957" y="2029228"/>
              <a:ext cx="296721" cy="167680"/>
            </a:xfrm>
            <a:prstGeom prst="rect">
              <a:avLst/>
            </a:prstGeom>
            <a:noFill/>
          </p:spPr>
          <p:txBody>
            <a:bodyPr wrap="square" lIns="0" tIns="0" rIns="0" bIns="0" rtlCol="0">
              <a:spAutoFit/>
            </a:bodyPr>
            <a:lstStyle/>
            <a:p>
              <a:pPr algn="ctr"/>
              <a:r>
                <a:rPr lang="en-US" sz="900" b="1" dirty="0">
                  <a:solidFill>
                    <a:schemeClr val="tx1"/>
                  </a:solidFill>
                </a:rPr>
                <a:t>66.7</a:t>
              </a:r>
            </a:p>
          </p:txBody>
        </p:sp>
        <p:sp>
          <p:nvSpPr>
            <p:cNvPr id="86" name="TextBox 85">
              <a:extLst>
                <a:ext uri="{FF2B5EF4-FFF2-40B4-BE49-F238E27FC236}">
                  <a16:creationId xmlns:a16="http://schemas.microsoft.com/office/drawing/2014/main" id="{08AF4F7B-A1E7-6446-9E0F-90B9B293FFBB}"/>
                </a:ext>
              </a:extLst>
            </p:cNvPr>
            <p:cNvSpPr txBox="1"/>
            <p:nvPr/>
          </p:nvSpPr>
          <p:spPr>
            <a:xfrm>
              <a:off x="4866344" y="2003105"/>
              <a:ext cx="296721" cy="167680"/>
            </a:xfrm>
            <a:prstGeom prst="rect">
              <a:avLst/>
            </a:prstGeom>
            <a:noFill/>
          </p:spPr>
          <p:txBody>
            <a:bodyPr wrap="square" lIns="0" tIns="0" rIns="0" bIns="0" rtlCol="0">
              <a:spAutoFit/>
            </a:bodyPr>
            <a:lstStyle/>
            <a:p>
              <a:pPr algn="ctr"/>
              <a:r>
                <a:rPr lang="en-US" sz="900" b="1" dirty="0">
                  <a:solidFill>
                    <a:schemeClr val="tx1"/>
                  </a:solidFill>
                </a:rPr>
                <a:t>67.3</a:t>
              </a:r>
            </a:p>
          </p:txBody>
        </p:sp>
        <p:sp>
          <p:nvSpPr>
            <p:cNvPr id="87" name="TextBox 86">
              <a:extLst>
                <a:ext uri="{FF2B5EF4-FFF2-40B4-BE49-F238E27FC236}">
                  <a16:creationId xmlns:a16="http://schemas.microsoft.com/office/drawing/2014/main" id="{D87FE8B1-52C9-2B4C-A1E0-9CE284F91957}"/>
                </a:ext>
              </a:extLst>
            </p:cNvPr>
            <p:cNvSpPr txBox="1"/>
            <p:nvPr/>
          </p:nvSpPr>
          <p:spPr>
            <a:xfrm>
              <a:off x="6257538" y="2042291"/>
              <a:ext cx="296721" cy="167680"/>
            </a:xfrm>
            <a:prstGeom prst="rect">
              <a:avLst/>
            </a:prstGeom>
            <a:noFill/>
          </p:spPr>
          <p:txBody>
            <a:bodyPr wrap="square" lIns="0" tIns="0" rIns="0" bIns="0" rtlCol="0">
              <a:spAutoFit/>
            </a:bodyPr>
            <a:lstStyle/>
            <a:p>
              <a:pPr algn="ctr"/>
              <a:r>
                <a:rPr lang="en-US" sz="900" b="1" dirty="0">
                  <a:solidFill>
                    <a:schemeClr val="tx1"/>
                  </a:solidFill>
                </a:rPr>
                <a:t>66.1</a:t>
              </a:r>
            </a:p>
          </p:txBody>
        </p:sp>
        <p:sp>
          <p:nvSpPr>
            <p:cNvPr id="88" name="TextBox 87">
              <a:extLst>
                <a:ext uri="{FF2B5EF4-FFF2-40B4-BE49-F238E27FC236}">
                  <a16:creationId xmlns:a16="http://schemas.microsoft.com/office/drawing/2014/main" id="{9950F711-25ED-054C-94F5-A96447C2628A}"/>
                </a:ext>
              </a:extLst>
            </p:cNvPr>
            <p:cNvSpPr txBox="1"/>
            <p:nvPr/>
          </p:nvSpPr>
          <p:spPr>
            <a:xfrm>
              <a:off x="7655264" y="2055353"/>
              <a:ext cx="296721" cy="167680"/>
            </a:xfrm>
            <a:prstGeom prst="rect">
              <a:avLst/>
            </a:prstGeom>
            <a:noFill/>
          </p:spPr>
          <p:txBody>
            <a:bodyPr wrap="square" lIns="0" tIns="0" rIns="0" bIns="0" rtlCol="0">
              <a:spAutoFit/>
            </a:bodyPr>
            <a:lstStyle/>
            <a:p>
              <a:pPr algn="ctr"/>
              <a:r>
                <a:rPr lang="en-US" sz="900" b="1" dirty="0">
                  <a:solidFill>
                    <a:schemeClr val="tx1"/>
                  </a:solidFill>
                </a:rPr>
                <a:t>65.4</a:t>
              </a:r>
            </a:p>
          </p:txBody>
        </p:sp>
        <p:sp>
          <p:nvSpPr>
            <p:cNvPr id="89" name="TextBox 88">
              <a:extLst>
                <a:ext uri="{FF2B5EF4-FFF2-40B4-BE49-F238E27FC236}">
                  <a16:creationId xmlns:a16="http://schemas.microsoft.com/office/drawing/2014/main" id="{29126470-CDC4-C649-A67A-36E382896404}"/>
                </a:ext>
              </a:extLst>
            </p:cNvPr>
            <p:cNvSpPr txBox="1"/>
            <p:nvPr/>
          </p:nvSpPr>
          <p:spPr>
            <a:xfrm>
              <a:off x="9052989" y="2088008"/>
              <a:ext cx="296721" cy="167680"/>
            </a:xfrm>
            <a:prstGeom prst="rect">
              <a:avLst/>
            </a:prstGeom>
            <a:noFill/>
          </p:spPr>
          <p:txBody>
            <a:bodyPr wrap="square" lIns="0" tIns="0" rIns="0" bIns="0" rtlCol="0">
              <a:spAutoFit/>
            </a:bodyPr>
            <a:lstStyle/>
            <a:p>
              <a:pPr algn="ctr"/>
              <a:r>
                <a:rPr lang="en-US" sz="900" b="1" dirty="0">
                  <a:solidFill>
                    <a:schemeClr val="tx1"/>
                  </a:solidFill>
                </a:rPr>
                <a:t>64.5</a:t>
              </a:r>
              <a:endParaRPr lang="en-US" sz="1050" b="1" dirty="0">
                <a:solidFill>
                  <a:schemeClr val="tx1"/>
                </a:solidFill>
              </a:endParaRPr>
            </a:p>
          </p:txBody>
        </p:sp>
        <p:sp>
          <p:nvSpPr>
            <p:cNvPr id="90" name="TextBox 89">
              <a:extLst>
                <a:ext uri="{FF2B5EF4-FFF2-40B4-BE49-F238E27FC236}">
                  <a16:creationId xmlns:a16="http://schemas.microsoft.com/office/drawing/2014/main" id="{E6EB0827-CF38-F14F-A792-F11A4E31DE55}"/>
                </a:ext>
              </a:extLst>
            </p:cNvPr>
            <p:cNvSpPr txBox="1"/>
            <p:nvPr/>
          </p:nvSpPr>
          <p:spPr>
            <a:xfrm>
              <a:off x="2313341" y="2438444"/>
              <a:ext cx="296721" cy="167680"/>
            </a:xfrm>
            <a:prstGeom prst="rect">
              <a:avLst/>
            </a:prstGeom>
            <a:noFill/>
          </p:spPr>
          <p:txBody>
            <a:bodyPr wrap="square" lIns="0" tIns="0" rIns="0" bIns="0" rtlCol="0">
              <a:spAutoFit/>
            </a:bodyPr>
            <a:lstStyle/>
            <a:p>
              <a:pPr algn="ctr"/>
              <a:r>
                <a:rPr lang="en-US" sz="900" b="1" dirty="0">
                  <a:solidFill>
                    <a:schemeClr val="tx1"/>
                  </a:solidFill>
                </a:rPr>
                <a:t>54.8</a:t>
              </a:r>
              <a:endParaRPr lang="en-US" sz="1050" b="1" dirty="0">
                <a:solidFill>
                  <a:schemeClr val="tx1"/>
                </a:solidFill>
              </a:endParaRPr>
            </a:p>
          </p:txBody>
        </p:sp>
        <p:sp>
          <p:nvSpPr>
            <p:cNvPr id="91" name="TextBox 90">
              <a:extLst>
                <a:ext uri="{FF2B5EF4-FFF2-40B4-BE49-F238E27FC236}">
                  <a16:creationId xmlns:a16="http://schemas.microsoft.com/office/drawing/2014/main" id="{B86951CE-4F3F-0143-9D1A-0D24FA492A0A}"/>
                </a:ext>
              </a:extLst>
            </p:cNvPr>
            <p:cNvSpPr txBox="1"/>
            <p:nvPr/>
          </p:nvSpPr>
          <p:spPr>
            <a:xfrm>
              <a:off x="3704545" y="2727567"/>
              <a:ext cx="296721" cy="167680"/>
            </a:xfrm>
            <a:prstGeom prst="rect">
              <a:avLst/>
            </a:prstGeom>
            <a:noFill/>
          </p:spPr>
          <p:txBody>
            <a:bodyPr wrap="square" lIns="0" tIns="0" rIns="0" bIns="0" rtlCol="0">
              <a:spAutoFit/>
            </a:bodyPr>
            <a:lstStyle/>
            <a:p>
              <a:pPr algn="ctr"/>
              <a:r>
                <a:rPr lang="en-US" sz="900" b="1" dirty="0">
                  <a:solidFill>
                    <a:schemeClr val="tx1"/>
                  </a:solidFill>
                </a:rPr>
                <a:t>46.1</a:t>
              </a:r>
              <a:endParaRPr lang="en-US" sz="1050" b="1" dirty="0">
                <a:solidFill>
                  <a:schemeClr val="tx1"/>
                </a:solidFill>
              </a:endParaRPr>
            </a:p>
          </p:txBody>
        </p:sp>
        <p:sp>
          <p:nvSpPr>
            <p:cNvPr id="92" name="TextBox 91">
              <a:extLst>
                <a:ext uri="{FF2B5EF4-FFF2-40B4-BE49-F238E27FC236}">
                  <a16:creationId xmlns:a16="http://schemas.microsoft.com/office/drawing/2014/main" id="{E928DF01-6EEC-3B48-8FBA-CE7FD31B9AD0}"/>
                </a:ext>
              </a:extLst>
            </p:cNvPr>
            <p:cNvSpPr txBox="1"/>
            <p:nvPr/>
          </p:nvSpPr>
          <p:spPr>
            <a:xfrm>
              <a:off x="5095739" y="2694912"/>
              <a:ext cx="296721" cy="167680"/>
            </a:xfrm>
            <a:prstGeom prst="rect">
              <a:avLst/>
            </a:prstGeom>
            <a:noFill/>
          </p:spPr>
          <p:txBody>
            <a:bodyPr wrap="square" lIns="0" tIns="0" rIns="0" bIns="0" rtlCol="0">
              <a:spAutoFit/>
            </a:bodyPr>
            <a:lstStyle/>
            <a:p>
              <a:pPr algn="ctr"/>
              <a:r>
                <a:rPr lang="en-US" sz="900" b="1" dirty="0">
                  <a:solidFill>
                    <a:schemeClr val="tx1"/>
                  </a:solidFill>
                </a:rPr>
                <a:t>47.6</a:t>
              </a:r>
              <a:endParaRPr lang="en-US" sz="1050" b="1" dirty="0">
                <a:solidFill>
                  <a:schemeClr val="tx1"/>
                </a:solidFill>
              </a:endParaRPr>
            </a:p>
          </p:txBody>
        </p:sp>
        <p:sp>
          <p:nvSpPr>
            <p:cNvPr id="93" name="TextBox 92">
              <a:extLst>
                <a:ext uri="{FF2B5EF4-FFF2-40B4-BE49-F238E27FC236}">
                  <a16:creationId xmlns:a16="http://schemas.microsoft.com/office/drawing/2014/main" id="{862C463E-B233-1548-8138-392F59B61CEC}"/>
                </a:ext>
              </a:extLst>
            </p:cNvPr>
            <p:cNvSpPr txBox="1"/>
            <p:nvPr/>
          </p:nvSpPr>
          <p:spPr>
            <a:xfrm>
              <a:off x="6493464" y="2734098"/>
              <a:ext cx="296721" cy="167680"/>
            </a:xfrm>
            <a:prstGeom prst="rect">
              <a:avLst/>
            </a:prstGeom>
            <a:noFill/>
          </p:spPr>
          <p:txBody>
            <a:bodyPr wrap="square" lIns="0" tIns="0" rIns="0" bIns="0" rtlCol="0">
              <a:spAutoFit/>
            </a:bodyPr>
            <a:lstStyle/>
            <a:p>
              <a:pPr algn="ctr"/>
              <a:r>
                <a:rPr lang="en-US" sz="900" b="1" dirty="0">
                  <a:solidFill>
                    <a:schemeClr val="tx1"/>
                  </a:solidFill>
                </a:rPr>
                <a:t>46.0</a:t>
              </a:r>
              <a:endParaRPr lang="en-US" sz="1050" b="1" dirty="0">
                <a:solidFill>
                  <a:schemeClr val="tx1"/>
                </a:solidFill>
              </a:endParaRPr>
            </a:p>
          </p:txBody>
        </p:sp>
        <p:sp>
          <p:nvSpPr>
            <p:cNvPr id="94" name="TextBox 93">
              <a:extLst>
                <a:ext uri="{FF2B5EF4-FFF2-40B4-BE49-F238E27FC236}">
                  <a16:creationId xmlns:a16="http://schemas.microsoft.com/office/drawing/2014/main" id="{4E3203BA-2D32-484E-A8DA-47DD063739B4}"/>
                </a:ext>
              </a:extLst>
            </p:cNvPr>
            <p:cNvSpPr txBox="1"/>
            <p:nvPr/>
          </p:nvSpPr>
          <p:spPr>
            <a:xfrm>
              <a:off x="7891190" y="2734098"/>
              <a:ext cx="296721" cy="167680"/>
            </a:xfrm>
            <a:prstGeom prst="rect">
              <a:avLst/>
            </a:prstGeom>
            <a:noFill/>
          </p:spPr>
          <p:txBody>
            <a:bodyPr wrap="square" lIns="0" tIns="0" rIns="0" bIns="0" rtlCol="0">
              <a:spAutoFit/>
            </a:bodyPr>
            <a:lstStyle/>
            <a:p>
              <a:pPr algn="ctr"/>
              <a:r>
                <a:rPr lang="en-US" sz="900" b="1" dirty="0">
                  <a:solidFill>
                    <a:schemeClr val="tx1"/>
                  </a:solidFill>
                </a:rPr>
                <a:t>46.2</a:t>
              </a:r>
              <a:endParaRPr lang="en-US" sz="1050" b="1" dirty="0">
                <a:solidFill>
                  <a:schemeClr val="tx1"/>
                </a:solidFill>
              </a:endParaRPr>
            </a:p>
          </p:txBody>
        </p:sp>
        <p:sp>
          <p:nvSpPr>
            <p:cNvPr id="95" name="TextBox 94">
              <a:extLst>
                <a:ext uri="{FF2B5EF4-FFF2-40B4-BE49-F238E27FC236}">
                  <a16:creationId xmlns:a16="http://schemas.microsoft.com/office/drawing/2014/main" id="{46959470-B99D-984F-99D7-0DEA0C3801A2}"/>
                </a:ext>
              </a:extLst>
            </p:cNvPr>
            <p:cNvSpPr txBox="1"/>
            <p:nvPr/>
          </p:nvSpPr>
          <p:spPr>
            <a:xfrm>
              <a:off x="9282384" y="2747160"/>
              <a:ext cx="296721" cy="167680"/>
            </a:xfrm>
            <a:prstGeom prst="rect">
              <a:avLst/>
            </a:prstGeom>
            <a:noFill/>
          </p:spPr>
          <p:txBody>
            <a:bodyPr wrap="square" lIns="0" tIns="0" rIns="0" bIns="0" rtlCol="0">
              <a:spAutoFit/>
            </a:bodyPr>
            <a:lstStyle/>
            <a:p>
              <a:pPr algn="ctr"/>
              <a:r>
                <a:rPr lang="en-US" sz="900" b="1" dirty="0">
                  <a:solidFill>
                    <a:schemeClr val="tx1"/>
                  </a:solidFill>
                </a:rPr>
                <a:t>45.3</a:t>
              </a:r>
              <a:endParaRPr lang="en-US" sz="1050" b="1" dirty="0">
                <a:solidFill>
                  <a:schemeClr val="tx1"/>
                </a:solidFill>
              </a:endParaRPr>
            </a:p>
          </p:txBody>
        </p:sp>
        <p:sp>
          <p:nvSpPr>
            <p:cNvPr id="96" name="TextBox 95">
              <a:extLst>
                <a:ext uri="{FF2B5EF4-FFF2-40B4-BE49-F238E27FC236}">
                  <a16:creationId xmlns:a16="http://schemas.microsoft.com/office/drawing/2014/main" id="{01B65B64-BF63-254E-8B66-7924F3BABB9A}"/>
                </a:ext>
              </a:extLst>
            </p:cNvPr>
            <p:cNvSpPr txBox="1"/>
            <p:nvPr/>
          </p:nvSpPr>
          <p:spPr>
            <a:xfrm>
              <a:off x="2535408" y="3920687"/>
              <a:ext cx="296721" cy="167680"/>
            </a:xfrm>
            <a:prstGeom prst="rect">
              <a:avLst/>
            </a:prstGeom>
            <a:noFill/>
          </p:spPr>
          <p:txBody>
            <a:bodyPr wrap="square" lIns="0" tIns="0" rIns="0" bIns="0" rtlCol="0">
              <a:spAutoFit/>
            </a:bodyPr>
            <a:lstStyle/>
            <a:p>
              <a:pPr algn="ctr"/>
              <a:r>
                <a:rPr lang="en-US" sz="900" b="1" dirty="0">
                  <a:solidFill>
                    <a:schemeClr val="tx1"/>
                  </a:solidFill>
                </a:rPr>
                <a:t>11.0</a:t>
              </a:r>
              <a:endParaRPr lang="en-US" sz="1050" b="1" dirty="0">
                <a:solidFill>
                  <a:schemeClr val="tx1"/>
                </a:solidFill>
              </a:endParaRPr>
            </a:p>
          </p:txBody>
        </p:sp>
        <p:sp>
          <p:nvSpPr>
            <p:cNvPr id="97" name="TextBox 96">
              <a:extLst>
                <a:ext uri="{FF2B5EF4-FFF2-40B4-BE49-F238E27FC236}">
                  <a16:creationId xmlns:a16="http://schemas.microsoft.com/office/drawing/2014/main" id="{0768C45E-5470-6841-BEB4-FAE80F914465}"/>
                </a:ext>
              </a:extLst>
            </p:cNvPr>
            <p:cNvSpPr txBox="1"/>
            <p:nvPr/>
          </p:nvSpPr>
          <p:spPr>
            <a:xfrm>
              <a:off x="3939665" y="3101761"/>
              <a:ext cx="296721" cy="167680"/>
            </a:xfrm>
            <a:prstGeom prst="rect">
              <a:avLst/>
            </a:prstGeom>
            <a:noFill/>
          </p:spPr>
          <p:txBody>
            <a:bodyPr wrap="square" lIns="0" tIns="0" rIns="0" bIns="0" rtlCol="0">
              <a:spAutoFit/>
            </a:bodyPr>
            <a:lstStyle/>
            <a:p>
              <a:pPr algn="ctr"/>
              <a:r>
                <a:rPr lang="en-US" sz="900" b="1" dirty="0">
                  <a:solidFill>
                    <a:schemeClr val="tx1"/>
                  </a:solidFill>
                </a:rPr>
                <a:t>35.3</a:t>
              </a:r>
              <a:endParaRPr lang="en-US" sz="1050" b="1" dirty="0">
                <a:solidFill>
                  <a:schemeClr val="tx1"/>
                </a:solidFill>
              </a:endParaRPr>
            </a:p>
          </p:txBody>
        </p:sp>
        <p:sp>
          <p:nvSpPr>
            <p:cNvPr id="98" name="TextBox 97">
              <a:extLst>
                <a:ext uri="{FF2B5EF4-FFF2-40B4-BE49-F238E27FC236}">
                  <a16:creationId xmlns:a16="http://schemas.microsoft.com/office/drawing/2014/main" id="{C1AB10E9-0E5D-AE4C-B931-A089AA72282B}"/>
                </a:ext>
              </a:extLst>
            </p:cNvPr>
            <p:cNvSpPr txBox="1"/>
            <p:nvPr/>
          </p:nvSpPr>
          <p:spPr>
            <a:xfrm>
              <a:off x="5330860" y="3856920"/>
              <a:ext cx="296721" cy="167680"/>
            </a:xfrm>
            <a:prstGeom prst="rect">
              <a:avLst/>
            </a:prstGeom>
            <a:noFill/>
          </p:spPr>
          <p:txBody>
            <a:bodyPr wrap="square" lIns="0" tIns="0" rIns="0" bIns="0" rtlCol="0">
              <a:spAutoFit/>
            </a:bodyPr>
            <a:lstStyle/>
            <a:p>
              <a:pPr algn="ctr"/>
              <a:r>
                <a:rPr lang="en-US" sz="900" b="1" dirty="0">
                  <a:solidFill>
                    <a:schemeClr val="tx1"/>
                  </a:solidFill>
                </a:rPr>
                <a:t>12.9</a:t>
              </a:r>
              <a:endParaRPr lang="en-US" sz="1050" b="1" dirty="0">
                <a:solidFill>
                  <a:schemeClr val="tx1"/>
                </a:solidFill>
              </a:endParaRPr>
            </a:p>
          </p:txBody>
        </p:sp>
        <p:sp>
          <p:nvSpPr>
            <p:cNvPr id="99" name="TextBox 98">
              <a:extLst>
                <a:ext uri="{FF2B5EF4-FFF2-40B4-BE49-F238E27FC236}">
                  <a16:creationId xmlns:a16="http://schemas.microsoft.com/office/drawing/2014/main" id="{502AD868-96E0-4147-AF96-60145275DE41}"/>
                </a:ext>
              </a:extLst>
            </p:cNvPr>
            <p:cNvSpPr txBox="1"/>
            <p:nvPr/>
          </p:nvSpPr>
          <p:spPr>
            <a:xfrm>
              <a:off x="6728586" y="3205654"/>
              <a:ext cx="296721" cy="167680"/>
            </a:xfrm>
            <a:prstGeom prst="rect">
              <a:avLst/>
            </a:prstGeom>
            <a:noFill/>
          </p:spPr>
          <p:txBody>
            <a:bodyPr wrap="square" lIns="0" tIns="0" rIns="0" bIns="0" rtlCol="0">
              <a:spAutoFit/>
            </a:bodyPr>
            <a:lstStyle/>
            <a:p>
              <a:pPr algn="ctr"/>
              <a:r>
                <a:rPr lang="en-US" sz="900" b="1" dirty="0">
                  <a:solidFill>
                    <a:schemeClr val="tx1"/>
                  </a:solidFill>
                </a:rPr>
                <a:t>32.3</a:t>
              </a:r>
              <a:endParaRPr lang="en-US" sz="1050" b="1" dirty="0">
                <a:solidFill>
                  <a:schemeClr val="tx1"/>
                </a:solidFill>
              </a:endParaRPr>
            </a:p>
          </p:txBody>
        </p:sp>
        <p:sp>
          <p:nvSpPr>
            <p:cNvPr id="100" name="TextBox 99">
              <a:extLst>
                <a:ext uri="{FF2B5EF4-FFF2-40B4-BE49-F238E27FC236}">
                  <a16:creationId xmlns:a16="http://schemas.microsoft.com/office/drawing/2014/main" id="{02B4F5F7-B2A2-6B45-885D-B384EBC82F5B}"/>
                </a:ext>
              </a:extLst>
            </p:cNvPr>
            <p:cNvSpPr txBox="1"/>
            <p:nvPr/>
          </p:nvSpPr>
          <p:spPr>
            <a:xfrm>
              <a:off x="8119223" y="3886961"/>
              <a:ext cx="296721" cy="167680"/>
            </a:xfrm>
            <a:prstGeom prst="rect">
              <a:avLst/>
            </a:prstGeom>
            <a:noFill/>
          </p:spPr>
          <p:txBody>
            <a:bodyPr wrap="square" lIns="0" tIns="0" rIns="0" bIns="0" rtlCol="0">
              <a:spAutoFit/>
            </a:bodyPr>
            <a:lstStyle/>
            <a:p>
              <a:pPr algn="ctr"/>
              <a:r>
                <a:rPr lang="en-US" sz="900" b="1" dirty="0">
                  <a:solidFill>
                    <a:schemeClr val="tx1"/>
                  </a:solidFill>
                </a:rPr>
                <a:t>12.2</a:t>
              </a:r>
              <a:endParaRPr lang="en-US" sz="1050" b="1" dirty="0">
                <a:solidFill>
                  <a:schemeClr val="tx1"/>
                </a:solidFill>
              </a:endParaRPr>
            </a:p>
          </p:txBody>
        </p:sp>
        <p:sp>
          <p:nvSpPr>
            <p:cNvPr id="101" name="TextBox 100">
              <a:extLst>
                <a:ext uri="{FF2B5EF4-FFF2-40B4-BE49-F238E27FC236}">
                  <a16:creationId xmlns:a16="http://schemas.microsoft.com/office/drawing/2014/main" id="{50635CAD-D331-484D-9F76-E23A0C3EE759}"/>
                </a:ext>
              </a:extLst>
            </p:cNvPr>
            <p:cNvSpPr txBox="1"/>
            <p:nvPr/>
          </p:nvSpPr>
          <p:spPr>
            <a:xfrm>
              <a:off x="9524036" y="3213651"/>
              <a:ext cx="296721" cy="167680"/>
            </a:xfrm>
            <a:prstGeom prst="rect">
              <a:avLst/>
            </a:prstGeom>
            <a:noFill/>
          </p:spPr>
          <p:txBody>
            <a:bodyPr wrap="square" lIns="0" tIns="0" rIns="0" bIns="0" rtlCol="0">
              <a:spAutoFit/>
            </a:bodyPr>
            <a:lstStyle/>
            <a:p>
              <a:pPr algn="ctr"/>
              <a:r>
                <a:rPr lang="en-US" sz="900" b="1" dirty="0">
                  <a:solidFill>
                    <a:schemeClr val="tx1"/>
                  </a:solidFill>
                </a:rPr>
                <a:t>32.0</a:t>
              </a:r>
              <a:endParaRPr lang="en-US" sz="1050" b="1" dirty="0">
                <a:solidFill>
                  <a:schemeClr val="tx1"/>
                </a:solidFill>
              </a:endParaRPr>
            </a:p>
          </p:txBody>
        </p:sp>
        <p:sp>
          <p:nvSpPr>
            <p:cNvPr id="102" name="TextBox 101">
              <a:extLst>
                <a:ext uri="{FF2B5EF4-FFF2-40B4-BE49-F238E27FC236}">
                  <a16:creationId xmlns:a16="http://schemas.microsoft.com/office/drawing/2014/main" id="{08381A04-698E-D74C-B7EE-9D63457B1268}"/>
                </a:ext>
              </a:extLst>
            </p:cNvPr>
            <p:cNvSpPr txBox="1"/>
            <p:nvPr/>
          </p:nvSpPr>
          <p:spPr>
            <a:xfrm>
              <a:off x="4161734" y="3834668"/>
              <a:ext cx="296721" cy="167680"/>
            </a:xfrm>
            <a:prstGeom prst="rect">
              <a:avLst/>
            </a:prstGeom>
            <a:noFill/>
          </p:spPr>
          <p:txBody>
            <a:bodyPr wrap="square" lIns="0" tIns="0" rIns="0" bIns="0" rtlCol="0">
              <a:spAutoFit/>
            </a:bodyPr>
            <a:lstStyle/>
            <a:p>
              <a:pPr algn="ctr"/>
              <a:r>
                <a:rPr lang="en-US" sz="900" b="1" dirty="0">
                  <a:solidFill>
                    <a:schemeClr val="tx1"/>
                  </a:solidFill>
                </a:rPr>
                <a:t>13.7</a:t>
              </a:r>
              <a:endParaRPr lang="en-US" sz="1050" b="1" dirty="0">
                <a:solidFill>
                  <a:schemeClr val="tx1"/>
                </a:solidFill>
              </a:endParaRPr>
            </a:p>
          </p:txBody>
        </p:sp>
        <p:sp>
          <p:nvSpPr>
            <p:cNvPr id="103" name="TextBox 102">
              <a:extLst>
                <a:ext uri="{FF2B5EF4-FFF2-40B4-BE49-F238E27FC236}">
                  <a16:creationId xmlns:a16="http://schemas.microsoft.com/office/drawing/2014/main" id="{A957C77F-9694-BA43-8623-E65AE68E48C5}"/>
                </a:ext>
              </a:extLst>
            </p:cNvPr>
            <p:cNvSpPr txBox="1"/>
            <p:nvPr/>
          </p:nvSpPr>
          <p:spPr>
            <a:xfrm>
              <a:off x="5552928" y="3639776"/>
              <a:ext cx="296721" cy="167680"/>
            </a:xfrm>
            <a:prstGeom prst="rect">
              <a:avLst/>
            </a:prstGeom>
            <a:noFill/>
          </p:spPr>
          <p:txBody>
            <a:bodyPr wrap="square" lIns="0" tIns="0" rIns="0" bIns="0" rtlCol="0">
              <a:spAutoFit/>
            </a:bodyPr>
            <a:lstStyle/>
            <a:p>
              <a:pPr algn="ctr"/>
              <a:r>
                <a:rPr lang="en-US" sz="900" b="1" dirty="0">
                  <a:solidFill>
                    <a:schemeClr val="tx1"/>
                  </a:solidFill>
                </a:rPr>
                <a:t>19.7</a:t>
              </a:r>
              <a:endParaRPr lang="en-US" sz="1050" b="1" dirty="0">
                <a:solidFill>
                  <a:schemeClr val="tx1"/>
                </a:solidFill>
              </a:endParaRPr>
            </a:p>
          </p:txBody>
        </p:sp>
        <p:sp>
          <p:nvSpPr>
            <p:cNvPr id="104" name="TextBox 103">
              <a:extLst>
                <a:ext uri="{FF2B5EF4-FFF2-40B4-BE49-F238E27FC236}">
                  <a16:creationId xmlns:a16="http://schemas.microsoft.com/office/drawing/2014/main" id="{2899941E-A1DE-4748-9771-BFD709D6CC5F}"/>
                </a:ext>
              </a:extLst>
            </p:cNvPr>
            <p:cNvSpPr txBox="1"/>
            <p:nvPr/>
          </p:nvSpPr>
          <p:spPr>
            <a:xfrm>
              <a:off x="6950654" y="3803060"/>
              <a:ext cx="296721" cy="167680"/>
            </a:xfrm>
            <a:prstGeom prst="rect">
              <a:avLst/>
            </a:prstGeom>
            <a:noFill/>
          </p:spPr>
          <p:txBody>
            <a:bodyPr wrap="square" lIns="0" tIns="0" rIns="0" bIns="0" rtlCol="0">
              <a:spAutoFit/>
            </a:bodyPr>
            <a:lstStyle/>
            <a:p>
              <a:pPr algn="ctr"/>
              <a:r>
                <a:rPr lang="en-US" sz="900" b="1" dirty="0">
                  <a:solidFill>
                    <a:schemeClr val="tx1"/>
                  </a:solidFill>
                </a:rPr>
                <a:t>14.8</a:t>
              </a:r>
              <a:endParaRPr lang="en-US" sz="1050" b="1" dirty="0">
                <a:solidFill>
                  <a:schemeClr val="tx1"/>
                </a:solidFill>
              </a:endParaRPr>
            </a:p>
          </p:txBody>
        </p:sp>
        <p:sp>
          <p:nvSpPr>
            <p:cNvPr id="105" name="TextBox 104">
              <a:extLst>
                <a:ext uri="{FF2B5EF4-FFF2-40B4-BE49-F238E27FC236}">
                  <a16:creationId xmlns:a16="http://schemas.microsoft.com/office/drawing/2014/main" id="{D6033947-7E71-3044-9C1E-BD7DBF5C424C}"/>
                </a:ext>
              </a:extLst>
            </p:cNvPr>
            <p:cNvSpPr txBox="1"/>
            <p:nvPr/>
          </p:nvSpPr>
          <p:spPr>
            <a:xfrm>
              <a:off x="8348379" y="3668722"/>
              <a:ext cx="296721" cy="167680"/>
            </a:xfrm>
            <a:prstGeom prst="rect">
              <a:avLst/>
            </a:prstGeom>
            <a:noFill/>
          </p:spPr>
          <p:txBody>
            <a:bodyPr wrap="square" lIns="0" tIns="0" rIns="0" bIns="0" rtlCol="0">
              <a:spAutoFit/>
            </a:bodyPr>
            <a:lstStyle/>
            <a:p>
              <a:pPr algn="ctr"/>
              <a:r>
                <a:rPr lang="en-US" sz="900" b="1" dirty="0">
                  <a:solidFill>
                    <a:schemeClr val="tx1"/>
                  </a:solidFill>
                </a:rPr>
                <a:t>18.6</a:t>
              </a:r>
              <a:endParaRPr lang="en-US" sz="1050" b="1" dirty="0">
                <a:solidFill>
                  <a:schemeClr val="tx1"/>
                </a:solidFill>
              </a:endParaRPr>
            </a:p>
          </p:txBody>
        </p:sp>
        <p:sp>
          <p:nvSpPr>
            <p:cNvPr id="106" name="TextBox 105">
              <a:extLst>
                <a:ext uri="{FF2B5EF4-FFF2-40B4-BE49-F238E27FC236}">
                  <a16:creationId xmlns:a16="http://schemas.microsoft.com/office/drawing/2014/main" id="{0CED3F05-7FA2-244F-AB39-3493523B01A3}"/>
                </a:ext>
              </a:extLst>
            </p:cNvPr>
            <p:cNvSpPr txBox="1"/>
            <p:nvPr/>
          </p:nvSpPr>
          <p:spPr>
            <a:xfrm>
              <a:off x="9739573" y="3818612"/>
              <a:ext cx="296721" cy="167680"/>
            </a:xfrm>
            <a:prstGeom prst="rect">
              <a:avLst/>
            </a:prstGeom>
            <a:noFill/>
          </p:spPr>
          <p:txBody>
            <a:bodyPr wrap="square" lIns="0" tIns="0" rIns="0" bIns="0" rtlCol="0">
              <a:spAutoFit/>
            </a:bodyPr>
            <a:lstStyle/>
            <a:p>
              <a:pPr algn="ctr"/>
              <a:r>
                <a:rPr lang="en-US" sz="900" b="1" dirty="0">
                  <a:solidFill>
                    <a:schemeClr val="tx1"/>
                  </a:solidFill>
                </a:rPr>
                <a:t>14.3</a:t>
              </a:r>
              <a:endParaRPr lang="en-US" sz="1050" b="1" dirty="0">
                <a:solidFill>
                  <a:schemeClr val="tx1"/>
                </a:solidFill>
              </a:endParaRPr>
            </a:p>
          </p:txBody>
        </p:sp>
        <p:sp>
          <p:nvSpPr>
            <p:cNvPr id="107" name="TextBox 106">
              <a:extLst>
                <a:ext uri="{FF2B5EF4-FFF2-40B4-BE49-F238E27FC236}">
                  <a16:creationId xmlns:a16="http://schemas.microsoft.com/office/drawing/2014/main" id="{EF5727A4-9E39-4444-9CC9-D7B17E367CBE}"/>
                </a:ext>
              </a:extLst>
            </p:cNvPr>
            <p:cNvSpPr txBox="1"/>
            <p:nvPr/>
          </p:nvSpPr>
          <p:spPr>
            <a:xfrm>
              <a:off x="3000283" y="3998905"/>
              <a:ext cx="296721" cy="167680"/>
            </a:xfrm>
            <a:prstGeom prst="rect">
              <a:avLst/>
            </a:prstGeom>
            <a:noFill/>
          </p:spPr>
          <p:txBody>
            <a:bodyPr wrap="square" lIns="0" tIns="0" rIns="0" bIns="0" rtlCol="0">
              <a:spAutoFit/>
            </a:bodyPr>
            <a:lstStyle/>
            <a:p>
              <a:pPr algn="ctr"/>
              <a:r>
                <a:rPr lang="en-US" sz="900" b="1" dirty="0">
                  <a:solidFill>
                    <a:schemeClr val="tx1"/>
                  </a:solidFill>
                </a:rPr>
                <a:t>9.6</a:t>
              </a:r>
              <a:endParaRPr lang="en-US" sz="1050" b="1" dirty="0">
                <a:solidFill>
                  <a:schemeClr val="tx1"/>
                </a:solidFill>
              </a:endParaRPr>
            </a:p>
          </p:txBody>
        </p:sp>
        <p:sp>
          <p:nvSpPr>
            <p:cNvPr id="108" name="TextBox 107">
              <a:extLst>
                <a:ext uri="{FF2B5EF4-FFF2-40B4-BE49-F238E27FC236}">
                  <a16:creationId xmlns:a16="http://schemas.microsoft.com/office/drawing/2014/main" id="{1E4A3087-1A66-5148-8ECF-B42B4797A0FC}"/>
                </a:ext>
              </a:extLst>
            </p:cNvPr>
            <p:cNvSpPr txBox="1"/>
            <p:nvPr/>
          </p:nvSpPr>
          <p:spPr>
            <a:xfrm>
              <a:off x="4390651" y="4103332"/>
              <a:ext cx="296721" cy="167680"/>
            </a:xfrm>
            <a:prstGeom prst="rect">
              <a:avLst/>
            </a:prstGeom>
            <a:noFill/>
          </p:spPr>
          <p:txBody>
            <a:bodyPr wrap="square" lIns="0" tIns="0" rIns="0" bIns="0" rtlCol="0">
              <a:spAutoFit/>
            </a:bodyPr>
            <a:lstStyle/>
            <a:p>
              <a:pPr algn="ctr"/>
              <a:r>
                <a:rPr lang="en-US" sz="900" b="1" dirty="0">
                  <a:solidFill>
                    <a:schemeClr val="tx1"/>
                  </a:solidFill>
                </a:rPr>
                <a:t>5.9</a:t>
              </a:r>
              <a:endParaRPr lang="en-US" sz="1050" b="1" dirty="0">
                <a:solidFill>
                  <a:schemeClr val="tx1"/>
                </a:solidFill>
              </a:endParaRPr>
            </a:p>
          </p:txBody>
        </p:sp>
        <p:sp>
          <p:nvSpPr>
            <p:cNvPr id="109" name="TextBox 108">
              <a:extLst>
                <a:ext uri="{FF2B5EF4-FFF2-40B4-BE49-F238E27FC236}">
                  <a16:creationId xmlns:a16="http://schemas.microsoft.com/office/drawing/2014/main" id="{5F1FFD37-E55A-A646-ADAB-3D9A6F5B2CB9}"/>
                </a:ext>
              </a:extLst>
            </p:cNvPr>
            <p:cNvSpPr txBox="1"/>
            <p:nvPr/>
          </p:nvSpPr>
          <p:spPr>
            <a:xfrm>
              <a:off x="5793888" y="3912361"/>
              <a:ext cx="296721" cy="167680"/>
            </a:xfrm>
            <a:prstGeom prst="rect">
              <a:avLst/>
            </a:prstGeom>
            <a:noFill/>
          </p:spPr>
          <p:txBody>
            <a:bodyPr wrap="square" lIns="0" tIns="0" rIns="0" bIns="0" rtlCol="0">
              <a:spAutoFit/>
            </a:bodyPr>
            <a:lstStyle/>
            <a:p>
              <a:pPr algn="ctr"/>
              <a:r>
                <a:rPr lang="en-US" sz="900" b="1" dirty="0">
                  <a:solidFill>
                    <a:schemeClr val="tx1"/>
                  </a:solidFill>
                </a:rPr>
                <a:t>11.6</a:t>
              </a:r>
              <a:endParaRPr lang="en-US" sz="1050" b="1" dirty="0">
                <a:solidFill>
                  <a:schemeClr val="tx1"/>
                </a:solidFill>
              </a:endParaRPr>
            </a:p>
          </p:txBody>
        </p:sp>
        <p:sp>
          <p:nvSpPr>
            <p:cNvPr id="110" name="TextBox 109">
              <a:extLst>
                <a:ext uri="{FF2B5EF4-FFF2-40B4-BE49-F238E27FC236}">
                  <a16:creationId xmlns:a16="http://schemas.microsoft.com/office/drawing/2014/main" id="{0C295016-8E19-5942-86D0-7ACBC2238CEF}"/>
                </a:ext>
              </a:extLst>
            </p:cNvPr>
            <p:cNvSpPr txBox="1"/>
            <p:nvPr/>
          </p:nvSpPr>
          <p:spPr>
            <a:xfrm>
              <a:off x="7197974" y="4027108"/>
              <a:ext cx="296721" cy="167680"/>
            </a:xfrm>
            <a:prstGeom prst="rect">
              <a:avLst/>
            </a:prstGeom>
            <a:noFill/>
          </p:spPr>
          <p:txBody>
            <a:bodyPr wrap="square" lIns="0" tIns="0" rIns="0" bIns="0" rtlCol="0">
              <a:spAutoFit/>
            </a:bodyPr>
            <a:lstStyle/>
            <a:p>
              <a:pPr algn="ctr"/>
              <a:r>
                <a:rPr lang="en-US" sz="900" b="1" dirty="0">
                  <a:solidFill>
                    <a:schemeClr val="tx1"/>
                  </a:solidFill>
                </a:rPr>
                <a:t>8.5</a:t>
              </a:r>
              <a:endParaRPr lang="en-US" sz="1050" b="1" dirty="0">
                <a:solidFill>
                  <a:schemeClr val="tx1"/>
                </a:solidFill>
              </a:endParaRPr>
            </a:p>
          </p:txBody>
        </p:sp>
        <p:sp>
          <p:nvSpPr>
            <p:cNvPr id="111" name="TextBox 110">
              <a:extLst>
                <a:ext uri="{FF2B5EF4-FFF2-40B4-BE49-F238E27FC236}">
                  <a16:creationId xmlns:a16="http://schemas.microsoft.com/office/drawing/2014/main" id="{A4BFE735-BD31-B541-B3B4-DCD6E0BE249B}"/>
                </a:ext>
              </a:extLst>
            </p:cNvPr>
            <p:cNvSpPr txBox="1"/>
            <p:nvPr/>
          </p:nvSpPr>
          <p:spPr>
            <a:xfrm>
              <a:off x="8589168" y="3942204"/>
              <a:ext cx="296721" cy="167680"/>
            </a:xfrm>
            <a:prstGeom prst="rect">
              <a:avLst/>
            </a:prstGeom>
            <a:noFill/>
          </p:spPr>
          <p:txBody>
            <a:bodyPr wrap="square" lIns="0" tIns="0" rIns="0" bIns="0" rtlCol="0">
              <a:spAutoFit/>
            </a:bodyPr>
            <a:lstStyle/>
            <a:p>
              <a:pPr algn="ctr"/>
              <a:r>
                <a:rPr lang="en-US" sz="900" b="1" dirty="0">
                  <a:solidFill>
                    <a:schemeClr val="tx1"/>
                  </a:solidFill>
                </a:rPr>
                <a:t>10.9</a:t>
              </a:r>
              <a:endParaRPr lang="en-US" sz="1050" b="1" dirty="0">
                <a:solidFill>
                  <a:schemeClr val="tx1"/>
                </a:solidFill>
              </a:endParaRPr>
            </a:p>
          </p:txBody>
        </p:sp>
        <p:sp>
          <p:nvSpPr>
            <p:cNvPr id="112" name="TextBox 111">
              <a:extLst>
                <a:ext uri="{FF2B5EF4-FFF2-40B4-BE49-F238E27FC236}">
                  <a16:creationId xmlns:a16="http://schemas.microsoft.com/office/drawing/2014/main" id="{CDF73727-DA5F-294D-A1ED-07435FA68EFC}"/>
                </a:ext>
              </a:extLst>
            </p:cNvPr>
            <p:cNvSpPr txBox="1"/>
            <p:nvPr/>
          </p:nvSpPr>
          <p:spPr>
            <a:xfrm>
              <a:off x="9980362" y="4014047"/>
              <a:ext cx="296721" cy="167680"/>
            </a:xfrm>
            <a:prstGeom prst="rect">
              <a:avLst/>
            </a:prstGeom>
            <a:noFill/>
          </p:spPr>
          <p:txBody>
            <a:bodyPr wrap="square" lIns="0" tIns="0" rIns="0" bIns="0" rtlCol="0">
              <a:spAutoFit/>
            </a:bodyPr>
            <a:lstStyle/>
            <a:p>
              <a:pPr algn="ctr"/>
              <a:r>
                <a:rPr lang="en-US" sz="900" b="1" dirty="0">
                  <a:solidFill>
                    <a:schemeClr val="tx1"/>
                  </a:solidFill>
                </a:rPr>
                <a:t>8.4</a:t>
              </a:r>
              <a:endParaRPr lang="en-US" sz="1050" b="1" dirty="0">
                <a:solidFill>
                  <a:schemeClr val="tx1"/>
                </a:solidFill>
              </a:endParaRPr>
            </a:p>
          </p:txBody>
        </p:sp>
        <p:sp>
          <p:nvSpPr>
            <p:cNvPr id="113" name="TextBox 112">
              <a:extLst>
                <a:ext uri="{FF2B5EF4-FFF2-40B4-BE49-F238E27FC236}">
                  <a16:creationId xmlns:a16="http://schemas.microsoft.com/office/drawing/2014/main" id="{FBB7F8D4-FEA3-9345-9908-77E068E14313}"/>
                </a:ext>
              </a:extLst>
            </p:cNvPr>
            <p:cNvSpPr txBox="1"/>
            <p:nvPr/>
          </p:nvSpPr>
          <p:spPr>
            <a:xfrm>
              <a:off x="2764010" y="3756296"/>
              <a:ext cx="296721" cy="167680"/>
            </a:xfrm>
            <a:prstGeom prst="rect">
              <a:avLst/>
            </a:prstGeom>
            <a:noFill/>
          </p:spPr>
          <p:txBody>
            <a:bodyPr wrap="square" lIns="0" tIns="0" rIns="0" bIns="0" rtlCol="0">
              <a:spAutoFit/>
            </a:bodyPr>
            <a:lstStyle/>
            <a:p>
              <a:pPr algn="ctr"/>
              <a:r>
                <a:rPr lang="en-US" sz="900" b="1" dirty="0">
                  <a:solidFill>
                    <a:schemeClr val="tx1"/>
                  </a:solidFill>
                </a:rPr>
                <a:t>16.4</a:t>
              </a:r>
              <a:endParaRPr lang="en-US" sz="1050" b="1" dirty="0">
                <a:solidFill>
                  <a:schemeClr val="tx1"/>
                </a:solidFill>
              </a:endParaRPr>
            </a:p>
          </p:txBody>
        </p:sp>
        <p:grpSp>
          <p:nvGrpSpPr>
            <p:cNvPr id="126" name="Group 125">
              <a:extLst>
                <a:ext uri="{FF2B5EF4-FFF2-40B4-BE49-F238E27FC236}">
                  <a16:creationId xmlns:a16="http://schemas.microsoft.com/office/drawing/2014/main" id="{54970BEA-0C8A-794A-82C1-9C37FF913CEB}"/>
                </a:ext>
              </a:extLst>
            </p:cNvPr>
            <p:cNvGrpSpPr/>
            <p:nvPr/>
          </p:nvGrpSpPr>
          <p:grpSpPr>
            <a:xfrm>
              <a:off x="2269640" y="5139869"/>
              <a:ext cx="7808514" cy="372624"/>
              <a:chOff x="2191743" y="5138989"/>
              <a:chExt cx="7808514" cy="372624"/>
            </a:xfrm>
          </p:grpSpPr>
          <p:sp>
            <p:nvSpPr>
              <p:cNvPr id="116" name="Rectangle 115">
                <a:extLst>
                  <a:ext uri="{FF2B5EF4-FFF2-40B4-BE49-F238E27FC236}">
                    <a16:creationId xmlns:a16="http://schemas.microsoft.com/office/drawing/2014/main" id="{E4B98372-0883-4D4E-8178-A4FF9191A736}"/>
                  </a:ext>
                </a:extLst>
              </p:cNvPr>
              <p:cNvSpPr/>
              <p:nvPr/>
            </p:nvSpPr>
            <p:spPr>
              <a:xfrm>
                <a:off x="2191743" y="5155201"/>
                <a:ext cx="275353" cy="27535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Rectangle 116">
                <a:extLst>
                  <a:ext uri="{FF2B5EF4-FFF2-40B4-BE49-F238E27FC236}">
                    <a16:creationId xmlns:a16="http://schemas.microsoft.com/office/drawing/2014/main" id="{10E68323-8189-EC45-91E9-3974A5317929}"/>
                  </a:ext>
                </a:extLst>
              </p:cNvPr>
              <p:cNvSpPr/>
              <p:nvPr/>
            </p:nvSpPr>
            <p:spPr>
              <a:xfrm>
                <a:off x="3919788" y="5155201"/>
                <a:ext cx="275353" cy="2753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8DE36DD8-2971-DA4D-80E6-645E351196B4}"/>
                  </a:ext>
                </a:extLst>
              </p:cNvPr>
              <p:cNvSpPr txBox="1"/>
              <p:nvPr/>
            </p:nvSpPr>
            <p:spPr>
              <a:xfrm>
                <a:off x="2548983" y="5138989"/>
                <a:ext cx="1453626" cy="372624"/>
              </a:xfrm>
              <a:prstGeom prst="rect">
                <a:avLst/>
              </a:prstGeom>
              <a:noFill/>
            </p:spPr>
            <p:txBody>
              <a:bodyPr wrap="square" rtlCol="0">
                <a:spAutoFit/>
              </a:bodyPr>
              <a:lstStyle/>
              <a:p>
                <a:r>
                  <a:rPr lang="en-US" sz="1400" dirty="0">
                    <a:solidFill>
                      <a:schemeClr val="tx1"/>
                    </a:solidFill>
                  </a:rPr>
                  <a:t>Any treatment</a:t>
                </a:r>
                <a:endParaRPr lang="en-US" sz="1600" dirty="0">
                  <a:solidFill>
                    <a:schemeClr val="tx1"/>
                  </a:solidFill>
                </a:endParaRPr>
              </a:p>
            </p:txBody>
          </p:sp>
          <p:sp>
            <p:nvSpPr>
              <p:cNvPr id="119" name="TextBox 118">
                <a:extLst>
                  <a:ext uri="{FF2B5EF4-FFF2-40B4-BE49-F238E27FC236}">
                    <a16:creationId xmlns:a16="http://schemas.microsoft.com/office/drawing/2014/main" id="{4EA42DCF-CB05-F149-A705-49A07EDAC393}"/>
                  </a:ext>
                </a:extLst>
              </p:cNvPr>
              <p:cNvSpPr txBox="1"/>
              <p:nvPr/>
            </p:nvSpPr>
            <p:spPr>
              <a:xfrm>
                <a:off x="4277028" y="5138989"/>
                <a:ext cx="1378510" cy="307777"/>
              </a:xfrm>
              <a:prstGeom prst="rect">
                <a:avLst/>
              </a:prstGeom>
              <a:noFill/>
            </p:spPr>
            <p:txBody>
              <a:bodyPr wrap="square" rtlCol="0">
                <a:spAutoFit/>
              </a:bodyPr>
              <a:lstStyle/>
              <a:p>
                <a:r>
                  <a:rPr lang="en-US" sz="1400" dirty="0">
                    <a:solidFill>
                      <a:schemeClr val="tx1"/>
                    </a:solidFill>
                  </a:rPr>
                  <a:t>Chemotherapy</a:t>
                </a:r>
              </a:p>
            </p:txBody>
          </p:sp>
          <p:sp>
            <p:nvSpPr>
              <p:cNvPr id="120" name="Rectangle 119">
                <a:extLst>
                  <a:ext uri="{FF2B5EF4-FFF2-40B4-BE49-F238E27FC236}">
                    <a16:creationId xmlns:a16="http://schemas.microsoft.com/office/drawing/2014/main" id="{FFB9F72E-4F4D-914A-A80F-9ED8FC6B27B4}"/>
                  </a:ext>
                </a:extLst>
              </p:cNvPr>
              <p:cNvSpPr/>
              <p:nvPr/>
            </p:nvSpPr>
            <p:spPr>
              <a:xfrm>
                <a:off x="5737425" y="5155201"/>
                <a:ext cx="275353" cy="27535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4CA4F1B3-A362-BE49-ABF8-11BD85AF8E92}"/>
                  </a:ext>
                </a:extLst>
              </p:cNvPr>
              <p:cNvSpPr txBox="1"/>
              <p:nvPr/>
            </p:nvSpPr>
            <p:spPr>
              <a:xfrm>
                <a:off x="6094665" y="5138989"/>
                <a:ext cx="488462" cy="307777"/>
              </a:xfrm>
              <a:prstGeom prst="rect">
                <a:avLst/>
              </a:prstGeom>
              <a:noFill/>
            </p:spPr>
            <p:txBody>
              <a:bodyPr wrap="square" rtlCol="0">
                <a:spAutoFit/>
              </a:bodyPr>
              <a:lstStyle/>
              <a:p>
                <a:r>
                  <a:rPr lang="en-US" sz="1400" dirty="0">
                    <a:solidFill>
                      <a:schemeClr val="tx1"/>
                    </a:solidFill>
                  </a:rPr>
                  <a:t>CIT</a:t>
                </a:r>
              </a:p>
            </p:txBody>
          </p:sp>
          <p:sp>
            <p:nvSpPr>
              <p:cNvPr id="122" name="Rectangle 121">
                <a:extLst>
                  <a:ext uri="{FF2B5EF4-FFF2-40B4-BE49-F238E27FC236}">
                    <a16:creationId xmlns:a16="http://schemas.microsoft.com/office/drawing/2014/main" id="{0F39DF95-0C95-4D49-8C52-09DF886BDC44}"/>
                  </a:ext>
                </a:extLst>
              </p:cNvPr>
              <p:cNvSpPr/>
              <p:nvPr/>
            </p:nvSpPr>
            <p:spPr>
              <a:xfrm>
                <a:off x="6665014" y="5155201"/>
                <a:ext cx="275353" cy="2753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TextBox 122">
                <a:extLst>
                  <a:ext uri="{FF2B5EF4-FFF2-40B4-BE49-F238E27FC236}">
                    <a16:creationId xmlns:a16="http://schemas.microsoft.com/office/drawing/2014/main" id="{8440B728-5C24-0E48-A0B4-7DFF55E16285}"/>
                  </a:ext>
                </a:extLst>
              </p:cNvPr>
              <p:cNvSpPr txBox="1"/>
              <p:nvPr/>
            </p:nvSpPr>
            <p:spPr>
              <a:xfrm>
                <a:off x="7022253" y="5138989"/>
                <a:ext cx="1315792" cy="372624"/>
              </a:xfrm>
              <a:prstGeom prst="rect">
                <a:avLst/>
              </a:prstGeom>
              <a:noFill/>
            </p:spPr>
            <p:txBody>
              <a:bodyPr wrap="square" rtlCol="0">
                <a:spAutoFit/>
              </a:bodyPr>
              <a:lstStyle/>
              <a:p>
                <a:r>
                  <a:rPr lang="en-US" sz="1400" dirty="0">
                    <a:solidFill>
                      <a:schemeClr val="tx1"/>
                    </a:solidFill>
                  </a:rPr>
                  <a:t>Targeted TKI</a:t>
                </a:r>
              </a:p>
            </p:txBody>
          </p:sp>
          <p:sp>
            <p:nvSpPr>
              <p:cNvPr id="124" name="Rectangle 123">
                <a:extLst>
                  <a:ext uri="{FF2B5EF4-FFF2-40B4-BE49-F238E27FC236}">
                    <a16:creationId xmlns:a16="http://schemas.microsoft.com/office/drawing/2014/main" id="{64D52A61-DDE3-6645-9A79-CAE113C9343A}"/>
                  </a:ext>
                </a:extLst>
              </p:cNvPr>
              <p:cNvSpPr/>
              <p:nvPr/>
            </p:nvSpPr>
            <p:spPr>
              <a:xfrm>
                <a:off x="8305619" y="5155201"/>
                <a:ext cx="275353" cy="2753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TextBox 124">
                <a:extLst>
                  <a:ext uri="{FF2B5EF4-FFF2-40B4-BE49-F238E27FC236}">
                    <a16:creationId xmlns:a16="http://schemas.microsoft.com/office/drawing/2014/main" id="{5992FD88-04D4-B446-B058-D5F546C035BC}"/>
                  </a:ext>
                </a:extLst>
              </p:cNvPr>
              <p:cNvSpPr txBox="1"/>
              <p:nvPr/>
            </p:nvSpPr>
            <p:spPr>
              <a:xfrm>
                <a:off x="8662858" y="5138989"/>
                <a:ext cx="1337399" cy="307777"/>
              </a:xfrm>
              <a:prstGeom prst="rect">
                <a:avLst/>
              </a:prstGeom>
              <a:noFill/>
            </p:spPr>
            <p:txBody>
              <a:bodyPr wrap="square" rtlCol="0">
                <a:spAutoFit/>
              </a:bodyPr>
              <a:lstStyle/>
              <a:p>
                <a:r>
                  <a:rPr lang="en-US" sz="1400" dirty="0">
                    <a:solidFill>
                      <a:schemeClr val="tx1"/>
                    </a:solidFill>
                  </a:rPr>
                  <a:t>Targeted </a:t>
                </a:r>
                <a:r>
                  <a:rPr lang="en-US" sz="1400" dirty="0" err="1">
                    <a:solidFill>
                      <a:schemeClr val="tx1"/>
                    </a:solidFill>
                  </a:rPr>
                  <a:t>mAb</a:t>
                </a:r>
                <a:endParaRPr lang="en-US" sz="1400" dirty="0">
                  <a:solidFill>
                    <a:schemeClr val="tx1"/>
                  </a:solidFill>
                </a:endParaRPr>
              </a:p>
            </p:txBody>
          </p:sp>
        </p:grpSp>
      </p:grpSp>
      <p:sp>
        <p:nvSpPr>
          <p:cNvPr id="127" name="TextBox 126">
            <a:extLst>
              <a:ext uri="{FF2B5EF4-FFF2-40B4-BE49-F238E27FC236}">
                <a16:creationId xmlns:a16="http://schemas.microsoft.com/office/drawing/2014/main" id="{60179488-BB87-1A42-82BC-0945FDE779E5}"/>
              </a:ext>
            </a:extLst>
          </p:cNvPr>
          <p:cNvSpPr txBox="1"/>
          <p:nvPr/>
        </p:nvSpPr>
        <p:spPr>
          <a:xfrm>
            <a:off x="2693802" y="1457572"/>
            <a:ext cx="6685153" cy="369332"/>
          </a:xfrm>
          <a:prstGeom prst="rect">
            <a:avLst/>
          </a:prstGeom>
          <a:noFill/>
        </p:spPr>
        <p:txBody>
          <a:bodyPr wrap="square" rtlCol="0">
            <a:spAutoFit/>
          </a:bodyPr>
          <a:lstStyle/>
          <a:p>
            <a:pPr algn="ctr"/>
            <a:r>
              <a:rPr lang="en-GB" b="1" dirty="0">
                <a:solidFill>
                  <a:schemeClr val="tx1"/>
                </a:solidFill>
              </a:rPr>
              <a:t>Post-relapse systemic non-protocol anticancer therapy</a:t>
            </a:r>
            <a:endParaRPr lang="en-US" b="1" baseline="30000" dirty="0">
              <a:solidFill>
                <a:schemeClr val="tx1"/>
              </a:solidFill>
            </a:endParaRPr>
          </a:p>
        </p:txBody>
      </p:sp>
      <p:graphicFrame>
        <p:nvGraphicFramePr>
          <p:cNvPr id="74" name="Table 73"/>
          <p:cNvGraphicFramePr>
            <a:graphicFrameLocks noGrp="1"/>
          </p:cNvGraphicFramePr>
          <p:nvPr>
            <p:extLst>
              <p:ext uri="{D42A27DB-BD31-4B8C-83A1-F6EECF244321}">
                <p14:modId xmlns:p14="http://schemas.microsoft.com/office/powerpoint/2010/main" val="2804251420"/>
              </p:ext>
            </p:extLst>
          </p:nvPr>
        </p:nvGraphicFramePr>
        <p:xfrm>
          <a:off x="315133" y="5384351"/>
          <a:ext cx="11401241" cy="1005840"/>
        </p:xfrm>
        <a:graphic>
          <a:graphicData uri="http://schemas.openxmlformats.org/drawingml/2006/table">
            <a:tbl>
              <a:tblPr firstRow="1" bandRow="1">
                <a:tableStyleId>{69012ECD-51FC-41F1-AA8D-1B2483CD663E}</a:tableStyleId>
              </a:tblPr>
              <a:tblGrid>
                <a:gridCol w="1619891">
                  <a:extLst>
                    <a:ext uri="{9D8B030D-6E8A-4147-A177-3AD203B41FA5}">
                      <a16:colId xmlns:a16="http://schemas.microsoft.com/office/drawing/2014/main" val="4171890291"/>
                    </a:ext>
                  </a:extLst>
                </a:gridCol>
                <a:gridCol w="1630225">
                  <a:extLst>
                    <a:ext uri="{9D8B030D-6E8A-4147-A177-3AD203B41FA5}">
                      <a16:colId xmlns:a16="http://schemas.microsoft.com/office/drawing/2014/main" val="3662932027"/>
                    </a:ext>
                  </a:extLst>
                </a:gridCol>
                <a:gridCol w="1630225">
                  <a:extLst>
                    <a:ext uri="{9D8B030D-6E8A-4147-A177-3AD203B41FA5}">
                      <a16:colId xmlns:a16="http://schemas.microsoft.com/office/drawing/2014/main" val="374581203"/>
                    </a:ext>
                  </a:extLst>
                </a:gridCol>
                <a:gridCol w="1630225">
                  <a:extLst>
                    <a:ext uri="{9D8B030D-6E8A-4147-A177-3AD203B41FA5}">
                      <a16:colId xmlns:a16="http://schemas.microsoft.com/office/drawing/2014/main" val="2930202573"/>
                    </a:ext>
                  </a:extLst>
                </a:gridCol>
                <a:gridCol w="1630225">
                  <a:extLst>
                    <a:ext uri="{9D8B030D-6E8A-4147-A177-3AD203B41FA5}">
                      <a16:colId xmlns:a16="http://schemas.microsoft.com/office/drawing/2014/main" val="97531505"/>
                    </a:ext>
                  </a:extLst>
                </a:gridCol>
                <a:gridCol w="1630225">
                  <a:extLst>
                    <a:ext uri="{9D8B030D-6E8A-4147-A177-3AD203B41FA5}">
                      <a16:colId xmlns:a16="http://schemas.microsoft.com/office/drawing/2014/main" val="1811051108"/>
                    </a:ext>
                  </a:extLst>
                </a:gridCol>
                <a:gridCol w="1630225">
                  <a:extLst>
                    <a:ext uri="{9D8B030D-6E8A-4147-A177-3AD203B41FA5}">
                      <a16:colId xmlns:a16="http://schemas.microsoft.com/office/drawing/2014/main" val="697383982"/>
                    </a:ext>
                  </a:extLst>
                </a:gridCol>
              </a:tblGrid>
              <a:tr h="0">
                <a:tc rowSpan="2">
                  <a:txBody>
                    <a:bodyPr/>
                    <a:lstStyle/>
                    <a:p>
                      <a:r>
                        <a:rPr lang="en-US" sz="1050" b="1" dirty="0">
                          <a:solidFill>
                            <a:schemeClr val="tx2"/>
                          </a:solidFill>
                        </a:rPr>
                        <a:t>Other post-relapse treatments,</a:t>
                      </a:r>
                      <a:r>
                        <a:rPr lang="en-US" sz="1050" b="1" baseline="0" dirty="0">
                          <a:solidFill>
                            <a:schemeClr val="tx2"/>
                          </a:solidFill>
                        </a:rPr>
                        <a:t> </a:t>
                      </a:r>
                      <a:r>
                        <a:rPr lang="en-US" sz="1050" b="1" dirty="0">
                          <a:solidFill>
                            <a:schemeClr val="tx2"/>
                          </a:solidFill>
                        </a:rPr>
                        <a:t>n (%)</a:t>
                      </a:r>
                    </a:p>
                  </a:txBody>
                  <a:tcPr anchor="b">
                    <a:lnB w="12700" cap="flat" cmpd="sng" algn="ctr">
                      <a:noFill/>
                      <a:prstDash val="solid"/>
                      <a:round/>
                      <a:headEnd type="none" w="med" len="med"/>
                      <a:tailEnd type="none" w="med" len="med"/>
                    </a:lnB>
                  </a:tcPr>
                </a:tc>
                <a:tc gridSpan="2">
                  <a:txBody>
                    <a:bodyPr/>
                    <a:lstStyle/>
                    <a:p>
                      <a:pPr algn="ctr"/>
                      <a:r>
                        <a:rPr lang="en-US" sz="1050" b="1" dirty="0">
                          <a:solidFill>
                            <a:schemeClr val="tx2"/>
                          </a:solidFill>
                        </a:rPr>
                        <a:t>PD-L1 TC ≥1% stage II–IIIA</a:t>
                      </a:r>
                    </a:p>
                  </a:txBody>
                  <a:tcPr/>
                </a:tc>
                <a:tc hMerge="1">
                  <a:txBody>
                    <a:bodyPr/>
                    <a:lstStyle/>
                    <a:p>
                      <a:endParaRPr lang="en-US" dirty="0"/>
                    </a:p>
                  </a:txBody>
                  <a:tcPr/>
                </a:tc>
                <a:tc gridSpan="2">
                  <a:txBody>
                    <a:bodyPr/>
                    <a:lstStyle/>
                    <a:p>
                      <a:pPr algn="ctr"/>
                      <a:r>
                        <a:rPr lang="en-US" sz="1050" b="1" dirty="0">
                          <a:solidFill>
                            <a:schemeClr val="tx2"/>
                          </a:solidFill>
                        </a:rPr>
                        <a:t>All randomized stage II–IIIA</a:t>
                      </a:r>
                    </a:p>
                  </a:txBody>
                  <a:tcPr/>
                </a:tc>
                <a:tc hMerge="1">
                  <a:txBody>
                    <a:bodyPr/>
                    <a:lstStyle/>
                    <a:p>
                      <a:endParaRPr lang="en-US" dirty="0"/>
                    </a:p>
                  </a:txBody>
                  <a:tcPr/>
                </a:tc>
                <a:tc gridSpan="2">
                  <a:txBody>
                    <a:bodyPr/>
                    <a:lstStyle/>
                    <a:p>
                      <a:pPr algn="ctr"/>
                      <a:r>
                        <a:rPr lang="en-US" sz="1050" b="1" dirty="0">
                          <a:solidFill>
                            <a:schemeClr val="tx2"/>
                          </a:solidFill>
                        </a:rPr>
                        <a:t>ITT stage</a:t>
                      </a:r>
                      <a:r>
                        <a:rPr lang="en-US" sz="1050" b="1" baseline="0" dirty="0">
                          <a:solidFill>
                            <a:schemeClr val="tx2"/>
                          </a:solidFill>
                        </a:rPr>
                        <a:t> IB–IIIA</a:t>
                      </a:r>
                      <a:endParaRPr lang="en-US" sz="1050" b="1" dirty="0">
                        <a:solidFill>
                          <a:schemeClr val="tx2"/>
                        </a:solidFill>
                      </a:endParaRPr>
                    </a:p>
                  </a:txBody>
                  <a:tcPr/>
                </a:tc>
                <a:tc hMerge="1">
                  <a:txBody>
                    <a:bodyPr/>
                    <a:lstStyle/>
                    <a:p>
                      <a:endParaRPr lang="en-US" dirty="0"/>
                    </a:p>
                  </a:txBody>
                  <a:tcPr/>
                </a:tc>
                <a:extLst>
                  <a:ext uri="{0D108BD9-81ED-4DB2-BD59-A6C34878D82A}">
                    <a16:rowId xmlns:a16="http://schemas.microsoft.com/office/drawing/2014/main" val="3955270898"/>
                  </a:ext>
                </a:extLst>
              </a:tr>
              <a:tr h="0">
                <a:tc vMerge="1">
                  <a:txBody>
                    <a:bodyPr/>
                    <a:lstStyle/>
                    <a:p>
                      <a:endParaRPr lang="en-US" sz="1200" b="1" dirty="0">
                        <a:solidFill>
                          <a:schemeClr val="tx2"/>
                        </a:solidFill>
                      </a:endParaRPr>
                    </a:p>
                  </a:txBody>
                  <a:tcPr>
                    <a:solidFill>
                      <a:schemeClr val="accent1"/>
                    </a:solidFill>
                  </a:tcPr>
                </a:tc>
                <a:tc>
                  <a:txBody>
                    <a:bodyPr/>
                    <a:lstStyle/>
                    <a:p>
                      <a:pPr algn="ctr"/>
                      <a:r>
                        <a:rPr lang="en-US" sz="1050" b="1" dirty="0">
                          <a:solidFill>
                            <a:schemeClr val="tx2"/>
                          </a:solidFill>
                        </a:rPr>
                        <a:t>Atezolizumab</a:t>
                      </a:r>
                      <a:r>
                        <a:rPr lang="en-US" sz="1050" b="1" baseline="0" dirty="0">
                          <a:solidFill>
                            <a:schemeClr val="tx2"/>
                          </a:solidFill>
                        </a:rPr>
                        <a:t> </a:t>
                      </a:r>
                      <a:r>
                        <a:rPr lang="en-US" sz="1050" b="1" dirty="0">
                          <a:solidFill>
                            <a:schemeClr val="tx2"/>
                          </a:solidFill>
                        </a:rPr>
                        <a:t>(n=73)</a:t>
                      </a:r>
                    </a:p>
                  </a:txBody>
                  <a:tcPr>
                    <a:lnB w="12700" cap="flat" cmpd="sng" algn="ctr">
                      <a:noFill/>
                      <a:prstDash val="solid"/>
                      <a:round/>
                      <a:headEnd type="none" w="med" len="med"/>
                      <a:tailEnd type="none" w="med" len="med"/>
                    </a:lnB>
                    <a:solidFill>
                      <a:schemeClr val="accent1"/>
                    </a:solidFill>
                  </a:tcPr>
                </a:tc>
                <a:tc>
                  <a:txBody>
                    <a:bodyPr/>
                    <a:lstStyle/>
                    <a:p>
                      <a:pPr algn="ctr"/>
                      <a:r>
                        <a:rPr lang="en-US" sz="1050" b="1" dirty="0">
                          <a:solidFill>
                            <a:schemeClr val="tx2"/>
                          </a:solidFill>
                        </a:rPr>
                        <a:t>BSC (n=102)</a:t>
                      </a:r>
                    </a:p>
                  </a:txBody>
                  <a:tcPr>
                    <a:lnB w="12700" cap="flat" cmpd="sng" algn="ctr">
                      <a:noFill/>
                      <a:prstDash val="solid"/>
                      <a:round/>
                      <a:headEnd type="none" w="med" len="med"/>
                      <a:tailEnd type="none" w="med" len="med"/>
                    </a:lnB>
                    <a:solidFill>
                      <a:schemeClr val="accent1"/>
                    </a:solidFill>
                  </a:tcPr>
                </a:tc>
                <a:tc>
                  <a:txBody>
                    <a:bodyPr/>
                    <a:lstStyle/>
                    <a:p>
                      <a:pPr algn="ctr"/>
                      <a:r>
                        <a:rPr lang="en-US" sz="1050" b="1" dirty="0">
                          <a:solidFill>
                            <a:schemeClr val="tx2"/>
                          </a:solidFill>
                        </a:rPr>
                        <a:t>Atezolizumab (n=147)</a:t>
                      </a:r>
                    </a:p>
                  </a:txBody>
                  <a:tcPr>
                    <a:lnB w="12700" cap="flat" cmpd="sng" algn="ctr">
                      <a:noFill/>
                      <a:prstDash val="solid"/>
                      <a:round/>
                      <a:headEnd type="none" w="med" len="med"/>
                      <a:tailEnd type="none" w="med" len="med"/>
                    </a:lnB>
                    <a:solidFill>
                      <a:schemeClr val="accent1"/>
                    </a:solidFill>
                  </a:tcPr>
                </a:tc>
                <a:tc>
                  <a:txBody>
                    <a:bodyPr/>
                    <a:lstStyle/>
                    <a:p>
                      <a:pPr algn="ctr"/>
                      <a:r>
                        <a:rPr lang="en-US" sz="1050" b="1" dirty="0">
                          <a:solidFill>
                            <a:schemeClr val="tx2"/>
                          </a:solidFill>
                        </a:rPr>
                        <a:t>BSC (n=189)</a:t>
                      </a:r>
                    </a:p>
                  </a:txBody>
                  <a:tcPr>
                    <a:lnB w="12700" cap="flat" cmpd="sng" algn="ctr">
                      <a:noFill/>
                      <a:prstDash val="solid"/>
                      <a:round/>
                      <a:headEnd type="none" w="med" len="med"/>
                      <a:tailEnd type="none" w="med" len="med"/>
                    </a:lnB>
                    <a:solidFill>
                      <a:schemeClr val="accent1"/>
                    </a:solidFill>
                  </a:tcPr>
                </a:tc>
                <a:tc>
                  <a:txBody>
                    <a:bodyPr/>
                    <a:lstStyle/>
                    <a:p>
                      <a:pPr algn="ctr"/>
                      <a:r>
                        <a:rPr lang="en-US" sz="1050" b="1" dirty="0">
                          <a:solidFill>
                            <a:schemeClr val="tx2"/>
                          </a:solidFill>
                        </a:rPr>
                        <a:t>Atezolizumab (n=156)</a:t>
                      </a:r>
                    </a:p>
                  </a:txBody>
                  <a:tcPr>
                    <a:lnB w="12700" cap="flat" cmpd="sng" algn="ctr">
                      <a:noFill/>
                      <a:prstDash val="solid"/>
                      <a:round/>
                      <a:headEnd type="none" w="med" len="med"/>
                      <a:tailEnd type="none" w="med" len="med"/>
                    </a:lnB>
                    <a:solidFill>
                      <a:schemeClr val="accent1"/>
                    </a:solidFill>
                  </a:tcPr>
                </a:tc>
                <a:tc>
                  <a:txBody>
                    <a:bodyPr/>
                    <a:lstStyle/>
                    <a:p>
                      <a:pPr algn="ctr"/>
                      <a:r>
                        <a:rPr lang="en-US" sz="1050" b="1" dirty="0">
                          <a:solidFill>
                            <a:schemeClr val="tx2"/>
                          </a:solidFill>
                        </a:rPr>
                        <a:t>BSC (n=203)</a:t>
                      </a:r>
                    </a:p>
                  </a:txBody>
                  <a:tcP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346349093"/>
                  </a:ext>
                </a:extLst>
              </a:tr>
              <a:tr h="0">
                <a:tc>
                  <a:txBody>
                    <a:bodyPr/>
                    <a:lstStyle/>
                    <a:p>
                      <a:r>
                        <a:rPr lang="en-US" sz="1050" dirty="0"/>
                        <a:t>Radiotherapy</a:t>
                      </a:r>
                    </a:p>
                  </a:txBody>
                  <a:tcPr>
                    <a:lnT w="12700" cap="flat" cmpd="sng" algn="ctr">
                      <a:noFill/>
                      <a:prstDash val="solid"/>
                      <a:round/>
                      <a:headEnd type="none" w="med" len="med"/>
                      <a:tailEnd type="none" w="med" len="med"/>
                    </a:lnT>
                  </a:tcPr>
                </a:tc>
                <a:tc>
                  <a:txBody>
                    <a:bodyPr/>
                    <a:lstStyle/>
                    <a:p>
                      <a:pPr algn="ctr"/>
                      <a:r>
                        <a:rPr lang="en-US" sz="1050" dirty="0"/>
                        <a:t>32 (43.8)</a:t>
                      </a:r>
                    </a:p>
                  </a:txBody>
                  <a:tcPr>
                    <a:lnT w="12700" cap="flat" cmpd="sng" algn="ctr">
                      <a:noFill/>
                      <a:prstDash val="solid"/>
                      <a:round/>
                      <a:headEnd type="none" w="med" len="med"/>
                      <a:tailEnd type="none" w="med" len="med"/>
                    </a:lnT>
                  </a:tcPr>
                </a:tc>
                <a:tc>
                  <a:txBody>
                    <a:bodyPr/>
                    <a:lstStyle/>
                    <a:p>
                      <a:pPr algn="ctr"/>
                      <a:r>
                        <a:rPr lang="en-US" sz="1050" dirty="0"/>
                        <a:t>48 (47.1)</a:t>
                      </a:r>
                    </a:p>
                  </a:txBody>
                  <a:tcPr>
                    <a:lnT w="12700" cap="flat" cmpd="sng" algn="ctr">
                      <a:noFill/>
                      <a:prstDash val="solid"/>
                      <a:round/>
                      <a:headEnd type="none" w="med" len="med"/>
                      <a:tailEnd type="none" w="med" len="med"/>
                    </a:lnT>
                  </a:tcPr>
                </a:tc>
                <a:tc>
                  <a:txBody>
                    <a:bodyPr/>
                    <a:lstStyle/>
                    <a:p>
                      <a:pPr algn="ctr"/>
                      <a:r>
                        <a:rPr lang="en-US" sz="1050" dirty="0"/>
                        <a:t>54 (36.7)</a:t>
                      </a:r>
                    </a:p>
                  </a:txBody>
                  <a:tcPr>
                    <a:lnT w="12700" cap="flat" cmpd="sng" algn="ctr">
                      <a:noFill/>
                      <a:prstDash val="solid"/>
                      <a:round/>
                      <a:headEnd type="none" w="med" len="med"/>
                      <a:tailEnd type="none" w="med" len="med"/>
                    </a:lnT>
                  </a:tcPr>
                </a:tc>
                <a:tc>
                  <a:txBody>
                    <a:bodyPr/>
                    <a:lstStyle/>
                    <a:p>
                      <a:pPr algn="ctr"/>
                      <a:r>
                        <a:rPr lang="en-US" sz="1050" dirty="0"/>
                        <a:t>72 (38.1)</a:t>
                      </a:r>
                    </a:p>
                  </a:txBody>
                  <a:tcPr>
                    <a:lnT w="12700" cap="flat" cmpd="sng" algn="ctr">
                      <a:noFill/>
                      <a:prstDash val="solid"/>
                      <a:round/>
                      <a:headEnd type="none" w="med" len="med"/>
                      <a:tailEnd type="none" w="med" len="med"/>
                    </a:lnT>
                  </a:tcPr>
                </a:tc>
                <a:tc>
                  <a:txBody>
                    <a:bodyPr/>
                    <a:lstStyle/>
                    <a:p>
                      <a:pPr algn="ctr"/>
                      <a:r>
                        <a:rPr lang="en-US" sz="1050" dirty="0"/>
                        <a:t>54 (34.6)</a:t>
                      </a:r>
                    </a:p>
                  </a:txBody>
                  <a:tcPr>
                    <a:lnT w="12700" cap="flat" cmpd="sng" algn="ctr">
                      <a:noFill/>
                      <a:prstDash val="solid"/>
                      <a:round/>
                      <a:headEnd type="none" w="med" len="med"/>
                      <a:tailEnd type="none" w="med" len="med"/>
                    </a:lnT>
                  </a:tcPr>
                </a:tc>
                <a:tc>
                  <a:txBody>
                    <a:bodyPr/>
                    <a:lstStyle/>
                    <a:p>
                      <a:pPr algn="ctr"/>
                      <a:r>
                        <a:rPr lang="en-US" sz="1050" dirty="0"/>
                        <a:t>76 (37.4)</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606409969"/>
                  </a:ext>
                </a:extLst>
              </a:tr>
              <a:tr h="0">
                <a:tc>
                  <a:txBody>
                    <a:bodyPr/>
                    <a:lstStyle/>
                    <a:p>
                      <a:r>
                        <a:rPr lang="en-US" sz="1050" dirty="0"/>
                        <a:t>Surgery</a:t>
                      </a:r>
                    </a:p>
                  </a:txBody>
                  <a:tcPr/>
                </a:tc>
                <a:tc>
                  <a:txBody>
                    <a:bodyPr/>
                    <a:lstStyle/>
                    <a:p>
                      <a:pPr algn="ctr"/>
                      <a:r>
                        <a:rPr lang="en-US" sz="1050" dirty="0"/>
                        <a:t>12 (16.4)</a:t>
                      </a:r>
                    </a:p>
                  </a:txBody>
                  <a:tcPr/>
                </a:tc>
                <a:tc>
                  <a:txBody>
                    <a:bodyPr/>
                    <a:lstStyle/>
                    <a:p>
                      <a:pPr algn="ctr"/>
                      <a:r>
                        <a:rPr lang="en-US" sz="1050" dirty="0"/>
                        <a:t>11 (10.8)</a:t>
                      </a:r>
                    </a:p>
                  </a:txBody>
                  <a:tcPr/>
                </a:tc>
                <a:tc>
                  <a:txBody>
                    <a:bodyPr/>
                    <a:lstStyle/>
                    <a:p>
                      <a:pPr algn="ctr"/>
                      <a:r>
                        <a:rPr lang="en-US" sz="1050" dirty="0"/>
                        <a:t>23 (15.6)</a:t>
                      </a:r>
                    </a:p>
                  </a:txBody>
                  <a:tcPr/>
                </a:tc>
                <a:tc>
                  <a:txBody>
                    <a:bodyPr/>
                    <a:lstStyle/>
                    <a:p>
                      <a:pPr algn="ctr"/>
                      <a:r>
                        <a:rPr lang="en-US" sz="1050" dirty="0"/>
                        <a:t>26 (13.8)</a:t>
                      </a:r>
                    </a:p>
                  </a:txBody>
                  <a:tcPr/>
                </a:tc>
                <a:tc>
                  <a:txBody>
                    <a:bodyPr/>
                    <a:lstStyle/>
                    <a:p>
                      <a:pPr algn="ctr"/>
                      <a:r>
                        <a:rPr lang="en-US" sz="1050" dirty="0"/>
                        <a:t>23 (14.7)</a:t>
                      </a:r>
                    </a:p>
                  </a:txBody>
                  <a:tcPr/>
                </a:tc>
                <a:tc>
                  <a:txBody>
                    <a:bodyPr/>
                    <a:lstStyle/>
                    <a:p>
                      <a:pPr algn="ctr"/>
                      <a:r>
                        <a:rPr lang="en-US" sz="1050" dirty="0"/>
                        <a:t>32</a:t>
                      </a:r>
                      <a:r>
                        <a:rPr lang="en-US" sz="1050" baseline="0" dirty="0"/>
                        <a:t> (15.8)</a:t>
                      </a:r>
                      <a:endParaRPr lang="en-US" sz="1050" dirty="0"/>
                    </a:p>
                  </a:txBody>
                  <a:tcPr/>
                </a:tc>
                <a:extLst>
                  <a:ext uri="{0D108BD9-81ED-4DB2-BD59-A6C34878D82A}">
                    <a16:rowId xmlns:a16="http://schemas.microsoft.com/office/drawing/2014/main" val="1879572950"/>
                  </a:ext>
                </a:extLst>
              </a:tr>
            </a:tbl>
          </a:graphicData>
        </a:graphic>
      </p:graphicFrame>
    </p:spTree>
    <p:extLst>
      <p:ext uri="{BB962C8B-B14F-4D97-AF65-F5344CB8AC3E}">
        <p14:creationId xmlns:p14="http://schemas.microsoft.com/office/powerpoint/2010/main" val="268523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LBA9: </a:t>
            </a:r>
            <a:r>
              <a:rPr lang="en-GB" dirty="0"/>
              <a:t>IMpower010: sites of relapse and subsequent therapy from a phase 3 study of atezolizumab vs best supportive care after adjuvant chemotherapy in stage IB-IIIA NSCLC </a:t>
            </a:r>
            <a:r>
              <a:rPr lang="en-US" dirty="0"/>
              <a:t>– </a:t>
            </a:r>
            <a:r>
              <a:rPr lang="en-US" dirty="0" err="1"/>
              <a:t>Felip</a:t>
            </a:r>
            <a:r>
              <a:rPr lang="en-US" dirty="0"/>
              <a:t> E, et al</a:t>
            </a:r>
          </a:p>
        </p:txBody>
      </p:sp>
      <p:sp>
        <p:nvSpPr>
          <p:cNvPr id="3" name="Content Placeholder 2"/>
          <p:cNvSpPr>
            <a:spLocks noGrp="1"/>
          </p:cNvSpPr>
          <p:nvPr>
            <p:ph idx="1"/>
          </p:nvPr>
        </p:nvSpPr>
        <p:spPr>
          <a:xfrm>
            <a:off x="304800" y="1246909"/>
            <a:ext cx="11582400" cy="350963"/>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err="1"/>
              <a:t>Felip</a:t>
            </a:r>
            <a:r>
              <a:rPr lang="en-US" dirty="0"/>
              <a:t> E, et al. Ann </a:t>
            </a:r>
            <a:r>
              <a:rPr lang="en-US" dirty="0" err="1"/>
              <a:t>Oncol</a:t>
            </a:r>
            <a:r>
              <a:rPr lang="en-US" dirty="0"/>
              <a:t> 2021;32(</a:t>
            </a:r>
            <a:r>
              <a:rPr lang="en-US" dirty="0" err="1"/>
              <a:t>suppl</a:t>
            </a:r>
            <a:r>
              <a:rPr lang="en-US" dirty="0"/>
              <a:t>):</a:t>
            </a:r>
            <a:r>
              <a:rPr lang="en-US" dirty="0" err="1"/>
              <a:t>Abstr</a:t>
            </a:r>
            <a:r>
              <a:rPr lang="en-US" dirty="0"/>
              <a:t> LBA9</a:t>
            </a:r>
          </a:p>
        </p:txBody>
      </p:sp>
      <p:grpSp>
        <p:nvGrpSpPr>
          <p:cNvPr id="99" name="Group 98">
            <a:extLst>
              <a:ext uri="{FF2B5EF4-FFF2-40B4-BE49-F238E27FC236}">
                <a16:creationId xmlns:a16="http://schemas.microsoft.com/office/drawing/2014/main" id="{3827C169-9148-1842-B637-B55194D2B2D9}"/>
              </a:ext>
            </a:extLst>
          </p:cNvPr>
          <p:cNvGrpSpPr/>
          <p:nvPr/>
        </p:nvGrpSpPr>
        <p:grpSpPr>
          <a:xfrm>
            <a:off x="512690" y="2356098"/>
            <a:ext cx="10626189" cy="3614836"/>
            <a:chOff x="286563" y="2118167"/>
            <a:chExt cx="10626189" cy="3614836"/>
          </a:xfrm>
        </p:grpSpPr>
        <p:grpSp>
          <p:nvGrpSpPr>
            <p:cNvPr id="8" name="Group 7">
              <a:extLst>
                <a:ext uri="{FF2B5EF4-FFF2-40B4-BE49-F238E27FC236}">
                  <a16:creationId xmlns:a16="http://schemas.microsoft.com/office/drawing/2014/main" id="{FE4184E2-0044-EB42-9D37-1F7BE0A2FD07}"/>
                </a:ext>
              </a:extLst>
            </p:cNvPr>
            <p:cNvGrpSpPr/>
            <p:nvPr/>
          </p:nvGrpSpPr>
          <p:grpSpPr>
            <a:xfrm>
              <a:off x="1476027" y="2246532"/>
              <a:ext cx="9436725" cy="3019949"/>
              <a:chOff x="940059" y="3514342"/>
              <a:chExt cx="8522335" cy="2727325"/>
            </a:xfrm>
          </p:grpSpPr>
          <p:grpSp>
            <p:nvGrpSpPr>
              <p:cNvPr id="9" name="object 2">
                <a:extLst>
                  <a:ext uri="{FF2B5EF4-FFF2-40B4-BE49-F238E27FC236}">
                    <a16:creationId xmlns:a16="http://schemas.microsoft.com/office/drawing/2014/main" id="{8D3F5ACA-4440-C243-BAFD-41E8C03EFB38}"/>
                  </a:ext>
                </a:extLst>
              </p:cNvPr>
              <p:cNvGrpSpPr/>
              <p:nvPr/>
            </p:nvGrpSpPr>
            <p:grpSpPr>
              <a:xfrm>
                <a:off x="8828823" y="4955730"/>
                <a:ext cx="565785" cy="1174115"/>
                <a:chOff x="8828823" y="4955730"/>
                <a:chExt cx="565785" cy="1174115"/>
              </a:xfrm>
            </p:grpSpPr>
            <p:sp>
              <p:nvSpPr>
                <p:cNvPr id="63" name="object 3">
                  <a:extLst>
                    <a:ext uri="{FF2B5EF4-FFF2-40B4-BE49-F238E27FC236}">
                      <a16:creationId xmlns:a16="http://schemas.microsoft.com/office/drawing/2014/main" id="{0E12AE8C-33A0-184D-84DA-C6FA84CE21DF}"/>
                    </a:ext>
                  </a:extLst>
                </p:cNvPr>
                <p:cNvSpPr/>
                <p:nvPr/>
              </p:nvSpPr>
              <p:spPr>
                <a:xfrm>
                  <a:off x="9126461"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4" name="object 4">
                  <a:extLst>
                    <a:ext uri="{FF2B5EF4-FFF2-40B4-BE49-F238E27FC236}">
                      <a16:creationId xmlns:a16="http://schemas.microsoft.com/office/drawing/2014/main" id="{33BBABD1-9D59-204E-945D-4C917B2434B1}"/>
                    </a:ext>
                  </a:extLst>
                </p:cNvPr>
                <p:cNvSpPr/>
                <p:nvPr/>
              </p:nvSpPr>
              <p:spPr>
                <a:xfrm>
                  <a:off x="8828823"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0" name="object 5">
                <a:extLst>
                  <a:ext uri="{FF2B5EF4-FFF2-40B4-BE49-F238E27FC236}">
                    <a16:creationId xmlns:a16="http://schemas.microsoft.com/office/drawing/2014/main" id="{4390D875-1BD6-3740-B53A-C8008BAF1BF5}"/>
                  </a:ext>
                </a:extLst>
              </p:cNvPr>
              <p:cNvGrpSpPr/>
              <p:nvPr/>
            </p:nvGrpSpPr>
            <p:grpSpPr>
              <a:xfrm>
                <a:off x="8127948" y="5381891"/>
                <a:ext cx="565785" cy="748030"/>
                <a:chOff x="8127948" y="5381891"/>
                <a:chExt cx="565785" cy="748030"/>
              </a:xfrm>
            </p:grpSpPr>
            <p:sp>
              <p:nvSpPr>
                <p:cNvPr id="61" name="object 6">
                  <a:extLst>
                    <a:ext uri="{FF2B5EF4-FFF2-40B4-BE49-F238E27FC236}">
                      <a16:creationId xmlns:a16="http://schemas.microsoft.com/office/drawing/2014/main" id="{FFE67A5C-3B8E-084D-B8DD-CB834D2947A6}"/>
                    </a:ext>
                  </a:extLst>
                </p:cNvPr>
                <p:cNvSpPr/>
                <p:nvPr/>
              </p:nvSpPr>
              <p:spPr>
                <a:xfrm>
                  <a:off x="8425586" y="5416676"/>
                  <a:ext cx="267970" cy="713740"/>
                </a:xfrm>
                <a:custGeom>
                  <a:avLst/>
                  <a:gdLst/>
                  <a:ahLst/>
                  <a:cxnLst/>
                  <a:rect l="l" t="t" r="r" b="b"/>
                  <a:pathLst>
                    <a:path w="267970" h="713739">
                      <a:moveTo>
                        <a:pt x="267868" y="0"/>
                      </a:moveTo>
                      <a:lnTo>
                        <a:pt x="0" y="0"/>
                      </a:lnTo>
                      <a:lnTo>
                        <a:pt x="0" y="713168"/>
                      </a:lnTo>
                      <a:lnTo>
                        <a:pt x="267868" y="713168"/>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2" name="object 7">
                  <a:extLst>
                    <a:ext uri="{FF2B5EF4-FFF2-40B4-BE49-F238E27FC236}">
                      <a16:creationId xmlns:a16="http://schemas.microsoft.com/office/drawing/2014/main" id="{7FDFD724-8BBB-964A-A4EC-5EF2D323EABA}"/>
                    </a:ext>
                  </a:extLst>
                </p:cNvPr>
                <p:cNvSpPr/>
                <p:nvPr/>
              </p:nvSpPr>
              <p:spPr>
                <a:xfrm>
                  <a:off x="8127948" y="5381891"/>
                  <a:ext cx="267970" cy="748030"/>
                </a:xfrm>
                <a:custGeom>
                  <a:avLst/>
                  <a:gdLst/>
                  <a:ahLst/>
                  <a:cxnLst/>
                  <a:rect l="l" t="t" r="r" b="b"/>
                  <a:pathLst>
                    <a:path w="267970" h="748029">
                      <a:moveTo>
                        <a:pt x="267868" y="0"/>
                      </a:moveTo>
                      <a:lnTo>
                        <a:pt x="0" y="0"/>
                      </a:lnTo>
                      <a:lnTo>
                        <a:pt x="0" y="747953"/>
                      </a:lnTo>
                      <a:lnTo>
                        <a:pt x="267868" y="747953"/>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1" name="object 8">
                <a:extLst>
                  <a:ext uri="{FF2B5EF4-FFF2-40B4-BE49-F238E27FC236}">
                    <a16:creationId xmlns:a16="http://schemas.microsoft.com/office/drawing/2014/main" id="{D16B41F7-5D2E-1E4F-A533-F57E22BB5318}"/>
                  </a:ext>
                </a:extLst>
              </p:cNvPr>
              <p:cNvGrpSpPr/>
              <p:nvPr/>
            </p:nvGrpSpPr>
            <p:grpSpPr>
              <a:xfrm>
                <a:off x="7427086" y="5042699"/>
                <a:ext cx="565785" cy="1087755"/>
                <a:chOff x="7427086" y="5042699"/>
                <a:chExt cx="565785" cy="1087755"/>
              </a:xfrm>
            </p:grpSpPr>
            <p:sp>
              <p:nvSpPr>
                <p:cNvPr id="59" name="object 9">
                  <a:extLst>
                    <a:ext uri="{FF2B5EF4-FFF2-40B4-BE49-F238E27FC236}">
                      <a16:creationId xmlns:a16="http://schemas.microsoft.com/office/drawing/2014/main" id="{82C2EC00-8EE6-AF4D-955A-A3C5790627F1}"/>
                    </a:ext>
                  </a:extLst>
                </p:cNvPr>
                <p:cNvSpPr/>
                <p:nvPr/>
              </p:nvSpPr>
              <p:spPr>
                <a:xfrm>
                  <a:off x="7724711" y="5207939"/>
                  <a:ext cx="267970" cy="922019"/>
                </a:xfrm>
                <a:custGeom>
                  <a:avLst/>
                  <a:gdLst/>
                  <a:ahLst/>
                  <a:cxnLst/>
                  <a:rect l="l" t="t" r="r" b="b"/>
                  <a:pathLst>
                    <a:path w="267970" h="922020">
                      <a:moveTo>
                        <a:pt x="267868" y="0"/>
                      </a:moveTo>
                      <a:lnTo>
                        <a:pt x="0" y="0"/>
                      </a:lnTo>
                      <a:lnTo>
                        <a:pt x="0" y="921905"/>
                      </a:lnTo>
                      <a:lnTo>
                        <a:pt x="267868" y="921905"/>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60" name="object 10">
                  <a:extLst>
                    <a:ext uri="{FF2B5EF4-FFF2-40B4-BE49-F238E27FC236}">
                      <a16:creationId xmlns:a16="http://schemas.microsoft.com/office/drawing/2014/main" id="{5A2CA376-E520-2446-9F05-AA37ADAED377}"/>
                    </a:ext>
                  </a:extLst>
                </p:cNvPr>
                <p:cNvSpPr/>
                <p:nvPr/>
              </p:nvSpPr>
              <p:spPr>
                <a:xfrm>
                  <a:off x="7427086" y="5042699"/>
                  <a:ext cx="267970" cy="1087755"/>
                </a:xfrm>
                <a:custGeom>
                  <a:avLst/>
                  <a:gdLst/>
                  <a:ahLst/>
                  <a:cxnLst/>
                  <a:rect l="l" t="t" r="r" b="b"/>
                  <a:pathLst>
                    <a:path w="267970" h="1087754">
                      <a:moveTo>
                        <a:pt x="267868" y="0"/>
                      </a:moveTo>
                      <a:lnTo>
                        <a:pt x="0" y="0"/>
                      </a:lnTo>
                      <a:lnTo>
                        <a:pt x="0" y="1087145"/>
                      </a:lnTo>
                      <a:lnTo>
                        <a:pt x="267868" y="108714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2" name="object 11">
                <a:extLst>
                  <a:ext uri="{FF2B5EF4-FFF2-40B4-BE49-F238E27FC236}">
                    <a16:creationId xmlns:a16="http://schemas.microsoft.com/office/drawing/2014/main" id="{504BE2EE-FA53-DC46-B59C-ADEFAD695142}"/>
                  </a:ext>
                </a:extLst>
              </p:cNvPr>
              <p:cNvGrpSpPr/>
              <p:nvPr/>
            </p:nvGrpSpPr>
            <p:grpSpPr>
              <a:xfrm>
                <a:off x="6726211" y="5077485"/>
                <a:ext cx="565785" cy="1052830"/>
                <a:chOff x="6726211" y="5077485"/>
                <a:chExt cx="565785" cy="1052830"/>
              </a:xfrm>
            </p:grpSpPr>
            <p:sp>
              <p:nvSpPr>
                <p:cNvPr id="57" name="object 12">
                  <a:extLst>
                    <a:ext uri="{FF2B5EF4-FFF2-40B4-BE49-F238E27FC236}">
                      <a16:creationId xmlns:a16="http://schemas.microsoft.com/office/drawing/2014/main" id="{BD3D6AE4-9B84-E94F-878C-457BE36F0E2F}"/>
                    </a:ext>
                  </a:extLst>
                </p:cNvPr>
                <p:cNvSpPr/>
                <p:nvPr/>
              </p:nvSpPr>
              <p:spPr>
                <a:xfrm>
                  <a:off x="7023849"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8" name="object 13">
                  <a:extLst>
                    <a:ext uri="{FF2B5EF4-FFF2-40B4-BE49-F238E27FC236}">
                      <a16:creationId xmlns:a16="http://schemas.microsoft.com/office/drawing/2014/main" id="{4F57542C-D2DC-244E-B55F-91B15A33387C}"/>
                    </a:ext>
                  </a:extLst>
                </p:cNvPr>
                <p:cNvSpPr/>
                <p:nvPr/>
              </p:nvSpPr>
              <p:spPr>
                <a:xfrm>
                  <a:off x="6726211" y="5077485"/>
                  <a:ext cx="267970" cy="1052830"/>
                </a:xfrm>
                <a:custGeom>
                  <a:avLst/>
                  <a:gdLst/>
                  <a:ahLst/>
                  <a:cxnLst/>
                  <a:rect l="l" t="t" r="r" b="b"/>
                  <a:pathLst>
                    <a:path w="267970" h="1052829">
                      <a:moveTo>
                        <a:pt x="267868" y="0"/>
                      </a:moveTo>
                      <a:lnTo>
                        <a:pt x="0" y="0"/>
                      </a:lnTo>
                      <a:lnTo>
                        <a:pt x="0" y="1052360"/>
                      </a:lnTo>
                      <a:lnTo>
                        <a:pt x="267868" y="1052360"/>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3" name="object 14">
                <a:extLst>
                  <a:ext uri="{FF2B5EF4-FFF2-40B4-BE49-F238E27FC236}">
                    <a16:creationId xmlns:a16="http://schemas.microsoft.com/office/drawing/2014/main" id="{AE06C296-2BF5-FF4B-BF01-05E41EF3C3BE}"/>
                  </a:ext>
                </a:extLst>
              </p:cNvPr>
              <p:cNvGrpSpPr/>
              <p:nvPr/>
            </p:nvGrpSpPr>
            <p:grpSpPr>
              <a:xfrm>
                <a:off x="6025337" y="4955730"/>
                <a:ext cx="565785" cy="1174115"/>
                <a:chOff x="6025337" y="4955730"/>
                <a:chExt cx="565785" cy="1174115"/>
              </a:xfrm>
            </p:grpSpPr>
            <p:sp>
              <p:nvSpPr>
                <p:cNvPr id="55" name="object 15">
                  <a:extLst>
                    <a:ext uri="{FF2B5EF4-FFF2-40B4-BE49-F238E27FC236}">
                      <a16:creationId xmlns:a16="http://schemas.microsoft.com/office/drawing/2014/main" id="{60BC0856-D82E-C34C-8435-AC46A194602B}"/>
                    </a:ext>
                  </a:extLst>
                </p:cNvPr>
                <p:cNvSpPr/>
                <p:nvPr/>
              </p:nvSpPr>
              <p:spPr>
                <a:xfrm>
                  <a:off x="6322974"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6" name="object 16">
                  <a:extLst>
                    <a:ext uri="{FF2B5EF4-FFF2-40B4-BE49-F238E27FC236}">
                      <a16:creationId xmlns:a16="http://schemas.microsoft.com/office/drawing/2014/main" id="{AE81BD17-C6A6-824C-B931-7935CF3A73E1}"/>
                    </a:ext>
                  </a:extLst>
                </p:cNvPr>
                <p:cNvSpPr/>
                <p:nvPr/>
              </p:nvSpPr>
              <p:spPr>
                <a:xfrm>
                  <a:off x="6025337"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4" name="object 17">
                <a:extLst>
                  <a:ext uri="{FF2B5EF4-FFF2-40B4-BE49-F238E27FC236}">
                    <a16:creationId xmlns:a16="http://schemas.microsoft.com/office/drawing/2014/main" id="{DC792F9F-3AFD-0641-9F81-30A0EC9386CD}"/>
                  </a:ext>
                </a:extLst>
              </p:cNvPr>
              <p:cNvGrpSpPr/>
              <p:nvPr/>
            </p:nvGrpSpPr>
            <p:grpSpPr>
              <a:xfrm>
                <a:off x="5324462" y="5381891"/>
                <a:ext cx="565785" cy="748030"/>
                <a:chOff x="5324462" y="5381891"/>
                <a:chExt cx="565785" cy="748030"/>
              </a:xfrm>
            </p:grpSpPr>
            <p:sp>
              <p:nvSpPr>
                <p:cNvPr id="53" name="object 18">
                  <a:extLst>
                    <a:ext uri="{FF2B5EF4-FFF2-40B4-BE49-F238E27FC236}">
                      <a16:creationId xmlns:a16="http://schemas.microsoft.com/office/drawing/2014/main" id="{248F7648-55C3-3C48-980F-B94BF8D80C94}"/>
                    </a:ext>
                  </a:extLst>
                </p:cNvPr>
                <p:cNvSpPr/>
                <p:nvPr/>
              </p:nvSpPr>
              <p:spPr>
                <a:xfrm>
                  <a:off x="5622099" y="5416676"/>
                  <a:ext cx="267970" cy="713740"/>
                </a:xfrm>
                <a:custGeom>
                  <a:avLst/>
                  <a:gdLst/>
                  <a:ahLst/>
                  <a:cxnLst/>
                  <a:rect l="l" t="t" r="r" b="b"/>
                  <a:pathLst>
                    <a:path w="267970" h="713739">
                      <a:moveTo>
                        <a:pt x="267868" y="0"/>
                      </a:moveTo>
                      <a:lnTo>
                        <a:pt x="0" y="0"/>
                      </a:lnTo>
                      <a:lnTo>
                        <a:pt x="0" y="713168"/>
                      </a:lnTo>
                      <a:lnTo>
                        <a:pt x="267868" y="713168"/>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4" name="object 19">
                  <a:extLst>
                    <a:ext uri="{FF2B5EF4-FFF2-40B4-BE49-F238E27FC236}">
                      <a16:creationId xmlns:a16="http://schemas.microsoft.com/office/drawing/2014/main" id="{3B18D412-6E0A-854D-8606-E70F7C9BAABE}"/>
                    </a:ext>
                  </a:extLst>
                </p:cNvPr>
                <p:cNvSpPr/>
                <p:nvPr/>
              </p:nvSpPr>
              <p:spPr>
                <a:xfrm>
                  <a:off x="5324462" y="5381891"/>
                  <a:ext cx="267970" cy="748030"/>
                </a:xfrm>
                <a:custGeom>
                  <a:avLst/>
                  <a:gdLst/>
                  <a:ahLst/>
                  <a:cxnLst/>
                  <a:rect l="l" t="t" r="r" b="b"/>
                  <a:pathLst>
                    <a:path w="267970" h="748029">
                      <a:moveTo>
                        <a:pt x="267868" y="0"/>
                      </a:moveTo>
                      <a:lnTo>
                        <a:pt x="0" y="0"/>
                      </a:lnTo>
                      <a:lnTo>
                        <a:pt x="0" y="747953"/>
                      </a:lnTo>
                      <a:lnTo>
                        <a:pt x="267868" y="747953"/>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5" name="object 20">
                <a:extLst>
                  <a:ext uri="{FF2B5EF4-FFF2-40B4-BE49-F238E27FC236}">
                    <a16:creationId xmlns:a16="http://schemas.microsoft.com/office/drawing/2014/main" id="{4C2E68E3-F08E-9B4A-94D4-A0B6E35E9736}"/>
                  </a:ext>
                </a:extLst>
              </p:cNvPr>
              <p:cNvGrpSpPr/>
              <p:nvPr/>
            </p:nvGrpSpPr>
            <p:grpSpPr>
              <a:xfrm>
                <a:off x="4623587" y="4955730"/>
                <a:ext cx="565785" cy="1174115"/>
                <a:chOff x="4623587" y="4955730"/>
                <a:chExt cx="565785" cy="1174115"/>
              </a:xfrm>
            </p:grpSpPr>
            <p:sp>
              <p:nvSpPr>
                <p:cNvPr id="51" name="object 21">
                  <a:extLst>
                    <a:ext uri="{FF2B5EF4-FFF2-40B4-BE49-F238E27FC236}">
                      <a16:creationId xmlns:a16="http://schemas.microsoft.com/office/drawing/2014/main" id="{4344ACAD-CA1D-0C42-BE45-AEF8E471A556}"/>
                    </a:ext>
                  </a:extLst>
                </p:cNvPr>
                <p:cNvSpPr/>
                <p:nvPr/>
              </p:nvSpPr>
              <p:spPr>
                <a:xfrm>
                  <a:off x="4921224" y="5225338"/>
                  <a:ext cx="267970" cy="904875"/>
                </a:xfrm>
                <a:custGeom>
                  <a:avLst/>
                  <a:gdLst/>
                  <a:ahLst/>
                  <a:cxnLst/>
                  <a:rect l="l" t="t" r="r" b="b"/>
                  <a:pathLst>
                    <a:path w="267970" h="904875">
                      <a:moveTo>
                        <a:pt x="267868" y="0"/>
                      </a:moveTo>
                      <a:lnTo>
                        <a:pt x="0" y="0"/>
                      </a:lnTo>
                      <a:lnTo>
                        <a:pt x="0" y="904506"/>
                      </a:lnTo>
                      <a:lnTo>
                        <a:pt x="267868" y="90450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2" name="object 22">
                  <a:extLst>
                    <a:ext uri="{FF2B5EF4-FFF2-40B4-BE49-F238E27FC236}">
                      <a16:creationId xmlns:a16="http://schemas.microsoft.com/office/drawing/2014/main" id="{E425BB30-D97E-604F-9DE0-9F829F5E9085}"/>
                    </a:ext>
                  </a:extLst>
                </p:cNvPr>
                <p:cNvSpPr/>
                <p:nvPr/>
              </p:nvSpPr>
              <p:spPr>
                <a:xfrm>
                  <a:off x="4623587" y="4955730"/>
                  <a:ext cx="267970" cy="1174115"/>
                </a:xfrm>
                <a:custGeom>
                  <a:avLst/>
                  <a:gdLst/>
                  <a:ahLst/>
                  <a:cxnLst/>
                  <a:rect l="l" t="t" r="r" b="b"/>
                  <a:pathLst>
                    <a:path w="267970" h="1174114">
                      <a:moveTo>
                        <a:pt x="267868" y="0"/>
                      </a:moveTo>
                      <a:lnTo>
                        <a:pt x="0" y="0"/>
                      </a:lnTo>
                      <a:lnTo>
                        <a:pt x="0" y="1174115"/>
                      </a:lnTo>
                      <a:lnTo>
                        <a:pt x="267868" y="1174115"/>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6" name="object 23">
                <a:extLst>
                  <a:ext uri="{FF2B5EF4-FFF2-40B4-BE49-F238E27FC236}">
                    <a16:creationId xmlns:a16="http://schemas.microsoft.com/office/drawing/2014/main" id="{A5154909-3CD3-044B-AB76-040890D96766}"/>
                  </a:ext>
                </a:extLst>
              </p:cNvPr>
              <p:cNvGrpSpPr/>
              <p:nvPr/>
            </p:nvGrpSpPr>
            <p:grpSpPr>
              <a:xfrm>
                <a:off x="3922712" y="5068785"/>
                <a:ext cx="565785" cy="1061085"/>
                <a:chOff x="3922712" y="5068785"/>
                <a:chExt cx="565785" cy="1061085"/>
              </a:xfrm>
            </p:grpSpPr>
            <p:sp>
              <p:nvSpPr>
                <p:cNvPr id="49" name="object 24">
                  <a:extLst>
                    <a:ext uri="{FF2B5EF4-FFF2-40B4-BE49-F238E27FC236}">
                      <a16:creationId xmlns:a16="http://schemas.microsoft.com/office/drawing/2014/main" id="{6AD5F79C-E5DB-A74D-9CE2-804A9548F3A0}"/>
                    </a:ext>
                  </a:extLst>
                </p:cNvPr>
                <p:cNvSpPr/>
                <p:nvPr/>
              </p:nvSpPr>
              <p:spPr>
                <a:xfrm>
                  <a:off x="4220349" y="5086184"/>
                  <a:ext cx="267970" cy="1043940"/>
                </a:xfrm>
                <a:custGeom>
                  <a:avLst/>
                  <a:gdLst/>
                  <a:ahLst/>
                  <a:cxnLst/>
                  <a:rect l="l" t="t" r="r" b="b"/>
                  <a:pathLst>
                    <a:path w="267970"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50" name="object 25">
                  <a:extLst>
                    <a:ext uri="{FF2B5EF4-FFF2-40B4-BE49-F238E27FC236}">
                      <a16:creationId xmlns:a16="http://schemas.microsoft.com/office/drawing/2014/main" id="{3B91F562-BC99-D046-BB89-A81DE49BD6C7}"/>
                    </a:ext>
                  </a:extLst>
                </p:cNvPr>
                <p:cNvSpPr/>
                <p:nvPr/>
              </p:nvSpPr>
              <p:spPr>
                <a:xfrm>
                  <a:off x="3922712" y="5068785"/>
                  <a:ext cx="267970" cy="1061085"/>
                </a:xfrm>
                <a:custGeom>
                  <a:avLst/>
                  <a:gdLst/>
                  <a:ahLst/>
                  <a:cxnLst/>
                  <a:rect l="l" t="t" r="r" b="b"/>
                  <a:pathLst>
                    <a:path w="267970" h="1061085">
                      <a:moveTo>
                        <a:pt x="267868" y="0"/>
                      </a:moveTo>
                      <a:lnTo>
                        <a:pt x="0" y="0"/>
                      </a:lnTo>
                      <a:lnTo>
                        <a:pt x="0" y="1061059"/>
                      </a:lnTo>
                      <a:lnTo>
                        <a:pt x="267868" y="1061059"/>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7" name="object 26">
                <a:extLst>
                  <a:ext uri="{FF2B5EF4-FFF2-40B4-BE49-F238E27FC236}">
                    <a16:creationId xmlns:a16="http://schemas.microsoft.com/office/drawing/2014/main" id="{508D0750-BF7B-4F40-97F7-C19D188DB941}"/>
                  </a:ext>
                </a:extLst>
              </p:cNvPr>
              <p:cNvGrpSpPr/>
              <p:nvPr/>
            </p:nvGrpSpPr>
            <p:grpSpPr>
              <a:xfrm>
                <a:off x="3221837" y="4546955"/>
                <a:ext cx="565785" cy="1583055"/>
                <a:chOff x="3221837" y="4546955"/>
                <a:chExt cx="565785" cy="1583055"/>
              </a:xfrm>
            </p:grpSpPr>
            <p:sp>
              <p:nvSpPr>
                <p:cNvPr id="47" name="object 27">
                  <a:extLst>
                    <a:ext uri="{FF2B5EF4-FFF2-40B4-BE49-F238E27FC236}">
                      <a16:creationId xmlns:a16="http://schemas.microsoft.com/office/drawing/2014/main" id="{E7ADB913-1AD8-3043-B3EB-C7DF9D4A5022}"/>
                    </a:ext>
                  </a:extLst>
                </p:cNvPr>
                <p:cNvSpPr/>
                <p:nvPr/>
              </p:nvSpPr>
              <p:spPr>
                <a:xfrm>
                  <a:off x="3519474" y="5207940"/>
                  <a:ext cx="267970" cy="922019"/>
                </a:xfrm>
                <a:custGeom>
                  <a:avLst/>
                  <a:gdLst/>
                  <a:ahLst/>
                  <a:cxnLst/>
                  <a:rect l="l" t="t" r="r" b="b"/>
                  <a:pathLst>
                    <a:path w="267970" h="922020">
                      <a:moveTo>
                        <a:pt x="267868" y="0"/>
                      </a:moveTo>
                      <a:lnTo>
                        <a:pt x="0" y="0"/>
                      </a:lnTo>
                      <a:lnTo>
                        <a:pt x="0" y="921905"/>
                      </a:lnTo>
                      <a:lnTo>
                        <a:pt x="267868" y="921905"/>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8" name="object 28">
                  <a:extLst>
                    <a:ext uri="{FF2B5EF4-FFF2-40B4-BE49-F238E27FC236}">
                      <a16:creationId xmlns:a16="http://schemas.microsoft.com/office/drawing/2014/main" id="{DB684D96-6ED4-7D4E-8FE0-DC5D7717BBBA}"/>
                    </a:ext>
                  </a:extLst>
                </p:cNvPr>
                <p:cNvSpPr/>
                <p:nvPr/>
              </p:nvSpPr>
              <p:spPr>
                <a:xfrm>
                  <a:off x="3221837" y="4546955"/>
                  <a:ext cx="267970" cy="1583055"/>
                </a:xfrm>
                <a:custGeom>
                  <a:avLst/>
                  <a:gdLst/>
                  <a:ahLst/>
                  <a:cxnLst/>
                  <a:rect l="l" t="t" r="r" b="b"/>
                  <a:pathLst>
                    <a:path w="267970" h="1583054">
                      <a:moveTo>
                        <a:pt x="267868" y="0"/>
                      </a:moveTo>
                      <a:lnTo>
                        <a:pt x="0" y="0"/>
                      </a:lnTo>
                      <a:lnTo>
                        <a:pt x="0" y="1582889"/>
                      </a:lnTo>
                      <a:lnTo>
                        <a:pt x="267868" y="1582889"/>
                      </a:lnTo>
                      <a:lnTo>
                        <a:pt x="267868" y="0"/>
                      </a:lnTo>
                      <a:close/>
                    </a:path>
                  </a:pathLst>
                </a:custGeom>
                <a:solidFill>
                  <a:srgbClr val="2893FF"/>
                </a:solidFill>
              </p:spPr>
              <p:txBody>
                <a:bodyPr wrap="square" lIns="0" tIns="0" rIns="0" bIns="0" rtlCol="0"/>
                <a:lstStyle/>
                <a:p>
                  <a:endParaRPr dirty="0">
                    <a:solidFill>
                      <a:schemeClr val="tx1"/>
                    </a:solidFill>
                  </a:endParaRPr>
                </a:p>
              </p:txBody>
            </p:sp>
          </p:grpSp>
          <p:grpSp>
            <p:nvGrpSpPr>
              <p:cNvPr id="18" name="object 29">
                <a:extLst>
                  <a:ext uri="{FF2B5EF4-FFF2-40B4-BE49-F238E27FC236}">
                    <a16:creationId xmlns:a16="http://schemas.microsoft.com/office/drawing/2014/main" id="{25C0F96E-7CDA-0542-96DD-3E81E5C56806}"/>
                  </a:ext>
                </a:extLst>
              </p:cNvPr>
              <p:cNvGrpSpPr/>
              <p:nvPr/>
            </p:nvGrpSpPr>
            <p:grpSpPr>
              <a:xfrm>
                <a:off x="2520962" y="4042524"/>
                <a:ext cx="565785" cy="2087880"/>
                <a:chOff x="2520962" y="4042524"/>
                <a:chExt cx="565785" cy="2087880"/>
              </a:xfrm>
            </p:grpSpPr>
            <p:sp>
              <p:nvSpPr>
                <p:cNvPr id="45" name="object 30">
                  <a:extLst>
                    <a:ext uri="{FF2B5EF4-FFF2-40B4-BE49-F238E27FC236}">
                      <a16:creationId xmlns:a16="http://schemas.microsoft.com/office/drawing/2014/main" id="{802F4899-29AB-9B4F-BF4A-E01A8CB144B6}"/>
                    </a:ext>
                  </a:extLst>
                </p:cNvPr>
                <p:cNvSpPr/>
                <p:nvPr/>
              </p:nvSpPr>
              <p:spPr>
                <a:xfrm>
                  <a:off x="2818600" y="5668898"/>
                  <a:ext cx="267970" cy="461009"/>
                </a:xfrm>
                <a:custGeom>
                  <a:avLst/>
                  <a:gdLst/>
                  <a:ahLst/>
                  <a:cxnLst/>
                  <a:rect l="l" t="t" r="r" b="b"/>
                  <a:pathLst>
                    <a:path w="267969" h="461010">
                      <a:moveTo>
                        <a:pt x="267868" y="0"/>
                      </a:moveTo>
                      <a:lnTo>
                        <a:pt x="0" y="0"/>
                      </a:lnTo>
                      <a:lnTo>
                        <a:pt x="0" y="460946"/>
                      </a:lnTo>
                      <a:lnTo>
                        <a:pt x="267868" y="46094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6" name="object 31">
                  <a:extLst>
                    <a:ext uri="{FF2B5EF4-FFF2-40B4-BE49-F238E27FC236}">
                      <a16:creationId xmlns:a16="http://schemas.microsoft.com/office/drawing/2014/main" id="{5C975D20-490C-4C47-AE4E-170B5194CC39}"/>
                    </a:ext>
                  </a:extLst>
                </p:cNvPr>
                <p:cNvSpPr/>
                <p:nvPr/>
              </p:nvSpPr>
              <p:spPr>
                <a:xfrm>
                  <a:off x="2520962" y="4042524"/>
                  <a:ext cx="267970" cy="2087880"/>
                </a:xfrm>
                <a:custGeom>
                  <a:avLst/>
                  <a:gdLst/>
                  <a:ahLst/>
                  <a:cxnLst/>
                  <a:rect l="l" t="t" r="r" b="b"/>
                  <a:pathLst>
                    <a:path w="267969" h="2087879">
                      <a:moveTo>
                        <a:pt x="267868" y="0"/>
                      </a:moveTo>
                      <a:lnTo>
                        <a:pt x="0" y="0"/>
                      </a:lnTo>
                      <a:lnTo>
                        <a:pt x="0" y="2087321"/>
                      </a:lnTo>
                      <a:lnTo>
                        <a:pt x="267868" y="2087321"/>
                      </a:lnTo>
                      <a:lnTo>
                        <a:pt x="267868" y="0"/>
                      </a:lnTo>
                      <a:close/>
                    </a:path>
                  </a:pathLst>
                </a:custGeom>
                <a:solidFill>
                  <a:srgbClr val="2893FF"/>
                </a:solidFill>
              </p:spPr>
              <p:txBody>
                <a:bodyPr wrap="square" lIns="0" tIns="0" rIns="0" bIns="0" rtlCol="0"/>
                <a:lstStyle/>
                <a:p>
                  <a:endParaRPr>
                    <a:solidFill>
                      <a:schemeClr val="tx1"/>
                    </a:solidFill>
                  </a:endParaRPr>
                </a:p>
              </p:txBody>
            </p:sp>
          </p:grpSp>
          <p:grpSp>
            <p:nvGrpSpPr>
              <p:cNvPr id="19" name="object 32">
                <a:extLst>
                  <a:ext uri="{FF2B5EF4-FFF2-40B4-BE49-F238E27FC236}">
                    <a16:creationId xmlns:a16="http://schemas.microsoft.com/office/drawing/2014/main" id="{14AEDDA0-AC1F-994B-B9A3-425A3D4F1FE1}"/>
                  </a:ext>
                </a:extLst>
              </p:cNvPr>
              <p:cNvGrpSpPr/>
              <p:nvPr/>
            </p:nvGrpSpPr>
            <p:grpSpPr>
              <a:xfrm>
                <a:off x="1820100" y="4625238"/>
                <a:ext cx="565785" cy="1504950"/>
                <a:chOff x="1820100" y="4625238"/>
                <a:chExt cx="565785" cy="1504950"/>
              </a:xfrm>
            </p:grpSpPr>
            <p:sp>
              <p:nvSpPr>
                <p:cNvPr id="43" name="object 33">
                  <a:extLst>
                    <a:ext uri="{FF2B5EF4-FFF2-40B4-BE49-F238E27FC236}">
                      <a16:creationId xmlns:a16="http://schemas.microsoft.com/office/drawing/2014/main" id="{548A8A1D-AB5A-604D-82B8-320D71BB9B01}"/>
                    </a:ext>
                  </a:extLst>
                </p:cNvPr>
                <p:cNvSpPr/>
                <p:nvPr/>
              </p:nvSpPr>
              <p:spPr>
                <a:xfrm>
                  <a:off x="2117725" y="5225338"/>
                  <a:ext cx="267970" cy="904875"/>
                </a:xfrm>
                <a:custGeom>
                  <a:avLst/>
                  <a:gdLst/>
                  <a:ahLst/>
                  <a:cxnLst/>
                  <a:rect l="l" t="t" r="r" b="b"/>
                  <a:pathLst>
                    <a:path w="267969" h="904875">
                      <a:moveTo>
                        <a:pt x="267868" y="0"/>
                      </a:moveTo>
                      <a:lnTo>
                        <a:pt x="0" y="0"/>
                      </a:lnTo>
                      <a:lnTo>
                        <a:pt x="0" y="904506"/>
                      </a:lnTo>
                      <a:lnTo>
                        <a:pt x="267868" y="904506"/>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44" name="object 34">
                  <a:extLst>
                    <a:ext uri="{FF2B5EF4-FFF2-40B4-BE49-F238E27FC236}">
                      <a16:creationId xmlns:a16="http://schemas.microsoft.com/office/drawing/2014/main" id="{293C199F-FB7E-6B4A-9AF6-8EA544B0D28B}"/>
                    </a:ext>
                  </a:extLst>
                </p:cNvPr>
                <p:cNvSpPr/>
                <p:nvPr/>
              </p:nvSpPr>
              <p:spPr>
                <a:xfrm>
                  <a:off x="1820100" y="4625238"/>
                  <a:ext cx="267970" cy="1504950"/>
                </a:xfrm>
                <a:custGeom>
                  <a:avLst/>
                  <a:gdLst/>
                  <a:ahLst/>
                  <a:cxnLst/>
                  <a:rect l="l" t="t" r="r" b="b"/>
                  <a:pathLst>
                    <a:path w="267969" h="1504950">
                      <a:moveTo>
                        <a:pt x="267868" y="0"/>
                      </a:moveTo>
                      <a:lnTo>
                        <a:pt x="0" y="0"/>
                      </a:lnTo>
                      <a:lnTo>
                        <a:pt x="0" y="1504607"/>
                      </a:lnTo>
                      <a:lnTo>
                        <a:pt x="267868" y="1504607"/>
                      </a:lnTo>
                      <a:lnTo>
                        <a:pt x="267868" y="0"/>
                      </a:lnTo>
                      <a:close/>
                    </a:path>
                  </a:pathLst>
                </a:custGeom>
                <a:solidFill>
                  <a:srgbClr val="2893FF"/>
                </a:solidFill>
              </p:spPr>
              <p:txBody>
                <a:bodyPr wrap="square" lIns="0" tIns="0" rIns="0" bIns="0" rtlCol="0"/>
                <a:lstStyle/>
                <a:p>
                  <a:endParaRPr dirty="0">
                    <a:solidFill>
                      <a:schemeClr val="tx1"/>
                    </a:solidFill>
                  </a:endParaRPr>
                </a:p>
              </p:txBody>
            </p:sp>
          </p:grpSp>
          <p:grpSp>
            <p:nvGrpSpPr>
              <p:cNvPr id="20" name="object 35">
                <a:extLst>
                  <a:ext uri="{FF2B5EF4-FFF2-40B4-BE49-F238E27FC236}">
                    <a16:creationId xmlns:a16="http://schemas.microsoft.com/office/drawing/2014/main" id="{B35D8AC1-CFC5-5E43-8F66-EC2F1F7B3CCC}"/>
                  </a:ext>
                </a:extLst>
              </p:cNvPr>
              <p:cNvGrpSpPr/>
              <p:nvPr/>
            </p:nvGrpSpPr>
            <p:grpSpPr>
              <a:xfrm>
                <a:off x="946409" y="4668723"/>
                <a:ext cx="8515985" cy="1467485"/>
                <a:chOff x="946409" y="4668723"/>
                <a:chExt cx="8515985" cy="1467485"/>
              </a:xfrm>
            </p:grpSpPr>
            <p:sp>
              <p:nvSpPr>
                <p:cNvPr id="37" name="object 36">
                  <a:extLst>
                    <a:ext uri="{FF2B5EF4-FFF2-40B4-BE49-F238E27FC236}">
                      <a16:creationId xmlns:a16="http://schemas.microsoft.com/office/drawing/2014/main" id="{D761D0B2-F4C4-A144-A1DA-1916539E2E1D}"/>
                    </a:ext>
                  </a:extLst>
                </p:cNvPr>
                <p:cNvSpPr/>
                <p:nvPr/>
              </p:nvSpPr>
              <p:spPr>
                <a:xfrm>
                  <a:off x="1416862" y="5086184"/>
                  <a:ext cx="267970" cy="1043940"/>
                </a:xfrm>
                <a:custGeom>
                  <a:avLst/>
                  <a:gdLst/>
                  <a:ahLst/>
                  <a:cxnLst/>
                  <a:rect l="l" t="t" r="r" b="b"/>
                  <a:pathLst>
                    <a:path w="267969" h="1043939">
                      <a:moveTo>
                        <a:pt x="267868" y="0"/>
                      </a:moveTo>
                      <a:lnTo>
                        <a:pt x="0" y="0"/>
                      </a:lnTo>
                      <a:lnTo>
                        <a:pt x="0" y="1043660"/>
                      </a:lnTo>
                      <a:lnTo>
                        <a:pt x="267868" y="1043660"/>
                      </a:lnTo>
                      <a:lnTo>
                        <a:pt x="267868" y="0"/>
                      </a:lnTo>
                      <a:close/>
                    </a:path>
                  </a:pathLst>
                </a:custGeom>
                <a:solidFill>
                  <a:srgbClr val="FF6600"/>
                </a:solidFill>
              </p:spPr>
              <p:txBody>
                <a:bodyPr wrap="square" lIns="0" tIns="0" rIns="0" bIns="0" rtlCol="0"/>
                <a:lstStyle/>
                <a:p>
                  <a:endParaRPr>
                    <a:solidFill>
                      <a:schemeClr val="tx1"/>
                    </a:solidFill>
                  </a:endParaRPr>
                </a:p>
              </p:txBody>
            </p:sp>
            <p:sp>
              <p:nvSpPr>
                <p:cNvPr id="38" name="object 37">
                  <a:extLst>
                    <a:ext uri="{FF2B5EF4-FFF2-40B4-BE49-F238E27FC236}">
                      <a16:creationId xmlns:a16="http://schemas.microsoft.com/office/drawing/2014/main" id="{CA725E25-FC22-1745-8C0E-B500019FC270}"/>
                    </a:ext>
                  </a:extLst>
                </p:cNvPr>
                <p:cNvSpPr/>
                <p:nvPr/>
              </p:nvSpPr>
              <p:spPr>
                <a:xfrm>
                  <a:off x="1119225" y="4668723"/>
                  <a:ext cx="267970" cy="1461135"/>
                </a:xfrm>
                <a:custGeom>
                  <a:avLst/>
                  <a:gdLst/>
                  <a:ahLst/>
                  <a:cxnLst/>
                  <a:rect l="l" t="t" r="r" b="b"/>
                  <a:pathLst>
                    <a:path w="267969" h="1461135">
                      <a:moveTo>
                        <a:pt x="267868" y="0"/>
                      </a:moveTo>
                      <a:lnTo>
                        <a:pt x="0" y="0"/>
                      </a:lnTo>
                      <a:lnTo>
                        <a:pt x="0" y="1461122"/>
                      </a:lnTo>
                      <a:lnTo>
                        <a:pt x="267868" y="1461122"/>
                      </a:lnTo>
                      <a:lnTo>
                        <a:pt x="267868" y="0"/>
                      </a:lnTo>
                      <a:close/>
                    </a:path>
                  </a:pathLst>
                </a:custGeom>
                <a:solidFill>
                  <a:srgbClr val="2893FF"/>
                </a:solidFill>
              </p:spPr>
              <p:txBody>
                <a:bodyPr wrap="square" lIns="0" tIns="0" rIns="0" bIns="0" rtlCol="0"/>
                <a:lstStyle/>
                <a:p>
                  <a:endParaRPr>
                    <a:solidFill>
                      <a:schemeClr val="tx1"/>
                    </a:solidFill>
                  </a:endParaRPr>
                </a:p>
              </p:txBody>
            </p:sp>
            <p:sp>
              <p:nvSpPr>
                <p:cNvPr id="39" name="object 38">
                  <a:extLst>
                    <a:ext uri="{FF2B5EF4-FFF2-40B4-BE49-F238E27FC236}">
                      <a16:creationId xmlns:a16="http://schemas.microsoft.com/office/drawing/2014/main" id="{08F697C3-86B8-F046-9AEE-2B602F85311E}"/>
                    </a:ext>
                  </a:extLst>
                </p:cNvPr>
                <p:cNvSpPr/>
                <p:nvPr/>
              </p:nvSpPr>
              <p:spPr>
                <a:xfrm>
                  <a:off x="946409" y="6129845"/>
                  <a:ext cx="8515985" cy="0"/>
                </a:xfrm>
                <a:custGeom>
                  <a:avLst/>
                  <a:gdLst/>
                  <a:ahLst/>
                  <a:cxnLst/>
                  <a:rect l="l" t="t" r="r" b="b"/>
                  <a:pathLst>
                    <a:path w="8515985">
                      <a:moveTo>
                        <a:pt x="0" y="0"/>
                      </a:moveTo>
                      <a:lnTo>
                        <a:pt x="8515604" y="0"/>
                      </a:lnTo>
                    </a:path>
                  </a:pathLst>
                </a:custGeom>
                <a:ln w="12700">
                  <a:solidFill>
                    <a:srgbClr val="353535"/>
                  </a:solidFill>
                </a:ln>
              </p:spPr>
              <p:txBody>
                <a:bodyPr wrap="square" lIns="0" tIns="0" rIns="0" bIns="0" rtlCol="0"/>
                <a:lstStyle/>
                <a:p>
                  <a:endParaRPr>
                    <a:solidFill>
                      <a:schemeClr val="tx1"/>
                    </a:solidFill>
                  </a:endParaRPr>
                </a:p>
              </p:txBody>
            </p:sp>
            <p:sp>
              <p:nvSpPr>
                <p:cNvPr id="40" name="object 39">
                  <a:extLst>
                    <a:ext uri="{FF2B5EF4-FFF2-40B4-BE49-F238E27FC236}">
                      <a16:creationId xmlns:a16="http://schemas.microsoft.com/office/drawing/2014/main" id="{7C66D75E-EADE-9740-990F-844A27D68A95}"/>
                    </a:ext>
                  </a:extLst>
                </p:cNvPr>
                <p:cNvSpPr/>
                <p:nvPr/>
              </p:nvSpPr>
              <p:spPr>
                <a:xfrm>
                  <a:off x="946409" y="5694987"/>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sp>
              <p:nvSpPr>
                <p:cNvPr id="41" name="object 40">
                  <a:extLst>
                    <a:ext uri="{FF2B5EF4-FFF2-40B4-BE49-F238E27FC236}">
                      <a16:creationId xmlns:a16="http://schemas.microsoft.com/office/drawing/2014/main" id="{689EDEAD-571F-E04C-B181-62137481575E}"/>
                    </a:ext>
                  </a:extLst>
                </p:cNvPr>
                <p:cNvSpPr/>
                <p:nvPr/>
              </p:nvSpPr>
              <p:spPr>
                <a:xfrm>
                  <a:off x="946409" y="5260127"/>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sp>
              <p:nvSpPr>
                <p:cNvPr id="42" name="object 41">
                  <a:extLst>
                    <a:ext uri="{FF2B5EF4-FFF2-40B4-BE49-F238E27FC236}">
                      <a16:creationId xmlns:a16="http://schemas.microsoft.com/office/drawing/2014/main" id="{57ABC8A6-8A01-8643-BB97-F995C2F08DCE}"/>
                    </a:ext>
                  </a:extLst>
                </p:cNvPr>
                <p:cNvSpPr/>
                <p:nvPr/>
              </p:nvSpPr>
              <p:spPr>
                <a:xfrm>
                  <a:off x="946409" y="4825269"/>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grpSp>
          <p:sp>
            <p:nvSpPr>
              <p:cNvPr id="21" name="object 42">
                <a:extLst>
                  <a:ext uri="{FF2B5EF4-FFF2-40B4-BE49-F238E27FC236}">
                    <a16:creationId xmlns:a16="http://schemas.microsoft.com/office/drawing/2014/main" id="{97795163-36CA-A440-A4C9-DE50E1821285}"/>
                  </a:ext>
                </a:extLst>
              </p:cNvPr>
              <p:cNvSpPr/>
              <p:nvPr/>
            </p:nvSpPr>
            <p:spPr>
              <a:xfrm>
                <a:off x="946409" y="4390410"/>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a:solidFill>
                    <a:schemeClr val="tx1"/>
                  </a:solidFill>
                </a:endParaRPr>
              </a:p>
            </p:txBody>
          </p:sp>
          <p:grpSp>
            <p:nvGrpSpPr>
              <p:cNvPr id="22" name="object 43">
                <a:extLst>
                  <a:ext uri="{FF2B5EF4-FFF2-40B4-BE49-F238E27FC236}">
                    <a16:creationId xmlns:a16="http://schemas.microsoft.com/office/drawing/2014/main" id="{BF3BAB86-E6D8-6F4F-8D2D-D1051938BAC1}"/>
                  </a:ext>
                </a:extLst>
              </p:cNvPr>
              <p:cNvGrpSpPr/>
              <p:nvPr/>
            </p:nvGrpSpPr>
            <p:grpSpPr>
              <a:xfrm>
                <a:off x="940059" y="3514342"/>
                <a:ext cx="118110" cy="2727325"/>
                <a:chOff x="940059" y="3514342"/>
                <a:chExt cx="118110" cy="2727325"/>
              </a:xfrm>
            </p:grpSpPr>
            <p:sp>
              <p:nvSpPr>
                <p:cNvPr id="35" name="object 44">
                  <a:extLst>
                    <a:ext uri="{FF2B5EF4-FFF2-40B4-BE49-F238E27FC236}">
                      <a16:creationId xmlns:a16="http://schemas.microsoft.com/office/drawing/2014/main" id="{2E6C6A59-9B4E-5A41-AF4B-8C657297AA2A}"/>
                    </a:ext>
                  </a:extLst>
                </p:cNvPr>
                <p:cNvSpPr/>
                <p:nvPr/>
              </p:nvSpPr>
              <p:spPr>
                <a:xfrm>
                  <a:off x="946409" y="3955552"/>
                  <a:ext cx="105410" cy="0"/>
                </a:xfrm>
                <a:custGeom>
                  <a:avLst/>
                  <a:gdLst/>
                  <a:ahLst/>
                  <a:cxnLst/>
                  <a:rect l="l" t="t" r="r" b="b"/>
                  <a:pathLst>
                    <a:path w="105409">
                      <a:moveTo>
                        <a:pt x="0" y="0"/>
                      </a:moveTo>
                      <a:lnTo>
                        <a:pt x="105130" y="0"/>
                      </a:lnTo>
                    </a:path>
                  </a:pathLst>
                </a:custGeom>
                <a:ln w="12700">
                  <a:solidFill>
                    <a:srgbClr val="353535"/>
                  </a:solidFill>
                </a:ln>
              </p:spPr>
              <p:txBody>
                <a:bodyPr wrap="square" lIns="0" tIns="0" rIns="0" bIns="0" rtlCol="0"/>
                <a:lstStyle/>
                <a:p>
                  <a:endParaRPr dirty="0">
                    <a:solidFill>
                      <a:schemeClr val="tx1"/>
                    </a:solidFill>
                  </a:endParaRPr>
                </a:p>
              </p:txBody>
            </p:sp>
            <p:sp>
              <p:nvSpPr>
                <p:cNvPr id="36" name="object 45">
                  <a:extLst>
                    <a:ext uri="{FF2B5EF4-FFF2-40B4-BE49-F238E27FC236}">
                      <a16:creationId xmlns:a16="http://schemas.microsoft.com/office/drawing/2014/main" id="{BD7B818F-C261-9649-A647-596135B89BB8}"/>
                    </a:ext>
                  </a:extLst>
                </p:cNvPr>
                <p:cNvSpPr/>
                <p:nvPr/>
              </p:nvSpPr>
              <p:spPr>
                <a:xfrm>
                  <a:off x="946409" y="3520692"/>
                  <a:ext cx="105410" cy="2714625"/>
                </a:xfrm>
                <a:custGeom>
                  <a:avLst/>
                  <a:gdLst/>
                  <a:ahLst/>
                  <a:cxnLst/>
                  <a:rect l="l" t="t" r="r" b="b"/>
                  <a:pathLst>
                    <a:path w="105409" h="2714625">
                      <a:moveTo>
                        <a:pt x="0" y="0"/>
                      </a:moveTo>
                      <a:lnTo>
                        <a:pt x="105130" y="0"/>
                      </a:lnTo>
                      <a:lnTo>
                        <a:pt x="105130" y="2714282"/>
                      </a:lnTo>
                    </a:path>
                  </a:pathLst>
                </a:custGeom>
                <a:ln w="12700">
                  <a:solidFill>
                    <a:srgbClr val="353535"/>
                  </a:solidFill>
                </a:ln>
              </p:spPr>
              <p:txBody>
                <a:bodyPr wrap="square" lIns="0" tIns="0" rIns="0" bIns="0" rtlCol="0"/>
                <a:lstStyle/>
                <a:p>
                  <a:endParaRPr>
                    <a:solidFill>
                      <a:schemeClr val="tx1"/>
                    </a:solidFill>
                  </a:endParaRPr>
                </a:p>
              </p:txBody>
            </p:sp>
          </p:grpSp>
          <p:sp>
            <p:nvSpPr>
              <p:cNvPr id="23" name="object 46">
                <a:extLst>
                  <a:ext uri="{FF2B5EF4-FFF2-40B4-BE49-F238E27FC236}">
                    <a16:creationId xmlns:a16="http://schemas.microsoft.com/office/drawing/2014/main" id="{11F2389B-2B73-0842-8E39-F3F7F7E100DF}"/>
                  </a:ext>
                </a:extLst>
              </p:cNvPr>
              <p:cNvSpPr/>
              <p:nvPr/>
            </p:nvSpPr>
            <p:spPr>
              <a:xfrm>
                <a:off x="1752412"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4" name="object 47">
                <a:extLst>
                  <a:ext uri="{FF2B5EF4-FFF2-40B4-BE49-F238E27FC236}">
                    <a16:creationId xmlns:a16="http://schemas.microsoft.com/office/drawing/2014/main" id="{9BCC9E46-D398-EF41-BF5E-0CCC1DB14830}"/>
                  </a:ext>
                </a:extLst>
              </p:cNvPr>
              <p:cNvSpPr/>
              <p:nvPr/>
            </p:nvSpPr>
            <p:spPr>
              <a:xfrm>
                <a:off x="2453285"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5" name="object 48">
                <a:extLst>
                  <a:ext uri="{FF2B5EF4-FFF2-40B4-BE49-F238E27FC236}">
                    <a16:creationId xmlns:a16="http://schemas.microsoft.com/office/drawing/2014/main" id="{54010A21-87D2-AC48-ADEB-D32ADF8FE0E4}"/>
                  </a:ext>
                </a:extLst>
              </p:cNvPr>
              <p:cNvSpPr/>
              <p:nvPr/>
            </p:nvSpPr>
            <p:spPr>
              <a:xfrm>
                <a:off x="3154159"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6" name="object 49">
                <a:extLst>
                  <a:ext uri="{FF2B5EF4-FFF2-40B4-BE49-F238E27FC236}">
                    <a16:creationId xmlns:a16="http://schemas.microsoft.com/office/drawing/2014/main" id="{98F07C5C-DFC0-A842-8281-B207E94D9039}"/>
                  </a:ext>
                </a:extLst>
              </p:cNvPr>
              <p:cNvSpPr/>
              <p:nvPr/>
            </p:nvSpPr>
            <p:spPr>
              <a:xfrm>
                <a:off x="3855031"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7" name="object 50">
                <a:extLst>
                  <a:ext uri="{FF2B5EF4-FFF2-40B4-BE49-F238E27FC236}">
                    <a16:creationId xmlns:a16="http://schemas.microsoft.com/office/drawing/2014/main" id="{627AEBE9-2FC6-AE45-A365-3E72A58B5C98}"/>
                  </a:ext>
                </a:extLst>
              </p:cNvPr>
              <p:cNvSpPr/>
              <p:nvPr/>
            </p:nvSpPr>
            <p:spPr>
              <a:xfrm>
                <a:off x="4555905"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8" name="object 51">
                <a:extLst>
                  <a:ext uri="{FF2B5EF4-FFF2-40B4-BE49-F238E27FC236}">
                    <a16:creationId xmlns:a16="http://schemas.microsoft.com/office/drawing/2014/main" id="{5061B9B8-DDE5-264B-99DE-18D93070E6F7}"/>
                  </a:ext>
                </a:extLst>
              </p:cNvPr>
              <p:cNvSpPr/>
              <p:nvPr/>
            </p:nvSpPr>
            <p:spPr>
              <a:xfrm>
                <a:off x="5256778"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29" name="object 52">
                <a:extLst>
                  <a:ext uri="{FF2B5EF4-FFF2-40B4-BE49-F238E27FC236}">
                    <a16:creationId xmlns:a16="http://schemas.microsoft.com/office/drawing/2014/main" id="{61755034-E50F-0140-8A9B-970C9C5080B7}"/>
                  </a:ext>
                </a:extLst>
              </p:cNvPr>
              <p:cNvSpPr/>
              <p:nvPr/>
            </p:nvSpPr>
            <p:spPr>
              <a:xfrm>
                <a:off x="5957651"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0" name="object 53">
                <a:extLst>
                  <a:ext uri="{FF2B5EF4-FFF2-40B4-BE49-F238E27FC236}">
                    <a16:creationId xmlns:a16="http://schemas.microsoft.com/office/drawing/2014/main" id="{9DB0409B-9478-E14C-8886-3E3B784EC206}"/>
                  </a:ext>
                </a:extLst>
              </p:cNvPr>
              <p:cNvSpPr/>
              <p:nvPr/>
            </p:nvSpPr>
            <p:spPr>
              <a:xfrm>
                <a:off x="6658524"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1" name="object 54">
                <a:extLst>
                  <a:ext uri="{FF2B5EF4-FFF2-40B4-BE49-F238E27FC236}">
                    <a16:creationId xmlns:a16="http://schemas.microsoft.com/office/drawing/2014/main" id="{B660201C-A5A4-834C-9736-427BADF52098}"/>
                  </a:ext>
                </a:extLst>
              </p:cNvPr>
              <p:cNvSpPr/>
              <p:nvPr/>
            </p:nvSpPr>
            <p:spPr>
              <a:xfrm>
                <a:off x="7359398"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2" name="object 55">
                <a:extLst>
                  <a:ext uri="{FF2B5EF4-FFF2-40B4-BE49-F238E27FC236}">
                    <a16:creationId xmlns:a16="http://schemas.microsoft.com/office/drawing/2014/main" id="{22633A0E-A854-7145-B1B0-48AA457B1B5C}"/>
                  </a:ext>
                </a:extLst>
              </p:cNvPr>
              <p:cNvSpPr/>
              <p:nvPr/>
            </p:nvSpPr>
            <p:spPr>
              <a:xfrm>
                <a:off x="8060272"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3" name="object 56">
                <a:extLst>
                  <a:ext uri="{FF2B5EF4-FFF2-40B4-BE49-F238E27FC236}">
                    <a16:creationId xmlns:a16="http://schemas.microsoft.com/office/drawing/2014/main" id="{734D33F5-9512-7541-B0BF-F99158F8C9F6}"/>
                  </a:ext>
                </a:extLst>
              </p:cNvPr>
              <p:cNvSpPr/>
              <p:nvPr/>
            </p:nvSpPr>
            <p:spPr>
              <a:xfrm>
                <a:off x="8761144"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sp>
            <p:nvSpPr>
              <p:cNvPr id="34" name="object 57">
                <a:extLst>
                  <a:ext uri="{FF2B5EF4-FFF2-40B4-BE49-F238E27FC236}">
                    <a16:creationId xmlns:a16="http://schemas.microsoft.com/office/drawing/2014/main" id="{92FC5FE9-645B-9B4B-84CD-6ECF95640F70}"/>
                  </a:ext>
                </a:extLst>
              </p:cNvPr>
              <p:cNvSpPr/>
              <p:nvPr/>
            </p:nvSpPr>
            <p:spPr>
              <a:xfrm>
                <a:off x="9462017" y="6129846"/>
                <a:ext cx="0" cy="105410"/>
              </a:xfrm>
              <a:custGeom>
                <a:avLst/>
                <a:gdLst/>
                <a:ahLst/>
                <a:cxnLst/>
                <a:rect l="l" t="t" r="r" b="b"/>
                <a:pathLst>
                  <a:path h="105410">
                    <a:moveTo>
                      <a:pt x="0" y="105130"/>
                    </a:moveTo>
                    <a:lnTo>
                      <a:pt x="0" y="0"/>
                    </a:lnTo>
                  </a:path>
                </a:pathLst>
              </a:custGeom>
              <a:ln w="12700">
                <a:solidFill>
                  <a:srgbClr val="353535"/>
                </a:solidFill>
              </a:ln>
            </p:spPr>
            <p:txBody>
              <a:bodyPr wrap="square" lIns="0" tIns="0" rIns="0" bIns="0" rtlCol="0"/>
              <a:lstStyle/>
              <a:p>
                <a:endParaRPr>
                  <a:solidFill>
                    <a:schemeClr val="tx1"/>
                  </a:solidFill>
                </a:endParaRPr>
              </a:p>
            </p:txBody>
          </p:sp>
        </p:grpSp>
        <p:sp>
          <p:nvSpPr>
            <p:cNvPr id="66" name="TextBox 65">
              <a:extLst>
                <a:ext uri="{FF2B5EF4-FFF2-40B4-BE49-F238E27FC236}">
                  <a16:creationId xmlns:a16="http://schemas.microsoft.com/office/drawing/2014/main" id="{424F9B39-D82D-5C40-9750-57CD3849ABAA}"/>
                </a:ext>
              </a:extLst>
            </p:cNvPr>
            <p:cNvSpPr txBox="1"/>
            <p:nvPr/>
          </p:nvSpPr>
          <p:spPr>
            <a:xfrm>
              <a:off x="1169707" y="2118167"/>
              <a:ext cx="254643" cy="276999"/>
            </a:xfrm>
            <a:prstGeom prst="rect">
              <a:avLst/>
            </a:prstGeom>
            <a:noFill/>
          </p:spPr>
          <p:txBody>
            <a:bodyPr wrap="square" lIns="0" tIns="0" rIns="0" bIns="0" rtlCol="0">
              <a:spAutoFit/>
            </a:bodyPr>
            <a:lstStyle/>
            <a:p>
              <a:pPr algn="r"/>
              <a:r>
                <a:rPr lang="en-US" dirty="0">
                  <a:solidFill>
                    <a:schemeClr val="tx1"/>
                  </a:solidFill>
                </a:rPr>
                <a:t>30</a:t>
              </a:r>
            </a:p>
          </p:txBody>
        </p:sp>
        <p:sp>
          <p:nvSpPr>
            <p:cNvPr id="67" name="TextBox 66">
              <a:extLst>
                <a:ext uri="{FF2B5EF4-FFF2-40B4-BE49-F238E27FC236}">
                  <a16:creationId xmlns:a16="http://schemas.microsoft.com/office/drawing/2014/main" id="{32AD01BB-0F4C-DA4B-AD9A-8CF6BD8A01E5}"/>
                </a:ext>
              </a:extLst>
            </p:cNvPr>
            <p:cNvSpPr txBox="1"/>
            <p:nvPr/>
          </p:nvSpPr>
          <p:spPr>
            <a:xfrm>
              <a:off x="1169707" y="2590357"/>
              <a:ext cx="254643" cy="276999"/>
            </a:xfrm>
            <a:prstGeom prst="rect">
              <a:avLst/>
            </a:prstGeom>
            <a:noFill/>
          </p:spPr>
          <p:txBody>
            <a:bodyPr wrap="square" lIns="0" tIns="0" rIns="0" bIns="0" rtlCol="0">
              <a:spAutoFit/>
            </a:bodyPr>
            <a:lstStyle/>
            <a:p>
              <a:pPr algn="r"/>
              <a:r>
                <a:rPr lang="en-US" dirty="0">
                  <a:solidFill>
                    <a:schemeClr val="tx1"/>
                  </a:solidFill>
                </a:rPr>
                <a:t>25</a:t>
              </a:r>
            </a:p>
          </p:txBody>
        </p:sp>
        <p:sp>
          <p:nvSpPr>
            <p:cNvPr id="68" name="TextBox 67">
              <a:extLst>
                <a:ext uri="{FF2B5EF4-FFF2-40B4-BE49-F238E27FC236}">
                  <a16:creationId xmlns:a16="http://schemas.microsoft.com/office/drawing/2014/main" id="{B711270B-8DA8-554B-8683-B38907F69401}"/>
                </a:ext>
              </a:extLst>
            </p:cNvPr>
            <p:cNvSpPr txBox="1"/>
            <p:nvPr/>
          </p:nvSpPr>
          <p:spPr>
            <a:xfrm>
              <a:off x="1180090" y="3033710"/>
              <a:ext cx="254643" cy="276999"/>
            </a:xfrm>
            <a:prstGeom prst="rect">
              <a:avLst/>
            </a:prstGeom>
            <a:noFill/>
          </p:spPr>
          <p:txBody>
            <a:bodyPr wrap="square" lIns="0" tIns="0" rIns="0" bIns="0" rtlCol="0">
              <a:spAutoFit/>
            </a:bodyPr>
            <a:lstStyle/>
            <a:p>
              <a:pPr algn="r"/>
              <a:r>
                <a:rPr lang="en-US" dirty="0">
                  <a:solidFill>
                    <a:schemeClr val="tx1"/>
                  </a:solidFill>
                </a:rPr>
                <a:t>20</a:t>
              </a:r>
            </a:p>
          </p:txBody>
        </p:sp>
        <p:sp>
          <p:nvSpPr>
            <p:cNvPr id="69" name="TextBox 68">
              <a:extLst>
                <a:ext uri="{FF2B5EF4-FFF2-40B4-BE49-F238E27FC236}">
                  <a16:creationId xmlns:a16="http://schemas.microsoft.com/office/drawing/2014/main" id="{87A1F561-66C5-6146-8D18-BE0EC8286F39}"/>
                </a:ext>
              </a:extLst>
            </p:cNvPr>
            <p:cNvSpPr txBox="1"/>
            <p:nvPr/>
          </p:nvSpPr>
          <p:spPr>
            <a:xfrm>
              <a:off x="1169707" y="3549728"/>
              <a:ext cx="254643" cy="276999"/>
            </a:xfrm>
            <a:prstGeom prst="rect">
              <a:avLst/>
            </a:prstGeom>
            <a:noFill/>
          </p:spPr>
          <p:txBody>
            <a:bodyPr wrap="square" lIns="0" tIns="0" rIns="0" bIns="0" rtlCol="0">
              <a:spAutoFit/>
            </a:bodyPr>
            <a:lstStyle/>
            <a:p>
              <a:pPr algn="r"/>
              <a:r>
                <a:rPr lang="en-US" dirty="0">
                  <a:solidFill>
                    <a:schemeClr val="tx1"/>
                  </a:solidFill>
                </a:rPr>
                <a:t>15</a:t>
              </a:r>
            </a:p>
          </p:txBody>
        </p:sp>
        <p:sp>
          <p:nvSpPr>
            <p:cNvPr id="70" name="TextBox 69">
              <a:extLst>
                <a:ext uri="{FF2B5EF4-FFF2-40B4-BE49-F238E27FC236}">
                  <a16:creationId xmlns:a16="http://schemas.microsoft.com/office/drawing/2014/main" id="{09C485AF-77BE-E840-8881-91DD2EC36A46}"/>
                </a:ext>
              </a:extLst>
            </p:cNvPr>
            <p:cNvSpPr txBox="1"/>
            <p:nvPr/>
          </p:nvSpPr>
          <p:spPr>
            <a:xfrm>
              <a:off x="1169707" y="4029413"/>
              <a:ext cx="254643" cy="276999"/>
            </a:xfrm>
            <a:prstGeom prst="rect">
              <a:avLst/>
            </a:prstGeom>
            <a:noFill/>
          </p:spPr>
          <p:txBody>
            <a:bodyPr wrap="square" lIns="0" tIns="0" rIns="0" bIns="0" rtlCol="0">
              <a:spAutoFit/>
            </a:bodyPr>
            <a:lstStyle/>
            <a:p>
              <a:pPr algn="r"/>
              <a:r>
                <a:rPr lang="en-US" dirty="0">
                  <a:solidFill>
                    <a:schemeClr val="tx1"/>
                  </a:solidFill>
                </a:rPr>
                <a:t>10</a:t>
              </a:r>
            </a:p>
          </p:txBody>
        </p:sp>
        <p:sp>
          <p:nvSpPr>
            <p:cNvPr id="71" name="TextBox 70">
              <a:extLst>
                <a:ext uri="{FF2B5EF4-FFF2-40B4-BE49-F238E27FC236}">
                  <a16:creationId xmlns:a16="http://schemas.microsoft.com/office/drawing/2014/main" id="{791527A7-3CDC-F94F-BFC2-EB10BD350575}"/>
                </a:ext>
              </a:extLst>
            </p:cNvPr>
            <p:cNvSpPr txBox="1"/>
            <p:nvPr/>
          </p:nvSpPr>
          <p:spPr>
            <a:xfrm>
              <a:off x="1169707" y="4524089"/>
              <a:ext cx="254643" cy="276999"/>
            </a:xfrm>
            <a:prstGeom prst="rect">
              <a:avLst/>
            </a:prstGeom>
            <a:noFill/>
          </p:spPr>
          <p:txBody>
            <a:bodyPr wrap="square" lIns="0" tIns="0" rIns="0" bIns="0" rtlCol="0">
              <a:spAutoFit/>
            </a:bodyPr>
            <a:lstStyle/>
            <a:p>
              <a:pPr algn="r"/>
              <a:r>
                <a:rPr lang="en-US" dirty="0">
                  <a:solidFill>
                    <a:schemeClr val="tx1"/>
                  </a:solidFill>
                </a:rPr>
                <a:t>5</a:t>
              </a:r>
            </a:p>
          </p:txBody>
        </p:sp>
        <p:sp>
          <p:nvSpPr>
            <p:cNvPr id="72" name="TextBox 71">
              <a:extLst>
                <a:ext uri="{FF2B5EF4-FFF2-40B4-BE49-F238E27FC236}">
                  <a16:creationId xmlns:a16="http://schemas.microsoft.com/office/drawing/2014/main" id="{8BDA2B86-9E5C-EB4A-9DC5-4A03092801FE}"/>
                </a:ext>
              </a:extLst>
            </p:cNvPr>
            <p:cNvSpPr txBox="1"/>
            <p:nvPr/>
          </p:nvSpPr>
          <p:spPr>
            <a:xfrm>
              <a:off x="1169707" y="4996279"/>
              <a:ext cx="254643" cy="276999"/>
            </a:xfrm>
            <a:prstGeom prst="rect">
              <a:avLst/>
            </a:prstGeom>
            <a:noFill/>
          </p:spPr>
          <p:txBody>
            <a:bodyPr wrap="square" lIns="0" tIns="0" rIns="0" bIns="0" rtlCol="0">
              <a:spAutoFit/>
            </a:bodyPr>
            <a:lstStyle/>
            <a:p>
              <a:pPr algn="r"/>
              <a:r>
                <a:rPr lang="en-US" dirty="0">
                  <a:solidFill>
                    <a:schemeClr val="tx1"/>
                  </a:solidFill>
                </a:rPr>
                <a:t>0</a:t>
              </a:r>
            </a:p>
          </p:txBody>
        </p:sp>
        <p:sp>
          <p:nvSpPr>
            <p:cNvPr id="73" name="TextBox 72">
              <a:extLst>
                <a:ext uri="{FF2B5EF4-FFF2-40B4-BE49-F238E27FC236}">
                  <a16:creationId xmlns:a16="http://schemas.microsoft.com/office/drawing/2014/main" id="{1514A0F0-28A6-184F-98E8-4A91347F3CE3}"/>
                </a:ext>
              </a:extLst>
            </p:cNvPr>
            <p:cNvSpPr txBox="1"/>
            <p:nvPr/>
          </p:nvSpPr>
          <p:spPr>
            <a:xfrm rot="16200000">
              <a:off x="-554392" y="3528379"/>
              <a:ext cx="2739084" cy="338554"/>
            </a:xfrm>
            <a:prstGeom prst="rect">
              <a:avLst/>
            </a:prstGeom>
            <a:noFill/>
          </p:spPr>
          <p:txBody>
            <a:bodyPr wrap="square" rtlCol="0">
              <a:spAutoFit/>
            </a:bodyPr>
            <a:lstStyle/>
            <a:p>
              <a:pPr algn="ctr"/>
              <a:r>
                <a:rPr lang="en-US" sz="1600" dirty="0">
                  <a:solidFill>
                    <a:schemeClr val="tx1"/>
                  </a:solidFill>
                </a:rPr>
                <a:t>Median time to relapse, </a:t>
              </a:r>
              <a:r>
                <a:rPr lang="en-US" sz="1600" dirty="0" err="1">
                  <a:solidFill>
                    <a:schemeClr val="tx1"/>
                  </a:solidFill>
                </a:rPr>
                <a:t>mo</a:t>
              </a:r>
              <a:endParaRPr lang="en-US" sz="1600" dirty="0">
                <a:solidFill>
                  <a:schemeClr val="tx1"/>
                </a:solidFill>
              </a:endParaRPr>
            </a:p>
          </p:txBody>
        </p:sp>
        <p:sp>
          <p:nvSpPr>
            <p:cNvPr id="74" name="TextBox 73">
              <a:extLst>
                <a:ext uri="{FF2B5EF4-FFF2-40B4-BE49-F238E27FC236}">
                  <a16:creationId xmlns:a16="http://schemas.microsoft.com/office/drawing/2014/main" id="{E97ABC38-D3E4-C243-82E1-6E9717D8B224}"/>
                </a:ext>
              </a:extLst>
            </p:cNvPr>
            <p:cNvSpPr txBox="1"/>
            <p:nvPr/>
          </p:nvSpPr>
          <p:spPr>
            <a:xfrm>
              <a:off x="286563" y="5394449"/>
              <a:ext cx="1313214" cy="338554"/>
            </a:xfrm>
            <a:prstGeom prst="rect">
              <a:avLst/>
            </a:prstGeom>
            <a:noFill/>
          </p:spPr>
          <p:txBody>
            <a:bodyPr wrap="square" rtlCol="0">
              <a:spAutoFit/>
            </a:bodyPr>
            <a:lstStyle/>
            <a:p>
              <a:pPr algn="ctr"/>
              <a:r>
                <a:rPr lang="en-US" sz="1600" dirty="0">
                  <a:solidFill>
                    <a:schemeClr val="tx1"/>
                  </a:solidFill>
                </a:rPr>
                <a:t>Range, </a:t>
              </a:r>
              <a:r>
                <a:rPr lang="en-US" sz="1600" dirty="0" err="1">
                  <a:solidFill>
                    <a:schemeClr val="tx1"/>
                  </a:solidFill>
                </a:rPr>
                <a:t>mo</a:t>
              </a:r>
              <a:endParaRPr lang="en-US" sz="1600" dirty="0">
                <a:solidFill>
                  <a:schemeClr val="tx1"/>
                </a:solidFill>
              </a:endParaRPr>
            </a:p>
          </p:txBody>
        </p:sp>
        <p:sp>
          <p:nvSpPr>
            <p:cNvPr id="75" name="TextBox 74">
              <a:extLst>
                <a:ext uri="{FF2B5EF4-FFF2-40B4-BE49-F238E27FC236}">
                  <a16:creationId xmlns:a16="http://schemas.microsoft.com/office/drawing/2014/main" id="{4DB1091B-8BA7-354C-A7FF-341E4E704791}"/>
                </a:ext>
              </a:extLst>
            </p:cNvPr>
            <p:cNvSpPr txBox="1"/>
            <p:nvPr/>
          </p:nvSpPr>
          <p:spPr>
            <a:xfrm>
              <a:off x="1674402" y="3280769"/>
              <a:ext cx="296721" cy="184666"/>
            </a:xfrm>
            <a:prstGeom prst="rect">
              <a:avLst/>
            </a:prstGeom>
            <a:noFill/>
          </p:spPr>
          <p:txBody>
            <a:bodyPr wrap="square" lIns="0" tIns="0" rIns="0" bIns="0" rtlCol="0">
              <a:spAutoFit/>
            </a:bodyPr>
            <a:lstStyle/>
            <a:p>
              <a:pPr algn="ctr"/>
              <a:r>
                <a:rPr lang="en-US" sz="1200" b="1" dirty="0">
                  <a:solidFill>
                    <a:schemeClr val="tx1"/>
                  </a:solidFill>
                </a:rPr>
                <a:t>16.8</a:t>
              </a:r>
            </a:p>
          </p:txBody>
        </p:sp>
        <p:sp>
          <p:nvSpPr>
            <p:cNvPr id="76" name="TextBox 75">
              <a:extLst>
                <a:ext uri="{FF2B5EF4-FFF2-40B4-BE49-F238E27FC236}">
                  <a16:creationId xmlns:a16="http://schemas.microsoft.com/office/drawing/2014/main" id="{E8D16AF6-A404-BE4E-B270-AE9991BC6CDC}"/>
                </a:ext>
              </a:extLst>
            </p:cNvPr>
            <p:cNvSpPr txBox="1"/>
            <p:nvPr/>
          </p:nvSpPr>
          <p:spPr>
            <a:xfrm>
              <a:off x="2439943" y="3244334"/>
              <a:ext cx="296721" cy="184666"/>
            </a:xfrm>
            <a:prstGeom prst="rect">
              <a:avLst/>
            </a:prstGeom>
            <a:noFill/>
          </p:spPr>
          <p:txBody>
            <a:bodyPr wrap="square" lIns="0" tIns="0" rIns="0" bIns="0" rtlCol="0">
              <a:spAutoFit/>
            </a:bodyPr>
            <a:lstStyle/>
            <a:p>
              <a:pPr algn="ctr"/>
              <a:r>
                <a:rPr lang="en-US" sz="1200" b="1" dirty="0">
                  <a:solidFill>
                    <a:schemeClr val="tx1"/>
                  </a:solidFill>
                </a:rPr>
                <a:t>17.3</a:t>
              </a:r>
            </a:p>
          </p:txBody>
        </p:sp>
        <p:sp>
          <p:nvSpPr>
            <p:cNvPr id="77" name="TextBox 76">
              <a:extLst>
                <a:ext uri="{FF2B5EF4-FFF2-40B4-BE49-F238E27FC236}">
                  <a16:creationId xmlns:a16="http://schemas.microsoft.com/office/drawing/2014/main" id="{56AF5BCC-6659-3140-A36F-FECD15C9AFDE}"/>
                </a:ext>
              </a:extLst>
            </p:cNvPr>
            <p:cNvSpPr txBox="1"/>
            <p:nvPr/>
          </p:nvSpPr>
          <p:spPr>
            <a:xfrm>
              <a:off x="3226550" y="2599425"/>
              <a:ext cx="296721" cy="184666"/>
            </a:xfrm>
            <a:prstGeom prst="rect">
              <a:avLst/>
            </a:prstGeom>
            <a:noFill/>
          </p:spPr>
          <p:txBody>
            <a:bodyPr wrap="square" lIns="0" tIns="0" rIns="0" bIns="0" rtlCol="0">
              <a:spAutoFit/>
            </a:bodyPr>
            <a:lstStyle/>
            <a:p>
              <a:pPr algn="ctr"/>
              <a:r>
                <a:rPr lang="en-US" sz="1200" b="1" dirty="0">
                  <a:solidFill>
                    <a:schemeClr val="tx1"/>
                  </a:solidFill>
                </a:rPr>
                <a:t>24.0</a:t>
              </a:r>
            </a:p>
          </p:txBody>
        </p:sp>
        <p:sp>
          <p:nvSpPr>
            <p:cNvPr id="78" name="TextBox 77">
              <a:extLst>
                <a:ext uri="{FF2B5EF4-FFF2-40B4-BE49-F238E27FC236}">
                  <a16:creationId xmlns:a16="http://schemas.microsoft.com/office/drawing/2014/main" id="{C360CC37-2168-CD4C-89B1-B285F78C7691}"/>
                </a:ext>
              </a:extLst>
            </p:cNvPr>
            <p:cNvSpPr txBox="1"/>
            <p:nvPr/>
          </p:nvSpPr>
          <p:spPr>
            <a:xfrm>
              <a:off x="3998543" y="3152001"/>
              <a:ext cx="296721" cy="184666"/>
            </a:xfrm>
            <a:prstGeom prst="rect">
              <a:avLst/>
            </a:prstGeom>
            <a:noFill/>
          </p:spPr>
          <p:txBody>
            <a:bodyPr wrap="square" lIns="0" tIns="0" rIns="0" bIns="0" rtlCol="0">
              <a:spAutoFit/>
            </a:bodyPr>
            <a:lstStyle/>
            <a:p>
              <a:pPr algn="ctr"/>
              <a:r>
                <a:rPr lang="en-US" sz="1200" b="1" dirty="0">
                  <a:solidFill>
                    <a:schemeClr val="tx1"/>
                  </a:solidFill>
                </a:rPr>
                <a:t>18.2</a:t>
              </a:r>
            </a:p>
          </p:txBody>
        </p:sp>
        <p:sp>
          <p:nvSpPr>
            <p:cNvPr id="79" name="TextBox 78">
              <a:extLst>
                <a:ext uri="{FF2B5EF4-FFF2-40B4-BE49-F238E27FC236}">
                  <a16:creationId xmlns:a16="http://schemas.microsoft.com/office/drawing/2014/main" id="{B9B03EB2-8665-3D4D-8C9B-4BDAABD641CE}"/>
                </a:ext>
              </a:extLst>
            </p:cNvPr>
            <p:cNvSpPr txBox="1"/>
            <p:nvPr/>
          </p:nvSpPr>
          <p:spPr>
            <a:xfrm>
              <a:off x="4778684" y="3724482"/>
              <a:ext cx="296721" cy="184666"/>
            </a:xfrm>
            <a:prstGeom prst="rect">
              <a:avLst/>
            </a:prstGeom>
            <a:noFill/>
          </p:spPr>
          <p:txBody>
            <a:bodyPr wrap="square" lIns="0" tIns="0" rIns="0" bIns="0" rtlCol="0">
              <a:spAutoFit/>
            </a:bodyPr>
            <a:lstStyle/>
            <a:p>
              <a:pPr algn="ctr"/>
              <a:r>
                <a:rPr lang="en-US" sz="1200" b="1" dirty="0">
                  <a:solidFill>
                    <a:schemeClr val="tx1"/>
                  </a:solidFill>
                </a:rPr>
                <a:t>12.2</a:t>
              </a:r>
            </a:p>
          </p:txBody>
        </p:sp>
        <p:sp>
          <p:nvSpPr>
            <p:cNvPr id="80" name="TextBox 79">
              <a:extLst>
                <a:ext uri="{FF2B5EF4-FFF2-40B4-BE49-F238E27FC236}">
                  <a16:creationId xmlns:a16="http://schemas.microsoft.com/office/drawing/2014/main" id="{F039675F-0246-124F-9A81-D98D16F6F464}"/>
                </a:ext>
              </a:extLst>
            </p:cNvPr>
            <p:cNvSpPr txBox="1"/>
            <p:nvPr/>
          </p:nvSpPr>
          <p:spPr>
            <a:xfrm>
              <a:off x="5544232" y="3605779"/>
              <a:ext cx="296721" cy="184666"/>
            </a:xfrm>
            <a:prstGeom prst="rect">
              <a:avLst/>
            </a:prstGeom>
            <a:noFill/>
          </p:spPr>
          <p:txBody>
            <a:bodyPr wrap="square" lIns="0" tIns="0" rIns="0" bIns="0" rtlCol="0">
              <a:spAutoFit/>
            </a:bodyPr>
            <a:lstStyle/>
            <a:p>
              <a:pPr algn="ctr"/>
              <a:r>
                <a:rPr lang="en-US" sz="1200" b="1" dirty="0">
                  <a:solidFill>
                    <a:schemeClr val="tx1"/>
                  </a:solidFill>
                </a:rPr>
                <a:t>13.5</a:t>
              </a:r>
            </a:p>
          </p:txBody>
        </p:sp>
        <p:sp>
          <p:nvSpPr>
            <p:cNvPr id="81" name="TextBox 80">
              <a:extLst>
                <a:ext uri="{FF2B5EF4-FFF2-40B4-BE49-F238E27FC236}">
                  <a16:creationId xmlns:a16="http://schemas.microsoft.com/office/drawing/2014/main" id="{51872A80-1E38-BC4B-892D-474E91D64B7D}"/>
                </a:ext>
              </a:extLst>
            </p:cNvPr>
            <p:cNvSpPr txBox="1"/>
            <p:nvPr/>
          </p:nvSpPr>
          <p:spPr>
            <a:xfrm>
              <a:off x="6330847" y="4075579"/>
              <a:ext cx="296721" cy="184666"/>
            </a:xfrm>
            <a:prstGeom prst="rect">
              <a:avLst/>
            </a:prstGeom>
            <a:noFill/>
          </p:spPr>
          <p:txBody>
            <a:bodyPr wrap="square" lIns="0" tIns="0" rIns="0" bIns="0" rtlCol="0">
              <a:spAutoFit/>
            </a:bodyPr>
            <a:lstStyle/>
            <a:p>
              <a:pPr algn="ctr"/>
              <a:r>
                <a:rPr lang="en-US" sz="1200" b="1" dirty="0">
                  <a:solidFill>
                    <a:schemeClr val="tx1"/>
                  </a:solidFill>
                </a:rPr>
                <a:t>8.6</a:t>
              </a:r>
            </a:p>
          </p:txBody>
        </p:sp>
        <p:sp>
          <p:nvSpPr>
            <p:cNvPr id="82" name="TextBox 81">
              <a:extLst>
                <a:ext uri="{FF2B5EF4-FFF2-40B4-BE49-F238E27FC236}">
                  <a16:creationId xmlns:a16="http://schemas.microsoft.com/office/drawing/2014/main" id="{A49BA02E-E4DE-9241-8D14-92CEAE6C9B4B}"/>
                </a:ext>
              </a:extLst>
            </p:cNvPr>
            <p:cNvSpPr txBox="1"/>
            <p:nvPr/>
          </p:nvSpPr>
          <p:spPr>
            <a:xfrm>
              <a:off x="7106922" y="3605779"/>
              <a:ext cx="296721" cy="184666"/>
            </a:xfrm>
            <a:prstGeom prst="rect">
              <a:avLst/>
            </a:prstGeom>
            <a:noFill/>
          </p:spPr>
          <p:txBody>
            <a:bodyPr wrap="square" lIns="0" tIns="0" rIns="0" bIns="0" rtlCol="0">
              <a:spAutoFit/>
            </a:bodyPr>
            <a:lstStyle/>
            <a:p>
              <a:pPr algn="ctr"/>
              <a:r>
                <a:rPr lang="en-US" sz="1200" b="1" dirty="0">
                  <a:solidFill>
                    <a:schemeClr val="tx1"/>
                  </a:solidFill>
                </a:rPr>
                <a:t>13.5</a:t>
              </a:r>
            </a:p>
          </p:txBody>
        </p:sp>
        <p:sp>
          <p:nvSpPr>
            <p:cNvPr id="83" name="TextBox 82">
              <a:extLst>
                <a:ext uri="{FF2B5EF4-FFF2-40B4-BE49-F238E27FC236}">
                  <a16:creationId xmlns:a16="http://schemas.microsoft.com/office/drawing/2014/main" id="{260AF1A2-3AC4-604F-BE71-653B0324C70E}"/>
                </a:ext>
              </a:extLst>
            </p:cNvPr>
            <p:cNvSpPr txBox="1"/>
            <p:nvPr/>
          </p:nvSpPr>
          <p:spPr>
            <a:xfrm>
              <a:off x="7882995" y="3726499"/>
              <a:ext cx="296721" cy="184666"/>
            </a:xfrm>
            <a:prstGeom prst="rect">
              <a:avLst/>
            </a:prstGeom>
            <a:noFill/>
          </p:spPr>
          <p:txBody>
            <a:bodyPr wrap="square" lIns="0" tIns="0" rIns="0" bIns="0" rtlCol="0">
              <a:spAutoFit/>
            </a:bodyPr>
            <a:lstStyle/>
            <a:p>
              <a:pPr algn="ctr"/>
              <a:r>
                <a:rPr lang="en-US" sz="1200" b="1" dirty="0">
                  <a:solidFill>
                    <a:schemeClr val="tx1"/>
                  </a:solidFill>
                </a:rPr>
                <a:t>12.1</a:t>
              </a:r>
            </a:p>
          </p:txBody>
        </p:sp>
        <p:sp>
          <p:nvSpPr>
            <p:cNvPr id="84" name="TextBox 83">
              <a:extLst>
                <a:ext uri="{FF2B5EF4-FFF2-40B4-BE49-F238E27FC236}">
                  <a16:creationId xmlns:a16="http://schemas.microsoft.com/office/drawing/2014/main" id="{6D03E869-493F-174F-A881-F2E069793359}"/>
                </a:ext>
              </a:extLst>
            </p:cNvPr>
            <p:cNvSpPr txBox="1"/>
            <p:nvPr/>
          </p:nvSpPr>
          <p:spPr>
            <a:xfrm>
              <a:off x="8659054" y="3709449"/>
              <a:ext cx="296721" cy="184666"/>
            </a:xfrm>
            <a:prstGeom prst="rect">
              <a:avLst/>
            </a:prstGeom>
            <a:noFill/>
          </p:spPr>
          <p:txBody>
            <a:bodyPr wrap="square" lIns="0" tIns="0" rIns="0" bIns="0" rtlCol="0">
              <a:spAutoFit/>
            </a:bodyPr>
            <a:lstStyle/>
            <a:p>
              <a:pPr algn="ctr"/>
              <a:r>
                <a:rPr lang="en-US" sz="1200" b="1" dirty="0">
                  <a:solidFill>
                    <a:schemeClr val="tx1"/>
                  </a:solidFill>
                </a:rPr>
                <a:t>12.5</a:t>
              </a:r>
            </a:p>
          </p:txBody>
        </p:sp>
        <p:sp>
          <p:nvSpPr>
            <p:cNvPr id="85" name="TextBox 84">
              <a:extLst>
                <a:ext uri="{FF2B5EF4-FFF2-40B4-BE49-F238E27FC236}">
                  <a16:creationId xmlns:a16="http://schemas.microsoft.com/office/drawing/2014/main" id="{1EF41F24-3357-EE42-BC52-FF975B344CF3}"/>
                </a:ext>
              </a:extLst>
            </p:cNvPr>
            <p:cNvSpPr txBox="1"/>
            <p:nvPr/>
          </p:nvSpPr>
          <p:spPr>
            <a:xfrm>
              <a:off x="9411951" y="4070164"/>
              <a:ext cx="296721" cy="184666"/>
            </a:xfrm>
            <a:prstGeom prst="rect">
              <a:avLst/>
            </a:prstGeom>
            <a:noFill/>
          </p:spPr>
          <p:txBody>
            <a:bodyPr wrap="square" lIns="0" tIns="0" rIns="0" bIns="0" rtlCol="0">
              <a:spAutoFit/>
            </a:bodyPr>
            <a:lstStyle/>
            <a:p>
              <a:pPr algn="ctr"/>
              <a:r>
                <a:rPr lang="en-US" sz="1200" b="1" dirty="0">
                  <a:solidFill>
                    <a:schemeClr val="tx1"/>
                  </a:solidFill>
                </a:rPr>
                <a:t>8.6</a:t>
              </a:r>
            </a:p>
          </p:txBody>
        </p:sp>
        <p:sp>
          <p:nvSpPr>
            <p:cNvPr id="86" name="TextBox 85">
              <a:extLst>
                <a:ext uri="{FF2B5EF4-FFF2-40B4-BE49-F238E27FC236}">
                  <a16:creationId xmlns:a16="http://schemas.microsoft.com/office/drawing/2014/main" id="{9A590737-C8A4-2A4F-B53E-1A0F283F12CB}"/>
                </a:ext>
              </a:extLst>
            </p:cNvPr>
            <p:cNvSpPr txBox="1"/>
            <p:nvPr/>
          </p:nvSpPr>
          <p:spPr>
            <a:xfrm>
              <a:off x="10211186" y="3605779"/>
              <a:ext cx="296721" cy="184666"/>
            </a:xfrm>
            <a:prstGeom prst="rect">
              <a:avLst/>
            </a:prstGeom>
            <a:noFill/>
          </p:spPr>
          <p:txBody>
            <a:bodyPr wrap="square" lIns="0" tIns="0" rIns="0" bIns="0" rtlCol="0">
              <a:spAutoFit/>
            </a:bodyPr>
            <a:lstStyle/>
            <a:p>
              <a:pPr algn="ctr"/>
              <a:r>
                <a:rPr lang="en-US" sz="1200" b="1" dirty="0">
                  <a:solidFill>
                    <a:schemeClr val="tx1"/>
                  </a:solidFill>
                </a:rPr>
                <a:t>13.5</a:t>
              </a:r>
            </a:p>
          </p:txBody>
        </p:sp>
        <p:sp>
          <p:nvSpPr>
            <p:cNvPr id="87" name="TextBox 86">
              <a:extLst>
                <a:ext uri="{FF2B5EF4-FFF2-40B4-BE49-F238E27FC236}">
                  <a16:creationId xmlns:a16="http://schemas.microsoft.com/office/drawing/2014/main" id="{6CB0BE06-B65E-464F-94D1-592F6F0F381C}"/>
                </a:ext>
              </a:extLst>
            </p:cNvPr>
            <p:cNvSpPr txBox="1"/>
            <p:nvPr/>
          </p:nvSpPr>
          <p:spPr>
            <a:xfrm>
              <a:off x="2003988" y="3745183"/>
              <a:ext cx="296721" cy="184666"/>
            </a:xfrm>
            <a:prstGeom prst="rect">
              <a:avLst/>
            </a:prstGeom>
            <a:noFill/>
          </p:spPr>
          <p:txBody>
            <a:bodyPr wrap="square" lIns="0" tIns="0" rIns="0" bIns="0" rtlCol="0">
              <a:spAutoFit/>
            </a:bodyPr>
            <a:lstStyle/>
            <a:p>
              <a:pPr algn="ctr"/>
              <a:r>
                <a:rPr lang="en-US" sz="1200" b="1" dirty="0">
                  <a:solidFill>
                    <a:schemeClr val="tx1"/>
                  </a:solidFill>
                </a:rPr>
                <a:t>12.0</a:t>
              </a:r>
            </a:p>
          </p:txBody>
        </p:sp>
        <p:sp>
          <p:nvSpPr>
            <p:cNvPr id="88" name="TextBox 87">
              <a:extLst>
                <a:ext uri="{FF2B5EF4-FFF2-40B4-BE49-F238E27FC236}">
                  <a16:creationId xmlns:a16="http://schemas.microsoft.com/office/drawing/2014/main" id="{D6FD3954-5FEC-5D4B-87B2-0D7950E2C791}"/>
                </a:ext>
              </a:extLst>
            </p:cNvPr>
            <p:cNvSpPr txBox="1"/>
            <p:nvPr/>
          </p:nvSpPr>
          <p:spPr>
            <a:xfrm>
              <a:off x="2777760" y="3899869"/>
              <a:ext cx="296721" cy="184666"/>
            </a:xfrm>
            <a:prstGeom prst="rect">
              <a:avLst/>
            </a:prstGeom>
            <a:noFill/>
          </p:spPr>
          <p:txBody>
            <a:bodyPr wrap="square" lIns="0" tIns="0" rIns="0" bIns="0" rtlCol="0">
              <a:spAutoFit/>
            </a:bodyPr>
            <a:lstStyle/>
            <a:p>
              <a:pPr algn="ctr"/>
              <a:r>
                <a:rPr lang="en-US" sz="1200" b="1" dirty="0">
                  <a:solidFill>
                    <a:schemeClr val="tx1"/>
                  </a:solidFill>
                </a:rPr>
                <a:t>10.4</a:t>
              </a:r>
            </a:p>
          </p:txBody>
        </p:sp>
        <p:sp>
          <p:nvSpPr>
            <p:cNvPr id="89" name="TextBox 88">
              <a:extLst>
                <a:ext uri="{FF2B5EF4-FFF2-40B4-BE49-F238E27FC236}">
                  <a16:creationId xmlns:a16="http://schemas.microsoft.com/office/drawing/2014/main" id="{0F3E3196-1BF7-E64F-8FFA-65E0377235BA}"/>
                </a:ext>
              </a:extLst>
            </p:cNvPr>
            <p:cNvSpPr txBox="1"/>
            <p:nvPr/>
          </p:nvSpPr>
          <p:spPr>
            <a:xfrm>
              <a:off x="3549753" y="4395165"/>
              <a:ext cx="296721" cy="184666"/>
            </a:xfrm>
            <a:prstGeom prst="rect">
              <a:avLst/>
            </a:prstGeom>
            <a:noFill/>
          </p:spPr>
          <p:txBody>
            <a:bodyPr wrap="square" lIns="0" tIns="0" rIns="0" bIns="0" rtlCol="0">
              <a:spAutoFit/>
            </a:bodyPr>
            <a:lstStyle/>
            <a:p>
              <a:pPr algn="ctr"/>
              <a:r>
                <a:rPr lang="en-US" sz="1200" b="1" dirty="0">
                  <a:solidFill>
                    <a:schemeClr val="tx1"/>
                  </a:solidFill>
                </a:rPr>
                <a:t>5.3</a:t>
              </a:r>
            </a:p>
          </p:txBody>
        </p:sp>
        <p:sp>
          <p:nvSpPr>
            <p:cNvPr id="90" name="TextBox 89">
              <a:extLst>
                <a:ext uri="{FF2B5EF4-FFF2-40B4-BE49-F238E27FC236}">
                  <a16:creationId xmlns:a16="http://schemas.microsoft.com/office/drawing/2014/main" id="{E6708A3B-800A-D043-ADB5-C2DF22F21814}"/>
                </a:ext>
              </a:extLst>
            </p:cNvPr>
            <p:cNvSpPr txBox="1"/>
            <p:nvPr/>
          </p:nvSpPr>
          <p:spPr>
            <a:xfrm>
              <a:off x="5105968" y="3756506"/>
              <a:ext cx="296721" cy="184666"/>
            </a:xfrm>
            <a:prstGeom prst="rect">
              <a:avLst/>
            </a:prstGeom>
            <a:noFill/>
          </p:spPr>
          <p:txBody>
            <a:bodyPr wrap="square" lIns="0" tIns="0" rIns="0" bIns="0" rtlCol="0">
              <a:spAutoFit/>
            </a:bodyPr>
            <a:lstStyle/>
            <a:p>
              <a:pPr algn="ctr"/>
              <a:r>
                <a:rPr lang="en-US" sz="1200" b="1" dirty="0">
                  <a:solidFill>
                    <a:schemeClr val="tx1"/>
                  </a:solidFill>
                </a:rPr>
                <a:t>12.0</a:t>
              </a:r>
            </a:p>
          </p:txBody>
        </p:sp>
        <p:sp>
          <p:nvSpPr>
            <p:cNvPr id="91" name="TextBox 90">
              <a:extLst>
                <a:ext uri="{FF2B5EF4-FFF2-40B4-BE49-F238E27FC236}">
                  <a16:creationId xmlns:a16="http://schemas.microsoft.com/office/drawing/2014/main" id="{DE0A27D9-9B8B-6841-92D3-9C40C45049F6}"/>
                </a:ext>
              </a:extLst>
            </p:cNvPr>
            <p:cNvSpPr txBox="1"/>
            <p:nvPr/>
          </p:nvSpPr>
          <p:spPr>
            <a:xfrm>
              <a:off x="4325033" y="3874926"/>
              <a:ext cx="296721" cy="184666"/>
            </a:xfrm>
            <a:prstGeom prst="rect">
              <a:avLst/>
            </a:prstGeom>
            <a:noFill/>
          </p:spPr>
          <p:txBody>
            <a:bodyPr wrap="square" lIns="0" tIns="0" rIns="0" bIns="0" rtlCol="0">
              <a:spAutoFit/>
            </a:bodyPr>
            <a:lstStyle/>
            <a:p>
              <a:pPr algn="ctr"/>
              <a:r>
                <a:rPr lang="en-US" sz="1200" b="1" dirty="0">
                  <a:solidFill>
                    <a:schemeClr val="tx1"/>
                  </a:solidFill>
                </a:rPr>
                <a:t>10.6</a:t>
              </a:r>
            </a:p>
          </p:txBody>
        </p:sp>
        <p:sp>
          <p:nvSpPr>
            <p:cNvPr id="92" name="TextBox 91">
              <a:extLst>
                <a:ext uri="{FF2B5EF4-FFF2-40B4-BE49-F238E27FC236}">
                  <a16:creationId xmlns:a16="http://schemas.microsoft.com/office/drawing/2014/main" id="{A1BFCAB5-E515-4E4A-9455-DB78E055A7B8}"/>
                </a:ext>
              </a:extLst>
            </p:cNvPr>
            <p:cNvSpPr txBox="1"/>
            <p:nvPr/>
          </p:nvSpPr>
          <p:spPr>
            <a:xfrm>
              <a:off x="5884010" y="3874926"/>
              <a:ext cx="296721" cy="184666"/>
            </a:xfrm>
            <a:prstGeom prst="rect">
              <a:avLst/>
            </a:prstGeom>
            <a:noFill/>
          </p:spPr>
          <p:txBody>
            <a:bodyPr wrap="square" lIns="0" tIns="0" rIns="0" bIns="0" rtlCol="0">
              <a:spAutoFit/>
            </a:bodyPr>
            <a:lstStyle/>
            <a:p>
              <a:pPr algn="ctr"/>
              <a:r>
                <a:rPr lang="en-US" sz="1200" b="1" dirty="0">
                  <a:solidFill>
                    <a:schemeClr val="tx1"/>
                  </a:solidFill>
                </a:rPr>
                <a:t>10.4</a:t>
              </a:r>
            </a:p>
          </p:txBody>
        </p:sp>
        <p:sp>
          <p:nvSpPr>
            <p:cNvPr id="93" name="TextBox 92">
              <a:extLst>
                <a:ext uri="{FF2B5EF4-FFF2-40B4-BE49-F238E27FC236}">
                  <a16:creationId xmlns:a16="http://schemas.microsoft.com/office/drawing/2014/main" id="{9FD83FCF-DE2B-8A4B-8A6F-8DEBAE10E1CD}"/>
                </a:ext>
              </a:extLst>
            </p:cNvPr>
            <p:cNvSpPr txBox="1"/>
            <p:nvPr/>
          </p:nvSpPr>
          <p:spPr>
            <a:xfrm>
              <a:off x="6663498" y="4119382"/>
              <a:ext cx="296721" cy="184666"/>
            </a:xfrm>
            <a:prstGeom prst="rect">
              <a:avLst/>
            </a:prstGeom>
            <a:noFill/>
          </p:spPr>
          <p:txBody>
            <a:bodyPr wrap="square" lIns="0" tIns="0" rIns="0" bIns="0" rtlCol="0">
              <a:spAutoFit/>
            </a:bodyPr>
            <a:lstStyle/>
            <a:p>
              <a:pPr algn="ctr"/>
              <a:r>
                <a:rPr lang="en-US" sz="1200" b="1" dirty="0">
                  <a:solidFill>
                    <a:schemeClr val="tx1"/>
                  </a:solidFill>
                </a:rPr>
                <a:t>8.2</a:t>
              </a:r>
            </a:p>
          </p:txBody>
        </p:sp>
        <p:sp>
          <p:nvSpPr>
            <p:cNvPr id="94" name="TextBox 93">
              <a:extLst>
                <a:ext uri="{FF2B5EF4-FFF2-40B4-BE49-F238E27FC236}">
                  <a16:creationId xmlns:a16="http://schemas.microsoft.com/office/drawing/2014/main" id="{4FCE8227-8905-2F4C-AF63-4A8D0E04ED23}"/>
                </a:ext>
              </a:extLst>
            </p:cNvPr>
            <p:cNvSpPr txBox="1"/>
            <p:nvPr/>
          </p:nvSpPr>
          <p:spPr>
            <a:xfrm>
              <a:off x="7436493" y="3774458"/>
              <a:ext cx="296721" cy="184666"/>
            </a:xfrm>
            <a:prstGeom prst="rect">
              <a:avLst/>
            </a:prstGeom>
            <a:noFill/>
          </p:spPr>
          <p:txBody>
            <a:bodyPr wrap="square" lIns="0" tIns="0" rIns="0" bIns="0" rtlCol="0">
              <a:spAutoFit/>
            </a:bodyPr>
            <a:lstStyle/>
            <a:p>
              <a:pPr algn="ctr"/>
              <a:r>
                <a:rPr lang="en-US" sz="1200" b="1" dirty="0">
                  <a:solidFill>
                    <a:schemeClr val="tx1"/>
                  </a:solidFill>
                </a:rPr>
                <a:t>12.0</a:t>
              </a:r>
            </a:p>
          </p:txBody>
        </p:sp>
        <p:sp>
          <p:nvSpPr>
            <p:cNvPr id="95" name="TextBox 94">
              <a:extLst>
                <a:ext uri="{FF2B5EF4-FFF2-40B4-BE49-F238E27FC236}">
                  <a16:creationId xmlns:a16="http://schemas.microsoft.com/office/drawing/2014/main" id="{8F047516-6BFA-B740-9CE0-B3C0F43C153E}"/>
                </a:ext>
              </a:extLst>
            </p:cNvPr>
            <p:cNvSpPr txBox="1"/>
            <p:nvPr/>
          </p:nvSpPr>
          <p:spPr>
            <a:xfrm>
              <a:off x="8208486" y="3729911"/>
              <a:ext cx="296721" cy="184666"/>
            </a:xfrm>
            <a:prstGeom prst="rect">
              <a:avLst/>
            </a:prstGeom>
            <a:noFill/>
          </p:spPr>
          <p:txBody>
            <a:bodyPr wrap="square" lIns="0" tIns="0" rIns="0" bIns="0" rtlCol="0">
              <a:spAutoFit/>
            </a:bodyPr>
            <a:lstStyle/>
            <a:p>
              <a:pPr algn="ctr"/>
              <a:r>
                <a:rPr lang="en-US" sz="1200" b="1" dirty="0">
                  <a:solidFill>
                    <a:schemeClr val="tx1"/>
                  </a:solidFill>
                </a:rPr>
                <a:t>12.0</a:t>
              </a:r>
            </a:p>
          </p:txBody>
        </p:sp>
        <p:sp>
          <p:nvSpPr>
            <p:cNvPr id="96" name="TextBox 95">
              <a:extLst>
                <a:ext uri="{FF2B5EF4-FFF2-40B4-BE49-F238E27FC236}">
                  <a16:creationId xmlns:a16="http://schemas.microsoft.com/office/drawing/2014/main" id="{2B6BA75D-1CE8-8F41-B117-B435211746D6}"/>
                </a:ext>
              </a:extLst>
            </p:cNvPr>
            <p:cNvSpPr txBox="1"/>
            <p:nvPr/>
          </p:nvSpPr>
          <p:spPr>
            <a:xfrm>
              <a:off x="8980479" y="3882844"/>
              <a:ext cx="296721" cy="184666"/>
            </a:xfrm>
            <a:prstGeom prst="rect">
              <a:avLst/>
            </a:prstGeom>
            <a:noFill/>
          </p:spPr>
          <p:txBody>
            <a:bodyPr wrap="square" lIns="0" tIns="0" rIns="0" bIns="0" rtlCol="0">
              <a:spAutoFit/>
            </a:bodyPr>
            <a:lstStyle/>
            <a:p>
              <a:pPr algn="ctr"/>
              <a:r>
                <a:rPr lang="en-US" sz="1200" b="1" dirty="0">
                  <a:solidFill>
                    <a:schemeClr val="tx1"/>
                  </a:solidFill>
                </a:rPr>
                <a:t>10.6</a:t>
              </a:r>
            </a:p>
          </p:txBody>
        </p:sp>
        <p:sp>
          <p:nvSpPr>
            <p:cNvPr id="97" name="TextBox 96">
              <a:extLst>
                <a:ext uri="{FF2B5EF4-FFF2-40B4-BE49-F238E27FC236}">
                  <a16:creationId xmlns:a16="http://schemas.microsoft.com/office/drawing/2014/main" id="{7D14AA10-C608-DF42-8D12-4CD83FAA3542}"/>
                </a:ext>
              </a:extLst>
            </p:cNvPr>
            <p:cNvSpPr txBox="1"/>
            <p:nvPr/>
          </p:nvSpPr>
          <p:spPr>
            <a:xfrm>
              <a:off x="9759967" y="4116154"/>
              <a:ext cx="296721" cy="184666"/>
            </a:xfrm>
            <a:prstGeom prst="rect">
              <a:avLst/>
            </a:prstGeom>
            <a:noFill/>
          </p:spPr>
          <p:txBody>
            <a:bodyPr wrap="square" lIns="0" tIns="0" rIns="0" bIns="0" rtlCol="0">
              <a:spAutoFit/>
            </a:bodyPr>
            <a:lstStyle/>
            <a:p>
              <a:pPr algn="ctr"/>
              <a:r>
                <a:rPr lang="en-US" sz="1200" b="1" dirty="0">
                  <a:solidFill>
                    <a:schemeClr val="tx1"/>
                  </a:solidFill>
                </a:rPr>
                <a:t>8.2</a:t>
              </a:r>
            </a:p>
          </p:txBody>
        </p:sp>
        <p:sp>
          <p:nvSpPr>
            <p:cNvPr id="98" name="TextBox 97">
              <a:extLst>
                <a:ext uri="{FF2B5EF4-FFF2-40B4-BE49-F238E27FC236}">
                  <a16:creationId xmlns:a16="http://schemas.microsoft.com/office/drawing/2014/main" id="{B0A2BDCA-AD37-794E-A535-43F2349DB43A}"/>
                </a:ext>
              </a:extLst>
            </p:cNvPr>
            <p:cNvSpPr txBox="1"/>
            <p:nvPr/>
          </p:nvSpPr>
          <p:spPr>
            <a:xfrm>
              <a:off x="10546951" y="3743437"/>
              <a:ext cx="296721" cy="184666"/>
            </a:xfrm>
            <a:prstGeom prst="rect">
              <a:avLst/>
            </a:prstGeom>
            <a:noFill/>
          </p:spPr>
          <p:txBody>
            <a:bodyPr wrap="square" lIns="0" tIns="0" rIns="0" bIns="0" rtlCol="0">
              <a:spAutoFit/>
            </a:bodyPr>
            <a:lstStyle/>
            <a:p>
              <a:pPr algn="ctr"/>
              <a:r>
                <a:rPr lang="en-US" sz="1200" b="1" dirty="0">
                  <a:solidFill>
                    <a:schemeClr val="tx1"/>
                  </a:solidFill>
                </a:rPr>
                <a:t>12.0</a:t>
              </a:r>
            </a:p>
          </p:txBody>
        </p:sp>
      </p:grpSp>
      <p:cxnSp>
        <p:nvCxnSpPr>
          <p:cNvPr id="100" name="Straight Connector 99">
            <a:extLst>
              <a:ext uri="{FF2B5EF4-FFF2-40B4-BE49-F238E27FC236}">
                <a16:creationId xmlns:a16="http://schemas.microsoft.com/office/drawing/2014/main" id="{48E09B38-8F86-0C44-AD24-CA7571D1CB7E}"/>
              </a:ext>
            </a:extLst>
          </p:cNvPr>
          <p:cNvCxnSpPr>
            <a:cxnSpLocks/>
          </p:cNvCxnSpPr>
          <p:nvPr/>
        </p:nvCxnSpPr>
        <p:spPr>
          <a:xfrm>
            <a:off x="4929883" y="2491494"/>
            <a:ext cx="0" cy="292143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6973141-8341-3A42-87D2-19065BD22A20}"/>
              </a:ext>
            </a:extLst>
          </p:cNvPr>
          <p:cNvCxnSpPr>
            <a:cxnSpLocks/>
          </p:cNvCxnSpPr>
          <p:nvPr/>
        </p:nvCxnSpPr>
        <p:spPr>
          <a:xfrm>
            <a:off x="8031898" y="2491494"/>
            <a:ext cx="0" cy="292143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28306A4-056E-D544-82D6-1FC4E75152FF}"/>
              </a:ext>
            </a:extLst>
          </p:cNvPr>
          <p:cNvCxnSpPr>
            <a:cxnSpLocks/>
          </p:cNvCxnSpPr>
          <p:nvPr/>
        </p:nvCxnSpPr>
        <p:spPr>
          <a:xfrm>
            <a:off x="1900529"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C6F9DAD-3168-6C4B-8A3F-25748EED77EC}"/>
              </a:ext>
            </a:extLst>
          </p:cNvPr>
          <p:cNvCxnSpPr>
            <a:cxnSpLocks/>
          </p:cNvCxnSpPr>
          <p:nvPr/>
        </p:nvCxnSpPr>
        <p:spPr>
          <a:xfrm>
            <a:off x="2674301"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00995C-D76A-694F-9603-B24B29316552}"/>
              </a:ext>
            </a:extLst>
          </p:cNvPr>
          <p:cNvCxnSpPr>
            <a:cxnSpLocks/>
          </p:cNvCxnSpPr>
          <p:nvPr/>
        </p:nvCxnSpPr>
        <p:spPr>
          <a:xfrm>
            <a:off x="3452677"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74BD16A-5D90-1E42-8CCB-8EEB975D680E}"/>
              </a:ext>
            </a:extLst>
          </p:cNvPr>
          <p:cNvCxnSpPr>
            <a:cxnSpLocks/>
          </p:cNvCxnSpPr>
          <p:nvPr/>
        </p:nvCxnSpPr>
        <p:spPr>
          <a:xfrm>
            <a:off x="4226400"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B92010-850A-CF46-9170-A606C47C32A1}"/>
              </a:ext>
            </a:extLst>
          </p:cNvPr>
          <p:cNvCxnSpPr>
            <a:cxnSpLocks/>
          </p:cNvCxnSpPr>
          <p:nvPr/>
        </p:nvCxnSpPr>
        <p:spPr>
          <a:xfrm>
            <a:off x="5004811"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58CA3A-3AD1-E741-A35C-859D05744AA6}"/>
              </a:ext>
            </a:extLst>
          </p:cNvPr>
          <p:cNvCxnSpPr>
            <a:cxnSpLocks/>
          </p:cNvCxnSpPr>
          <p:nvPr/>
        </p:nvCxnSpPr>
        <p:spPr>
          <a:xfrm>
            <a:off x="5778535"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45D652B-4C24-0D44-9B54-3ECC8E776A3E}"/>
              </a:ext>
            </a:extLst>
          </p:cNvPr>
          <p:cNvCxnSpPr>
            <a:cxnSpLocks/>
          </p:cNvCxnSpPr>
          <p:nvPr/>
        </p:nvCxnSpPr>
        <p:spPr>
          <a:xfrm>
            <a:off x="6556974"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C47D4D2-9BA2-0342-899A-BB61192B48B1}"/>
              </a:ext>
            </a:extLst>
          </p:cNvPr>
          <p:cNvCxnSpPr>
            <a:cxnSpLocks/>
          </p:cNvCxnSpPr>
          <p:nvPr/>
        </p:nvCxnSpPr>
        <p:spPr>
          <a:xfrm>
            <a:off x="7334605"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A365DD8-4146-2A46-95C7-E8AA1AB971E9}"/>
              </a:ext>
            </a:extLst>
          </p:cNvPr>
          <p:cNvCxnSpPr>
            <a:cxnSpLocks/>
          </p:cNvCxnSpPr>
          <p:nvPr/>
        </p:nvCxnSpPr>
        <p:spPr>
          <a:xfrm>
            <a:off x="8108328"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43999F-805E-8740-B419-23694931B1E9}"/>
              </a:ext>
            </a:extLst>
          </p:cNvPr>
          <p:cNvCxnSpPr>
            <a:cxnSpLocks/>
          </p:cNvCxnSpPr>
          <p:nvPr/>
        </p:nvCxnSpPr>
        <p:spPr>
          <a:xfrm>
            <a:off x="8885168"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FD58FC6-71A2-234E-9918-D128F306931E}"/>
              </a:ext>
            </a:extLst>
          </p:cNvPr>
          <p:cNvCxnSpPr>
            <a:cxnSpLocks/>
          </p:cNvCxnSpPr>
          <p:nvPr/>
        </p:nvCxnSpPr>
        <p:spPr>
          <a:xfrm>
            <a:off x="9658892"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1CDE905-EC47-1941-BD61-A5D75AF3E96B}"/>
              </a:ext>
            </a:extLst>
          </p:cNvPr>
          <p:cNvCxnSpPr>
            <a:cxnSpLocks/>
          </p:cNvCxnSpPr>
          <p:nvPr/>
        </p:nvCxnSpPr>
        <p:spPr>
          <a:xfrm>
            <a:off x="10437313" y="2768536"/>
            <a:ext cx="62630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404588F-1A32-0242-94C5-45FFF7184E09}"/>
              </a:ext>
            </a:extLst>
          </p:cNvPr>
          <p:cNvSpPr txBox="1"/>
          <p:nvPr/>
        </p:nvSpPr>
        <p:spPr>
          <a:xfrm>
            <a:off x="1894472" y="2380295"/>
            <a:ext cx="626307" cy="400110"/>
          </a:xfrm>
          <a:prstGeom prst="rect">
            <a:avLst/>
          </a:prstGeom>
          <a:noFill/>
        </p:spPr>
        <p:txBody>
          <a:bodyPr wrap="square" rtlCol="0">
            <a:spAutoFit/>
          </a:bodyPr>
          <a:lstStyle/>
          <a:p>
            <a:pPr algn="ctr"/>
            <a:r>
              <a:rPr lang="en-US" sz="1000" b="1" dirty="0">
                <a:solidFill>
                  <a:schemeClr val="tx1"/>
                </a:solidFill>
              </a:rPr>
              <a:t>LR only</a:t>
            </a:r>
          </a:p>
        </p:txBody>
      </p:sp>
      <p:sp>
        <p:nvSpPr>
          <p:cNvPr id="117" name="TextBox 116">
            <a:extLst>
              <a:ext uri="{FF2B5EF4-FFF2-40B4-BE49-F238E27FC236}">
                <a16:creationId xmlns:a16="http://schemas.microsoft.com/office/drawing/2014/main" id="{2893AF7A-5A30-8747-BB46-0F6B61CE74FB}"/>
              </a:ext>
            </a:extLst>
          </p:cNvPr>
          <p:cNvSpPr txBox="1"/>
          <p:nvPr/>
        </p:nvSpPr>
        <p:spPr>
          <a:xfrm>
            <a:off x="2671712" y="2380295"/>
            <a:ext cx="626307" cy="400110"/>
          </a:xfrm>
          <a:prstGeom prst="rect">
            <a:avLst/>
          </a:prstGeom>
          <a:noFill/>
        </p:spPr>
        <p:txBody>
          <a:bodyPr wrap="square" rtlCol="0">
            <a:spAutoFit/>
          </a:bodyPr>
          <a:lstStyle/>
          <a:p>
            <a:pPr algn="ctr"/>
            <a:r>
              <a:rPr lang="en-US" sz="1000" b="1" dirty="0">
                <a:solidFill>
                  <a:schemeClr val="tx1"/>
                </a:solidFill>
              </a:rPr>
              <a:t>Distant only</a:t>
            </a:r>
          </a:p>
        </p:txBody>
      </p:sp>
      <p:sp>
        <p:nvSpPr>
          <p:cNvPr id="118" name="TextBox 117">
            <a:extLst>
              <a:ext uri="{FF2B5EF4-FFF2-40B4-BE49-F238E27FC236}">
                <a16:creationId xmlns:a16="http://schemas.microsoft.com/office/drawing/2014/main" id="{3CBF45E6-615B-8E47-9F59-DA470E7D0481}"/>
              </a:ext>
            </a:extLst>
          </p:cNvPr>
          <p:cNvSpPr txBox="1"/>
          <p:nvPr/>
        </p:nvSpPr>
        <p:spPr>
          <a:xfrm>
            <a:off x="3458096" y="2380295"/>
            <a:ext cx="626307" cy="400110"/>
          </a:xfrm>
          <a:prstGeom prst="rect">
            <a:avLst/>
          </a:prstGeom>
          <a:noFill/>
        </p:spPr>
        <p:txBody>
          <a:bodyPr wrap="square" rtlCol="0">
            <a:spAutoFit/>
          </a:bodyPr>
          <a:lstStyle/>
          <a:p>
            <a:pPr algn="ctr"/>
            <a:r>
              <a:rPr lang="en-US" sz="1000" b="1" dirty="0">
                <a:solidFill>
                  <a:schemeClr val="tx1"/>
                </a:solidFill>
              </a:rPr>
              <a:t>LR and distant</a:t>
            </a:r>
          </a:p>
        </p:txBody>
      </p:sp>
      <p:sp>
        <p:nvSpPr>
          <p:cNvPr id="119" name="TextBox 118">
            <a:extLst>
              <a:ext uri="{FF2B5EF4-FFF2-40B4-BE49-F238E27FC236}">
                <a16:creationId xmlns:a16="http://schemas.microsoft.com/office/drawing/2014/main" id="{37CC1494-881A-C644-8536-5B155F54D11D}"/>
              </a:ext>
            </a:extLst>
          </p:cNvPr>
          <p:cNvSpPr txBox="1"/>
          <p:nvPr/>
        </p:nvSpPr>
        <p:spPr>
          <a:xfrm>
            <a:off x="4235336" y="2380295"/>
            <a:ext cx="626307" cy="400110"/>
          </a:xfrm>
          <a:prstGeom prst="rect">
            <a:avLst/>
          </a:prstGeom>
          <a:noFill/>
        </p:spPr>
        <p:txBody>
          <a:bodyPr wrap="square" rtlCol="0">
            <a:spAutoFit/>
          </a:bodyPr>
          <a:lstStyle/>
          <a:p>
            <a:pPr algn="ctr"/>
            <a:r>
              <a:rPr lang="en-US" sz="1000" b="1" dirty="0">
                <a:solidFill>
                  <a:schemeClr val="tx1"/>
                </a:solidFill>
              </a:rPr>
              <a:t>CNS only</a:t>
            </a:r>
          </a:p>
        </p:txBody>
      </p:sp>
      <p:sp>
        <p:nvSpPr>
          <p:cNvPr id="120" name="TextBox 119">
            <a:extLst>
              <a:ext uri="{FF2B5EF4-FFF2-40B4-BE49-F238E27FC236}">
                <a16:creationId xmlns:a16="http://schemas.microsoft.com/office/drawing/2014/main" id="{8252507C-3FB1-F44B-82DE-5A2A10801B76}"/>
              </a:ext>
            </a:extLst>
          </p:cNvPr>
          <p:cNvSpPr txBox="1"/>
          <p:nvPr/>
        </p:nvSpPr>
        <p:spPr>
          <a:xfrm>
            <a:off x="4994288" y="2380295"/>
            <a:ext cx="626307" cy="400110"/>
          </a:xfrm>
          <a:prstGeom prst="rect">
            <a:avLst/>
          </a:prstGeom>
          <a:noFill/>
        </p:spPr>
        <p:txBody>
          <a:bodyPr wrap="square" rtlCol="0">
            <a:spAutoFit/>
          </a:bodyPr>
          <a:lstStyle/>
          <a:p>
            <a:pPr algn="ctr"/>
            <a:r>
              <a:rPr lang="en-US" sz="1000" b="1" dirty="0">
                <a:solidFill>
                  <a:schemeClr val="tx1"/>
                </a:solidFill>
              </a:rPr>
              <a:t>LR only</a:t>
            </a:r>
          </a:p>
        </p:txBody>
      </p:sp>
      <p:sp>
        <p:nvSpPr>
          <p:cNvPr id="121" name="TextBox 120">
            <a:extLst>
              <a:ext uri="{FF2B5EF4-FFF2-40B4-BE49-F238E27FC236}">
                <a16:creationId xmlns:a16="http://schemas.microsoft.com/office/drawing/2014/main" id="{61E582F9-AFAB-0A43-813D-6113853FEAAD}"/>
              </a:ext>
            </a:extLst>
          </p:cNvPr>
          <p:cNvSpPr txBox="1"/>
          <p:nvPr/>
        </p:nvSpPr>
        <p:spPr>
          <a:xfrm>
            <a:off x="5771528" y="2380295"/>
            <a:ext cx="626307" cy="400110"/>
          </a:xfrm>
          <a:prstGeom prst="rect">
            <a:avLst/>
          </a:prstGeom>
          <a:noFill/>
        </p:spPr>
        <p:txBody>
          <a:bodyPr wrap="square" rtlCol="0">
            <a:spAutoFit/>
          </a:bodyPr>
          <a:lstStyle/>
          <a:p>
            <a:pPr algn="ctr"/>
            <a:r>
              <a:rPr lang="en-US" sz="1000" b="1" dirty="0">
                <a:solidFill>
                  <a:schemeClr val="tx1"/>
                </a:solidFill>
              </a:rPr>
              <a:t>Distant only</a:t>
            </a:r>
          </a:p>
        </p:txBody>
      </p:sp>
      <p:sp>
        <p:nvSpPr>
          <p:cNvPr id="122" name="TextBox 121">
            <a:extLst>
              <a:ext uri="{FF2B5EF4-FFF2-40B4-BE49-F238E27FC236}">
                <a16:creationId xmlns:a16="http://schemas.microsoft.com/office/drawing/2014/main" id="{969D4F60-40A3-8143-85CD-6DAD27227A52}"/>
              </a:ext>
            </a:extLst>
          </p:cNvPr>
          <p:cNvSpPr txBox="1"/>
          <p:nvPr/>
        </p:nvSpPr>
        <p:spPr>
          <a:xfrm>
            <a:off x="6557912" y="2380295"/>
            <a:ext cx="626307" cy="400110"/>
          </a:xfrm>
          <a:prstGeom prst="rect">
            <a:avLst/>
          </a:prstGeom>
          <a:noFill/>
        </p:spPr>
        <p:txBody>
          <a:bodyPr wrap="square" rtlCol="0">
            <a:spAutoFit/>
          </a:bodyPr>
          <a:lstStyle/>
          <a:p>
            <a:pPr algn="ctr"/>
            <a:r>
              <a:rPr lang="en-US" sz="1000" b="1" dirty="0">
                <a:solidFill>
                  <a:schemeClr val="tx1"/>
                </a:solidFill>
              </a:rPr>
              <a:t>LR and distant</a:t>
            </a:r>
          </a:p>
        </p:txBody>
      </p:sp>
      <p:sp>
        <p:nvSpPr>
          <p:cNvPr id="123" name="TextBox 122">
            <a:extLst>
              <a:ext uri="{FF2B5EF4-FFF2-40B4-BE49-F238E27FC236}">
                <a16:creationId xmlns:a16="http://schemas.microsoft.com/office/drawing/2014/main" id="{E266DCE1-1410-124E-80D3-DC2F586D366A}"/>
              </a:ext>
            </a:extLst>
          </p:cNvPr>
          <p:cNvSpPr txBox="1"/>
          <p:nvPr/>
        </p:nvSpPr>
        <p:spPr>
          <a:xfrm>
            <a:off x="7335152" y="2380295"/>
            <a:ext cx="626307" cy="400110"/>
          </a:xfrm>
          <a:prstGeom prst="rect">
            <a:avLst/>
          </a:prstGeom>
          <a:noFill/>
        </p:spPr>
        <p:txBody>
          <a:bodyPr wrap="square" rtlCol="0">
            <a:spAutoFit/>
          </a:bodyPr>
          <a:lstStyle/>
          <a:p>
            <a:pPr algn="ctr"/>
            <a:r>
              <a:rPr lang="en-US" sz="1000" b="1" dirty="0">
                <a:solidFill>
                  <a:schemeClr val="tx1"/>
                </a:solidFill>
              </a:rPr>
              <a:t>CNS only</a:t>
            </a:r>
          </a:p>
        </p:txBody>
      </p:sp>
      <p:sp>
        <p:nvSpPr>
          <p:cNvPr id="124" name="TextBox 123">
            <a:extLst>
              <a:ext uri="{FF2B5EF4-FFF2-40B4-BE49-F238E27FC236}">
                <a16:creationId xmlns:a16="http://schemas.microsoft.com/office/drawing/2014/main" id="{0D1251EC-F10C-6544-8431-8B6B5993C82A}"/>
              </a:ext>
            </a:extLst>
          </p:cNvPr>
          <p:cNvSpPr txBox="1"/>
          <p:nvPr/>
        </p:nvSpPr>
        <p:spPr>
          <a:xfrm>
            <a:off x="8121536" y="2380295"/>
            <a:ext cx="626307" cy="400110"/>
          </a:xfrm>
          <a:prstGeom prst="rect">
            <a:avLst/>
          </a:prstGeom>
          <a:noFill/>
        </p:spPr>
        <p:txBody>
          <a:bodyPr wrap="square" rtlCol="0">
            <a:spAutoFit/>
          </a:bodyPr>
          <a:lstStyle/>
          <a:p>
            <a:pPr algn="ctr"/>
            <a:r>
              <a:rPr lang="en-US" sz="1000" b="1" dirty="0">
                <a:solidFill>
                  <a:schemeClr val="tx1"/>
                </a:solidFill>
              </a:rPr>
              <a:t>LR only</a:t>
            </a:r>
          </a:p>
        </p:txBody>
      </p:sp>
      <p:sp>
        <p:nvSpPr>
          <p:cNvPr id="125" name="TextBox 124">
            <a:extLst>
              <a:ext uri="{FF2B5EF4-FFF2-40B4-BE49-F238E27FC236}">
                <a16:creationId xmlns:a16="http://schemas.microsoft.com/office/drawing/2014/main" id="{CF762886-4673-DE4D-A675-68784AA63587}"/>
              </a:ext>
            </a:extLst>
          </p:cNvPr>
          <p:cNvSpPr txBox="1"/>
          <p:nvPr/>
        </p:nvSpPr>
        <p:spPr>
          <a:xfrm>
            <a:off x="8898776" y="2380295"/>
            <a:ext cx="626307" cy="400110"/>
          </a:xfrm>
          <a:prstGeom prst="rect">
            <a:avLst/>
          </a:prstGeom>
          <a:noFill/>
        </p:spPr>
        <p:txBody>
          <a:bodyPr wrap="square" rtlCol="0">
            <a:spAutoFit/>
          </a:bodyPr>
          <a:lstStyle/>
          <a:p>
            <a:pPr algn="ctr"/>
            <a:r>
              <a:rPr lang="en-US" sz="1000" b="1" dirty="0">
                <a:solidFill>
                  <a:schemeClr val="tx1"/>
                </a:solidFill>
              </a:rPr>
              <a:t>Distant only</a:t>
            </a:r>
          </a:p>
        </p:txBody>
      </p:sp>
      <p:sp>
        <p:nvSpPr>
          <p:cNvPr id="126" name="TextBox 125">
            <a:extLst>
              <a:ext uri="{FF2B5EF4-FFF2-40B4-BE49-F238E27FC236}">
                <a16:creationId xmlns:a16="http://schemas.microsoft.com/office/drawing/2014/main" id="{AC759C8E-A7A6-9040-92CF-05A0AF35B26A}"/>
              </a:ext>
            </a:extLst>
          </p:cNvPr>
          <p:cNvSpPr txBox="1"/>
          <p:nvPr/>
        </p:nvSpPr>
        <p:spPr>
          <a:xfrm>
            <a:off x="9685160" y="2380295"/>
            <a:ext cx="626307" cy="400110"/>
          </a:xfrm>
          <a:prstGeom prst="rect">
            <a:avLst/>
          </a:prstGeom>
          <a:noFill/>
        </p:spPr>
        <p:txBody>
          <a:bodyPr wrap="square" rtlCol="0">
            <a:spAutoFit/>
          </a:bodyPr>
          <a:lstStyle/>
          <a:p>
            <a:pPr algn="ctr"/>
            <a:r>
              <a:rPr lang="en-US" sz="1000" b="1" dirty="0">
                <a:solidFill>
                  <a:schemeClr val="tx1"/>
                </a:solidFill>
              </a:rPr>
              <a:t>LR and distant</a:t>
            </a:r>
          </a:p>
        </p:txBody>
      </p:sp>
      <p:sp>
        <p:nvSpPr>
          <p:cNvPr id="127" name="TextBox 126">
            <a:extLst>
              <a:ext uri="{FF2B5EF4-FFF2-40B4-BE49-F238E27FC236}">
                <a16:creationId xmlns:a16="http://schemas.microsoft.com/office/drawing/2014/main" id="{5136108E-FC2B-5348-A211-9CC616104829}"/>
              </a:ext>
            </a:extLst>
          </p:cNvPr>
          <p:cNvSpPr txBox="1"/>
          <p:nvPr/>
        </p:nvSpPr>
        <p:spPr>
          <a:xfrm>
            <a:off x="10462400" y="2380295"/>
            <a:ext cx="626307" cy="400110"/>
          </a:xfrm>
          <a:prstGeom prst="rect">
            <a:avLst/>
          </a:prstGeom>
          <a:noFill/>
        </p:spPr>
        <p:txBody>
          <a:bodyPr wrap="square" rtlCol="0">
            <a:spAutoFit/>
          </a:bodyPr>
          <a:lstStyle/>
          <a:p>
            <a:pPr algn="ctr"/>
            <a:r>
              <a:rPr lang="en-US" sz="1000" b="1" dirty="0">
                <a:solidFill>
                  <a:schemeClr val="tx1"/>
                </a:solidFill>
              </a:rPr>
              <a:t>CNS only</a:t>
            </a:r>
          </a:p>
        </p:txBody>
      </p:sp>
      <p:sp>
        <p:nvSpPr>
          <p:cNvPr id="128" name="TextBox 127">
            <a:extLst>
              <a:ext uri="{FF2B5EF4-FFF2-40B4-BE49-F238E27FC236}">
                <a16:creationId xmlns:a16="http://schemas.microsoft.com/office/drawing/2014/main" id="{1614CBB7-844B-4B45-920F-1D1BF3E2C6CA}"/>
              </a:ext>
            </a:extLst>
          </p:cNvPr>
          <p:cNvSpPr txBox="1"/>
          <p:nvPr/>
        </p:nvSpPr>
        <p:spPr>
          <a:xfrm>
            <a:off x="1825904" y="1971315"/>
            <a:ext cx="3152179" cy="369332"/>
          </a:xfrm>
          <a:prstGeom prst="rect">
            <a:avLst/>
          </a:prstGeom>
          <a:noFill/>
        </p:spPr>
        <p:txBody>
          <a:bodyPr wrap="square" rtlCol="0">
            <a:spAutoFit/>
          </a:bodyPr>
          <a:lstStyle/>
          <a:p>
            <a:r>
              <a:rPr lang="en-US" sz="900" b="1" dirty="0">
                <a:solidFill>
                  <a:schemeClr val="accent1"/>
                </a:solidFill>
              </a:rPr>
              <a:t>Median (range) time to any relapse: 17.6 </a:t>
            </a:r>
            <a:r>
              <a:rPr lang="en-US" sz="900" b="1" dirty="0" err="1">
                <a:solidFill>
                  <a:schemeClr val="accent1"/>
                </a:solidFill>
              </a:rPr>
              <a:t>mo</a:t>
            </a:r>
            <a:r>
              <a:rPr lang="en-US" sz="900" b="1" dirty="0">
                <a:solidFill>
                  <a:schemeClr val="accent1"/>
                </a:solidFill>
              </a:rPr>
              <a:t> (0.7–42.3)</a:t>
            </a:r>
          </a:p>
          <a:p>
            <a:r>
              <a:rPr lang="en-US" sz="900" b="1" dirty="0">
                <a:solidFill>
                  <a:schemeClr val="accent2"/>
                </a:solidFill>
              </a:rPr>
              <a:t>Median (range) time to any relapse: 10.9 </a:t>
            </a:r>
            <a:r>
              <a:rPr lang="en-US" sz="900" b="1" dirty="0" err="1">
                <a:solidFill>
                  <a:schemeClr val="accent2"/>
                </a:solidFill>
              </a:rPr>
              <a:t>mo</a:t>
            </a:r>
            <a:r>
              <a:rPr lang="en-US" sz="900" b="1" dirty="0">
                <a:solidFill>
                  <a:schemeClr val="accent2"/>
                </a:solidFill>
              </a:rPr>
              <a:t> (1.3–37.3)</a:t>
            </a:r>
          </a:p>
        </p:txBody>
      </p:sp>
      <p:sp>
        <p:nvSpPr>
          <p:cNvPr id="129" name="TextBox 128">
            <a:extLst>
              <a:ext uri="{FF2B5EF4-FFF2-40B4-BE49-F238E27FC236}">
                <a16:creationId xmlns:a16="http://schemas.microsoft.com/office/drawing/2014/main" id="{C334C46A-6257-6C4E-95D5-F38FD0B3AA26}"/>
              </a:ext>
            </a:extLst>
          </p:cNvPr>
          <p:cNvSpPr txBox="1"/>
          <p:nvPr/>
        </p:nvSpPr>
        <p:spPr>
          <a:xfrm>
            <a:off x="4934864" y="1971315"/>
            <a:ext cx="3145378" cy="369332"/>
          </a:xfrm>
          <a:prstGeom prst="rect">
            <a:avLst/>
          </a:prstGeom>
          <a:noFill/>
        </p:spPr>
        <p:txBody>
          <a:bodyPr wrap="square" rtlCol="0">
            <a:spAutoFit/>
          </a:bodyPr>
          <a:lstStyle/>
          <a:p>
            <a:r>
              <a:rPr lang="en-US" sz="900" b="1" dirty="0">
                <a:solidFill>
                  <a:schemeClr val="accent1"/>
                </a:solidFill>
              </a:rPr>
              <a:t>Median (range) time to any relapse: 12.4 </a:t>
            </a:r>
            <a:r>
              <a:rPr lang="en-US" sz="900" b="1" dirty="0" err="1">
                <a:solidFill>
                  <a:schemeClr val="accent1"/>
                </a:solidFill>
              </a:rPr>
              <a:t>mo</a:t>
            </a:r>
            <a:r>
              <a:rPr lang="en-US" sz="900" b="1" dirty="0">
                <a:solidFill>
                  <a:schemeClr val="accent1"/>
                </a:solidFill>
              </a:rPr>
              <a:t> (0.7–42.3)</a:t>
            </a:r>
          </a:p>
          <a:p>
            <a:r>
              <a:rPr lang="en-US" sz="900" b="1" dirty="0">
                <a:solidFill>
                  <a:schemeClr val="accent2"/>
                </a:solidFill>
              </a:rPr>
              <a:t>Median (range) time to any relapse: 11.1 </a:t>
            </a:r>
            <a:r>
              <a:rPr lang="en-US" sz="900" b="1" dirty="0" err="1">
                <a:solidFill>
                  <a:schemeClr val="accent2"/>
                </a:solidFill>
              </a:rPr>
              <a:t>mo</a:t>
            </a:r>
            <a:r>
              <a:rPr lang="en-US" sz="900" b="1" dirty="0">
                <a:solidFill>
                  <a:schemeClr val="accent2"/>
                </a:solidFill>
              </a:rPr>
              <a:t> (0.8–42.1)</a:t>
            </a:r>
          </a:p>
        </p:txBody>
      </p:sp>
      <p:sp>
        <p:nvSpPr>
          <p:cNvPr id="130" name="TextBox 129">
            <a:extLst>
              <a:ext uri="{FF2B5EF4-FFF2-40B4-BE49-F238E27FC236}">
                <a16:creationId xmlns:a16="http://schemas.microsoft.com/office/drawing/2014/main" id="{9FFA6C6C-6E10-6B42-BC9B-905FFEDF4A27}"/>
              </a:ext>
            </a:extLst>
          </p:cNvPr>
          <p:cNvSpPr txBox="1"/>
          <p:nvPr/>
        </p:nvSpPr>
        <p:spPr>
          <a:xfrm>
            <a:off x="8025536" y="1971315"/>
            <a:ext cx="3139237" cy="369332"/>
          </a:xfrm>
          <a:prstGeom prst="rect">
            <a:avLst/>
          </a:prstGeom>
          <a:noFill/>
        </p:spPr>
        <p:txBody>
          <a:bodyPr wrap="square" rtlCol="0">
            <a:spAutoFit/>
          </a:bodyPr>
          <a:lstStyle/>
          <a:p>
            <a:r>
              <a:rPr lang="en-US" sz="900" b="1" dirty="0">
                <a:solidFill>
                  <a:schemeClr val="accent1"/>
                </a:solidFill>
              </a:rPr>
              <a:t>Median (range) time to any relapse: 12.3 </a:t>
            </a:r>
            <a:r>
              <a:rPr lang="en-US" sz="900" b="1" dirty="0" err="1">
                <a:solidFill>
                  <a:schemeClr val="accent1"/>
                </a:solidFill>
              </a:rPr>
              <a:t>mo</a:t>
            </a:r>
            <a:r>
              <a:rPr lang="en-US" sz="900" b="1" dirty="0">
                <a:solidFill>
                  <a:schemeClr val="accent1"/>
                </a:solidFill>
              </a:rPr>
              <a:t> (0.7–42.3)</a:t>
            </a:r>
          </a:p>
          <a:p>
            <a:r>
              <a:rPr lang="en-US" sz="900" b="1" dirty="0">
                <a:solidFill>
                  <a:schemeClr val="accent2"/>
                </a:solidFill>
              </a:rPr>
              <a:t>Median (range) time to any relapse: 12.0 </a:t>
            </a:r>
            <a:r>
              <a:rPr lang="en-US" sz="900" b="1" dirty="0" err="1">
                <a:solidFill>
                  <a:schemeClr val="accent2"/>
                </a:solidFill>
              </a:rPr>
              <a:t>mo</a:t>
            </a:r>
            <a:r>
              <a:rPr lang="en-US" sz="900" b="1" dirty="0">
                <a:solidFill>
                  <a:schemeClr val="accent2"/>
                </a:solidFill>
              </a:rPr>
              <a:t> (0.8–42.1)</a:t>
            </a:r>
          </a:p>
        </p:txBody>
      </p:sp>
      <p:sp>
        <p:nvSpPr>
          <p:cNvPr id="132" name="TextBox 131">
            <a:extLst>
              <a:ext uri="{FF2B5EF4-FFF2-40B4-BE49-F238E27FC236}">
                <a16:creationId xmlns:a16="http://schemas.microsoft.com/office/drawing/2014/main" id="{81085719-DA1B-224F-8D4E-F8E0E7FD1823}"/>
              </a:ext>
            </a:extLst>
          </p:cNvPr>
          <p:cNvSpPr txBox="1"/>
          <p:nvPr/>
        </p:nvSpPr>
        <p:spPr>
          <a:xfrm>
            <a:off x="1315087" y="1971315"/>
            <a:ext cx="579385" cy="369332"/>
          </a:xfrm>
          <a:prstGeom prst="rect">
            <a:avLst/>
          </a:prstGeom>
          <a:noFill/>
        </p:spPr>
        <p:txBody>
          <a:bodyPr wrap="square" rtlCol="0">
            <a:spAutoFit/>
          </a:bodyPr>
          <a:lstStyle/>
          <a:p>
            <a:r>
              <a:rPr lang="en-US" sz="900" b="1" dirty="0" err="1">
                <a:solidFill>
                  <a:schemeClr val="tx1"/>
                </a:solidFill>
              </a:rPr>
              <a:t>Atezo</a:t>
            </a:r>
            <a:r>
              <a:rPr lang="en-US" sz="900" b="1" dirty="0">
                <a:solidFill>
                  <a:schemeClr val="tx1"/>
                </a:solidFill>
              </a:rPr>
              <a:t>: </a:t>
            </a:r>
          </a:p>
          <a:p>
            <a:r>
              <a:rPr lang="en-US" sz="900" b="1" dirty="0">
                <a:solidFill>
                  <a:schemeClr val="tx1"/>
                </a:solidFill>
              </a:rPr>
              <a:t>BSC: </a:t>
            </a:r>
          </a:p>
        </p:txBody>
      </p:sp>
      <p:sp>
        <p:nvSpPr>
          <p:cNvPr id="133" name="TextBox 132">
            <a:extLst>
              <a:ext uri="{FF2B5EF4-FFF2-40B4-BE49-F238E27FC236}">
                <a16:creationId xmlns:a16="http://schemas.microsoft.com/office/drawing/2014/main" id="{A15668D4-B18C-874E-AF47-343382757BAD}"/>
              </a:ext>
            </a:extLst>
          </p:cNvPr>
          <p:cNvSpPr txBox="1"/>
          <p:nvPr/>
        </p:nvSpPr>
        <p:spPr>
          <a:xfrm>
            <a:off x="1840208" y="1657021"/>
            <a:ext cx="3108960" cy="338554"/>
          </a:xfrm>
          <a:prstGeom prst="rect">
            <a:avLst/>
          </a:prstGeom>
          <a:noFill/>
        </p:spPr>
        <p:txBody>
          <a:bodyPr wrap="square" rtlCol="0">
            <a:spAutoFit/>
          </a:bodyPr>
          <a:lstStyle/>
          <a:p>
            <a:pPr algn="ctr"/>
            <a:r>
              <a:rPr lang="en-US" sz="1600" b="1" dirty="0">
                <a:solidFill>
                  <a:schemeClr val="tx1"/>
                </a:solidFill>
              </a:rPr>
              <a:t>PD-L1 TC</a:t>
            </a:r>
            <a:r>
              <a:rPr lang="en-GB" sz="1600" b="1" dirty="0">
                <a:solidFill>
                  <a:schemeClr val="tx1"/>
                </a:solidFill>
              </a:rPr>
              <a:t>≥1% stage II–IIIA</a:t>
            </a:r>
            <a:endParaRPr lang="en-US" sz="1600" b="1" dirty="0">
              <a:solidFill>
                <a:schemeClr val="tx1"/>
              </a:solidFill>
            </a:endParaRPr>
          </a:p>
        </p:txBody>
      </p:sp>
      <p:sp>
        <p:nvSpPr>
          <p:cNvPr id="134" name="TextBox 133">
            <a:extLst>
              <a:ext uri="{FF2B5EF4-FFF2-40B4-BE49-F238E27FC236}">
                <a16:creationId xmlns:a16="http://schemas.microsoft.com/office/drawing/2014/main" id="{2A55254A-0498-E545-8FF1-4AE5A609FDD1}"/>
              </a:ext>
            </a:extLst>
          </p:cNvPr>
          <p:cNvSpPr txBox="1"/>
          <p:nvPr/>
        </p:nvSpPr>
        <p:spPr>
          <a:xfrm>
            <a:off x="4930648" y="1657021"/>
            <a:ext cx="3108960" cy="338554"/>
          </a:xfrm>
          <a:prstGeom prst="rect">
            <a:avLst/>
          </a:prstGeom>
          <a:noFill/>
        </p:spPr>
        <p:txBody>
          <a:bodyPr wrap="square" rtlCol="0">
            <a:spAutoFit/>
          </a:bodyPr>
          <a:lstStyle/>
          <a:p>
            <a:pPr algn="ctr"/>
            <a:r>
              <a:rPr lang="en-GB" sz="1600" b="1" dirty="0">
                <a:solidFill>
                  <a:schemeClr val="tx1"/>
                </a:solidFill>
              </a:rPr>
              <a:t>All randomized stage II–IIIA</a:t>
            </a:r>
            <a:endParaRPr lang="en-US" sz="1600" b="1" dirty="0">
              <a:solidFill>
                <a:schemeClr val="tx1"/>
              </a:solidFill>
            </a:endParaRPr>
          </a:p>
        </p:txBody>
      </p:sp>
      <p:sp>
        <p:nvSpPr>
          <p:cNvPr id="135" name="TextBox 134">
            <a:extLst>
              <a:ext uri="{FF2B5EF4-FFF2-40B4-BE49-F238E27FC236}">
                <a16:creationId xmlns:a16="http://schemas.microsoft.com/office/drawing/2014/main" id="{BD93C6C7-C5C8-5B42-AA09-5E82B7C76BE9}"/>
              </a:ext>
            </a:extLst>
          </p:cNvPr>
          <p:cNvSpPr txBox="1"/>
          <p:nvPr/>
        </p:nvSpPr>
        <p:spPr>
          <a:xfrm>
            <a:off x="8055813" y="1657021"/>
            <a:ext cx="3108960" cy="338554"/>
          </a:xfrm>
          <a:prstGeom prst="rect">
            <a:avLst/>
          </a:prstGeom>
          <a:noFill/>
        </p:spPr>
        <p:txBody>
          <a:bodyPr wrap="square" rtlCol="0">
            <a:spAutoFit/>
          </a:bodyPr>
          <a:lstStyle/>
          <a:p>
            <a:pPr algn="ctr"/>
            <a:r>
              <a:rPr lang="en-GB" sz="1600" b="1" dirty="0">
                <a:solidFill>
                  <a:schemeClr val="tx1"/>
                </a:solidFill>
              </a:rPr>
              <a:t>ITT stage IB–IIIA</a:t>
            </a:r>
            <a:endParaRPr lang="en-US" sz="1600" b="1" dirty="0">
              <a:solidFill>
                <a:schemeClr val="tx1"/>
              </a:solidFill>
            </a:endParaRPr>
          </a:p>
        </p:txBody>
      </p:sp>
      <p:sp>
        <p:nvSpPr>
          <p:cNvPr id="137" name="TextBox 136">
            <a:extLst>
              <a:ext uri="{FF2B5EF4-FFF2-40B4-BE49-F238E27FC236}">
                <a16:creationId xmlns:a16="http://schemas.microsoft.com/office/drawing/2014/main" id="{150BB37C-2ECF-C34B-B10F-85455DB69E59}"/>
              </a:ext>
            </a:extLst>
          </p:cNvPr>
          <p:cNvSpPr txBox="1"/>
          <p:nvPr/>
        </p:nvSpPr>
        <p:spPr>
          <a:xfrm rot="3283795">
            <a:off x="1867110" y="5830039"/>
            <a:ext cx="780249" cy="184666"/>
          </a:xfrm>
          <a:prstGeom prst="rect">
            <a:avLst/>
          </a:prstGeom>
          <a:noFill/>
        </p:spPr>
        <p:txBody>
          <a:bodyPr wrap="square" lIns="0" tIns="0" rIns="0" bIns="0" rtlCol="0">
            <a:spAutoFit/>
          </a:bodyPr>
          <a:lstStyle/>
          <a:p>
            <a:r>
              <a:rPr lang="en-US" sz="1200" dirty="0">
                <a:solidFill>
                  <a:schemeClr val="accent1"/>
                </a:solidFill>
              </a:rPr>
              <a:t>3.9–35.3</a:t>
            </a:r>
            <a:endParaRPr lang="en-US" dirty="0">
              <a:solidFill>
                <a:schemeClr val="accent1"/>
              </a:solidFill>
            </a:endParaRPr>
          </a:p>
        </p:txBody>
      </p:sp>
      <p:sp>
        <p:nvSpPr>
          <p:cNvPr id="138" name="TextBox 137">
            <a:extLst>
              <a:ext uri="{FF2B5EF4-FFF2-40B4-BE49-F238E27FC236}">
                <a16:creationId xmlns:a16="http://schemas.microsoft.com/office/drawing/2014/main" id="{22B734C1-639B-4C43-B26D-28FFBC9CCF14}"/>
              </a:ext>
            </a:extLst>
          </p:cNvPr>
          <p:cNvSpPr txBox="1"/>
          <p:nvPr/>
        </p:nvSpPr>
        <p:spPr>
          <a:xfrm rot="3283795">
            <a:off x="2191201" y="5830039"/>
            <a:ext cx="780249" cy="184666"/>
          </a:xfrm>
          <a:prstGeom prst="rect">
            <a:avLst/>
          </a:prstGeom>
          <a:noFill/>
        </p:spPr>
        <p:txBody>
          <a:bodyPr wrap="square" lIns="0" tIns="0" rIns="0" bIns="0" rtlCol="0">
            <a:spAutoFit/>
          </a:bodyPr>
          <a:lstStyle/>
          <a:p>
            <a:r>
              <a:rPr lang="en-US" sz="1200" dirty="0">
                <a:solidFill>
                  <a:schemeClr val="accent2"/>
                </a:solidFill>
              </a:rPr>
              <a:t>2.9–37.3</a:t>
            </a:r>
            <a:endParaRPr lang="en-US" dirty="0">
              <a:solidFill>
                <a:schemeClr val="accent2"/>
              </a:solidFill>
            </a:endParaRPr>
          </a:p>
        </p:txBody>
      </p:sp>
      <p:sp>
        <p:nvSpPr>
          <p:cNvPr id="139" name="TextBox 138">
            <a:extLst>
              <a:ext uri="{FF2B5EF4-FFF2-40B4-BE49-F238E27FC236}">
                <a16:creationId xmlns:a16="http://schemas.microsoft.com/office/drawing/2014/main" id="{0996AC49-B405-EA4B-A1F6-348361DC86E3}"/>
              </a:ext>
            </a:extLst>
          </p:cNvPr>
          <p:cNvSpPr txBox="1"/>
          <p:nvPr/>
        </p:nvSpPr>
        <p:spPr>
          <a:xfrm rot="3283795">
            <a:off x="2631039" y="5830040"/>
            <a:ext cx="780249" cy="184666"/>
          </a:xfrm>
          <a:prstGeom prst="rect">
            <a:avLst/>
          </a:prstGeom>
          <a:noFill/>
        </p:spPr>
        <p:txBody>
          <a:bodyPr wrap="square" lIns="0" tIns="0" rIns="0" bIns="0" rtlCol="0">
            <a:spAutoFit/>
          </a:bodyPr>
          <a:lstStyle/>
          <a:p>
            <a:r>
              <a:rPr lang="en-US" sz="1200" dirty="0">
                <a:solidFill>
                  <a:schemeClr val="accent1"/>
                </a:solidFill>
              </a:rPr>
              <a:t>0.7–36.1</a:t>
            </a:r>
            <a:endParaRPr lang="en-US" dirty="0">
              <a:solidFill>
                <a:schemeClr val="accent1"/>
              </a:solidFill>
            </a:endParaRPr>
          </a:p>
        </p:txBody>
      </p:sp>
      <p:sp>
        <p:nvSpPr>
          <p:cNvPr id="140" name="TextBox 139">
            <a:extLst>
              <a:ext uri="{FF2B5EF4-FFF2-40B4-BE49-F238E27FC236}">
                <a16:creationId xmlns:a16="http://schemas.microsoft.com/office/drawing/2014/main" id="{58A4AE3A-11EE-BB43-9474-330CFDB32A46}"/>
              </a:ext>
            </a:extLst>
          </p:cNvPr>
          <p:cNvSpPr txBox="1"/>
          <p:nvPr/>
        </p:nvSpPr>
        <p:spPr>
          <a:xfrm rot="3283795">
            <a:off x="2970468" y="5830040"/>
            <a:ext cx="780249" cy="184666"/>
          </a:xfrm>
          <a:prstGeom prst="rect">
            <a:avLst/>
          </a:prstGeom>
          <a:noFill/>
        </p:spPr>
        <p:txBody>
          <a:bodyPr wrap="square" lIns="0" tIns="0" rIns="0" bIns="0" rtlCol="0">
            <a:spAutoFit/>
          </a:bodyPr>
          <a:lstStyle/>
          <a:p>
            <a:r>
              <a:rPr lang="en-US" sz="1200" dirty="0">
                <a:solidFill>
                  <a:schemeClr val="accent2"/>
                </a:solidFill>
              </a:rPr>
              <a:t>1.5–35.7</a:t>
            </a:r>
            <a:endParaRPr lang="en-US" dirty="0">
              <a:solidFill>
                <a:schemeClr val="accent2"/>
              </a:solidFill>
            </a:endParaRPr>
          </a:p>
        </p:txBody>
      </p:sp>
      <p:sp>
        <p:nvSpPr>
          <p:cNvPr id="141" name="TextBox 140">
            <a:extLst>
              <a:ext uri="{FF2B5EF4-FFF2-40B4-BE49-F238E27FC236}">
                <a16:creationId xmlns:a16="http://schemas.microsoft.com/office/drawing/2014/main" id="{F4044CB3-5CF7-0D44-A017-D67DCFA8E0CB}"/>
              </a:ext>
            </a:extLst>
          </p:cNvPr>
          <p:cNvSpPr txBox="1"/>
          <p:nvPr/>
        </p:nvSpPr>
        <p:spPr>
          <a:xfrm rot="3283795">
            <a:off x="3421879" y="5830040"/>
            <a:ext cx="780249" cy="184666"/>
          </a:xfrm>
          <a:prstGeom prst="rect">
            <a:avLst/>
          </a:prstGeom>
          <a:noFill/>
        </p:spPr>
        <p:txBody>
          <a:bodyPr wrap="square" lIns="0" tIns="0" rIns="0" bIns="0" rtlCol="0">
            <a:spAutoFit/>
          </a:bodyPr>
          <a:lstStyle/>
          <a:p>
            <a:r>
              <a:rPr lang="en-US" sz="1200" dirty="0">
                <a:solidFill>
                  <a:schemeClr val="accent1"/>
                </a:solidFill>
              </a:rPr>
              <a:t>2.3–42.3</a:t>
            </a:r>
            <a:endParaRPr lang="en-US" dirty="0">
              <a:solidFill>
                <a:schemeClr val="accent1"/>
              </a:solidFill>
            </a:endParaRPr>
          </a:p>
        </p:txBody>
      </p:sp>
      <p:sp>
        <p:nvSpPr>
          <p:cNvPr id="142" name="TextBox 141">
            <a:extLst>
              <a:ext uri="{FF2B5EF4-FFF2-40B4-BE49-F238E27FC236}">
                <a16:creationId xmlns:a16="http://schemas.microsoft.com/office/drawing/2014/main" id="{8FA08FF2-7189-774F-BBF4-82B124B3AC7D}"/>
              </a:ext>
            </a:extLst>
          </p:cNvPr>
          <p:cNvSpPr txBox="1"/>
          <p:nvPr/>
        </p:nvSpPr>
        <p:spPr>
          <a:xfrm rot="3283795">
            <a:off x="3742461" y="5830040"/>
            <a:ext cx="780249" cy="184666"/>
          </a:xfrm>
          <a:prstGeom prst="rect">
            <a:avLst/>
          </a:prstGeom>
          <a:noFill/>
        </p:spPr>
        <p:txBody>
          <a:bodyPr wrap="square" lIns="0" tIns="0" rIns="0" bIns="0" rtlCol="0">
            <a:spAutoFit/>
          </a:bodyPr>
          <a:lstStyle/>
          <a:p>
            <a:r>
              <a:rPr lang="en-US" sz="1200" dirty="0">
                <a:solidFill>
                  <a:schemeClr val="accent2"/>
                </a:solidFill>
              </a:rPr>
              <a:t>1.3–34.2</a:t>
            </a:r>
            <a:endParaRPr lang="en-US" dirty="0">
              <a:solidFill>
                <a:schemeClr val="accent2"/>
              </a:solidFill>
            </a:endParaRPr>
          </a:p>
        </p:txBody>
      </p:sp>
      <p:sp>
        <p:nvSpPr>
          <p:cNvPr id="143" name="TextBox 142">
            <a:extLst>
              <a:ext uri="{FF2B5EF4-FFF2-40B4-BE49-F238E27FC236}">
                <a16:creationId xmlns:a16="http://schemas.microsoft.com/office/drawing/2014/main" id="{B9F5348D-9910-904B-BEA2-D1900E36EB20}"/>
              </a:ext>
            </a:extLst>
          </p:cNvPr>
          <p:cNvSpPr txBox="1"/>
          <p:nvPr/>
        </p:nvSpPr>
        <p:spPr>
          <a:xfrm rot="3283795">
            <a:off x="4193872" y="5830040"/>
            <a:ext cx="780249" cy="184666"/>
          </a:xfrm>
          <a:prstGeom prst="rect">
            <a:avLst/>
          </a:prstGeom>
          <a:noFill/>
        </p:spPr>
        <p:txBody>
          <a:bodyPr wrap="square" lIns="0" tIns="0" rIns="0" bIns="0" rtlCol="0">
            <a:spAutoFit/>
          </a:bodyPr>
          <a:lstStyle/>
          <a:p>
            <a:r>
              <a:rPr lang="en-US" sz="1200" dirty="0">
                <a:solidFill>
                  <a:schemeClr val="accent1"/>
                </a:solidFill>
              </a:rPr>
              <a:t>0.7–35.5</a:t>
            </a:r>
            <a:endParaRPr lang="en-US" dirty="0">
              <a:solidFill>
                <a:schemeClr val="accent1"/>
              </a:solidFill>
            </a:endParaRPr>
          </a:p>
        </p:txBody>
      </p:sp>
      <p:sp>
        <p:nvSpPr>
          <p:cNvPr id="144" name="TextBox 143">
            <a:extLst>
              <a:ext uri="{FF2B5EF4-FFF2-40B4-BE49-F238E27FC236}">
                <a16:creationId xmlns:a16="http://schemas.microsoft.com/office/drawing/2014/main" id="{D8902776-214A-FE4C-BC9C-F6C1A2C7A43D}"/>
              </a:ext>
            </a:extLst>
          </p:cNvPr>
          <p:cNvSpPr txBox="1"/>
          <p:nvPr/>
        </p:nvSpPr>
        <p:spPr>
          <a:xfrm rot="3283795">
            <a:off x="4517741" y="5830040"/>
            <a:ext cx="780249" cy="184666"/>
          </a:xfrm>
          <a:prstGeom prst="rect">
            <a:avLst/>
          </a:prstGeom>
          <a:noFill/>
        </p:spPr>
        <p:txBody>
          <a:bodyPr wrap="square" lIns="0" tIns="0" rIns="0" bIns="0" rtlCol="0">
            <a:spAutoFit/>
          </a:bodyPr>
          <a:lstStyle/>
          <a:p>
            <a:r>
              <a:rPr lang="en-US" sz="1200" dirty="0">
                <a:solidFill>
                  <a:schemeClr val="accent2"/>
                </a:solidFill>
              </a:rPr>
              <a:t>4.0–24.1</a:t>
            </a:r>
            <a:endParaRPr lang="en-US" dirty="0">
              <a:solidFill>
                <a:schemeClr val="accent2"/>
              </a:solidFill>
            </a:endParaRPr>
          </a:p>
        </p:txBody>
      </p:sp>
      <p:sp>
        <p:nvSpPr>
          <p:cNvPr id="145" name="TextBox 144">
            <a:extLst>
              <a:ext uri="{FF2B5EF4-FFF2-40B4-BE49-F238E27FC236}">
                <a16:creationId xmlns:a16="http://schemas.microsoft.com/office/drawing/2014/main" id="{4C598B42-DA94-2646-AD74-19BA12799C66}"/>
              </a:ext>
            </a:extLst>
          </p:cNvPr>
          <p:cNvSpPr txBox="1"/>
          <p:nvPr/>
        </p:nvSpPr>
        <p:spPr>
          <a:xfrm rot="3283795">
            <a:off x="4969152" y="5830040"/>
            <a:ext cx="780249" cy="184666"/>
          </a:xfrm>
          <a:prstGeom prst="rect">
            <a:avLst/>
          </a:prstGeom>
          <a:noFill/>
        </p:spPr>
        <p:txBody>
          <a:bodyPr wrap="square" lIns="0" tIns="0" rIns="0" bIns="0" rtlCol="0">
            <a:spAutoFit/>
          </a:bodyPr>
          <a:lstStyle/>
          <a:p>
            <a:r>
              <a:rPr lang="en-US" sz="1200" dirty="0">
                <a:solidFill>
                  <a:schemeClr val="accent1"/>
                </a:solidFill>
              </a:rPr>
              <a:t>2.3–37.1</a:t>
            </a:r>
            <a:endParaRPr lang="en-US" dirty="0">
              <a:solidFill>
                <a:schemeClr val="accent1"/>
              </a:solidFill>
            </a:endParaRPr>
          </a:p>
        </p:txBody>
      </p:sp>
      <p:sp>
        <p:nvSpPr>
          <p:cNvPr id="146" name="TextBox 145">
            <a:extLst>
              <a:ext uri="{FF2B5EF4-FFF2-40B4-BE49-F238E27FC236}">
                <a16:creationId xmlns:a16="http://schemas.microsoft.com/office/drawing/2014/main" id="{7EDD04CB-9FF5-CF40-A75C-B83DF5F75AE5}"/>
              </a:ext>
            </a:extLst>
          </p:cNvPr>
          <p:cNvSpPr txBox="1"/>
          <p:nvPr/>
        </p:nvSpPr>
        <p:spPr>
          <a:xfrm rot="3283795">
            <a:off x="5293242" y="5830040"/>
            <a:ext cx="780249" cy="184666"/>
          </a:xfrm>
          <a:prstGeom prst="rect">
            <a:avLst/>
          </a:prstGeom>
          <a:noFill/>
        </p:spPr>
        <p:txBody>
          <a:bodyPr wrap="square" lIns="0" tIns="0" rIns="0" bIns="0" rtlCol="0">
            <a:spAutoFit/>
          </a:bodyPr>
          <a:lstStyle/>
          <a:p>
            <a:r>
              <a:rPr lang="en-US" sz="1200" dirty="0">
                <a:solidFill>
                  <a:schemeClr val="accent2"/>
                </a:solidFill>
              </a:rPr>
              <a:t>2.7–42.1</a:t>
            </a:r>
            <a:endParaRPr lang="en-US" dirty="0">
              <a:solidFill>
                <a:schemeClr val="accent2"/>
              </a:solidFill>
            </a:endParaRPr>
          </a:p>
        </p:txBody>
      </p:sp>
      <p:sp>
        <p:nvSpPr>
          <p:cNvPr id="147" name="TextBox 146">
            <a:extLst>
              <a:ext uri="{FF2B5EF4-FFF2-40B4-BE49-F238E27FC236}">
                <a16:creationId xmlns:a16="http://schemas.microsoft.com/office/drawing/2014/main" id="{57742187-0AE6-484D-AA19-2DC53AF078B8}"/>
              </a:ext>
            </a:extLst>
          </p:cNvPr>
          <p:cNvSpPr txBox="1"/>
          <p:nvPr/>
        </p:nvSpPr>
        <p:spPr>
          <a:xfrm rot="3283795">
            <a:off x="5767516" y="5830040"/>
            <a:ext cx="780249" cy="184666"/>
          </a:xfrm>
          <a:prstGeom prst="rect">
            <a:avLst/>
          </a:prstGeom>
          <a:noFill/>
        </p:spPr>
        <p:txBody>
          <a:bodyPr wrap="square" lIns="0" tIns="0" rIns="0" bIns="0" rtlCol="0">
            <a:spAutoFit/>
          </a:bodyPr>
          <a:lstStyle/>
          <a:p>
            <a:r>
              <a:rPr lang="en-US" sz="1200" dirty="0">
                <a:solidFill>
                  <a:schemeClr val="accent1"/>
                </a:solidFill>
              </a:rPr>
              <a:t>0.7–36.1</a:t>
            </a:r>
            <a:endParaRPr lang="en-US" dirty="0">
              <a:solidFill>
                <a:schemeClr val="accent1"/>
              </a:solidFill>
            </a:endParaRPr>
          </a:p>
        </p:txBody>
      </p:sp>
      <p:sp>
        <p:nvSpPr>
          <p:cNvPr id="148" name="TextBox 147">
            <a:extLst>
              <a:ext uri="{FF2B5EF4-FFF2-40B4-BE49-F238E27FC236}">
                <a16:creationId xmlns:a16="http://schemas.microsoft.com/office/drawing/2014/main" id="{36042118-67E0-724A-B9A8-E8B02E443215}"/>
              </a:ext>
            </a:extLst>
          </p:cNvPr>
          <p:cNvSpPr txBox="1"/>
          <p:nvPr/>
        </p:nvSpPr>
        <p:spPr>
          <a:xfrm rot="3283795">
            <a:off x="6079477" y="5830040"/>
            <a:ext cx="780249" cy="184666"/>
          </a:xfrm>
          <a:prstGeom prst="rect">
            <a:avLst/>
          </a:prstGeom>
          <a:noFill/>
        </p:spPr>
        <p:txBody>
          <a:bodyPr wrap="square" lIns="0" tIns="0" rIns="0" bIns="0" rtlCol="0">
            <a:spAutoFit/>
          </a:bodyPr>
          <a:lstStyle/>
          <a:p>
            <a:r>
              <a:rPr lang="en-US" sz="1200" dirty="0">
                <a:solidFill>
                  <a:schemeClr val="accent2"/>
                </a:solidFill>
              </a:rPr>
              <a:t>0.8–37.0</a:t>
            </a:r>
            <a:endParaRPr lang="en-US" dirty="0">
              <a:solidFill>
                <a:schemeClr val="accent2"/>
              </a:solidFill>
            </a:endParaRPr>
          </a:p>
        </p:txBody>
      </p:sp>
      <p:sp>
        <p:nvSpPr>
          <p:cNvPr id="149" name="TextBox 148">
            <a:extLst>
              <a:ext uri="{FF2B5EF4-FFF2-40B4-BE49-F238E27FC236}">
                <a16:creationId xmlns:a16="http://schemas.microsoft.com/office/drawing/2014/main" id="{6741B77F-DA05-BA47-A698-6C9738BE6206}"/>
              </a:ext>
            </a:extLst>
          </p:cNvPr>
          <p:cNvSpPr txBox="1"/>
          <p:nvPr/>
        </p:nvSpPr>
        <p:spPr>
          <a:xfrm rot="3283795">
            <a:off x="7304845" y="5830040"/>
            <a:ext cx="780249" cy="184666"/>
          </a:xfrm>
          <a:prstGeom prst="rect">
            <a:avLst/>
          </a:prstGeom>
          <a:noFill/>
        </p:spPr>
        <p:txBody>
          <a:bodyPr wrap="square" lIns="0" tIns="0" rIns="0" bIns="0" rtlCol="0">
            <a:spAutoFit/>
          </a:bodyPr>
          <a:lstStyle/>
          <a:p>
            <a:r>
              <a:rPr lang="en-US" sz="1200" dirty="0">
                <a:solidFill>
                  <a:schemeClr val="accent1"/>
                </a:solidFill>
              </a:rPr>
              <a:t>0.7–35.5</a:t>
            </a:r>
            <a:endParaRPr lang="en-US" dirty="0">
              <a:solidFill>
                <a:schemeClr val="accent1"/>
              </a:solidFill>
            </a:endParaRPr>
          </a:p>
        </p:txBody>
      </p:sp>
      <p:sp>
        <p:nvSpPr>
          <p:cNvPr id="150" name="TextBox 149">
            <a:extLst>
              <a:ext uri="{FF2B5EF4-FFF2-40B4-BE49-F238E27FC236}">
                <a16:creationId xmlns:a16="http://schemas.microsoft.com/office/drawing/2014/main" id="{D5B5A3D4-09D1-3544-A619-0340111D0B80}"/>
              </a:ext>
            </a:extLst>
          </p:cNvPr>
          <p:cNvSpPr txBox="1"/>
          <p:nvPr/>
        </p:nvSpPr>
        <p:spPr>
          <a:xfrm rot="3283795">
            <a:off x="7631304" y="5830040"/>
            <a:ext cx="780249" cy="184666"/>
          </a:xfrm>
          <a:prstGeom prst="rect">
            <a:avLst/>
          </a:prstGeom>
          <a:noFill/>
        </p:spPr>
        <p:txBody>
          <a:bodyPr wrap="square" lIns="0" tIns="0" rIns="0" bIns="0" rtlCol="0">
            <a:spAutoFit/>
          </a:bodyPr>
          <a:lstStyle/>
          <a:p>
            <a:r>
              <a:rPr lang="en-US" sz="1200" dirty="0">
                <a:solidFill>
                  <a:schemeClr val="accent2"/>
                </a:solidFill>
              </a:rPr>
              <a:t>2.5–24.1</a:t>
            </a:r>
            <a:endParaRPr lang="en-US" dirty="0">
              <a:solidFill>
                <a:schemeClr val="accent2"/>
              </a:solidFill>
            </a:endParaRPr>
          </a:p>
        </p:txBody>
      </p:sp>
      <p:sp>
        <p:nvSpPr>
          <p:cNvPr id="151" name="TextBox 150">
            <a:extLst>
              <a:ext uri="{FF2B5EF4-FFF2-40B4-BE49-F238E27FC236}">
                <a16:creationId xmlns:a16="http://schemas.microsoft.com/office/drawing/2014/main" id="{1D65BCAE-0FA7-EA4B-B17C-559225121A20}"/>
              </a:ext>
            </a:extLst>
          </p:cNvPr>
          <p:cNvSpPr txBox="1"/>
          <p:nvPr/>
        </p:nvSpPr>
        <p:spPr>
          <a:xfrm rot="3283795">
            <a:off x="6523555" y="5830040"/>
            <a:ext cx="780249" cy="184666"/>
          </a:xfrm>
          <a:prstGeom prst="rect">
            <a:avLst/>
          </a:prstGeom>
          <a:noFill/>
        </p:spPr>
        <p:txBody>
          <a:bodyPr wrap="square" lIns="0" tIns="0" rIns="0" bIns="0" rtlCol="0">
            <a:spAutoFit/>
          </a:bodyPr>
          <a:lstStyle/>
          <a:p>
            <a:r>
              <a:rPr lang="en-US" sz="1200" dirty="0">
                <a:solidFill>
                  <a:schemeClr val="accent1"/>
                </a:solidFill>
              </a:rPr>
              <a:t>0.7-42.3</a:t>
            </a:r>
            <a:endParaRPr lang="en-US" dirty="0">
              <a:solidFill>
                <a:schemeClr val="accent1"/>
              </a:solidFill>
            </a:endParaRPr>
          </a:p>
        </p:txBody>
      </p:sp>
      <p:sp>
        <p:nvSpPr>
          <p:cNvPr id="152" name="TextBox 151">
            <a:extLst>
              <a:ext uri="{FF2B5EF4-FFF2-40B4-BE49-F238E27FC236}">
                <a16:creationId xmlns:a16="http://schemas.microsoft.com/office/drawing/2014/main" id="{9B108A5B-77F9-C44B-B5CA-85736520D358}"/>
              </a:ext>
            </a:extLst>
          </p:cNvPr>
          <p:cNvSpPr txBox="1"/>
          <p:nvPr/>
        </p:nvSpPr>
        <p:spPr>
          <a:xfrm rot="3283795">
            <a:off x="6855801" y="5830040"/>
            <a:ext cx="780249" cy="184666"/>
          </a:xfrm>
          <a:prstGeom prst="rect">
            <a:avLst/>
          </a:prstGeom>
          <a:noFill/>
        </p:spPr>
        <p:txBody>
          <a:bodyPr wrap="square" lIns="0" tIns="0" rIns="0" bIns="0" rtlCol="0">
            <a:spAutoFit/>
          </a:bodyPr>
          <a:lstStyle/>
          <a:p>
            <a:r>
              <a:rPr lang="en-US" sz="1200" dirty="0">
                <a:solidFill>
                  <a:schemeClr val="accent2"/>
                </a:solidFill>
              </a:rPr>
              <a:t>1.3–34.2</a:t>
            </a:r>
            <a:endParaRPr lang="en-US" dirty="0">
              <a:solidFill>
                <a:schemeClr val="accent2"/>
              </a:solidFill>
            </a:endParaRPr>
          </a:p>
        </p:txBody>
      </p:sp>
      <p:sp>
        <p:nvSpPr>
          <p:cNvPr id="153" name="TextBox 152">
            <a:extLst>
              <a:ext uri="{FF2B5EF4-FFF2-40B4-BE49-F238E27FC236}">
                <a16:creationId xmlns:a16="http://schemas.microsoft.com/office/drawing/2014/main" id="{967D9392-42A5-6348-82AB-20E3C6C044C8}"/>
              </a:ext>
            </a:extLst>
          </p:cNvPr>
          <p:cNvSpPr txBox="1"/>
          <p:nvPr/>
        </p:nvSpPr>
        <p:spPr>
          <a:xfrm rot="3283795">
            <a:off x="8082452" y="5830040"/>
            <a:ext cx="780249" cy="184666"/>
          </a:xfrm>
          <a:prstGeom prst="rect">
            <a:avLst/>
          </a:prstGeom>
          <a:noFill/>
        </p:spPr>
        <p:txBody>
          <a:bodyPr wrap="square" lIns="0" tIns="0" rIns="0" bIns="0" rtlCol="0">
            <a:spAutoFit/>
          </a:bodyPr>
          <a:lstStyle/>
          <a:p>
            <a:r>
              <a:rPr lang="en-US" sz="1200" dirty="0">
                <a:solidFill>
                  <a:schemeClr val="accent1"/>
                </a:solidFill>
              </a:rPr>
              <a:t>2.3–37.1</a:t>
            </a:r>
            <a:endParaRPr lang="en-US" dirty="0">
              <a:solidFill>
                <a:schemeClr val="accent1"/>
              </a:solidFill>
            </a:endParaRPr>
          </a:p>
        </p:txBody>
      </p:sp>
      <p:sp>
        <p:nvSpPr>
          <p:cNvPr id="154" name="TextBox 153">
            <a:extLst>
              <a:ext uri="{FF2B5EF4-FFF2-40B4-BE49-F238E27FC236}">
                <a16:creationId xmlns:a16="http://schemas.microsoft.com/office/drawing/2014/main" id="{0D101C03-AF61-9247-BC87-B12427276ED3}"/>
              </a:ext>
            </a:extLst>
          </p:cNvPr>
          <p:cNvSpPr txBox="1"/>
          <p:nvPr/>
        </p:nvSpPr>
        <p:spPr>
          <a:xfrm rot="3283795">
            <a:off x="8395233" y="5830040"/>
            <a:ext cx="780249" cy="184666"/>
          </a:xfrm>
          <a:prstGeom prst="rect">
            <a:avLst/>
          </a:prstGeom>
          <a:noFill/>
        </p:spPr>
        <p:txBody>
          <a:bodyPr wrap="square" lIns="0" tIns="0" rIns="0" bIns="0" rtlCol="0">
            <a:spAutoFit/>
          </a:bodyPr>
          <a:lstStyle/>
          <a:p>
            <a:r>
              <a:rPr lang="en-US" sz="1200" dirty="0">
                <a:solidFill>
                  <a:schemeClr val="accent2"/>
                </a:solidFill>
              </a:rPr>
              <a:t>2.7–42.1</a:t>
            </a:r>
            <a:endParaRPr lang="en-US" dirty="0">
              <a:solidFill>
                <a:schemeClr val="accent2"/>
              </a:solidFill>
            </a:endParaRPr>
          </a:p>
        </p:txBody>
      </p:sp>
      <p:sp>
        <p:nvSpPr>
          <p:cNvPr id="155" name="TextBox 154">
            <a:extLst>
              <a:ext uri="{FF2B5EF4-FFF2-40B4-BE49-F238E27FC236}">
                <a16:creationId xmlns:a16="http://schemas.microsoft.com/office/drawing/2014/main" id="{1E0A79DE-65B2-5F49-AADB-1E1AE0C1EB3C}"/>
              </a:ext>
            </a:extLst>
          </p:cNvPr>
          <p:cNvSpPr txBox="1"/>
          <p:nvPr/>
        </p:nvSpPr>
        <p:spPr>
          <a:xfrm rot="3283795">
            <a:off x="8851603" y="5830040"/>
            <a:ext cx="780249" cy="184666"/>
          </a:xfrm>
          <a:prstGeom prst="rect">
            <a:avLst/>
          </a:prstGeom>
          <a:noFill/>
        </p:spPr>
        <p:txBody>
          <a:bodyPr wrap="square" lIns="0" tIns="0" rIns="0" bIns="0" rtlCol="0">
            <a:spAutoFit/>
          </a:bodyPr>
          <a:lstStyle/>
          <a:p>
            <a:r>
              <a:rPr lang="en-US" sz="1200" dirty="0">
                <a:solidFill>
                  <a:schemeClr val="accent1"/>
                </a:solidFill>
              </a:rPr>
              <a:t>0.7–36.1</a:t>
            </a:r>
            <a:endParaRPr lang="en-US" dirty="0">
              <a:solidFill>
                <a:schemeClr val="accent1"/>
              </a:solidFill>
            </a:endParaRPr>
          </a:p>
        </p:txBody>
      </p:sp>
      <p:sp>
        <p:nvSpPr>
          <p:cNvPr id="156" name="TextBox 155">
            <a:extLst>
              <a:ext uri="{FF2B5EF4-FFF2-40B4-BE49-F238E27FC236}">
                <a16:creationId xmlns:a16="http://schemas.microsoft.com/office/drawing/2014/main" id="{0729B9C0-872E-8D4F-9705-F5CC467CD275}"/>
              </a:ext>
            </a:extLst>
          </p:cNvPr>
          <p:cNvSpPr txBox="1"/>
          <p:nvPr/>
        </p:nvSpPr>
        <p:spPr>
          <a:xfrm rot="3283795">
            <a:off x="9168785" y="5830040"/>
            <a:ext cx="780249" cy="184666"/>
          </a:xfrm>
          <a:prstGeom prst="rect">
            <a:avLst/>
          </a:prstGeom>
          <a:noFill/>
        </p:spPr>
        <p:txBody>
          <a:bodyPr wrap="square" lIns="0" tIns="0" rIns="0" bIns="0" rtlCol="0">
            <a:spAutoFit/>
          </a:bodyPr>
          <a:lstStyle/>
          <a:p>
            <a:r>
              <a:rPr lang="en-US" sz="1200" dirty="0">
                <a:solidFill>
                  <a:schemeClr val="accent2"/>
                </a:solidFill>
              </a:rPr>
              <a:t>0.8–41.4</a:t>
            </a:r>
            <a:endParaRPr lang="en-US" dirty="0">
              <a:solidFill>
                <a:schemeClr val="accent2"/>
              </a:solidFill>
            </a:endParaRPr>
          </a:p>
        </p:txBody>
      </p:sp>
      <p:sp>
        <p:nvSpPr>
          <p:cNvPr id="157" name="TextBox 156">
            <a:extLst>
              <a:ext uri="{FF2B5EF4-FFF2-40B4-BE49-F238E27FC236}">
                <a16:creationId xmlns:a16="http://schemas.microsoft.com/office/drawing/2014/main" id="{B93F4BD2-95C8-9842-B222-9117C67F7169}"/>
              </a:ext>
            </a:extLst>
          </p:cNvPr>
          <p:cNvSpPr txBox="1"/>
          <p:nvPr/>
        </p:nvSpPr>
        <p:spPr>
          <a:xfrm rot="3283795">
            <a:off x="9622413" y="5830040"/>
            <a:ext cx="780249" cy="184666"/>
          </a:xfrm>
          <a:prstGeom prst="rect">
            <a:avLst/>
          </a:prstGeom>
          <a:noFill/>
        </p:spPr>
        <p:txBody>
          <a:bodyPr wrap="square" lIns="0" tIns="0" rIns="0" bIns="0" rtlCol="0">
            <a:spAutoFit/>
          </a:bodyPr>
          <a:lstStyle/>
          <a:p>
            <a:r>
              <a:rPr lang="en-US" sz="1200" dirty="0">
                <a:solidFill>
                  <a:schemeClr val="accent1"/>
                </a:solidFill>
              </a:rPr>
              <a:t>0.7–42.3</a:t>
            </a:r>
            <a:endParaRPr lang="en-US" dirty="0">
              <a:solidFill>
                <a:schemeClr val="accent1"/>
              </a:solidFill>
            </a:endParaRPr>
          </a:p>
        </p:txBody>
      </p:sp>
      <p:sp>
        <p:nvSpPr>
          <p:cNvPr id="158" name="TextBox 157">
            <a:extLst>
              <a:ext uri="{FF2B5EF4-FFF2-40B4-BE49-F238E27FC236}">
                <a16:creationId xmlns:a16="http://schemas.microsoft.com/office/drawing/2014/main" id="{C71788AD-6EBA-D945-AEC8-2A8644FC86D2}"/>
              </a:ext>
            </a:extLst>
          </p:cNvPr>
          <p:cNvSpPr txBox="1"/>
          <p:nvPr/>
        </p:nvSpPr>
        <p:spPr>
          <a:xfrm rot="3283795">
            <a:off x="9952675" y="5830040"/>
            <a:ext cx="780249" cy="184666"/>
          </a:xfrm>
          <a:prstGeom prst="rect">
            <a:avLst/>
          </a:prstGeom>
          <a:noFill/>
        </p:spPr>
        <p:txBody>
          <a:bodyPr wrap="square" lIns="0" tIns="0" rIns="0" bIns="0" rtlCol="0">
            <a:spAutoFit/>
          </a:bodyPr>
          <a:lstStyle/>
          <a:p>
            <a:r>
              <a:rPr lang="en-US" sz="1200" dirty="0">
                <a:solidFill>
                  <a:schemeClr val="accent2"/>
                </a:solidFill>
              </a:rPr>
              <a:t>1.3–34.2</a:t>
            </a:r>
            <a:endParaRPr lang="en-US" dirty="0">
              <a:solidFill>
                <a:schemeClr val="accent2"/>
              </a:solidFill>
            </a:endParaRPr>
          </a:p>
        </p:txBody>
      </p:sp>
      <p:sp>
        <p:nvSpPr>
          <p:cNvPr id="159" name="TextBox 158">
            <a:extLst>
              <a:ext uri="{FF2B5EF4-FFF2-40B4-BE49-F238E27FC236}">
                <a16:creationId xmlns:a16="http://schemas.microsoft.com/office/drawing/2014/main" id="{9FA1CC15-AA5C-DA4B-BF79-4E50195536C6}"/>
              </a:ext>
            </a:extLst>
          </p:cNvPr>
          <p:cNvSpPr txBox="1"/>
          <p:nvPr/>
        </p:nvSpPr>
        <p:spPr>
          <a:xfrm rot="3283795">
            <a:off x="10403894" y="5830040"/>
            <a:ext cx="780249" cy="184666"/>
          </a:xfrm>
          <a:prstGeom prst="rect">
            <a:avLst/>
          </a:prstGeom>
          <a:noFill/>
        </p:spPr>
        <p:txBody>
          <a:bodyPr wrap="square" lIns="0" tIns="0" rIns="0" bIns="0" rtlCol="0">
            <a:spAutoFit/>
          </a:bodyPr>
          <a:lstStyle/>
          <a:p>
            <a:r>
              <a:rPr lang="en-US" sz="1200" dirty="0">
                <a:solidFill>
                  <a:schemeClr val="accent1"/>
                </a:solidFill>
              </a:rPr>
              <a:t>0.7–35.5</a:t>
            </a:r>
            <a:endParaRPr lang="en-US" dirty="0">
              <a:solidFill>
                <a:schemeClr val="accent1"/>
              </a:solidFill>
            </a:endParaRPr>
          </a:p>
        </p:txBody>
      </p:sp>
      <p:sp>
        <p:nvSpPr>
          <p:cNvPr id="160" name="TextBox 159">
            <a:extLst>
              <a:ext uri="{FF2B5EF4-FFF2-40B4-BE49-F238E27FC236}">
                <a16:creationId xmlns:a16="http://schemas.microsoft.com/office/drawing/2014/main" id="{F7ECD358-386A-614D-ABDD-1DD7105C9369}"/>
              </a:ext>
            </a:extLst>
          </p:cNvPr>
          <p:cNvSpPr txBox="1"/>
          <p:nvPr/>
        </p:nvSpPr>
        <p:spPr>
          <a:xfrm rot="3283795">
            <a:off x="10739659" y="5830040"/>
            <a:ext cx="780249" cy="184666"/>
          </a:xfrm>
          <a:prstGeom prst="rect">
            <a:avLst/>
          </a:prstGeom>
          <a:noFill/>
        </p:spPr>
        <p:txBody>
          <a:bodyPr wrap="square" lIns="0" tIns="0" rIns="0" bIns="0" rtlCol="0">
            <a:spAutoFit/>
          </a:bodyPr>
          <a:lstStyle/>
          <a:p>
            <a:r>
              <a:rPr lang="en-US" sz="1200" dirty="0">
                <a:solidFill>
                  <a:schemeClr val="accent2"/>
                </a:solidFill>
              </a:rPr>
              <a:t>2.5–24.1</a:t>
            </a:r>
            <a:endParaRPr lang="en-US" dirty="0">
              <a:solidFill>
                <a:schemeClr val="accent2"/>
              </a:solidFill>
            </a:endParaRPr>
          </a:p>
        </p:txBody>
      </p:sp>
      <p:sp>
        <p:nvSpPr>
          <p:cNvPr id="161" name="TextBox 160">
            <a:extLst>
              <a:ext uri="{FF2B5EF4-FFF2-40B4-BE49-F238E27FC236}">
                <a16:creationId xmlns:a16="http://schemas.microsoft.com/office/drawing/2014/main" id="{8F2FF827-F9F0-7644-8530-E6495198D050}"/>
              </a:ext>
            </a:extLst>
          </p:cNvPr>
          <p:cNvSpPr txBox="1"/>
          <p:nvPr/>
        </p:nvSpPr>
        <p:spPr>
          <a:xfrm>
            <a:off x="1900528" y="5204647"/>
            <a:ext cx="289373" cy="123111"/>
          </a:xfrm>
          <a:prstGeom prst="rect">
            <a:avLst/>
          </a:prstGeom>
          <a:noFill/>
        </p:spPr>
        <p:txBody>
          <a:bodyPr wrap="square" lIns="0" tIns="0" rIns="0" bIns="0" rtlCol="0">
            <a:spAutoFit/>
          </a:bodyPr>
          <a:lstStyle/>
          <a:p>
            <a:pPr algn="ctr"/>
            <a:r>
              <a:rPr lang="en-US" sz="800" b="1" dirty="0">
                <a:solidFill>
                  <a:schemeClr val="tx2"/>
                </a:solidFill>
              </a:rPr>
              <a:t>n=35</a:t>
            </a:r>
          </a:p>
        </p:txBody>
      </p:sp>
      <p:sp>
        <p:nvSpPr>
          <p:cNvPr id="162" name="TextBox 161">
            <a:extLst>
              <a:ext uri="{FF2B5EF4-FFF2-40B4-BE49-F238E27FC236}">
                <a16:creationId xmlns:a16="http://schemas.microsoft.com/office/drawing/2014/main" id="{900FB355-E60B-584B-8D5B-49D692299090}"/>
              </a:ext>
            </a:extLst>
          </p:cNvPr>
          <p:cNvSpPr txBox="1"/>
          <p:nvPr/>
        </p:nvSpPr>
        <p:spPr>
          <a:xfrm>
            <a:off x="2228564" y="5204647"/>
            <a:ext cx="289373" cy="123111"/>
          </a:xfrm>
          <a:prstGeom prst="rect">
            <a:avLst/>
          </a:prstGeom>
          <a:noFill/>
        </p:spPr>
        <p:txBody>
          <a:bodyPr wrap="square" lIns="0" tIns="0" rIns="0" bIns="0" rtlCol="0">
            <a:spAutoFit/>
          </a:bodyPr>
          <a:lstStyle/>
          <a:p>
            <a:pPr algn="ctr"/>
            <a:r>
              <a:rPr lang="en-US" sz="800" b="1" dirty="0">
                <a:solidFill>
                  <a:schemeClr val="tx2"/>
                </a:solidFill>
              </a:rPr>
              <a:t>n=42</a:t>
            </a:r>
          </a:p>
        </p:txBody>
      </p:sp>
      <p:sp>
        <p:nvSpPr>
          <p:cNvPr id="163" name="TextBox 162">
            <a:extLst>
              <a:ext uri="{FF2B5EF4-FFF2-40B4-BE49-F238E27FC236}">
                <a16:creationId xmlns:a16="http://schemas.microsoft.com/office/drawing/2014/main" id="{90C529F3-36EE-6240-99AD-EE74AA9532BA}"/>
              </a:ext>
            </a:extLst>
          </p:cNvPr>
          <p:cNvSpPr txBox="1"/>
          <p:nvPr/>
        </p:nvSpPr>
        <p:spPr>
          <a:xfrm>
            <a:off x="2679613" y="5204647"/>
            <a:ext cx="289373" cy="123111"/>
          </a:xfrm>
          <a:prstGeom prst="rect">
            <a:avLst/>
          </a:prstGeom>
          <a:noFill/>
        </p:spPr>
        <p:txBody>
          <a:bodyPr wrap="square" lIns="0" tIns="0" rIns="0" bIns="0" rtlCol="0">
            <a:spAutoFit/>
          </a:bodyPr>
          <a:lstStyle/>
          <a:p>
            <a:pPr algn="ctr"/>
            <a:r>
              <a:rPr lang="en-US" sz="800" b="1" dirty="0">
                <a:solidFill>
                  <a:schemeClr val="tx2"/>
                </a:solidFill>
              </a:rPr>
              <a:t>n=28</a:t>
            </a:r>
          </a:p>
        </p:txBody>
      </p:sp>
      <p:sp>
        <p:nvSpPr>
          <p:cNvPr id="164" name="TextBox 163">
            <a:extLst>
              <a:ext uri="{FF2B5EF4-FFF2-40B4-BE49-F238E27FC236}">
                <a16:creationId xmlns:a16="http://schemas.microsoft.com/office/drawing/2014/main" id="{1A770778-D917-FC45-8C99-F6DFBCE7B421}"/>
              </a:ext>
            </a:extLst>
          </p:cNvPr>
          <p:cNvSpPr txBox="1"/>
          <p:nvPr/>
        </p:nvSpPr>
        <p:spPr>
          <a:xfrm>
            <a:off x="3007648" y="5204647"/>
            <a:ext cx="289373" cy="123111"/>
          </a:xfrm>
          <a:prstGeom prst="rect">
            <a:avLst/>
          </a:prstGeom>
          <a:noFill/>
        </p:spPr>
        <p:txBody>
          <a:bodyPr wrap="square" lIns="0" tIns="0" rIns="0" bIns="0" rtlCol="0">
            <a:spAutoFit/>
          </a:bodyPr>
          <a:lstStyle/>
          <a:p>
            <a:pPr algn="ctr"/>
            <a:r>
              <a:rPr lang="en-US" sz="800" b="1" dirty="0">
                <a:solidFill>
                  <a:schemeClr val="tx2"/>
                </a:solidFill>
              </a:rPr>
              <a:t>n=40</a:t>
            </a:r>
          </a:p>
        </p:txBody>
      </p:sp>
      <p:sp>
        <p:nvSpPr>
          <p:cNvPr id="165" name="TextBox 164">
            <a:extLst>
              <a:ext uri="{FF2B5EF4-FFF2-40B4-BE49-F238E27FC236}">
                <a16:creationId xmlns:a16="http://schemas.microsoft.com/office/drawing/2014/main" id="{C99FDF08-7F21-EE42-9A19-B1AB993911AF}"/>
              </a:ext>
            </a:extLst>
          </p:cNvPr>
          <p:cNvSpPr txBox="1"/>
          <p:nvPr/>
        </p:nvSpPr>
        <p:spPr>
          <a:xfrm>
            <a:off x="3454597" y="5204647"/>
            <a:ext cx="289373" cy="123111"/>
          </a:xfrm>
          <a:prstGeom prst="rect">
            <a:avLst/>
          </a:prstGeom>
          <a:noFill/>
        </p:spPr>
        <p:txBody>
          <a:bodyPr wrap="square" lIns="0" tIns="0" rIns="0" bIns="0" rtlCol="0">
            <a:spAutoFit/>
          </a:bodyPr>
          <a:lstStyle/>
          <a:p>
            <a:pPr algn="ctr"/>
            <a:r>
              <a:rPr lang="en-US" sz="800" b="1" dirty="0">
                <a:solidFill>
                  <a:schemeClr val="tx2"/>
                </a:solidFill>
              </a:rPr>
              <a:t>n=9</a:t>
            </a:r>
          </a:p>
        </p:txBody>
      </p:sp>
      <p:sp>
        <p:nvSpPr>
          <p:cNvPr id="166" name="TextBox 165">
            <a:extLst>
              <a:ext uri="{FF2B5EF4-FFF2-40B4-BE49-F238E27FC236}">
                <a16:creationId xmlns:a16="http://schemas.microsoft.com/office/drawing/2014/main" id="{7CD34CA5-ACBD-2243-AD80-3AF02D78229C}"/>
              </a:ext>
            </a:extLst>
          </p:cNvPr>
          <p:cNvSpPr txBox="1"/>
          <p:nvPr/>
        </p:nvSpPr>
        <p:spPr>
          <a:xfrm>
            <a:off x="3782633" y="5204647"/>
            <a:ext cx="289373" cy="123111"/>
          </a:xfrm>
          <a:prstGeom prst="rect">
            <a:avLst/>
          </a:prstGeom>
          <a:noFill/>
        </p:spPr>
        <p:txBody>
          <a:bodyPr wrap="square" lIns="0" tIns="0" rIns="0" bIns="0" rtlCol="0">
            <a:spAutoFit/>
          </a:bodyPr>
          <a:lstStyle/>
          <a:p>
            <a:pPr algn="ctr"/>
            <a:r>
              <a:rPr lang="en-US" sz="800" b="1" dirty="0">
                <a:solidFill>
                  <a:schemeClr val="tx2"/>
                </a:solidFill>
              </a:rPr>
              <a:t>n=17</a:t>
            </a:r>
          </a:p>
        </p:txBody>
      </p:sp>
      <p:sp>
        <p:nvSpPr>
          <p:cNvPr id="167" name="TextBox 166">
            <a:extLst>
              <a:ext uri="{FF2B5EF4-FFF2-40B4-BE49-F238E27FC236}">
                <a16:creationId xmlns:a16="http://schemas.microsoft.com/office/drawing/2014/main" id="{2609F8EA-A57D-E64C-9173-EC8E4CB44269}"/>
              </a:ext>
            </a:extLst>
          </p:cNvPr>
          <p:cNvSpPr txBox="1"/>
          <p:nvPr/>
        </p:nvSpPr>
        <p:spPr>
          <a:xfrm>
            <a:off x="4229582" y="5204647"/>
            <a:ext cx="289373" cy="123111"/>
          </a:xfrm>
          <a:prstGeom prst="rect">
            <a:avLst/>
          </a:prstGeom>
          <a:noFill/>
        </p:spPr>
        <p:txBody>
          <a:bodyPr wrap="square" lIns="0" tIns="0" rIns="0" bIns="0" rtlCol="0">
            <a:spAutoFit/>
          </a:bodyPr>
          <a:lstStyle/>
          <a:p>
            <a:pPr algn="ctr"/>
            <a:r>
              <a:rPr lang="en-US" sz="800" b="1" dirty="0">
                <a:solidFill>
                  <a:schemeClr val="tx2"/>
                </a:solidFill>
              </a:rPr>
              <a:t>n=8</a:t>
            </a:r>
          </a:p>
        </p:txBody>
      </p:sp>
      <p:sp>
        <p:nvSpPr>
          <p:cNvPr id="168" name="TextBox 167">
            <a:extLst>
              <a:ext uri="{FF2B5EF4-FFF2-40B4-BE49-F238E27FC236}">
                <a16:creationId xmlns:a16="http://schemas.microsoft.com/office/drawing/2014/main" id="{D5B397EB-A102-4944-BD85-D08714BB5D2C}"/>
              </a:ext>
            </a:extLst>
          </p:cNvPr>
          <p:cNvSpPr txBox="1"/>
          <p:nvPr/>
        </p:nvSpPr>
        <p:spPr>
          <a:xfrm>
            <a:off x="4561718" y="5204647"/>
            <a:ext cx="289373" cy="123111"/>
          </a:xfrm>
          <a:prstGeom prst="rect">
            <a:avLst/>
          </a:prstGeom>
          <a:noFill/>
        </p:spPr>
        <p:txBody>
          <a:bodyPr wrap="square" lIns="0" tIns="0" rIns="0" bIns="0" rtlCol="0">
            <a:spAutoFit/>
          </a:bodyPr>
          <a:lstStyle/>
          <a:p>
            <a:pPr algn="ctr"/>
            <a:r>
              <a:rPr lang="en-US" sz="800" b="1" dirty="0">
                <a:solidFill>
                  <a:schemeClr val="tx2"/>
                </a:solidFill>
              </a:rPr>
              <a:t>n=12</a:t>
            </a:r>
          </a:p>
        </p:txBody>
      </p:sp>
      <p:sp>
        <p:nvSpPr>
          <p:cNvPr id="169" name="TextBox 168">
            <a:extLst>
              <a:ext uri="{FF2B5EF4-FFF2-40B4-BE49-F238E27FC236}">
                <a16:creationId xmlns:a16="http://schemas.microsoft.com/office/drawing/2014/main" id="{A6D784DA-D3DA-3648-ACED-6246736685B2}"/>
              </a:ext>
            </a:extLst>
          </p:cNvPr>
          <p:cNvSpPr txBox="1"/>
          <p:nvPr/>
        </p:nvSpPr>
        <p:spPr>
          <a:xfrm>
            <a:off x="5008667" y="5204647"/>
            <a:ext cx="289373" cy="123111"/>
          </a:xfrm>
          <a:prstGeom prst="rect">
            <a:avLst/>
          </a:prstGeom>
          <a:noFill/>
        </p:spPr>
        <p:txBody>
          <a:bodyPr wrap="square" lIns="0" tIns="0" rIns="0" bIns="0" rtlCol="0">
            <a:spAutoFit/>
          </a:bodyPr>
          <a:lstStyle/>
          <a:p>
            <a:pPr algn="ctr"/>
            <a:r>
              <a:rPr lang="en-US" sz="800" b="1" dirty="0">
                <a:solidFill>
                  <a:schemeClr val="tx2"/>
                </a:solidFill>
              </a:rPr>
              <a:t>n=58</a:t>
            </a:r>
          </a:p>
        </p:txBody>
      </p:sp>
      <p:sp>
        <p:nvSpPr>
          <p:cNvPr id="170" name="TextBox 169">
            <a:extLst>
              <a:ext uri="{FF2B5EF4-FFF2-40B4-BE49-F238E27FC236}">
                <a16:creationId xmlns:a16="http://schemas.microsoft.com/office/drawing/2014/main" id="{D40DEAE3-468E-3549-847B-7EDD977722AF}"/>
              </a:ext>
            </a:extLst>
          </p:cNvPr>
          <p:cNvSpPr txBox="1"/>
          <p:nvPr/>
        </p:nvSpPr>
        <p:spPr>
          <a:xfrm>
            <a:off x="5340804" y="5204647"/>
            <a:ext cx="289373" cy="123111"/>
          </a:xfrm>
          <a:prstGeom prst="rect">
            <a:avLst/>
          </a:prstGeom>
          <a:noFill/>
        </p:spPr>
        <p:txBody>
          <a:bodyPr wrap="square" lIns="0" tIns="0" rIns="0" bIns="0" rtlCol="0">
            <a:spAutoFit/>
          </a:bodyPr>
          <a:lstStyle/>
          <a:p>
            <a:pPr algn="ctr"/>
            <a:r>
              <a:rPr lang="en-US" sz="800" b="1" dirty="0">
                <a:solidFill>
                  <a:schemeClr val="tx2"/>
                </a:solidFill>
              </a:rPr>
              <a:t>n=72</a:t>
            </a:r>
          </a:p>
        </p:txBody>
      </p:sp>
      <p:sp>
        <p:nvSpPr>
          <p:cNvPr id="171" name="TextBox 170">
            <a:extLst>
              <a:ext uri="{FF2B5EF4-FFF2-40B4-BE49-F238E27FC236}">
                <a16:creationId xmlns:a16="http://schemas.microsoft.com/office/drawing/2014/main" id="{DF8444C7-BD52-214D-BC49-F7BD76439DC4}"/>
              </a:ext>
            </a:extLst>
          </p:cNvPr>
          <p:cNvSpPr txBox="1"/>
          <p:nvPr/>
        </p:nvSpPr>
        <p:spPr>
          <a:xfrm>
            <a:off x="5779552" y="5204647"/>
            <a:ext cx="289373" cy="123111"/>
          </a:xfrm>
          <a:prstGeom prst="rect">
            <a:avLst/>
          </a:prstGeom>
          <a:noFill/>
        </p:spPr>
        <p:txBody>
          <a:bodyPr wrap="square" lIns="0" tIns="0" rIns="0" bIns="0" rtlCol="0">
            <a:spAutoFit/>
          </a:bodyPr>
          <a:lstStyle/>
          <a:p>
            <a:pPr algn="ctr"/>
            <a:r>
              <a:rPr lang="en-US" sz="800" b="1" dirty="0">
                <a:solidFill>
                  <a:schemeClr val="tx2"/>
                </a:solidFill>
              </a:rPr>
              <a:t>n=62</a:t>
            </a:r>
          </a:p>
        </p:txBody>
      </p:sp>
      <p:sp>
        <p:nvSpPr>
          <p:cNvPr id="172" name="TextBox 171">
            <a:extLst>
              <a:ext uri="{FF2B5EF4-FFF2-40B4-BE49-F238E27FC236}">
                <a16:creationId xmlns:a16="http://schemas.microsoft.com/office/drawing/2014/main" id="{7BA9B386-FD5F-1143-BBBE-7A40AFEDC7FC}"/>
              </a:ext>
            </a:extLst>
          </p:cNvPr>
          <p:cNvSpPr txBox="1"/>
          <p:nvPr/>
        </p:nvSpPr>
        <p:spPr>
          <a:xfrm>
            <a:off x="6111689" y="5204647"/>
            <a:ext cx="289373" cy="123111"/>
          </a:xfrm>
          <a:prstGeom prst="rect">
            <a:avLst/>
          </a:prstGeom>
          <a:noFill/>
        </p:spPr>
        <p:txBody>
          <a:bodyPr wrap="square" lIns="0" tIns="0" rIns="0" bIns="0" rtlCol="0">
            <a:spAutoFit/>
          </a:bodyPr>
          <a:lstStyle/>
          <a:p>
            <a:pPr algn="ctr"/>
            <a:r>
              <a:rPr lang="en-US" sz="800" b="1" dirty="0">
                <a:solidFill>
                  <a:schemeClr val="tx2"/>
                </a:solidFill>
              </a:rPr>
              <a:t>n=77</a:t>
            </a:r>
          </a:p>
        </p:txBody>
      </p:sp>
      <p:sp>
        <p:nvSpPr>
          <p:cNvPr id="173" name="TextBox 172">
            <a:extLst>
              <a:ext uri="{FF2B5EF4-FFF2-40B4-BE49-F238E27FC236}">
                <a16:creationId xmlns:a16="http://schemas.microsoft.com/office/drawing/2014/main" id="{87F07D06-4A85-BC42-B8B7-D7326815B686}"/>
              </a:ext>
            </a:extLst>
          </p:cNvPr>
          <p:cNvSpPr txBox="1"/>
          <p:nvPr/>
        </p:nvSpPr>
        <p:spPr>
          <a:xfrm>
            <a:off x="6558638" y="5204647"/>
            <a:ext cx="289373" cy="123111"/>
          </a:xfrm>
          <a:prstGeom prst="rect">
            <a:avLst/>
          </a:prstGeom>
          <a:noFill/>
        </p:spPr>
        <p:txBody>
          <a:bodyPr wrap="square" lIns="0" tIns="0" rIns="0" bIns="0" rtlCol="0">
            <a:spAutoFit/>
          </a:bodyPr>
          <a:lstStyle/>
          <a:p>
            <a:pPr algn="ctr"/>
            <a:r>
              <a:rPr lang="en-US" sz="800" b="1" dirty="0">
                <a:solidFill>
                  <a:schemeClr val="tx2"/>
                </a:solidFill>
              </a:rPr>
              <a:t>n=25</a:t>
            </a:r>
          </a:p>
        </p:txBody>
      </p:sp>
      <p:sp>
        <p:nvSpPr>
          <p:cNvPr id="174" name="TextBox 173">
            <a:extLst>
              <a:ext uri="{FF2B5EF4-FFF2-40B4-BE49-F238E27FC236}">
                <a16:creationId xmlns:a16="http://schemas.microsoft.com/office/drawing/2014/main" id="{169CAD99-7A1D-2847-A123-8F26B9AFC3C6}"/>
              </a:ext>
            </a:extLst>
          </p:cNvPr>
          <p:cNvSpPr txBox="1"/>
          <p:nvPr/>
        </p:nvSpPr>
        <p:spPr>
          <a:xfrm>
            <a:off x="6886674" y="5204647"/>
            <a:ext cx="289373" cy="123111"/>
          </a:xfrm>
          <a:prstGeom prst="rect">
            <a:avLst/>
          </a:prstGeom>
          <a:noFill/>
        </p:spPr>
        <p:txBody>
          <a:bodyPr wrap="square" lIns="0" tIns="0" rIns="0" bIns="0" rtlCol="0">
            <a:spAutoFit/>
          </a:bodyPr>
          <a:lstStyle/>
          <a:p>
            <a:pPr algn="ctr"/>
            <a:r>
              <a:rPr lang="en-US" sz="800" b="1" dirty="0">
                <a:solidFill>
                  <a:schemeClr val="tx2"/>
                </a:solidFill>
              </a:rPr>
              <a:t>n=34</a:t>
            </a:r>
          </a:p>
        </p:txBody>
      </p:sp>
      <p:sp>
        <p:nvSpPr>
          <p:cNvPr id="175" name="TextBox 174">
            <a:extLst>
              <a:ext uri="{FF2B5EF4-FFF2-40B4-BE49-F238E27FC236}">
                <a16:creationId xmlns:a16="http://schemas.microsoft.com/office/drawing/2014/main" id="{76C72B36-A8CA-134D-8557-2DE2AA1DCFE4}"/>
              </a:ext>
            </a:extLst>
          </p:cNvPr>
          <p:cNvSpPr txBox="1"/>
          <p:nvPr/>
        </p:nvSpPr>
        <p:spPr>
          <a:xfrm>
            <a:off x="7337723" y="5204647"/>
            <a:ext cx="289373" cy="123111"/>
          </a:xfrm>
          <a:prstGeom prst="rect">
            <a:avLst/>
          </a:prstGeom>
          <a:noFill/>
        </p:spPr>
        <p:txBody>
          <a:bodyPr wrap="square" lIns="0" tIns="0" rIns="0" bIns="0" rtlCol="0">
            <a:spAutoFit/>
          </a:bodyPr>
          <a:lstStyle/>
          <a:p>
            <a:pPr algn="ctr"/>
            <a:r>
              <a:rPr lang="en-US" sz="800" b="1" dirty="0">
                <a:solidFill>
                  <a:schemeClr val="tx2"/>
                </a:solidFill>
              </a:rPr>
              <a:t>n=14</a:t>
            </a:r>
          </a:p>
        </p:txBody>
      </p:sp>
      <p:sp>
        <p:nvSpPr>
          <p:cNvPr id="176" name="TextBox 175">
            <a:extLst>
              <a:ext uri="{FF2B5EF4-FFF2-40B4-BE49-F238E27FC236}">
                <a16:creationId xmlns:a16="http://schemas.microsoft.com/office/drawing/2014/main" id="{612E1561-DB17-8F47-B1B2-8C94EF70E2AC}"/>
              </a:ext>
            </a:extLst>
          </p:cNvPr>
          <p:cNvSpPr txBox="1"/>
          <p:nvPr/>
        </p:nvSpPr>
        <p:spPr>
          <a:xfrm>
            <a:off x="7665759" y="5204647"/>
            <a:ext cx="289373" cy="123111"/>
          </a:xfrm>
          <a:prstGeom prst="rect">
            <a:avLst/>
          </a:prstGeom>
          <a:noFill/>
        </p:spPr>
        <p:txBody>
          <a:bodyPr wrap="square" lIns="0" tIns="0" rIns="0" bIns="0" rtlCol="0">
            <a:spAutoFit/>
          </a:bodyPr>
          <a:lstStyle/>
          <a:p>
            <a:pPr algn="ctr"/>
            <a:r>
              <a:rPr lang="en-US" sz="800" b="1" dirty="0">
                <a:solidFill>
                  <a:schemeClr val="tx2"/>
                </a:solidFill>
              </a:rPr>
              <a:t>n=23</a:t>
            </a:r>
          </a:p>
        </p:txBody>
      </p:sp>
      <p:sp>
        <p:nvSpPr>
          <p:cNvPr id="177" name="TextBox 176">
            <a:extLst>
              <a:ext uri="{FF2B5EF4-FFF2-40B4-BE49-F238E27FC236}">
                <a16:creationId xmlns:a16="http://schemas.microsoft.com/office/drawing/2014/main" id="{50A05C97-A078-DD4B-891D-70EC2C45EDBA}"/>
              </a:ext>
            </a:extLst>
          </p:cNvPr>
          <p:cNvSpPr txBox="1"/>
          <p:nvPr/>
        </p:nvSpPr>
        <p:spPr>
          <a:xfrm>
            <a:off x="8112708" y="5204647"/>
            <a:ext cx="289373" cy="123111"/>
          </a:xfrm>
          <a:prstGeom prst="rect">
            <a:avLst/>
          </a:prstGeom>
          <a:noFill/>
        </p:spPr>
        <p:txBody>
          <a:bodyPr wrap="square" lIns="0" tIns="0" rIns="0" bIns="0" rtlCol="0">
            <a:spAutoFit/>
          </a:bodyPr>
          <a:lstStyle/>
          <a:p>
            <a:pPr algn="ctr"/>
            <a:r>
              <a:rPr lang="en-US" sz="800" b="1" dirty="0">
                <a:solidFill>
                  <a:schemeClr val="tx2"/>
                </a:solidFill>
              </a:rPr>
              <a:t>n=59</a:t>
            </a:r>
          </a:p>
        </p:txBody>
      </p:sp>
      <p:sp>
        <p:nvSpPr>
          <p:cNvPr id="178" name="TextBox 177">
            <a:extLst>
              <a:ext uri="{FF2B5EF4-FFF2-40B4-BE49-F238E27FC236}">
                <a16:creationId xmlns:a16="http://schemas.microsoft.com/office/drawing/2014/main" id="{4F205A39-5199-CB43-84F8-012AD073BDF1}"/>
              </a:ext>
            </a:extLst>
          </p:cNvPr>
          <p:cNvSpPr txBox="1"/>
          <p:nvPr/>
        </p:nvSpPr>
        <p:spPr>
          <a:xfrm>
            <a:off x="8440744" y="5204647"/>
            <a:ext cx="289373" cy="123111"/>
          </a:xfrm>
          <a:prstGeom prst="rect">
            <a:avLst/>
          </a:prstGeom>
          <a:noFill/>
        </p:spPr>
        <p:txBody>
          <a:bodyPr wrap="square" lIns="0" tIns="0" rIns="0" bIns="0" rtlCol="0">
            <a:spAutoFit/>
          </a:bodyPr>
          <a:lstStyle/>
          <a:p>
            <a:pPr algn="ctr"/>
            <a:r>
              <a:rPr lang="en-US" sz="800" b="1" dirty="0">
                <a:solidFill>
                  <a:schemeClr val="tx2"/>
                </a:solidFill>
              </a:rPr>
              <a:t>n=75</a:t>
            </a:r>
          </a:p>
        </p:txBody>
      </p:sp>
      <p:sp>
        <p:nvSpPr>
          <p:cNvPr id="179" name="TextBox 178">
            <a:extLst>
              <a:ext uri="{FF2B5EF4-FFF2-40B4-BE49-F238E27FC236}">
                <a16:creationId xmlns:a16="http://schemas.microsoft.com/office/drawing/2014/main" id="{BCAD02D4-B0CB-0E4C-8C0E-DDAC73622773}"/>
              </a:ext>
            </a:extLst>
          </p:cNvPr>
          <p:cNvSpPr txBox="1"/>
          <p:nvPr/>
        </p:nvSpPr>
        <p:spPr>
          <a:xfrm>
            <a:off x="8883593" y="5204647"/>
            <a:ext cx="289373" cy="123111"/>
          </a:xfrm>
          <a:prstGeom prst="rect">
            <a:avLst/>
          </a:prstGeom>
          <a:noFill/>
        </p:spPr>
        <p:txBody>
          <a:bodyPr wrap="square" lIns="0" tIns="0" rIns="0" bIns="0" rtlCol="0">
            <a:spAutoFit/>
          </a:bodyPr>
          <a:lstStyle/>
          <a:p>
            <a:pPr algn="ctr"/>
            <a:r>
              <a:rPr lang="en-US" sz="800" b="1" dirty="0">
                <a:solidFill>
                  <a:schemeClr val="tx2"/>
                </a:solidFill>
              </a:rPr>
              <a:t>n=67</a:t>
            </a:r>
          </a:p>
        </p:txBody>
      </p:sp>
      <p:sp>
        <p:nvSpPr>
          <p:cNvPr id="180" name="TextBox 179">
            <a:extLst>
              <a:ext uri="{FF2B5EF4-FFF2-40B4-BE49-F238E27FC236}">
                <a16:creationId xmlns:a16="http://schemas.microsoft.com/office/drawing/2014/main" id="{085F8DFD-54FF-A349-A48D-FAA28BB451BC}"/>
              </a:ext>
            </a:extLst>
          </p:cNvPr>
          <p:cNvSpPr txBox="1"/>
          <p:nvPr/>
        </p:nvSpPr>
        <p:spPr>
          <a:xfrm>
            <a:off x="9215730" y="5204647"/>
            <a:ext cx="289373" cy="123111"/>
          </a:xfrm>
          <a:prstGeom prst="rect">
            <a:avLst/>
          </a:prstGeom>
          <a:noFill/>
        </p:spPr>
        <p:txBody>
          <a:bodyPr wrap="square" lIns="0" tIns="0" rIns="0" bIns="0" rtlCol="0">
            <a:spAutoFit/>
          </a:bodyPr>
          <a:lstStyle/>
          <a:p>
            <a:pPr algn="ctr"/>
            <a:r>
              <a:rPr lang="en-US" sz="800" b="1" dirty="0">
                <a:solidFill>
                  <a:schemeClr val="tx2"/>
                </a:solidFill>
              </a:rPr>
              <a:t>n=82</a:t>
            </a:r>
          </a:p>
        </p:txBody>
      </p:sp>
      <p:sp>
        <p:nvSpPr>
          <p:cNvPr id="181" name="TextBox 180">
            <a:extLst>
              <a:ext uri="{FF2B5EF4-FFF2-40B4-BE49-F238E27FC236}">
                <a16:creationId xmlns:a16="http://schemas.microsoft.com/office/drawing/2014/main" id="{5BD54B2D-608B-8D48-9AB2-FD54E23BE893}"/>
              </a:ext>
            </a:extLst>
          </p:cNvPr>
          <p:cNvSpPr txBox="1"/>
          <p:nvPr/>
        </p:nvSpPr>
        <p:spPr>
          <a:xfrm>
            <a:off x="9662679" y="5204647"/>
            <a:ext cx="289373" cy="123111"/>
          </a:xfrm>
          <a:prstGeom prst="rect">
            <a:avLst/>
          </a:prstGeom>
          <a:noFill/>
        </p:spPr>
        <p:txBody>
          <a:bodyPr wrap="square" lIns="0" tIns="0" rIns="0" bIns="0" rtlCol="0">
            <a:spAutoFit/>
          </a:bodyPr>
          <a:lstStyle/>
          <a:p>
            <a:pPr algn="ctr"/>
            <a:r>
              <a:rPr lang="en-US" sz="800" b="1" dirty="0">
                <a:solidFill>
                  <a:schemeClr val="tx2"/>
                </a:solidFill>
              </a:rPr>
              <a:t>n=27</a:t>
            </a:r>
          </a:p>
        </p:txBody>
      </p:sp>
      <p:sp>
        <p:nvSpPr>
          <p:cNvPr id="182" name="TextBox 181">
            <a:extLst>
              <a:ext uri="{FF2B5EF4-FFF2-40B4-BE49-F238E27FC236}">
                <a16:creationId xmlns:a16="http://schemas.microsoft.com/office/drawing/2014/main" id="{174A023A-E81F-314C-A90C-C95642156CEC}"/>
              </a:ext>
            </a:extLst>
          </p:cNvPr>
          <p:cNvSpPr txBox="1"/>
          <p:nvPr/>
        </p:nvSpPr>
        <p:spPr>
          <a:xfrm>
            <a:off x="9994815" y="5204647"/>
            <a:ext cx="289373" cy="123111"/>
          </a:xfrm>
          <a:prstGeom prst="rect">
            <a:avLst/>
          </a:prstGeom>
          <a:noFill/>
        </p:spPr>
        <p:txBody>
          <a:bodyPr wrap="square" lIns="0" tIns="0" rIns="0" bIns="0" rtlCol="0">
            <a:spAutoFit/>
          </a:bodyPr>
          <a:lstStyle/>
          <a:p>
            <a:pPr algn="ctr"/>
            <a:r>
              <a:rPr lang="en-US" sz="800" b="1" dirty="0">
                <a:solidFill>
                  <a:schemeClr val="tx2"/>
                </a:solidFill>
              </a:rPr>
              <a:t>n=38</a:t>
            </a:r>
          </a:p>
        </p:txBody>
      </p:sp>
      <p:sp>
        <p:nvSpPr>
          <p:cNvPr id="183" name="TextBox 182">
            <a:extLst>
              <a:ext uri="{FF2B5EF4-FFF2-40B4-BE49-F238E27FC236}">
                <a16:creationId xmlns:a16="http://schemas.microsoft.com/office/drawing/2014/main" id="{6B8D9CBA-906D-634B-9379-8BE6A8F092C6}"/>
              </a:ext>
            </a:extLst>
          </p:cNvPr>
          <p:cNvSpPr txBox="1"/>
          <p:nvPr/>
        </p:nvSpPr>
        <p:spPr>
          <a:xfrm>
            <a:off x="10441763" y="5204647"/>
            <a:ext cx="289373" cy="123111"/>
          </a:xfrm>
          <a:prstGeom prst="rect">
            <a:avLst/>
          </a:prstGeom>
          <a:noFill/>
        </p:spPr>
        <p:txBody>
          <a:bodyPr wrap="square" lIns="0" tIns="0" rIns="0" bIns="0" rtlCol="0">
            <a:spAutoFit/>
          </a:bodyPr>
          <a:lstStyle/>
          <a:p>
            <a:pPr algn="ctr"/>
            <a:r>
              <a:rPr lang="en-US" sz="800" b="1" dirty="0">
                <a:solidFill>
                  <a:schemeClr val="tx2"/>
                </a:solidFill>
              </a:rPr>
              <a:t>n=14</a:t>
            </a:r>
          </a:p>
        </p:txBody>
      </p:sp>
      <p:sp>
        <p:nvSpPr>
          <p:cNvPr id="184" name="TextBox 183">
            <a:extLst>
              <a:ext uri="{FF2B5EF4-FFF2-40B4-BE49-F238E27FC236}">
                <a16:creationId xmlns:a16="http://schemas.microsoft.com/office/drawing/2014/main" id="{586F4276-3DD4-384B-9C7E-FE5A3492C907}"/>
              </a:ext>
            </a:extLst>
          </p:cNvPr>
          <p:cNvSpPr txBox="1"/>
          <p:nvPr/>
        </p:nvSpPr>
        <p:spPr>
          <a:xfrm>
            <a:off x="10769799" y="5204647"/>
            <a:ext cx="289373" cy="123111"/>
          </a:xfrm>
          <a:prstGeom prst="rect">
            <a:avLst/>
          </a:prstGeom>
          <a:noFill/>
        </p:spPr>
        <p:txBody>
          <a:bodyPr wrap="square" lIns="0" tIns="0" rIns="0" bIns="0" rtlCol="0">
            <a:spAutoFit/>
          </a:bodyPr>
          <a:lstStyle/>
          <a:p>
            <a:pPr algn="ctr"/>
            <a:r>
              <a:rPr lang="en-US" sz="800" b="1" dirty="0">
                <a:solidFill>
                  <a:schemeClr val="tx2"/>
                </a:solidFill>
              </a:rPr>
              <a:t>n=25</a:t>
            </a:r>
          </a:p>
        </p:txBody>
      </p:sp>
      <p:sp>
        <p:nvSpPr>
          <p:cNvPr id="191" name="TextBox 190">
            <a:extLst>
              <a:ext uri="{FF2B5EF4-FFF2-40B4-BE49-F238E27FC236}">
                <a16:creationId xmlns:a16="http://schemas.microsoft.com/office/drawing/2014/main" id="{ED0B749A-9B03-DE46-93AC-242F9F9AA97D}"/>
              </a:ext>
            </a:extLst>
          </p:cNvPr>
          <p:cNvSpPr txBox="1"/>
          <p:nvPr/>
        </p:nvSpPr>
        <p:spPr>
          <a:xfrm>
            <a:off x="3947350" y="1236057"/>
            <a:ext cx="4297300" cy="369332"/>
          </a:xfrm>
          <a:prstGeom prst="rect">
            <a:avLst/>
          </a:prstGeom>
          <a:noFill/>
        </p:spPr>
        <p:txBody>
          <a:bodyPr wrap="square" rtlCol="0">
            <a:spAutoFit/>
          </a:bodyPr>
          <a:lstStyle/>
          <a:p>
            <a:pPr algn="ctr"/>
            <a:r>
              <a:rPr lang="en-GB" b="1" dirty="0">
                <a:solidFill>
                  <a:schemeClr val="tx1"/>
                </a:solidFill>
              </a:rPr>
              <a:t>Time from randomization to relapse</a:t>
            </a:r>
            <a:endParaRPr lang="en-US" b="1" baseline="30000" dirty="0">
              <a:solidFill>
                <a:schemeClr val="tx1"/>
              </a:solidFill>
            </a:endParaRPr>
          </a:p>
        </p:txBody>
      </p:sp>
      <p:grpSp>
        <p:nvGrpSpPr>
          <p:cNvPr id="189" name="Group 188">
            <a:extLst>
              <a:ext uri="{FF2B5EF4-FFF2-40B4-BE49-F238E27FC236}">
                <a16:creationId xmlns:a16="http://schemas.microsoft.com/office/drawing/2014/main" id="{79747A87-14C0-6845-90A8-C180863F54D7}"/>
              </a:ext>
            </a:extLst>
          </p:cNvPr>
          <p:cNvGrpSpPr/>
          <p:nvPr/>
        </p:nvGrpSpPr>
        <p:grpSpPr>
          <a:xfrm>
            <a:off x="5169785" y="6294201"/>
            <a:ext cx="2628100" cy="307777"/>
            <a:chOff x="3439912" y="6294201"/>
            <a:chExt cx="2628100" cy="307777"/>
          </a:xfrm>
        </p:grpSpPr>
        <p:sp>
          <p:nvSpPr>
            <p:cNvPr id="185" name="Rectangle 184">
              <a:extLst>
                <a:ext uri="{FF2B5EF4-FFF2-40B4-BE49-F238E27FC236}">
                  <a16:creationId xmlns:a16="http://schemas.microsoft.com/office/drawing/2014/main" id="{AC75E40F-3708-9849-8945-7595440AA855}"/>
                </a:ext>
              </a:extLst>
            </p:cNvPr>
            <p:cNvSpPr/>
            <p:nvPr/>
          </p:nvSpPr>
          <p:spPr>
            <a:xfrm>
              <a:off x="3439912" y="6310413"/>
              <a:ext cx="275353" cy="27535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ectangle 185">
              <a:extLst>
                <a:ext uri="{FF2B5EF4-FFF2-40B4-BE49-F238E27FC236}">
                  <a16:creationId xmlns:a16="http://schemas.microsoft.com/office/drawing/2014/main" id="{1DC19352-D3B3-7140-A86B-B83769DF2B3A}"/>
                </a:ext>
              </a:extLst>
            </p:cNvPr>
            <p:cNvSpPr/>
            <p:nvPr/>
          </p:nvSpPr>
          <p:spPr>
            <a:xfrm>
              <a:off x="5144769" y="6310413"/>
              <a:ext cx="275353" cy="27535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TextBox 186">
              <a:extLst>
                <a:ext uri="{FF2B5EF4-FFF2-40B4-BE49-F238E27FC236}">
                  <a16:creationId xmlns:a16="http://schemas.microsoft.com/office/drawing/2014/main" id="{67760DD3-5109-2744-8977-101C44240844}"/>
                </a:ext>
              </a:extLst>
            </p:cNvPr>
            <p:cNvSpPr txBox="1"/>
            <p:nvPr/>
          </p:nvSpPr>
          <p:spPr>
            <a:xfrm>
              <a:off x="3804858" y="6294201"/>
              <a:ext cx="1250318" cy="307777"/>
            </a:xfrm>
            <a:prstGeom prst="rect">
              <a:avLst/>
            </a:prstGeom>
            <a:noFill/>
          </p:spPr>
          <p:txBody>
            <a:bodyPr wrap="square" rtlCol="0">
              <a:spAutoFit/>
            </a:bodyPr>
            <a:lstStyle/>
            <a:p>
              <a:r>
                <a:rPr lang="en-US" sz="1400" dirty="0">
                  <a:solidFill>
                    <a:schemeClr val="tx1"/>
                  </a:solidFill>
                </a:rPr>
                <a:t>Atezolizumab</a:t>
              </a:r>
              <a:endParaRPr lang="en-US" sz="1600" dirty="0">
                <a:solidFill>
                  <a:schemeClr val="tx1"/>
                </a:solidFill>
              </a:endParaRPr>
            </a:p>
          </p:txBody>
        </p:sp>
        <p:sp>
          <p:nvSpPr>
            <p:cNvPr id="188" name="TextBox 187">
              <a:extLst>
                <a:ext uri="{FF2B5EF4-FFF2-40B4-BE49-F238E27FC236}">
                  <a16:creationId xmlns:a16="http://schemas.microsoft.com/office/drawing/2014/main" id="{2ACBEB7F-AEC7-3149-8A73-B89C8AC80E32}"/>
                </a:ext>
              </a:extLst>
            </p:cNvPr>
            <p:cNvSpPr txBox="1"/>
            <p:nvPr/>
          </p:nvSpPr>
          <p:spPr>
            <a:xfrm>
              <a:off x="5509715" y="6294201"/>
              <a:ext cx="558297" cy="307777"/>
            </a:xfrm>
            <a:prstGeom prst="rect">
              <a:avLst/>
            </a:prstGeom>
            <a:noFill/>
          </p:spPr>
          <p:txBody>
            <a:bodyPr wrap="square" rtlCol="0">
              <a:spAutoFit/>
            </a:bodyPr>
            <a:lstStyle/>
            <a:p>
              <a:r>
                <a:rPr lang="en-US" sz="1400" dirty="0">
                  <a:solidFill>
                    <a:schemeClr val="tx1"/>
                  </a:solidFill>
                </a:rPr>
                <a:t>BSC</a:t>
              </a:r>
            </a:p>
          </p:txBody>
        </p:sp>
      </p:grpSp>
    </p:spTree>
    <p:extLst>
      <p:ext uri="{BB962C8B-B14F-4D97-AF65-F5344CB8AC3E}">
        <p14:creationId xmlns:p14="http://schemas.microsoft.com/office/powerpoint/2010/main" val="427226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LBA9: </a:t>
            </a:r>
            <a:r>
              <a:rPr lang="en-GB" dirty="0"/>
              <a:t>IMpower010: sites of relapse and subsequent therapy from a phase 3 study of atezolizumab vs best supportive care after adjuvant chemotherapy in stage IB-IIIA NSCLC </a:t>
            </a:r>
            <a:r>
              <a:rPr lang="en-US" dirty="0"/>
              <a:t>– </a:t>
            </a:r>
            <a:r>
              <a:rPr lang="en-US" dirty="0" err="1"/>
              <a:t>Felip</a:t>
            </a:r>
            <a:r>
              <a:rPr lang="en-US" dirty="0"/>
              <a:t> E, et al</a:t>
            </a:r>
          </a:p>
        </p:txBody>
      </p:sp>
      <p:sp>
        <p:nvSpPr>
          <p:cNvPr id="3" name="Content Placeholder 2"/>
          <p:cNvSpPr>
            <a:spLocks noGrp="1"/>
          </p:cNvSpPr>
          <p:nvPr>
            <p:ph idx="1"/>
          </p:nvPr>
        </p:nvSpPr>
        <p:spPr/>
        <p:txBody>
          <a:bodyPr/>
          <a:lstStyle/>
          <a:p>
            <a:r>
              <a:rPr lang="en-US" b="1" dirty="0"/>
              <a:t>Key results (cont.)</a:t>
            </a:r>
          </a:p>
          <a:p>
            <a:pPr>
              <a:spcBef>
                <a:spcPts val="27000"/>
              </a:spcBef>
            </a:pPr>
            <a:r>
              <a:rPr lang="en-US" b="1" dirty="0"/>
              <a:t>Conclusions</a:t>
            </a:r>
          </a:p>
          <a:p>
            <a:pPr lvl="1"/>
            <a:r>
              <a:rPr lang="en-US" dirty="0"/>
              <a:t>In patients with advanced NSCLC, atezolizumab showed similar patterns of relapse compared with </a:t>
            </a:r>
            <a:r>
              <a:rPr lang="en-GB" dirty="0"/>
              <a:t>best supportive care, at a slower rate in PD-L1 TC≥1 patients </a:t>
            </a:r>
          </a:p>
          <a:p>
            <a:pPr lvl="1"/>
            <a:r>
              <a:rPr lang="en-GB" dirty="0"/>
              <a:t>In an exploratory analysis, patients</a:t>
            </a:r>
            <a:r>
              <a:rPr lang="en-US" dirty="0"/>
              <a:t> with PD-L1 TC 1–49% </a:t>
            </a:r>
            <a:r>
              <a:rPr lang="en-GB" dirty="0"/>
              <a:t>showed DFS benefit</a:t>
            </a:r>
            <a:endParaRPr lang="en-US" dirty="0"/>
          </a:p>
        </p:txBody>
      </p:sp>
      <p:sp>
        <p:nvSpPr>
          <p:cNvPr id="5" name="Text Placeholder 4"/>
          <p:cNvSpPr>
            <a:spLocks noGrp="1"/>
          </p:cNvSpPr>
          <p:nvPr>
            <p:ph type="body" sz="quarter" idx="11"/>
          </p:nvPr>
        </p:nvSpPr>
        <p:spPr/>
        <p:txBody>
          <a:bodyPr/>
          <a:lstStyle/>
          <a:p>
            <a:r>
              <a:rPr lang="en-US" dirty="0" err="1"/>
              <a:t>Felip</a:t>
            </a:r>
            <a:r>
              <a:rPr lang="en-US" dirty="0"/>
              <a:t> E, et al. Ann </a:t>
            </a:r>
            <a:r>
              <a:rPr lang="en-US" dirty="0" err="1"/>
              <a:t>Oncol</a:t>
            </a:r>
            <a:r>
              <a:rPr lang="en-US" dirty="0"/>
              <a:t> 2021;32(</a:t>
            </a:r>
            <a:r>
              <a:rPr lang="en-US" dirty="0" err="1"/>
              <a:t>suppl</a:t>
            </a:r>
            <a:r>
              <a:rPr lang="en-US" dirty="0"/>
              <a:t>):</a:t>
            </a:r>
            <a:r>
              <a:rPr lang="en-US" dirty="0" err="1"/>
              <a:t>Abstr</a:t>
            </a:r>
            <a:r>
              <a:rPr lang="en-US" dirty="0"/>
              <a:t> LBA9</a:t>
            </a:r>
          </a:p>
        </p:txBody>
      </p:sp>
      <p:graphicFrame>
        <p:nvGraphicFramePr>
          <p:cNvPr id="7" name="Table 6"/>
          <p:cNvGraphicFramePr>
            <a:graphicFrameLocks noGrp="1"/>
          </p:cNvGraphicFramePr>
          <p:nvPr>
            <p:extLst>
              <p:ext uri="{D42A27DB-BD31-4B8C-83A1-F6EECF244321}">
                <p14:modId xmlns:p14="http://schemas.microsoft.com/office/powerpoint/2010/main" val="1776226883"/>
              </p:ext>
            </p:extLst>
          </p:nvPr>
        </p:nvGraphicFramePr>
        <p:xfrm>
          <a:off x="673400" y="1684676"/>
          <a:ext cx="5365660" cy="3200400"/>
        </p:xfrm>
        <a:graphic>
          <a:graphicData uri="http://schemas.openxmlformats.org/drawingml/2006/table">
            <a:tbl>
              <a:tblPr firstRow="1" bandRow="1">
                <a:tableStyleId>{69012ECD-51FC-41F1-AA8D-1B2483CD663E}</a:tableStyleId>
              </a:tblPr>
              <a:tblGrid>
                <a:gridCol w="2276444">
                  <a:extLst>
                    <a:ext uri="{9D8B030D-6E8A-4147-A177-3AD203B41FA5}">
                      <a16:colId xmlns:a16="http://schemas.microsoft.com/office/drawing/2014/main" val="1739847550"/>
                    </a:ext>
                  </a:extLst>
                </a:gridCol>
                <a:gridCol w="1544608">
                  <a:extLst>
                    <a:ext uri="{9D8B030D-6E8A-4147-A177-3AD203B41FA5}">
                      <a16:colId xmlns:a16="http://schemas.microsoft.com/office/drawing/2014/main" val="3008531950"/>
                    </a:ext>
                  </a:extLst>
                </a:gridCol>
                <a:gridCol w="1544608">
                  <a:extLst>
                    <a:ext uri="{9D8B030D-6E8A-4147-A177-3AD203B41FA5}">
                      <a16:colId xmlns:a16="http://schemas.microsoft.com/office/drawing/2014/main" val="2420273861"/>
                    </a:ext>
                  </a:extLst>
                </a:gridCol>
              </a:tblGrid>
              <a:tr h="189337">
                <a:tc>
                  <a:txBody>
                    <a:bodyPr/>
                    <a:lstStyle/>
                    <a:p>
                      <a:pPr algn="l"/>
                      <a:r>
                        <a:rPr lang="en-US" sz="1200" dirty="0">
                          <a:solidFill>
                            <a:schemeClr val="tx2"/>
                          </a:solidFill>
                        </a:rPr>
                        <a:t>Site</a:t>
                      </a:r>
                      <a:r>
                        <a:rPr lang="en-US" sz="1200" baseline="0" dirty="0">
                          <a:solidFill>
                            <a:schemeClr val="tx2"/>
                          </a:solidFill>
                        </a:rPr>
                        <a:t> of relapse, n (%)</a:t>
                      </a:r>
                      <a:endParaRPr lang="en-US" sz="1200" dirty="0">
                        <a:solidFill>
                          <a:schemeClr val="tx2"/>
                        </a:solidFill>
                      </a:endParaRPr>
                    </a:p>
                  </a:txBody>
                  <a:tcPr anchor="b"/>
                </a:tc>
                <a:tc>
                  <a:txBody>
                    <a:bodyPr/>
                    <a:lstStyle/>
                    <a:p>
                      <a:pPr algn="ctr"/>
                      <a:r>
                        <a:rPr lang="en-US" sz="1200" dirty="0">
                          <a:solidFill>
                            <a:schemeClr val="tx2"/>
                          </a:solidFill>
                        </a:rPr>
                        <a:t>Atezolizumab </a:t>
                      </a:r>
                    </a:p>
                    <a:p>
                      <a:pPr algn="ctr"/>
                      <a:r>
                        <a:rPr lang="en-US" sz="1200" dirty="0">
                          <a:solidFill>
                            <a:schemeClr val="tx2"/>
                          </a:solidFill>
                        </a:rPr>
                        <a:t>(n=156)</a:t>
                      </a:r>
                    </a:p>
                  </a:txBody>
                  <a:tcPr anchor="ctr"/>
                </a:tc>
                <a:tc>
                  <a:txBody>
                    <a:bodyPr/>
                    <a:lstStyle/>
                    <a:p>
                      <a:pPr algn="ctr"/>
                      <a:r>
                        <a:rPr lang="en-US" sz="1200" dirty="0">
                          <a:solidFill>
                            <a:schemeClr val="tx2"/>
                          </a:solidFill>
                        </a:rPr>
                        <a:t>BSC </a:t>
                      </a:r>
                    </a:p>
                    <a:p>
                      <a:pPr algn="ctr"/>
                      <a:r>
                        <a:rPr lang="en-US" sz="1200" dirty="0">
                          <a:solidFill>
                            <a:schemeClr val="tx2"/>
                          </a:solidFill>
                        </a:rPr>
                        <a:t>(n=203)</a:t>
                      </a:r>
                    </a:p>
                  </a:txBody>
                  <a:tcPr anchor="ctr"/>
                </a:tc>
                <a:extLst>
                  <a:ext uri="{0D108BD9-81ED-4DB2-BD59-A6C34878D82A}">
                    <a16:rowId xmlns:a16="http://schemas.microsoft.com/office/drawing/2014/main" val="859946291"/>
                  </a:ext>
                </a:extLst>
              </a:tr>
              <a:tr h="274320">
                <a:tc>
                  <a:txBody>
                    <a:bodyPr/>
                    <a:lstStyle/>
                    <a:p>
                      <a:r>
                        <a:rPr lang="en-US" sz="1200" dirty="0" err="1"/>
                        <a:t>Locoregional</a:t>
                      </a:r>
                      <a:r>
                        <a:rPr lang="en-US" sz="1200" dirty="0"/>
                        <a:t> only</a:t>
                      </a:r>
                    </a:p>
                  </a:txBody>
                  <a:tcPr/>
                </a:tc>
                <a:tc>
                  <a:txBody>
                    <a:bodyPr/>
                    <a:lstStyle/>
                    <a:p>
                      <a:pPr algn="ctr"/>
                      <a:r>
                        <a:rPr lang="en-US" sz="1200" dirty="0"/>
                        <a:t>59 (37.8)</a:t>
                      </a:r>
                    </a:p>
                  </a:txBody>
                  <a:tcPr anchor="ctr"/>
                </a:tc>
                <a:tc>
                  <a:txBody>
                    <a:bodyPr/>
                    <a:lstStyle/>
                    <a:p>
                      <a:pPr algn="ctr"/>
                      <a:r>
                        <a:rPr lang="en-US" sz="1200" dirty="0"/>
                        <a:t>75 (36.9)</a:t>
                      </a:r>
                    </a:p>
                  </a:txBody>
                  <a:tcPr anchor="ctr"/>
                </a:tc>
                <a:extLst>
                  <a:ext uri="{0D108BD9-81ED-4DB2-BD59-A6C34878D82A}">
                    <a16:rowId xmlns:a16="http://schemas.microsoft.com/office/drawing/2014/main" val="2085835808"/>
                  </a:ext>
                </a:extLst>
              </a:tr>
              <a:tr h="274320">
                <a:tc>
                  <a:txBody>
                    <a:bodyPr/>
                    <a:lstStyle/>
                    <a:p>
                      <a:r>
                        <a:rPr lang="en-US" sz="1200" dirty="0"/>
                        <a:t>Distant only</a:t>
                      </a:r>
                    </a:p>
                  </a:txBody>
                  <a:tcPr marL="90000"/>
                </a:tc>
                <a:tc>
                  <a:txBody>
                    <a:bodyPr/>
                    <a:lstStyle/>
                    <a:p>
                      <a:pPr algn="ctr"/>
                      <a:r>
                        <a:rPr lang="en-US" sz="1200" dirty="0"/>
                        <a:t>67 (42.9)</a:t>
                      </a:r>
                    </a:p>
                  </a:txBody>
                  <a:tcPr anchor="ctr"/>
                </a:tc>
                <a:tc>
                  <a:txBody>
                    <a:bodyPr/>
                    <a:lstStyle/>
                    <a:p>
                      <a:pPr algn="ctr"/>
                      <a:r>
                        <a:rPr lang="en-US" sz="1200" dirty="0"/>
                        <a:t>82</a:t>
                      </a:r>
                      <a:r>
                        <a:rPr lang="en-US" sz="1200" baseline="0" dirty="0"/>
                        <a:t> (40.4)</a:t>
                      </a:r>
                      <a:endParaRPr lang="en-US" sz="1200" dirty="0"/>
                    </a:p>
                  </a:txBody>
                  <a:tcPr anchor="ctr"/>
                </a:tc>
                <a:extLst>
                  <a:ext uri="{0D108BD9-81ED-4DB2-BD59-A6C34878D82A}">
                    <a16:rowId xmlns:a16="http://schemas.microsoft.com/office/drawing/2014/main" val="2544132663"/>
                  </a:ext>
                </a:extLst>
              </a:tr>
              <a:tr h="274320">
                <a:tc>
                  <a:txBody>
                    <a:bodyPr/>
                    <a:lstStyle/>
                    <a:p>
                      <a:r>
                        <a:rPr lang="en-US" sz="1200" dirty="0"/>
                        <a:t>CNS</a:t>
                      </a:r>
                    </a:p>
                  </a:txBody>
                  <a:tcPr marL="180000"/>
                </a:tc>
                <a:tc>
                  <a:txBody>
                    <a:bodyPr/>
                    <a:lstStyle/>
                    <a:p>
                      <a:pPr algn="ctr"/>
                      <a:r>
                        <a:rPr lang="en-US" sz="1200" dirty="0"/>
                        <a:t>16 (10.3)</a:t>
                      </a:r>
                    </a:p>
                  </a:txBody>
                  <a:tcPr anchor="ctr"/>
                </a:tc>
                <a:tc>
                  <a:txBody>
                    <a:bodyPr/>
                    <a:lstStyle/>
                    <a:p>
                      <a:pPr algn="ctr"/>
                      <a:r>
                        <a:rPr lang="en-US" sz="1200" dirty="0"/>
                        <a:t>29 (14.3)</a:t>
                      </a:r>
                    </a:p>
                  </a:txBody>
                  <a:tcPr anchor="ctr"/>
                </a:tc>
                <a:extLst>
                  <a:ext uri="{0D108BD9-81ED-4DB2-BD59-A6C34878D82A}">
                    <a16:rowId xmlns:a16="http://schemas.microsoft.com/office/drawing/2014/main" val="3040010548"/>
                  </a:ext>
                </a:extLst>
              </a:tr>
              <a:tr h="274320">
                <a:tc>
                  <a:txBody>
                    <a:bodyPr/>
                    <a:lstStyle/>
                    <a:p>
                      <a:r>
                        <a:rPr lang="en-US" sz="1200" dirty="0"/>
                        <a:t>Bone/bone marrow</a:t>
                      </a:r>
                    </a:p>
                  </a:txBody>
                  <a:tcPr marL="180000"/>
                </a:tc>
                <a:tc>
                  <a:txBody>
                    <a:bodyPr/>
                    <a:lstStyle/>
                    <a:p>
                      <a:pPr algn="ctr"/>
                      <a:r>
                        <a:rPr lang="en-US" sz="1200" dirty="0"/>
                        <a:t>14 (9.0)</a:t>
                      </a:r>
                    </a:p>
                  </a:txBody>
                  <a:tcPr anchor="ctr"/>
                </a:tc>
                <a:tc>
                  <a:txBody>
                    <a:bodyPr/>
                    <a:lstStyle/>
                    <a:p>
                      <a:pPr algn="ctr"/>
                      <a:r>
                        <a:rPr lang="en-US" sz="1200" dirty="0"/>
                        <a:t>14 (6.9)</a:t>
                      </a:r>
                    </a:p>
                  </a:txBody>
                  <a:tcPr anchor="ctr"/>
                </a:tc>
                <a:extLst>
                  <a:ext uri="{0D108BD9-81ED-4DB2-BD59-A6C34878D82A}">
                    <a16:rowId xmlns:a16="http://schemas.microsoft.com/office/drawing/2014/main" val="3332965596"/>
                  </a:ext>
                </a:extLst>
              </a:tr>
              <a:tr h="274320">
                <a:tc>
                  <a:txBody>
                    <a:bodyPr/>
                    <a:lstStyle/>
                    <a:p>
                      <a:r>
                        <a:rPr lang="en-US" sz="1200" dirty="0"/>
                        <a:t>Contralateral lung</a:t>
                      </a:r>
                    </a:p>
                  </a:txBody>
                  <a:tcPr marL="180000"/>
                </a:tc>
                <a:tc>
                  <a:txBody>
                    <a:bodyPr/>
                    <a:lstStyle/>
                    <a:p>
                      <a:pPr algn="ctr"/>
                      <a:r>
                        <a:rPr lang="en-US" sz="1200" dirty="0"/>
                        <a:t>10 (6.4)</a:t>
                      </a:r>
                    </a:p>
                  </a:txBody>
                  <a:tcPr anchor="ctr"/>
                </a:tc>
                <a:tc>
                  <a:txBody>
                    <a:bodyPr/>
                    <a:lstStyle/>
                    <a:p>
                      <a:pPr algn="ctr"/>
                      <a:r>
                        <a:rPr lang="en-US" sz="1200" dirty="0"/>
                        <a:t>16 (7.9)</a:t>
                      </a:r>
                    </a:p>
                  </a:txBody>
                  <a:tcPr anchor="ctr"/>
                </a:tc>
                <a:extLst>
                  <a:ext uri="{0D108BD9-81ED-4DB2-BD59-A6C34878D82A}">
                    <a16:rowId xmlns:a16="http://schemas.microsoft.com/office/drawing/2014/main" val="964040994"/>
                  </a:ext>
                </a:extLst>
              </a:tr>
              <a:tr h="274320">
                <a:tc>
                  <a:txBody>
                    <a:bodyPr/>
                    <a:lstStyle/>
                    <a:p>
                      <a:r>
                        <a:rPr lang="en-US" sz="1200" dirty="0"/>
                        <a:t>Liver</a:t>
                      </a:r>
                    </a:p>
                  </a:txBody>
                  <a:tcPr marL="180000"/>
                </a:tc>
                <a:tc>
                  <a:txBody>
                    <a:bodyPr/>
                    <a:lstStyle/>
                    <a:p>
                      <a:pPr algn="ctr"/>
                      <a:r>
                        <a:rPr lang="en-US" sz="1200" dirty="0"/>
                        <a:t>10 (6.4)</a:t>
                      </a:r>
                    </a:p>
                  </a:txBody>
                  <a:tcPr anchor="ctr"/>
                </a:tc>
                <a:tc>
                  <a:txBody>
                    <a:bodyPr/>
                    <a:lstStyle/>
                    <a:p>
                      <a:pPr algn="ctr"/>
                      <a:r>
                        <a:rPr lang="en-US" sz="1200" dirty="0"/>
                        <a:t>8 (3.9)</a:t>
                      </a:r>
                    </a:p>
                  </a:txBody>
                  <a:tcPr anchor="ctr"/>
                </a:tc>
                <a:extLst>
                  <a:ext uri="{0D108BD9-81ED-4DB2-BD59-A6C34878D82A}">
                    <a16:rowId xmlns:a16="http://schemas.microsoft.com/office/drawing/2014/main" val="2656345987"/>
                  </a:ext>
                </a:extLst>
              </a:tr>
              <a:tr h="274320">
                <a:tc>
                  <a:txBody>
                    <a:bodyPr/>
                    <a:lstStyle/>
                    <a:p>
                      <a:r>
                        <a:rPr lang="en-US" sz="1200" dirty="0"/>
                        <a:t>Lymph</a:t>
                      </a:r>
                      <a:r>
                        <a:rPr lang="en-US" sz="1200" baseline="0" dirty="0"/>
                        <a:t> node</a:t>
                      </a:r>
                      <a:endParaRPr lang="en-US" sz="1200" dirty="0"/>
                    </a:p>
                  </a:txBody>
                  <a:tcPr marL="180000"/>
                </a:tc>
                <a:tc>
                  <a:txBody>
                    <a:bodyPr/>
                    <a:lstStyle/>
                    <a:p>
                      <a:pPr algn="ctr"/>
                      <a:r>
                        <a:rPr lang="en-US" sz="1200" dirty="0"/>
                        <a:t>8 (5.1)</a:t>
                      </a:r>
                    </a:p>
                  </a:txBody>
                  <a:tcPr anchor="ctr"/>
                </a:tc>
                <a:tc>
                  <a:txBody>
                    <a:bodyPr/>
                    <a:lstStyle/>
                    <a:p>
                      <a:pPr algn="ctr"/>
                      <a:r>
                        <a:rPr lang="en-US" sz="1200" dirty="0"/>
                        <a:t>11 (5.4)</a:t>
                      </a:r>
                    </a:p>
                  </a:txBody>
                  <a:tcPr anchor="ctr"/>
                </a:tc>
                <a:extLst>
                  <a:ext uri="{0D108BD9-81ED-4DB2-BD59-A6C34878D82A}">
                    <a16:rowId xmlns:a16="http://schemas.microsoft.com/office/drawing/2014/main" val="1657435170"/>
                  </a:ext>
                </a:extLst>
              </a:tr>
              <a:tr h="274320">
                <a:tc>
                  <a:txBody>
                    <a:bodyPr/>
                    <a:lstStyle/>
                    <a:p>
                      <a:r>
                        <a:rPr lang="en-US" sz="1200" dirty="0"/>
                        <a:t>Ipsilateral lung</a:t>
                      </a:r>
                    </a:p>
                  </a:txBody>
                  <a:tcPr marL="180000"/>
                </a:tc>
                <a:tc>
                  <a:txBody>
                    <a:bodyPr/>
                    <a:lstStyle/>
                    <a:p>
                      <a:pPr algn="ctr"/>
                      <a:r>
                        <a:rPr lang="en-US" sz="1200" dirty="0"/>
                        <a:t>6 (3.8)</a:t>
                      </a:r>
                    </a:p>
                  </a:txBody>
                  <a:tcPr anchor="ctr"/>
                </a:tc>
                <a:tc>
                  <a:txBody>
                    <a:bodyPr/>
                    <a:lstStyle/>
                    <a:p>
                      <a:pPr algn="ctr"/>
                      <a:r>
                        <a:rPr lang="en-US" sz="1200" dirty="0"/>
                        <a:t>8 (3.9)</a:t>
                      </a:r>
                    </a:p>
                  </a:txBody>
                  <a:tcPr anchor="ctr"/>
                </a:tc>
                <a:extLst>
                  <a:ext uri="{0D108BD9-81ED-4DB2-BD59-A6C34878D82A}">
                    <a16:rowId xmlns:a16="http://schemas.microsoft.com/office/drawing/2014/main" val="4111720317"/>
                  </a:ext>
                </a:extLst>
              </a:tr>
              <a:tr h="274320">
                <a:tc>
                  <a:txBody>
                    <a:bodyPr/>
                    <a:lstStyle/>
                    <a:p>
                      <a:r>
                        <a:rPr lang="en-US" sz="1200" dirty="0"/>
                        <a:t>Subcutaneous tissue</a:t>
                      </a:r>
                    </a:p>
                  </a:txBody>
                  <a:tcPr marL="180000"/>
                </a:tc>
                <a:tc>
                  <a:txBody>
                    <a:bodyPr/>
                    <a:lstStyle/>
                    <a:p>
                      <a:pPr algn="ctr"/>
                      <a:r>
                        <a:rPr lang="en-US" sz="1200" dirty="0"/>
                        <a:t>1 (0.6)</a:t>
                      </a:r>
                    </a:p>
                  </a:txBody>
                  <a:tcPr anchor="ctr"/>
                </a:tc>
                <a:tc>
                  <a:txBody>
                    <a:bodyPr/>
                    <a:lstStyle/>
                    <a:p>
                      <a:pPr algn="ctr"/>
                      <a:r>
                        <a:rPr lang="en-US" sz="1200" dirty="0"/>
                        <a:t>2</a:t>
                      </a:r>
                      <a:r>
                        <a:rPr lang="en-US" sz="1200" baseline="0" dirty="0"/>
                        <a:t> (1.0)</a:t>
                      </a:r>
                      <a:endParaRPr lang="en-US" sz="1200" dirty="0"/>
                    </a:p>
                  </a:txBody>
                  <a:tcPr anchor="ctr"/>
                </a:tc>
                <a:extLst>
                  <a:ext uri="{0D108BD9-81ED-4DB2-BD59-A6C34878D82A}">
                    <a16:rowId xmlns:a16="http://schemas.microsoft.com/office/drawing/2014/main" val="1005923795"/>
                  </a:ext>
                </a:extLst>
              </a:tr>
              <a:tr h="274320">
                <a:tc>
                  <a:txBody>
                    <a:bodyPr/>
                    <a:lstStyle/>
                    <a:p>
                      <a:r>
                        <a:rPr lang="en-US" sz="1200" dirty="0"/>
                        <a:t>Other</a:t>
                      </a:r>
                    </a:p>
                  </a:txBody>
                  <a:tcPr marL="180000"/>
                </a:tc>
                <a:tc>
                  <a:txBody>
                    <a:bodyPr/>
                    <a:lstStyle/>
                    <a:p>
                      <a:pPr algn="ctr"/>
                      <a:r>
                        <a:rPr lang="en-US" sz="1200" dirty="0"/>
                        <a:t>16 (10.3)</a:t>
                      </a:r>
                    </a:p>
                  </a:txBody>
                  <a:tcPr anchor="ctr"/>
                </a:tc>
                <a:tc>
                  <a:txBody>
                    <a:bodyPr/>
                    <a:lstStyle/>
                    <a:p>
                      <a:pPr algn="ctr"/>
                      <a:r>
                        <a:rPr lang="en-US" sz="1200" baseline="0" dirty="0"/>
                        <a:t>15 (7.4)</a:t>
                      </a:r>
                      <a:endParaRPr lang="en-US" sz="1200" dirty="0"/>
                    </a:p>
                  </a:txBody>
                  <a:tcPr anchor="ctr"/>
                </a:tc>
                <a:extLst>
                  <a:ext uri="{0D108BD9-81ED-4DB2-BD59-A6C34878D82A}">
                    <a16:rowId xmlns:a16="http://schemas.microsoft.com/office/drawing/2014/main" val="93372777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30649520"/>
              </p:ext>
            </p:extLst>
          </p:nvPr>
        </p:nvGraphicFramePr>
        <p:xfrm>
          <a:off x="6095999" y="1684676"/>
          <a:ext cx="5365661" cy="2926080"/>
        </p:xfrm>
        <a:graphic>
          <a:graphicData uri="http://schemas.openxmlformats.org/drawingml/2006/table">
            <a:tbl>
              <a:tblPr firstRow="1" bandRow="1">
                <a:tableStyleId>{69012ECD-51FC-41F1-AA8D-1B2483CD663E}</a:tableStyleId>
              </a:tblPr>
              <a:tblGrid>
                <a:gridCol w="2417737">
                  <a:extLst>
                    <a:ext uri="{9D8B030D-6E8A-4147-A177-3AD203B41FA5}">
                      <a16:colId xmlns:a16="http://schemas.microsoft.com/office/drawing/2014/main" val="1739847550"/>
                    </a:ext>
                  </a:extLst>
                </a:gridCol>
                <a:gridCol w="1473962">
                  <a:extLst>
                    <a:ext uri="{9D8B030D-6E8A-4147-A177-3AD203B41FA5}">
                      <a16:colId xmlns:a16="http://schemas.microsoft.com/office/drawing/2014/main" val="3008531950"/>
                    </a:ext>
                  </a:extLst>
                </a:gridCol>
                <a:gridCol w="1473962">
                  <a:extLst>
                    <a:ext uri="{9D8B030D-6E8A-4147-A177-3AD203B41FA5}">
                      <a16:colId xmlns:a16="http://schemas.microsoft.com/office/drawing/2014/main" val="2420273861"/>
                    </a:ext>
                  </a:extLst>
                </a:gridCol>
              </a:tblGrid>
              <a:tr h="189337">
                <a:tc>
                  <a:txBody>
                    <a:bodyPr/>
                    <a:lstStyle/>
                    <a:p>
                      <a:pPr algn="l"/>
                      <a:r>
                        <a:rPr lang="en-US" sz="1200" dirty="0">
                          <a:solidFill>
                            <a:schemeClr val="tx2"/>
                          </a:solidFill>
                        </a:rPr>
                        <a:t>Site</a:t>
                      </a:r>
                      <a:r>
                        <a:rPr lang="en-US" sz="1200" baseline="0" dirty="0">
                          <a:solidFill>
                            <a:schemeClr val="tx2"/>
                          </a:solidFill>
                        </a:rPr>
                        <a:t> of relapse, n (%)</a:t>
                      </a:r>
                      <a:endParaRPr lang="en-US" sz="1200" dirty="0">
                        <a:solidFill>
                          <a:schemeClr val="tx2"/>
                        </a:solidFill>
                      </a:endParaRPr>
                    </a:p>
                  </a:txBody>
                  <a:tcPr anchor="b"/>
                </a:tc>
                <a:tc>
                  <a:txBody>
                    <a:bodyPr/>
                    <a:lstStyle/>
                    <a:p>
                      <a:pPr algn="ctr"/>
                      <a:r>
                        <a:rPr lang="en-US" sz="1200" dirty="0">
                          <a:solidFill>
                            <a:schemeClr val="tx2"/>
                          </a:solidFill>
                        </a:rPr>
                        <a:t>Atezolizumab </a:t>
                      </a:r>
                    </a:p>
                    <a:p>
                      <a:pPr algn="ctr"/>
                      <a:r>
                        <a:rPr lang="en-US" sz="1200" dirty="0">
                          <a:solidFill>
                            <a:schemeClr val="tx2"/>
                          </a:solidFill>
                        </a:rPr>
                        <a:t>(n=156)</a:t>
                      </a:r>
                    </a:p>
                  </a:txBody>
                  <a:tcPr anchor="ctr"/>
                </a:tc>
                <a:tc>
                  <a:txBody>
                    <a:bodyPr/>
                    <a:lstStyle/>
                    <a:p>
                      <a:pPr algn="ctr"/>
                      <a:r>
                        <a:rPr lang="en-US" sz="1200" dirty="0">
                          <a:solidFill>
                            <a:schemeClr val="tx2"/>
                          </a:solidFill>
                        </a:rPr>
                        <a:t>BSC </a:t>
                      </a:r>
                    </a:p>
                    <a:p>
                      <a:pPr algn="ctr"/>
                      <a:r>
                        <a:rPr lang="en-US" sz="1200" dirty="0">
                          <a:solidFill>
                            <a:schemeClr val="tx2"/>
                          </a:solidFill>
                        </a:rPr>
                        <a:t>(n=203)</a:t>
                      </a:r>
                    </a:p>
                  </a:txBody>
                  <a:tcPr anchor="ctr"/>
                </a:tc>
                <a:extLst>
                  <a:ext uri="{0D108BD9-81ED-4DB2-BD59-A6C34878D82A}">
                    <a16:rowId xmlns:a16="http://schemas.microsoft.com/office/drawing/2014/main" val="859946291"/>
                  </a:ext>
                </a:extLst>
              </a:tr>
              <a:tr h="0">
                <a:tc>
                  <a:txBody>
                    <a:bodyPr/>
                    <a:lstStyle/>
                    <a:p>
                      <a:r>
                        <a:rPr lang="en-US" sz="1200" dirty="0" err="1"/>
                        <a:t>Locoregional</a:t>
                      </a:r>
                      <a:r>
                        <a:rPr lang="en-US" sz="1200" dirty="0"/>
                        <a:t> and distant</a:t>
                      </a:r>
                    </a:p>
                  </a:txBody>
                  <a:tcPr marL="72000"/>
                </a:tc>
                <a:tc>
                  <a:txBody>
                    <a:bodyPr/>
                    <a:lstStyle/>
                    <a:p>
                      <a:pPr algn="ctr"/>
                      <a:r>
                        <a:rPr lang="en-US" sz="1200" dirty="0"/>
                        <a:t>27 (17.3)</a:t>
                      </a:r>
                    </a:p>
                  </a:txBody>
                  <a:tcPr anchor="ctr"/>
                </a:tc>
                <a:tc>
                  <a:txBody>
                    <a:bodyPr/>
                    <a:lstStyle/>
                    <a:p>
                      <a:pPr algn="ctr"/>
                      <a:r>
                        <a:rPr lang="en-US" sz="1200" dirty="0"/>
                        <a:t>38 (18.7)</a:t>
                      </a:r>
                    </a:p>
                  </a:txBody>
                  <a:tcPr anchor="ctr"/>
                </a:tc>
                <a:extLst>
                  <a:ext uri="{0D108BD9-81ED-4DB2-BD59-A6C34878D82A}">
                    <a16:rowId xmlns:a16="http://schemas.microsoft.com/office/drawing/2014/main" val="115231266"/>
                  </a:ext>
                </a:extLst>
              </a:tr>
              <a:tr h="0">
                <a:tc>
                  <a:txBody>
                    <a:bodyPr/>
                    <a:lstStyle/>
                    <a:p>
                      <a:r>
                        <a:rPr lang="en-US" sz="1200" dirty="0"/>
                        <a:t>Bone/bone marrow</a:t>
                      </a:r>
                    </a:p>
                  </a:txBody>
                  <a:tcPr marL="180000"/>
                </a:tc>
                <a:tc>
                  <a:txBody>
                    <a:bodyPr/>
                    <a:lstStyle/>
                    <a:p>
                      <a:pPr algn="ctr"/>
                      <a:r>
                        <a:rPr lang="en-US" sz="1200" dirty="0"/>
                        <a:t>11 (7.1)</a:t>
                      </a:r>
                    </a:p>
                  </a:txBody>
                  <a:tcPr anchor="ctr"/>
                </a:tc>
                <a:tc>
                  <a:txBody>
                    <a:bodyPr/>
                    <a:lstStyle/>
                    <a:p>
                      <a:pPr algn="ctr"/>
                      <a:r>
                        <a:rPr lang="en-US" sz="1200" kern="1200" dirty="0">
                          <a:solidFill>
                            <a:schemeClr val="tx1"/>
                          </a:solidFill>
                          <a:latin typeface="+mn-lt"/>
                          <a:ea typeface="+mn-ea"/>
                          <a:cs typeface="+mn-cs"/>
                        </a:rPr>
                        <a:t>8 (3.9)</a:t>
                      </a:r>
                    </a:p>
                  </a:txBody>
                  <a:tcPr anchor="ctr"/>
                </a:tc>
                <a:extLst>
                  <a:ext uri="{0D108BD9-81ED-4DB2-BD59-A6C34878D82A}">
                    <a16:rowId xmlns:a16="http://schemas.microsoft.com/office/drawing/2014/main" val="3625434792"/>
                  </a:ext>
                </a:extLst>
              </a:tr>
              <a:tr h="0">
                <a:tc>
                  <a:txBody>
                    <a:bodyPr/>
                    <a:lstStyle/>
                    <a:p>
                      <a:r>
                        <a:rPr lang="en-US" sz="1200" dirty="0"/>
                        <a:t>Contralateral lung</a:t>
                      </a:r>
                    </a:p>
                  </a:txBody>
                  <a:tcPr marL="180000"/>
                </a:tc>
                <a:tc>
                  <a:txBody>
                    <a:bodyPr/>
                    <a:lstStyle/>
                    <a:p>
                      <a:pPr algn="ctr"/>
                      <a:r>
                        <a:rPr lang="en-US" sz="1200" kern="1200" dirty="0">
                          <a:solidFill>
                            <a:schemeClr val="tx1"/>
                          </a:solidFill>
                          <a:latin typeface="+mn-lt"/>
                          <a:ea typeface="+mn-ea"/>
                          <a:cs typeface="+mn-cs"/>
                        </a:rPr>
                        <a:t>7 (4.5)</a:t>
                      </a:r>
                    </a:p>
                  </a:txBody>
                  <a:tcPr anchor="ctr"/>
                </a:tc>
                <a:tc>
                  <a:txBody>
                    <a:bodyPr/>
                    <a:lstStyle/>
                    <a:p>
                      <a:pPr algn="ctr"/>
                      <a:r>
                        <a:rPr lang="en-US" sz="1200" kern="1200" dirty="0">
                          <a:solidFill>
                            <a:schemeClr val="tx1"/>
                          </a:solidFill>
                          <a:latin typeface="+mn-lt"/>
                          <a:ea typeface="+mn-ea"/>
                          <a:cs typeface="+mn-cs"/>
                        </a:rPr>
                        <a:t>10 (4.9)</a:t>
                      </a:r>
                    </a:p>
                  </a:txBody>
                  <a:tcPr anchor="ctr"/>
                </a:tc>
                <a:extLst>
                  <a:ext uri="{0D108BD9-81ED-4DB2-BD59-A6C34878D82A}">
                    <a16:rowId xmlns:a16="http://schemas.microsoft.com/office/drawing/2014/main" val="3919219645"/>
                  </a:ext>
                </a:extLst>
              </a:tr>
              <a:tr h="0">
                <a:tc>
                  <a:txBody>
                    <a:bodyPr/>
                    <a:lstStyle/>
                    <a:p>
                      <a:r>
                        <a:rPr lang="en-US" sz="1200" dirty="0"/>
                        <a:t>Liver</a:t>
                      </a:r>
                    </a:p>
                  </a:txBody>
                  <a:tcPr marL="180000"/>
                </a:tc>
                <a:tc>
                  <a:txBody>
                    <a:bodyPr/>
                    <a:lstStyle/>
                    <a:p>
                      <a:pPr algn="ctr"/>
                      <a:r>
                        <a:rPr lang="en-US" sz="1200" kern="1200" dirty="0">
                          <a:solidFill>
                            <a:schemeClr val="tx1"/>
                          </a:solidFill>
                          <a:latin typeface="+mn-lt"/>
                          <a:ea typeface="+mn-ea"/>
                          <a:cs typeface="+mn-cs"/>
                        </a:rPr>
                        <a:t>6 (3.8)</a:t>
                      </a:r>
                    </a:p>
                  </a:txBody>
                  <a:tcPr anchor="ctr"/>
                </a:tc>
                <a:tc>
                  <a:txBody>
                    <a:bodyPr/>
                    <a:lstStyle/>
                    <a:p>
                      <a:pPr algn="ctr"/>
                      <a:r>
                        <a:rPr lang="en-US" sz="1200" kern="1200" dirty="0">
                          <a:solidFill>
                            <a:schemeClr val="tx1"/>
                          </a:solidFill>
                          <a:latin typeface="+mn-lt"/>
                          <a:ea typeface="+mn-ea"/>
                          <a:cs typeface="+mn-cs"/>
                        </a:rPr>
                        <a:t>4 (2.0)</a:t>
                      </a:r>
                    </a:p>
                  </a:txBody>
                  <a:tcPr anchor="ctr"/>
                </a:tc>
                <a:extLst>
                  <a:ext uri="{0D108BD9-81ED-4DB2-BD59-A6C34878D82A}">
                    <a16:rowId xmlns:a16="http://schemas.microsoft.com/office/drawing/2014/main" val="1891746713"/>
                  </a:ext>
                </a:extLst>
              </a:tr>
              <a:tr h="0">
                <a:tc>
                  <a:txBody>
                    <a:bodyPr/>
                    <a:lstStyle/>
                    <a:p>
                      <a:r>
                        <a:rPr lang="en-US" sz="1200" dirty="0"/>
                        <a:t>Lymph</a:t>
                      </a:r>
                      <a:r>
                        <a:rPr lang="en-US" sz="1200" baseline="0" dirty="0"/>
                        <a:t> node</a:t>
                      </a:r>
                      <a:endParaRPr lang="en-US" sz="1200" dirty="0"/>
                    </a:p>
                  </a:txBody>
                  <a:tcPr marL="180000"/>
                </a:tc>
                <a:tc>
                  <a:txBody>
                    <a:bodyPr/>
                    <a:lstStyle/>
                    <a:p>
                      <a:pPr algn="ctr"/>
                      <a:r>
                        <a:rPr lang="en-US" sz="1200" kern="1200" dirty="0">
                          <a:solidFill>
                            <a:schemeClr val="tx1"/>
                          </a:solidFill>
                          <a:latin typeface="+mn-lt"/>
                          <a:ea typeface="+mn-ea"/>
                          <a:cs typeface="+mn-cs"/>
                        </a:rPr>
                        <a:t>5 (3.2)</a:t>
                      </a:r>
                    </a:p>
                  </a:txBody>
                  <a:tcPr anchor="ctr"/>
                </a:tc>
                <a:tc>
                  <a:txBody>
                    <a:bodyPr/>
                    <a:lstStyle/>
                    <a:p>
                      <a:pPr algn="ctr"/>
                      <a:r>
                        <a:rPr lang="en-US" sz="1200" kern="1200" dirty="0">
                          <a:solidFill>
                            <a:schemeClr val="tx1"/>
                          </a:solidFill>
                          <a:latin typeface="+mn-lt"/>
                          <a:ea typeface="+mn-ea"/>
                          <a:cs typeface="+mn-cs"/>
                        </a:rPr>
                        <a:t>9 (4.4)</a:t>
                      </a:r>
                    </a:p>
                  </a:txBody>
                  <a:tcPr anchor="ctr"/>
                </a:tc>
                <a:extLst>
                  <a:ext uri="{0D108BD9-81ED-4DB2-BD59-A6C34878D82A}">
                    <a16:rowId xmlns:a16="http://schemas.microsoft.com/office/drawing/2014/main" val="1922061868"/>
                  </a:ext>
                </a:extLst>
              </a:tr>
              <a:tr h="0">
                <a:tc>
                  <a:txBody>
                    <a:bodyPr/>
                    <a:lstStyle/>
                    <a:p>
                      <a:r>
                        <a:rPr lang="en-US" sz="1200" dirty="0"/>
                        <a:t>Ipsilateral lung</a:t>
                      </a:r>
                    </a:p>
                  </a:txBody>
                  <a:tcPr marL="180000"/>
                </a:tc>
                <a:tc>
                  <a:txBody>
                    <a:bodyPr/>
                    <a:lstStyle/>
                    <a:p>
                      <a:pPr algn="ctr"/>
                      <a:r>
                        <a:rPr lang="en-US" sz="1200" kern="1200" dirty="0">
                          <a:solidFill>
                            <a:schemeClr val="tx1"/>
                          </a:solidFill>
                          <a:latin typeface="+mn-lt"/>
                          <a:ea typeface="+mn-ea"/>
                          <a:cs typeface="+mn-cs"/>
                        </a:rPr>
                        <a:t>5 (3.2)</a:t>
                      </a:r>
                    </a:p>
                  </a:txBody>
                  <a:tcPr anchor="ctr"/>
                </a:tc>
                <a:tc>
                  <a:txBody>
                    <a:bodyPr/>
                    <a:lstStyle/>
                    <a:p>
                      <a:pPr algn="ctr"/>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(0.5)</a:t>
                      </a:r>
                      <a:endParaRPr 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1754205334"/>
                  </a:ext>
                </a:extLst>
              </a:tr>
              <a:tr h="0">
                <a:tc>
                  <a:txBody>
                    <a:bodyPr/>
                    <a:lstStyle/>
                    <a:p>
                      <a:r>
                        <a:rPr lang="en-US" sz="1200" dirty="0"/>
                        <a:t>CNS</a:t>
                      </a:r>
                    </a:p>
                  </a:txBody>
                  <a:tcPr marL="180000"/>
                </a:tc>
                <a:tc>
                  <a:txBody>
                    <a:bodyPr/>
                    <a:lstStyle/>
                    <a:p>
                      <a:pPr algn="ctr"/>
                      <a:r>
                        <a:rPr lang="en-US" sz="1200" kern="1200" dirty="0">
                          <a:solidFill>
                            <a:schemeClr val="tx1"/>
                          </a:solidFill>
                          <a:latin typeface="+mn-lt"/>
                          <a:ea typeface="+mn-ea"/>
                          <a:cs typeface="+mn-cs"/>
                        </a:rPr>
                        <a:t>3 (1.9)</a:t>
                      </a:r>
                    </a:p>
                  </a:txBody>
                  <a:tcPr anchor="ctr"/>
                </a:tc>
                <a:tc>
                  <a:txBody>
                    <a:bodyPr/>
                    <a:lstStyle/>
                    <a:p>
                      <a:pPr algn="ctr"/>
                      <a:r>
                        <a:rPr lang="en-US" sz="1200" kern="1200" dirty="0">
                          <a:solidFill>
                            <a:schemeClr val="tx1"/>
                          </a:solidFill>
                          <a:latin typeface="+mn-lt"/>
                          <a:ea typeface="+mn-ea"/>
                          <a:cs typeface="+mn-cs"/>
                        </a:rPr>
                        <a:t>6 (3.0)</a:t>
                      </a:r>
                    </a:p>
                  </a:txBody>
                  <a:tcPr anchor="ctr"/>
                </a:tc>
                <a:extLst>
                  <a:ext uri="{0D108BD9-81ED-4DB2-BD59-A6C34878D82A}">
                    <a16:rowId xmlns:a16="http://schemas.microsoft.com/office/drawing/2014/main" val="2594400774"/>
                  </a:ext>
                </a:extLst>
              </a:tr>
              <a:tr h="0">
                <a:tc>
                  <a:txBody>
                    <a:bodyPr/>
                    <a:lstStyle/>
                    <a:p>
                      <a:r>
                        <a:rPr lang="en-US" sz="1200" dirty="0"/>
                        <a:t>Subcutaneous tissue</a:t>
                      </a:r>
                    </a:p>
                  </a:txBody>
                  <a:tcPr marL="180000"/>
                </a:tc>
                <a:tc>
                  <a:txBody>
                    <a:bodyPr/>
                    <a:lstStyle/>
                    <a:p>
                      <a:pPr algn="ctr"/>
                      <a:r>
                        <a:rPr lang="en-US" sz="1200" kern="1200" dirty="0">
                          <a:solidFill>
                            <a:schemeClr val="tx1"/>
                          </a:solidFill>
                          <a:latin typeface="+mn-lt"/>
                          <a:ea typeface="+mn-ea"/>
                          <a:cs typeface="+mn-cs"/>
                        </a:rPr>
                        <a:t>1 (0.6)</a:t>
                      </a:r>
                    </a:p>
                  </a:txBody>
                  <a:tcPr anchor="ctr"/>
                </a:tc>
                <a:tc>
                  <a:txBody>
                    <a:bodyPr/>
                    <a:lstStyle/>
                    <a:p>
                      <a:pPr algn="ctr"/>
                      <a:r>
                        <a:rPr lang="en-US" sz="1200" kern="1200" dirty="0">
                          <a:solidFill>
                            <a:schemeClr val="tx1"/>
                          </a:solidFill>
                          <a:latin typeface="+mn-lt"/>
                          <a:ea typeface="+mn-ea"/>
                          <a:cs typeface="+mn-cs"/>
                        </a:rPr>
                        <a:t>0</a:t>
                      </a:r>
                    </a:p>
                  </a:txBody>
                  <a:tcPr anchor="ctr"/>
                </a:tc>
                <a:extLst>
                  <a:ext uri="{0D108BD9-81ED-4DB2-BD59-A6C34878D82A}">
                    <a16:rowId xmlns:a16="http://schemas.microsoft.com/office/drawing/2014/main" val="1599118454"/>
                  </a:ext>
                </a:extLst>
              </a:tr>
              <a:tr h="0">
                <a:tc>
                  <a:txBody>
                    <a:bodyPr/>
                    <a:lstStyle/>
                    <a:p>
                      <a:r>
                        <a:rPr lang="en-US" sz="1200" dirty="0"/>
                        <a:t>Other</a:t>
                      </a:r>
                    </a:p>
                  </a:txBody>
                  <a:tcPr marL="180000"/>
                </a:tc>
                <a:tc>
                  <a:txBody>
                    <a:bodyPr/>
                    <a:lstStyle/>
                    <a:p>
                      <a:pPr algn="ctr"/>
                      <a:r>
                        <a:rPr lang="en-US" sz="1200" kern="1200" dirty="0">
                          <a:solidFill>
                            <a:schemeClr val="tx1"/>
                          </a:solidFill>
                          <a:latin typeface="+mn-lt"/>
                          <a:ea typeface="+mn-ea"/>
                          <a:cs typeface="+mn-cs"/>
                        </a:rPr>
                        <a:t>6 (3.8)</a:t>
                      </a:r>
                    </a:p>
                  </a:txBody>
                  <a:tcPr anchor="ctr"/>
                </a:tc>
                <a:tc>
                  <a:txBody>
                    <a:bodyPr/>
                    <a:lstStyle/>
                    <a:p>
                      <a:pPr algn="ctr"/>
                      <a:r>
                        <a:rPr lang="en-US" sz="1200" kern="1200" dirty="0">
                          <a:solidFill>
                            <a:schemeClr val="tx1"/>
                          </a:solidFill>
                          <a:latin typeface="+mn-lt"/>
                          <a:ea typeface="+mn-ea"/>
                          <a:cs typeface="+mn-cs"/>
                        </a:rPr>
                        <a:t>13 (6.4)</a:t>
                      </a:r>
                    </a:p>
                  </a:txBody>
                  <a:tcPr anchor="ctr"/>
                </a:tc>
                <a:extLst>
                  <a:ext uri="{0D108BD9-81ED-4DB2-BD59-A6C34878D82A}">
                    <a16:rowId xmlns:a16="http://schemas.microsoft.com/office/drawing/2014/main" val="502389246"/>
                  </a:ext>
                </a:extLst>
              </a:tr>
            </a:tbl>
          </a:graphicData>
        </a:graphic>
      </p:graphicFrame>
    </p:spTree>
    <p:extLst>
      <p:ext uri="{BB962C8B-B14F-4D97-AF65-F5344CB8AC3E}">
        <p14:creationId xmlns:p14="http://schemas.microsoft.com/office/powerpoint/2010/main" val="299350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800" dirty="0"/>
              <a:t>1170O: </a:t>
            </a:r>
            <a:r>
              <a:rPr lang="en-GB" sz="1800" dirty="0"/>
              <a:t>An international randomized trial, comparing post-operative conformal radiotherapy (PORT) to no PORT, in patients with completely resected non-small cell lung cancer (NSCLC) and mediastinal N2 involvement: characterisation of PORT efficacy in Lung ART (IFCT-0503, UK NCRI, SAKK) </a:t>
            </a:r>
            <a:br>
              <a:rPr lang="en-GB" sz="1800" dirty="0"/>
            </a:br>
            <a:r>
              <a:rPr lang="en-US" sz="1800" dirty="0"/>
              <a:t>– Le </a:t>
            </a:r>
            <a:r>
              <a:rPr lang="en-US" sz="1800" dirty="0" err="1"/>
              <a:t>Pechoux</a:t>
            </a:r>
            <a:r>
              <a:rPr lang="en-US" sz="1800" dirty="0"/>
              <a:t> C, et al</a:t>
            </a:r>
          </a:p>
        </p:txBody>
      </p:sp>
      <p:sp>
        <p:nvSpPr>
          <p:cNvPr id="3" name="Content Placeholder 2"/>
          <p:cNvSpPr>
            <a:spLocks noGrp="1"/>
          </p:cNvSpPr>
          <p:nvPr>
            <p:ph idx="1"/>
          </p:nvPr>
        </p:nvSpPr>
        <p:spPr/>
        <p:txBody>
          <a:bodyPr/>
          <a:lstStyle/>
          <a:p>
            <a:r>
              <a:rPr lang="en-US" b="1" dirty="0"/>
              <a:t>Study objective</a:t>
            </a:r>
          </a:p>
          <a:p>
            <a:pPr lvl="1"/>
            <a:r>
              <a:rPr lang="en-US" dirty="0"/>
              <a:t>To investigate the survival benefit of post-operative radiotherapy in patients with mediastinal lymph node-positive NSCLC in the Lung ART study</a:t>
            </a:r>
          </a:p>
        </p:txBody>
      </p:sp>
      <p:sp>
        <p:nvSpPr>
          <p:cNvPr id="5" name="Text Placeholder 4"/>
          <p:cNvSpPr>
            <a:spLocks noGrp="1"/>
          </p:cNvSpPr>
          <p:nvPr>
            <p:ph type="body" sz="quarter" idx="11"/>
          </p:nvPr>
        </p:nvSpPr>
        <p:spPr/>
        <p:txBody>
          <a:bodyPr/>
          <a:lstStyle/>
          <a:p>
            <a:r>
              <a:rPr lang="en-US" dirty="0"/>
              <a:t>Le </a:t>
            </a:r>
            <a:r>
              <a:rPr lang="en-US" dirty="0" err="1"/>
              <a:t>Pechoux</a:t>
            </a:r>
            <a:r>
              <a:rPr lang="en-US" dirty="0"/>
              <a:t> C, et al. Ann </a:t>
            </a:r>
            <a:r>
              <a:rPr lang="en-US" dirty="0" err="1"/>
              <a:t>Oncol</a:t>
            </a:r>
            <a:r>
              <a:rPr lang="en-US" dirty="0"/>
              <a:t> 2021;32(</a:t>
            </a:r>
            <a:r>
              <a:rPr lang="en-US" dirty="0" err="1"/>
              <a:t>suppl</a:t>
            </a:r>
            <a:r>
              <a:rPr lang="en-US" dirty="0"/>
              <a:t>):</a:t>
            </a:r>
            <a:r>
              <a:rPr lang="en-US" dirty="0" err="1"/>
              <a:t>Abstr</a:t>
            </a:r>
            <a:r>
              <a:rPr lang="en-US" dirty="0"/>
              <a:t> 1170O</a:t>
            </a:r>
          </a:p>
        </p:txBody>
      </p:sp>
      <p:sp>
        <p:nvSpPr>
          <p:cNvPr id="6" name="Rectangle 9"/>
          <p:cNvSpPr txBox="1">
            <a:spLocks noChangeArrowheads="1"/>
          </p:cNvSpPr>
          <p:nvPr/>
        </p:nvSpPr>
        <p:spPr bwMode="auto">
          <a:xfrm>
            <a:off x="1826173" y="5304593"/>
            <a:ext cx="4267200"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DFS</a:t>
            </a:r>
          </a:p>
          <a:p>
            <a:endParaRPr lang="en-GB" sz="1600" kern="0" dirty="0"/>
          </a:p>
        </p:txBody>
      </p:sp>
      <p:sp>
        <p:nvSpPr>
          <p:cNvPr id="7" name="Content Placeholder 26"/>
          <p:cNvSpPr txBox="1">
            <a:spLocks/>
          </p:cNvSpPr>
          <p:nvPr/>
        </p:nvSpPr>
        <p:spPr>
          <a:xfrm>
            <a:off x="5967554" y="5304593"/>
            <a:ext cx="4545419"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OS, patterns of relapse, local failure, second cancers, safety</a:t>
            </a:r>
          </a:p>
        </p:txBody>
      </p:sp>
      <p:sp>
        <p:nvSpPr>
          <p:cNvPr id="8" name="Oval 14"/>
          <p:cNvSpPr>
            <a:spLocks noChangeArrowheads="1"/>
          </p:cNvSpPr>
          <p:nvPr/>
        </p:nvSpPr>
        <p:spPr bwMode="auto">
          <a:xfrm>
            <a:off x="5147235" y="3556392"/>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9" name="AutoShape 15"/>
          <p:cNvCxnSpPr>
            <a:cxnSpLocks noChangeShapeType="1"/>
            <a:stCxn id="8" idx="0"/>
            <a:endCxn id="15" idx="1"/>
          </p:cNvCxnSpPr>
          <p:nvPr/>
        </p:nvCxnSpPr>
        <p:spPr bwMode="auto">
          <a:xfrm rot="5400000" flipH="1" flipV="1">
            <a:off x="5446276" y="2815295"/>
            <a:ext cx="733855" cy="748341"/>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4" idx="1"/>
          </p:cNvCxnSpPr>
          <p:nvPr/>
        </p:nvCxnSpPr>
        <p:spPr bwMode="auto">
          <a:xfrm rot="16200000" flipH="1">
            <a:off x="5442451" y="4137173"/>
            <a:ext cx="741505" cy="748341"/>
          </a:xfrm>
          <a:prstGeom prst="bentConnector2">
            <a:avLst/>
          </a:prstGeom>
          <a:noFill/>
          <a:ln w="38100">
            <a:solidFill>
              <a:schemeClr val="bg1"/>
            </a:solidFill>
            <a:miter lim="800000"/>
            <a:headEnd/>
            <a:tailEnd type="triangle" w="med" len="med"/>
          </a:ln>
        </p:spPr>
      </p:cxnSp>
      <p:sp>
        <p:nvSpPr>
          <p:cNvPr id="11" name="Content Placeholder 26"/>
          <p:cNvSpPr txBox="1">
            <a:spLocks/>
          </p:cNvSpPr>
          <p:nvPr/>
        </p:nvSpPr>
        <p:spPr bwMode="auto">
          <a:xfrm>
            <a:off x="5812258" y="3233155"/>
            <a:ext cx="4929315" cy="892175"/>
          </a:xfrm>
          <a:prstGeom prst="rect">
            <a:avLst/>
          </a:prstGeom>
          <a:noFill/>
          <a:ln w="9525">
            <a:noFill/>
            <a:miter lim="800000"/>
            <a:headEnd/>
            <a:tailEnd/>
          </a:ln>
        </p:spPr>
        <p:txBody>
          <a:bodyPr/>
          <a:lstStyle/>
          <a:p>
            <a:pPr marL="190500" indent="-190500">
              <a:spcBef>
                <a:spcPts val="0"/>
              </a:spcBef>
              <a:spcAft>
                <a:spcPts val="0"/>
              </a:spcAft>
              <a:defRPr/>
            </a:pPr>
            <a:r>
              <a:rPr lang="en-GB" sz="12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200" dirty="0">
                <a:solidFill>
                  <a:srgbClr val="363636"/>
                </a:solidFill>
                <a:latin typeface="Arial"/>
              </a:rPr>
              <a:t>Centre</a:t>
            </a:r>
          </a:p>
          <a:p>
            <a:pPr marL="203200" indent="-203200">
              <a:spcBef>
                <a:spcPts val="0"/>
              </a:spcBef>
              <a:spcAft>
                <a:spcPts val="0"/>
              </a:spcAft>
              <a:buFont typeface="Arial" pitchFamily="34" charset="0"/>
              <a:buChar char="•"/>
              <a:defRPr/>
            </a:pPr>
            <a:r>
              <a:rPr lang="en-GB" sz="1200" dirty="0">
                <a:solidFill>
                  <a:srgbClr val="363636"/>
                </a:solidFill>
                <a:latin typeface="Arial"/>
              </a:rPr>
              <a:t>Administration of CT (none vs. post-op CT vs. pre-op CT)</a:t>
            </a:r>
          </a:p>
          <a:p>
            <a:pPr marL="203200" indent="-203200">
              <a:spcBef>
                <a:spcPts val="0"/>
              </a:spcBef>
              <a:spcAft>
                <a:spcPts val="0"/>
              </a:spcAft>
              <a:buFont typeface="Arial" pitchFamily="34" charset="0"/>
              <a:buChar char="•"/>
              <a:defRPr/>
            </a:pPr>
            <a:r>
              <a:rPr lang="en-GB" sz="1200" dirty="0">
                <a:solidFill>
                  <a:srgbClr val="363636"/>
                </a:solidFill>
                <a:latin typeface="Arial"/>
              </a:rPr>
              <a:t>Histology (SCC vs. other)</a:t>
            </a:r>
          </a:p>
          <a:p>
            <a:pPr marL="203200" indent="-203200">
              <a:spcBef>
                <a:spcPts val="0"/>
              </a:spcBef>
              <a:spcAft>
                <a:spcPts val="0"/>
              </a:spcAft>
              <a:buFont typeface="Arial" pitchFamily="34" charset="0"/>
              <a:buChar char="•"/>
              <a:defRPr/>
            </a:pPr>
            <a:r>
              <a:rPr lang="en-GB" sz="1200" dirty="0">
                <a:solidFill>
                  <a:srgbClr val="363636"/>
                </a:solidFill>
                <a:latin typeface="Arial"/>
              </a:rPr>
              <a:t>Extent of mediastinal lymph node involvement (0 vs. 1 vs. 2+)</a:t>
            </a:r>
          </a:p>
          <a:p>
            <a:pPr marL="203200" indent="-203200">
              <a:spcBef>
                <a:spcPts val="0"/>
              </a:spcBef>
              <a:spcAft>
                <a:spcPts val="0"/>
              </a:spcAft>
              <a:buFont typeface="Arial" pitchFamily="34" charset="0"/>
              <a:buChar char="•"/>
              <a:defRPr/>
            </a:pPr>
            <a:r>
              <a:rPr lang="en-GB" sz="1200" dirty="0">
                <a:solidFill>
                  <a:srgbClr val="363636"/>
                </a:solidFill>
                <a:latin typeface="Arial"/>
              </a:rPr>
              <a:t>Use of pre-treatment PET scan (yes vs. no)</a:t>
            </a:r>
          </a:p>
        </p:txBody>
      </p:sp>
      <p:cxnSp>
        <p:nvCxnSpPr>
          <p:cNvPr id="12" name="AutoShape 19"/>
          <p:cNvCxnSpPr>
            <a:cxnSpLocks noChangeShapeType="1"/>
            <a:stCxn id="13" idx="3"/>
            <a:endCxn id="8" idx="2"/>
          </p:cNvCxnSpPr>
          <p:nvPr/>
        </p:nvCxnSpPr>
        <p:spPr bwMode="auto">
          <a:xfrm>
            <a:off x="4861156" y="3848492"/>
            <a:ext cx="286079" cy="0"/>
          </a:xfrm>
          <a:prstGeom prst="straightConnector1">
            <a:avLst/>
          </a:prstGeom>
          <a:noFill/>
          <a:ln w="38100">
            <a:solidFill>
              <a:schemeClr val="bg1"/>
            </a:solidFill>
            <a:round/>
            <a:headEnd type="none" w="med" len="med"/>
            <a:tailEnd type="none" w="med" len="med"/>
          </a:ln>
        </p:spPr>
      </p:cxnSp>
      <p:sp>
        <p:nvSpPr>
          <p:cNvPr id="13" name="AutoShape 9"/>
          <p:cNvSpPr>
            <a:spLocks noChangeArrowheads="1"/>
          </p:cNvSpPr>
          <p:nvPr/>
        </p:nvSpPr>
        <p:spPr bwMode="auto">
          <a:xfrm>
            <a:off x="1730674" y="2446268"/>
            <a:ext cx="3130482" cy="280444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Completely resected stage </a:t>
            </a:r>
            <a:r>
              <a:rPr lang="en-GB" altLang="zh-CN" sz="1600" dirty="0">
                <a:solidFill>
                  <a:schemeClr val="tx2"/>
                </a:solidFill>
                <a:ea typeface="SimSun" pitchFamily="2" charset="-122"/>
              </a:rPr>
              <a:t>III NSCLC</a:t>
            </a:r>
          </a:p>
          <a:p>
            <a:pPr marL="228600" indent="-228600" defTabSz="892175" eaLnBrk="0" hangingPunct="0">
              <a:spcAft>
                <a:spcPct val="30000"/>
              </a:spcAft>
              <a:buFont typeface="Arial" pitchFamily="34" charset="0"/>
              <a:buChar char="•"/>
            </a:pPr>
            <a:r>
              <a:rPr lang="en-GB" altLang="zh-CN" sz="1600" dirty="0">
                <a:solidFill>
                  <a:schemeClr val="tx2"/>
                </a:solidFill>
                <a:ea typeface="SimSun" pitchFamily="2" charset="-122"/>
              </a:rPr>
              <a:t>Confirmed N2 </a:t>
            </a:r>
            <a:r>
              <a:rPr lang="en-GB" altLang="zh-CN" sz="1600" dirty="0">
                <a:solidFill>
                  <a:srgbClr val="FFFFFF"/>
                </a:solidFill>
                <a:ea typeface="SimSun" pitchFamily="2" charset="-122"/>
              </a:rPr>
              <a:t>nodal involvement</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Pre- and /or post-operative chemotherapy</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PS 0–2</a:t>
            </a: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(n=501)</a:t>
            </a:r>
          </a:p>
        </p:txBody>
      </p:sp>
      <p:sp>
        <p:nvSpPr>
          <p:cNvPr id="14" name="AutoShape 12"/>
          <p:cNvSpPr>
            <a:spLocks noChangeArrowheads="1"/>
          </p:cNvSpPr>
          <p:nvPr/>
        </p:nvSpPr>
        <p:spPr bwMode="auto">
          <a:xfrm>
            <a:off x="6187374" y="4544753"/>
            <a:ext cx="3994416" cy="6746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Control</a:t>
            </a:r>
          </a:p>
          <a:p>
            <a:pPr algn="ctr" defTabSz="892175" eaLnBrk="0" hangingPunct="0"/>
            <a:r>
              <a:rPr lang="en-GB" altLang="zh-CN" dirty="0">
                <a:solidFill>
                  <a:srgbClr val="FFFFFF"/>
                </a:solidFill>
                <a:ea typeface="SimSun" pitchFamily="2" charset="-122"/>
              </a:rPr>
              <a:t>(n=249)</a:t>
            </a:r>
          </a:p>
        </p:txBody>
      </p:sp>
      <p:sp>
        <p:nvSpPr>
          <p:cNvPr id="15" name="AutoShape 8"/>
          <p:cNvSpPr>
            <a:spLocks noChangeArrowheads="1"/>
          </p:cNvSpPr>
          <p:nvPr/>
        </p:nvSpPr>
        <p:spPr bwMode="auto">
          <a:xfrm>
            <a:off x="6187374" y="2485193"/>
            <a:ext cx="3994416" cy="67468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Conformal PORT (54 </a:t>
            </a:r>
            <a:r>
              <a:rPr lang="en-GB" altLang="zh-CN" dirty="0" err="1">
                <a:solidFill>
                  <a:srgbClr val="FFFFFF"/>
                </a:solidFill>
                <a:ea typeface="SimSun" pitchFamily="2" charset="-122"/>
              </a:rPr>
              <a:t>Gy</a:t>
            </a:r>
            <a:r>
              <a:rPr lang="en-GB" altLang="zh-CN" dirty="0">
                <a:solidFill>
                  <a:srgbClr val="FFFFFF"/>
                </a:solidFill>
                <a:ea typeface="SimSun" pitchFamily="2" charset="-122"/>
              </a:rPr>
              <a:t>/5.5 weeks)</a:t>
            </a:r>
          </a:p>
          <a:p>
            <a:pPr algn="ctr" defTabSz="892175" eaLnBrk="0" hangingPunct="0"/>
            <a:r>
              <a:rPr lang="en-GB" altLang="zh-CN" dirty="0">
                <a:solidFill>
                  <a:srgbClr val="FFFFFF"/>
                </a:solidFill>
                <a:ea typeface="SimSun" pitchFamily="2" charset="-122"/>
              </a:rPr>
              <a:t>(n=252)</a:t>
            </a:r>
          </a:p>
        </p:txBody>
      </p:sp>
    </p:spTree>
    <p:extLst>
      <p:ext uri="{BB962C8B-B14F-4D97-AF65-F5344CB8AC3E}">
        <p14:creationId xmlns:p14="http://schemas.microsoft.com/office/powerpoint/2010/main" val="179028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800" dirty="0"/>
              <a:t>1170O: </a:t>
            </a:r>
            <a:r>
              <a:rPr lang="en-GB" sz="1800" dirty="0"/>
              <a:t>An international randomized trial, comparing post-operative conformal radiotherapy (PORT) to no PORT, in patients with completely resected non-small cell lung cancer (NSCLC) and mediastinal N2 involvement: characterisation of PORT efficacy in Lung ART (IFCT-0503, UK NCRI, SAKK) </a:t>
            </a:r>
            <a:br>
              <a:rPr lang="en-GB" sz="1800" dirty="0"/>
            </a:br>
            <a:r>
              <a:rPr lang="en-US" sz="1800" dirty="0"/>
              <a:t>– Le </a:t>
            </a:r>
            <a:r>
              <a:rPr lang="en-US" sz="1800" dirty="0" err="1"/>
              <a:t>Pechoux</a:t>
            </a:r>
            <a:r>
              <a:rPr lang="en-US" sz="1800" dirty="0"/>
              <a:t> C,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Le </a:t>
            </a:r>
            <a:r>
              <a:rPr lang="en-US" dirty="0" err="1"/>
              <a:t>Pechoux</a:t>
            </a:r>
            <a:r>
              <a:rPr lang="en-US" dirty="0"/>
              <a:t> C, et al. Ann </a:t>
            </a:r>
            <a:r>
              <a:rPr lang="en-US" dirty="0" err="1"/>
              <a:t>Oncol</a:t>
            </a:r>
            <a:r>
              <a:rPr lang="en-US" dirty="0"/>
              <a:t> 2021;32(</a:t>
            </a:r>
            <a:r>
              <a:rPr lang="en-US" dirty="0" err="1"/>
              <a:t>suppl</a:t>
            </a:r>
            <a:r>
              <a:rPr lang="en-US" dirty="0"/>
              <a:t>):</a:t>
            </a:r>
            <a:r>
              <a:rPr lang="en-US" dirty="0" err="1"/>
              <a:t>Abstr</a:t>
            </a:r>
            <a:r>
              <a:rPr lang="en-US" dirty="0"/>
              <a:t> 1170O</a:t>
            </a:r>
          </a:p>
        </p:txBody>
      </p:sp>
      <p:sp>
        <p:nvSpPr>
          <p:cNvPr id="8" name="TextBox 7">
            <a:extLst>
              <a:ext uri="{FF2B5EF4-FFF2-40B4-BE49-F238E27FC236}">
                <a16:creationId xmlns:a16="http://schemas.microsoft.com/office/drawing/2014/main" id="{BD32BD49-6273-49DD-972A-9A2E95215BCB}"/>
              </a:ext>
            </a:extLst>
          </p:cNvPr>
          <p:cNvSpPr txBox="1"/>
          <p:nvPr/>
        </p:nvSpPr>
        <p:spPr>
          <a:xfrm>
            <a:off x="3403152" y="1618656"/>
            <a:ext cx="1188146" cy="338554"/>
          </a:xfrm>
          <a:prstGeom prst="rect">
            <a:avLst/>
          </a:prstGeom>
          <a:noFill/>
        </p:spPr>
        <p:txBody>
          <a:bodyPr wrap="none" rtlCol="0">
            <a:spAutoFit/>
          </a:bodyPr>
          <a:lstStyle/>
          <a:p>
            <a:pPr algn="ctr"/>
            <a:r>
              <a:rPr lang="en-US" sz="1600" b="1" dirty="0">
                <a:solidFill>
                  <a:srgbClr val="363636"/>
                </a:solidFill>
              </a:rPr>
              <a:t>PORT arm</a:t>
            </a:r>
            <a:endParaRPr lang="en-GB" sz="1600" b="1" dirty="0">
              <a:solidFill>
                <a:srgbClr val="363636"/>
              </a:solidFill>
            </a:endParaRPr>
          </a:p>
        </p:txBody>
      </p:sp>
      <p:sp>
        <p:nvSpPr>
          <p:cNvPr id="9" name="TextBox 8">
            <a:extLst>
              <a:ext uri="{FF2B5EF4-FFF2-40B4-BE49-F238E27FC236}">
                <a16:creationId xmlns:a16="http://schemas.microsoft.com/office/drawing/2014/main" id="{5427EF4C-2C5E-47DB-BB16-1DD05F25C659}"/>
              </a:ext>
            </a:extLst>
          </p:cNvPr>
          <p:cNvSpPr txBox="1"/>
          <p:nvPr/>
        </p:nvSpPr>
        <p:spPr>
          <a:xfrm>
            <a:off x="7373978" y="1641445"/>
            <a:ext cx="1348446" cy="338554"/>
          </a:xfrm>
          <a:prstGeom prst="rect">
            <a:avLst/>
          </a:prstGeom>
          <a:noFill/>
        </p:spPr>
        <p:txBody>
          <a:bodyPr wrap="none" rtlCol="0">
            <a:spAutoFit/>
          </a:bodyPr>
          <a:lstStyle/>
          <a:p>
            <a:pPr algn="ctr"/>
            <a:r>
              <a:rPr lang="en-US" sz="1600" b="1" dirty="0">
                <a:solidFill>
                  <a:srgbClr val="363636"/>
                </a:solidFill>
              </a:rPr>
              <a:t>Control arm</a:t>
            </a:r>
            <a:endParaRPr lang="en-GB" sz="1600" b="1" dirty="0">
              <a:solidFill>
                <a:srgbClr val="363636"/>
              </a:solidFill>
            </a:endParaRPr>
          </a:p>
        </p:txBody>
      </p:sp>
      <p:grpSp>
        <p:nvGrpSpPr>
          <p:cNvPr id="10" name="Group 9">
            <a:extLst>
              <a:ext uri="{FF2B5EF4-FFF2-40B4-BE49-F238E27FC236}">
                <a16:creationId xmlns:a16="http://schemas.microsoft.com/office/drawing/2014/main" id="{F13E161E-F1C8-4069-9134-BBE54819F16D}"/>
              </a:ext>
            </a:extLst>
          </p:cNvPr>
          <p:cNvGrpSpPr/>
          <p:nvPr/>
        </p:nvGrpSpPr>
        <p:grpSpPr>
          <a:xfrm>
            <a:off x="2016059" y="1872886"/>
            <a:ext cx="3714390" cy="2647897"/>
            <a:chOff x="1380998" y="2753738"/>
            <a:chExt cx="4565935" cy="3392854"/>
          </a:xfrm>
        </p:grpSpPr>
        <p:sp>
          <p:nvSpPr>
            <p:cNvPr id="11" name="Rectangle 10">
              <a:extLst>
                <a:ext uri="{FF2B5EF4-FFF2-40B4-BE49-F238E27FC236}">
                  <a16:creationId xmlns:a16="http://schemas.microsoft.com/office/drawing/2014/main" id="{CFF98292-ECD5-42AB-96E5-8FADAA25BE00}"/>
                </a:ext>
              </a:extLst>
            </p:cNvPr>
            <p:cNvSpPr/>
            <p:nvPr/>
          </p:nvSpPr>
          <p:spPr>
            <a:xfrm>
              <a:off x="2149636" y="2921912"/>
              <a:ext cx="3600000" cy="243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Graphic 25">
              <a:extLst>
                <a:ext uri="{FF2B5EF4-FFF2-40B4-BE49-F238E27FC236}">
                  <a16:creationId xmlns:a16="http://schemas.microsoft.com/office/drawing/2014/main" id="{C28B30E2-B97F-4AFA-AB13-20CBA75252E7}"/>
                </a:ext>
              </a:extLst>
            </p:cNvPr>
            <p:cNvSpPr/>
            <p:nvPr/>
          </p:nvSpPr>
          <p:spPr>
            <a:xfrm>
              <a:off x="2138376" y="3663970"/>
              <a:ext cx="3601212" cy="1709713"/>
            </a:xfrm>
            <a:custGeom>
              <a:avLst/>
              <a:gdLst>
                <a:gd name="connsiteX0" fmla="*/ 0 w 4487080"/>
                <a:gd name="connsiteY0" fmla="*/ 2134514 h 2134514"/>
                <a:gd name="connsiteX1" fmla="*/ 110934 w 4487080"/>
                <a:gd name="connsiteY1" fmla="*/ 1977676 h 2134514"/>
                <a:gd name="connsiteX2" fmla="*/ 130060 w 4487080"/>
                <a:gd name="connsiteY2" fmla="*/ 1889703 h 2134514"/>
                <a:gd name="connsiteX3" fmla="*/ 248645 w 4487080"/>
                <a:gd name="connsiteY3" fmla="*/ 1713738 h 2134514"/>
                <a:gd name="connsiteX4" fmla="*/ 263946 w 4487080"/>
                <a:gd name="connsiteY4" fmla="*/ 1514818 h 2134514"/>
                <a:gd name="connsiteX5" fmla="*/ 290723 w 4487080"/>
                <a:gd name="connsiteY5" fmla="*/ 1457439 h 2134514"/>
                <a:gd name="connsiteX6" fmla="*/ 485813 w 4487080"/>
                <a:gd name="connsiteY6" fmla="*/ 1281474 h 2134514"/>
                <a:gd name="connsiteX7" fmla="*/ 520241 w 4487080"/>
                <a:gd name="connsiteY7" fmla="*/ 1189673 h 2134514"/>
                <a:gd name="connsiteX8" fmla="*/ 520241 w 4487080"/>
                <a:gd name="connsiteY8" fmla="*/ 1124636 h 2134514"/>
                <a:gd name="connsiteX9" fmla="*/ 600573 w 4487080"/>
                <a:gd name="connsiteY9" fmla="*/ 1109339 h 2134514"/>
                <a:gd name="connsiteX10" fmla="*/ 661777 w 4487080"/>
                <a:gd name="connsiteY10" fmla="*/ 1048131 h 2134514"/>
                <a:gd name="connsiteX11" fmla="*/ 673253 w 4487080"/>
                <a:gd name="connsiteY11" fmla="*/ 1013708 h 2134514"/>
                <a:gd name="connsiteX12" fmla="*/ 730633 w 4487080"/>
                <a:gd name="connsiteY12" fmla="*/ 986923 h 2134514"/>
                <a:gd name="connsiteX13" fmla="*/ 749759 w 4487080"/>
                <a:gd name="connsiteY13" fmla="*/ 963978 h 2134514"/>
                <a:gd name="connsiteX14" fmla="*/ 757409 w 4487080"/>
                <a:gd name="connsiteY14" fmla="*/ 906596 h 2134514"/>
                <a:gd name="connsiteX15" fmla="*/ 849217 w 4487080"/>
                <a:gd name="connsiteY15" fmla="*/ 860692 h 2134514"/>
                <a:gd name="connsiteX16" fmla="*/ 891296 w 4487080"/>
                <a:gd name="connsiteY16" fmla="*/ 837741 h 2134514"/>
                <a:gd name="connsiteX17" fmla="*/ 990757 w 4487080"/>
                <a:gd name="connsiteY17" fmla="*/ 795662 h 2134514"/>
                <a:gd name="connsiteX18" fmla="*/ 1017532 w 4487080"/>
                <a:gd name="connsiteY18" fmla="*/ 749759 h 2134514"/>
                <a:gd name="connsiteX19" fmla="*/ 1097866 w 4487080"/>
                <a:gd name="connsiteY19" fmla="*/ 696205 h 2134514"/>
                <a:gd name="connsiteX20" fmla="*/ 1197317 w 4487080"/>
                <a:gd name="connsiteY20" fmla="*/ 665602 h 2134514"/>
                <a:gd name="connsiteX21" fmla="*/ 1361804 w 4487080"/>
                <a:gd name="connsiteY21" fmla="*/ 627349 h 2134514"/>
                <a:gd name="connsiteX22" fmla="*/ 1468912 w 4487080"/>
                <a:gd name="connsiteY22" fmla="*/ 573795 h 2134514"/>
                <a:gd name="connsiteX23" fmla="*/ 1553075 w 4487080"/>
                <a:gd name="connsiteY23" fmla="*/ 543193 h 2134514"/>
                <a:gd name="connsiteX24" fmla="*/ 1729040 w 4487080"/>
                <a:gd name="connsiteY24" fmla="*/ 512591 h 2134514"/>
                <a:gd name="connsiteX25" fmla="*/ 1839968 w 4487080"/>
                <a:gd name="connsiteY25" fmla="*/ 478163 h 2134514"/>
                <a:gd name="connsiteX26" fmla="*/ 1985329 w 4487080"/>
                <a:gd name="connsiteY26" fmla="*/ 466687 h 2134514"/>
                <a:gd name="connsiteX27" fmla="*/ 2111564 w 4487080"/>
                <a:gd name="connsiteY27" fmla="*/ 432259 h 2134514"/>
                <a:gd name="connsiteX28" fmla="*/ 2195727 w 4487080"/>
                <a:gd name="connsiteY28" fmla="*/ 382530 h 2134514"/>
                <a:gd name="connsiteX29" fmla="*/ 2306655 w 4487080"/>
                <a:gd name="connsiteY29" fmla="*/ 374879 h 2134514"/>
                <a:gd name="connsiteX30" fmla="*/ 2627981 w 4487080"/>
                <a:gd name="connsiteY30" fmla="*/ 367229 h 2134514"/>
                <a:gd name="connsiteX31" fmla="*/ 2685360 w 4487080"/>
                <a:gd name="connsiteY31" fmla="*/ 302199 h 2134514"/>
                <a:gd name="connsiteX32" fmla="*/ 2769523 w 4487080"/>
                <a:gd name="connsiteY32" fmla="*/ 298374 h 2134514"/>
                <a:gd name="connsiteX33" fmla="*/ 2842199 w 4487080"/>
                <a:gd name="connsiteY33" fmla="*/ 286898 h 2134514"/>
                <a:gd name="connsiteX34" fmla="*/ 2872802 w 4487080"/>
                <a:gd name="connsiteY34" fmla="*/ 256295 h 2134514"/>
                <a:gd name="connsiteX35" fmla="*/ 2922532 w 4487080"/>
                <a:gd name="connsiteY35" fmla="*/ 240994 h 2134514"/>
                <a:gd name="connsiteX36" fmla="*/ 3090839 w 4487080"/>
                <a:gd name="connsiteY36" fmla="*/ 248644 h 2134514"/>
                <a:gd name="connsiteX37" fmla="*/ 3262985 w 4487080"/>
                <a:gd name="connsiteY37" fmla="*/ 252470 h 2134514"/>
                <a:gd name="connsiteX38" fmla="*/ 3282111 w 4487080"/>
                <a:gd name="connsiteY38" fmla="*/ 233343 h 2134514"/>
                <a:gd name="connsiteX39" fmla="*/ 3320363 w 4487080"/>
                <a:gd name="connsiteY39" fmla="*/ 225693 h 2134514"/>
                <a:gd name="connsiteX40" fmla="*/ 3358615 w 4487080"/>
                <a:gd name="connsiteY40" fmla="*/ 195090 h 2134514"/>
                <a:gd name="connsiteX41" fmla="*/ 3450417 w 4487080"/>
                <a:gd name="connsiteY41" fmla="*/ 202741 h 2134514"/>
                <a:gd name="connsiteX42" fmla="*/ 3446598 w 4487080"/>
                <a:gd name="connsiteY42" fmla="*/ 149186 h 2134514"/>
                <a:gd name="connsiteX43" fmla="*/ 3806176 w 4487080"/>
                <a:gd name="connsiteY43" fmla="*/ 141536 h 2134514"/>
                <a:gd name="connsiteX44" fmla="*/ 3809996 w 4487080"/>
                <a:gd name="connsiteY44" fmla="*/ 80331 h 2134514"/>
                <a:gd name="connsiteX45" fmla="*/ 4043339 w 4487080"/>
                <a:gd name="connsiteY45" fmla="*/ 76506 h 2134514"/>
                <a:gd name="connsiteX46" fmla="*/ 4406747 w 4487080"/>
                <a:gd name="connsiteY46" fmla="*/ 61205 h 2134514"/>
                <a:gd name="connsiteX47" fmla="*/ 4406747 w 4487080"/>
                <a:gd name="connsiteY47" fmla="*/ 0 h 2134514"/>
                <a:gd name="connsiteX48" fmla="*/ 4487080 w 4487080"/>
                <a:gd name="connsiteY48" fmla="*/ 0 h 2134514"/>
                <a:gd name="connsiteX49" fmla="*/ 4479432 w 4487080"/>
                <a:gd name="connsiteY49" fmla="*/ 1973856 h 213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7080" h="2134514">
                  <a:moveTo>
                    <a:pt x="0" y="2134514"/>
                  </a:moveTo>
                  <a:lnTo>
                    <a:pt x="110934" y="1977676"/>
                  </a:lnTo>
                  <a:lnTo>
                    <a:pt x="130060" y="1889703"/>
                  </a:lnTo>
                  <a:lnTo>
                    <a:pt x="248645" y="1713738"/>
                  </a:lnTo>
                  <a:lnTo>
                    <a:pt x="263946" y="1514818"/>
                  </a:lnTo>
                  <a:lnTo>
                    <a:pt x="290723" y="1457439"/>
                  </a:lnTo>
                  <a:lnTo>
                    <a:pt x="485813" y="1281474"/>
                  </a:lnTo>
                  <a:lnTo>
                    <a:pt x="520241" y="1189673"/>
                  </a:lnTo>
                  <a:lnTo>
                    <a:pt x="520241" y="1124636"/>
                  </a:lnTo>
                  <a:lnTo>
                    <a:pt x="600573" y="1109339"/>
                  </a:lnTo>
                  <a:lnTo>
                    <a:pt x="661777" y="1048131"/>
                  </a:lnTo>
                  <a:lnTo>
                    <a:pt x="673253" y="1013708"/>
                  </a:lnTo>
                  <a:lnTo>
                    <a:pt x="730633" y="986923"/>
                  </a:lnTo>
                  <a:lnTo>
                    <a:pt x="749759" y="963978"/>
                  </a:lnTo>
                  <a:lnTo>
                    <a:pt x="757409" y="906596"/>
                  </a:lnTo>
                  <a:lnTo>
                    <a:pt x="849217" y="860692"/>
                  </a:lnTo>
                  <a:lnTo>
                    <a:pt x="891296" y="837741"/>
                  </a:lnTo>
                  <a:lnTo>
                    <a:pt x="990757" y="795662"/>
                  </a:lnTo>
                  <a:lnTo>
                    <a:pt x="1017532" y="749759"/>
                  </a:lnTo>
                  <a:lnTo>
                    <a:pt x="1097866" y="696205"/>
                  </a:lnTo>
                  <a:lnTo>
                    <a:pt x="1197317" y="665602"/>
                  </a:lnTo>
                  <a:lnTo>
                    <a:pt x="1361804" y="627349"/>
                  </a:lnTo>
                  <a:lnTo>
                    <a:pt x="1468912" y="573795"/>
                  </a:lnTo>
                  <a:lnTo>
                    <a:pt x="1553075" y="543193"/>
                  </a:lnTo>
                  <a:lnTo>
                    <a:pt x="1729040" y="512591"/>
                  </a:lnTo>
                  <a:lnTo>
                    <a:pt x="1839968" y="478163"/>
                  </a:lnTo>
                  <a:lnTo>
                    <a:pt x="1985329" y="466687"/>
                  </a:lnTo>
                  <a:lnTo>
                    <a:pt x="2111564" y="432259"/>
                  </a:lnTo>
                  <a:lnTo>
                    <a:pt x="2195727" y="382530"/>
                  </a:lnTo>
                  <a:lnTo>
                    <a:pt x="2306655" y="374879"/>
                  </a:lnTo>
                  <a:lnTo>
                    <a:pt x="2627981" y="367229"/>
                  </a:lnTo>
                  <a:lnTo>
                    <a:pt x="2685360" y="302199"/>
                  </a:lnTo>
                  <a:lnTo>
                    <a:pt x="2769523" y="298374"/>
                  </a:lnTo>
                  <a:lnTo>
                    <a:pt x="2842199" y="286898"/>
                  </a:lnTo>
                  <a:lnTo>
                    <a:pt x="2872802" y="256295"/>
                  </a:lnTo>
                  <a:lnTo>
                    <a:pt x="2922532" y="240994"/>
                  </a:lnTo>
                  <a:lnTo>
                    <a:pt x="3090839" y="248644"/>
                  </a:lnTo>
                  <a:lnTo>
                    <a:pt x="3262985" y="252470"/>
                  </a:lnTo>
                  <a:lnTo>
                    <a:pt x="3282111" y="233343"/>
                  </a:lnTo>
                  <a:lnTo>
                    <a:pt x="3320363" y="225693"/>
                  </a:lnTo>
                  <a:lnTo>
                    <a:pt x="3358615" y="195090"/>
                  </a:lnTo>
                  <a:lnTo>
                    <a:pt x="3450417" y="202741"/>
                  </a:lnTo>
                  <a:lnTo>
                    <a:pt x="3446598" y="149186"/>
                  </a:lnTo>
                  <a:lnTo>
                    <a:pt x="3806176" y="141536"/>
                  </a:lnTo>
                  <a:lnTo>
                    <a:pt x="3809996" y="80331"/>
                  </a:lnTo>
                  <a:lnTo>
                    <a:pt x="4043339" y="76506"/>
                  </a:lnTo>
                  <a:lnTo>
                    <a:pt x="4406747" y="61205"/>
                  </a:lnTo>
                  <a:lnTo>
                    <a:pt x="4406747" y="0"/>
                  </a:lnTo>
                  <a:lnTo>
                    <a:pt x="4487080" y="0"/>
                  </a:lnTo>
                  <a:lnTo>
                    <a:pt x="4479432" y="1973856"/>
                  </a:lnTo>
                  <a:close/>
                </a:path>
              </a:pathLst>
            </a:custGeom>
            <a:solidFill>
              <a:schemeClr val="accent2"/>
            </a:solidFill>
            <a:ln w="9525" cap="flat">
              <a:noFill/>
              <a:prstDash val="solid"/>
              <a:miter/>
            </a:ln>
          </p:spPr>
          <p:txBody>
            <a:bodyPr rtlCol="0" anchor="ctr"/>
            <a:lstStyle/>
            <a:p>
              <a:endParaRPr lang="en-GB" sz="1200"/>
            </a:p>
          </p:txBody>
        </p:sp>
        <p:sp>
          <p:nvSpPr>
            <p:cNvPr id="13" name="TextBox 12">
              <a:extLst>
                <a:ext uri="{FF2B5EF4-FFF2-40B4-BE49-F238E27FC236}">
                  <a16:creationId xmlns:a16="http://schemas.microsoft.com/office/drawing/2014/main" id="{A8A63C75-624E-48E6-ACDF-4C438C43208A}"/>
                </a:ext>
              </a:extLst>
            </p:cNvPr>
            <p:cNvSpPr txBox="1"/>
            <p:nvPr/>
          </p:nvSpPr>
          <p:spPr>
            <a:xfrm rot="16200000">
              <a:off x="832147" y="4001992"/>
              <a:ext cx="1438205" cy="340503"/>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Probability, %</a:t>
              </a:r>
            </a:p>
          </p:txBody>
        </p:sp>
        <p:grpSp>
          <p:nvGrpSpPr>
            <p:cNvPr id="14" name="Group 13">
              <a:extLst>
                <a:ext uri="{FF2B5EF4-FFF2-40B4-BE49-F238E27FC236}">
                  <a16:creationId xmlns:a16="http://schemas.microsoft.com/office/drawing/2014/main" id="{F46C2934-0253-4F3B-B192-5A50E2D0367B}"/>
                </a:ext>
              </a:extLst>
            </p:cNvPr>
            <p:cNvGrpSpPr/>
            <p:nvPr/>
          </p:nvGrpSpPr>
          <p:grpSpPr>
            <a:xfrm>
              <a:off x="1538523" y="2753738"/>
              <a:ext cx="609901" cy="2816597"/>
              <a:chOff x="1538523" y="2748479"/>
              <a:chExt cx="609901" cy="2793396"/>
            </a:xfrm>
          </p:grpSpPr>
          <p:sp>
            <p:nvSpPr>
              <p:cNvPr id="43" name="TextBox 42">
                <a:extLst>
                  <a:ext uri="{FF2B5EF4-FFF2-40B4-BE49-F238E27FC236}">
                    <a16:creationId xmlns:a16="http://schemas.microsoft.com/office/drawing/2014/main" id="{B487D2C8-AD74-4EC0-8A9B-FD117D5C981C}"/>
                  </a:ext>
                </a:extLst>
              </p:cNvPr>
              <p:cNvSpPr txBox="1"/>
              <p:nvPr/>
            </p:nvSpPr>
            <p:spPr>
              <a:xfrm>
                <a:off x="1538523" y="2748479"/>
                <a:ext cx="540312"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44" name="Line 6">
                <a:extLst>
                  <a:ext uri="{FF2B5EF4-FFF2-40B4-BE49-F238E27FC236}">
                    <a16:creationId xmlns:a16="http://schemas.microsoft.com/office/drawing/2014/main" id="{9E04745D-3E5D-489B-B856-64D29F8B93DF}"/>
                  </a:ext>
                </a:extLst>
              </p:cNvPr>
              <p:cNvSpPr>
                <a:spLocks noChangeShapeType="1"/>
              </p:cNvSpPr>
              <p:nvPr/>
            </p:nvSpPr>
            <p:spPr bwMode="auto">
              <a:xfrm>
                <a:off x="2062190" y="29271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5" name="Line 7">
                <a:extLst>
                  <a:ext uri="{FF2B5EF4-FFF2-40B4-BE49-F238E27FC236}">
                    <a16:creationId xmlns:a16="http://schemas.microsoft.com/office/drawing/2014/main" id="{779E4A29-CA12-42E7-AB1F-42818AC48960}"/>
                  </a:ext>
                </a:extLst>
              </p:cNvPr>
              <p:cNvSpPr>
                <a:spLocks noChangeShapeType="1"/>
              </p:cNvSpPr>
              <p:nvPr/>
            </p:nvSpPr>
            <p:spPr bwMode="auto">
              <a:xfrm>
                <a:off x="2062190" y="342700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6" name="Line 8">
                <a:extLst>
                  <a:ext uri="{FF2B5EF4-FFF2-40B4-BE49-F238E27FC236}">
                    <a16:creationId xmlns:a16="http://schemas.microsoft.com/office/drawing/2014/main" id="{BAD97E8E-E6C4-4EE3-AADA-496CB0EA2E31}"/>
                  </a:ext>
                </a:extLst>
              </p:cNvPr>
              <p:cNvSpPr>
                <a:spLocks noChangeShapeType="1"/>
              </p:cNvSpPr>
              <p:nvPr/>
            </p:nvSpPr>
            <p:spPr bwMode="auto">
              <a:xfrm>
                <a:off x="2062190" y="390442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7" name="Line 9">
                <a:extLst>
                  <a:ext uri="{FF2B5EF4-FFF2-40B4-BE49-F238E27FC236}">
                    <a16:creationId xmlns:a16="http://schemas.microsoft.com/office/drawing/2014/main" id="{2E2F9F3B-18EB-421F-878C-D16610452103}"/>
                  </a:ext>
                </a:extLst>
              </p:cNvPr>
              <p:cNvSpPr>
                <a:spLocks noChangeShapeType="1"/>
              </p:cNvSpPr>
              <p:nvPr/>
            </p:nvSpPr>
            <p:spPr bwMode="auto">
              <a:xfrm>
                <a:off x="2062190" y="439727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8" name="Line 10">
                <a:extLst>
                  <a:ext uri="{FF2B5EF4-FFF2-40B4-BE49-F238E27FC236}">
                    <a16:creationId xmlns:a16="http://schemas.microsoft.com/office/drawing/2014/main" id="{01EEC15F-545C-4AF0-9132-6F669753602A}"/>
                  </a:ext>
                </a:extLst>
              </p:cNvPr>
              <p:cNvSpPr>
                <a:spLocks noChangeShapeType="1"/>
              </p:cNvSpPr>
              <p:nvPr/>
            </p:nvSpPr>
            <p:spPr bwMode="auto">
              <a:xfrm>
                <a:off x="2062190" y="48798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49" name="Line 11">
                <a:extLst>
                  <a:ext uri="{FF2B5EF4-FFF2-40B4-BE49-F238E27FC236}">
                    <a16:creationId xmlns:a16="http://schemas.microsoft.com/office/drawing/2014/main" id="{6A48DADA-6EBB-4EFF-AC17-53CFDBD885B6}"/>
                  </a:ext>
                </a:extLst>
              </p:cNvPr>
              <p:cNvSpPr>
                <a:spLocks noChangeShapeType="1"/>
              </p:cNvSpPr>
              <p:nvPr/>
            </p:nvSpPr>
            <p:spPr bwMode="auto">
              <a:xfrm>
                <a:off x="2062190" y="536755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50" name="TextBox 49">
                <a:extLst>
                  <a:ext uri="{FF2B5EF4-FFF2-40B4-BE49-F238E27FC236}">
                    <a16:creationId xmlns:a16="http://schemas.microsoft.com/office/drawing/2014/main" id="{1036BA09-083F-4E50-835E-C6D7F3523410}"/>
                  </a:ext>
                </a:extLst>
              </p:cNvPr>
              <p:cNvSpPr txBox="1"/>
              <p:nvPr/>
            </p:nvSpPr>
            <p:spPr>
              <a:xfrm>
                <a:off x="1642963" y="3250195"/>
                <a:ext cx="435875"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51" name="TextBox 50">
                <a:extLst>
                  <a:ext uri="{FF2B5EF4-FFF2-40B4-BE49-F238E27FC236}">
                    <a16:creationId xmlns:a16="http://schemas.microsoft.com/office/drawing/2014/main" id="{D7156D2C-27BB-4F6C-9C4C-AF8BDDCCE73F}"/>
                  </a:ext>
                </a:extLst>
              </p:cNvPr>
              <p:cNvSpPr txBox="1"/>
              <p:nvPr/>
            </p:nvSpPr>
            <p:spPr>
              <a:xfrm>
                <a:off x="1642963" y="3727398"/>
                <a:ext cx="435875"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52" name="TextBox 51">
                <a:extLst>
                  <a:ext uri="{FF2B5EF4-FFF2-40B4-BE49-F238E27FC236}">
                    <a16:creationId xmlns:a16="http://schemas.microsoft.com/office/drawing/2014/main" id="{4CE1A9B5-3BC4-483D-A2FB-1900984AB31F}"/>
                  </a:ext>
                </a:extLst>
              </p:cNvPr>
              <p:cNvSpPr txBox="1"/>
              <p:nvPr/>
            </p:nvSpPr>
            <p:spPr>
              <a:xfrm>
                <a:off x="1642963" y="4220035"/>
                <a:ext cx="435875"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53" name="TextBox 52">
                <a:extLst>
                  <a:ext uri="{FF2B5EF4-FFF2-40B4-BE49-F238E27FC236}">
                    <a16:creationId xmlns:a16="http://schemas.microsoft.com/office/drawing/2014/main" id="{CC5B5B59-053B-475A-9E56-1DFC98F0BAF3}"/>
                  </a:ext>
                </a:extLst>
              </p:cNvPr>
              <p:cNvSpPr txBox="1"/>
              <p:nvPr/>
            </p:nvSpPr>
            <p:spPr>
              <a:xfrm>
                <a:off x="1642963" y="4702380"/>
                <a:ext cx="435875"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54" name="TextBox 53">
                <a:extLst>
                  <a:ext uri="{FF2B5EF4-FFF2-40B4-BE49-F238E27FC236}">
                    <a16:creationId xmlns:a16="http://schemas.microsoft.com/office/drawing/2014/main" id="{19394127-70B5-41FF-B0E2-A2EA7F22EC9F}"/>
                  </a:ext>
                </a:extLst>
              </p:cNvPr>
              <p:cNvSpPr txBox="1"/>
              <p:nvPr/>
            </p:nvSpPr>
            <p:spPr>
              <a:xfrm>
                <a:off x="1747408" y="5189869"/>
                <a:ext cx="331439" cy="35200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grpSp>
        <p:sp>
          <p:nvSpPr>
            <p:cNvPr id="15" name="TextBox 14">
              <a:extLst>
                <a:ext uri="{FF2B5EF4-FFF2-40B4-BE49-F238E27FC236}">
                  <a16:creationId xmlns:a16="http://schemas.microsoft.com/office/drawing/2014/main" id="{479FEB38-536B-49BE-905D-93A0F903DA76}"/>
                </a:ext>
              </a:extLst>
            </p:cNvPr>
            <p:cNvSpPr txBox="1"/>
            <p:nvPr/>
          </p:nvSpPr>
          <p:spPr>
            <a:xfrm>
              <a:off x="5014765" y="3316835"/>
              <a:ext cx="605338" cy="354930"/>
            </a:xfrm>
            <a:prstGeom prst="rect">
              <a:avLst/>
            </a:prstGeom>
            <a:noFill/>
          </p:spPr>
          <p:txBody>
            <a:bodyPr wrap="none" rtlCol="0">
              <a:spAutoFit/>
            </a:bodyPr>
            <a:lstStyle/>
            <a:p>
              <a:r>
                <a:rPr lang="en-US" sz="1200" dirty="0">
                  <a:solidFill>
                    <a:schemeClr val="tx1"/>
                  </a:solidFill>
                </a:rPr>
                <a:t>DFS</a:t>
              </a:r>
              <a:endParaRPr lang="en-GB" sz="1200" dirty="0">
                <a:solidFill>
                  <a:schemeClr val="tx1"/>
                </a:solidFill>
              </a:endParaRPr>
            </a:p>
          </p:txBody>
        </p:sp>
        <p:sp>
          <p:nvSpPr>
            <p:cNvPr id="16" name="TextBox 15">
              <a:extLst>
                <a:ext uri="{FF2B5EF4-FFF2-40B4-BE49-F238E27FC236}">
                  <a16:creationId xmlns:a16="http://schemas.microsoft.com/office/drawing/2014/main" id="{416C0E94-A8C4-4A35-9491-EF389060B320}"/>
                </a:ext>
              </a:extLst>
            </p:cNvPr>
            <p:cNvSpPr txBox="1"/>
            <p:nvPr/>
          </p:nvSpPr>
          <p:spPr>
            <a:xfrm>
              <a:off x="5014765" y="3723081"/>
              <a:ext cx="729480" cy="354930"/>
            </a:xfrm>
            <a:prstGeom prst="rect">
              <a:avLst/>
            </a:prstGeom>
            <a:noFill/>
          </p:spPr>
          <p:txBody>
            <a:bodyPr wrap="none" rtlCol="0">
              <a:spAutoFit/>
            </a:bodyPr>
            <a:lstStyle/>
            <a:p>
              <a:r>
                <a:rPr lang="en-US" sz="1200" dirty="0">
                  <a:solidFill>
                    <a:schemeClr val="tx1"/>
                  </a:solidFill>
                </a:rPr>
                <a:t>Death</a:t>
              </a:r>
              <a:endParaRPr lang="en-GB" sz="1200" dirty="0">
                <a:solidFill>
                  <a:schemeClr val="tx1"/>
                </a:solidFill>
              </a:endParaRPr>
            </a:p>
          </p:txBody>
        </p:sp>
        <p:sp>
          <p:nvSpPr>
            <p:cNvPr id="17" name="TextBox 16">
              <a:extLst>
                <a:ext uri="{FF2B5EF4-FFF2-40B4-BE49-F238E27FC236}">
                  <a16:creationId xmlns:a16="http://schemas.microsoft.com/office/drawing/2014/main" id="{F97795A9-756F-4885-83B6-DAF664BCCB47}"/>
                </a:ext>
              </a:extLst>
            </p:cNvPr>
            <p:cNvSpPr txBox="1"/>
            <p:nvPr/>
          </p:nvSpPr>
          <p:spPr>
            <a:xfrm>
              <a:off x="2930284" y="5791662"/>
              <a:ext cx="2031981" cy="354930"/>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Survival time, months</a:t>
              </a:r>
            </a:p>
          </p:txBody>
        </p:sp>
        <p:sp>
          <p:nvSpPr>
            <p:cNvPr id="18" name="Line 21">
              <a:extLst>
                <a:ext uri="{FF2B5EF4-FFF2-40B4-BE49-F238E27FC236}">
                  <a16:creationId xmlns:a16="http://schemas.microsoft.com/office/drawing/2014/main" id="{E7DB083D-68D7-499F-A297-90CD7100335D}"/>
                </a:ext>
              </a:extLst>
            </p:cNvPr>
            <p:cNvSpPr>
              <a:spLocks noChangeShapeType="1"/>
            </p:cNvSpPr>
            <p:nvPr/>
          </p:nvSpPr>
          <p:spPr bwMode="auto">
            <a:xfrm>
              <a:off x="5748904"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D4341044-D63C-4EB0-B632-5C8ADCE1B7DC}"/>
                </a:ext>
              </a:extLst>
            </p:cNvPr>
            <p:cNvSpPr txBox="1"/>
            <p:nvPr/>
          </p:nvSpPr>
          <p:spPr>
            <a:xfrm>
              <a:off x="5544252" y="5449684"/>
              <a:ext cx="402681"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108</a:t>
              </a:r>
            </a:p>
          </p:txBody>
        </p:sp>
        <p:sp>
          <p:nvSpPr>
            <p:cNvPr id="20" name="Line 21">
              <a:extLst>
                <a:ext uri="{FF2B5EF4-FFF2-40B4-BE49-F238E27FC236}">
                  <a16:creationId xmlns:a16="http://schemas.microsoft.com/office/drawing/2014/main" id="{8F44E999-A1F9-4082-A834-6912B1B232B0}"/>
                </a:ext>
              </a:extLst>
            </p:cNvPr>
            <p:cNvSpPr>
              <a:spLocks noChangeShapeType="1"/>
            </p:cNvSpPr>
            <p:nvPr/>
          </p:nvSpPr>
          <p:spPr bwMode="auto">
            <a:xfrm>
              <a:off x="5349247"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589FEB9B-3955-4624-8FDE-F64FC15085D3}"/>
                </a:ext>
              </a:extLst>
            </p:cNvPr>
            <p:cNvSpPr txBox="1"/>
            <p:nvPr/>
          </p:nvSpPr>
          <p:spPr>
            <a:xfrm>
              <a:off x="5196815"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96</a:t>
              </a:r>
            </a:p>
          </p:txBody>
        </p:sp>
        <p:sp>
          <p:nvSpPr>
            <p:cNvPr id="22" name="Line 21">
              <a:extLst>
                <a:ext uri="{FF2B5EF4-FFF2-40B4-BE49-F238E27FC236}">
                  <a16:creationId xmlns:a16="http://schemas.microsoft.com/office/drawing/2014/main" id="{351A8717-1992-4400-95F9-418AB71E53E6}"/>
                </a:ext>
              </a:extLst>
            </p:cNvPr>
            <p:cNvSpPr>
              <a:spLocks noChangeShapeType="1"/>
            </p:cNvSpPr>
            <p:nvPr/>
          </p:nvSpPr>
          <p:spPr bwMode="auto">
            <a:xfrm>
              <a:off x="4949591"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E584B3FD-5FB7-45AE-9A5E-A6620D33BAAC}"/>
                </a:ext>
              </a:extLst>
            </p:cNvPr>
            <p:cNvSpPr txBox="1"/>
            <p:nvPr/>
          </p:nvSpPr>
          <p:spPr>
            <a:xfrm>
              <a:off x="4797157"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84</a:t>
              </a:r>
            </a:p>
          </p:txBody>
        </p:sp>
        <p:sp>
          <p:nvSpPr>
            <p:cNvPr id="24" name="Line 21">
              <a:extLst>
                <a:ext uri="{FF2B5EF4-FFF2-40B4-BE49-F238E27FC236}">
                  <a16:creationId xmlns:a16="http://schemas.microsoft.com/office/drawing/2014/main" id="{DEB64D84-A1D5-451F-968C-96817A5F72DD}"/>
                </a:ext>
              </a:extLst>
            </p:cNvPr>
            <p:cNvSpPr>
              <a:spLocks noChangeShapeType="1"/>
            </p:cNvSpPr>
            <p:nvPr/>
          </p:nvSpPr>
          <p:spPr bwMode="auto">
            <a:xfrm>
              <a:off x="4549934"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107F8E31-5405-462B-AF63-562B9C1ECA6C}"/>
                </a:ext>
              </a:extLst>
            </p:cNvPr>
            <p:cNvSpPr txBox="1"/>
            <p:nvPr/>
          </p:nvSpPr>
          <p:spPr>
            <a:xfrm>
              <a:off x="4397504" y="5449684"/>
              <a:ext cx="298243" cy="329777"/>
            </a:xfrm>
            <a:prstGeom prst="rect">
              <a:avLst/>
            </a:prstGeom>
            <a:noFill/>
          </p:spPr>
          <p:txBody>
            <a:bodyPr wrap="none" lIns="36000" tIns="36000" rIns="36000" bIns="36000" rtlCol="0" anchor="t" anchorCtr="0">
              <a:spAutoFit/>
            </a:bodyPr>
            <a:lstStyle/>
            <a:p>
              <a:pPr algn="ctr"/>
              <a:r>
                <a:rPr lang="en-US" sz="1200" dirty="0">
                  <a:solidFill>
                    <a:srgbClr val="363636"/>
                  </a:solidFill>
                  <a:cs typeface="Arial" panose="020B0604020202020204" pitchFamily="34" charset="0"/>
                </a:rPr>
                <a:t>7</a:t>
              </a:r>
              <a:r>
                <a:rPr lang="en-GB" sz="1200" dirty="0">
                  <a:solidFill>
                    <a:srgbClr val="363636"/>
                  </a:solidFill>
                  <a:cs typeface="Arial" panose="020B0604020202020204" pitchFamily="34" charset="0"/>
                </a:rPr>
                <a:t>2</a:t>
              </a:r>
            </a:p>
          </p:txBody>
        </p:sp>
        <p:sp>
          <p:nvSpPr>
            <p:cNvPr id="26" name="Line 21">
              <a:extLst>
                <a:ext uri="{FF2B5EF4-FFF2-40B4-BE49-F238E27FC236}">
                  <a16:creationId xmlns:a16="http://schemas.microsoft.com/office/drawing/2014/main" id="{2A0EAF98-C4CF-4988-8DB9-728BBCFEE6F7}"/>
                </a:ext>
              </a:extLst>
            </p:cNvPr>
            <p:cNvSpPr>
              <a:spLocks noChangeShapeType="1"/>
            </p:cNvSpPr>
            <p:nvPr/>
          </p:nvSpPr>
          <p:spPr bwMode="auto">
            <a:xfrm>
              <a:off x="4150278"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6877C5E6-F45A-4134-B85B-E9AF2CF366A6}"/>
                </a:ext>
              </a:extLst>
            </p:cNvPr>
            <p:cNvSpPr txBox="1"/>
            <p:nvPr/>
          </p:nvSpPr>
          <p:spPr>
            <a:xfrm>
              <a:off x="3997846"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60</a:t>
              </a:r>
            </a:p>
          </p:txBody>
        </p:sp>
        <p:sp>
          <p:nvSpPr>
            <p:cNvPr id="28" name="Line 21">
              <a:extLst>
                <a:ext uri="{FF2B5EF4-FFF2-40B4-BE49-F238E27FC236}">
                  <a16:creationId xmlns:a16="http://schemas.microsoft.com/office/drawing/2014/main" id="{116C2E47-A2BF-40E9-9E9D-55B4EE5F82E3}"/>
                </a:ext>
              </a:extLst>
            </p:cNvPr>
            <p:cNvSpPr>
              <a:spLocks noChangeShapeType="1"/>
            </p:cNvSpPr>
            <p:nvPr/>
          </p:nvSpPr>
          <p:spPr bwMode="auto">
            <a:xfrm>
              <a:off x="3750622"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929B49D2-D652-4B7D-A232-0FAB2DF9FFFA}"/>
                </a:ext>
              </a:extLst>
            </p:cNvPr>
            <p:cNvSpPr txBox="1"/>
            <p:nvPr/>
          </p:nvSpPr>
          <p:spPr>
            <a:xfrm>
              <a:off x="3598190"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48</a:t>
              </a:r>
            </a:p>
          </p:txBody>
        </p:sp>
        <p:sp>
          <p:nvSpPr>
            <p:cNvPr id="30" name="Line 21">
              <a:extLst>
                <a:ext uri="{FF2B5EF4-FFF2-40B4-BE49-F238E27FC236}">
                  <a16:creationId xmlns:a16="http://schemas.microsoft.com/office/drawing/2014/main" id="{FCBEC0E4-50FB-4D18-984E-43B5D419B554}"/>
                </a:ext>
              </a:extLst>
            </p:cNvPr>
            <p:cNvSpPr>
              <a:spLocks noChangeShapeType="1"/>
            </p:cNvSpPr>
            <p:nvPr/>
          </p:nvSpPr>
          <p:spPr bwMode="auto">
            <a:xfrm>
              <a:off x="3350965"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9F6EB805-E3BB-4F1A-A142-038DB1892B76}"/>
                </a:ext>
              </a:extLst>
            </p:cNvPr>
            <p:cNvSpPr txBox="1"/>
            <p:nvPr/>
          </p:nvSpPr>
          <p:spPr>
            <a:xfrm>
              <a:off x="3198535"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36</a:t>
              </a:r>
            </a:p>
          </p:txBody>
        </p:sp>
        <p:sp>
          <p:nvSpPr>
            <p:cNvPr id="32" name="Line 21">
              <a:extLst>
                <a:ext uri="{FF2B5EF4-FFF2-40B4-BE49-F238E27FC236}">
                  <a16:creationId xmlns:a16="http://schemas.microsoft.com/office/drawing/2014/main" id="{6E31B71B-DECB-49F6-B2AD-0F36AF917B05}"/>
                </a:ext>
              </a:extLst>
            </p:cNvPr>
            <p:cNvSpPr>
              <a:spLocks noChangeShapeType="1"/>
            </p:cNvSpPr>
            <p:nvPr/>
          </p:nvSpPr>
          <p:spPr bwMode="auto">
            <a:xfrm>
              <a:off x="2951309"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EC64BD7B-B8FB-4CE8-84FB-876FA9147C26}"/>
                </a:ext>
              </a:extLst>
            </p:cNvPr>
            <p:cNvSpPr txBox="1"/>
            <p:nvPr/>
          </p:nvSpPr>
          <p:spPr>
            <a:xfrm>
              <a:off x="2798878"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24</a:t>
              </a:r>
            </a:p>
          </p:txBody>
        </p:sp>
        <p:sp>
          <p:nvSpPr>
            <p:cNvPr id="34" name="Line 21">
              <a:extLst>
                <a:ext uri="{FF2B5EF4-FFF2-40B4-BE49-F238E27FC236}">
                  <a16:creationId xmlns:a16="http://schemas.microsoft.com/office/drawing/2014/main" id="{88685134-E713-4B09-A7E1-7C47F217F11F}"/>
                </a:ext>
              </a:extLst>
            </p:cNvPr>
            <p:cNvSpPr>
              <a:spLocks noChangeShapeType="1"/>
            </p:cNvSpPr>
            <p:nvPr/>
          </p:nvSpPr>
          <p:spPr bwMode="auto">
            <a:xfrm>
              <a:off x="2551653"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950A2014-9B71-4711-91B1-8CDA5ACEB522}"/>
                </a:ext>
              </a:extLst>
            </p:cNvPr>
            <p:cNvSpPr txBox="1"/>
            <p:nvPr/>
          </p:nvSpPr>
          <p:spPr>
            <a:xfrm>
              <a:off x="2399222" y="5449684"/>
              <a:ext cx="298243"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12</a:t>
              </a:r>
            </a:p>
          </p:txBody>
        </p:sp>
        <p:sp>
          <p:nvSpPr>
            <p:cNvPr id="36" name="Line 21">
              <a:extLst>
                <a:ext uri="{FF2B5EF4-FFF2-40B4-BE49-F238E27FC236}">
                  <a16:creationId xmlns:a16="http://schemas.microsoft.com/office/drawing/2014/main" id="{50D465EE-1FC7-4F9A-AF1C-6534074306E8}"/>
                </a:ext>
              </a:extLst>
            </p:cNvPr>
            <p:cNvSpPr>
              <a:spLocks noChangeShapeType="1"/>
            </p:cNvSpPr>
            <p:nvPr/>
          </p:nvSpPr>
          <p:spPr bwMode="auto">
            <a:xfrm>
              <a:off x="2151996" y="537768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222053F8-E5C1-4725-B50A-C5F85DA8C3B0}"/>
                </a:ext>
              </a:extLst>
            </p:cNvPr>
            <p:cNvSpPr txBox="1"/>
            <p:nvPr/>
          </p:nvSpPr>
          <p:spPr>
            <a:xfrm>
              <a:off x="2051782" y="5449684"/>
              <a:ext cx="193808" cy="329777"/>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0</a:t>
              </a:r>
            </a:p>
          </p:txBody>
        </p:sp>
        <p:sp>
          <p:nvSpPr>
            <p:cNvPr id="38" name="Graphic 28">
              <a:extLst>
                <a:ext uri="{FF2B5EF4-FFF2-40B4-BE49-F238E27FC236}">
                  <a16:creationId xmlns:a16="http://schemas.microsoft.com/office/drawing/2014/main" id="{7A8AED4A-4525-4D32-BF52-623321F411DC}"/>
                </a:ext>
              </a:extLst>
            </p:cNvPr>
            <p:cNvSpPr/>
            <p:nvPr/>
          </p:nvSpPr>
          <p:spPr>
            <a:xfrm>
              <a:off x="2149636" y="4050706"/>
              <a:ext cx="3589952" cy="1316849"/>
            </a:xfrm>
            <a:custGeom>
              <a:avLst/>
              <a:gdLst>
                <a:gd name="connsiteX0" fmla="*/ 0 w 4464128"/>
                <a:gd name="connsiteY0" fmla="*/ 1671657 h 1671657"/>
                <a:gd name="connsiteX1" fmla="*/ 76506 w 4464128"/>
                <a:gd name="connsiteY1" fmla="*/ 1591323 h 1671657"/>
                <a:gd name="connsiteX2" fmla="*/ 122409 w 4464128"/>
                <a:gd name="connsiteY2" fmla="*/ 1533945 h 1671657"/>
                <a:gd name="connsiteX3" fmla="*/ 156838 w 4464128"/>
                <a:gd name="connsiteY3" fmla="*/ 1442143 h 1671657"/>
                <a:gd name="connsiteX4" fmla="*/ 214217 w 4464128"/>
                <a:gd name="connsiteY4" fmla="*/ 1323557 h 1671657"/>
                <a:gd name="connsiteX5" fmla="*/ 252470 w 4464128"/>
                <a:gd name="connsiteY5" fmla="*/ 1220268 h 1671657"/>
                <a:gd name="connsiteX6" fmla="*/ 271597 w 4464128"/>
                <a:gd name="connsiteY6" fmla="*/ 1116988 h 1671657"/>
                <a:gd name="connsiteX7" fmla="*/ 302199 w 4464128"/>
                <a:gd name="connsiteY7" fmla="*/ 1040483 h 1671657"/>
                <a:gd name="connsiteX8" fmla="*/ 470512 w 4464128"/>
                <a:gd name="connsiteY8" fmla="*/ 872169 h 1671657"/>
                <a:gd name="connsiteX9" fmla="*/ 531717 w 4464128"/>
                <a:gd name="connsiteY9" fmla="*/ 742109 h 1671657"/>
                <a:gd name="connsiteX10" fmla="*/ 638825 w 4464128"/>
                <a:gd name="connsiteY10" fmla="*/ 692380 h 1671657"/>
                <a:gd name="connsiteX11" fmla="*/ 776536 w 4464128"/>
                <a:gd name="connsiteY11" fmla="*/ 512590 h 1671657"/>
                <a:gd name="connsiteX12" fmla="*/ 845391 w 4464128"/>
                <a:gd name="connsiteY12" fmla="*/ 470512 h 1671657"/>
                <a:gd name="connsiteX13" fmla="*/ 956328 w 4464128"/>
                <a:gd name="connsiteY13" fmla="*/ 455211 h 1671657"/>
                <a:gd name="connsiteX14" fmla="*/ 1025184 w 4464128"/>
                <a:gd name="connsiteY14" fmla="*/ 394006 h 1671657"/>
                <a:gd name="connsiteX15" fmla="*/ 1071085 w 4464128"/>
                <a:gd name="connsiteY15" fmla="*/ 359578 h 1671657"/>
                <a:gd name="connsiteX16" fmla="*/ 1120815 w 4464128"/>
                <a:gd name="connsiteY16" fmla="*/ 355753 h 1671657"/>
                <a:gd name="connsiteX17" fmla="*/ 1258528 w 4464128"/>
                <a:gd name="connsiteY17" fmla="*/ 351927 h 1671657"/>
                <a:gd name="connsiteX18" fmla="*/ 1403889 w 4464128"/>
                <a:gd name="connsiteY18" fmla="*/ 325151 h 1671657"/>
                <a:gd name="connsiteX19" fmla="*/ 1541601 w 4464128"/>
                <a:gd name="connsiteY19" fmla="*/ 267771 h 1671657"/>
                <a:gd name="connsiteX20" fmla="*/ 1614277 w 4464128"/>
                <a:gd name="connsiteY20" fmla="*/ 256296 h 1671657"/>
                <a:gd name="connsiteX21" fmla="*/ 1763467 w 4464128"/>
                <a:gd name="connsiteY21" fmla="*/ 237168 h 1671657"/>
                <a:gd name="connsiteX22" fmla="*/ 1889702 w 4464128"/>
                <a:gd name="connsiteY22" fmla="*/ 237168 h 1671657"/>
                <a:gd name="connsiteX23" fmla="*/ 1947080 w 4464128"/>
                <a:gd name="connsiteY23" fmla="*/ 237168 h 1671657"/>
                <a:gd name="connsiteX24" fmla="*/ 1989152 w 4464128"/>
                <a:gd name="connsiteY24" fmla="*/ 195090 h 1671657"/>
                <a:gd name="connsiteX25" fmla="*/ 2138343 w 4464128"/>
                <a:gd name="connsiteY25" fmla="*/ 183614 h 1671657"/>
                <a:gd name="connsiteX26" fmla="*/ 2180424 w 4464128"/>
                <a:gd name="connsiteY26" fmla="*/ 156837 h 1671657"/>
                <a:gd name="connsiteX27" fmla="*/ 2276055 w 4464128"/>
                <a:gd name="connsiteY27" fmla="*/ 156837 h 1671657"/>
                <a:gd name="connsiteX28" fmla="*/ 2463497 w 4464128"/>
                <a:gd name="connsiteY28" fmla="*/ 137711 h 1671657"/>
                <a:gd name="connsiteX29" fmla="*/ 2635633 w 4464128"/>
                <a:gd name="connsiteY29" fmla="*/ 103283 h 1671657"/>
                <a:gd name="connsiteX30" fmla="*/ 2731264 w 4464128"/>
                <a:gd name="connsiteY30" fmla="*/ 91807 h 1671657"/>
                <a:gd name="connsiteX31" fmla="*/ 2945482 w 4464128"/>
                <a:gd name="connsiteY31" fmla="*/ 84157 h 1671657"/>
                <a:gd name="connsiteX32" fmla="*/ 3148221 w 4464128"/>
                <a:gd name="connsiteY32" fmla="*/ 84157 h 1671657"/>
                <a:gd name="connsiteX33" fmla="*/ 3305060 w 4464128"/>
                <a:gd name="connsiteY33" fmla="*/ 68855 h 1671657"/>
                <a:gd name="connsiteX34" fmla="*/ 3454250 w 4464128"/>
                <a:gd name="connsiteY34" fmla="*/ 42078 h 1671657"/>
                <a:gd name="connsiteX35" fmla="*/ 3488673 w 4464128"/>
                <a:gd name="connsiteY35" fmla="*/ 38253 h 1671657"/>
                <a:gd name="connsiteX36" fmla="*/ 3752620 w 4464128"/>
                <a:gd name="connsiteY36" fmla="*/ 34428 h 1671657"/>
                <a:gd name="connsiteX37" fmla="*/ 3813828 w 4464128"/>
                <a:gd name="connsiteY37" fmla="*/ 11476 h 1671657"/>
                <a:gd name="connsiteX38" fmla="*/ 4460299 w 4464128"/>
                <a:gd name="connsiteY38" fmla="*/ 0 h 1671657"/>
                <a:gd name="connsiteX39" fmla="*/ 4464129 w 4464128"/>
                <a:gd name="connsiteY39" fmla="*/ 1556900 h 167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64128" h="1671657">
                  <a:moveTo>
                    <a:pt x="0" y="1671657"/>
                  </a:moveTo>
                  <a:lnTo>
                    <a:pt x="76506" y="1591323"/>
                  </a:lnTo>
                  <a:lnTo>
                    <a:pt x="122409" y="1533945"/>
                  </a:lnTo>
                  <a:lnTo>
                    <a:pt x="156838" y="1442143"/>
                  </a:lnTo>
                  <a:lnTo>
                    <a:pt x="214217" y="1323557"/>
                  </a:lnTo>
                  <a:lnTo>
                    <a:pt x="252470" y="1220268"/>
                  </a:lnTo>
                  <a:lnTo>
                    <a:pt x="271597" y="1116988"/>
                  </a:lnTo>
                  <a:lnTo>
                    <a:pt x="302199" y="1040483"/>
                  </a:lnTo>
                  <a:lnTo>
                    <a:pt x="470512" y="872169"/>
                  </a:lnTo>
                  <a:lnTo>
                    <a:pt x="531717" y="742109"/>
                  </a:lnTo>
                  <a:lnTo>
                    <a:pt x="638825" y="692380"/>
                  </a:lnTo>
                  <a:lnTo>
                    <a:pt x="776536" y="512590"/>
                  </a:lnTo>
                  <a:lnTo>
                    <a:pt x="845391" y="470512"/>
                  </a:lnTo>
                  <a:lnTo>
                    <a:pt x="956328" y="455211"/>
                  </a:lnTo>
                  <a:lnTo>
                    <a:pt x="1025184" y="394006"/>
                  </a:lnTo>
                  <a:lnTo>
                    <a:pt x="1071085" y="359578"/>
                  </a:lnTo>
                  <a:lnTo>
                    <a:pt x="1120815" y="355753"/>
                  </a:lnTo>
                  <a:lnTo>
                    <a:pt x="1258528" y="351927"/>
                  </a:lnTo>
                  <a:lnTo>
                    <a:pt x="1403889" y="325151"/>
                  </a:lnTo>
                  <a:lnTo>
                    <a:pt x="1541601" y="267771"/>
                  </a:lnTo>
                  <a:lnTo>
                    <a:pt x="1614277" y="256296"/>
                  </a:lnTo>
                  <a:lnTo>
                    <a:pt x="1763467" y="237168"/>
                  </a:lnTo>
                  <a:lnTo>
                    <a:pt x="1889702" y="237168"/>
                  </a:lnTo>
                  <a:lnTo>
                    <a:pt x="1947080" y="237168"/>
                  </a:lnTo>
                  <a:lnTo>
                    <a:pt x="1989152" y="195090"/>
                  </a:lnTo>
                  <a:lnTo>
                    <a:pt x="2138343" y="183614"/>
                  </a:lnTo>
                  <a:lnTo>
                    <a:pt x="2180424" y="156837"/>
                  </a:lnTo>
                  <a:lnTo>
                    <a:pt x="2276055" y="156837"/>
                  </a:lnTo>
                  <a:lnTo>
                    <a:pt x="2463497" y="137711"/>
                  </a:lnTo>
                  <a:lnTo>
                    <a:pt x="2635633" y="103283"/>
                  </a:lnTo>
                  <a:lnTo>
                    <a:pt x="2731264" y="91807"/>
                  </a:lnTo>
                  <a:lnTo>
                    <a:pt x="2945482" y="84157"/>
                  </a:lnTo>
                  <a:lnTo>
                    <a:pt x="3148221" y="84157"/>
                  </a:lnTo>
                  <a:lnTo>
                    <a:pt x="3305060" y="68855"/>
                  </a:lnTo>
                  <a:lnTo>
                    <a:pt x="3454250" y="42078"/>
                  </a:lnTo>
                  <a:lnTo>
                    <a:pt x="3488673" y="38253"/>
                  </a:lnTo>
                  <a:lnTo>
                    <a:pt x="3752620" y="34428"/>
                  </a:lnTo>
                  <a:lnTo>
                    <a:pt x="3813828" y="11476"/>
                  </a:lnTo>
                  <a:lnTo>
                    <a:pt x="4460299" y="0"/>
                  </a:lnTo>
                  <a:lnTo>
                    <a:pt x="4464129" y="1556900"/>
                  </a:lnTo>
                  <a:close/>
                </a:path>
              </a:pathLst>
            </a:custGeom>
            <a:solidFill>
              <a:schemeClr val="bg2"/>
            </a:solidFill>
            <a:ln w="9525" cap="flat">
              <a:noFill/>
              <a:prstDash val="solid"/>
              <a:miter/>
            </a:ln>
          </p:spPr>
          <p:txBody>
            <a:bodyPr rtlCol="0" anchor="ctr"/>
            <a:lstStyle/>
            <a:p>
              <a:endParaRPr lang="en-GB" sz="1200"/>
            </a:p>
          </p:txBody>
        </p:sp>
        <p:sp>
          <p:nvSpPr>
            <p:cNvPr id="39" name="Graphic 31">
              <a:extLst>
                <a:ext uri="{FF2B5EF4-FFF2-40B4-BE49-F238E27FC236}">
                  <a16:creationId xmlns:a16="http://schemas.microsoft.com/office/drawing/2014/main" id="{7838442F-6BE0-446E-ACD1-547C3409AF55}"/>
                </a:ext>
              </a:extLst>
            </p:cNvPr>
            <p:cNvSpPr/>
            <p:nvPr/>
          </p:nvSpPr>
          <p:spPr>
            <a:xfrm>
              <a:off x="2135327" y="4967275"/>
              <a:ext cx="3611914" cy="430618"/>
            </a:xfrm>
            <a:custGeom>
              <a:avLst/>
              <a:gdLst>
                <a:gd name="connsiteX0" fmla="*/ 0 w 4464128"/>
                <a:gd name="connsiteY0" fmla="*/ 1671657 h 1671657"/>
                <a:gd name="connsiteX1" fmla="*/ 76506 w 4464128"/>
                <a:gd name="connsiteY1" fmla="*/ 1591323 h 1671657"/>
                <a:gd name="connsiteX2" fmla="*/ 122409 w 4464128"/>
                <a:gd name="connsiteY2" fmla="*/ 1533945 h 1671657"/>
                <a:gd name="connsiteX3" fmla="*/ 156838 w 4464128"/>
                <a:gd name="connsiteY3" fmla="*/ 1442143 h 1671657"/>
                <a:gd name="connsiteX4" fmla="*/ 214217 w 4464128"/>
                <a:gd name="connsiteY4" fmla="*/ 1323557 h 1671657"/>
                <a:gd name="connsiteX5" fmla="*/ 252470 w 4464128"/>
                <a:gd name="connsiteY5" fmla="*/ 1220268 h 1671657"/>
                <a:gd name="connsiteX6" fmla="*/ 271597 w 4464128"/>
                <a:gd name="connsiteY6" fmla="*/ 1116988 h 1671657"/>
                <a:gd name="connsiteX7" fmla="*/ 302199 w 4464128"/>
                <a:gd name="connsiteY7" fmla="*/ 1040483 h 1671657"/>
                <a:gd name="connsiteX8" fmla="*/ 470512 w 4464128"/>
                <a:gd name="connsiteY8" fmla="*/ 872169 h 1671657"/>
                <a:gd name="connsiteX9" fmla="*/ 531717 w 4464128"/>
                <a:gd name="connsiteY9" fmla="*/ 742109 h 1671657"/>
                <a:gd name="connsiteX10" fmla="*/ 638825 w 4464128"/>
                <a:gd name="connsiteY10" fmla="*/ 692380 h 1671657"/>
                <a:gd name="connsiteX11" fmla="*/ 776536 w 4464128"/>
                <a:gd name="connsiteY11" fmla="*/ 512590 h 1671657"/>
                <a:gd name="connsiteX12" fmla="*/ 845391 w 4464128"/>
                <a:gd name="connsiteY12" fmla="*/ 470512 h 1671657"/>
                <a:gd name="connsiteX13" fmla="*/ 956328 w 4464128"/>
                <a:gd name="connsiteY13" fmla="*/ 455211 h 1671657"/>
                <a:gd name="connsiteX14" fmla="*/ 1025184 w 4464128"/>
                <a:gd name="connsiteY14" fmla="*/ 394006 h 1671657"/>
                <a:gd name="connsiteX15" fmla="*/ 1071085 w 4464128"/>
                <a:gd name="connsiteY15" fmla="*/ 359578 h 1671657"/>
                <a:gd name="connsiteX16" fmla="*/ 1120815 w 4464128"/>
                <a:gd name="connsiteY16" fmla="*/ 355753 h 1671657"/>
                <a:gd name="connsiteX17" fmla="*/ 1258528 w 4464128"/>
                <a:gd name="connsiteY17" fmla="*/ 351927 h 1671657"/>
                <a:gd name="connsiteX18" fmla="*/ 1403889 w 4464128"/>
                <a:gd name="connsiteY18" fmla="*/ 325151 h 1671657"/>
                <a:gd name="connsiteX19" fmla="*/ 1541601 w 4464128"/>
                <a:gd name="connsiteY19" fmla="*/ 267771 h 1671657"/>
                <a:gd name="connsiteX20" fmla="*/ 1614277 w 4464128"/>
                <a:gd name="connsiteY20" fmla="*/ 256296 h 1671657"/>
                <a:gd name="connsiteX21" fmla="*/ 1763467 w 4464128"/>
                <a:gd name="connsiteY21" fmla="*/ 237168 h 1671657"/>
                <a:gd name="connsiteX22" fmla="*/ 1889702 w 4464128"/>
                <a:gd name="connsiteY22" fmla="*/ 237168 h 1671657"/>
                <a:gd name="connsiteX23" fmla="*/ 1947080 w 4464128"/>
                <a:gd name="connsiteY23" fmla="*/ 237168 h 1671657"/>
                <a:gd name="connsiteX24" fmla="*/ 1989152 w 4464128"/>
                <a:gd name="connsiteY24" fmla="*/ 195090 h 1671657"/>
                <a:gd name="connsiteX25" fmla="*/ 2138343 w 4464128"/>
                <a:gd name="connsiteY25" fmla="*/ 183614 h 1671657"/>
                <a:gd name="connsiteX26" fmla="*/ 2180424 w 4464128"/>
                <a:gd name="connsiteY26" fmla="*/ 156837 h 1671657"/>
                <a:gd name="connsiteX27" fmla="*/ 2276055 w 4464128"/>
                <a:gd name="connsiteY27" fmla="*/ 156837 h 1671657"/>
                <a:gd name="connsiteX28" fmla="*/ 2463497 w 4464128"/>
                <a:gd name="connsiteY28" fmla="*/ 137711 h 1671657"/>
                <a:gd name="connsiteX29" fmla="*/ 2635633 w 4464128"/>
                <a:gd name="connsiteY29" fmla="*/ 103283 h 1671657"/>
                <a:gd name="connsiteX30" fmla="*/ 2731264 w 4464128"/>
                <a:gd name="connsiteY30" fmla="*/ 91807 h 1671657"/>
                <a:gd name="connsiteX31" fmla="*/ 2945482 w 4464128"/>
                <a:gd name="connsiteY31" fmla="*/ 84157 h 1671657"/>
                <a:gd name="connsiteX32" fmla="*/ 3148221 w 4464128"/>
                <a:gd name="connsiteY32" fmla="*/ 84157 h 1671657"/>
                <a:gd name="connsiteX33" fmla="*/ 3305060 w 4464128"/>
                <a:gd name="connsiteY33" fmla="*/ 68855 h 1671657"/>
                <a:gd name="connsiteX34" fmla="*/ 3454250 w 4464128"/>
                <a:gd name="connsiteY34" fmla="*/ 42078 h 1671657"/>
                <a:gd name="connsiteX35" fmla="*/ 3488673 w 4464128"/>
                <a:gd name="connsiteY35" fmla="*/ 38253 h 1671657"/>
                <a:gd name="connsiteX36" fmla="*/ 3752620 w 4464128"/>
                <a:gd name="connsiteY36" fmla="*/ 34428 h 1671657"/>
                <a:gd name="connsiteX37" fmla="*/ 3813828 w 4464128"/>
                <a:gd name="connsiteY37" fmla="*/ 11476 h 1671657"/>
                <a:gd name="connsiteX38" fmla="*/ 4460299 w 4464128"/>
                <a:gd name="connsiteY38" fmla="*/ 0 h 1671657"/>
                <a:gd name="connsiteX39" fmla="*/ 4464129 w 4464128"/>
                <a:gd name="connsiteY39" fmla="*/ 1556900 h 1671657"/>
                <a:gd name="connsiteX0" fmla="*/ 0 w 4460300"/>
                <a:gd name="connsiteY0" fmla="*/ 1671657 h 1678909"/>
                <a:gd name="connsiteX1" fmla="*/ 76506 w 4460300"/>
                <a:gd name="connsiteY1" fmla="*/ 1591323 h 1678909"/>
                <a:gd name="connsiteX2" fmla="*/ 122409 w 4460300"/>
                <a:gd name="connsiteY2" fmla="*/ 1533945 h 1678909"/>
                <a:gd name="connsiteX3" fmla="*/ 156838 w 4460300"/>
                <a:gd name="connsiteY3" fmla="*/ 1442143 h 1678909"/>
                <a:gd name="connsiteX4" fmla="*/ 214217 w 4460300"/>
                <a:gd name="connsiteY4" fmla="*/ 1323557 h 1678909"/>
                <a:gd name="connsiteX5" fmla="*/ 252470 w 4460300"/>
                <a:gd name="connsiteY5" fmla="*/ 1220268 h 1678909"/>
                <a:gd name="connsiteX6" fmla="*/ 271597 w 4460300"/>
                <a:gd name="connsiteY6" fmla="*/ 1116988 h 1678909"/>
                <a:gd name="connsiteX7" fmla="*/ 302199 w 4460300"/>
                <a:gd name="connsiteY7" fmla="*/ 1040483 h 1678909"/>
                <a:gd name="connsiteX8" fmla="*/ 470512 w 4460300"/>
                <a:gd name="connsiteY8" fmla="*/ 872169 h 1678909"/>
                <a:gd name="connsiteX9" fmla="*/ 531717 w 4460300"/>
                <a:gd name="connsiteY9" fmla="*/ 742109 h 1678909"/>
                <a:gd name="connsiteX10" fmla="*/ 638825 w 4460300"/>
                <a:gd name="connsiteY10" fmla="*/ 692380 h 1678909"/>
                <a:gd name="connsiteX11" fmla="*/ 776536 w 4460300"/>
                <a:gd name="connsiteY11" fmla="*/ 512590 h 1678909"/>
                <a:gd name="connsiteX12" fmla="*/ 845391 w 4460300"/>
                <a:gd name="connsiteY12" fmla="*/ 470512 h 1678909"/>
                <a:gd name="connsiteX13" fmla="*/ 956328 w 4460300"/>
                <a:gd name="connsiteY13" fmla="*/ 455211 h 1678909"/>
                <a:gd name="connsiteX14" fmla="*/ 1025184 w 4460300"/>
                <a:gd name="connsiteY14" fmla="*/ 394006 h 1678909"/>
                <a:gd name="connsiteX15" fmla="*/ 1071085 w 4460300"/>
                <a:gd name="connsiteY15" fmla="*/ 359578 h 1678909"/>
                <a:gd name="connsiteX16" fmla="*/ 1120815 w 4460300"/>
                <a:gd name="connsiteY16" fmla="*/ 355753 h 1678909"/>
                <a:gd name="connsiteX17" fmla="*/ 1258528 w 4460300"/>
                <a:gd name="connsiteY17" fmla="*/ 351927 h 1678909"/>
                <a:gd name="connsiteX18" fmla="*/ 1403889 w 4460300"/>
                <a:gd name="connsiteY18" fmla="*/ 325151 h 1678909"/>
                <a:gd name="connsiteX19" fmla="*/ 1541601 w 4460300"/>
                <a:gd name="connsiteY19" fmla="*/ 267771 h 1678909"/>
                <a:gd name="connsiteX20" fmla="*/ 1614277 w 4460300"/>
                <a:gd name="connsiteY20" fmla="*/ 256296 h 1678909"/>
                <a:gd name="connsiteX21" fmla="*/ 1763467 w 4460300"/>
                <a:gd name="connsiteY21" fmla="*/ 237168 h 1678909"/>
                <a:gd name="connsiteX22" fmla="*/ 1889702 w 4460300"/>
                <a:gd name="connsiteY22" fmla="*/ 237168 h 1678909"/>
                <a:gd name="connsiteX23" fmla="*/ 1947080 w 4460300"/>
                <a:gd name="connsiteY23" fmla="*/ 237168 h 1678909"/>
                <a:gd name="connsiteX24" fmla="*/ 1989152 w 4460300"/>
                <a:gd name="connsiteY24" fmla="*/ 195090 h 1678909"/>
                <a:gd name="connsiteX25" fmla="*/ 2138343 w 4460300"/>
                <a:gd name="connsiteY25" fmla="*/ 183614 h 1678909"/>
                <a:gd name="connsiteX26" fmla="*/ 2180424 w 4460300"/>
                <a:gd name="connsiteY26" fmla="*/ 156837 h 1678909"/>
                <a:gd name="connsiteX27" fmla="*/ 2276055 w 4460300"/>
                <a:gd name="connsiteY27" fmla="*/ 156837 h 1678909"/>
                <a:gd name="connsiteX28" fmla="*/ 2463497 w 4460300"/>
                <a:gd name="connsiteY28" fmla="*/ 137711 h 1678909"/>
                <a:gd name="connsiteX29" fmla="*/ 2635633 w 4460300"/>
                <a:gd name="connsiteY29" fmla="*/ 103283 h 1678909"/>
                <a:gd name="connsiteX30" fmla="*/ 2731264 w 4460300"/>
                <a:gd name="connsiteY30" fmla="*/ 91807 h 1678909"/>
                <a:gd name="connsiteX31" fmla="*/ 2945482 w 4460300"/>
                <a:gd name="connsiteY31" fmla="*/ 84157 h 1678909"/>
                <a:gd name="connsiteX32" fmla="*/ 3148221 w 4460300"/>
                <a:gd name="connsiteY32" fmla="*/ 84157 h 1678909"/>
                <a:gd name="connsiteX33" fmla="*/ 3305060 w 4460300"/>
                <a:gd name="connsiteY33" fmla="*/ 68855 h 1678909"/>
                <a:gd name="connsiteX34" fmla="*/ 3454250 w 4460300"/>
                <a:gd name="connsiteY34" fmla="*/ 42078 h 1678909"/>
                <a:gd name="connsiteX35" fmla="*/ 3488673 w 4460300"/>
                <a:gd name="connsiteY35" fmla="*/ 38253 h 1678909"/>
                <a:gd name="connsiteX36" fmla="*/ 3752620 w 4460300"/>
                <a:gd name="connsiteY36" fmla="*/ 34428 h 1678909"/>
                <a:gd name="connsiteX37" fmla="*/ 3813828 w 4460300"/>
                <a:gd name="connsiteY37" fmla="*/ 11476 h 1678909"/>
                <a:gd name="connsiteX38" fmla="*/ 4460299 w 4460300"/>
                <a:gd name="connsiteY38" fmla="*/ 0 h 1678909"/>
                <a:gd name="connsiteX39" fmla="*/ 4457401 w 4460300"/>
                <a:gd name="connsiteY39" fmla="*/ 1667347 h 1678909"/>
                <a:gd name="connsiteX40" fmla="*/ 0 w 4460300"/>
                <a:gd name="connsiteY40" fmla="*/ 1671657 h 1678909"/>
                <a:gd name="connsiteX0" fmla="*/ 0 w 4460299"/>
                <a:gd name="connsiteY0" fmla="*/ 1760013 h 1760013"/>
                <a:gd name="connsiteX1" fmla="*/ 76506 w 4460299"/>
                <a:gd name="connsiteY1" fmla="*/ 1591323 h 1760013"/>
                <a:gd name="connsiteX2" fmla="*/ 122409 w 4460299"/>
                <a:gd name="connsiteY2" fmla="*/ 1533945 h 1760013"/>
                <a:gd name="connsiteX3" fmla="*/ 156838 w 4460299"/>
                <a:gd name="connsiteY3" fmla="*/ 1442143 h 1760013"/>
                <a:gd name="connsiteX4" fmla="*/ 214217 w 4460299"/>
                <a:gd name="connsiteY4" fmla="*/ 1323557 h 1760013"/>
                <a:gd name="connsiteX5" fmla="*/ 252470 w 4460299"/>
                <a:gd name="connsiteY5" fmla="*/ 1220268 h 1760013"/>
                <a:gd name="connsiteX6" fmla="*/ 271597 w 4460299"/>
                <a:gd name="connsiteY6" fmla="*/ 1116988 h 1760013"/>
                <a:gd name="connsiteX7" fmla="*/ 302199 w 4460299"/>
                <a:gd name="connsiteY7" fmla="*/ 1040483 h 1760013"/>
                <a:gd name="connsiteX8" fmla="*/ 470512 w 4460299"/>
                <a:gd name="connsiteY8" fmla="*/ 872169 h 1760013"/>
                <a:gd name="connsiteX9" fmla="*/ 531717 w 4460299"/>
                <a:gd name="connsiteY9" fmla="*/ 742109 h 1760013"/>
                <a:gd name="connsiteX10" fmla="*/ 638825 w 4460299"/>
                <a:gd name="connsiteY10" fmla="*/ 692380 h 1760013"/>
                <a:gd name="connsiteX11" fmla="*/ 776536 w 4460299"/>
                <a:gd name="connsiteY11" fmla="*/ 512590 h 1760013"/>
                <a:gd name="connsiteX12" fmla="*/ 845391 w 4460299"/>
                <a:gd name="connsiteY12" fmla="*/ 470512 h 1760013"/>
                <a:gd name="connsiteX13" fmla="*/ 956328 w 4460299"/>
                <a:gd name="connsiteY13" fmla="*/ 455211 h 1760013"/>
                <a:gd name="connsiteX14" fmla="*/ 1025184 w 4460299"/>
                <a:gd name="connsiteY14" fmla="*/ 394006 h 1760013"/>
                <a:gd name="connsiteX15" fmla="*/ 1071085 w 4460299"/>
                <a:gd name="connsiteY15" fmla="*/ 359578 h 1760013"/>
                <a:gd name="connsiteX16" fmla="*/ 1120815 w 4460299"/>
                <a:gd name="connsiteY16" fmla="*/ 355753 h 1760013"/>
                <a:gd name="connsiteX17" fmla="*/ 1258528 w 4460299"/>
                <a:gd name="connsiteY17" fmla="*/ 351927 h 1760013"/>
                <a:gd name="connsiteX18" fmla="*/ 1403889 w 4460299"/>
                <a:gd name="connsiteY18" fmla="*/ 325151 h 1760013"/>
                <a:gd name="connsiteX19" fmla="*/ 1541601 w 4460299"/>
                <a:gd name="connsiteY19" fmla="*/ 267771 h 1760013"/>
                <a:gd name="connsiteX20" fmla="*/ 1614277 w 4460299"/>
                <a:gd name="connsiteY20" fmla="*/ 256296 h 1760013"/>
                <a:gd name="connsiteX21" fmla="*/ 1763467 w 4460299"/>
                <a:gd name="connsiteY21" fmla="*/ 237168 h 1760013"/>
                <a:gd name="connsiteX22" fmla="*/ 1889702 w 4460299"/>
                <a:gd name="connsiteY22" fmla="*/ 237168 h 1760013"/>
                <a:gd name="connsiteX23" fmla="*/ 1947080 w 4460299"/>
                <a:gd name="connsiteY23" fmla="*/ 237168 h 1760013"/>
                <a:gd name="connsiteX24" fmla="*/ 1989152 w 4460299"/>
                <a:gd name="connsiteY24" fmla="*/ 195090 h 1760013"/>
                <a:gd name="connsiteX25" fmla="*/ 2138343 w 4460299"/>
                <a:gd name="connsiteY25" fmla="*/ 183614 h 1760013"/>
                <a:gd name="connsiteX26" fmla="*/ 2180424 w 4460299"/>
                <a:gd name="connsiteY26" fmla="*/ 156837 h 1760013"/>
                <a:gd name="connsiteX27" fmla="*/ 2276055 w 4460299"/>
                <a:gd name="connsiteY27" fmla="*/ 156837 h 1760013"/>
                <a:gd name="connsiteX28" fmla="*/ 2463497 w 4460299"/>
                <a:gd name="connsiteY28" fmla="*/ 137711 h 1760013"/>
                <a:gd name="connsiteX29" fmla="*/ 2635633 w 4460299"/>
                <a:gd name="connsiteY29" fmla="*/ 103283 h 1760013"/>
                <a:gd name="connsiteX30" fmla="*/ 2731264 w 4460299"/>
                <a:gd name="connsiteY30" fmla="*/ 91807 h 1760013"/>
                <a:gd name="connsiteX31" fmla="*/ 2945482 w 4460299"/>
                <a:gd name="connsiteY31" fmla="*/ 84157 h 1760013"/>
                <a:gd name="connsiteX32" fmla="*/ 3148221 w 4460299"/>
                <a:gd name="connsiteY32" fmla="*/ 84157 h 1760013"/>
                <a:gd name="connsiteX33" fmla="*/ 3305060 w 4460299"/>
                <a:gd name="connsiteY33" fmla="*/ 68855 h 1760013"/>
                <a:gd name="connsiteX34" fmla="*/ 3454250 w 4460299"/>
                <a:gd name="connsiteY34" fmla="*/ 42078 h 1760013"/>
                <a:gd name="connsiteX35" fmla="*/ 3488673 w 4460299"/>
                <a:gd name="connsiteY35" fmla="*/ 38253 h 1760013"/>
                <a:gd name="connsiteX36" fmla="*/ 3752620 w 4460299"/>
                <a:gd name="connsiteY36" fmla="*/ 34428 h 1760013"/>
                <a:gd name="connsiteX37" fmla="*/ 3813828 w 4460299"/>
                <a:gd name="connsiteY37" fmla="*/ 11476 h 1760013"/>
                <a:gd name="connsiteX38" fmla="*/ 4460299 w 4460299"/>
                <a:gd name="connsiteY38" fmla="*/ 0 h 1760013"/>
                <a:gd name="connsiteX39" fmla="*/ 4457401 w 4460299"/>
                <a:gd name="connsiteY39" fmla="*/ 1667347 h 1760013"/>
                <a:gd name="connsiteX40" fmla="*/ 0 w 4460299"/>
                <a:gd name="connsiteY40" fmla="*/ 1760013 h 1760013"/>
                <a:gd name="connsiteX0" fmla="*/ 0 w 4461169"/>
                <a:gd name="connsiteY0" fmla="*/ 1760013 h 1760013"/>
                <a:gd name="connsiteX1" fmla="*/ 76506 w 4461169"/>
                <a:gd name="connsiteY1" fmla="*/ 1591323 h 1760013"/>
                <a:gd name="connsiteX2" fmla="*/ 122409 w 4461169"/>
                <a:gd name="connsiteY2" fmla="*/ 1533945 h 1760013"/>
                <a:gd name="connsiteX3" fmla="*/ 156838 w 4461169"/>
                <a:gd name="connsiteY3" fmla="*/ 1442143 h 1760013"/>
                <a:gd name="connsiteX4" fmla="*/ 214217 w 4461169"/>
                <a:gd name="connsiteY4" fmla="*/ 1323557 h 1760013"/>
                <a:gd name="connsiteX5" fmla="*/ 252470 w 4461169"/>
                <a:gd name="connsiteY5" fmla="*/ 1220268 h 1760013"/>
                <a:gd name="connsiteX6" fmla="*/ 271597 w 4461169"/>
                <a:gd name="connsiteY6" fmla="*/ 1116988 h 1760013"/>
                <a:gd name="connsiteX7" fmla="*/ 302199 w 4461169"/>
                <a:gd name="connsiteY7" fmla="*/ 1040483 h 1760013"/>
                <a:gd name="connsiteX8" fmla="*/ 470512 w 4461169"/>
                <a:gd name="connsiteY8" fmla="*/ 872169 h 1760013"/>
                <a:gd name="connsiteX9" fmla="*/ 531717 w 4461169"/>
                <a:gd name="connsiteY9" fmla="*/ 742109 h 1760013"/>
                <a:gd name="connsiteX10" fmla="*/ 638825 w 4461169"/>
                <a:gd name="connsiteY10" fmla="*/ 692380 h 1760013"/>
                <a:gd name="connsiteX11" fmla="*/ 776536 w 4461169"/>
                <a:gd name="connsiteY11" fmla="*/ 512590 h 1760013"/>
                <a:gd name="connsiteX12" fmla="*/ 845391 w 4461169"/>
                <a:gd name="connsiteY12" fmla="*/ 470512 h 1760013"/>
                <a:gd name="connsiteX13" fmla="*/ 956328 w 4461169"/>
                <a:gd name="connsiteY13" fmla="*/ 455211 h 1760013"/>
                <a:gd name="connsiteX14" fmla="*/ 1025184 w 4461169"/>
                <a:gd name="connsiteY14" fmla="*/ 394006 h 1760013"/>
                <a:gd name="connsiteX15" fmla="*/ 1071085 w 4461169"/>
                <a:gd name="connsiteY15" fmla="*/ 359578 h 1760013"/>
                <a:gd name="connsiteX16" fmla="*/ 1120815 w 4461169"/>
                <a:gd name="connsiteY16" fmla="*/ 355753 h 1760013"/>
                <a:gd name="connsiteX17" fmla="*/ 1258528 w 4461169"/>
                <a:gd name="connsiteY17" fmla="*/ 351927 h 1760013"/>
                <a:gd name="connsiteX18" fmla="*/ 1403889 w 4461169"/>
                <a:gd name="connsiteY18" fmla="*/ 325151 h 1760013"/>
                <a:gd name="connsiteX19" fmla="*/ 1541601 w 4461169"/>
                <a:gd name="connsiteY19" fmla="*/ 267771 h 1760013"/>
                <a:gd name="connsiteX20" fmla="*/ 1614277 w 4461169"/>
                <a:gd name="connsiteY20" fmla="*/ 256296 h 1760013"/>
                <a:gd name="connsiteX21" fmla="*/ 1763467 w 4461169"/>
                <a:gd name="connsiteY21" fmla="*/ 237168 h 1760013"/>
                <a:gd name="connsiteX22" fmla="*/ 1889702 w 4461169"/>
                <a:gd name="connsiteY22" fmla="*/ 237168 h 1760013"/>
                <a:gd name="connsiteX23" fmla="*/ 1947080 w 4461169"/>
                <a:gd name="connsiteY23" fmla="*/ 237168 h 1760013"/>
                <a:gd name="connsiteX24" fmla="*/ 1989152 w 4461169"/>
                <a:gd name="connsiteY24" fmla="*/ 195090 h 1760013"/>
                <a:gd name="connsiteX25" fmla="*/ 2138343 w 4461169"/>
                <a:gd name="connsiteY25" fmla="*/ 183614 h 1760013"/>
                <a:gd name="connsiteX26" fmla="*/ 2180424 w 4461169"/>
                <a:gd name="connsiteY26" fmla="*/ 156837 h 1760013"/>
                <a:gd name="connsiteX27" fmla="*/ 2276055 w 4461169"/>
                <a:gd name="connsiteY27" fmla="*/ 156837 h 1760013"/>
                <a:gd name="connsiteX28" fmla="*/ 2463497 w 4461169"/>
                <a:gd name="connsiteY28" fmla="*/ 137711 h 1760013"/>
                <a:gd name="connsiteX29" fmla="*/ 2635633 w 4461169"/>
                <a:gd name="connsiteY29" fmla="*/ 103283 h 1760013"/>
                <a:gd name="connsiteX30" fmla="*/ 2731264 w 4461169"/>
                <a:gd name="connsiteY30" fmla="*/ 91807 h 1760013"/>
                <a:gd name="connsiteX31" fmla="*/ 2945482 w 4461169"/>
                <a:gd name="connsiteY31" fmla="*/ 84157 h 1760013"/>
                <a:gd name="connsiteX32" fmla="*/ 3148221 w 4461169"/>
                <a:gd name="connsiteY32" fmla="*/ 84157 h 1760013"/>
                <a:gd name="connsiteX33" fmla="*/ 3305060 w 4461169"/>
                <a:gd name="connsiteY33" fmla="*/ 68855 h 1760013"/>
                <a:gd name="connsiteX34" fmla="*/ 3454250 w 4461169"/>
                <a:gd name="connsiteY34" fmla="*/ 42078 h 1760013"/>
                <a:gd name="connsiteX35" fmla="*/ 3488673 w 4461169"/>
                <a:gd name="connsiteY35" fmla="*/ 38253 h 1760013"/>
                <a:gd name="connsiteX36" fmla="*/ 3752620 w 4461169"/>
                <a:gd name="connsiteY36" fmla="*/ 34428 h 1760013"/>
                <a:gd name="connsiteX37" fmla="*/ 3813828 w 4461169"/>
                <a:gd name="connsiteY37" fmla="*/ 11476 h 1760013"/>
                <a:gd name="connsiteX38" fmla="*/ 4460299 w 4461169"/>
                <a:gd name="connsiteY38" fmla="*/ 0 h 1760013"/>
                <a:gd name="connsiteX39" fmla="*/ 4461169 w 4461169"/>
                <a:gd name="connsiteY39" fmla="*/ 1729197 h 1760013"/>
                <a:gd name="connsiteX40" fmla="*/ 0 w 4461169"/>
                <a:gd name="connsiteY40" fmla="*/ 1760013 h 1760013"/>
                <a:gd name="connsiteX0" fmla="*/ 0 w 4464937"/>
                <a:gd name="connsiteY0" fmla="*/ 1747643 h 1747643"/>
                <a:gd name="connsiteX1" fmla="*/ 80274 w 4464937"/>
                <a:gd name="connsiteY1" fmla="*/ 1591323 h 1747643"/>
                <a:gd name="connsiteX2" fmla="*/ 126177 w 4464937"/>
                <a:gd name="connsiteY2" fmla="*/ 1533945 h 1747643"/>
                <a:gd name="connsiteX3" fmla="*/ 160606 w 4464937"/>
                <a:gd name="connsiteY3" fmla="*/ 1442143 h 1747643"/>
                <a:gd name="connsiteX4" fmla="*/ 217985 w 4464937"/>
                <a:gd name="connsiteY4" fmla="*/ 1323557 h 1747643"/>
                <a:gd name="connsiteX5" fmla="*/ 256238 w 4464937"/>
                <a:gd name="connsiteY5" fmla="*/ 1220268 h 1747643"/>
                <a:gd name="connsiteX6" fmla="*/ 275365 w 4464937"/>
                <a:gd name="connsiteY6" fmla="*/ 1116988 h 1747643"/>
                <a:gd name="connsiteX7" fmla="*/ 305967 w 4464937"/>
                <a:gd name="connsiteY7" fmla="*/ 1040483 h 1747643"/>
                <a:gd name="connsiteX8" fmla="*/ 474280 w 4464937"/>
                <a:gd name="connsiteY8" fmla="*/ 872169 h 1747643"/>
                <a:gd name="connsiteX9" fmla="*/ 535485 w 4464937"/>
                <a:gd name="connsiteY9" fmla="*/ 742109 h 1747643"/>
                <a:gd name="connsiteX10" fmla="*/ 642593 w 4464937"/>
                <a:gd name="connsiteY10" fmla="*/ 692380 h 1747643"/>
                <a:gd name="connsiteX11" fmla="*/ 780304 w 4464937"/>
                <a:gd name="connsiteY11" fmla="*/ 512590 h 1747643"/>
                <a:gd name="connsiteX12" fmla="*/ 849159 w 4464937"/>
                <a:gd name="connsiteY12" fmla="*/ 470512 h 1747643"/>
                <a:gd name="connsiteX13" fmla="*/ 960096 w 4464937"/>
                <a:gd name="connsiteY13" fmla="*/ 455211 h 1747643"/>
                <a:gd name="connsiteX14" fmla="*/ 1028952 w 4464937"/>
                <a:gd name="connsiteY14" fmla="*/ 394006 h 1747643"/>
                <a:gd name="connsiteX15" fmla="*/ 1074853 w 4464937"/>
                <a:gd name="connsiteY15" fmla="*/ 359578 h 1747643"/>
                <a:gd name="connsiteX16" fmla="*/ 1124583 w 4464937"/>
                <a:gd name="connsiteY16" fmla="*/ 355753 h 1747643"/>
                <a:gd name="connsiteX17" fmla="*/ 1262296 w 4464937"/>
                <a:gd name="connsiteY17" fmla="*/ 351927 h 1747643"/>
                <a:gd name="connsiteX18" fmla="*/ 1407657 w 4464937"/>
                <a:gd name="connsiteY18" fmla="*/ 325151 h 1747643"/>
                <a:gd name="connsiteX19" fmla="*/ 1545369 w 4464937"/>
                <a:gd name="connsiteY19" fmla="*/ 267771 h 1747643"/>
                <a:gd name="connsiteX20" fmla="*/ 1618045 w 4464937"/>
                <a:gd name="connsiteY20" fmla="*/ 256296 h 1747643"/>
                <a:gd name="connsiteX21" fmla="*/ 1767235 w 4464937"/>
                <a:gd name="connsiteY21" fmla="*/ 237168 h 1747643"/>
                <a:gd name="connsiteX22" fmla="*/ 1893470 w 4464937"/>
                <a:gd name="connsiteY22" fmla="*/ 237168 h 1747643"/>
                <a:gd name="connsiteX23" fmla="*/ 1950848 w 4464937"/>
                <a:gd name="connsiteY23" fmla="*/ 237168 h 1747643"/>
                <a:gd name="connsiteX24" fmla="*/ 1992920 w 4464937"/>
                <a:gd name="connsiteY24" fmla="*/ 195090 h 1747643"/>
                <a:gd name="connsiteX25" fmla="*/ 2142111 w 4464937"/>
                <a:gd name="connsiteY25" fmla="*/ 183614 h 1747643"/>
                <a:gd name="connsiteX26" fmla="*/ 2184192 w 4464937"/>
                <a:gd name="connsiteY26" fmla="*/ 156837 h 1747643"/>
                <a:gd name="connsiteX27" fmla="*/ 2279823 w 4464937"/>
                <a:gd name="connsiteY27" fmla="*/ 156837 h 1747643"/>
                <a:gd name="connsiteX28" fmla="*/ 2467265 w 4464937"/>
                <a:gd name="connsiteY28" fmla="*/ 137711 h 1747643"/>
                <a:gd name="connsiteX29" fmla="*/ 2639401 w 4464937"/>
                <a:gd name="connsiteY29" fmla="*/ 103283 h 1747643"/>
                <a:gd name="connsiteX30" fmla="*/ 2735032 w 4464937"/>
                <a:gd name="connsiteY30" fmla="*/ 91807 h 1747643"/>
                <a:gd name="connsiteX31" fmla="*/ 2949250 w 4464937"/>
                <a:gd name="connsiteY31" fmla="*/ 84157 h 1747643"/>
                <a:gd name="connsiteX32" fmla="*/ 3151989 w 4464937"/>
                <a:gd name="connsiteY32" fmla="*/ 84157 h 1747643"/>
                <a:gd name="connsiteX33" fmla="*/ 3308828 w 4464937"/>
                <a:gd name="connsiteY33" fmla="*/ 68855 h 1747643"/>
                <a:gd name="connsiteX34" fmla="*/ 3458018 w 4464937"/>
                <a:gd name="connsiteY34" fmla="*/ 42078 h 1747643"/>
                <a:gd name="connsiteX35" fmla="*/ 3492441 w 4464937"/>
                <a:gd name="connsiteY35" fmla="*/ 38253 h 1747643"/>
                <a:gd name="connsiteX36" fmla="*/ 3756388 w 4464937"/>
                <a:gd name="connsiteY36" fmla="*/ 34428 h 1747643"/>
                <a:gd name="connsiteX37" fmla="*/ 3817596 w 4464937"/>
                <a:gd name="connsiteY37" fmla="*/ 11476 h 1747643"/>
                <a:gd name="connsiteX38" fmla="*/ 4464067 w 4464937"/>
                <a:gd name="connsiteY38" fmla="*/ 0 h 1747643"/>
                <a:gd name="connsiteX39" fmla="*/ 4464937 w 4464937"/>
                <a:gd name="connsiteY39" fmla="*/ 1729197 h 1747643"/>
                <a:gd name="connsiteX40" fmla="*/ 0 w 4464937"/>
                <a:gd name="connsiteY40" fmla="*/ 1747643 h 1747643"/>
                <a:gd name="connsiteX0" fmla="*/ 0 w 4464937"/>
                <a:gd name="connsiteY0" fmla="*/ 1747643 h 1747643"/>
                <a:gd name="connsiteX1" fmla="*/ 47318 w 4464937"/>
                <a:gd name="connsiteY1" fmla="*/ 1650695 h 1747643"/>
                <a:gd name="connsiteX2" fmla="*/ 80274 w 4464937"/>
                <a:gd name="connsiteY2" fmla="*/ 1591323 h 1747643"/>
                <a:gd name="connsiteX3" fmla="*/ 126177 w 4464937"/>
                <a:gd name="connsiteY3" fmla="*/ 1533945 h 1747643"/>
                <a:gd name="connsiteX4" fmla="*/ 160606 w 4464937"/>
                <a:gd name="connsiteY4" fmla="*/ 1442143 h 1747643"/>
                <a:gd name="connsiteX5" fmla="*/ 217985 w 4464937"/>
                <a:gd name="connsiteY5" fmla="*/ 1323557 h 1747643"/>
                <a:gd name="connsiteX6" fmla="*/ 256238 w 4464937"/>
                <a:gd name="connsiteY6" fmla="*/ 1220268 h 1747643"/>
                <a:gd name="connsiteX7" fmla="*/ 275365 w 4464937"/>
                <a:gd name="connsiteY7" fmla="*/ 1116988 h 1747643"/>
                <a:gd name="connsiteX8" fmla="*/ 305967 w 4464937"/>
                <a:gd name="connsiteY8" fmla="*/ 1040483 h 1747643"/>
                <a:gd name="connsiteX9" fmla="*/ 474280 w 4464937"/>
                <a:gd name="connsiteY9" fmla="*/ 872169 h 1747643"/>
                <a:gd name="connsiteX10" fmla="*/ 535485 w 4464937"/>
                <a:gd name="connsiteY10" fmla="*/ 742109 h 1747643"/>
                <a:gd name="connsiteX11" fmla="*/ 642593 w 4464937"/>
                <a:gd name="connsiteY11" fmla="*/ 692380 h 1747643"/>
                <a:gd name="connsiteX12" fmla="*/ 780304 w 4464937"/>
                <a:gd name="connsiteY12" fmla="*/ 512590 h 1747643"/>
                <a:gd name="connsiteX13" fmla="*/ 849159 w 4464937"/>
                <a:gd name="connsiteY13" fmla="*/ 470512 h 1747643"/>
                <a:gd name="connsiteX14" fmla="*/ 960096 w 4464937"/>
                <a:gd name="connsiteY14" fmla="*/ 455211 h 1747643"/>
                <a:gd name="connsiteX15" fmla="*/ 1028952 w 4464937"/>
                <a:gd name="connsiteY15" fmla="*/ 394006 h 1747643"/>
                <a:gd name="connsiteX16" fmla="*/ 1074853 w 4464937"/>
                <a:gd name="connsiteY16" fmla="*/ 359578 h 1747643"/>
                <a:gd name="connsiteX17" fmla="*/ 1124583 w 4464937"/>
                <a:gd name="connsiteY17" fmla="*/ 355753 h 1747643"/>
                <a:gd name="connsiteX18" fmla="*/ 1262296 w 4464937"/>
                <a:gd name="connsiteY18" fmla="*/ 351927 h 1747643"/>
                <a:gd name="connsiteX19" fmla="*/ 1407657 w 4464937"/>
                <a:gd name="connsiteY19" fmla="*/ 325151 h 1747643"/>
                <a:gd name="connsiteX20" fmla="*/ 1545369 w 4464937"/>
                <a:gd name="connsiteY20" fmla="*/ 267771 h 1747643"/>
                <a:gd name="connsiteX21" fmla="*/ 1618045 w 4464937"/>
                <a:gd name="connsiteY21" fmla="*/ 256296 h 1747643"/>
                <a:gd name="connsiteX22" fmla="*/ 1767235 w 4464937"/>
                <a:gd name="connsiteY22" fmla="*/ 237168 h 1747643"/>
                <a:gd name="connsiteX23" fmla="*/ 1893470 w 4464937"/>
                <a:gd name="connsiteY23" fmla="*/ 237168 h 1747643"/>
                <a:gd name="connsiteX24" fmla="*/ 1950848 w 4464937"/>
                <a:gd name="connsiteY24" fmla="*/ 237168 h 1747643"/>
                <a:gd name="connsiteX25" fmla="*/ 1992920 w 4464937"/>
                <a:gd name="connsiteY25" fmla="*/ 195090 h 1747643"/>
                <a:gd name="connsiteX26" fmla="*/ 2142111 w 4464937"/>
                <a:gd name="connsiteY26" fmla="*/ 183614 h 1747643"/>
                <a:gd name="connsiteX27" fmla="*/ 2184192 w 4464937"/>
                <a:gd name="connsiteY27" fmla="*/ 156837 h 1747643"/>
                <a:gd name="connsiteX28" fmla="*/ 2279823 w 4464937"/>
                <a:gd name="connsiteY28" fmla="*/ 156837 h 1747643"/>
                <a:gd name="connsiteX29" fmla="*/ 2467265 w 4464937"/>
                <a:gd name="connsiteY29" fmla="*/ 137711 h 1747643"/>
                <a:gd name="connsiteX30" fmla="*/ 2639401 w 4464937"/>
                <a:gd name="connsiteY30" fmla="*/ 103283 h 1747643"/>
                <a:gd name="connsiteX31" fmla="*/ 2735032 w 4464937"/>
                <a:gd name="connsiteY31" fmla="*/ 91807 h 1747643"/>
                <a:gd name="connsiteX32" fmla="*/ 2949250 w 4464937"/>
                <a:gd name="connsiteY32" fmla="*/ 84157 h 1747643"/>
                <a:gd name="connsiteX33" fmla="*/ 3151989 w 4464937"/>
                <a:gd name="connsiteY33" fmla="*/ 84157 h 1747643"/>
                <a:gd name="connsiteX34" fmla="*/ 3308828 w 4464937"/>
                <a:gd name="connsiteY34" fmla="*/ 68855 h 1747643"/>
                <a:gd name="connsiteX35" fmla="*/ 3458018 w 4464937"/>
                <a:gd name="connsiteY35" fmla="*/ 42078 h 1747643"/>
                <a:gd name="connsiteX36" fmla="*/ 3492441 w 4464937"/>
                <a:gd name="connsiteY36" fmla="*/ 38253 h 1747643"/>
                <a:gd name="connsiteX37" fmla="*/ 3756388 w 4464937"/>
                <a:gd name="connsiteY37" fmla="*/ 34428 h 1747643"/>
                <a:gd name="connsiteX38" fmla="*/ 3817596 w 4464937"/>
                <a:gd name="connsiteY38" fmla="*/ 11476 h 1747643"/>
                <a:gd name="connsiteX39" fmla="*/ 4464067 w 4464937"/>
                <a:gd name="connsiteY39" fmla="*/ 0 h 1747643"/>
                <a:gd name="connsiteX40" fmla="*/ 4464937 w 4464937"/>
                <a:gd name="connsiteY40" fmla="*/ 1729197 h 1747643"/>
                <a:gd name="connsiteX41" fmla="*/ 0 w 4464937"/>
                <a:gd name="connsiteY41" fmla="*/ 1747643 h 1747643"/>
                <a:gd name="connsiteX0" fmla="*/ 0 w 4464937"/>
                <a:gd name="connsiteY0" fmla="*/ 1747643 h 1747643"/>
                <a:gd name="connsiteX1" fmla="*/ 30834 w 4464937"/>
                <a:gd name="connsiteY1" fmla="*/ 1627501 h 1747643"/>
                <a:gd name="connsiteX2" fmla="*/ 80274 w 4464937"/>
                <a:gd name="connsiteY2" fmla="*/ 1591323 h 1747643"/>
                <a:gd name="connsiteX3" fmla="*/ 126177 w 4464937"/>
                <a:gd name="connsiteY3" fmla="*/ 1533945 h 1747643"/>
                <a:gd name="connsiteX4" fmla="*/ 160606 w 4464937"/>
                <a:gd name="connsiteY4" fmla="*/ 1442143 h 1747643"/>
                <a:gd name="connsiteX5" fmla="*/ 217985 w 4464937"/>
                <a:gd name="connsiteY5" fmla="*/ 1323557 h 1747643"/>
                <a:gd name="connsiteX6" fmla="*/ 256238 w 4464937"/>
                <a:gd name="connsiteY6" fmla="*/ 1220268 h 1747643"/>
                <a:gd name="connsiteX7" fmla="*/ 275365 w 4464937"/>
                <a:gd name="connsiteY7" fmla="*/ 1116988 h 1747643"/>
                <a:gd name="connsiteX8" fmla="*/ 305967 w 4464937"/>
                <a:gd name="connsiteY8" fmla="*/ 1040483 h 1747643"/>
                <a:gd name="connsiteX9" fmla="*/ 474280 w 4464937"/>
                <a:gd name="connsiteY9" fmla="*/ 872169 h 1747643"/>
                <a:gd name="connsiteX10" fmla="*/ 535485 w 4464937"/>
                <a:gd name="connsiteY10" fmla="*/ 742109 h 1747643"/>
                <a:gd name="connsiteX11" fmla="*/ 642593 w 4464937"/>
                <a:gd name="connsiteY11" fmla="*/ 692380 h 1747643"/>
                <a:gd name="connsiteX12" fmla="*/ 780304 w 4464937"/>
                <a:gd name="connsiteY12" fmla="*/ 512590 h 1747643"/>
                <a:gd name="connsiteX13" fmla="*/ 849159 w 4464937"/>
                <a:gd name="connsiteY13" fmla="*/ 470512 h 1747643"/>
                <a:gd name="connsiteX14" fmla="*/ 960096 w 4464937"/>
                <a:gd name="connsiteY14" fmla="*/ 455211 h 1747643"/>
                <a:gd name="connsiteX15" fmla="*/ 1028952 w 4464937"/>
                <a:gd name="connsiteY15" fmla="*/ 394006 h 1747643"/>
                <a:gd name="connsiteX16" fmla="*/ 1074853 w 4464937"/>
                <a:gd name="connsiteY16" fmla="*/ 359578 h 1747643"/>
                <a:gd name="connsiteX17" fmla="*/ 1124583 w 4464937"/>
                <a:gd name="connsiteY17" fmla="*/ 355753 h 1747643"/>
                <a:gd name="connsiteX18" fmla="*/ 1262296 w 4464937"/>
                <a:gd name="connsiteY18" fmla="*/ 351927 h 1747643"/>
                <a:gd name="connsiteX19" fmla="*/ 1407657 w 4464937"/>
                <a:gd name="connsiteY19" fmla="*/ 325151 h 1747643"/>
                <a:gd name="connsiteX20" fmla="*/ 1545369 w 4464937"/>
                <a:gd name="connsiteY20" fmla="*/ 267771 h 1747643"/>
                <a:gd name="connsiteX21" fmla="*/ 1618045 w 4464937"/>
                <a:gd name="connsiteY21" fmla="*/ 256296 h 1747643"/>
                <a:gd name="connsiteX22" fmla="*/ 1767235 w 4464937"/>
                <a:gd name="connsiteY22" fmla="*/ 237168 h 1747643"/>
                <a:gd name="connsiteX23" fmla="*/ 1893470 w 4464937"/>
                <a:gd name="connsiteY23" fmla="*/ 237168 h 1747643"/>
                <a:gd name="connsiteX24" fmla="*/ 1950848 w 4464937"/>
                <a:gd name="connsiteY24" fmla="*/ 237168 h 1747643"/>
                <a:gd name="connsiteX25" fmla="*/ 1992920 w 4464937"/>
                <a:gd name="connsiteY25" fmla="*/ 195090 h 1747643"/>
                <a:gd name="connsiteX26" fmla="*/ 2142111 w 4464937"/>
                <a:gd name="connsiteY26" fmla="*/ 183614 h 1747643"/>
                <a:gd name="connsiteX27" fmla="*/ 2184192 w 4464937"/>
                <a:gd name="connsiteY27" fmla="*/ 156837 h 1747643"/>
                <a:gd name="connsiteX28" fmla="*/ 2279823 w 4464937"/>
                <a:gd name="connsiteY28" fmla="*/ 156837 h 1747643"/>
                <a:gd name="connsiteX29" fmla="*/ 2467265 w 4464937"/>
                <a:gd name="connsiteY29" fmla="*/ 137711 h 1747643"/>
                <a:gd name="connsiteX30" fmla="*/ 2639401 w 4464937"/>
                <a:gd name="connsiteY30" fmla="*/ 103283 h 1747643"/>
                <a:gd name="connsiteX31" fmla="*/ 2735032 w 4464937"/>
                <a:gd name="connsiteY31" fmla="*/ 91807 h 1747643"/>
                <a:gd name="connsiteX32" fmla="*/ 2949250 w 4464937"/>
                <a:gd name="connsiteY32" fmla="*/ 84157 h 1747643"/>
                <a:gd name="connsiteX33" fmla="*/ 3151989 w 4464937"/>
                <a:gd name="connsiteY33" fmla="*/ 84157 h 1747643"/>
                <a:gd name="connsiteX34" fmla="*/ 3308828 w 4464937"/>
                <a:gd name="connsiteY34" fmla="*/ 68855 h 1747643"/>
                <a:gd name="connsiteX35" fmla="*/ 3458018 w 4464937"/>
                <a:gd name="connsiteY35" fmla="*/ 42078 h 1747643"/>
                <a:gd name="connsiteX36" fmla="*/ 3492441 w 4464937"/>
                <a:gd name="connsiteY36" fmla="*/ 38253 h 1747643"/>
                <a:gd name="connsiteX37" fmla="*/ 3756388 w 4464937"/>
                <a:gd name="connsiteY37" fmla="*/ 34428 h 1747643"/>
                <a:gd name="connsiteX38" fmla="*/ 3817596 w 4464937"/>
                <a:gd name="connsiteY38" fmla="*/ 11476 h 1747643"/>
                <a:gd name="connsiteX39" fmla="*/ 4464067 w 4464937"/>
                <a:gd name="connsiteY39" fmla="*/ 0 h 1747643"/>
                <a:gd name="connsiteX40" fmla="*/ 4464937 w 4464937"/>
                <a:gd name="connsiteY40" fmla="*/ 1729197 h 1747643"/>
                <a:gd name="connsiteX41" fmla="*/ 0 w 4464937"/>
                <a:gd name="connsiteY41" fmla="*/ 1747643 h 17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64937" h="1747643">
                  <a:moveTo>
                    <a:pt x="0" y="1747643"/>
                  </a:moveTo>
                  <a:lnTo>
                    <a:pt x="30834" y="1627501"/>
                  </a:lnTo>
                  <a:lnTo>
                    <a:pt x="80274" y="1591323"/>
                  </a:lnTo>
                  <a:lnTo>
                    <a:pt x="126177" y="1533945"/>
                  </a:lnTo>
                  <a:lnTo>
                    <a:pt x="160606" y="1442143"/>
                  </a:lnTo>
                  <a:lnTo>
                    <a:pt x="217985" y="1323557"/>
                  </a:lnTo>
                  <a:lnTo>
                    <a:pt x="256238" y="1220268"/>
                  </a:lnTo>
                  <a:lnTo>
                    <a:pt x="275365" y="1116988"/>
                  </a:lnTo>
                  <a:lnTo>
                    <a:pt x="305967" y="1040483"/>
                  </a:lnTo>
                  <a:lnTo>
                    <a:pt x="474280" y="872169"/>
                  </a:lnTo>
                  <a:lnTo>
                    <a:pt x="535485" y="742109"/>
                  </a:lnTo>
                  <a:lnTo>
                    <a:pt x="642593" y="692380"/>
                  </a:lnTo>
                  <a:lnTo>
                    <a:pt x="780304" y="512590"/>
                  </a:lnTo>
                  <a:lnTo>
                    <a:pt x="849159" y="470512"/>
                  </a:lnTo>
                  <a:lnTo>
                    <a:pt x="960096" y="455211"/>
                  </a:lnTo>
                  <a:lnTo>
                    <a:pt x="1028952" y="394006"/>
                  </a:lnTo>
                  <a:lnTo>
                    <a:pt x="1074853" y="359578"/>
                  </a:lnTo>
                  <a:lnTo>
                    <a:pt x="1124583" y="355753"/>
                  </a:lnTo>
                  <a:lnTo>
                    <a:pt x="1262296" y="351927"/>
                  </a:lnTo>
                  <a:lnTo>
                    <a:pt x="1407657" y="325151"/>
                  </a:lnTo>
                  <a:lnTo>
                    <a:pt x="1545369" y="267771"/>
                  </a:lnTo>
                  <a:lnTo>
                    <a:pt x="1618045" y="256296"/>
                  </a:lnTo>
                  <a:lnTo>
                    <a:pt x="1767235" y="237168"/>
                  </a:lnTo>
                  <a:lnTo>
                    <a:pt x="1893470" y="237168"/>
                  </a:lnTo>
                  <a:lnTo>
                    <a:pt x="1950848" y="237168"/>
                  </a:lnTo>
                  <a:lnTo>
                    <a:pt x="1992920" y="195090"/>
                  </a:lnTo>
                  <a:lnTo>
                    <a:pt x="2142111" y="183614"/>
                  </a:lnTo>
                  <a:lnTo>
                    <a:pt x="2184192" y="156837"/>
                  </a:lnTo>
                  <a:lnTo>
                    <a:pt x="2279823" y="156837"/>
                  </a:lnTo>
                  <a:lnTo>
                    <a:pt x="2467265" y="137711"/>
                  </a:lnTo>
                  <a:lnTo>
                    <a:pt x="2639401" y="103283"/>
                  </a:lnTo>
                  <a:lnTo>
                    <a:pt x="2735032" y="91807"/>
                  </a:lnTo>
                  <a:lnTo>
                    <a:pt x="2949250" y="84157"/>
                  </a:lnTo>
                  <a:lnTo>
                    <a:pt x="3151989" y="84157"/>
                  </a:lnTo>
                  <a:lnTo>
                    <a:pt x="3308828" y="68855"/>
                  </a:lnTo>
                  <a:lnTo>
                    <a:pt x="3458018" y="42078"/>
                  </a:lnTo>
                  <a:lnTo>
                    <a:pt x="3492441" y="38253"/>
                  </a:lnTo>
                  <a:lnTo>
                    <a:pt x="3756388" y="34428"/>
                  </a:lnTo>
                  <a:lnTo>
                    <a:pt x="3817596" y="11476"/>
                  </a:lnTo>
                  <a:lnTo>
                    <a:pt x="4464067" y="0"/>
                  </a:lnTo>
                  <a:lnTo>
                    <a:pt x="4464937" y="1729197"/>
                  </a:lnTo>
                  <a:lnTo>
                    <a:pt x="0" y="1747643"/>
                  </a:lnTo>
                  <a:close/>
                </a:path>
              </a:pathLst>
            </a:custGeom>
            <a:solidFill>
              <a:schemeClr val="accent3"/>
            </a:solidFill>
            <a:ln w="9525" cap="flat">
              <a:noFill/>
              <a:prstDash val="solid"/>
              <a:miter/>
            </a:ln>
          </p:spPr>
          <p:txBody>
            <a:bodyPr rtlCol="0" anchor="ctr"/>
            <a:lstStyle/>
            <a:p>
              <a:endParaRPr lang="en-GB" sz="1200"/>
            </a:p>
          </p:txBody>
        </p:sp>
        <p:sp>
          <p:nvSpPr>
            <p:cNvPr id="40" name="TextBox 39">
              <a:extLst>
                <a:ext uri="{FF2B5EF4-FFF2-40B4-BE49-F238E27FC236}">
                  <a16:creationId xmlns:a16="http://schemas.microsoft.com/office/drawing/2014/main" id="{0B771848-3ACB-4C76-8715-A4D387763B97}"/>
                </a:ext>
              </a:extLst>
            </p:cNvPr>
            <p:cNvSpPr txBox="1"/>
            <p:nvPr/>
          </p:nvSpPr>
          <p:spPr>
            <a:xfrm>
              <a:off x="5014765" y="4340958"/>
              <a:ext cx="520607" cy="354930"/>
            </a:xfrm>
            <a:prstGeom prst="rect">
              <a:avLst/>
            </a:prstGeom>
            <a:noFill/>
          </p:spPr>
          <p:txBody>
            <a:bodyPr wrap="none" rtlCol="0">
              <a:spAutoFit/>
            </a:bodyPr>
            <a:lstStyle/>
            <a:p>
              <a:r>
                <a:rPr lang="en-US" sz="1200" dirty="0">
                  <a:solidFill>
                    <a:schemeClr val="tx1"/>
                  </a:solidFill>
                </a:rPr>
                <a:t>DM</a:t>
              </a:r>
              <a:endParaRPr lang="en-GB" sz="1200" dirty="0">
                <a:solidFill>
                  <a:schemeClr val="tx1"/>
                </a:solidFill>
              </a:endParaRPr>
            </a:p>
          </p:txBody>
        </p:sp>
        <p:sp>
          <p:nvSpPr>
            <p:cNvPr id="41" name="TextBox 40">
              <a:extLst>
                <a:ext uri="{FF2B5EF4-FFF2-40B4-BE49-F238E27FC236}">
                  <a16:creationId xmlns:a16="http://schemas.microsoft.com/office/drawing/2014/main" id="{FE65EE84-2FAE-4259-8ECB-C35186E4C4CA}"/>
                </a:ext>
              </a:extLst>
            </p:cNvPr>
            <p:cNvSpPr txBox="1"/>
            <p:nvPr/>
          </p:nvSpPr>
          <p:spPr>
            <a:xfrm>
              <a:off x="5014765" y="4958834"/>
              <a:ext cx="520607" cy="354930"/>
            </a:xfrm>
            <a:prstGeom prst="rect">
              <a:avLst/>
            </a:prstGeom>
            <a:noFill/>
          </p:spPr>
          <p:txBody>
            <a:bodyPr wrap="none" rtlCol="0">
              <a:spAutoFit/>
            </a:bodyPr>
            <a:lstStyle/>
            <a:p>
              <a:r>
                <a:rPr lang="en-US" sz="1200" dirty="0">
                  <a:solidFill>
                    <a:schemeClr val="tx1"/>
                  </a:solidFill>
                </a:rPr>
                <a:t>MR</a:t>
              </a:r>
              <a:endParaRPr lang="en-GB" sz="1200" dirty="0">
                <a:solidFill>
                  <a:schemeClr val="tx1"/>
                </a:solidFill>
              </a:endParaRPr>
            </a:p>
          </p:txBody>
        </p:sp>
        <p:sp>
          <p:nvSpPr>
            <p:cNvPr id="42" name="Freeform 21">
              <a:extLst>
                <a:ext uri="{FF2B5EF4-FFF2-40B4-BE49-F238E27FC236}">
                  <a16:creationId xmlns:a16="http://schemas.microsoft.com/office/drawing/2014/main" id="{7AFC5723-8A7A-44B2-BF7F-76B8C9353E35}"/>
                </a:ext>
              </a:extLst>
            </p:cNvPr>
            <p:cNvSpPr>
              <a:spLocks/>
            </p:cNvSpPr>
            <p:nvPr/>
          </p:nvSpPr>
          <p:spPr bwMode="auto">
            <a:xfrm>
              <a:off x="2148424" y="2943684"/>
              <a:ext cx="3601212"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200">
                <a:solidFill>
                  <a:srgbClr val="363636"/>
                </a:solidFill>
              </a:endParaRPr>
            </a:p>
          </p:txBody>
        </p:sp>
      </p:grpSp>
      <p:grpSp>
        <p:nvGrpSpPr>
          <p:cNvPr id="55" name="Group 54">
            <a:extLst>
              <a:ext uri="{FF2B5EF4-FFF2-40B4-BE49-F238E27FC236}">
                <a16:creationId xmlns:a16="http://schemas.microsoft.com/office/drawing/2014/main" id="{1B17590F-23E1-4051-924B-15186F27A0E0}"/>
              </a:ext>
            </a:extLst>
          </p:cNvPr>
          <p:cNvGrpSpPr/>
          <p:nvPr/>
        </p:nvGrpSpPr>
        <p:grpSpPr>
          <a:xfrm>
            <a:off x="5957498" y="1857263"/>
            <a:ext cx="3717199" cy="2650383"/>
            <a:chOff x="6765682" y="2665822"/>
            <a:chExt cx="4565628" cy="3392261"/>
          </a:xfrm>
        </p:grpSpPr>
        <p:sp>
          <p:nvSpPr>
            <p:cNvPr id="56" name="Rectangle 55">
              <a:extLst>
                <a:ext uri="{FF2B5EF4-FFF2-40B4-BE49-F238E27FC236}">
                  <a16:creationId xmlns:a16="http://schemas.microsoft.com/office/drawing/2014/main" id="{702BD9FC-2659-460A-A800-0020D9B282EB}"/>
                </a:ext>
              </a:extLst>
            </p:cNvPr>
            <p:cNvSpPr/>
            <p:nvPr/>
          </p:nvSpPr>
          <p:spPr>
            <a:xfrm>
              <a:off x="7534180" y="2833799"/>
              <a:ext cx="3600000" cy="246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7" name="TextBox 56">
              <a:extLst>
                <a:ext uri="{FF2B5EF4-FFF2-40B4-BE49-F238E27FC236}">
                  <a16:creationId xmlns:a16="http://schemas.microsoft.com/office/drawing/2014/main" id="{939FF42C-B853-4A0D-BD4F-87320325F4C5}"/>
                </a:ext>
              </a:extLst>
            </p:cNvPr>
            <p:cNvSpPr txBox="1"/>
            <p:nvPr/>
          </p:nvSpPr>
          <p:spPr>
            <a:xfrm rot="16200000">
              <a:off x="6217491" y="3914018"/>
              <a:ext cx="1436604" cy="340222"/>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Probability, %</a:t>
              </a:r>
            </a:p>
          </p:txBody>
        </p:sp>
        <p:grpSp>
          <p:nvGrpSpPr>
            <p:cNvPr id="58" name="Group 57">
              <a:extLst>
                <a:ext uri="{FF2B5EF4-FFF2-40B4-BE49-F238E27FC236}">
                  <a16:creationId xmlns:a16="http://schemas.microsoft.com/office/drawing/2014/main" id="{8DEAC13E-6E3D-40D0-9137-BF03F2C618C2}"/>
                </a:ext>
              </a:extLst>
            </p:cNvPr>
            <p:cNvGrpSpPr/>
            <p:nvPr/>
          </p:nvGrpSpPr>
          <p:grpSpPr>
            <a:xfrm>
              <a:off x="6923511" y="2665822"/>
              <a:ext cx="609457" cy="2816201"/>
              <a:chOff x="1538967" y="2748675"/>
              <a:chExt cx="609457" cy="2793004"/>
            </a:xfrm>
          </p:grpSpPr>
          <p:sp>
            <p:nvSpPr>
              <p:cNvPr id="88" name="TextBox 87">
                <a:extLst>
                  <a:ext uri="{FF2B5EF4-FFF2-40B4-BE49-F238E27FC236}">
                    <a16:creationId xmlns:a16="http://schemas.microsoft.com/office/drawing/2014/main" id="{152D9B39-6224-4EA6-8D98-E131021FD50D}"/>
                  </a:ext>
                </a:extLst>
              </p:cNvPr>
              <p:cNvSpPr txBox="1"/>
              <p:nvPr/>
            </p:nvSpPr>
            <p:spPr>
              <a:xfrm>
                <a:off x="1538967" y="2748675"/>
                <a:ext cx="539867" cy="351615"/>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89" name="Line 6">
                <a:extLst>
                  <a:ext uri="{FF2B5EF4-FFF2-40B4-BE49-F238E27FC236}">
                    <a16:creationId xmlns:a16="http://schemas.microsoft.com/office/drawing/2014/main" id="{6000B515-3C38-4B43-8C23-EABFBFDAED8B}"/>
                  </a:ext>
                </a:extLst>
              </p:cNvPr>
              <p:cNvSpPr>
                <a:spLocks noChangeShapeType="1"/>
              </p:cNvSpPr>
              <p:nvPr/>
            </p:nvSpPr>
            <p:spPr bwMode="auto">
              <a:xfrm>
                <a:off x="2062190" y="29271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0" name="Line 7">
                <a:extLst>
                  <a:ext uri="{FF2B5EF4-FFF2-40B4-BE49-F238E27FC236}">
                    <a16:creationId xmlns:a16="http://schemas.microsoft.com/office/drawing/2014/main" id="{B00FDCA0-81B7-45BE-9800-09B0C12B39E5}"/>
                  </a:ext>
                </a:extLst>
              </p:cNvPr>
              <p:cNvSpPr>
                <a:spLocks noChangeShapeType="1"/>
              </p:cNvSpPr>
              <p:nvPr/>
            </p:nvSpPr>
            <p:spPr bwMode="auto">
              <a:xfrm>
                <a:off x="2062190" y="342700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1" name="Line 8">
                <a:extLst>
                  <a:ext uri="{FF2B5EF4-FFF2-40B4-BE49-F238E27FC236}">
                    <a16:creationId xmlns:a16="http://schemas.microsoft.com/office/drawing/2014/main" id="{695A261D-E1CD-41AB-B03E-574CCB0D61B1}"/>
                  </a:ext>
                </a:extLst>
              </p:cNvPr>
              <p:cNvSpPr>
                <a:spLocks noChangeShapeType="1"/>
              </p:cNvSpPr>
              <p:nvPr/>
            </p:nvSpPr>
            <p:spPr bwMode="auto">
              <a:xfrm>
                <a:off x="2062190" y="390442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2" name="Line 9">
                <a:extLst>
                  <a:ext uri="{FF2B5EF4-FFF2-40B4-BE49-F238E27FC236}">
                    <a16:creationId xmlns:a16="http://schemas.microsoft.com/office/drawing/2014/main" id="{3DDF38F0-E086-47F1-B9A9-BFDA8D2E39C6}"/>
                  </a:ext>
                </a:extLst>
              </p:cNvPr>
              <p:cNvSpPr>
                <a:spLocks noChangeShapeType="1"/>
              </p:cNvSpPr>
              <p:nvPr/>
            </p:nvSpPr>
            <p:spPr bwMode="auto">
              <a:xfrm>
                <a:off x="2062190" y="439727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3" name="Line 10">
                <a:extLst>
                  <a:ext uri="{FF2B5EF4-FFF2-40B4-BE49-F238E27FC236}">
                    <a16:creationId xmlns:a16="http://schemas.microsoft.com/office/drawing/2014/main" id="{808329F1-1848-404C-8C0C-05DBD01B7D9F}"/>
                  </a:ext>
                </a:extLst>
              </p:cNvPr>
              <p:cNvSpPr>
                <a:spLocks noChangeShapeType="1"/>
              </p:cNvSpPr>
              <p:nvPr/>
            </p:nvSpPr>
            <p:spPr bwMode="auto">
              <a:xfrm>
                <a:off x="2062190" y="48798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4" name="Line 11">
                <a:extLst>
                  <a:ext uri="{FF2B5EF4-FFF2-40B4-BE49-F238E27FC236}">
                    <a16:creationId xmlns:a16="http://schemas.microsoft.com/office/drawing/2014/main" id="{19D6B938-9842-4D26-9F92-FBD62186A055}"/>
                  </a:ext>
                </a:extLst>
              </p:cNvPr>
              <p:cNvSpPr>
                <a:spLocks noChangeShapeType="1"/>
              </p:cNvSpPr>
              <p:nvPr/>
            </p:nvSpPr>
            <p:spPr bwMode="auto">
              <a:xfrm>
                <a:off x="2062190" y="536755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5" name="TextBox 94">
                <a:extLst>
                  <a:ext uri="{FF2B5EF4-FFF2-40B4-BE49-F238E27FC236}">
                    <a16:creationId xmlns:a16="http://schemas.microsoft.com/office/drawing/2014/main" id="{687BE307-5426-4FDC-A19B-1A0BB34327C3}"/>
                  </a:ext>
                </a:extLst>
              </p:cNvPr>
              <p:cNvSpPr txBox="1"/>
              <p:nvPr/>
            </p:nvSpPr>
            <p:spPr>
              <a:xfrm>
                <a:off x="1643322" y="3250391"/>
                <a:ext cx="435517" cy="351614"/>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96" name="TextBox 95">
                <a:extLst>
                  <a:ext uri="{FF2B5EF4-FFF2-40B4-BE49-F238E27FC236}">
                    <a16:creationId xmlns:a16="http://schemas.microsoft.com/office/drawing/2014/main" id="{658084A5-881D-4B49-A408-83005BE2416C}"/>
                  </a:ext>
                </a:extLst>
              </p:cNvPr>
              <p:cNvSpPr txBox="1"/>
              <p:nvPr/>
            </p:nvSpPr>
            <p:spPr>
              <a:xfrm>
                <a:off x="1643322" y="3727594"/>
                <a:ext cx="435517" cy="351614"/>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97" name="TextBox 96">
                <a:extLst>
                  <a:ext uri="{FF2B5EF4-FFF2-40B4-BE49-F238E27FC236}">
                    <a16:creationId xmlns:a16="http://schemas.microsoft.com/office/drawing/2014/main" id="{EB5B30C1-5C43-44E9-9677-67DB6E182CBE}"/>
                  </a:ext>
                </a:extLst>
              </p:cNvPr>
              <p:cNvSpPr txBox="1"/>
              <p:nvPr/>
            </p:nvSpPr>
            <p:spPr>
              <a:xfrm>
                <a:off x="1643322" y="4220231"/>
                <a:ext cx="435517" cy="351614"/>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98" name="TextBox 97">
                <a:extLst>
                  <a:ext uri="{FF2B5EF4-FFF2-40B4-BE49-F238E27FC236}">
                    <a16:creationId xmlns:a16="http://schemas.microsoft.com/office/drawing/2014/main" id="{4D204DB4-8665-4081-872B-A28B961360A4}"/>
                  </a:ext>
                </a:extLst>
              </p:cNvPr>
              <p:cNvSpPr txBox="1"/>
              <p:nvPr/>
            </p:nvSpPr>
            <p:spPr>
              <a:xfrm>
                <a:off x="1643322" y="4702576"/>
                <a:ext cx="435517" cy="351614"/>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99" name="TextBox 98">
                <a:extLst>
                  <a:ext uri="{FF2B5EF4-FFF2-40B4-BE49-F238E27FC236}">
                    <a16:creationId xmlns:a16="http://schemas.microsoft.com/office/drawing/2014/main" id="{DD661D17-7B8D-4D1A-AA6C-8385FBF609D0}"/>
                  </a:ext>
                </a:extLst>
              </p:cNvPr>
              <p:cNvSpPr txBox="1"/>
              <p:nvPr/>
            </p:nvSpPr>
            <p:spPr>
              <a:xfrm>
                <a:off x="1747681" y="5190065"/>
                <a:ext cx="331166" cy="351614"/>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grpSp>
        <p:sp>
          <p:nvSpPr>
            <p:cNvPr id="59" name="TextBox 58">
              <a:extLst>
                <a:ext uri="{FF2B5EF4-FFF2-40B4-BE49-F238E27FC236}">
                  <a16:creationId xmlns:a16="http://schemas.microsoft.com/office/drawing/2014/main" id="{68D5C4F0-0D62-4424-A851-0C8D4EDFA775}"/>
                </a:ext>
              </a:extLst>
            </p:cNvPr>
            <p:cNvSpPr txBox="1"/>
            <p:nvPr/>
          </p:nvSpPr>
          <p:spPr>
            <a:xfrm>
              <a:off x="8315764" y="5703548"/>
              <a:ext cx="2030308" cy="35453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Survival time, months</a:t>
              </a:r>
            </a:p>
          </p:txBody>
        </p:sp>
        <p:sp>
          <p:nvSpPr>
            <p:cNvPr id="60" name="Line 21">
              <a:extLst>
                <a:ext uri="{FF2B5EF4-FFF2-40B4-BE49-F238E27FC236}">
                  <a16:creationId xmlns:a16="http://schemas.microsoft.com/office/drawing/2014/main" id="{F9812237-0EB5-43D3-A486-42FE6E8E77E5}"/>
                </a:ext>
              </a:extLst>
            </p:cNvPr>
            <p:cNvSpPr>
              <a:spLocks noChangeShapeType="1"/>
            </p:cNvSpPr>
            <p:nvPr/>
          </p:nvSpPr>
          <p:spPr bwMode="auto">
            <a:xfrm>
              <a:off x="9534822"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1" name="TextBox 60">
              <a:extLst>
                <a:ext uri="{FF2B5EF4-FFF2-40B4-BE49-F238E27FC236}">
                  <a16:creationId xmlns:a16="http://schemas.microsoft.com/office/drawing/2014/main" id="{6DE6F907-F3CB-47EA-9FCB-FDEC725E4169}"/>
                </a:ext>
              </a:extLst>
            </p:cNvPr>
            <p:cNvSpPr txBox="1"/>
            <p:nvPr/>
          </p:nvSpPr>
          <p:spPr>
            <a:xfrm>
              <a:off x="9382512"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60</a:t>
              </a:r>
            </a:p>
          </p:txBody>
        </p:sp>
        <p:sp>
          <p:nvSpPr>
            <p:cNvPr id="62" name="Line 21">
              <a:extLst>
                <a:ext uri="{FF2B5EF4-FFF2-40B4-BE49-F238E27FC236}">
                  <a16:creationId xmlns:a16="http://schemas.microsoft.com/office/drawing/2014/main" id="{5B205C92-7B7A-4EEC-AB02-6B9A52E814F6}"/>
                </a:ext>
              </a:extLst>
            </p:cNvPr>
            <p:cNvSpPr>
              <a:spLocks noChangeShapeType="1"/>
            </p:cNvSpPr>
            <p:nvPr/>
          </p:nvSpPr>
          <p:spPr bwMode="auto">
            <a:xfrm>
              <a:off x="9135166"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3" name="TextBox 62">
              <a:extLst>
                <a:ext uri="{FF2B5EF4-FFF2-40B4-BE49-F238E27FC236}">
                  <a16:creationId xmlns:a16="http://schemas.microsoft.com/office/drawing/2014/main" id="{69461830-4CEF-4B76-9C58-D4C9B9AF5ECD}"/>
                </a:ext>
              </a:extLst>
            </p:cNvPr>
            <p:cNvSpPr txBox="1"/>
            <p:nvPr/>
          </p:nvSpPr>
          <p:spPr>
            <a:xfrm>
              <a:off x="8982858"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48</a:t>
              </a:r>
            </a:p>
          </p:txBody>
        </p:sp>
        <p:sp>
          <p:nvSpPr>
            <p:cNvPr id="64" name="Line 21">
              <a:extLst>
                <a:ext uri="{FF2B5EF4-FFF2-40B4-BE49-F238E27FC236}">
                  <a16:creationId xmlns:a16="http://schemas.microsoft.com/office/drawing/2014/main" id="{2BF07FED-E4B3-4737-8545-5E4968B5B4D8}"/>
                </a:ext>
              </a:extLst>
            </p:cNvPr>
            <p:cNvSpPr>
              <a:spLocks noChangeShapeType="1"/>
            </p:cNvSpPr>
            <p:nvPr/>
          </p:nvSpPr>
          <p:spPr bwMode="auto">
            <a:xfrm>
              <a:off x="8735509"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5" name="TextBox 64">
              <a:extLst>
                <a:ext uri="{FF2B5EF4-FFF2-40B4-BE49-F238E27FC236}">
                  <a16:creationId xmlns:a16="http://schemas.microsoft.com/office/drawing/2014/main" id="{B40E105A-56B2-4362-92B0-0EE50822B545}"/>
                </a:ext>
              </a:extLst>
            </p:cNvPr>
            <p:cNvSpPr txBox="1"/>
            <p:nvPr/>
          </p:nvSpPr>
          <p:spPr>
            <a:xfrm>
              <a:off x="8583202"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36</a:t>
              </a:r>
            </a:p>
          </p:txBody>
        </p:sp>
        <p:sp>
          <p:nvSpPr>
            <p:cNvPr id="66" name="Line 21">
              <a:extLst>
                <a:ext uri="{FF2B5EF4-FFF2-40B4-BE49-F238E27FC236}">
                  <a16:creationId xmlns:a16="http://schemas.microsoft.com/office/drawing/2014/main" id="{B9F3EE78-D245-4F7D-9A96-52B16AF7D810}"/>
                </a:ext>
              </a:extLst>
            </p:cNvPr>
            <p:cNvSpPr>
              <a:spLocks noChangeShapeType="1"/>
            </p:cNvSpPr>
            <p:nvPr/>
          </p:nvSpPr>
          <p:spPr bwMode="auto">
            <a:xfrm>
              <a:off x="8335853"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7" name="TextBox 66">
              <a:extLst>
                <a:ext uri="{FF2B5EF4-FFF2-40B4-BE49-F238E27FC236}">
                  <a16:creationId xmlns:a16="http://schemas.microsoft.com/office/drawing/2014/main" id="{C35BC28C-D5DF-41CA-8D20-64EB429C898B}"/>
                </a:ext>
              </a:extLst>
            </p:cNvPr>
            <p:cNvSpPr txBox="1"/>
            <p:nvPr/>
          </p:nvSpPr>
          <p:spPr>
            <a:xfrm>
              <a:off x="8183545"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24</a:t>
              </a:r>
            </a:p>
          </p:txBody>
        </p:sp>
        <p:sp>
          <p:nvSpPr>
            <p:cNvPr id="68" name="Line 21">
              <a:extLst>
                <a:ext uri="{FF2B5EF4-FFF2-40B4-BE49-F238E27FC236}">
                  <a16:creationId xmlns:a16="http://schemas.microsoft.com/office/drawing/2014/main" id="{BD46B7F7-1410-4C76-B8B3-751E30E6D883}"/>
                </a:ext>
              </a:extLst>
            </p:cNvPr>
            <p:cNvSpPr>
              <a:spLocks noChangeShapeType="1"/>
            </p:cNvSpPr>
            <p:nvPr/>
          </p:nvSpPr>
          <p:spPr bwMode="auto">
            <a:xfrm>
              <a:off x="7936197"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9" name="TextBox 68">
              <a:extLst>
                <a:ext uri="{FF2B5EF4-FFF2-40B4-BE49-F238E27FC236}">
                  <a16:creationId xmlns:a16="http://schemas.microsoft.com/office/drawing/2014/main" id="{D179F607-5166-4AC4-8502-605D18F03EBB}"/>
                </a:ext>
              </a:extLst>
            </p:cNvPr>
            <p:cNvSpPr txBox="1"/>
            <p:nvPr/>
          </p:nvSpPr>
          <p:spPr>
            <a:xfrm>
              <a:off x="7783889"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12</a:t>
              </a:r>
            </a:p>
          </p:txBody>
        </p:sp>
        <p:sp>
          <p:nvSpPr>
            <p:cNvPr id="70" name="Line 21">
              <a:extLst>
                <a:ext uri="{FF2B5EF4-FFF2-40B4-BE49-F238E27FC236}">
                  <a16:creationId xmlns:a16="http://schemas.microsoft.com/office/drawing/2014/main" id="{39883566-5B08-4E0C-A99E-FDDBE54D4E6D}"/>
                </a:ext>
              </a:extLst>
            </p:cNvPr>
            <p:cNvSpPr>
              <a:spLocks noChangeShapeType="1"/>
            </p:cNvSpPr>
            <p:nvPr/>
          </p:nvSpPr>
          <p:spPr bwMode="auto">
            <a:xfrm>
              <a:off x="7536540"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1" name="TextBox 70">
              <a:extLst>
                <a:ext uri="{FF2B5EF4-FFF2-40B4-BE49-F238E27FC236}">
                  <a16:creationId xmlns:a16="http://schemas.microsoft.com/office/drawing/2014/main" id="{632AA136-66C5-43E8-AA78-EF7388FEFD67}"/>
                </a:ext>
              </a:extLst>
            </p:cNvPr>
            <p:cNvSpPr txBox="1"/>
            <p:nvPr/>
          </p:nvSpPr>
          <p:spPr>
            <a:xfrm>
              <a:off x="7436406" y="5361572"/>
              <a:ext cx="193649"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0</a:t>
              </a:r>
            </a:p>
          </p:txBody>
        </p:sp>
        <p:sp>
          <p:nvSpPr>
            <p:cNvPr id="72" name="Graphic 153">
              <a:extLst>
                <a:ext uri="{FF2B5EF4-FFF2-40B4-BE49-F238E27FC236}">
                  <a16:creationId xmlns:a16="http://schemas.microsoft.com/office/drawing/2014/main" id="{2BD67F23-A1A2-447C-A825-E2EE63121F4B}"/>
                </a:ext>
              </a:extLst>
            </p:cNvPr>
            <p:cNvSpPr/>
            <p:nvPr/>
          </p:nvSpPr>
          <p:spPr>
            <a:xfrm>
              <a:off x="7534180" y="3526426"/>
              <a:ext cx="3600000" cy="1755191"/>
            </a:xfrm>
            <a:custGeom>
              <a:avLst/>
              <a:gdLst>
                <a:gd name="connsiteX0" fmla="*/ 0 w 4513858"/>
                <a:gd name="connsiteY0" fmla="*/ 2199548 h 2199548"/>
                <a:gd name="connsiteX1" fmla="*/ 34428 w 4513858"/>
                <a:gd name="connsiteY1" fmla="*/ 2126863 h 2199548"/>
                <a:gd name="connsiteX2" fmla="*/ 65030 w 4513858"/>
                <a:gd name="connsiteY2" fmla="*/ 2080962 h 2199548"/>
                <a:gd name="connsiteX3" fmla="*/ 103282 w 4513858"/>
                <a:gd name="connsiteY3" fmla="*/ 2058016 h 2199548"/>
                <a:gd name="connsiteX4" fmla="*/ 153012 w 4513858"/>
                <a:gd name="connsiteY4" fmla="*/ 1950908 h 2199548"/>
                <a:gd name="connsiteX5" fmla="*/ 218043 w 4513858"/>
                <a:gd name="connsiteY5" fmla="*/ 1836141 h 2199548"/>
                <a:gd name="connsiteX6" fmla="*/ 252470 w 4513858"/>
                <a:gd name="connsiteY6" fmla="*/ 1771114 h 2199548"/>
                <a:gd name="connsiteX7" fmla="*/ 256295 w 4513858"/>
                <a:gd name="connsiteY7" fmla="*/ 1480392 h 2199548"/>
                <a:gd name="connsiteX8" fmla="*/ 344277 w 4513858"/>
                <a:gd name="connsiteY8" fmla="*/ 1384761 h 2199548"/>
                <a:gd name="connsiteX9" fmla="*/ 459036 w 4513858"/>
                <a:gd name="connsiteY9" fmla="*/ 1266174 h 2199548"/>
                <a:gd name="connsiteX10" fmla="*/ 508765 w 4513858"/>
                <a:gd name="connsiteY10" fmla="*/ 1201147 h 2199548"/>
                <a:gd name="connsiteX11" fmla="*/ 524066 w 4513858"/>
                <a:gd name="connsiteY11" fmla="*/ 1036660 h 2199548"/>
                <a:gd name="connsiteX12" fmla="*/ 592922 w 4513858"/>
                <a:gd name="connsiteY12" fmla="*/ 986930 h 2199548"/>
                <a:gd name="connsiteX13" fmla="*/ 692379 w 4513858"/>
                <a:gd name="connsiteY13" fmla="*/ 910421 h 2199548"/>
                <a:gd name="connsiteX14" fmla="*/ 810963 w 4513858"/>
                <a:gd name="connsiteY14" fmla="*/ 742108 h 2199548"/>
                <a:gd name="connsiteX15" fmla="*/ 879820 w 4513858"/>
                <a:gd name="connsiteY15" fmla="*/ 703856 h 2199548"/>
                <a:gd name="connsiteX16" fmla="*/ 967796 w 4513858"/>
                <a:gd name="connsiteY16" fmla="*/ 650301 h 2199548"/>
                <a:gd name="connsiteX17" fmla="*/ 1048130 w 4513858"/>
                <a:gd name="connsiteY17" fmla="*/ 547018 h 2199548"/>
                <a:gd name="connsiteX18" fmla="*/ 1254699 w 4513858"/>
                <a:gd name="connsiteY18" fmla="*/ 512591 h 2199548"/>
                <a:gd name="connsiteX19" fmla="*/ 1384763 w 4513858"/>
                <a:gd name="connsiteY19" fmla="*/ 455211 h 2199548"/>
                <a:gd name="connsiteX20" fmla="*/ 1510998 w 4513858"/>
                <a:gd name="connsiteY20" fmla="*/ 424608 h 2199548"/>
                <a:gd name="connsiteX21" fmla="*/ 1625755 w 4513858"/>
                <a:gd name="connsiteY21" fmla="*/ 371054 h 2199548"/>
                <a:gd name="connsiteX22" fmla="*/ 1729034 w 4513858"/>
                <a:gd name="connsiteY22" fmla="*/ 355753 h 2199548"/>
                <a:gd name="connsiteX23" fmla="*/ 1970026 w 4513858"/>
                <a:gd name="connsiteY23" fmla="*/ 340452 h 2199548"/>
                <a:gd name="connsiteX24" fmla="*/ 2015937 w 4513858"/>
                <a:gd name="connsiteY24" fmla="*/ 302199 h 2199548"/>
                <a:gd name="connsiteX25" fmla="*/ 2134514 w 4513858"/>
                <a:gd name="connsiteY25" fmla="*/ 279247 h 2199548"/>
                <a:gd name="connsiteX26" fmla="*/ 2211028 w 4513858"/>
                <a:gd name="connsiteY26" fmla="*/ 256295 h 2199548"/>
                <a:gd name="connsiteX27" fmla="*/ 2440542 w 4513858"/>
                <a:gd name="connsiteY27" fmla="*/ 244819 h 2199548"/>
                <a:gd name="connsiteX28" fmla="*/ 2486443 w 4513858"/>
                <a:gd name="connsiteY28" fmla="*/ 221868 h 2199548"/>
                <a:gd name="connsiteX29" fmla="*/ 2635633 w 4513858"/>
                <a:gd name="connsiteY29" fmla="*/ 221868 h 2199548"/>
                <a:gd name="connsiteX30" fmla="*/ 2658589 w 4513858"/>
                <a:gd name="connsiteY30" fmla="*/ 202742 h 2199548"/>
                <a:gd name="connsiteX31" fmla="*/ 2853670 w 4513858"/>
                <a:gd name="connsiteY31" fmla="*/ 179789 h 2199548"/>
                <a:gd name="connsiteX32" fmla="*/ 3010509 w 4513858"/>
                <a:gd name="connsiteY32" fmla="*/ 172139 h 2199548"/>
                <a:gd name="connsiteX33" fmla="*/ 3140573 w 4513858"/>
                <a:gd name="connsiteY33" fmla="*/ 160663 h 2199548"/>
                <a:gd name="connsiteX34" fmla="*/ 3282105 w 4513858"/>
                <a:gd name="connsiteY34" fmla="*/ 160663 h 2199548"/>
                <a:gd name="connsiteX35" fmla="*/ 3389213 w 4513858"/>
                <a:gd name="connsiteY35" fmla="*/ 126235 h 2199548"/>
                <a:gd name="connsiteX36" fmla="*/ 3427466 w 4513858"/>
                <a:gd name="connsiteY36" fmla="*/ 122410 h 2199548"/>
                <a:gd name="connsiteX37" fmla="*/ 3454250 w 4513858"/>
                <a:gd name="connsiteY37" fmla="*/ 118584 h 2199548"/>
                <a:gd name="connsiteX38" fmla="*/ 3473376 w 4513858"/>
                <a:gd name="connsiteY38" fmla="*/ 91807 h 2199548"/>
                <a:gd name="connsiteX39" fmla="*/ 3955360 w 4513858"/>
                <a:gd name="connsiteY39" fmla="*/ 45904 h 2199548"/>
                <a:gd name="connsiteX40" fmla="*/ 4108370 w 4513858"/>
                <a:gd name="connsiteY40" fmla="*/ 34428 h 2199548"/>
                <a:gd name="connsiteX41" fmla="*/ 4425876 w 4513858"/>
                <a:gd name="connsiteY41" fmla="*/ 30603 h 2199548"/>
                <a:gd name="connsiteX42" fmla="*/ 4513859 w 4513858"/>
                <a:gd name="connsiteY42" fmla="*/ 0 h 2199548"/>
                <a:gd name="connsiteX43" fmla="*/ 4513859 w 4513858"/>
                <a:gd name="connsiteY43" fmla="*/ 2199548 h 2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13858" h="2199548">
                  <a:moveTo>
                    <a:pt x="0" y="2199548"/>
                  </a:moveTo>
                  <a:lnTo>
                    <a:pt x="34428" y="2126863"/>
                  </a:lnTo>
                  <a:lnTo>
                    <a:pt x="65030" y="2080962"/>
                  </a:lnTo>
                  <a:lnTo>
                    <a:pt x="103282" y="2058016"/>
                  </a:lnTo>
                  <a:lnTo>
                    <a:pt x="153012" y="1950908"/>
                  </a:lnTo>
                  <a:lnTo>
                    <a:pt x="218043" y="1836141"/>
                  </a:lnTo>
                  <a:lnTo>
                    <a:pt x="252470" y="1771114"/>
                  </a:lnTo>
                  <a:lnTo>
                    <a:pt x="256295" y="1480392"/>
                  </a:lnTo>
                  <a:lnTo>
                    <a:pt x="344277" y="1384761"/>
                  </a:lnTo>
                  <a:lnTo>
                    <a:pt x="459036" y="1266174"/>
                  </a:lnTo>
                  <a:lnTo>
                    <a:pt x="508765" y="1201147"/>
                  </a:lnTo>
                  <a:lnTo>
                    <a:pt x="524066" y="1036660"/>
                  </a:lnTo>
                  <a:lnTo>
                    <a:pt x="592922" y="986930"/>
                  </a:lnTo>
                  <a:lnTo>
                    <a:pt x="692379" y="910421"/>
                  </a:lnTo>
                  <a:lnTo>
                    <a:pt x="810963" y="742108"/>
                  </a:lnTo>
                  <a:lnTo>
                    <a:pt x="879820" y="703856"/>
                  </a:lnTo>
                  <a:lnTo>
                    <a:pt x="967796" y="650301"/>
                  </a:lnTo>
                  <a:lnTo>
                    <a:pt x="1048130" y="547018"/>
                  </a:lnTo>
                  <a:lnTo>
                    <a:pt x="1254699" y="512591"/>
                  </a:lnTo>
                  <a:lnTo>
                    <a:pt x="1384763" y="455211"/>
                  </a:lnTo>
                  <a:lnTo>
                    <a:pt x="1510998" y="424608"/>
                  </a:lnTo>
                  <a:lnTo>
                    <a:pt x="1625755" y="371054"/>
                  </a:lnTo>
                  <a:lnTo>
                    <a:pt x="1729034" y="355753"/>
                  </a:lnTo>
                  <a:lnTo>
                    <a:pt x="1970026" y="340452"/>
                  </a:lnTo>
                  <a:lnTo>
                    <a:pt x="2015937" y="302199"/>
                  </a:lnTo>
                  <a:lnTo>
                    <a:pt x="2134514" y="279247"/>
                  </a:lnTo>
                  <a:lnTo>
                    <a:pt x="2211028" y="256295"/>
                  </a:lnTo>
                  <a:lnTo>
                    <a:pt x="2440542" y="244819"/>
                  </a:lnTo>
                  <a:lnTo>
                    <a:pt x="2486443" y="221868"/>
                  </a:lnTo>
                  <a:lnTo>
                    <a:pt x="2635633" y="221868"/>
                  </a:lnTo>
                  <a:lnTo>
                    <a:pt x="2658589" y="202742"/>
                  </a:lnTo>
                  <a:lnTo>
                    <a:pt x="2853670" y="179789"/>
                  </a:lnTo>
                  <a:lnTo>
                    <a:pt x="3010509" y="172139"/>
                  </a:lnTo>
                  <a:lnTo>
                    <a:pt x="3140573" y="160663"/>
                  </a:lnTo>
                  <a:lnTo>
                    <a:pt x="3282105" y="160663"/>
                  </a:lnTo>
                  <a:lnTo>
                    <a:pt x="3389213" y="126235"/>
                  </a:lnTo>
                  <a:lnTo>
                    <a:pt x="3427466" y="122410"/>
                  </a:lnTo>
                  <a:lnTo>
                    <a:pt x="3454250" y="118584"/>
                  </a:lnTo>
                  <a:lnTo>
                    <a:pt x="3473376" y="91807"/>
                  </a:lnTo>
                  <a:lnTo>
                    <a:pt x="3955360" y="45904"/>
                  </a:lnTo>
                  <a:lnTo>
                    <a:pt x="4108370" y="34428"/>
                  </a:lnTo>
                  <a:lnTo>
                    <a:pt x="4425876" y="30603"/>
                  </a:lnTo>
                  <a:lnTo>
                    <a:pt x="4513859" y="0"/>
                  </a:lnTo>
                  <a:lnTo>
                    <a:pt x="4513859" y="2199548"/>
                  </a:lnTo>
                  <a:close/>
                </a:path>
              </a:pathLst>
            </a:custGeom>
            <a:solidFill>
              <a:srgbClr val="FF6600"/>
            </a:solidFill>
            <a:ln w="9525" cap="flat">
              <a:noFill/>
              <a:prstDash val="solid"/>
              <a:miter/>
            </a:ln>
          </p:spPr>
          <p:txBody>
            <a:bodyPr rtlCol="0" anchor="ctr"/>
            <a:lstStyle/>
            <a:p>
              <a:endParaRPr lang="en-GB" sz="1200" dirty="0"/>
            </a:p>
          </p:txBody>
        </p:sp>
        <p:sp>
          <p:nvSpPr>
            <p:cNvPr id="73" name="Graphic 156">
              <a:extLst>
                <a:ext uri="{FF2B5EF4-FFF2-40B4-BE49-F238E27FC236}">
                  <a16:creationId xmlns:a16="http://schemas.microsoft.com/office/drawing/2014/main" id="{9EBB7036-47E3-40B9-B8FC-4C398787221C}"/>
                </a:ext>
              </a:extLst>
            </p:cNvPr>
            <p:cNvSpPr/>
            <p:nvPr/>
          </p:nvSpPr>
          <p:spPr>
            <a:xfrm>
              <a:off x="7534180" y="3640192"/>
              <a:ext cx="3600000" cy="1641425"/>
            </a:xfrm>
            <a:custGeom>
              <a:avLst/>
              <a:gdLst>
                <a:gd name="connsiteX0" fmla="*/ 0 w 4513858"/>
                <a:gd name="connsiteY0" fmla="*/ 2199548 h 2199548"/>
                <a:gd name="connsiteX1" fmla="*/ 34428 w 4513858"/>
                <a:gd name="connsiteY1" fmla="*/ 2126863 h 2199548"/>
                <a:gd name="connsiteX2" fmla="*/ 65030 w 4513858"/>
                <a:gd name="connsiteY2" fmla="*/ 2080962 h 2199548"/>
                <a:gd name="connsiteX3" fmla="*/ 103282 w 4513858"/>
                <a:gd name="connsiteY3" fmla="*/ 2058016 h 2199548"/>
                <a:gd name="connsiteX4" fmla="*/ 153012 w 4513858"/>
                <a:gd name="connsiteY4" fmla="*/ 1950908 h 2199548"/>
                <a:gd name="connsiteX5" fmla="*/ 218043 w 4513858"/>
                <a:gd name="connsiteY5" fmla="*/ 1836141 h 2199548"/>
                <a:gd name="connsiteX6" fmla="*/ 252470 w 4513858"/>
                <a:gd name="connsiteY6" fmla="*/ 1771114 h 2199548"/>
                <a:gd name="connsiteX7" fmla="*/ 256295 w 4513858"/>
                <a:gd name="connsiteY7" fmla="*/ 1480392 h 2199548"/>
                <a:gd name="connsiteX8" fmla="*/ 344277 w 4513858"/>
                <a:gd name="connsiteY8" fmla="*/ 1384761 h 2199548"/>
                <a:gd name="connsiteX9" fmla="*/ 459036 w 4513858"/>
                <a:gd name="connsiteY9" fmla="*/ 1266174 h 2199548"/>
                <a:gd name="connsiteX10" fmla="*/ 508765 w 4513858"/>
                <a:gd name="connsiteY10" fmla="*/ 1201147 h 2199548"/>
                <a:gd name="connsiteX11" fmla="*/ 524066 w 4513858"/>
                <a:gd name="connsiteY11" fmla="*/ 1036660 h 2199548"/>
                <a:gd name="connsiteX12" fmla="*/ 592922 w 4513858"/>
                <a:gd name="connsiteY12" fmla="*/ 986930 h 2199548"/>
                <a:gd name="connsiteX13" fmla="*/ 692379 w 4513858"/>
                <a:gd name="connsiteY13" fmla="*/ 910421 h 2199548"/>
                <a:gd name="connsiteX14" fmla="*/ 810963 w 4513858"/>
                <a:gd name="connsiteY14" fmla="*/ 742108 h 2199548"/>
                <a:gd name="connsiteX15" fmla="*/ 879820 w 4513858"/>
                <a:gd name="connsiteY15" fmla="*/ 703856 h 2199548"/>
                <a:gd name="connsiteX16" fmla="*/ 967796 w 4513858"/>
                <a:gd name="connsiteY16" fmla="*/ 650301 h 2199548"/>
                <a:gd name="connsiteX17" fmla="*/ 1048130 w 4513858"/>
                <a:gd name="connsiteY17" fmla="*/ 547018 h 2199548"/>
                <a:gd name="connsiteX18" fmla="*/ 1254699 w 4513858"/>
                <a:gd name="connsiteY18" fmla="*/ 512591 h 2199548"/>
                <a:gd name="connsiteX19" fmla="*/ 1384763 w 4513858"/>
                <a:gd name="connsiteY19" fmla="*/ 455211 h 2199548"/>
                <a:gd name="connsiteX20" fmla="*/ 1510998 w 4513858"/>
                <a:gd name="connsiteY20" fmla="*/ 424608 h 2199548"/>
                <a:gd name="connsiteX21" fmla="*/ 1625755 w 4513858"/>
                <a:gd name="connsiteY21" fmla="*/ 371054 h 2199548"/>
                <a:gd name="connsiteX22" fmla="*/ 1729034 w 4513858"/>
                <a:gd name="connsiteY22" fmla="*/ 355753 h 2199548"/>
                <a:gd name="connsiteX23" fmla="*/ 1970026 w 4513858"/>
                <a:gd name="connsiteY23" fmla="*/ 340452 h 2199548"/>
                <a:gd name="connsiteX24" fmla="*/ 2015937 w 4513858"/>
                <a:gd name="connsiteY24" fmla="*/ 302199 h 2199548"/>
                <a:gd name="connsiteX25" fmla="*/ 2134514 w 4513858"/>
                <a:gd name="connsiteY25" fmla="*/ 279247 h 2199548"/>
                <a:gd name="connsiteX26" fmla="*/ 2211028 w 4513858"/>
                <a:gd name="connsiteY26" fmla="*/ 256295 h 2199548"/>
                <a:gd name="connsiteX27" fmla="*/ 2440542 w 4513858"/>
                <a:gd name="connsiteY27" fmla="*/ 244819 h 2199548"/>
                <a:gd name="connsiteX28" fmla="*/ 2486443 w 4513858"/>
                <a:gd name="connsiteY28" fmla="*/ 221868 h 2199548"/>
                <a:gd name="connsiteX29" fmla="*/ 2635633 w 4513858"/>
                <a:gd name="connsiteY29" fmla="*/ 221868 h 2199548"/>
                <a:gd name="connsiteX30" fmla="*/ 2658589 w 4513858"/>
                <a:gd name="connsiteY30" fmla="*/ 202742 h 2199548"/>
                <a:gd name="connsiteX31" fmla="*/ 2853670 w 4513858"/>
                <a:gd name="connsiteY31" fmla="*/ 179789 h 2199548"/>
                <a:gd name="connsiteX32" fmla="*/ 3010509 w 4513858"/>
                <a:gd name="connsiteY32" fmla="*/ 172139 h 2199548"/>
                <a:gd name="connsiteX33" fmla="*/ 3140573 w 4513858"/>
                <a:gd name="connsiteY33" fmla="*/ 160663 h 2199548"/>
                <a:gd name="connsiteX34" fmla="*/ 3282105 w 4513858"/>
                <a:gd name="connsiteY34" fmla="*/ 160663 h 2199548"/>
                <a:gd name="connsiteX35" fmla="*/ 3389213 w 4513858"/>
                <a:gd name="connsiteY35" fmla="*/ 126235 h 2199548"/>
                <a:gd name="connsiteX36" fmla="*/ 3427466 w 4513858"/>
                <a:gd name="connsiteY36" fmla="*/ 122410 h 2199548"/>
                <a:gd name="connsiteX37" fmla="*/ 3454250 w 4513858"/>
                <a:gd name="connsiteY37" fmla="*/ 118584 h 2199548"/>
                <a:gd name="connsiteX38" fmla="*/ 3473376 w 4513858"/>
                <a:gd name="connsiteY38" fmla="*/ 91807 h 2199548"/>
                <a:gd name="connsiteX39" fmla="*/ 3955360 w 4513858"/>
                <a:gd name="connsiteY39" fmla="*/ 45904 h 2199548"/>
                <a:gd name="connsiteX40" fmla="*/ 4108370 w 4513858"/>
                <a:gd name="connsiteY40" fmla="*/ 34428 h 2199548"/>
                <a:gd name="connsiteX41" fmla="*/ 4425876 w 4513858"/>
                <a:gd name="connsiteY41" fmla="*/ 30603 h 2199548"/>
                <a:gd name="connsiteX42" fmla="*/ 4513859 w 4513858"/>
                <a:gd name="connsiteY42" fmla="*/ 0 h 2199548"/>
                <a:gd name="connsiteX43" fmla="*/ 4513859 w 4513858"/>
                <a:gd name="connsiteY43" fmla="*/ 2199548 h 2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13858" h="2199548">
                  <a:moveTo>
                    <a:pt x="0" y="2199548"/>
                  </a:moveTo>
                  <a:lnTo>
                    <a:pt x="34428" y="2126863"/>
                  </a:lnTo>
                  <a:lnTo>
                    <a:pt x="65030" y="2080962"/>
                  </a:lnTo>
                  <a:lnTo>
                    <a:pt x="103282" y="2058016"/>
                  </a:lnTo>
                  <a:lnTo>
                    <a:pt x="153012" y="1950908"/>
                  </a:lnTo>
                  <a:lnTo>
                    <a:pt x="218043" y="1836141"/>
                  </a:lnTo>
                  <a:lnTo>
                    <a:pt x="252470" y="1771114"/>
                  </a:lnTo>
                  <a:lnTo>
                    <a:pt x="256295" y="1480392"/>
                  </a:lnTo>
                  <a:lnTo>
                    <a:pt x="344277" y="1384761"/>
                  </a:lnTo>
                  <a:lnTo>
                    <a:pt x="459036" y="1266174"/>
                  </a:lnTo>
                  <a:lnTo>
                    <a:pt x="508765" y="1201147"/>
                  </a:lnTo>
                  <a:lnTo>
                    <a:pt x="524066" y="1036660"/>
                  </a:lnTo>
                  <a:lnTo>
                    <a:pt x="592922" y="986930"/>
                  </a:lnTo>
                  <a:lnTo>
                    <a:pt x="692379" y="910421"/>
                  </a:lnTo>
                  <a:lnTo>
                    <a:pt x="810963" y="742108"/>
                  </a:lnTo>
                  <a:lnTo>
                    <a:pt x="879820" y="703856"/>
                  </a:lnTo>
                  <a:lnTo>
                    <a:pt x="967796" y="650301"/>
                  </a:lnTo>
                  <a:lnTo>
                    <a:pt x="1048130" y="547018"/>
                  </a:lnTo>
                  <a:lnTo>
                    <a:pt x="1254699" y="512591"/>
                  </a:lnTo>
                  <a:lnTo>
                    <a:pt x="1384763" y="455211"/>
                  </a:lnTo>
                  <a:lnTo>
                    <a:pt x="1510998" y="424608"/>
                  </a:lnTo>
                  <a:lnTo>
                    <a:pt x="1625755" y="371054"/>
                  </a:lnTo>
                  <a:lnTo>
                    <a:pt x="1729034" y="355753"/>
                  </a:lnTo>
                  <a:lnTo>
                    <a:pt x="1970026" y="340452"/>
                  </a:lnTo>
                  <a:lnTo>
                    <a:pt x="2015937" y="302199"/>
                  </a:lnTo>
                  <a:lnTo>
                    <a:pt x="2134514" y="279247"/>
                  </a:lnTo>
                  <a:lnTo>
                    <a:pt x="2211028" y="256295"/>
                  </a:lnTo>
                  <a:lnTo>
                    <a:pt x="2440542" y="244819"/>
                  </a:lnTo>
                  <a:lnTo>
                    <a:pt x="2486443" y="221868"/>
                  </a:lnTo>
                  <a:lnTo>
                    <a:pt x="2635633" y="221868"/>
                  </a:lnTo>
                  <a:lnTo>
                    <a:pt x="2658589" y="202742"/>
                  </a:lnTo>
                  <a:lnTo>
                    <a:pt x="2853670" y="179789"/>
                  </a:lnTo>
                  <a:lnTo>
                    <a:pt x="3010509" y="172139"/>
                  </a:lnTo>
                  <a:lnTo>
                    <a:pt x="3140573" y="160663"/>
                  </a:lnTo>
                  <a:lnTo>
                    <a:pt x="3282105" y="160663"/>
                  </a:lnTo>
                  <a:lnTo>
                    <a:pt x="3389213" y="126235"/>
                  </a:lnTo>
                  <a:lnTo>
                    <a:pt x="3427466" y="122410"/>
                  </a:lnTo>
                  <a:lnTo>
                    <a:pt x="3454250" y="118584"/>
                  </a:lnTo>
                  <a:lnTo>
                    <a:pt x="3473376" y="91807"/>
                  </a:lnTo>
                  <a:lnTo>
                    <a:pt x="3955360" y="45904"/>
                  </a:lnTo>
                  <a:lnTo>
                    <a:pt x="4108370" y="34428"/>
                  </a:lnTo>
                  <a:lnTo>
                    <a:pt x="4425876" y="30603"/>
                  </a:lnTo>
                  <a:lnTo>
                    <a:pt x="4513859" y="0"/>
                  </a:lnTo>
                  <a:lnTo>
                    <a:pt x="4513859" y="2199548"/>
                  </a:lnTo>
                  <a:close/>
                </a:path>
              </a:pathLst>
            </a:custGeom>
            <a:solidFill>
              <a:srgbClr val="969696"/>
            </a:solidFill>
            <a:ln w="9525" cap="flat">
              <a:noFill/>
              <a:prstDash val="solid"/>
              <a:miter/>
            </a:ln>
          </p:spPr>
          <p:txBody>
            <a:bodyPr rtlCol="0" anchor="ctr"/>
            <a:lstStyle/>
            <a:p>
              <a:endParaRPr lang="en-GB" sz="1200" dirty="0"/>
            </a:p>
          </p:txBody>
        </p:sp>
        <p:sp>
          <p:nvSpPr>
            <p:cNvPr id="74" name="TextBox 73">
              <a:extLst>
                <a:ext uri="{FF2B5EF4-FFF2-40B4-BE49-F238E27FC236}">
                  <a16:creationId xmlns:a16="http://schemas.microsoft.com/office/drawing/2014/main" id="{B4CE6956-4830-4F60-AC54-2CCF77808442}"/>
                </a:ext>
              </a:extLst>
            </p:cNvPr>
            <p:cNvSpPr txBox="1"/>
            <p:nvPr/>
          </p:nvSpPr>
          <p:spPr>
            <a:xfrm>
              <a:off x="10928961" y="5361572"/>
              <a:ext cx="402349"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108</a:t>
              </a:r>
            </a:p>
          </p:txBody>
        </p:sp>
        <p:sp>
          <p:nvSpPr>
            <p:cNvPr id="75" name="TextBox 74">
              <a:extLst>
                <a:ext uri="{FF2B5EF4-FFF2-40B4-BE49-F238E27FC236}">
                  <a16:creationId xmlns:a16="http://schemas.microsoft.com/office/drawing/2014/main" id="{DDEDACA1-58DA-43CF-89C7-A3CD07BE4EE5}"/>
                </a:ext>
              </a:extLst>
            </p:cNvPr>
            <p:cNvSpPr txBox="1"/>
            <p:nvPr/>
          </p:nvSpPr>
          <p:spPr>
            <a:xfrm>
              <a:off x="10581482"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96</a:t>
              </a:r>
            </a:p>
          </p:txBody>
        </p:sp>
        <p:sp>
          <p:nvSpPr>
            <p:cNvPr id="76" name="TextBox 75">
              <a:extLst>
                <a:ext uri="{FF2B5EF4-FFF2-40B4-BE49-F238E27FC236}">
                  <a16:creationId xmlns:a16="http://schemas.microsoft.com/office/drawing/2014/main" id="{01B5E846-78FF-4C47-94FD-FA94742BFBFB}"/>
                </a:ext>
              </a:extLst>
            </p:cNvPr>
            <p:cNvSpPr txBox="1"/>
            <p:nvPr/>
          </p:nvSpPr>
          <p:spPr>
            <a:xfrm>
              <a:off x="10181825" y="5361572"/>
              <a:ext cx="297998" cy="329410"/>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84</a:t>
              </a:r>
            </a:p>
          </p:txBody>
        </p:sp>
        <p:sp>
          <p:nvSpPr>
            <p:cNvPr id="77" name="Line 21">
              <a:extLst>
                <a:ext uri="{FF2B5EF4-FFF2-40B4-BE49-F238E27FC236}">
                  <a16:creationId xmlns:a16="http://schemas.microsoft.com/office/drawing/2014/main" id="{836122F4-EE00-429C-A48E-5E7B6220DD09}"/>
                </a:ext>
              </a:extLst>
            </p:cNvPr>
            <p:cNvSpPr>
              <a:spLocks noChangeShapeType="1"/>
            </p:cNvSpPr>
            <p:nvPr/>
          </p:nvSpPr>
          <p:spPr bwMode="auto">
            <a:xfrm>
              <a:off x="9934478"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53B85E9F-97C9-4649-B59A-92D927604512}"/>
                </a:ext>
              </a:extLst>
            </p:cNvPr>
            <p:cNvSpPr txBox="1"/>
            <p:nvPr/>
          </p:nvSpPr>
          <p:spPr>
            <a:xfrm>
              <a:off x="9782171" y="5361572"/>
              <a:ext cx="297998" cy="329410"/>
            </a:xfrm>
            <a:prstGeom prst="rect">
              <a:avLst/>
            </a:prstGeom>
            <a:noFill/>
          </p:spPr>
          <p:txBody>
            <a:bodyPr wrap="none" lIns="36000" tIns="36000" rIns="36000" bIns="36000" rtlCol="0" anchor="t" anchorCtr="0">
              <a:spAutoFit/>
            </a:bodyPr>
            <a:lstStyle/>
            <a:p>
              <a:pPr algn="ctr"/>
              <a:r>
                <a:rPr lang="en-US" sz="1200" dirty="0">
                  <a:solidFill>
                    <a:srgbClr val="363636"/>
                  </a:solidFill>
                  <a:cs typeface="Arial" panose="020B0604020202020204" pitchFamily="34" charset="0"/>
                </a:rPr>
                <a:t>7</a:t>
              </a:r>
              <a:r>
                <a:rPr lang="en-GB" sz="1200" dirty="0">
                  <a:solidFill>
                    <a:srgbClr val="363636"/>
                  </a:solidFill>
                  <a:cs typeface="Arial" panose="020B0604020202020204" pitchFamily="34" charset="0"/>
                </a:rPr>
                <a:t>2</a:t>
              </a:r>
            </a:p>
          </p:txBody>
        </p:sp>
        <p:sp>
          <p:nvSpPr>
            <p:cNvPr id="79" name="Graphic 159">
              <a:extLst>
                <a:ext uri="{FF2B5EF4-FFF2-40B4-BE49-F238E27FC236}">
                  <a16:creationId xmlns:a16="http://schemas.microsoft.com/office/drawing/2014/main" id="{0743B75B-C327-4AD6-91B1-2DC0376CE0A4}"/>
                </a:ext>
              </a:extLst>
            </p:cNvPr>
            <p:cNvSpPr/>
            <p:nvPr/>
          </p:nvSpPr>
          <p:spPr>
            <a:xfrm>
              <a:off x="7534180" y="4563032"/>
              <a:ext cx="3600000" cy="720000"/>
            </a:xfrm>
            <a:custGeom>
              <a:avLst/>
              <a:gdLst>
                <a:gd name="connsiteX0" fmla="*/ 0 w 4521501"/>
                <a:gd name="connsiteY0" fmla="*/ 941024 h 952502"/>
                <a:gd name="connsiteX1" fmla="*/ 26777 w 4521501"/>
                <a:gd name="connsiteY1" fmla="*/ 918072 h 952502"/>
                <a:gd name="connsiteX2" fmla="*/ 80331 w 4521501"/>
                <a:gd name="connsiteY2" fmla="*/ 898946 h 952502"/>
                <a:gd name="connsiteX3" fmla="*/ 110933 w 4521501"/>
                <a:gd name="connsiteY3" fmla="*/ 872168 h 952502"/>
                <a:gd name="connsiteX4" fmla="*/ 137711 w 4521501"/>
                <a:gd name="connsiteY4" fmla="*/ 814789 h 952502"/>
                <a:gd name="connsiteX5" fmla="*/ 168313 w 4521501"/>
                <a:gd name="connsiteY5" fmla="*/ 803313 h 952502"/>
                <a:gd name="connsiteX6" fmla="*/ 187440 w 4521501"/>
                <a:gd name="connsiteY6" fmla="*/ 768886 h 952502"/>
                <a:gd name="connsiteX7" fmla="*/ 233343 w 4521501"/>
                <a:gd name="connsiteY7" fmla="*/ 749759 h 952502"/>
                <a:gd name="connsiteX8" fmla="*/ 233343 w 4521501"/>
                <a:gd name="connsiteY8" fmla="*/ 700030 h 952502"/>
                <a:gd name="connsiteX9" fmla="*/ 248644 w 4521501"/>
                <a:gd name="connsiteY9" fmla="*/ 638825 h 952502"/>
                <a:gd name="connsiteX10" fmla="*/ 252470 w 4521501"/>
                <a:gd name="connsiteY10" fmla="*/ 608223 h 952502"/>
                <a:gd name="connsiteX11" fmla="*/ 286897 w 4521501"/>
                <a:gd name="connsiteY11" fmla="*/ 550843 h 952502"/>
                <a:gd name="connsiteX12" fmla="*/ 459036 w 4521501"/>
                <a:gd name="connsiteY12" fmla="*/ 470512 h 952502"/>
                <a:gd name="connsiteX13" fmla="*/ 485814 w 4521501"/>
                <a:gd name="connsiteY13" fmla="*/ 470512 h 952502"/>
                <a:gd name="connsiteX14" fmla="*/ 520241 w 4521501"/>
                <a:gd name="connsiteY14" fmla="*/ 397832 h 952502"/>
                <a:gd name="connsiteX15" fmla="*/ 577620 w 4521501"/>
                <a:gd name="connsiteY15" fmla="*/ 374879 h 952502"/>
                <a:gd name="connsiteX16" fmla="*/ 646476 w 4521501"/>
                <a:gd name="connsiteY16" fmla="*/ 374879 h 952502"/>
                <a:gd name="connsiteX17" fmla="*/ 757410 w 4521501"/>
                <a:gd name="connsiteY17" fmla="*/ 275422 h 952502"/>
                <a:gd name="connsiteX18" fmla="*/ 814789 w 4521501"/>
                <a:gd name="connsiteY18" fmla="*/ 237169 h 952502"/>
                <a:gd name="connsiteX19" fmla="*/ 906597 w 4521501"/>
                <a:gd name="connsiteY19" fmla="*/ 214217 h 952502"/>
                <a:gd name="connsiteX20" fmla="*/ 1002233 w 4521501"/>
                <a:gd name="connsiteY20" fmla="*/ 214217 h 952502"/>
                <a:gd name="connsiteX21" fmla="*/ 1051954 w 4521501"/>
                <a:gd name="connsiteY21" fmla="*/ 145361 h 952502"/>
                <a:gd name="connsiteX22" fmla="*/ 1170540 w 4521501"/>
                <a:gd name="connsiteY22" fmla="*/ 126235 h 952502"/>
                <a:gd name="connsiteX23" fmla="*/ 1254703 w 4521501"/>
                <a:gd name="connsiteY23" fmla="*/ 130060 h 952502"/>
                <a:gd name="connsiteX24" fmla="*/ 1338857 w 4521501"/>
                <a:gd name="connsiteY24" fmla="*/ 99457 h 952502"/>
                <a:gd name="connsiteX25" fmla="*/ 1380938 w 4521501"/>
                <a:gd name="connsiteY25" fmla="*/ 87982 h 952502"/>
                <a:gd name="connsiteX26" fmla="*/ 1491866 w 4521501"/>
                <a:gd name="connsiteY26" fmla="*/ 80331 h 952502"/>
                <a:gd name="connsiteX27" fmla="*/ 1499515 w 4521501"/>
                <a:gd name="connsiteY27" fmla="*/ 72681 h 952502"/>
                <a:gd name="connsiteX28" fmla="*/ 1725210 w 4521501"/>
                <a:gd name="connsiteY28" fmla="*/ 65030 h 952502"/>
                <a:gd name="connsiteX29" fmla="*/ 1950905 w 4521501"/>
                <a:gd name="connsiteY29" fmla="*/ 65030 h 952502"/>
                <a:gd name="connsiteX30" fmla="*/ 1954734 w 4521501"/>
                <a:gd name="connsiteY30" fmla="*/ 49729 h 952502"/>
                <a:gd name="connsiteX31" fmla="*/ 1989157 w 4521501"/>
                <a:gd name="connsiteY31" fmla="*/ 49729 h 952502"/>
                <a:gd name="connsiteX32" fmla="*/ 2008283 w 4521501"/>
                <a:gd name="connsiteY32" fmla="*/ 26777 h 952502"/>
                <a:gd name="connsiteX33" fmla="*/ 2440547 w 4521501"/>
                <a:gd name="connsiteY33" fmla="*/ 30602 h 952502"/>
                <a:gd name="connsiteX34" fmla="*/ 2455844 w 4521501"/>
                <a:gd name="connsiteY34" fmla="*/ 15301 h 952502"/>
                <a:gd name="connsiteX35" fmla="*/ 4513854 w 4521501"/>
                <a:gd name="connsiteY35" fmla="*/ 0 h 952502"/>
                <a:gd name="connsiteX36" fmla="*/ 4521502 w 4521501"/>
                <a:gd name="connsiteY36" fmla="*/ 952503 h 9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21501" h="952502">
                  <a:moveTo>
                    <a:pt x="0" y="941024"/>
                  </a:moveTo>
                  <a:lnTo>
                    <a:pt x="26777" y="918072"/>
                  </a:lnTo>
                  <a:lnTo>
                    <a:pt x="80331" y="898946"/>
                  </a:lnTo>
                  <a:lnTo>
                    <a:pt x="110933" y="872168"/>
                  </a:lnTo>
                  <a:lnTo>
                    <a:pt x="137711" y="814789"/>
                  </a:lnTo>
                  <a:lnTo>
                    <a:pt x="168313" y="803313"/>
                  </a:lnTo>
                  <a:lnTo>
                    <a:pt x="187440" y="768886"/>
                  </a:lnTo>
                  <a:lnTo>
                    <a:pt x="233343" y="749759"/>
                  </a:lnTo>
                  <a:lnTo>
                    <a:pt x="233343" y="700030"/>
                  </a:lnTo>
                  <a:lnTo>
                    <a:pt x="248644" y="638825"/>
                  </a:lnTo>
                  <a:lnTo>
                    <a:pt x="252470" y="608223"/>
                  </a:lnTo>
                  <a:lnTo>
                    <a:pt x="286897" y="550843"/>
                  </a:lnTo>
                  <a:lnTo>
                    <a:pt x="459036" y="470512"/>
                  </a:lnTo>
                  <a:lnTo>
                    <a:pt x="485814" y="470512"/>
                  </a:lnTo>
                  <a:lnTo>
                    <a:pt x="520241" y="397832"/>
                  </a:lnTo>
                  <a:lnTo>
                    <a:pt x="577620" y="374879"/>
                  </a:lnTo>
                  <a:lnTo>
                    <a:pt x="646476" y="374879"/>
                  </a:lnTo>
                  <a:lnTo>
                    <a:pt x="757410" y="275422"/>
                  </a:lnTo>
                  <a:lnTo>
                    <a:pt x="814789" y="237169"/>
                  </a:lnTo>
                  <a:lnTo>
                    <a:pt x="906597" y="214217"/>
                  </a:lnTo>
                  <a:lnTo>
                    <a:pt x="1002233" y="214217"/>
                  </a:lnTo>
                  <a:lnTo>
                    <a:pt x="1051954" y="145361"/>
                  </a:lnTo>
                  <a:lnTo>
                    <a:pt x="1170540" y="126235"/>
                  </a:lnTo>
                  <a:lnTo>
                    <a:pt x="1254703" y="130060"/>
                  </a:lnTo>
                  <a:lnTo>
                    <a:pt x="1338857" y="99457"/>
                  </a:lnTo>
                  <a:lnTo>
                    <a:pt x="1380938" y="87982"/>
                  </a:lnTo>
                  <a:lnTo>
                    <a:pt x="1491866" y="80331"/>
                  </a:lnTo>
                  <a:lnTo>
                    <a:pt x="1499515" y="72681"/>
                  </a:lnTo>
                  <a:lnTo>
                    <a:pt x="1725210" y="65030"/>
                  </a:lnTo>
                  <a:lnTo>
                    <a:pt x="1950905" y="65030"/>
                  </a:lnTo>
                  <a:lnTo>
                    <a:pt x="1954734" y="49729"/>
                  </a:lnTo>
                  <a:lnTo>
                    <a:pt x="1989157" y="49729"/>
                  </a:lnTo>
                  <a:lnTo>
                    <a:pt x="2008283" y="26777"/>
                  </a:lnTo>
                  <a:lnTo>
                    <a:pt x="2440547" y="30602"/>
                  </a:lnTo>
                  <a:lnTo>
                    <a:pt x="2455844" y="15301"/>
                  </a:lnTo>
                  <a:lnTo>
                    <a:pt x="4513854" y="0"/>
                  </a:lnTo>
                  <a:lnTo>
                    <a:pt x="4521502" y="952503"/>
                  </a:lnTo>
                  <a:close/>
                </a:path>
              </a:pathLst>
            </a:custGeom>
            <a:solidFill>
              <a:schemeClr val="accent3"/>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80" name="TextBox 79">
              <a:extLst>
                <a:ext uri="{FF2B5EF4-FFF2-40B4-BE49-F238E27FC236}">
                  <a16:creationId xmlns:a16="http://schemas.microsoft.com/office/drawing/2014/main" id="{1B9A9DAD-7F87-474C-B248-E3387B1D5B13}"/>
                </a:ext>
              </a:extLst>
            </p:cNvPr>
            <p:cNvSpPr txBox="1"/>
            <p:nvPr/>
          </p:nvSpPr>
          <p:spPr>
            <a:xfrm>
              <a:off x="10399308" y="3238771"/>
              <a:ext cx="604840" cy="354535"/>
            </a:xfrm>
            <a:prstGeom prst="rect">
              <a:avLst/>
            </a:prstGeom>
            <a:noFill/>
          </p:spPr>
          <p:txBody>
            <a:bodyPr wrap="none" rtlCol="0">
              <a:spAutoFit/>
            </a:bodyPr>
            <a:lstStyle/>
            <a:p>
              <a:r>
                <a:rPr lang="en-US" sz="1200" dirty="0">
                  <a:solidFill>
                    <a:schemeClr val="tx1"/>
                  </a:solidFill>
                </a:rPr>
                <a:t>DFS</a:t>
              </a:r>
              <a:endParaRPr lang="en-GB" sz="1200" dirty="0">
                <a:solidFill>
                  <a:schemeClr val="tx1"/>
                </a:solidFill>
              </a:endParaRPr>
            </a:p>
          </p:txBody>
        </p:sp>
        <p:sp>
          <p:nvSpPr>
            <p:cNvPr id="81" name="TextBox 80">
              <a:extLst>
                <a:ext uri="{FF2B5EF4-FFF2-40B4-BE49-F238E27FC236}">
                  <a16:creationId xmlns:a16="http://schemas.microsoft.com/office/drawing/2014/main" id="{434B71B9-969F-4E59-9AE0-9EF27977446E}"/>
                </a:ext>
              </a:extLst>
            </p:cNvPr>
            <p:cNvSpPr txBox="1"/>
            <p:nvPr/>
          </p:nvSpPr>
          <p:spPr>
            <a:xfrm>
              <a:off x="10399308" y="3474197"/>
              <a:ext cx="728879" cy="354535"/>
            </a:xfrm>
            <a:prstGeom prst="rect">
              <a:avLst/>
            </a:prstGeom>
            <a:noFill/>
          </p:spPr>
          <p:txBody>
            <a:bodyPr wrap="none" rtlCol="0">
              <a:spAutoFit/>
            </a:bodyPr>
            <a:lstStyle/>
            <a:p>
              <a:r>
                <a:rPr lang="en-US" sz="1200" dirty="0">
                  <a:solidFill>
                    <a:schemeClr val="tx1"/>
                  </a:solidFill>
                </a:rPr>
                <a:t>Death</a:t>
              </a:r>
              <a:endParaRPr lang="en-GB" sz="1200" dirty="0">
                <a:solidFill>
                  <a:schemeClr val="tx1"/>
                </a:solidFill>
              </a:endParaRPr>
            </a:p>
          </p:txBody>
        </p:sp>
        <p:sp>
          <p:nvSpPr>
            <p:cNvPr id="82" name="Line 21">
              <a:extLst>
                <a:ext uri="{FF2B5EF4-FFF2-40B4-BE49-F238E27FC236}">
                  <a16:creationId xmlns:a16="http://schemas.microsoft.com/office/drawing/2014/main" id="{0395C522-B535-4DC8-9B14-DD7BA5DD5AA3}"/>
                </a:ext>
              </a:extLst>
            </p:cNvPr>
            <p:cNvSpPr>
              <a:spLocks noChangeShapeType="1"/>
            </p:cNvSpPr>
            <p:nvPr/>
          </p:nvSpPr>
          <p:spPr bwMode="auto">
            <a:xfrm>
              <a:off x="11133448"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3" name="Line 21">
              <a:extLst>
                <a:ext uri="{FF2B5EF4-FFF2-40B4-BE49-F238E27FC236}">
                  <a16:creationId xmlns:a16="http://schemas.microsoft.com/office/drawing/2014/main" id="{20493A09-11B3-4E67-810F-7EA83C233DA3}"/>
                </a:ext>
              </a:extLst>
            </p:cNvPr>
            <p:cNvSpPr>
              <a:spLocks noChangeShapeType="1"/>
            </p:cNvSpPr>
            <p:nvPr/>
          </p:nvSpPr>
          <p:spPr bwMode="auto">
            <a:xfrm>
              <a:off x="10733791"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4" name="Line 21">
              <a:extLst>
                <a:ext uri="{FF2B5EF4-FFF2-40B4-BE49-F238E27FC236}">
                  <a16:creationId xmlns:a16="http://schemas.microsoft.com/office/drawing/2014/main" id="{1A039DD0-5565-4444-958F-6AC853B33D72}"/>
                </a:ext>
              </a:extLst>
            </p:cNvPr>
            <p:cNvSpPr>
              <a:spLocks noChangeShapeType="1"/>
            </p:cNvSpPr>
            <p:nvPr/>
          </p:nvSpPr>
          <p:spPr bwMode="auto">
            <a:xfrm>
              <a:off x="10334135" y="528957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78D26E80-4CB8-45A8-B392-E5BD5E7147E5}"/>
                </a:ext>
              </a:extLst>
            </p:cNvPr>
            <p:cNvSpPr txBox="1"/>
            <p:nvPr/>
          </p:nvSpPr>
          <p:spPr>
            <a:xfrm>
              <a:off x="10399308" y="4262893"/>
              <a:ext cx="520179" cy="354535"/>
            </a:xfrm>
            <a:prstGeom prst="rect">
              <a:avLst/>
            </a:prstGeom>
            <a:noFill/>
          </p:spPr>
          <p:txBody>
            <a:bodyPr wrap="none" rtlCol="0">
              <a:spAutoFit/>
            </a:bodyPr>
            <a:lstStyle/>
            <a:p>
              <a:r>
                <a:rPr lang="en-US" sz="1200" dirty="0">
                  <a:solidFill>
                    <a:schemeClr val="tx1"/>
                  </a:solidFill>
                </a:rPr>
                <a:t>DM</a:t>
              </a:r>
              <a:endParaRPr lang="en-GB" sz="1200" dirty="0">
                <a:solidFill>
                  <a:schemeClr val="tx1"/>
                </a:solidFill>
              </a:endParaRPr>
            </a:p>
          </p:txBody>
        </p:sp>
        <p:sp>
          <p:nvSpPr>
            <p:cNvPr id="86" name="TextBox 85">
              <a:extLst>
                <a:ext uri="{FF2B5EF4-FFF2-40B4-BE49-F238E27FC236}">
                  <a16:creationId xmlns:a16="http://schemas.microsoft.com/office/drawing/2014/main" id="{767D2595-9852-4477-B7AC-9F8131F41D69}"/>
                </a:ext>
              </a:extLst>
            </p:cNvPr>
            <p:cNvSpPr txBox="1"/>
            <p:nvPr/>
          </p:nvSpPr>
          <p:spPr>
            <a:xfrm>
              <a:off x="10399308" y="4880769"/>
              <a:ext cx="520179" cy="354535"/>
            </a:xfrm>
            <a:prstGeom prst="rect">
              <a:avLst/>
            </a:prstGeom>
            <a:noFill/>
          </p:spPr>
          <p:txBody>
            <a:bodyPr wrap="none" rtlCol="0">
              <a:spAutoFit/>
            </a:bodyPr>
            <a:lstStyle/>
            <a:p>
              <a:r>
                <a:rPr lang="en-US" sz="1200" dirty="0">
                  <a:solidFill>
                    <a:schemeClr val="tx1"/>
                  </a:solidFill>
                </a:rPr>
                <a:t>MR</a:t>
              </a:r>
              <a:endParaRPr lang="en-GB" sz="1200" dirty="0">
                <a:solidFill>
                  <a:schemeClr val="tx1"/>
                </a:solidFill>
              </a:endParaRPr>
            </a:p>
          </p:txBody>
        </p:sp>
        <p:sp>
          <p:nvSpPr>
            <p:cNvPr id="87" name="Freeform 21">
              <a:extLst>
                <a:ext uri="{FF2B5EF4-FFF2-40B4-BE49-F238E27FC236}">
                  <a16:creationId xmlns:a16="http://schemas.microsoft.com/office/drawing/2014/main" id="{66637DB3-B1AF-4484-9BEB-6E7013B9DA75}"/>
                </a:ext>
              </a:extLst>
            </p:cNvPr>
            <p:cNvSpPr>
              <a:spLocks/>
            </p:cNvSpPr>
            <p:nvPr/>
          </p:nvSpPr>
          <p:spPr bwMode="auto">
            <a:xfrm>
              <a:off x="7532968" y="2855571"/>
              <a:ext cx="3601212"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GB" sz="1200">
                <a:solidFill>
                  <a:srgbClr val="363636"/>
                </a:solidFill>
              </a:endParaRPr>
            </a:p>
          </p:txBody>
        </p:sp>
      </p:grpSp>
      <p:graphicFrame>
        <p:nvGraphicFramePr>
          <p:cNvPr id="100" name="Table 99"/>
          <p:cNvGraphicFramePr>
            <a:graphicFrameLocks noGrp="1"/>
          </p:cNvGraphicFramePr>
          <p:nvPr>
            <p:extLst>
              <p:ext uri="{D42A27DB-BD31-4B8C-83A1-F6EECF244321}">
                <p14:modId xmlns:p14="http://schemas.microsoft.com/office/powerpoint/2010/main" val="3388461672"/>
              </p:ext>
            </p:extLst>
          </p:nvPr>
        </p:nvGraphicFramePr>
        <p:xfrm>
          <a:off x="1499494" y="4554243"/>
          <a:ext cx="9193012" cy="1371600"/>
        </p:xfrm>
        <a:graphic>
          <a:graphicData uri="http://schemas.openxmlformats.org/drawingml/2006/table">
            <a:tbl>
              <a:tblPr firstRow="1" bandRow="1">
                <a:tableStyleId>{69012ECD-51FC-41F1-AA8D-1B2483CD663E}</a:tableStyleId>
              </a:tblPr>
              <a:tblGrid>
                <a:gridCol w="2492804">
                  <a:extLst>
                    <a:ext uri="{9D8B030D-6E8A-4147-A177-3AD203B41FA5}">
                      <a16:colId xmlns:a16="http://schemas.microsoft.com/office/drawing/2014/main" val="1739847550"/>
                    </a:ext>
                  </a:extLst>
                </a:gridCol>
                <a:gridCol w="1675052">
                  <a:extLst>
                    <a:ext uri="{9D8B030D-6E8A-4147-A177-3AD203B41FA5}">
                      <a16:colId xmlns:a16="http://schemas.microsoft.com/office/drawing/2014/main" val="3008531950"/>
                    </a:ext>
                  </a:extLst>
                </a:gridCol>
                <a:gridCol w="1675052">
                  <a:extLst>
                    <a:ext uri="{9D8B030D-6E8A-4147-A177-3AD203B41FA5}">
                      <a16:colId xmlns:a16="http://schemas.microsoft.com/office/drawing/2014/main" val="2420273861"/>
                    </a:ext>
                  </a:extLst>
                </a:gridCol>
                <a:gridCol w="1675052">
                  <a:extLst>
                    <a:ext uri="{9D8B030D-6E8A-4147-A177-3AD203B41FA5}">
                      <a16:colId xmlns:a16="http://schemas.microsoft.com/office/drawing/2014/main" val="3246201842"/>
                    </a:ext>
                  </a:extLst>
                </a:gridCol>
                <a:gridCol w="1675052">
                  <a:extLst>
                    <a:ext uri="{9D8B030D-6E8A-4147-A177-3AD203B41FA5}">
                      <a16:colId xmlns:a16="http://schemas.microsoft.com/office/drawing/2014/main" val="2112720582"/>
                    </a:ext>
                  </a:extLst>
                </a:gridCol>
              </a:tblGrid>
              <a:tr h="136167">
                <a:tc>
                  <a:txBody>
                    <a:bodyPr/>
                    <a:lstStyle/>
                    <a:p>
                      <a:pPr algn="l"/>
                      <a:r>
                        <a:rPr lang="en-US" sz="1200" dirty="0">
                          <a:solidFill>
                            <a:schemeClr val="tx2"/>
                          </a:solidFill>
                        </a:rPr>
                        <a:t>Event,</a:t>
                      </a:r>
                      <a:r>
                        <a:rPr lang="en-US" sz="1200" baseline="0" dirty="0">
                          <a:solidFill>
                            <a:schemeClr val="tx2"/>
                          </a:solidFill>
                        </a:rPr>
                        <a:t> n (%)</a:t>
                      </a:r>
                      <a:endParaRPr lang="en-US" sz="1200" dirty="0">
                        <a:solidFill>
                          <a:schemeClr val="tx2"/>
                        </a:solidFill>
                      </a:endParaRPr>
                    </a:p>
                  </a:txBody>
                  <a:tcPr anchor="b"/>
                </a:tc>
                <a:tc>
                  <a:txBody>
                    <a:bodyPr/>
                    <a:lstStyle/>
                    <a:p>
                      <a:pPr algn="ctr"/>
                      <a:r>
                        <a:rPr lang="en-US" sz="1200" dirty="0">
                          <a:solidFill>
                            <a:schemeClr val="tx2"/>
                          </a:solidFill>
                        </a:rPr>
                        <a:t>PORT (n=144)</a:t>
                      </a:r>
                    </a:p>
                  </a:txBody>
                  <a:tcPr anchor="ctr"/>
                </a:tc>
                <a:tc>
                  <a:txBody>
                    <a:bodyPr/>
                    <a:lstStyle/>
                    <a:p>
                      <a:pPr algn="ctr"/>
                      <a:r>
                        <a:rPr lang="en-US" sz="1200" dirty="0">
                          <a:solidFill>
                            <a:schemeClr val="tx2"/>
                          </a:solidFill>
                        </a:rPr>
                        <a:t>Control</a:t>
                      </a:r>
                      <a:r>
                        <a:rPr lang="en-US" sz="1200" baseline="0" dirty="0">
                          <a:solidFill>
                            <a:schemeClr val="tx2"/>
                          </a:solidFill>
                        </a:rPr>
                        <a:t> </a:t>
                      </a:r>
                      <a:r>
                        <a:rPr lang="en-US" sz="1200" dirty="0">
                          <a:solidFill>
                            <a:schemeClr val="tx2"/>
                          </a:solidFill>
                        </a:rPr>
                        <a:t>(n=152)</a:t>
                      </a:r>
                    </a:p>
                  </a:txBody>
                  <a:tcPr anchor="ctr"/>
                </a:tc>
                <a:tc>
                  <a:txBody>
                    <a:bodyPr/>
                    <a:lstStyle/>
                    <a:p>
                      <a:pPr algn="ctr"/>
                      <a:r>
                        <a:rPr lang="en-US" sz="1200" dirty="0">
                          <a:solidFill>
                            <a:schemeClr val="tx2"/>
                          </a:solidFill>
                        </a:rPr>
                        <a:t>Total (n=296)</a:t>
                      </a:r>
                    </a:p>
                  </a:txBody>
                  <a:tcPr anchor="ctr"/>
                </a:tc>
                <a:tc>
                  <a:txBody>
                    <a:bodyPr/>
                    <a:lstStyle/>
                    <a:p>
                      <a:pPr algn="ctr"/>
                      <a:r>
                        <a:rPr lang="en-US" sz="1200" dirty="0">
                          <a:solidFill>
                            <a:schemeClr val="tx2"/>
                          </a:solidFill>
                        </a:rPr>
                        <a:t>HR (95%CI)</a:t>
                      </a:r>
                      <a:r>
                        <a:rPr lang="en-US" sz="1200" baseline="30000" dirty="0">
                          <a:solidFill>
                            <a:schemeClr val="tx2"/>
                          </a:solidFill>
                        </a:rPr>
                        <a:t>a</a:t>
                      </a:r>
                      <a:endParaRPr lang="en-US" sz="1200" dirty="0">
                        <a:solidFill>
                          <a:schemeClr val="tx2"/>
                        </a:solidFill>
                      </a:endParaRPr>
                    </a:p>
                  </a:txBody>
                  <a:tcPr anchor="ctr"/>
                </a:tc>
                <a:extLst>
                  <a:ext uri="{0D108BD9-81ED-4DB2-BD59-A6C34878D82A}">
                    <a16:rowId xmlns:a16="http://schemas.microsoft.com/office/drawing/2014/main" val="859946291"/>
                  </a:ext>
                </a:extLst>
              </a:tr>
              <a:tr h="136167">
                <a:tc>
                  <a:txBody>
                    <a:bodyPr/>
                    <a:lstStyle/>
                    <a:p>
                      <a:r>
                        <a:rPr lang="en-US" sz="1200" dirty="0"/>
                        <a:t>Mediastinal relapse (MR)</a:t>
                      </a:r>
                    </a:p>
                  </a:txBody>
                  <a:tcPr/>
                </a:tc>
                <a:tc>
                  <a:txBody>
                    <a:bodyPr/>
                    <a:lstStyle/>
                    <a:p>
                      <a:pPr algn="ctr"/>
                      <a:r>
                        <a:rPr lang="en-US" sz="1200" dirty="0"/>
                        <a:t>36 (25)</a:t>
                      </a:r>
                    </a:p>
                  </a:txBody>
                  <a:tcPr anchor="ctr"/>
                </a:tc>
                <a:tc>
                  <a:txBody>
                    <a:bodyPr/>
                    <a:lstStyle/>
                    <a:p>
                      <a:pPr algn="ctr"/>
                      <a:r>
                        <a:rPr lang="en-US" sz="1200" dirty="0"/>
                        <a:t>70 (46)</a:t>
                      </a:r>
                    </a:p>
                  </a:txBody>
                  <a:tcPr anchor="ctr"/>
                </a:tc>
                <a:tc>
                  <a:txBody>
                    <a:bodyPr/>
                    <a:lstStyle/>
                    <a:p>
                      <a:pPr algn="ctr"/>
                      <a:r>
                        <a:rPr lang="en-US" sz="1200" dirty="0"/>
                        <a:t>106 (36)</a:t>
                      </a:r>
                    </a:p>
                  </a:txBody>
                  <a:tcPr anchor="ctr"/>
                </a:tc>
                <a:tc>
                  <a:txBody>
                    <a:bodyPr/>
                    <a:lstStyle/>
                    <a:p>
                      <a:pPr algn="ctr"/>
                      <a:r>
                        <a:rPr lang="en-US" sz="1200" dirty="0"/>
                        <a:t>0.45</a:t>
                      </a:r>
                      <a:r>
                        <a:rPr lang="en-US" sz="1200" baseline="0" dirty="0"/>
                        <a:t> (0.30, 0.69)</a:t>
                      </a:r>
                      <a:endParaRPr lang="en-US" sz="1200" dirty="0"/>
                    </a:p>
                  </a:txBody>
                  <a:tcPr anchor="ctr"/>
                </a:tc>
                <a:extLst>
                  <a:ext uri="{0D108BD9-81ED-4DB2-BD59-A6C34878D82A}">
                    <a16:rowId xmlns:a16="http://schemas.microsoft.com/office/drawing/2014/main" val="2085835808"/>
                  </a:ext>
                </a:extLst>
              </a:tr>
              <a:tr h="136167">
                <a:tc>
                  <a:txBody>
                    <a:bodyPr/>
                    <a:lstStyle/>
                    <a:p>
                      <a:r>
                        <a:rPr lang="en-US" sz="1200" dirty="0"/>
                        <a:t>All</a:t>
                      </a:r>
                      <a:r>
                        <a:rPr lang="en-US" sz="1200" baseline="0" dirty="0"/>
                        <a:t> distant metastases (DM)</a:t>
                      </a:r>
                      <a:endParaRPr lang="en-US" sz="1200" dirty="0"/>
                    </a:p>
                  </a:txBody>
                  <a:tcPr/>
                </a:tc>
                <a:tc>
                  <a:txBody>
                    <a:bodyPr/>
                    <a:lstStyle/>
                    <a:p>
                      <a:pPr algn="ctr"/>
                      <a:r>
                        <a:rPr lang="en-US" sz="1200" dirty="0"/>
                        <a:t>87 (60)</a:t>
                      </a:r>
                    </a:p>
                  </a:txBody>
                  <a:tcPr anchor="ctr"/>
                </a:tc>
                <a:tc>
                  <a:txBody>
                    <a:bodyPr/>
                    <a:lstStyle/>
                    <a:p>
                      <a:pPr algn="ctr"/>
                      <a:r>
                        <a:rPr lang="en-US" sz="1200" dirty="0"/>
                        <a:t>74 (49)</a:t>
                      </a:r>
                    </a:p>
                  </a:txBody>
                  <a:tcPr anchor="ctr"/>
                </a:tc>
                <a:tc>
                  <a:txBody>
                    <a:bodyPr/>
                    <a:lstStyle/>
                    <a:p>
                      <a:pPr algn="ctr"/>
                      <a:r>
                        <a:rPr lang="en-US" sz="1200" dirty="0"/>
                        <a:t>161 (54)</a:t>
                      </a:r>
                    </a:p>
                  </a:txBody>
                  <a:tcPr anchor="ctr"/>
                </a:tc>
                <a:tc>
                  <a:txBody>
                    <a:bodyPr/>
                    <a:lstStyle/>
                    <a:p>
                      <a:pPr algn="ctr"/>
                      <a:r>
                        <a:rPr lang="en-US" sz="1200" dirty="0"/>
                        <a:t>1.17 (0.86, 1.60)</a:t>
                      </a:r>
                    </a:p>
                  </a:txBody>
                  <a:tcPr anchor="ctr"/>
                </a:tc>
                <a:extLst>
                  <a:ext uri="{0D108BD9-81ED-4DB2-BD59-A6C34878D82A}">
                    <a16:rowId xmlns:a16="http://schemas.microsoft.com/office/drawing/2014/main" val="2544132663"/>
                  </a:ext>
                </a:extLst>
              </a:tr>
              <a:tr h="226945">
                <a:tc>
                  <a:txBody>
                    <a:bodyPr/>
                    <a:lstStyle/>
                    <a:p>
                      <a:r>
                        <a:rPr lang="en-US" sz="1200" dirty="0"/>
                        <a:t>Including brain metastases (BM)</a:t>
                      </a:r>
                    </a:p>
                  </a:txBody>
                  <a:tcPr/>
                </a:tc>
                <a:tc>
                  <a:txBody>
                    <a:bodyPr/>
                    <a:lstStyle/>
                    <a:p>
                      <a:pPr algn="ctr"/>
                      <a:r>
                        <a:rPr lang="en-US" sz="1200" dirty="0"/>
                        <a:t>34 (24)</a:t>
                      </a:r>
                    </a:p>
                  </a:txBody>
                  <a:tcPr anchor="ctr"/>
                </a:tc>
                <a:tc>
                  <a:txBody>
                    <a:bodyPr/>
                    <a:lstStyle/>
                    <a:p>
                      <a:pPr algn="ctr"/>
                      <a:r>
                        <a:rPr lang="en-US" sz="1200" dirty="0"/>
                        <a:t>27 (18)</a:t>
                      </a:r>
                    </a:p>
                  </a:txBody>
                  <a:tcPr anchor="ctr"/>
                </a:tc>
                <a:tc>
                  <a:txBody>
                    <a:bodyPr/>
                    <a:lstStyle/>
                    <a:p>
                      <a:pPr algn="ctr"/>
                      <a:r>
                        <a:rPr lang="en-US" sz="1200" dirty="0"/>
                        <a:t>61 (21)</a:t>
                      </a:r>
                    </a:p>
                  </a:txBody>
                  <a:tcPr anchor="ctr"/>
                </a:tc>
                <a:tc>
                  <a:txBody>
                    <a:bodyPr/>
                    <a:lstStyle/>
                    <a:p>
                      <a:pPr algn="ctr"/>
                      <a:r>
                        <a:rPr lang="en-US" sz="1200" dirty="0"/>
                        <a:t>1.33</a:t>
                      </a:r>
                      <a:r>
                        <a:rPr lang="en-US" sz="1200" baseline="0" dirty="0"/>
                        <a:t> (0.78, 2.26)</a:t>
                      </a:r>
                      <a:endParaRPr lang="en-US" sz="1200" dirty="0"/>
                    </a:p>
                  </a:txBody>
                  <a:tcPr anchor="ctr"/>
                </a:tc>
                <a:extLst>
                  <a:ext uri="{0D108BD9-81ED-4DB2-BD59-A6C34878D82A}">
                    <a16:rowId xmlns:a16="http://schemas.microsoft.com/office/drawing/2014/main" val="3040010548"/>
                  </a:ext>
                </a:extLst>
              </a:tr>
              <a:tr h="136167">
                <a:tc>
                  <a:txBody>
                    <a:bodyPr/>
                    <a:lstStyle/>
                    <a:p>
                      <a:r>
                        <a:rPr lang="en-US" sz="1200" dirty="0"/>
                        <a:t>Death</a:t>
                      </a:r>
                    </a:p>
                  </a:txBody>
                  <a:tcPr/>
                </a:tc>
                <a:tc>
                  <a:txBody>
                    <a:bodyPr/>
                    <a:lstStyle/>
                    <a:p>
                      <a:pPr algn="ctr"/>
                      <a:r>
                        <a:rPr lang="en-US" sz="1200" dirty="0"/>
                        <a:t>21 (15)</a:t>
                      </a:r>
                    </a:p>
                  </a:txBody>
                  <a:tcPr anchor="ctr"/>
                </a:tc>
                <a:tc>
                  <a:txBody>
                    <a:bodyPr/>
                    <a:lstStyle/>
                    <a:p>
                      <a:pPr algn="ctr"/>
                      <a:r>
                        <a:rPr lang="en-US" sz="1200" dirty="0"/>
                        <a:t>8 (5)</a:t>
                      </a:r>
                    </a:p>
                  </a:txBody>
                  <a:tcPr anchor="ctr"/>
                </a:tc>
                <a:tc>
                  <a:txBody>
                    <a:bodyPr/>
                    <a:lstStyle/>
                    <a:p>
                      <a:pPr algn="ctr"/>
                      <a:r>
                        <a:rPr lang="en-US" sz="1200" dirty="0"/>
                        <a:t>29 (10)</a:t>
                      </a:r>
                    </a:p>
                  </a:txBody>
                  <a:tcPr anchor="ctr"/>
                </a:tc>
                <a:tc>
                  <a:txBody>
                    <a:bodyPr/>
                    <a:lstStyle/>
                    <a:p>
                      <a:pPr algn="ctr"/>
                      <a:r>
                        <a:rPr lang="en-US" sz="1200" dirty="0"/>
                        <a:t>2.63 (1.18, 5.84)</a:t>
                      </a:r>
                    </a:p>
                  </a:txBody>
                  <a:tcPr anchor="ctr"/>
                </a:tc>
                <a:extLst>
                  <a:ext uri="{0D108BD9-81ED-4DB2-BD59-A6C34878D82A}">
                    <a16:rowId xmlns:a16="http://schemas.microsoft.com/office/drawing/2014/main" val="3332965596"/>
                  </a:ext>
                </a:extLst>
              </a:tr>
            </a:tbl>
          </a:graphicData>
        </a:graphic>
      </p:graphicFrame>
      <p:sp>
        <p:nvSpPr>
          <p:cNvPr id="101"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Fine</a:t>
            </a:r>
            <a:r>
              <a:rPr lang="en-US" dirty="0"/>
              <a:t>-Gray sub-distribution hazard model</a:t>
            </a:r>
            <a:endParaRPr lang="en-US" baseline="30000" dirty="0"/>
          </a:p>
        </p:txBody>
      </p:sp>
    </p:spTree>
    <p:extLst>
      <p:ext uri="{BB962C8B-B14F-4D97-AF65-F5344CB8AC3E}">
        <p14:creationId xmlns:p14="http://schemas.microsoft.com/office/powerpoint/2010/main" val="4575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800" dirty="0"/>
              <a:t>1170O: </a:t>
            </a:r>
            <a:r>
              <a:rPr lang="en-GB" sz="1800" dirty="0"/>
              <a:t>An international randomized trial, comparing post-operative conformal radiotherapy (PORT) to no PORT, in patients with completely resected non-small cell lung cancer (NSCLC) and mediastinal N2 involvement: characterisation of PORT efficacy in Lung ART (IFCT-0503, UK NCRI, SAKK) </a:t>
            </a:r>
            <a:br>
              <a:rPr lang="en-GB" sz="1800" dirty="0"/>
            </a:br>
            <a:r>
              <a:rPr lang="en-US" sz="1800" dirty="0"/>
              <a:t>– Le </a:t>
            </a:r>
            <a:r>
              <a:rPr lang="en-US" sz="1800" dirty="0" err="1"/>
              <a:t>Pechoux</a:t>
            </a:r>
            <a:r>
              <a:rPr lang="en-US" sz="1800" dirty="0"/>
              <a:t> C, et al</a:t>
            </a:r>
          </a:p>
        </p:txBody>
      </p:sp>
      <p:sp>
        <p:nvSpPr>
          <p:cNvPr id="3" name="Content Placeholder 2"/>
          <p:cNvSpPr>
            <a:spLocks noGrp="1"/>
          </p:cNvSpPr>
          <p:nvPr>
            <p:ph idx="1"/>
          </p:nvPr>
        </p:nvSpPr>
        <p:spPr/>
        <p:txBody>
          <a:bodyPr/>
          <a:lstStyle/>
          <a:p>
            <a:r>
              <a:rPr lang="en-US" b="1" dirty="0"/>
              <a:t>Key results (cont.)</a:t>
            </a:r>
          </a:p>
          <a:p>
            <a:pPr>
              <a:spcBef>
                <a:spcPts val="25800"/>
              </a:spcBef>
            </a:pPr>
            <a:r>
              <a:rPr lang="en-US" b="1" dirty="0"/>
              <a:t>Conclusions</a:t>
            </a:r>
          </a:p>
          <a:p>
            <a:pPr lvl="1"/>
            <a:r>
              <a:rPr lang="en-GB" dirty="0"/>
              <a:t>In patients with completely resected NSCLC and mediastinal N2 involvement, use of post-operative radiotherapy reduced the risk of mediastinal recurrence, but had no significant impact on survival rate </a:t>
            </a:r>
          </a:p>
          <a:p>
            <a:pPr lvl="1"/>
            <a:r>
              <a:rPr lang="en-GB" dirty="0"/>
              <a:t>Prognostic factors associated with different DFS included quality of resection, extent of mediastinal involvement and lymph node ratio</a:t>
            </a:r>
            <a:endParaRPr lang="en-US" b="1" dirty="0"/>
          </a:p>
        </p:txBody>
      </p:sp>
      <p:sp>
        <p:nvSpPr>
          <p:cNvPr id="5" name="Text Placeholder 4"/>
          <p:cNvSpPr>
            <a:spLocks noGrp="1"/>
          </p:cNvSpPr>
          <p:nvPr>
            <p:ph type="body" sz="quarter" idx="11"/>
          </p:nvPr>
        </p:nvSpPr>
        <p:spPr/>
        <p:txBody>
          <a:bodyPr/>
          <a:lstStyle/>
          <a:p>
            <a:r>
              <a:rPr lang="en-US" dirty="0"/>
              <a:t>Le </a:t>
            </a:r>
            <a:r>
              <a:rPr lang="en-US" dirty="0" err="1"/>
              <a:t>Pechoux</a:t>
            </a:r>
            <a:r>
              <a:rPr lang="en-US" dirty="0"/>
              <a:t> C, et al. Ann </a:t>
            </a:r>
            <a:r>
              <a:rPr lang="en-US" dirty="0" err="1"/>
              <a:t>Oncol</a:t>
            </a:r>
            <a:r>
              <a:rPr lang="en-US" dirty="0"/>
              <a:t> 2021;32(</a:t>
            </a:r>
            <a:r>
              <a:rPr lang="en-US" dirty="0" err="1"/>
              <a:t>suppl</a:t>
            </a:r>
            <a:r>
              <a:rPr lang="en-US" dirty="0"/>
              <a:t>):</a:t>
            </a:r>
            <a:r>
              <a:rPr lang="en-US" dirty="0" err="1"/>
              <a:t>Abstr</a:t>
            </a:r>
            <a:r>
              <a:rPr lang="en-US" dirty="0"/>
              <a:t> 1170O</a:t>
            </a:r>
          </a:p>
        </p:txBody>
      </p:sp>
      <p:graphicFrame>
        <p:nvGraphicFramePr>
          <p:cNvPr id="7" name="Table 6"/>
          <p:cNvGraphicFramePr>
            <a:graphicFrameLocks noGrp="1"/>
          </p:cNvGraphicFramePr>
          <p:nvPr>
            <p:extLst>
              <p:ext uri="{D42A27DB-BD31-4B8C-83A1-F6EECF244321}">
                <p14:modId xmlns:p14="http://schemas.microsoft.com/office/powerpoint/2010/main" val="3676979407"/>
              </p:ext>
            </p:extLst>
          </p:nvPr>
        </p:nvGraphicFramePr>
        <p:xfrm>
          <a:off x="1865992" y="1635967"/>
          <a:ext cx="8460016" cy="3169236"/>
        </p:xfrm>
        <a:graphic>
          <a:graphicData uri="http://schemas.openxmlformats.org/drawingml/2006/table">
            <a:tbl>
              <a:tblPr firstRow="1" bandRow="1">
                <a:tableStyleId>{69012ECD-51FC-41F1-AA8D-1B2483CD663E}</a:tableStyleId>
              </a:tblPr>
              <a:tblGrid>
                <a:gridCol w="5240160">
                  <a:extLst>
                    <a:ext uri="{9D8B030D-6E8A-4147-A177-3AD203B41FA5}">
                      <a16:colId xmlns:a16="http://schemas.microsoft.com/office/drawing/2014/main" val="1739847550"/>
                    </a:ext>
                  </a:extLst>
                </a:gridCol>
                <a:gridCol w="1609928">
                  <a:extLst>
                    <a:ext uri="{9D8B030D-6E8A-4147-A177-3AD203B41FA5}">
                      <a16:colId xmlns:a16="http://schemas.microsoft.com/office/drawing/2014/main" val="3008531950"/>
                    </a:ext>
                  </a:extLst>
                </a:gridCol>
                <a:gridCol w="1609928">
                  <a:extLst>
                    <a:ext uri="{9D8B030D-6E8A-4147-A177-3AD203B41FA5}">
                      <a16:colId xmlns:a16="http://schemas.microsoft.com/office/drawing/2014/main" val="2420273861"/>
                    </a:ext>
                  </a:extLst>
                </a:gridCol>
              </a:tblGrid>
              <a:tr h="264103">
                <a:tc>
                  <a:txBody>
                    <a:bodyPr/>
                    <a:lstStyle/>
                    <a:p>
                      <a:pPr algn="l"/>
                      <a:r>
                        <a:rPr lang="en-US" sz="1400" dirty="0">
                          <a:solidFill>
                            <a:schemeClr val="tx2"/>
                          </a:solidFill>
                        </a:rPr>
                        <a:t>Prognostic</a:t>
                      </a:r>
                      <a:r>
                        <a:rPr lang="en-US" sz="1400" baseline="0" dirty="0">
                          <a:solidFill>
                            <a:schemeClr val="tx2"/>
                          </a:solidFill>
                        </a:rPr>
                        <a:t> factors for DFS</a:t>
                      </a:r>
                      <a:endParaRPr lang="en-US" sz="1400" dirty="0">
                        <a:solidFill>
                          <a:schemeClr val="tx2"/>
                        </a:solidFill>
                      </a:endParaRPr>
                    </a:p>
                  </a:txBody>
                  <a:tcPr marT="18000" marB="18000" anchor="b"/>
                </a:tc>
                <a:tc>
                  <a:txBody>
                    <a:bodyPr/>
                    <a:lstStyle/>
                    <a:p>
                      <a:pPr algn="ctr"/>
                      <a:r>
                        <a:rPr lang="en-US" sz="1400" dirty="0">
                          <a:solidFill>
                            <a:schemeClr val="tx2"/>
                          </a:solidFill>
                        </a:rPr>
                        <a:t>HR</a:t>
                      </a:r>
                    </a:p>
                  </a:txBody>
                  <a:tcPr marT="18000" marB="18000" anchor="ctr"/>
                </a:tc>
                <a:tc>
                  <a:txBody>
                    <a:bodyPr/>
                    <a:lstStyle/>
                    <a:p>
                      <a:pPr algn="ctr"/>
                      <a:r>
                        <a:rPr lang="en-US" sz="1400" dirty="0">
                          <a:solidFill>
                            <a:schemeClr val="tx2"/>
                          </a:solidFill>
                        </a:rPr>
                        <a:t>p-value</a:t>
                      </a:r>
                    </a:p>
                  </a:txBody>
                  <a:tcPr marT="18000" marB="18000" anchor="ctr"/>
                </a:tc>
                <a:extLst>
                  <a:ext uri="{0D108BD9-81ED-4DB2-BD59-A6C34878D82A}">
                    <a16:rowId xmlns:a16="http://schemas.microsoft.com/office/drawing/2014/main" val="859946291"/>
                  </a:ext>
                </a:extLst>
              </a:tr>
              <a:tr h="264103">
                <a:tc>
                  <a:txBody>
                    <a:bodyPr/>
                    <a:lstStyle/>
                    <a:p>
                      <a:r>
                        <a:rPr lang="en-US" sz="1400" dirty="0"/>
                        <a:t>Treatment arm radiotherapy (vs. control)</a:t>
                      </a:r>
                    </a:p>
                  </a:txBody>
                  <a:tcPr marT="18000" marB="18000"/>
                </a:tc>
                <a:tc>
                  <a:txBody>
                    <a:bodyPr/>
                    <a:lstStyle/>
                    <a:p>
                      <a:pPr algn="ctr"/>
                      <a:r>
                        <a:rPr lang="en-US" sz="1400" kern="1200" dirty="0">
                          <a:solidFill>
                            <a:schemeClr val="tx1"/>
                          </a:solidFill>
                          <a:latin typeface="+mn-lt"/>
                          <a:ea typeface="+mn-ea"/>
                          <a:cs typeface="+mn-cs"/>
                        </a:rPr>
                        <a:t>0.89</a:t>
                      </a:r>
                    </a:p>
                  </a:txBody>
                  <a:tcPr marT="18000" marB="18000" anchor="ctr"/>
                </a:tc>
                <a:tc>
                  <a:txBody>
                    <a:bodyPr/>
                    <a:lstStyle/>
                    <a:p>
                      <a:pPr algn="ctr"/>
                      <a:r>
                        <a:rPr lang="en-US" sz="1400" kern="1200" dirty="0">
                          <a:solidFill>
                            <a:schemeClr val="tx1"/>
                          </a:solidFill>
                          <a:latin typeface="+mn-lt"/>
                          <a:ea typeface="+mn-ea"/>
                          <a:cs typeface="+mn-cs"/>
                        </a:rPr>
                        <a:t>0.33</a:t>
                      </a:r>
                    </a:p>
                  </a:txBody>
                  <a:tcPr marT="18000" marB="18000" anchor="ctr"/>
                </a:tc>
                <a:extLst>
                  <a:ext uri="{0D108BD9-81ED-4DB2-BD59-A6C34878D82A}">
                    <a16:rowId xmlns:a16="http://schemas.microsoft.com/office/drawing/2014/main" val="2085835808"/>
                  </a:ext>
                </a:extLst>
              </a:tr>
              <a:tr h="264103">
                <a:tc>
                  <a:txBody>
                    <a:bodyPr/>
                    <a:lstStyle/>
                    <a:p>
                      <a:r>
                        <a:rPr lang="en-US" sz="1400" dirty="0"/>
                        <a:t>Gender</a:t>
                      </a:r>
                      <a:r>
                        <a:rPr lang="en-US" sz="1400" baseline="0" dirty="0"/>
                        <a:t> female (vs. male)</a:t>
                      </a:r>
                      <a:endParaRPr lang="en-US" sz="1400" dirty="0"/>
                    </a:p>
                  </a:txBody>
                  <a:tcPr marT="18000" marB="18000"/>
                </a:tc>
                <a:tc>
                  <a:txBody>
                    <a:bodyPr/>
                    <a:lstStyle/>
                    <a:p>
                      <a:pPr algn="ctr"/>
                      <a:r>
                        <a:rPr lang="en-US" sz="1400" kern="1200" dirty="0">
                          <a:solidFill>
                            <a:schemeClr val="tx1"/>
                          </a:solidFill>
                          <a:latin typeface="+mn-lt"/>
                          <a:ea typeface="+mn-ea"/>
                          <a:cs typeface="+mn-cs"/>
                        </a:rPr>
                        <a:t>0.73</a:t>
                      </a:r>
                    </a:p>
                  </a:txBody>
                  <a:tcPr marT="18000" marB="18000" anchor="ctr"/>
                </a:tc>
                <a:tc>
                  <a:txBody>
                    <a:bodyPr/>
                    <a:lstStyle/>
                    <a:p>
                      <a:pPr algn="ctr"/>
                      <a:r>
                        <a:rPr lang="en-US" sz="1400" kern="1200" dirty="0">
                          <a:solidFill>
                            <a:schemeClr val="tx1"/>
                          </a:solidFill>
                          <a:latin typeface="+mn-lt"/>
                          <a:ea typeface="+mn-ea"/>
                          <a:cs typeface="+mn-cs"/>
                        </a:rPr>
                        <a:t>0.02</a:t>
                      </a:r>
                    </a:p>
                  </a:txBody>
                  <a:tcPr marT="18000" marB="18000" anchor="ctr"/>
                </a:tc>
                <a:extLst>
                  <a:ext uri="{0D108BD9-81ED-4DB2-BD59-A6C34878D82A}">
                    <a16:rowId xmlns:a16="http://schemas.microsoft.com/office/drawing/2014/main" val="2544132663"/>
                  </a:ext>
                </a:extLst>
              </a:tr>
              <a:tr h="264103">
                <a:tc>
                  <a:txBody>
                    <a:bodyPr/>
                    <a:lstStyle/>
                    <a:p>
                      <a:r>
                        <a:rPr lang="en-US" sz="1400" dirty="0"/>
                        <a:t>Histology squamous cell carcinoma (vs. other)</a:t>
                      </a:r>
                    </a:p>
                  </a:txBody>
                  <a:tcPr marT="18000" marB="18000"/>
                </a:tc>
                <a:tc>
                  <a:txBody>
                    <a:bodyPr/>
                    <a:lstStyle/>
                    <a:p>
                      <a:pPr algn="ctr"/>
                      <a:r>
                        <a:rPr lang="en-US" sz="1400" kern="1200" dirty="0">
                          <a:solidFill>
                            <a:schemeClr val="tx1"/>
                          </a:solidFill>
                          <a:latin typeface="+mn-lt"/>
                          <a:ea typeface="+mn-ea"/>
                          <a:cs typeface="+mn-cs"/>
                        </a:rPr>
                        <a:t>0.71</a:t>
                      </a:r>
                    </a:p>
                  </a:txBody>
                  <a:tcPr marT="18000" marB="18000" anchor="ctr"/>
                </a:tc>
                <a:tc>
                  <a:txBody>
                    <a:bodyPr/>
                    <a:lstStyle/>
                    <a:p>
                      <a:pPr algn="ctr"/>
                      <a:r>
                        <a:rPr lang="en-US" sz="1400" kern="1200" dirty="0">
                          <a:solidFill>
                            <a:schemeClr val="tx1"/>
                          </a:solidFill>
                          <a:latin typeface="+mn-lt"/>
                          <a:ea typeface="+mn-ea"/>
                          <a:cs typeface="+mn-cs"/>
                        </a:rPr>
                        <a:t>0.03</a:t>
                      </a:r>
                    </a:p>
                  </a:txBody>
                  <a:tcPr marT="18000" marB="18000" anchor="ctr"/>
                </a:tc>
                <a:extLst>
                  <a:ext uri="{0D108BD9-81ED-4DB2-BD59-A6C34878D82A}">
                    <a16:rowId xmlns:a16="http://schemas.microsoft.com/office/drawing/2014/main" val="3040010548"/>
                  </a:ext>
                </a:extLst>
              </a:tr>
              <a:tr h="264103">
                <a:tc>
                  <a:txBody>
                    <a:bodyPr/>
                    <a:lstStyle/>
                    <a:p>
                      <a:r>
                        <a:rPr lang="en-US" sz="1400" dirty="0"/>
                        <a:t>N2 involvement with N1 involvement (left or right)</a:t>
                      </a:r>
                      <a:r>
                        <a:rPr lang="en-US" sz="1400" baseline="0" dirty="0"/>
                        <a:t> (vs. without)</a:t>
                      </a:r>
                      <a:endParaRPr lang="en-US" sz="1400" dirty="0"/>
                    </a:p>
                  </a:txBody>
                  <a:tcPr marT="18000" marB="18000"/>
                </a:tc>
                <a:tc>
                  <a:txBody>
                    <a:bodyPr/>
                    <a:lstStyle/>
                    <a:p>
                      <a:pPr algn="ctr"/>
                      <a:r>
                        <a:rPr lang="en-US" sz="1400" kern="1200" dirty="0">
                          <a:solidFill>
                            <a:schemeClr val="tx1"/>
                          </a:solidFill>
                          <a:latin typeface="+mn-lt"/>
                          <a:ea typeface="+mn-ea"/>
                          <a:cs typeface="+mn-cs"/>
                        </a:rPr>
                        <a:t>1.50</a:t>
                      </a:r>
                    </a:p>
                  </a:txBody>
                  <a:tcPr marT="18000" marB="18000" anchor="ctr"/>
                </a:tc>
                <a:tc>
                  <a:txBody>
                    <a:bodyPr/>
                    <a:lstStyle/>
                    <a:p>
                      <a:pPr algn="ctr"/>
                      <a:r>
                        <a:rPr lang="en-US" sz="1400" kern="1200" dirty="0">
                          <a:solidFill>
                            <a:schemeClr val="tx1"/>
                          </a:solidFill>
                          <a:latin typeface="+mn-lt"/>
                          <a:ea typeface="+mn-ea"/>
                          <a:cs typeface="+mn-cs"/>
                        </a:rPr>
                        <a:t>&lt;0.01</a:t>
                      </a:r>
                    </a:p>
                  </a:txBody>
                  <a:tcPr marT="18000" marB="18000" anchor="ctr"/>
                </a:tc>
                <a:extLst>
                  <a:ext uri="{0D108BD9-81ED-4DB2-BD59-A6C34878D82A}">
                    <a16:rowId xmlns:a16="http://schemas.microsoft.com/office/drawing/2014/main" val="3332965596"/>
                  </a:ext>
                </a:extLst>
              </a:tr>
              <a:tr h="264103">
                <a:tc>
                  <a:txBody>
                    <a:bodyPr/>
                    <a:lstStyle/>
                    <a:p>
                      <a:r>
                        <a:rPr lang="en-US" sz="1400" dirty="0"/>
                        <a:t>Number of mediastinal nodes stations involved (vs. 1)</a:t>
                      </a:r>
                    </a:p>
                  </a:txBody>
                  <a:tcPr marT="18000" marB="18000"/>
                </a:tc>
                <a:tc>
                  <a:txBody>
                    <a:bodyPr/>
                    <a:lstStyle/>
                    <a:p>
                      <a:pPr algn="ctr"/>
                      <a:endParaRPr lang="en-US" sz="1400" kern="1200" dirty="0">
                        <a:solidFill>
                          <a:schemeClr val="tx1"/>
                        </a:solidFill>
                        <a:latin typeface="+mn-lt"/>
                        <a:ea typeface="+mn-ea"/>
                        <a:cs typeface="+mn-cs"/>
                      </a:endParaRPr>
                    </a:p>
                  </a:txBody>
                  <a:tcPr marT="18000" marB="18000" anchor="ctr"/>
                </a:tc>
                <a:tc>
                  <a:txBody>
                    <a:bodyPr/>
                    <a:lstStyle/>
                    <a:p>
                      <a:pPr algn="ctr"/>
                      <a:r>
                        <a:rPr lang="en-US" sz="1400" kern="1200" dirty="0">
                          <a:solidFill>
                            <a:schemeClr val="tx1"/>
                          </a:solidFill>
                          <a:latin typeface="+mn-lt"/>
                          <a:ea typeface="+mn-ea"/>
                          <a:cs typeface="+mn-cs"/>
                        </a:rPr>
                        <a:t>0.01</a:t>
                      </a:r>
                    </a:p>
                  </a:txBody>
                  <a:tcPr marT="18000" marB="18000" anchor="ctr"/>
                </a:tc>
                <a:extLst>
                  <a:ext uri="{0D108BD9-81ED-4DB2-BD59-A6C34878D82A}">
                    <a16:rowId xmlns:a16="http://schemas.microsoft.com/office/drawing/2014/main" val="964040994"/>
                  </a:ext>
                </a:extLst>
              </a:tr>
              <a:tr h="264103">
                <a:tc>
                  <a:txBody>
                    <a:bodyPr/>
                    <a:lstStyle/>
                    <a:p>
                      <a:r>
                        <a:rPr lang="en-US" sz="1400" dirty="0"/>
                        <a:t>None</a:t>
                      </a:r>
                    </a:p>
                  </a:txBody>
                  <a:tcPr marL="180000" marT="18000" marB="18000"/>
                </a:tc>
                <a:tc>
                  <a:txBody>
                    <a:bodyPr/>
                    <a:lstStyle/>
                    <a:p>
                      <a:pPr algn="ctr"/>
                      <a:r>
                        <a:rPr lang="en-US" sz="1400" kern="1200" dirty="0">
                          <a:solidFill>
                            <a:schemeClr val="tx1"/>
                          </a:solidFill>
                          <a:latin typeface="+mn-lt"/>
                          <a:ea typeface="+mn-ea"/>
                          <a:cs typeface="+mn-cs"/>
                        </a:rPr>
                        <a:t>0.99</a:t>
                      </a:r>
                    </a:p>
                  </a:txBody>
                  <a:tcPr marT="18000" marB="18000" anchor="ctr"/>
                </a:tc>
                <a:tc>
                  <a:txBody>
                    <a:bodyPr/>
                    <a:lstStyle/>
                    <a:p>
                      <a:pPr algn="ctr"/>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2656345987"/>
                  </a:ext>
                </a:extLst>
              </a:tr>
              <a:tr h="264103">
                <a:tc>
                  <a:txBody>
                    <a:bodyPr/>
                    <a:lstStyle/>
                    <a:p>
                      <a:r>
                        <a:rPr lang="en-US" sz="1400" dirty="0"/>
                        <a:t>≥2</a:t>
                      </a:r>
                    </a:p>
                  </a:txBody>
                  <a:tcPr marL="180000" marT="18000" marB="18000"/>
                </a:tc>
                <a:tc>
                  <a:txBody>
                    <a:bodyPr/>
                    <a:lstStyle/>
                    <a:p>
                      <a:pPr algn="ctr"/>
                      <a:r>
                        <a:rPr lang="en-US" sz="1400" kern="1200" dirty="0">
                          <a:solidFill>
                            <a:schemeClr val="tx1"/>
                          </a:solidFill>
                          <a:latin typeface="+mn-lt"/>
                          <a:ea typeface="+mn-ea"/>
                          <a:cs typeface="+mn-cs"/>
                        </a:rPr>
                        <a:t>1.46</a:t>
                      </a:r>
                    </a:p>
                  </a:txBody>
                  <a:tcPr marT="18000" marB="18000" anchor="ctr"/>
                </a:tc>
                <a:tc>
                  <a:txBody>
                    <a:bodyPr/>
                    <a:lstStyle/>
                    <a:p>
                      <a:pPr algn="ctr"/>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657435170"/>
                  </a:ext>
                </a:extLst>
              </a:tr>
              <a:tr h="264103">
                <a:tc>
                  <a:txBody>
                    <a:bodyPr/>
                    <a:lstStyle/>
                    <a:p>
                      <a:r>
                        <a:rPr lang="en-US" sz="1400" dirty="0"/>
                        <a:t>Quality of resection (vs. R0)</a:t>
                      </a:r>
                    </a:p>
                  </a:txBody>
                  <a:tcPr marT="18000" marB="18000"/>
                </a:tc>
                <a:tc>
                  <a:txBody>
                    <a:bodyPr/>
                    <a:lstStyle/>
                    <a:p>
                      <a:pPr algn="ctr"/>
                      <a:endParaRPr lang="en-US" sz="1400" kern="1200" dirty="0">
                        <a:solidFill>
                          <a:schemeClr val="tx1"/>
                        </a:solidFill>
                        <a:latin typeface="+mn-lt"/>
                        <a:ea typeface="+mn-ea"/>
                        <a:cs typeface="+mn-cs"/>
                      </a:endParaRPr>
                    </a:p>
                  </a:txBody>
                  <a:tcPr marT="18000" marB="18000" anchor="ctr"/>
                </a:tc>
                <a:tc>
                  <a:txBody>
                    <a:bodyPr/>
                    <a:lstStyle/>
                    <a:p>
                      <a:pPr algn="ctr"/>
                      <a:r>
                        <a:rPr lang="en-US" sz="1400" kern="1200" dirty="0">
                          <a:solidFill>
                            <a:schemeClr val="tx1"/>
                          </a:solidFill>
                          <a:latin typeface="+mn-lt"/>
                          <a:ea typeface="+mn-ea"/>
                          <a:cs typeface="+mn-cs"/>
                        </a:rPr>
                        <a:t>&lt;0.001</a:t>
                      </a:r>
                    </a:p>
                  </a:txBody>
                  <a:tcPr marT="18000" marB="18000" anchor="ctr"/>
                </a:tc>
                <a:extLst>
                  <a:ext uri="{0D108BD9-81ED-4DB2-BD59-A6C34878D82A}">
                    <a16:rowId xmlns:a16="http://schemas.microsoft.com/office/drawing/2014/main" val="4111720317"/>
                  </a:ext>
                </a:extLst>
              </a:tr>
              <a:tr h="264103">
                <a:tc>
                  <a:txBody>
                    <a:bodyPr/>
                    <a:lstStyle/>
                    <a:p>
                      <a:r>
                        <a:rPr lang="en-US" sz="1400" dirty="0"/>
                        <a:t>R (uncertain)</a:t>
                      </a:r>
                    </a:p>
                  </a:txBody>
                  <a:tcPr marL="180000" marT="18000" marB="18000"/>
                </a:tc>
                <a:tc>
                  <a:txBody>
                    <a:bodyPr/>
                    <a:lstStyle/>
                    <a:p>
                      <a:pPr algn="ctr"/>
                      <a:r>
                        <a:rPr lang="en-US" sz="1400" kern="1200" dirty="0">
                          <a:solidFill>
                            <a:schemeClr val="tx1"/>
                          </a:solidFill>
                          <a:latin typeface="+mn-lt"/>
                          <a:ea typeface="+mn-ea"/>
                          <a:cs typeface="+mn-cs"/>
                        </a:rPr>
                        <a:t>1.29</a:t>
                      </a:r>
                    </a:p>
                  </a:txBody>
                  <a:tcPr marT="18000" marB="18000" anchor="ctr"/>
                </a:tc>
                <a:tc>
                  <a:txBody>
                    <a:bodyPr/>
                    <a:lstStyle/>
                    <a:p>
                      <a:pPr algn="ctr"/>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005923795"/>
                  </a:ext>
                </a:extLst>
              </a:tr>
              <a:tr h="264103">
                <a:tc>
                  <a:txBody>
                    <a:bodyPr/>
                    <a:lstStyle/>
                    <a:p>
                      <a:r>
                        <a:rPr lang="en-US" sz="1400" dirty="0"/>
                        <a:t>R1 (extra-capsular</a:t>
                      </a:r>
                      <a:r>
                        <a:rPr lang="en-US" sz="1400" baseline="0" dirty="0"/>
                        <a:t> extension</a:t>
                      </a:r>
                      <a:r>
                        <a:rPr lang="en-US" sz="1400" dirty="0"/>
                        <a:t>)</a:t>
                      </a:r>
                    </a:p>
                  </a:txBody>
                  <a:tcPr marL="180000" marT="18000" marB="18000"/>
                </a:tc>
                <a:tc>
                  <a:txBody>
                    <a:bodyPr/>
                    <a:lstStyle/>
                    <a:p>
                      <a:pPr algn="ctr"/>
                      <a:r>
                        <a:rPr lang="en-US" sz="1400" kern="1200" dirty="0">
                          <a:solidFill>
                            <a:schemeClr val="tx1"/>
                          </a:solidFill>
                          <a:latin typeface="+mn-lt"/>
                          <a:ea typeface="+mn-ea"/>
                          <a:cs typeface="+mn-cs"/>
                        </a:rPr>
                        <a:t>1.31</a:t>
                      </a:r>
                    </a:p>
                  </a:txBody>
                  <a:tcPr marT="18000" marB="18000" anchor="ctr"/>
                </a:tc>
                <a:tc>
                  <a:txBody>
                    <a:bodyPr/>
                    <a:lstStyle/>
                    <a:p>
                      <a:pPr algn="ctr"/>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933727775"/>
                  </a:ext>
                </a:extLst>
              </a:tr>
              <a:tr h="264103">
                <a:tc>
                  <a:txBody>
                    <a:bodyPr/>
                    <a:lstStyle/>
                    <a:p>
                      <a:r>
                        <a:rPr lang="en-US" sz="1400" dirty="0"/>
                        <a:t>R2</a:t>
                      </a:r>
                      <a:r>
                        <a:rPr lang="en-US" sz="1400" baseline="30000" dirty="0"/>
                        <a:t>a</a:t>
                      </a:r>
                      <a:endParaRPr lang="en-US" sz="1400" dirty="0"/>
                    </a:p>
                  </a:txBody>
                  <a:tcPr marL="180000" marT="18000" marB="18000"/>
                </a:tc>
                <a:tc>
                  <a:txBody>
                    <a:bodyPr/>
                    <a:lstStyle/>
                    <a:p>
                      <a:pPr algn="ctr"/>
                      <a:r>
                        <a:rPr lang="en-US" sz="1400" kern="1200" dirty="0">
                          <a:solidFill>
                            <a:schemeClr val="tx1"/>
                          </a:solidFill>
                          <a:latin typeface="+mn-lt"/>
                          <a:ea typeface="+mn-ea"/>
                          <a:cs typeface="+mn-cs"/>
                        </a:rPr>
                        <a:t>1.95</a:t>
                      </a:r>
                    </a:p>
                  </a:txBody>
                  <a:tcPr marT="18000" marB="18000" anchor="ctr"/>
                </a:tc>
                <a:tc>
                  <a:txBody>
                    <a:bodyPr/>
                    <a:lstStyle/>
                    <a:p>
                      <a:pPr algn="ctr"/>
                      <a:endParaRPr lang="en-US" sz="1400" kern="1200" dirty="0">
                        <a:solidFill>
                          <a:schemeClr val="tx1"/>
                        </a:solidFill>
                        <a:latin typeface="+mn-lt"/>
                        <a:ea typeface="+mn-ea"/>
                        <a:cs typeface="+mn-cs"/>
                      </a:endParaRPr>
                    </a:p>
                  </a:txBody>
                  <a:tcPr marT="18000" marB="18000" anchor="ctr"/>
                </a:tc>
                <a:extLst>
                  <a:ext uri="{0D108BD9-81ED-4DB2-BD59-A6C34878D82A}">
                    <a16:rowId xmlns:a16="http://schemas.microsoft.com/office/drawing/2014/main" val="115231266"/>
                  </a:ext>
                </a:extLst>
              </a:tr>
            </a:tbl>
          </a:graphicData>
        </a:graphic>
      </p:graphicFrame>
      <p:sp>
        <p:nvSpPr>
          <p:cNvPr id="8" name="Text Placeholder 3"/>
          <p:cNvSpPr>
            <a:spLocks noGrp="1"/>
          </p:cNvSpPr>
          <p:nvPr>
            <p:ph type="body" sz="quarter" idx="10"/>
          </p:nvPr>
        </p:nvSpPr>
        <p:spPr>
          <a:xfrm>
            <a:off x="304800" y="6233974"/>
            <a:ext cx="5507567" cy="487363"/>
          </a:xfrm>
        </p:spPr>
        <p:txBody>
          <a:bodyPr/>
          <a:lstStyle/>
          <a:p>
            <a:r>
              <a:rPr lang="en-US" baseline="30000" dirty="0" err="1"/>
              <a:t>b</a:t>
            </a:r>
            <a:r>
              <a:rPr lang="en-US" dirty="0" err="1"/>
              <a:t>Two</a:t>
            </a:r>
            <a:r>
              <a:rPr lang="en-US" dirty="0"/>
              <a:t> patients should not have been included </a:t>
            </a:r>
            <a:endParaRPr lang="en-US" baseline="30000" dirty="0"/>
          </a:p>
        </p:txBody>
      </p:sp>
    </p:spTree>
    <p:extLst>
      <p:ext uri="{BB962C8B-B14F-4D97-AF65-F5344CB8AC3E}">
        <p14:creationId xmlns:p14="http://schemas.microsoft.com/office/powerpoint/2010/main" val="313336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1151MO: </a:t>
            </a:r>
            <a:r>
              <a:rPr lang="en-GB" dirty="0"/>
              <a:t>Pathological response is an independent factor of overall survival and disease-free survival after neoadjuvant durvalumab in resectable non-small cell lung cancer (NSCLC) in the IFCT-1601 IONESCO phase 2 trial </a:t>
            </a:r>
            <a:r>
              <a:rPr lang="en-US" dirty="0"/>
              <a:t>– </a:t>
            </a:r>
            <a:r>
              <a:rPr lang="en-US" dirty="0" err="1"/>
              <a:t>Wislez</a:t>
            </a:r>
            <a:r>
              <a:rPr lang="en-US" dirty="0"/>
              <a:t> M, et al</a:t>
            </a:r>
          </a:p>
        </p:txBody>
      </p:sp>
      <p:sp>
        <p:nvSpPr>
          <p:cNvPr id="3" name="Content Placeholder 2"/>
          <p:cNvSpPr>
            <a:spLocks noGrp="1"/>
          </p:cNvSpPr>
          <p:nvPr>
            <p:ph idx="1"/>
          </p:nvPr>
        </p:nvSpPr>
        <p:spPr/>
        <p:txBody>
          <a:bodyPr/>
          <a:lstStyle/>
          <a:p>
            <a:r>
              <a:rPr lang="en-US" b="1" dirty="0"/>
              <a:t>Study objective</a:t>
            </a:r>
          </a:p>
          <a:p>
            <a:pPr lvl="1"/>
            <a:r>
              <a:rPr lang="en-GB" dirty="0"/>
              <a:t>To assess the feasibility of preoperative neoadjuvant durvalumab in patients with early stage, resectable NSCLC in the IFCT-1601 IONESCO study</a:t>
            </a:r>
            <a:endParaRPr lang="en-US" dirty="0"/>
          </a:p>
        </p:txBody>
      </p:sp>
      <p:sp>
        <p:nvSpPr>
          <p:cNvPr id="5" name="Text Placeholder 4"/>
          <p:cNvSpPr>
            <a:spLocks noGrp="1"/>
          </p:cNvSpPr>
          <p:nvPr>
            <p:ph type="body" sz="quarter" idx="11"/>
          </p:nvPr>
        </p:nvSpPr>
        <p:spPr/>
        <p:txBody>
          <a:bodyPr/>
          <a:lstStyle/>
          <a:p>
            <a:r>
              <a:rPr lang="en-US" dirty="0" err="1"/>
              <a:t>Wislez</a:t>
            </a:r>
            <a:r>
              <a:rPr lang="en-US" dirty="0"/>
              <a:t> M, et al. Ann </a:t>
            </a:r>
            <a:r>
              <a:rPr lang="en-US" dirty="0" err="1"/>
              <a:t>Oncol</a:t>
            </a:r>
            <a:r>
              <a:rPr lang="en-US" dirty="0"/>
              <a:t> 2021;32(</a:t>
            </a:r>
            <a:r>
              <a:rPr lang="en-US" dirty="0" err="1"/>
              <a:t>suppl</a:t>
            </a:r>
            <a:r>
              <a:rPr lang="en-US" dirty="0"/>
              <a:t>):</a:t>
            </a:r>
            <a:r>
              <a:rPr lang="en-US" dirty="0" err="1"/>
              <a:t>Abstr</a:t>
            </a:r>
            <a:r>
              <a:rPr lang="en-US" dirty="0"/>
              <a:t> 1151MO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Complete surgical resection (R0)</a:t>
            </a:r>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Mortality (90 days post-operative), OS, DFS, RR, safety </a:t>
            </a:r>
          </a:p>
        </p:txBody>
      </p:sp>
      <p:cxnSp>
        <p:nvCxnSpPr>
          <p:cNvPr id="18" name="AutoShape 21"/>
          <p:cNvCxnSpPr>
            <a:cxnSpLocks noChangeShapeType="1"/>
            <a:stCxn id="19" idx="3"/>
            <a:endCxn id="21" idx="1"/>
          </p:cNvCxnSpPr>
          <p:nvPr/>
        </p:nvCxnSpPr>
        <p:spPr bwMode="auto">
          <a:xfrm>
            <a:off x="3649717" y="3754598"/>
            <a:ext cx="408724" cy="1"/>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415276" y="2649221"/>
            <a:ext cx="3234441" cy="221075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Stage IB (≥4 cm)–IIIA (no N2) NSCLC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chemeClr val="tx2"/>
                </a:solidFill>
                <a:ea typeface="SimSun" pitchFamily="2" charset="-122"/>
              </a:rPr>
              <a:t>Baselines tissue specimen available </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(n=50)</a:t>
            </a:r>
          </a:p>
        </p:txBody>
      </p:sp>
      <p:sp>
        <p:nvSpPr>
          <p:cNvPr id="21" name="AutoShape 8"/>
          <p:cNvSpPr>
            <a:spLocks noChangeArrowheads="1"/>
          </p:cNvSpPr>
          <p:nvPr/>
        </p:nvSpPr>
        <p:spPr bwMode="auto">
          <a:xfrm>
            <a:off x="4058441" y="3344230"/>
            <a:ext cx="2428535"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Durvalumab 750 mg </a:t>
            </a:r>
            <a:br>
              <a:rPr lang="en-GB" altLang="zh-CN" sz="1600" dirty="0">
                <a:solidFill>
                  <a:srgbClr val="FFFFFF"/>
                </a:solidFill>
                <a:ea typeface="SimSun" pitchFamily="2" charset="-122"/>
              </a:rPr>
            </a:br>
            <a:r>
              <a:rPr lang="en-GB" altLang="zh-CN" sz="1600" dirty="0">
                <a:solidFill>
                  <a:srgbClr val="FFFFFF"/>
                </a:solidFill>
                <a:ea typeface="SimSun" pitchFamily="2" charset="-122"/>
              </a:rPr>
              <a:t>D1, 15, 29 </a:t>
            </a:r>
          </a:p>
          <a:p>
            <a:pPr algn="ctr" defTabSz="892175" eaLnBrk="0" hangingPunct="0"/>
            <a:r>
              <a:rPr lang="en-GB" altLang="zh-CN" sz="1600" dirty="0">
                <a:solidFill>
                  <a:srgbClr val="FFFFFF"/>
                </a:solidFill>
                <a:ea typeface="SimSun" pitchFamily="2" charset="-122"/>
              </a:rPr>
              <a:t>(n=46)</a:t>
            </a:r>
          </a:p>
        </p:txBody>
      </p:sp>
      <p:sp>
        <p:nvSpPr>
          <p:cNvPr id="25" name="AutoShape 8"/>
          <p:cNvSpPr>
            <a:spLocks noChangeArrowheads="1"/>
          </p:cNvSpPr>
          <p:nvPr/>
        </p:nvSpPr>
        <p:spPr bwMode="auto">
          <a:xfrm>
            <a:off x="6895700" y="3344230"/>
            <a:ext cx="2428535" cy="820737"/>
          </a:xfrm>
          <a:prstGeom prst="roundRect">
            <a:avLst>
              <a:gd name="adj" fmla="val 16667"/>
            </a:avLst>
          </a:prstGeom>
          <a:solidFill>
            <a:schemeClr val="bg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Surgery 2–14 days after last infusion</a:t>
            </a:r>
          </a:p>
          <a:p>
            <a:pPr algn="ctr" defTabSz="892175" eaLnBrk="0"/>
            <a:r>
              <a:rPr lang="en-GB" altLang="zh-CN" sz="1600" dirty="0">
                <a:solidFill>
                  <a:srgbClr val="FFFFFF"/>
                </a:solidFill>
                <a:ea typeface="SimSun" pitchFamily="2" charset="-122"/>
              </a:rPr>
              <a:t>(n=43)</a:t>
            </a:r>
          </a:p>
        </p:txBody>
      </p:sp>
      <p:sp>
        <p:nvSpPr>
          <p:cNvPr id="26" name="AutoShape 8"/>
          <p:cNvSpPr>
            <a:spLocks noChangeArrowheads="1"/>
          </p:cNvSpPr>
          <p:nvPr/>
        </p:nvSpPr>
        <p:spPr bwMode="auto">
          <a:xfrm>
            <a:off x="9732959" y="3165971"/>
            <a:ext cx="2097413" cy="117725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Follow-up at </a:t>
            </a:r>
            <a:br>
              <a:rPr lang="en-GB" altLang="zh-CN" sz="1600" dirty="0">
                <a:solidFill>
                  <a:srgbClr val="FFFFFF"/>
                </a:solidFill>
                <a:ea typeface="SimSun" pitchFamily="2" charset="-122"/>
              </a:rPr>
            </a:br>
            <a:r>
              <a:rPr lang="en-GB" altLang="zh-CN" sz="1600" dirty="0">
                <a:solidFill>
                  <a:srgbClr val="FFFFFF"/>
                </a:solidFill>
                <a:ea typeface="SimSun" pitchFamily="2" charset="-122"/>
              </a:rPr>
              <a:t>4 weeks, </a:t>
            </a:r>
            <a:br>
              <a:rPr lang="en-GB" altLang="zh-CN" sz="1600" dirty="0">
                <a:solidFill>
                  <a:srgbClr val="FFFFFF"/>
                </a:solidFill>
                <a:ea typeface="SimSun" pitchFamily="2" charset="-122"/>
              </a:rPr>
            </a:br>
            <a:r>
              <a:rPr lang="en-GB" altLang="zh-CN" sz="1600" dirty="0">
                <a:solidFill>
                  <a:srgbClr val="FFFFFF"/>
                </a:solidFill>
                <a:ea typeface="SimSun" pitchFamily="2" charset="-122"/>
              </a:rPr>
              <a:t>6 months, or </a:t>
            </a:r>
            <a:br>
              <a:rPr lang="en-GB" altLang="zh-CN" sz="1600" dirty="0">
                <a:solidFill>
                  <a:srgbClr val="FFFFFF"/>
                </a:solidFill>
                <a:ea typeface="SimSun" pitchFamily="2" charset="-122"/>
              </a:rPr>
            </a:br>
            <a:r>
              <a:rPr lang="en-GB" altLang="zh-CN" sz="1600" dirty="0">
                <a:solidFill>
                  <a:srgbClr val="FFFFFF"/>
                </a:solidFill>
                <a:ea typeface="SimSun" pitchFamily="2" charset="-122"/>
              </a:rPr>
              <a:t>1 year after surgery </a:t>
            </a:r>
          </a:p>
        </p:txBody>
      </p:sp>
      <p:cxnSp>
        <p:nvCxnSpPr>
          <p:cNvPr id="29" name="AutoShape 21"/>
          <p:cNvCxnSpPr>
            <a:cxnSpLocks noChangeShapeType="1"/>
            <a:stCxn id="21" idx="3"/>
            <a:endCxn id="25" idx="1"/>
          </p:cNvCxnSpPr>
          <p:nvPr/>
        </p:nvCxnSpPr>
        <p:spPr bwMode="auto">
          <a:xfrm>
            <a:off x="6486976" y="3754599"/>
            <a:ext cx="408724" cy="0"/>
          </a:xfrm>
          <a:prstGeom prst="straightConnector1">
            <a:avLst/>
          </a:prstGeom>
          <a:noFill/>
          <a:ln w="38100">
            <a:solidFill>
              <a:schemeClr val="bg1"/>
            </a:solidFill>
            <a:round/>
            <a:headEnd/>
            <a:tailEnd type="triangle" w="med" len="med"/>
          </a:ln>
        </p:spPr>
      </p:cxnSp>
      <p:cxnSp>
        <p:nvCxnSpPr>
          <p:cNvPr id="34" name="AutoShape 21"/>
          <p:cNvCxnSpPr>
            <a:cxnSpLocks noChangeShapeType="1"/>
            <a:stCxn id="25" idx="3"/>
            <a:endCxn id="26" idx="1"/>
          </p:cNvCxnSpPr>
          <p:nvPr/>
        </p:nvCxnSpPr>
        <p:spPr bwMode="auto">
          <a:xfrm>
            <a:off x="9324235" y="3754599"/>
            <a:ext cx="408724"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72537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2008790" y="4784331"/>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en-GB" dirty="0"/>
              <a:t>Letter from Prof Rolf Stahel</a:t>
            </a:r>
            <a:endParaRPr lang="en-US" dirty="0"/>
          </a:p>
        </p:txBody>
      </p:sp>
      <p:sp>
        <p:nvSpPr>
          <p:cNvPr id="32771" name="Content Placeholder 2"/>
          <p:cNvSpPr>
            <a:spLocks noGrp="1"/>
          </p:cNvSpPr>
          <p:nvPr>
            <p:ph idx="1"/>
          </p:nvPr>
        </p:nvSpPr>
        <p:spPr>
          <a:xfrm>
            <a:off x="1822900" y="1295400"/>
            <a:ext cx="10064299" cy="5347274"/>
          </a:xfrm>
          <a:ln>
            <a:solidFill>
              <a:schemeClr val="accent1"/>
            </a:solidFill>
          </a:ln>
        </p:spPr>
        <p:txBody>
          <a:bodyPr vert="horz" wrap="square" lIns="91440" tIns="45720" rIns="0" bIns="45720" numCol="1" anchor="t" anchorCtr="0" compatLnSpc="1">
            <a:prstTxWarp prst="textNoShape">
              <a:avLst/>
            </a:prstTxWarp>
          </a:bodyPr>
          <a:lstStyle/>
          <a:p>
            <a:pPr marL="0" indent="0">
              <a:buNone/>
              <a:tabLst>
                <a:tab pos="441325" algn="l"/>
              </a:tabLst>
              <a:defRPr/>
            </a:pPr>
            <a:r>
              <a:rPr lang="en-GB" sz="1400" dirty="0"/>
              <a:t>Dear Colleagues</a:t>
            </a:r>
            <a:endParaRPr lang="en-US" sz="1400" dirty="0"/>
          </a:p>
          <a:p>
            <a:pPr marL="0" indent="0">
              <a:buNone/>
              <a:tabLst>
                <a:tab pos="441325" algn="l"/>
              </a:tabLst>
              <a:defRPr/>
            </a:pPr>
            <a:r>
              <a:rPr lang="en-US" sz="1400" dirty="0"/>
              <a:t>It is my pleasure to present this ETOP slide set which has been designed to highlight and summarise key findings in thoracic cancers from the major congresses in 2021. This slide set specifically focuses on the </a:t>
            </a:r>
            <a:r>
              <a:rPr lang="en-US" sz="1400" b="1" dirty="0"/>
              <a:t>ESMO Congress 2021 </a:t>
            </a:r>
            <a:r>
              <a:rPr lang="en-GB" sz="1400" dirty="0"/>
              <a:t>and is available in 4 languages – English, French, Chinese and Japanese</a:t>
            </a:r>
            <a:r>
              <a:rPr lang="en-US" sz="1400" dirty="0"/>
              <a:t>.</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thoracic cancers of benefit to you in your practice. If you would like to share your thoughts with us we would welcome your comments. Please send any correspondence to </a:t>
            </a:r>
            <a:r>
              <a:rPr lang="en-GB" sz="1400" u="sng" dirty="0">
                <a:solidFill>
                  <a:srgbClr val="3F5075"/>
                </a:solidFill>
                <a:hlinkClick r:id="rId4"/>
              </a:rPr>
              <a:t>etop@etop.eu-org</a:t>
            </a:r>
            <a:r>
              <a:rPr lang="en-GB" sz="1400" dirty="0">
                <a:solidFill>
                  <a:schemeClr val="bg1"/>
                </a:solidFill>
              </a:rPr>
              <a:t>.</a:t>
            </a:r>
            <a:endParaRPr lang="en-GB" sz="1400" dirty="0">
              <a:solidFill>
                <a:srgbClr val="FF0000"/>
              </a:solidFill>
            </a:endParaRPr>
          </a:p>
          <a:p>
            <a:pPr marL="0" indent="0">
              <a:buNone/>
              <a:tabLst>
                <a:tab pos="441325" algn="l"/>
              </a:tabLst>
              <a:defRPr/>
            </a:pPr>
            <a:r>
              <a:rPr lang="en-US" sz="1400" dirty="0">
                <a:solidFill>
                  <a:srgbClr val="363636"/>
                </a:solidFill>
              </a:rPr>
              <a:t>I would like to thank our ETOP members </a:t>
            </a:r>
            <a:r>
              <a:rPr lang="en-US" sz="1400" dirty="0" err="1">
                <a:solidFill>
                  <a:srgbClr val="363636"/>
                </a:solidFill>
              </a:rPr>
              <a:t>Drs</a:t>
            </a:r>
            <a:r>
              <a:rPr lang="en-US" sz="1400" dirty="0">
                <a:solidFill>
                  <a:srgbClr val="363636"/>
                </a:solidFill>
              </a:rPr>
              <a:t> </a:t>
            </a:r>
            <a:r>
              <a:rPr lang="en-US" sz="1400" dirty="0" err="1">
                <a:solidFill>
                  <a:srgbClr val="363636"/>
                </a:solidFill>
              </a:rPr>
              <a:t>Enriqueta</a:t>
            </a:r>
            <a:r>
              <a:rPr lang="en-US" sz="1400" dirty="0">
                <a:solidFill>
                  <a:srgbClr val="363636"/>
                </a:solidFill>
              </a:rPr>
              <a:t> </a:t>
            </a:r>
            <a:r>
              <a:rPr lang="en-US" sz="1400" dirty="0" err="1">
                <a:solidFill>
                  <a:srgbClr val="363636"/>
                </a:solidFill>
              </a:rPr>
              <a:t>Felip</a:t>
            </a:r>
            <a:r>
              <a:rPr lang="en-US" sz="1400" dirty="0">
                <a:solidFill>
                  <a:srgbClr val="363636"/>
                </a:solidFill>
              </a:rPr>
              <a:t>, Solange Peters, Martin </a:t>
            </a:r>
            <a:r>
              <a:rPr lang="en-US" sz="1400" dirty="0" err="1">
                <a:solidFill>
                  <a:srgbClr val="363636"/>
                </a:solidFill>
              </a:rPr>
              <a:t>Reck</a:t>
            </a:r>
            <a:r>
              <a:rPr lang="en-US" sz="1400" dirty="0">
                <a:solidFill>
                  <a:srgbClr val="363636"/>
                </a:solidFill>
              </a:rPr>
              <a:t> and Egbert Smit for their roles as Editors – for prioritising abstracts and reviewing slide content. The slide set you see before you would not be possible without their commitment and hard work. </a:t>
            </a:r>
          </a:p>
          <a:p>
            <a:pPr marL="0" indent="0">
              <a:spcAft>
                <a:spcPts val="1200"/>
              </a:spcAft>
              <a:buNone/>
              <a:tabLst>
                <a:tab pos="441325" algn="l"/>
              </a:tabLst>
              <a:defRPr/>
            </a:pPr>
            <a:r>
              <a:rPr lang="en-US" sz="1400" dirty="0"/>
              <a:t>Finally, we are also very grateful to Lilly Oncology for their financial, administrative and logistical support in the realisation of this complex yet rewarding activity.</a:t>
            </a:r>
          </a:p>
          <a:p>
            <a:pPr marL="0" indent="0">
              <a:spcBef>
                <a:spcPts val="7200"/>
              </a:spcBef>
              <a:spcAft>
                <a:spcPts val="1200"/>
              </a:spcAft>
              <a:buNone/>
              <a:tabLst>
                <a:tab pos="441325" algn="l"/>
              </a:tabLst>
              <a:defRPr/>
            </a:pPr>
            <a:r>
              <a:rPr lang="en-US" sz="1400" dirty="0"/>
              <a:t>Yours sincerely, </a:t>
            </a:r>
            <a:br>
              <a:rPr lang="en-US" sz="1400" dirty="0"/>
            </a:br>
            <a:r>
              <a:rPr lang="en-US" sz="1400" i="1" dirty="0"/>
              <a:t>Rolf Stahel </a:t>
            </a:r>
            <a:br>
              <a:rPr lang="en-US" sz="1400" i="1" dirty="0"/>
            </a:br>
            <a:r>
              <a:rPr lang="en-GB" sz="1400" b="1" dirty="0"/>
              <a:t>President, ETOP Foundation Council</a:t>
            </a:r>
            <a:endParaRPr lang="en-GB" sz="1400" b="1" i="1" dirty="0"/>
          </a:p>
        </p:txBody>
      </p:sp>
      <p:pic>
        <p:nvPicPr>
          <p:cNvPr id="4" name="Picture 3" descr="Stahel Rolf.jpg"/>
          <p:cNvPicPr>
            <a:picLocks noChangeAspect="1"/>
          </p:cNvPicPr>
          <p:nvPr/>
        </p:nvPicPr>
        <p:blipFill>
          <a:blip r:embed="rId5" cstate="print"/>
          <a:stretch>
            <a:fillRect/>
          </a:stretch>
        </p:blipFill>
        <p:spPr>
          <a:xfrm>
            <a:off x="304800" y="1304926"/>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411750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79" y="107693"/>
            <a:ext cx="11582401" cy="939801"/>
          </a:xfrm>
        </p:spPr>
        <p:txBody>
          <a:bodyPr/>
          <a:lstStyle/>
          <a:p>
            <a:r>
              <a:rPr lang="en-GB" dirty="0"/>
              <a:t>1151MO: Pathological response is an independent factor of overall survival and disease-free survival after neoadjuvant durvalumab in resectable non-small cell lung cancer (NSCLC) in the IFCT-1601 IONESCO phase 2 trial – </a:t>
            </a:r>
            <a:r>
              <a:rPr lang="en-GB" dirty="0" err="1"/>
              <a:t>Wislez</a:t>
            </a:r>
            <a:r>
              <a:rPr lang="en-GB" dirty="0"/>
              <a:t> M, et al</a:t>
            </a:r>
          </a:p>
        </p:txBody>
      </p:sp>
      <p:sp>
        <p:nvSpPr>
          <p:cNvPr id="3" name="Content Placeholder 2"/>
          <p:cNvSpPr>
            <a:spLocks noGrp="1"/>
          </p:cNvSpPr>
          <p:nvPr>
            <p:ph idx="1"/>
          </p:nvPr>
        </p:nvSpPr>
        <p:spPr>
          <a:xfrm>
            <a:off x="284480" y="1246909"/>
            <a:ext cx="11582400" cy="270388"/>
          </a:xfrm>
        </p:spPr>
        <p:txBody>
          <a:bodyPr/>
          <a:lstStyle/>
          <a:p>
            <a:r>
              <a:rPr lang="en-GB" b="1" dirty="0"/>
              <a:t>Key results</a:t>
            </a:r>
          </a:p>
        </p:txBody>
      </p:sp>
      <p:sp>
        <p:nvSpPr>
          <p:cNvPr id="5" name="Text Placeholder 4"/>
          <p:cNvSpPr>
            <a:spLocks noGrp="1"/>
          </p:cNvSpPr>
          <p:nvPr>
            <p:ph type="body" sz="quarter" idx="11"/>
          </p:nvPr>
        </p:nvSpPr>
        <p:spPr>
          <a:xfrm>
            <a:off x="6359313" y="6521312"/>
            <a:ext cx="5507567" cy="200025"/>
          </a:xfrm>
        </p:spPr>
        <p:txBody>
          <a:bodyPr/>
          <a:lstStyle/>
          <a:p>
            <a:r>
              <a:rPr lang="en-GB" dirty="0" err="1"/>
              <a:t>Wislez</a:t>
            </a:r>
            <a:r>
              <a:rPr lang="en-GB" dirty="0"/>
              <a:t> M, et al. Ann </a:t>
            </a:r>
            <a:r>
              <a:rPr lang="en-GB" dirty="0" err="1"/>
              <a:t>Oncol</a:t>
            </a:r>
            <a:r>
              <a:rPr lang="en-GB" dirty="0"/>
              <a:t> 2021;32(</a:t>
            </a:r>
            <a:r>
              <a:rPr lang="en-GB" dirty="0" err="1"/>
              <a:t>suppl</a:t>
            </a:r>
            <a:r>
              <a:rPr lang="en-GB" dirty="0"/>
              <a:t>):</a:t>
            </a:r>
            <a:r>
              <a:rPr lang="en-GB" dirty="0" err="1"/>
              <a:t>Abstr</a:t>
            </a:r>
            <a:r>
              <a:rPr lang="en-GB" dirty="0"/>
              <a:t> 1151MO</a:t>
            </a:r>
          </a:p>
        </p:txBody>
      </p:sp>
      <p:sp>
        <p:nvSpPr>
          <p:cNvPr id="6" name="TextBox 5">
            <a:extLst>
              <a:ext uri="{FF2B5EF4-FFF2-40B4-BE49-F238E27FC236}">
                <a16:creationId xmlns:a16="http://schemas.microsoft.com/office/drawing/2014/main" id="{9FC682AA-65A1-4F43-B644-E006807FAD1D}"/>
              </a:ext>
            </a:extLst>
          </p:cNvPr>
          <p:cNvSpPr txBox="1"/>
          <p:nvPr/>
        </p:nvSpPr>
        <p:spPr>
          <a:xfrm>
            <a:off x="2634311" y="1380428"/>
            <a:ext cx="6926897" cy="338554"/>
          </a:xfrm>
          <a:prstGeom prst="rect">
            <a:avLst/>
          </a:prstGeom>
          <a:noFill/>
        </p:spPr>
        <p:txBody>
          <a:bodyPr wrap="none" rtlCol="0">
            <a:spAutoFit/>
          </a:bodyPr>
          <a:lstStyle/>
          <a:p>
            <a:pPr algn="ctr"/>
            <a:r>
              <a:rPr lang="en-GB" sz="1600" b="1" dirty="0">
                <a:solidFill>
                  <a:srgbClr val="363636"/>
                </a:solidFill>
              </a:rPr>
              <a:t>Residual viable tumour </a:t>
            </a:r>
            <a:r>
              <a:rPr lang="en-GB" sz="1600" b="1" dirty="0" err="1">
                <a:solidFill>
                  <a:srgbClr val="363636"/>
                </a:solidFill>
              </a:rPr>
              <a:t>cells</a:t>
            </a:r>
            <a:r>
              <a:rPr lang="en-GB" sz="1600" b="1" baseline="30000" dirty="0" err="1">
                <a:solidFill>
                  <a:srgbClr val="363636"/>
                </a:solidFill>
              </a:rPr>
              <a:t>a</a:t>
            </a:r>
            <a:r>
              <a:rPr lang="en-GB" sz="1600" b="1" dirty="0">
                <a:solidFill>
                  <a:srgbClr val="363636"/>
                </a:solidFill>
              </a:rPr>
              <a:t> (RVT %) is associated with OS and DFS</a:t>
            </a:r>
          </a:p>
        </p:txBody>
      </p:sp>
      <p:sp>
        <p:nvSpPr>
          <p:cNvPr id="7" name="TextBox 6">
            <a:extLst>
              <a:ext uri="{FF2B5EF4-FFF2-40B4-BE49-F238E27FC236}">
                <a16:creationId xmlns:a16="http://schemas.microsoft.com/office/drawing/2014/main" id="{E34FFC21-A6BC-40EA-B81C-01092DA0716F}"/>
              </a:ext>
            </a:extLst>
          </p:cNvPr>
          <p:cNvSpPr txBox="1"/>
          <p:nvPr/>
        </p:nvSpPr>
        <p:spPr>
          <a:xfrm>
            <a:off x="3537630" y="1650672"/>
            <a:ext cx="2095446" cy="523220"/>
          </a:xfrm>
          <a:prstGeom prst="rect">
            <a:avLst/>
          </a:prstGeom>
          <a:noFill/>
        </p:spPr>
        <p:txBody>
          <a:bodyPr wrap="none" rtlCol="0">
            <a:spAutoFit/>
          </a:bodyPr>
          <a:lstStyle/>
          <a:p>
            <a:pPr algn="ctr"/>
            <a:r>
              <a:rPr lang="en-GB" sz="1400" b="1" dirty="0">
                <a:solidFill>
                  <a:schemeClr val="tx1"/>
                </a:solidFill>
              </a:rPr>
              <a:t>Cox model for OS</a:t>
            </a:r>
            <a:br>
              <a:rPr lang="en-GB" sz="1400" b="1" dirty="0">
                <a:solidFill>
                  <a:schemeClr val="tx1"/>
                </a:solidFill>
              </a:rPr>
            </a:br>
            <a:r>
              <a:rPr lang="en-GB" sz="1400" dirty="0">
                <a:solidFill>
                  <a:schemeClr val="tx1"/>
                </a:solidFill>
              </a:rPr>
              <a:t>Hazard ratio and 95%CI</a:t>
            </a:r>
          </a:p>
        </p:txBody>
      </p:sp>
      <p:sp>
        <p:nvSpPr>
          <p:cNvPr id="8" name="TextBox 7">
            <a:extLst>
              <a:ext uri="{FF2B5EF4-FFF2-40B4-BE49-F238E27FC236}">
                <a16:creationId xmlns:a16="http://schemas.microsoft.com/office/drawing/2014/main" id="{D7D4A4C3-F8FF-4D27-BF35-57400264A8AB}"/>
              </a:ext>
            </a:extLst>
          </p:cNvPr>
          <p:cNvSpPr txBox="1"/>
          <p:nvPr/>
        </p:nvSpPr>
        <p:spPr>
          <a:xfrm>
            <a:off x="7956096" y="1650672"/>
            <a:ext cx="2095446" cy="523220"/>
          </a:xfrm>
          <a:prstGeom prst="rect">
            <a:avLst/>
          </a:prstGeom>
          <a:noFill/>
        </p:spPr>
        <p:txBody>
          <a:bodyPr wrap="none" rtlCol="0">
            <a:spAutoFit/>
          </a:bodyPr>
          <a:lstStyle/>
          <a:p>
            <a:pPr algn="ctr"/>
            <a:r>
              <a:rPr lang="en-GB" sz="1400" b="1" dirty="0">
                <a:solidFill>
                  <a:schemeClr val="tx1"/>
                </a:solidFill>
              </a:rPr>
              <a:t>Cox model for DFS</a:t>
            </a:r>
            <a:br>
              <a:rPr lang="en-GB" sz="1400" b="1" dirty="0">
                <a:solidFill>
                  <a:schemeClr val="tx1"/>
                </a:solidFill>
              </a:rPr>
            </a:br>
            <a:r>
              <a:rPr lang="en-GB" sz="1400" dirty="0">
                <a:solidFill>
                  <a:schemeClr val="tx1"/>
                </a:solidFill>
              </a:rPr>
              <a:t>Hazard ratio and 95%CI</a:t>
            </a:r>
          </a:p>
        </p:txBody>
      </p:sp>
      <p:sp>
        <p:nvSpPr>
          <p:cNvPr id="30" name="TextBox 29">
            <a:extLst>
              <a:ext uri="{FF2B5EF4-FFF2-40B4-BE49-F238E27FC236}">
                <a16:creationId xmlns:a16="http://schemas.microsoft.com/office/drawing/2014/main" id="{4CA623D4-DA03-45C5-8786-5A4243370963}"/>
              </a:ext>
            </a:extLst>
          </p:cNvPr>
          <p:cNvSpPr txBox="1"/>
          <p:nvPr/>
        </p:nvSpPr>
        <p:spPr>
          <a:xfrm>
            <a:off x="60133" y="2239846"/>
            <a:ext cx="2791150" cy="3108543"/>
          </a:xfrm>
          <a:prstGeom prst="rect">
            <a:avLst/>
          </a:prstGeom>
          <a:noFill/>
        </p:spPr>
        <p:txBody>
          <a:bodyPr wrap="none" rtlCol="0">
            <a:spAutoFit/>
          </a:bodyPr>
          <a:lstStyle/>
          <a:p>
            <a:pPr algn="r">
              <a:lnSpc>
                <a:spcPct val="150000"/>
              </a:lnSpc>
            </a:pPr>
            <a:r>
              <a:rPr lang="en-GB" sz="1400" dirty="0">
                <a:solidFill>
                  <a:schemeClr val="tx1"/>
                </a:solidFill>
              </a:rPr>
              <a:t>Male (vs. female)</a:t>
            </a:r>
          </a:p>
          <a:p>
            <a:pPr algn="r">
              <a:lnSpc>
                <a:spcPct val="150000"/>
              </a:lnSpc>
            </a:pPr>
            <a:r>
              <a:rPr lang="en-GB" sz="1400" dirty="0">
                <a:solidFill>
                  <a:schemeClr val="tx1"/>
                </a:solidFill>
              </a:rPr>
              <a:t>Stage IIA (vs. IB)</a:t>
            </a:r>
          </a:p>
          <a:p>
            <a:pPr algn="r">
              <a:lnSpc>
                <a:spcPct val="150000"/>
              </a:lnSpc>
            </a:pPr>
            <a:r>
              <a:rPr lang="en-GB" sz="1400" dirty="0">
                <a:solidFill>
                  <a:schemeClr val="tx1"/>
                </a:solidFill>
              </a:rPr>
              <a:t>Stage IIB (vs. IB)</a:t>
            </a:r>
          </a:p>
          <a:p>
            <a:pPr algn="r">
              <a:lnSpc>
                <a:spcPct val="150000"/>
              </a:lnSpc>
            </a:pPr>
            <a:r>
              <a:rPr lang="en-GB" sz="1400" dirty="0">
                <a:solidFill>
                  <a:schemeClr val="tx1"/>
                </a:solidFill>
              </a:rPr>
              <a:t>RVT (for increasing value)</a:t>
            </a:r>
          </a:p>
          <a:p>
            <a:pPr algn="r"/>
            <a:r>
              <a:rPr lang="en-GB" sz="1400" dirty="0">
                <a:solidFill>
                  <a:schemeClr val="tx1"/>
                </a:solidFill>
              </a:rPr>
              <a:t>Squamous cell carcinoma </a:t>
            </a:r>
            <a:br>
              <a:rPr lang="en-GB" sz="1400" dirty="0">
                <a:solidFill>
                  <a:schemeClr val="tx1"/>
                </a:solidFill>
              </a:rPr>
            </a:br>
            <a:r>
              <a:rPr lang="en-GB" sz="1400" dirty="0">
                <a:solidFill>
                  <a:schemeClr val="tx1"/>
                </a:solidFill>
              </a:rPr>
              <a:t>(vs. adenocarcinoma)</a:t>
            </a:r>
          </a:p>
          <a:p>
            <a:pPr algn="r">
              <a:lnSpc>
                <a:spcPct val="150000"/>
              </a:lnSpc>
            </a:pPr>
            <a:r>
              <a:rPr lang="en-GB" sz="1400" dirty="0">
                <a:solidFill>
                  <a:schemeClr val="tx1"/>
                </a:solidFill>
              </a:rPr>
              <a:t>PS 1 (vs. 0)</a:t>
            </a:r>
          </a:p>
          <a:p>
            <a:pPr algn="r">
              <a:lnSpc>
                <a:spcPct val="150000"/>
              </a:lnSpc>
            </a:pPr>
            <a:r>
              <a:rPr lang="en-GB" sz="1400" dirty="0">
                <a:solidFill>
                  <a:schemeClr val="tx1"/>
                </a:solidFill>
              </a:rPr>
              <a:t>Age (for increasing value)</a:t>
            </a:r>
          </a:p>
          <a:p>
            <a:pPr algn="r">
              <a:lnSpc>
                <a:spcPct val="150000"/>
              </a:lnSpc>
            </a:pPr>
            <a:r>
              <a:rPr lang="en-GB" sz="1400" dirty="0">
                <a:solidFill>
                  <a:schemeClr val="tx1"/>
                </a:solidFill>
              </a:rPr>
              <a:t>Pneumonectomy (vs. lobectomy)</a:t>
            </a:r>
          </a:p>
          <a:p>
            <a:pPr algn="r">
              <a:lnSpc>
                <a:spcPct val="150000"/>
              </a:lnSpc>
            </a:pPr>
            <a:r>
              <a:rPr lang="en-GB" sz="1400" dirty="0">
                <a:solidFill>
                  <a:schemeClr val="tx1"/>
                </a:solidFill>
              </a:rPr>
              <a:t>PD-L1 ≥1% (vs. &lt;1%)</a:t>
            </a:r>
          </a:p>
        </p:txBody>
      </p:sp>
      <p:grpSp>
        <p:nvGrpSpPr>
          <p:cNvPr id="114" name="Group 113">
            <a:extLst>
              <a:ext uri="{FF2B5EF4-FFF2-40B4-BE49-F238E27FC236}">
                <a16:creationId xmlns:a16="http://schemas.microsoft.com/office/drawing/2014/main" id="{C9F4373B-C8AE-4904-8D3E-C8377CAFC531}"/>
              </a:ext>
            </a:extLst>
          </p:cNvPr>
          <p:cNvGrpSpPr/>
          <p:nvPr/>
        </p:nvGrpSpPr>
        <p:grpSpPr>
          <a:xfrm>
            <a:off x="2771502" y="2336377"/>
            <a:ext cx="2927043" cy="3861831"/>
            <a:chOff x="2901099" y="2949148"/>
            <a:chExt cx="2927043" cy="3861831"/>
          </a:xfrm>
        </p:grpSpPr>
        <p:grpSp>
          <p:nvGrpSpPr>
            <p:cNvPr id="25" name="Group 24">
              <a:extLst>
                <a:ext uri="{FF2B5EF4-FFF2-40B4-BE49-F238E27FC236}">
                  <a16:creationId xmlns:a16="http://schemas.microsoft.com/office/drawing/2014/main" id="{5F2A5731-C010-4E36-8764-D22AC7E7174E}"/>
                </a:ext>
              </a:extLst>
            </p:cNvPr>
            <p:cNvGrpSpPr/>
            <p:nvPr/>
          </p:nvGrpSpPr>
          <p:grpSpPr>
            <a:xfrm>
              <a:off x="2931343" y="6199711"/>
              <a:ext cx="2896799" cy="349601"/>
              <a:chOff x="3469217" y="4758178"/>
              <a:chExt cx="2896799" cy="349601"/>
            </a:xfrm>
          </p:grpSpPr>
          <p:grpSp>
            <p:nvGrpSpPr>
              <p:cNvPr id="19" name="Group 18">
                <a:extLst>
                  <a:ext uri="{FF2B5EF4-FFF2-40B4-BE49-F238E27FC236}">
                    <a16:creationId xmlns:a16="http://schemas.microsoft.com/office/drawing/2014/main" id="{09A0C5A9-7AE0-4D7B-A3E0-467D5C0D9877}"/>
                  </a:ext>
                </a:extLst>
              </p:cNvPr>
              <p:cNvGrpSpPr/>
              <p:nvPr/>
            </p:nvGrpSpPr>
            <p:grpSpPr>
              <a:xfrm>
                <a:off x="3735475" y="4763984"/>
                <a:ext cx="2381251" cy="72000"/>
                <a:chOff x="3738006" y="4769427"/>
                <a:chExt cx="2381251" cy="72000"/>
              </a:xfrm>
            </p:grpSpPr>
            <p:cxnSp>
              <p:nvCxnSpPr>
                <p:cNvPr id="12" name="Straight Connector 11">
                  <a:extLst>
                    <a:ext uri="{FF2B5EF4-FFF2-40B4-BE49-F238E27FC236}">
                      <a16:creationId xmlns:a16="http://schemas.microsoft.com/office/drawing/2014/main" id="{637F149D-757A-4DC2-AD1B-26F8CEA1B33B}"/>
                    </a:ext>
                  </a:extLst>
                </p:cNvPr>
                <p:cNvCxnSpPr/>
                <p:nvPr/>
              </p:nvCxnSpPr>
              <p:spPr>
                <a:xfrm>
                  <a:off x="3740726" y="4769427"/>
                  <a:ext cx="2376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4" name="Straight Connector 13">
                  <a:extLst>
                    <a:ext uri="{FF2B5EF4-FFF2-40B4-BE49-F238E27FC236}">
                      <a16:creationId xmlns:a16="http://schemas.microsoft.com/office/drawing/2014/main" id="{E9B4F465-7B67-4A70-BC71-779FD22BB758}"/>
                    </a:ext>
                  </a:extLst>
                </p:cNvPr>
                <p:cNvCxnSpPr/>
                <p:nvPr/>
              </p:nvCxnSpPr>
              <p:spPr>
                <a:xfrm>
                  <a:off x="37380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14DEE9-1AD3-4E7E-B667-2229B5FD5EED}"/>
                    </a:ext>
                  </a:extLst>
                </p:cNvPr>
                <p:cNvCxnSpPr/>
                <p:nvPr/>
              </p:nvCxnSpPr>
              <p:spPr>
                <a:xfrm>
                  <a:off x="4336720"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203F16-FE45-4283-B5A7-E4B3989454C2}"/>
                    </a:ext>
                  </a:extLst>
                </p:cNvPr>
                <p:cNvCxnSpPr/>
                <p:nvPr/>
              </p:nvCxnSpPr>
              <p:spPr>
                <a:xfrm>
                  <a:off x="4932713"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131484-379A-4261-B284-3AC1887C6678}"/>
                    </a:ext>
                  </a:extLst>
                </p:cNvPr>
                <p:cNvCxnSpPr/>
                <p:nvPr/>
              </p:nvCxnSpPr>
              <p:spPr>
                <a:xfrm>
                  <a:off x="55287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11E41D-D2F9-4CEC-AA4A-A8F6BC0C3C97}"/>
                    </a:ext>
                  </a:extLst>
                </p:cNvPr>
                <p:cNvCxnSpPr/>
                <p:nvPr/>
              </p:nvCxnSpPr>
              <p:spPr>
                <a:xfrm>
                  <a:off x="6119257"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76C5FD7-2564-4FE3-AD95-F259C8B08FB5}"/>
                  </a:ext>
                </a:extLst>
              </p:cNvPr>
              <p:cNvSpPr txBox="1"/>
              <p:nvPr/>
            </p:nvSpPr>
            <p:spPr>
              <a:xfrm>
                <a:off x="3469217" y="4800002"/>
                <a:ext cx="532518" cy="307777"/>
              </a:xfrm>
              <a:prstGeom prst="rect">
                <a:avLst/>
              </a:prstGeom>
              <a:noFill/>
            </p:spPr>
            <p:txBody>
              <a:bodyPr wrap="none" rtlCol="0">
                <a:spAutoFit/>
              </a:bodyPr>
              <a:lstStyle/>
              <a:p>
                <a:pPr algn="ctr"/>
                <a:r>
                  <a:rPr lang="en-GB" sz="1400" dirty="0">
                    <a:solidFill>
                      <a:schemeClr val="tx1"/>
                    </a:solidFill>
                  </a:rPr>
                  <a:t>0.01</a:t>
                </a:r>
              </a:p>
            </p:txBody>
          </p:sp>
          <p:sp>
            <p:nvSpPr>
              <p:cNvPr id="21" name="TextBox 20">
                <a:extLst>
                  <a:ext uri="{FF2B5EF4-FFF2-40B4-BE49-F238E27FC236}">
                    <a16:creationId xmlns:a16="http://schemas.microsoft.com/office/drawing/2014/main" id="{C0892DC2-49A9-4D59-B296-5E99EDB83B70}"/>
                  </a:ext>
                </a:extLst>
              </p:cNvPr>
              <p:cNvSpPr txBox="1"/>
              <p:nvPr/>
            </p:nvSpPr>
            <p:spPr>
              <a:xfrm>
                <a:off x="4118913" y="4789546"/>
                <a:ext cx="433132" cy="307777"/>
              </a:xfrm>
              <a:prstGeom prst="rect">
                <a:avLst/>
              </a:prstGeom>
              <a:noFill/>
            </p:spPr>
            <p:txBody>
              <a:bodyPr wrap="none" rtlCol="0">
                <a:spAutoFit/>
              </a:bodyPr>
              <a:lstStyle/>
              <a:p>
                <a:pPr algn="ctr"/>
                <a:r>
                  <a:rPr lang="en-GB" sz="1400" dirty="0">
                    <a:solidFill>
                      <a:schemeClr val="tx1"/>
                    </a:solidFill>
                  </a:rPr>
                  <a:t>0.1</a:t>
                </a:r>
              </a:p>
            </p:txBody>
          </p:sp>
          <p:sp>
            <p:nvSpPr>
              <p:cNvPr id="22" name="TextBox 21">
                <a:extLst>
                  <a:ext uri="{FF2B5EF4-FFF2-40B4-BE49-F238E27FC236}">
                    <a16:creationId xmlns:a16="http://schemas.microsoft.com/office/drawing/2014/main" id="{DBD3D519-E63E-4399-B4DD-4B34FBBD51FF}"/>
                  </a:ext>
                </a:extLst>
              </p:cNvPr>
              <p:cNvSpPr txBox="1"/>
              <p:nvPr/>
            </p:nvSpPr>
            <p:spPr>
              <a:xfrm>
                <a:off x="4793456" y="4779090"/>
                <a:ext cx="284052" cy="307777"/>
              </a:xfrm>
              <a:prstGeom prst="rect">
                <a:avLst/>
              </a:prstGeom>
              <a:noFill/>
            </p:spPr>
            <p:txBody>
              <a:bodyPr wrap="none" rtlCol="0">
                <a:spAutoFit/>
              </a:bodyPr>
              <a:lstStyle/>
              <a:p>
                <a:pPr algn="ctr"/>
                <a:r>
                  <a:rPr lang="en-GB" sz="1400" dirty="0">
                    <a:solidFill>
                      <a:schemeClr val="tx1"/>
                    </a:solidFill>
                  </a:rPr>
                  <a:t>1</a:t>
                </a:r>
              </a:p>
            </p:txBody>
          </p:sp>
          <p:sp>
            <p:nvSpPr>
              <p:cNvPr id="23" name="TextBox 22">
                <a:extLst>
                  <a:ext uri="{FF2B5EF4-FFF2-40B4-BE49-F238E27FC236}">
                    <a16:creationId xmlns:a16="http://schemas.microsoft.com/office/drawing/2014/main" id="{5CAD2B78-CECF-489A-996E-841EFEC4EC1A}"/>
                  </a:ext>
                </a:extLst>
              </p:cNvPr>
              <p:cNvSpPr txBox="1"/>
              <p:nvPr/>
            </p:nvSpPr>
            <p:spPr>
              <a:xfrm>
                <a:off x="5338324" y="4768634"/>
                <a:ext cx="383438" cy="307777"/>
              </a:xfrm>
              <a:prstGeom prst="rect">
                <a:avLst/>
              </a:prstGeom>
              <a:noFill/>
            </p:spPr>
            <p:txBody>
              <a:bodyPr wrap="none" rtlCol="0">
                <a:spAutoFit/>
              </a:bodyPr>
              <a:lstStyle/>
              <a:p>
                <a:pPr algn="ctr"/>
                <a:r>
                  <a:rPr lang="en-GB" sz="1400" dirty="0">
                    <a:solidFill>
                      <a:schemeClr val="tx1"/>
                    </a:solidFill>
                  </a:rPr>
                  <a:t>10</a:t>
                </a:r>
              </a:p>
            </p:txBody>
          </p:sp>
          <p:sp>
            <p:nvSpPr>
              <p:cNvPr id="24" name="TextBox 23">
                <a:extLst>
                  <a:ext uri="{FF2B5EF4-FFF2-40B4-BE49-F238E27FC236}">
                    <a16:creationId xmlns:a16="http://schemas.microsoft.com/office/drawing/2014/main" id="{A190A395-8AD5-4E68-9A6A-B795155DD099}"/>
                  </a:ext>
                </a:extLst>
              </p:cNvPr>
              <p:cNvSpPr txBox="1"/>
              <p:nvPr/>
            </p:nvSpPr>
            <p:spPr>
              <a:xfrm>
                <a:off x="5883192" y="4758178"/>
                <a:ext cx="482824" cy="307777"/>
              </a:xfrm>
              <a:prstGeom prst="rect">
                <a:avLst/>
              </a:prstGeom>
              <a:noFill/>
            </p:spPr>
            <p:txBody>
              <a:bodyPr wrap="none" rtlCol="0">
                <a:spAutoFit/>
              </a:bodyPr>
              <a:lstStyle/>
              <a:p>
                <a:pPr algn="ctr"/>
                <a:r>
                  <a:rPr lang="en-GB" sz="1400" dirty="0">
                    <a:solidFill>
                      <a:schemeClr val="tx1"/>
                    </a:solidFill>
                  </a:rPr>
                  <a:t>100</a:t>
                </a:r>
              </a:p>
            </p:txBody>
          </p:sp>
        </p:grpSp>
        <p:cxnSp>
          <p:nvCxnSpPr>
            <p:cNvPr id="10" name="Straight Connector 9">
              <a:extLst>
                <a:ext uri="{FF2B5EF4-FFF2-40B4-BE49-F238E27FC236}">
                  <a16:creationId xmlns:a16="http://schemas.microsoft.com/office/drawing/2014/main" id="{998F846B-B8F9-4EB6-A26F-D26523944172}"/>
                </a:ext>
              </a:extLst>
            </p:cNvPr>
            <p:cNvCxnSpPr>
              <a:cxnSpLocks/>
            </p:cNvCxnSpPr>
            <p:nvPr/>
          </p:nvCxnSpPr>
          <p:spPr>
            <a:xfrm flipV="1">
              <a:off x="4409103" y="2949148"/>
              <a:ext cx="0" cy="3276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35" name="Group 34">
              <a:extLst>
                <a:ext uri="{FF2B5EF4-FFF2-40B4-BE49-F238E27FC236}">
                  <a16:creationId xmlns:a16="http://schemas.microsoft.com/office/drawing/2014/main" id="{AC216276-B032-4044-B7E5-2325D1DAC81B}"/>
                </a:ext>
              </a:extLst>
            </p:cNvPr>
            <p:cNvGrpSpPr/>
            <p:nvPr/>
          </p:nvGrpSpPr>
          <p:grpSpPr>
            <a:xfrm>
              <a:off x="3969327" y="3030001"/>
              <a:ext cx="756583" cy="108000"/>
              <a:chOff x="3969327" y="2997760"/>
              <a:chExt cx="756583" cy="108000"/>
            </a:xfrm>
          </p:grpSpPr>
          <p:cxnSp>
            <p:nvCxnSpPr>
              <p:cNvPr id="13" name="Straight Connector 12">
                <a:extLst>
                  <a:ext uri="{FF2B5EF4-FFF2-40B4-BE49-F238E27FC236}">
                    <a16:creationId xmlns:a16="http://schemas.microsoft.com/office/drawing/2014/main" id="{6691555C-76BF-4F98-AA36-D0A7CB046C38}"/>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DF9B08-F59C-4C77-B3C0-5BF922F8E130}"/>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29C7E4-2D7F-4306-A724-143B6E4B5AF2}"/>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DDD10A1-685D-4166-85E6-DC5FAC3A6EF3}"/>
                </a:ext>
              </a:extLst>
            </p:cNvPr>
            <p:cNvGrpSpPr/>
            <p:nvPr/>
          </p:nvGrpSpPr>
          <p:grpSpPr>
            <a:xfrm>
              <a:off x="3884334" y="3336750"/>
              <a:ext cx="1224000" cy="108000"/>
              <a:chOff x="3969327" y="2997760"/>
              <a:chExt cx="756583" cy="108000"/>
            </a:xfrm>
          </p:grpSpPr>
          <p:cxnSp>
            <p:nvCxnSpPr>
              <p:cNvPr id="38" name="Straight Connector 37">
                <a:extLst>
                  <a:ext uri="{FF2B5EF4-FFF2-40B4-BE49-F238E27FC236}">
                    <a16:creationId xmlns:a16="http://schemas.microsoft.com/office/drawing/2014/main" id="{0E42F49A-E50B-4755-B32D-EBABC9AEC172}"/>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5E4CDC-4EB7-43FF-A73F-A17E2B794950}"/>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993811-D413-4A55-B314-4DBE57623738}"/>
                  </a:ext>
                </a:extLst>
              </p:cNvPr>
              <p:cNvCxnSpPr/>
              <p:nvPr/>
            </p:nvCxnSpPr>
            <p:spPr>
              <a:xfrm>
                <a:off x="4724323"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008A37F-F4B5-43F2-AA56-39608B1760B5}"/>
                </a:ext>
              </a:extLst>
            </p:cNvPr>
            <p:cNvGrpSpPr/>
            <p:nvPr/>
          </p:nvGrpSpPr>
          <p:grpSpPr>
            <a:xfrm>
              <a:off x="3784595" y="3653384"/>
              <a:ext cx="1188000" cy="108000"/>
              <a:chOff x="3969327" y="2997760"/>
              <a:chExt cx="756583" cy="108000"/>
            </a:xfrm>
          </p:grpSpPr>
          <p:cxnSp>
            <p:nvCxnSpPr>
              <p:cNvPr id="42" name="Straight Connector 41">
                <a:extLst>
                  <a:ext uri="{FF2B5EF4-FFF2-40B4-BE49-F238E27FC236}">
                    <a16:creationId xmlns:a16="http://schemas.microsoft.com/office/drawing/2014/main" id="{77906FD3-020F-4BFC-A4C2-75F6E2748415}"/>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5099D6-1722-4FC7-8F89-7496DE1683B3}"/>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B39767-4993-4D06-B248-4CD324662C13}"/>
                  </a:ext>
                </a:extLst>
              </p:cNvPr>
              <p:cNvCxnSpPr/>
              <p:nvPr/>
            </p:nvCxnSpPr>
            <p:spPr>
              <a:xfrm>
                <a:off x="4721945"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B23B9F0-BAEE-4CF5-BA1E-4BEF79C0A948}"/>
                </a:ext>
              </a:extLst>
            </p:cNvPr>
            <p:cNvGrpSpPr/>
            <p:nvPr/>
          </p:nvGrpSpPr>
          <p:grpSpPr>
            <a:xfrm>
              <a:off x="4409103" y="4003677"/>
              <a:ext cx="288000" cy="108000"/>
              <a:chOff x="3969327" y="2997760"/>
              <a:chExt cx="756583" cy="108000"/>
            </a:xfrm>
          </p:grpSpPr>
          <p:cxnSp>
            <p:nvCxnSpPr>
              <p:cNvPr id="46" name="Straight Connector 45">
                <a:extLst>
                  <a:ext uri="{FF2B5EF4-FFF2-40B4-BE49-F238E27FC236}">
                    <a16:creationId xmlns:a16="http://schemas.microsoft.com/office/drawing/2014/main" id="{9C2867C1-D00B-4EB0-9CFD-958BFA23F3BA}"/>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6C87EB-A77E-4F05-BEBA-071132E976DB}"/>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1EFB69F-3212-482B-AC8C-2C976C7E9F98}"/>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7B2293F5-EF6B-4E63-93D5-DF919738D4E5}"/>
                </a:ext>
              </a:extLst>
            </p:cNvPr>
            <p:cNvGrpSpPr/>
            <p:nvPr/>
          </p:nvGrpSpPr>
          <p:grpSpPr>
            <a:xfrm>
              <a:off x="4256310" y="4337002"/>
              <a:ext cx="792000" cy="108000"/>
              <a:chOff x="3969327" y="2997760"/>
              <a:chExt cx="756583" cy="108000"/>
            </a:xfrm>
          </p:grpSpPr>
          <p:cxnSp>
            <p:nvCxnSpPr>
              <p:cNvPr id="50" name="Straight Connector 49">
                <a:extLst>
                  <a:ext uri="{FF2B5EF4-FFF2-40B4-BE49-F238E27FC236}">
                    <a16:creationId xmlns:a16="http://schemas.microsoft.com/office/drawing/2014/main" id="{42681D81-D006-4CB2-ABD5-C829BD024043}"/>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719BED-BA23-4D51-BE1A-C90D981D08E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47B0486-283D-4F5D-849B-C544ACD3455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13CDA9B-C19E-4219-AB5E-9EE0A03CF3F9}"/>
                </a:ext>
              </a:extLst>
            </p:cNvPr>
            <p:cNvGrpSpPr/>
            <p:nvPr/>
          </p:nvGrpSpPr>
          <p:grpSpPr>
            <a:xfrm>
              <a:off x="3796315" y="4731499"/>
              <a:ext cx="1152000" cy="108000"/>
              <a:chOff x="3969327" y="2997760"/>
              <a:chExt cx="756583" cy="108000"/>
            </a:xfrm>
          </p:grpSpPr>
          <p:cxnSp>
            <p:nvCxnSpPr>
              <p:cNvPr id="54" name="Straight Connector 53">
                <a:extLst>
                  <a:ext uri="{FF2B5EF4-FFF2-40B4-BE49-F238E27FC236}">
                    <a16:creationId xmlns:a16="http://schemas.microsoft.com/office/drawing/2014/main" id="{1EED5A35-A152-4B96-954B-09793841DE32}"/>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9F91A4C-031E-4805-AFE8-ECD13D154172}"/>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D748AD5-DA86-4BA6-85CE-08E4DD3E1561}"/>
                  </a:ext>
                </a:extLst>
              </p:cNvPr>
              <p:cNvCxnSpPr/>
              <p:nvPr/>
            </p:nvCxnSpPr>
            <p:spPr>
              <a:xfrm>
                <a:off x="471663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B0402B33-70C0-4AC6-9B48-C0EB8EA57A7C}"/>
                </a:ext>
              </a:extLst>
            </p:cNvPr>
            <p:cNvCxnSpPr/>
            <p:nvPr/>
          </p:nvCxnSpPr>
          <p:spPr>
            <a:xfrm>
              <a:off x="4401742" y="5114817"/>
              <a:ext cx="7199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2BCA3A7-C883-4BDB-B4EC-061703B00635}"/>
                </a:ext>
              </a:extLst>
            </p:cNvPr>
            <p:cNvCxnSpPr/>
            <p:nvPr/>
          </p:nvCxnSpPr>
          <p:spPr>
            <a:xfrm>
              <a:off x="4407607" y="506457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F1142C-89BF-4620-A53D-2BBD55D45B3E}"/>
                </a:ext>
              </a:extLst>
            </p:cNvPr>
            <p:cNvCxnSpPr/>
            <p:nvPr/>
          </p:nvCxnSpPr>
          <p:spPr>
            <a:xfrm>
              <a:off x="4480303" y="506457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7DFF374-69FB-4397-A0EA-5431BFB357C7}"/>
                </a:ext>
              </a:extLst>
            </p:cNvPr>
            <p:cNvGrpSpPr/>
            <p:nvPr/>
          </p:nvGrpSpPr>
          <p:grpSpPr>
            <a:xfrm>
              <a:off x="4087867" y="5387494"/>
              <a:ext cx="900000" cy="108000"/>
              <a:chOff x="3969327" y="2997760"/>
              <a:chExt cx="756583" cy="108000"/>
            </a:xfrm>
          </p:grpSpPr>
          <p:cxnSp>
            <p:nvCxnSpPr>
              <p:cNvPr id="62" name="Straight Connector 61">
                <a:extLst>
                  <a:ext uri="{FF2B5EF4-FFF2-40B4-BE49-F238E27FC236}">
                    <a16:creationId xmlns:a16="http://schemas.microsoft.com/office/drawing/2014/main" id="{133E08CC-FCED-4DC8-BEE7-B3BE7A8B7A19}"/>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4A612C9-07E2-4871-83CF-3041A1508B18}"/>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0A2374-212F-46A0-A6DD-8335BBFEF7B6}"/>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9F51104B-FEB6-443C-A56E-80E289536F0F}"/>
                </a:ext>
              </a:extLst>
            </p:cNvPr>
            <p:cNvGrpSpPr/>
            <p:nvPr/>
          </p:nvGrpSpPr>
          <p:grpSpPr>
            <a:xfrm>
              <a:off x="3876076" y="5752771"/>
              <a:ext cx="900000" cy="108000"/>
              <a:chOff x="3969327" y="2997760"/>
              <a:chExt cx="756583" cy="108000"/>
            </a:xfrm>
          </p:grpSpPr>
          <p:cxnSp>
            <p:nvCxnSpPr>
              <p:cNvPr id="66" name="Straight Connector 65">
                <a:extLst>
                  <a:ext uri="{FF2B5EF4-FFF2-40B4-BE49-F238E27FC236}">
                    <a16:creationId xmlns:a16="http://schemas.microsoft.com/office/drawing/2014/main" id="{AA05F245-9004-4DBD-AE4B-415DDCC9AA70}"/>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C35BE3-EE9A-469F-BA87-D30962B8A5E1}"/>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205988-1D8E-4B70-B4D1-52B0AE5933B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22B3BE31-4D0E-4C3C-88DB-5A3A7EEE5E7D}"/>
                </a:ext>
              </a:extLst>
            </p:cNvPr>
            <p:cNvSpPr>
              <a:spLocks noChangeAspect="1"/>
            </p:cNvSpPr>
            <p:nvPr/>
          </p:nvSpPr>
          <p:spPr>
            <a:xfrm>
              <a:off x="4290076" y="576904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 name="Oval 69">
              <a:extLst>
                <a:ext uri="{FF2B5EF4-FFF2-40B4-BE49-F238E27FC236}">
                  <a16:creationId xmlns:a16="http://schemas.microsoft.com/office/drawing/2014/main" id="{75D9D6D0-73C5-4BA8-AA15-1A75568C20EF}"/>
                </a:ext>
              </a:extLst>
            </p:cNvPr>
            <p:cNvSpPr>
              <a:spLocks noChangeAspect="1"/>
            </p:cNvSpPr>
            <p:nvPr/>
          </p:nvSpPr>
          <p:spPr>
            <a:xfrm>
              <a:off x="4513421" y="5400506"/>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Oval 70">
              <a:extLst>
                <a:ext uri="{FF2B5EF4-FFF2-40B4-BE49-F238E27FC236}">
                  <a16:creationId xmlns:a16="http://schemas.microsoft.com/office/drawing/2014/main" id="{34724EA0-A4C1-4246-9526-203201D75B05}"/>
                </a:ext>
              </a:extLst>
            </p:cNvPr>
            <p:cNvSpPr>
              <a:spLocks noChangeAspect="1"/>
            </p:cNvSpPr>
            <p:nvPr/>
          </p:nvSpPr>
          <p:spPr>
            <a:xfrm>
              <a:off x="4400668" y="5083126"/>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Oval 71">
              <a:extLst>
                <a:ext uri="{FF2B5EF4-FFF2-40B4-BE49-F238E27FC236}">
                  <a16:creationId xmlns:a16="http://schemas.microsoft.com/office/drawing/2014/main" id="{31801801-E35F-4DB6-9E0D-15B6DC457769}"/>
                </a:ext>
              </a:extLst>
            </p:cNvPr>
            <p:cNvSpPr>
              <a:spLocks noChangeAspect="1"/>
            </p:cNvSpPr>
            <p:nvPr/>
          </p:nvSpPr>
          <p:spPr>
            <a:xfrm>
              <a:off x="4287915" y="474522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Oval 72">
              <a:extLst>
                <a:ext uri="{FF2B5EF4-FFF2-40B4-BE49-F238E27FC236}">
                  <a16:creationId xmlns:a16="http://schemas.microsoft.com/office/drawing/2014/main" id="{7FB8F5CD-6EBD-44CD-A97F-FABE084DA20E}"/>
                </a:ext>
              </a:extLst>
            </p:cNvPr>
            <p:cNvSpPr>
              <a:spLocks noChangeAspect="1"/>
            </p:cNvSpPr>
            <p:nvPr/>
          </p:nvSpPr>
          <p:spPr>
            <a:xfrm>
              <a:off x="4620657" y="4349060"/>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Oval 73">
              <a:extLst>
                <a:ext uri="{FF2B5EF4-FFF2-40B4-BE49-F238E27FC236}">
                  <a16:creationId xmlns:a16="http://schemas.microsoft.com/office/drawing/2014/main" id="{7F0A6B68-AEA7-4BCC-98DF-BD0955BBB630}"/>
                </a:ext>
              </a:extLst>
            </p:cNvPr>
            <p:cNvSpPr>
              <a:spLocks noChangeAspect="1"/>
            </p:cNvSpPr>
            <p:nvPr/>
          </p:nvSpPr>
          <p:spPr>
            <a:xfrm>
              <a:off x="4525480" y="4017937"/>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Oval 74">
              <a:extLst>
                <a:ext uri="{FF2B5EF4-FFF2-40B4-BE49-F238E27FC236}">
                  <a16:creationId xmlns:a16="http://schemas.microsoft.com/office/drawing/2014/main" id="{484F6E66-0228-4E8E-9B3B-20A7A77C1B45}"/>
                </a:ext>
              </a:extLst>
            </p:cNvPr>
            <p:cNvSpPr>
              <a:spLocks noChangeAspect="1"/>
            </p:cNvSpPr>
            <p:nvPr/>
          </p:nvSpPr>
          <p:spPr>
            <a:xfrm>
              <a:off x="4333470" y="3666743"/>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6" name="Oval 75">
              <a:extLst>
                <a:ext uri="{FF2B5EF4-FFF2-40B4-BE49-F238E27FC236}">
                  <a16:creationId xmlns:a16="http://schemas.microsoft.com/office/drawing/2014/main" id="{BB725EE2-95CC-4FA3-89C2-88559372180B}"/>
                </a:ext>
              </a:extLst>
            </p:cNvPr>
            <p:cNvSpPr>
              <a:spLocks noChangeAspect="1"/>
            </p:cNvSpPr>
            <p:nvPr/>
          </p:nvSpPr>
          <p:spPr>
            <a:xfrm>
              <a:off x="4441421" y="3357000"/>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7" name="Oval 76">
              <a:extLst>
                <a:ext uri="{FF2B5EF4-FFF2-40B4-BE49-F238E27FC236}">
                  <a16:creationId xmlns:a16="http://schemas.microsoft.com/office/drawing/2014/main" id="{D4ACE884-313F-4C00-92CB-89495E5A8C29}"/>
                </a:ext>
              </a:extLst>
            </p:cNvPr>
            <p:cNvSpPr>
              <a:spLocks noChangeAspect="1"/>
            </p:cNvSpPr>
            <p:nvPr/>
          </p:nvSpPr>
          <p:spPr>
            <a:xfrm>
              <a:off x="4323818" y="3050235"/>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79" name="Straight Arrow Connector 78">
              <a:extLst>
                <a:ext uri="{FF2B5EF4-FFF2-40B4-BE49-F238E27FC236}">
                  <a16:creationId xmlns:a16="http://schemas.microsoft.com/office/drawing/2014/main" id="{23FCE0BB-3462-4CDB-AD03-2E00563AFAB0}"/>
                </a:ext>
              </a:extLst>
            </p:cNvPr>
            <p:cNvCxnSpPr/>
            <p:nvPr/>
          </p:nvCxnSpPr>
          <p:spPr>
            <a:xfrm flipH="1">
              <a:off x="3253470" y="6526170"/>
              <a:ext cx="108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DBFF661-0978-4AC1-B6A3-66D1BF953A67}"/>
                </a:ext>
              </a:extLst>
            </p:cNvPr>
            <p:cNvSpPr txBox="1"/>
            <p:nvPr/>
          </p:nvSpPr>
          <p:spPr>
            <a:xfrm>
              <a:off x="2901099" y="6503202"/>
              <a:ext cx="1686680" cy="307777"/>
            </a:xfrm>
            <a:prstGeom prst="rect">
              <a:avLst/>
            </a:prstGeom>
            <a:noFill/>
          </p:spPr>
          <p:txBody>
            <a:bodyPr wrap="none" rtlCol="0">
              <a:spAutoFit/>
            </a:bodyPr>
            <a:lstStyle/>
            <a:p>
              <a:r>
                <a:rPr lang="en-GB" sz="1400" dirty="0">
                  <a:solidFill>
                    <a:schemeClr val="tx1"/>
                  </a:solidFill>
                </a:rPr>
                <a:t>Favours longer OS</a:t>
              </a:r>
            </a:p>
          </p:txBody>
        </p:sp>
      </p:grpSp>
      <p:sp>
        <p:nvSpPr>
          <p:cNvPr id="27" name="TextBox 26">
            <a:extLst>
              <a:ext uri="{FF2B5EF4-FFF2-40B4-BE49-F238E27FC236}">
                <a16:creationId xmlns:a16="http://schemas.microsoft.com/office/drawing/2014/main" id="{5C816474-203B-4054-AC26-B1437D392000}"/>
              </a:ext>
            </a:extLst>
          </p:cNvPr>
          <p:cNvSpPr txBox="1"/>
          <p:nvPr/>
        </p:nvSpPr>
        <p:spPr>
          <a:xfrm>
            <a:off x="5373068" y="2038992"/>
            <a:ext cx="444352" cy="307777"/>
          </a:xfrm>
          <a:prstGeom prst="rect">
            <a:avLst/>
          </a:prstGeom>
          <a:noFill/>
        </p:spPr>
        <p:txBody>
          <a:bodyPr wrap="none" rtlCol="0">
            <a:spAutoFit/>
          </a:bodyPr>
          <a:lstStyle/>
          <a:p>
            <a:pPr algn="ctr"/>
            <a:r>
              <a:rPr lang="en-GB" sz="1400" b="1" dirty="0">
                <a:solidFill>
                  <a:schemeClr val="tx1"/>
                </a:solidFill>
              </a:rPr>
              <a:t>HR</a:t>
            </a:r>
          </a:p>
        </p:txBody>
      </p:sp>
      <p:sp>
        <p:nvSpPr>
          <p:cNvPr id="28" name="TextBox 27">
            <a:extLst>
              <a:ext uri="{FF2B5EF4-FFF2-40B4-BE49-F238E27FC236}">
                <a16:creationId xmlns:a16="http://schemas.microsoft.com/office/drawing/2014/main" id="{495A1A4C-82F2-4619-A4FD-6A9735488573}"/>
              </a:ext>
            </a:extLst>
          </p:cNvPr>
          <p:cNvSpPr txBox="1"/>
          <p:nvPr/>
        </p:nvSpPr>
        <p:spPr>
          <a:xfrm>
            <a:off x="5833736" y="2038992"/>
            <a:ext cx="532518" cy="307777"/>
          </a:xfrm>
          <a:prstGeom prst="rect">
            <a:avLst/>
          </a:prstGeom>
          <a:noFill/>
        </p:spPr>
        <p:txBody>
          <a:bodyPr wrap="none" rtlCol="0">
            <a:spAutoFit/>
          </a:bodyPr>
          <a:lstStyle/>
          <a:p>
            <a:pPr algn="ctr"/>
            <a:r>
              <a:rPr lang="en-GB" sz="1400" b="1" dirty="0">
                <a:solidFill>
                  <a:schemeClr val="tx1"/>
                </a:solidFill>
              </a:rPr>
              <a:t>LCL</a:t>
            </a:r>
          </a:p>
        </p:txBody>
      </p:sp>
      <p:sp>
        <p:nvSpPr>
          <p:cNvPr id="29" name="TextBox 28">
            <a:extLst>
              <a:ext uri="{FF2B5EF4-FFF2-40B4-BE49-F238E27FC236}">
                <a16:creationId xmlns:a16="http://schemas.microsoft.com/office/drawing/2014/main" id="{F33F2847-4818-4F43-BC30-C275EA53C068}"/>
              </a:ext>
            </a:extLst>
          </p:cNvPr>
          <p:cNvSpPr txBox="1"/>
          <p:nvPr/>
        </p:nvSpPr>
        <p:spPr>
          <a:xfrm>
            <a:off x="6299569" y="2038992"/>
            <a:ext cx="553358" cy="307777"/>
          </a:xfrm>
          <a:prstGeom prst="rect">
            <a:avLst/>
          </a:prstGeom>
          <a:noFill/>
        </p:spPr>
        <p:txBody>
          <a:bodyPr wrap="none" rtlCol="0">
            <a:spAutoFit/>
          </a:bodyPr>
          <a:lstStyle/>
          <a:p>
            <a:pPr algn="ctr"/>
            <a:r>
              <a:rPr lang="en-GB" sz="1400" b="1" dirty="0">
                <a:solidFill>
                  <a:schemeClr val="tx1"/>
                </a:solidFill>
              </a:rPr>
              <a:t>UCL</a:t>
            </a:r>
          </a:p>
        </p:txBody>
      </p:sp>
      <p:grpSp>
        <p:nvGrpSpPr>
          <p:cNvPr id="91" name="Group 90">
            <a:extLst>
              <a:ext uri="{FF2B5EF4-FFF2-40B4-BE49-F238E27FC236}">
                <a16:creationId xmlns:a16="http://schemas.microsoft.com/office/drawing/2014/main" id="{21652C16-E9F6-420A-A8FF-1F8C9A60E31B}"/>
              </a:ext>
            </a:extLst>
          </p:cNvPr>
          <p:cNvGrpSpPr/>
          <p:nvPr/>
        </p:nvGrpSpPr>
        <p:grpSpPr>
          <a:xfrm>
            <a:off x="5326750" y="2297597"/>
            <a:ext cx="532518" cy="3060000"/>
            <a:chOff x="5529329" y="2926352"/>
            <a:chExt cx="532518" cy="3030799"/>
          </a:xfrm>
        </p:grpSpPr>
        <p:sp>
          <p:nvSpPr>
            <p:cNvPr id="82" name="TextBox 81">
              <a:extLst>
                <a:ext uri="{FF2B5EF4-FFF2-40B4-BE49-F238E27FC236}">
                  <a16:creationId xmlns:a16="http://schemas.microsoft.com/office/drawing/2014/main" id="{ACCE628B-7C7B-42A4-AE0F-1EE4AC2663C2}"/>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0.73</a:t>
              </a:r>
            </a:p>
          </p:txBody>
        </p:sp>
        <p:sp>
          <p:nvSpPr>
            <p:cNvPr id="83" name="TextBox 82">
              <a:extLst>
                <a:ext uri="{FF2B5EF4-FFF2-40B4-BE49-F238E27FC236}">
                  <a16:creationId xmlns:a16="http://schemas.microsoft.com/office/drawing/2014/main" id="{7BBBD582-7BBF-4249-9B70-2B6A84BC9AC3}"/>
                </a:ext>
              </a:extLst>
            </p:cNvPr>
            <p:cNvSpPr txBox="1"/>
            <p:nvPr/>
          </p:nvSpPr>
          <p:spPr>
            <a:xfrm>
              <a:off x="5529329" y="3241724"/>
              <a:ext cx="532518" cy="307777"/>
            </a:xfrm>
            <a:prstGeom prst="rect">
              <a:avLst/>
            </a:prstGeom>
            <a:noFill/>
          </p:spPr>
          <p:txBody>
            <a:bodyPr wrap="none" rtlCol="0">
              <a:spAutoFit/>
            </a:bodyPr>
            <a:lstStyle/>
            <a:p>
              <a:pPr algn="r"/>
              <a:r>
                <a:rPr lang="en-GB" sz="1400" dirty="0">
                  <a:solidFill>
                    <a:schemeClr val="tx1"/>
                  </a:solidFill>
                </a:rPr>
                <a:t>1.24</a:t>
              </a:r>
            </a:p>
          </p:txBody>
        </p:sp>
        <p:sp>
          <p:nvSpPr>
            <p:cNvPr id="84" name="TextBox 83">
              <a:extLst>
                <a:ext uri="{FF2B5EF4-FFF2-40B4-BE49-F238E27FC236}">
                  <a16:creationId xmlns:a16="http://schemas.microsoft.com/office/drawing/2014/main" id="{8D0885A5-B87B-4DF8-A9F4-764A30D08682}"/>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0.81</a:t>
              </a:r>
            </a:p>
          </p:txBody>
        </p:sp>
        <p:sp>
          <p:nvSpPr>
            <p:cNvPr id="85" name="TextBox 84">
              <a:extLst>
                <a:ext uri="{FF2B5EF4-FFF2-40B4-BE49-F238E27FC236}">
                  <a16:creationId xmlns:a16="http://schemas.microsoft.com/office/drawing/2014/main" id="{743EE389-AE85-46BB-A89C-4A2B9E294596}"/>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1.64</a:t>
              </a:r>
            </a:p>
          </p:txBody>
        </p:sp>
        <p:sp>
          <p:nvSpPr>
            <p:cNvPr id="86" name="TextBox 85">
              <a:extLst>
                <a:ext uri="{FF2B5EF4-FFF2-40B4-BE49-F238E27FC236}">
                  <a16:creationId xmlns:a16="http://schemas.microsoft.com/office/drawing/2014/main" id="{43C4A693-451A-4F04-8F19-1C1485AD27F4}"/>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2.30</a:t>
              </a:r>
            </a:p>
          </p:txBody>
        </p:sp>
        <p:sp>
          <p:nvSpPr>
            <p:cNvPr id="87" name="TextBox 86">
              <a:extLst>
                <a:ext uri="{FF2B5EF4-FFF2-40B4-BE49-F238E27FC236}">
                  <a16:creationId xmlns:a16="http://schemas.microsoft.com/office/drawing/2014/main" id="{280BEDA2-A19F-4B03-ACA1-8C694DCEC087}"/>
                </a:ext>
              </a:extLst>
            </p:cNvPr>
            <p:cNvSpPr txBox="1"/>
            <p:nvPr/>
          </p:nvSpPr>
          <p:spPr>
            <a:xfrm>
              <a:off x="5529330" y="4622287"/>
              <a:ext cx="532517" cy="307777"/>
            </a:xfrm>
            <a:prstGeom prst="rect">
              <a:avLst/>
            </a:prstGeom>
            <a:noFill/>
          </p:spPr>
          <p:txBody>
            <a:bodyPr wrap="none" rtlCol="0">
              <a:spAutoFit/>
            </a:bodyPr>
            <a:lstStyle/>
            <a:p>
              <a:pPr algn="r"/>
              <a:r>
                <a:rPr lang="en-GB" sz="1400" dirty="0">
                  <a:solidFill>
                    <a:schemeClr val="tx1"/>
                  </a:solidFill>
                </a:rPr>
                <a:t>0.76</a:t>
              </a:r>
            </a:p>
          </p:txBody>
        </p:sp>
        <p:sp>
          <p:nvSpPr>
            <p:cNvPr id="88" name="TextBox 87">
              <a:extLst>
                <a:ext uri="{FF2B5EF4-FFF2-40B4-BE49-F238E27FC236}">
                  <a16:creationId xmlns:a16="http://schemas.microsoft.com/office/drawing/2014/main" id="{76D05415-1B06-4BC1-93FE-3FF342F6A667}"/>
                </a:ext>
              </a:extLst>
            </p:cNvPr>
            <p:cNvSpPr txBox="1"/>
            <p:nvPr/>
          </p:nvSpPr>
          <p:spPr>
            <a:xfrm>
              <a:off x="5529329" y="4966237"/>
              <a:ext cx="532518" cy="304840"/>
            </a:xfrm>
            <a:prstGeom prst="rect">
              <a:avLst/>
            </a:prstGeom>
            <a:noFill/>
          </p:spPr>
          <p:txBody>
            <a:bodyPr wrap="none" rtlCol="0">
              <a:spAutoFit/>
            </a:bodyPr>
            <a:lstStyle/>
            <a:p>
              <a:pPr algn="r"/>
              <a:r>
                <a:rPr lang="en-GB" sz="1400" dirty="0">
                  <a:solidFill>
                    <a:schemeClr val="tx1"/>
                  </a:solidFill>
                </a:rPr>
                <a:t>1.11</a:t>
              </a:r>
            </a:p>
          </p:txBody>
        </p:sp>
        <p:sp>
          <p:nvSpPr>
            <p:cNvPr id="89" name="TextBox 88">
              <a:extLst>
                <a:ext uri="{FF2B5EF4-FFF2-40B4-BE49-F238E27FC236}">
                  <a16:creationId xmlns:a16="http://schemas.microsoft.com/office/drawing/2014/main" id="{28440FCA-69D9-4FAF-95F9-99DDF0A79DF3}"/>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1.50</a:t>
              </a:r>
            </a:p>
          </p:txBody>
        </p:sp>
        <p:sp>
          <p:nvSpPr>
            <p:cNvPr id="90" name="TextBox 89">
              <a:extLst>
                <a:ext uri="{FF2B5EF4-FFF2-40B4-BE49-F238E27FC236}">
                  <a16:creationId xmlns:a16="http://schemas.microsoft.com/office/drawing/2014/main" id="{091F9A2B-5086-4DA7-A2FA-43631629EB1D}"/>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0.67</a:t>
              </a:r>
            </a:p>
          </p:txBody>
        </p:sp>
      </p:grpSp>
      <p:grpSp>
        <p:nvGrpSpPr>
          <p:cNvPr id="92" name="Group 91">
            <a:extLst>
              <a:ext uri="{FF2B5EF4-FFF2-40B4-BE49-F238E27FC236}">
                <a16:creationId xmlns:a16="http://schemas.microsoft.com/office/drawing/2014/main" id="{7395E9DA-30E3-4D63-88C5-8DFD8AADE97B}"/>
              </a:ext>
            </a:extLst>
          </p:cNvPr>
          <p:cNvGrpSpPr/>
          <p:nvPr/>
        </p:nvGrpSpPr>
        <p:grpSpPr>
          <a:xfrm>
            <a:off x="5831501" y="2297597"/>
            <a:ext cx="532518" cy="3060000"/>
            <a:chOff x="5529329" y="2926352"/>
            <a:chExt cx="532518" cy="3030799"/>
          </a:xfrm>
        </p:grpSpPr>
        <p:sp>
          <p:nvSpPr>
            <p:cNvPr id="93" name="TextBox 92">
              <a:extLst>
                <a:ext uri="{FF2B5EF4-FFF2-40B4-BE49-F238E27FC236}">
                  <a16:creationId xmlns:a16="http://schemas.microsoft.com/office/drawing/2014/main" id="{3C6844EA-7F64-475F-9F8F-119AACF32DC2}"/>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0.17</a:t>
              </a:r>
            </a:p>
          </p:txBody>
        </p:sp>
        <p:sp>
          <p:nvSpPr>
            <p:cNvPr id="94" name="TextBox 93">
              <a:extLst>
                <a:ext uri="{FF2B5EF4-FFF2-40B4-BE49-F238E27FC236}">
                  <a16:creationId xmlns:a16="http://schemas.microsoft.com/office/drawing/2014/main" id="{D7E883D6-8766-4353-BD28-283B36BF2C5E}"/>
                </a:ext>
              </a:extLst>
            </p:cNvPr>
            <p:cNvSpPr txBox="1"/>
            <p:nvPr/>
          </p:nvSpPr>
          <p:spPr>
            <a:xfrm>
              <a:off x="5529329" y="3241724"/>
              <a:ext cx="532518" cy="307777"/>
            </a:xfrm>
            <a:prstGeom prst="rect">
              <a:avLst/>
            </a:prstGeom>
            <a:noFill/>
          </p:spPr>
          <p:txBody>
            <a:bodyPr wrap="none" rtlCol="0">
              <a:spAutoFit/>
            </a:bodyPr>
            <a:lstStyle/>
            <a:p>
              <a:pPr algn="r"/>
              <a:r>
                <a:rPr lang="en-GB" sz="1400" dirty="0">
                  <a:solidFill>
                    <a:schemeClr val="tx1"/>
                  </a:solidFill>
                </a:rPr>
                <a:t>0.13</a:t>
              </a:r>
            </a:p>
          </p:txBody>
        </p:sp>
        <p:sp>
          <p:nvSpPr>
            <p:cNvPr id="95" name="TextBox 94">
              <a:extLst>
                <a:ext uri="{FF2B5EF4-FFF2-40B4-BE49-F238E27FC236}">
                  <a16:creationId xmlns:a16="http://schemas.microsoft.com/office/drawing/2014/main" id="{F9FEEA56-27A0-4F75-83EC-DAE2D0228121}"/>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0.09</a:t>
              </a:r>
            </a:p>
          </p:txBody>
        </p:sp>
        <p:sp>
          <p:nvSpPr>
            <p:cNvPr id="96" name="TextBox 95">
              <a:extLst>
                <a:ext uri="{FF2B5EF4-FFF2-40B4-BE49-F238E27FC236}">
                  <a16:creationId xmlns:a16="http://schemas.microsoft.com/office/drawing/2014/main" id="{9E0EBEC7-339E-45F2-9EF8-F0576007BC1B}"/>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1.03</a:t>
              </a:r>
            </a:p>
          </p:txBody>
        </p:sp>
        <p:sp>
          <p:nvSpPr>
            <p:cNvPr id="97" name="TextBox 96">
              <a:extLst>
                <a:ext uri="{FF2B5EF4-FFF2-40B4-BE49-F238E27FC236}">
                  <a16:creationId xmlns:a16="http://schemas.microsoft.com/office/drawing/2014/main" id="{18845A7D-1A86-40EA-9A74-E2461FF0D3CB}"/>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0.55</a:t>
              </a:r>
            </a:p>
          </p:txBody>
        </p:sp>
        <p:sp>
          <p:nvSpPr>
            <p:cNvPr id="98" name="TextBox 97">
              <a:extLst>
                <a:ext uri="{FF2B5EF4-FFF2-40B4-BE49-F238E27FC236}">
                  <a16:creationId xmlns:a16="http://schemas.microsoft.com/office/drawing/2014/main" id="{6F164334-5DE1-4FCB-88FF-B84EFF1F2E38}"/>
                </a:ext>
              </a:extLst>
            </p:cNvPr>
            <p:cNvSpPr txBox="1"/>
            <p:nvPr/>
          </p:nvSpPr>
          <p:spPr>
            <a:xfrm>
              <a:off x="5529329" y="4622287"/>
              <a:ext cx="532518" cy="307777"/>
            </a:xfrm>
            <a:prstGeom prst="rect">
              <a:avLst/>
            </a:prstGeom>
            <a:noFill/>
          </p:spPr>
          <p:txBody>
            <a:bodyPr wrap="none" rtlCol="0">
              <a:spAutoFit/>
            </a:bodyPr>
            <a:lstStyle/>
            <a:p>
              <a:pPr algn="r"/>
              <a:r>
                <a:rPr lang="en-GB" sz="1400" dirty="0">
                  <a:solidFill>
                    <a:schemeClr val="tx1"/>
                  </a:solidFill>
                </a:rPr>
                <a:t>0.09</a:t>
              </a:r>
            </a:p>
          </p:txBody>
        </p:sp>
        <p:sp>
          <p:nvSpPr>
            <p:cNvPr id="99" name="TextBox 98">
              <a:extLst>
                <a:ext uri="{FF2B5EF4-FFF2-40B4-BE49-F238E27FC236}">
                  <a16:creationId xmlns:a16="http://schemas.microsoft.com/office/drawing/2014/main" id="{8D2CFED0-D6B6-43D4-BCB8-99AE994F6D28}"/>
                </a:ext>
              </a:extLst>
            </p:cNvPr>
            <p:cNvSpPr txBox="1"/>
            <p:nvPr/>
          </p:nvSpPr>
          <p:spPr>
            <a:xfrm>
              <a:off x="5529329" y="4966237"/>
              <a:ext cx="532518" cy="307777"/>
            </a:xfrm>
            <a:prstGeom prst="rect">
              <a:avLst/>
            </a:prstGeom>
            <a:noFill/>
          </p:spPr>
          <p:txBody>
            <a:bodyPr wrap="none" rtlCol="0">
              <a:spAutoFit/>
            </a:bodyPr>
            <a:lstStyle/>
            <a:p>
              <a:pPr algn="r"/>
              <a:r>
                <a:rPr lang="en-GB" sz="1400" dirty="0">
                  <a:solidFill>
                    <a:schemeClr val="tx1"/>
                  </a:solidFill>
                </a:rPr>
                <a:t>0.99</a:t>
              </a:r>
            </a:p>
          </p:txBody>
        </p:sp>
        <p:sp>
          <p:nvSpPr>
            <p:cNvPr id="100" name="TextBox 99">
              <a:extLst>
                <a:ext uri="{FF2B5EF4-FFF2-40B4-BE49-F238E27FC236}">
                  <a16:creationId xmlns:a16="http://schemas.microsoft.com/office/drawing/2014/main" id="{619194BD-6EB7-4DFF-A05A-097567348E42}"/>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0.29</a:t>
              </a:r>
            </a:p>
          </p:txBody>
        </p:sp>
        <p:sp>
          <p:nvSpPr>
            <p:cNvPr id="101" name="TextBox 100">
              <a:extLst>
                <a:ext uri="{FF2B5EF4-FFF2-40B4-BE49-F238E27FC236}">
                  <a16:creationId xmlns:a16="http://schemas.microsoft.com/office/drawing/2014/main" id="{9E4FAFF0-0E12-469C-8458-6DC03FB49BF5}"/>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0.12</a:t>
              </a:r>
            </a:p>
          </p:txBody>
        </p:sp>
      </p:grpSp>
      <p:grpSp>
        <p:nvGrpSpPr>
          <p:cNvPr id="102" name="Group 101">
            <a:extLst>
              <a:ext uri="{FF2B5EF4-FFF2-40B4-BE49-F238E27FC236}">
                <a16:creationId xmlns:a16="http://schemas.microsoft.com/office/drawing/2014/main" id="{AF55CABA-116B-496C-8A02-58DC4038F9D6}"/>
              </a:ext>
            </a:extLst>
          </p:cNvPr>
          <p:cNvGrpSpPr/>
          <p:nvPr/>
        </p:nvGrpSpPr>
        <p:grpSpPr>
          <a:xfrm>
            <a:off x="6251393" y="2297597"/>
            <a:ext cx="631904" cy="3060000"/>
            <a:chOff x="5429943" y="2926352"/>
            <a:chExt cx="631904" cy="3030799"/>
          </a:xfrm>
        </p:grpSpPr>
        <p:sp>
          <p:nvSpPr>
            <p:cNvPr id="103" name="TextBox 102">
              <a:extLst>
                <a:ext uri="{FF2B5EF4-FFF2-40B4-BE49-F238E27FC236}">
                  <a16:creationId xmlns:a16="http://schemas.microsoft.com/office/drawing/2014/main" id="{1161BA6F-2C78-4D2C-B1A1-1E8B9E88C2D2}"/>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3.08</a:t>
              </a:r>
            </a:p>
          </p:txBody>
        </p:sp>
        <p:sp>
          <p:nvSpPr>
            <p:cNvPr id="104" name="TextBox 103">
              <a:extLst>
                <a:ext uri="{FF2B5EF4-FFF2-40B4-BE49-F238E27FC236}">
                  <a16:creationId xmlns:a16="http://schemas.microsoft.com/office/drawing/2014/main" id="{7A936B03-2ED2-4D7A-BD95-2F2AA3A75E46}"/>
                </a:ext>
              </a:extLst>
            </p:cNvPr>
            <p:cNvSpPr txBox="1"/>
            <p:nvPr/>
          </p:nvSpPr>
          <p:spPr>
            <a:xfrm>
              <a:off x="5429943" y="3241724"/>
              <a:ext cx="631904" cy="304840"/>
            </a:xfrm>
            <a:prstGeom prst="rect">
              <a:avLst/>
            </a:prstGeom>
            <a:noFill/>
          </p:spPr>
          <p:txBody>
            <a:bodyPr wrap="none" rtlCol="0">
              <a:spAutoFit/>
            </a:bodyPr>
            <a:lstStyle/>
            <a:p>
              <a:pPr algn="r"/>
              <a:r>
                <a:rPr lang="en-GB" sz="1400" dirty="0">
                  <a:solidFill>
                    <a:schemeClr val="tx1"/>
                  </a:solidFill>
                </a:rPr>
                <a:t>11.94</a:t>
              </a:r>
            </a:p>
          </p:txBody>
        </p:sp>
        <p:sp>
          <p:nvSpPr>
            <p:cNvPr id="105" name="TextBox 104">
              <a:extLst>
                <a:ext uri="{FF2B5EF4-FFF2-40B4-BE49-F238E27FC236}">
                  <a16:creationId xmlns:a16="http://schemas.microsoft.com/office/drawing/2014/main" id="{56FC25AD-B01D-477A-AABD-56F167B35350}"/>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7.24</a:t>
              </a:r>
            </a:p>
          </p:txBody>
        </p:sp>
        <p:sp>
          <p:nvSpPr>
            <p:cNvPr id="106" name="TextBox 105">
              <a:extLst>
                <a:ext uri="{FF2B5EF4-FFF2-40B4-BE49-F238E27FC236}">
                  <a16:creationId xmlns:a16="http://schemas.microsoft.com/office/drawing/2014/main" id="{E9ACA333-2B3D-4D69-B64F-5B874B5D3064}"/>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2.60</a:t>
              </a:r>
            </a:p>
          </p:txBody>
        </p:sp>
        <p:sp>
          <p:nvSpPr>
            <p:cNvPr id="107" name="TextBox 106">
              <a:extLst>
                <a:ext uri="{FF2B5EF4-FFF2-40B4-BE49-F238E27FC236}">
                  <a16:creationId xmlns:a16="http://schemas.microsoft.com/office/drawing/2014/main" id="{A8440125-8A13-46D9-B826-08F0B52B3156}"/>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9.62</a:t>
              </a:r>
            </a:p>
          </p:txBody>
        </p:sp>
        <p:sp>
          <p:nvSpPr>
            <p:cNvPr id="108" name="TextBox 107">
              <a:extLst>
                <a:ext uri="{FF2B5EF4-FFF2-40B4-BE49-F238E27FC236}">
                  <a16:creationId xmlns:a16="http://schemas.microsoft.com/office/drawing/2014/main" id="{078D2160-8305-41A2-8077-8B9D15AE4B83}"/>
                </a:ext>
              </a:extLst>
            </p:cNvPr>
            <p:cNvSpPr txBox="1"/>
            <p:nvPr/>
          </p:nvSpPr>
          <p:spPr>
            <a:xfrm>
              <a:off x="5529329" y="4622287"/>
              <a:ext cx="532518" cy="307777"/>
            </a:xfrm>
            <a:prstGeom prst="rect">
              <a:avLst/>
            </a:prstGeom>
            <a:noFill/>
          </p:spPr>
          <p:txBody>
            <a:bodyPr wrap="none" rtlCol="0">
              <a:spAutoFit/>
            </a:bodyPr>
            <a:lstStyle/>
            <a:p>
              <a:pPr algn="r"/>
              <a:r>
                <a:rPr lang="en-GB" sz="1400" dirty="0">
                  <a:solidFill>
                    <a:schemeClr val="tx1"/>
                  </a:solidFill>
                </a:rPr>
                <a:t>6.23</a:t>
              </a:r>
            </a:p>
          </p:txBody>
        </p:sp>
        <p:sp>
          <p:nvSpPr>
            <p:cNvPr id="109" name="TextBox 108">
              <a:extLst>
                <a:ext uri="{FF2B5EF4-FFF2-40B4-BE49-F238E27FC236}">
                  <a16:creationId xmlns:a16="http://schemas.microsoft.com/office/drawing/2014/main" id="{677E45CF-A35B-4FF0-A1EB-AE3AFD45C211}"/>
                </a:ext>
              </a:extLst>
            </p:cNvPr>
            <p:cNvSpPr txBox="1"/>
            <p:nvPr/>
          </p:nvSpPr>
          <p:spPr>
            <a:xfrm>
              <a:off x="5529329" y="4966237"/>
              <a:ext cx="532518" cy="307777"/>
            </a:xfrm>
            <a:prstGeom prst="rect">
              <a:avLst/>
            </a:prstGeom>
            <a:noFill/>
          </p:spPr>
          <p:txBody>
            <a:bodyPr wrap="none" rtlCol="0">
              <a:spAutoFit/>
            </a:bodyPr>
            <a:lstStyle/>
            <a:p>
              <a:pPr algn="r"/>
              <a:r>
                <a:rPr lang="en-GB" sz="1400" dirty="0">
                  <a:solidFill>
                    <a:schemeClr val="tx1"/>
                  </a:solidFill>
                </a:rPr>
                <a:t>1.24</a:t>
              </a:r>
            </a:p>
          </p:txBody>
        </p:sp>
        <p:sp>
          <p:nvSpPr>
            <p:cNvPr id="110" name="TextBox 109">
              <a:extLst>
                <a:ext uri="{FF2B5EF4-FFF2-40B4-BE49-F238E27FC236}">
                  <a16:creationId xmlns:a16="http://schemas.microsoft.com/office/drawing/2014/main" id="{80C39F76-BF86-4C66-864A-B232838FC736}"/>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7.77</a:t>
              </a:r>
            </a:p>
          </p:txBody>
        </p:sp>
        <p:sp>
          <p:nvSpPr>
            <p:cNvPr id="111" name="TextBox 110">
              <a:extLst>
                <a:ext uri="{FF2B5EF4-FFF2-40B4-BE49-F238E27FC236}">
                  <a16:creationId xmlns:a16="http://schemas.microsoft.com/office/drawing/2014/main" id="{F274F556-63EA-4FD5-B1E8-1A7F91E2FE5A}"/>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3.69</a:t>
              </a:r>
            </a:p>
          </p:txBody>
        </p:sp>
      </p:grpSp>
      <p:sp>
        <p:nvSpPr>
          <p:cNvPr id="178" name="TextBox 177">
            <a:extLst>
              <a:ext uri="{FF2B5EF4-FFF2-40B4-BE49-F238E27FC236}">
                <a16:creationId xmlns:a16="http://schemas.microsoft.com/office/drawing/2014/main" id="{DA9DFBCF-9CBE-496C-9294-339232D5A2A8}"/>
              </a:ext>
            </a:extLst>
          </p:cNvPr>
          <p:cNvSpPr txBox="1"/>
          <p:nvPr/>
        </p:nvSpPr>
        <p:spPr>
          <a:xfrm>
            <a:off x="10163946" y="2038992"/>
            <a:ext cx="532518" cy="307777"/>
          </a:xfrm>
          <a:prstGeom prst="rect">
            <a:avLst/>
          </a:prstGeom>
          <a:noFill/>
        </p:spPr>
        <p:txBody>
          <a:bodyPr wrap="none" rtlCol="0">
            <a:spAutoFit/>
          </a:bodyPr>
          <a:lstStyle/>
          <a:p>
            <a:pPr algn="ctr"/>
            <a:r>
              <a:rPr lang="en-GB" sz="1400" b="1" dirty="0">
                <a:solidFill>
                  <a:schemeClr val="tx1"/>
                </a:solidFill>
              </a:rPr>
              <a:t>LCL</a:t>
            </a:r>
          </a:p>
        </p:txBody>
      </p:sp>
      <p:sp>
        <p:nvSpPr>
          <p:cNvPr id="179" name="TextBox 178">
            <a:extLst>
              <a:ext uri="{FF2B5EF4-FFF2-40B4-BE49-F238E27FC236}">
                <a16:creationId xmlns:a16="http://schemas.microsoft.com/office/drawing/2014/main" id="{9DF0AAE9-22BB-4A49-939A-F2216241727D}"/>
              </a:ext>
            </a:extLst>
          </p:cNvPr>
          <p:cNvSpPr txBox="1"/>
          <p:nvPr/>
        </p:nvSpPr>
        <p:spPr>
          <a:xfrm>
            <a:off x="10629779" y="2038992"/>
            <a:ext cx="553358" cy="307777"/>
          </a:xfrm>
          <a:prstGeom prst="rect">
            <a:avLst/>
          </a:prstGeom>
          <a:noFill/>
        </p:spPr>
        <p:txBody>
          <a:bodyPr wrap="none" rtlCol="0">
            <a:spAutoFit/>
          </a:bodyPr>
          <a:lstStyle/>
          <a:p>
            <a:pPr algn="ctr"/>
            <a:r>
              <a:rPr lang="en-GB" sz="1400" b="1" dirty="0">
                <a:solidFill>
                  <a:schemeClr val="tx1"/>
                </a:solidFill>
              </a:rPr>
              <a:t>UCL</a:t>
            </a:r>
          </a:p>
        </p:txBody>
      </p:sp>
      <p:grpSp>
        <p:nvGrpSpPr>
          <p:cNvPr id="57" name="Group 56">
            <a:extLst>
              <a:ext uri="{FF2B5EF4-FFF2-40B4-BE49-F238E27FC236}">
                <a16:creationId xmlns:a16="http://schemas.microsoft.com/office/drawing/2014/main" id="{1ED992E7-93CB-4DBA-A7EC-72B8FBBD73B5}"/>
              </a:ext>
            </a:extLst>
          </p:cNvPr>
          <p:cNvGrpSpPr/>
          <p:nvPr/>
        </p:nvGrpSpPr>
        <p:grpSpPr>
          <a:xfrm>
            <a:off x="6880188" y="2334147"/>
            <a:ext cx="3133081" cy="3861129"/>
            <a:chOff x="7342297" y="2863790"/>
            <a:chExt cx="3133081" cy="3861129"/>
          </a:xfrm>
        </p:grpSpPr>
        <p:grpSp>
          <p:nvGrpSpPr>
            <p:cNvPr id="116" name="Group 115">
              <a:extLst>
                <a:ext uri="{FF2B5EF4-FFF2-40B4-BE49-F238E27FC236}">
                  <a16:creationId xmlns:a16="http://schemas.microsoft.com/office/drawing/2014/main" id="{1152A83C-9FC0-4EAD-B2D2-F65E21B69151}"/>
                </a:ext>
              </a:extLst>
            </p:cNvPr>
            <p:cNvGrpSpPr/>
            <p:nvPr/>
          </p:nvGrpSpPr>
          <p:grpSpPr>
            <a:xfrm>
              <a:off x="7578579" y="6114353"/>
              <a:ext cx="2896799" cy="349601"/>
              <a:chOff x="3469217" y="4758178"/>
              <a:chExt cx="2896799" cy="349601"/>
            </a:xfrm>
          </p:grpSpPr>
          <p:grpSp>
            <p:nvGrpSpPr>
              <p:cNvPr id="164" name="Group 163">
                <a:extLst>
                  <a:ext uri="{FF2B5EF4-FFF2-40B4-BE49-F238E27FC236}">
                    <a16:creationId xmlns:a16="http://schemas.microsoft.com/office/drawing/2014/main" id="{D364C532-35C0-4C42-A927-C1D7FA89FC52}"/>
                  </a:ext>
                </a:extLst>
              </p:cNvPr>
              <p:cNvGrpSpPr/>
              <p:nvPr/>
            </p:nvGrpSpPr>
            <p:grpSpPr>
              <a:xfrm>
                <a:off x="3735475" y="4763984"/>
                <a:ext cx="2381251" cy="72000"/>
                <a:chOff x="3738006" y="4769427"/>
                <a:chExt cx="2381251" cy="72000"/>
              </a:xfrm>
            </p:grpSpPr>
            <p:cxnSp>
              <p:nvCxnSpPr>
                <p:cNvPr id="170" name="Straight Connector 169">
                  <a:extLst>
                    <a:ext uri="{FF2B5EF4-FFF2-40B4-BE49-F238E27FC236}">
                      <a16:creationId xmlns:a16="http://schemas.microsoft.com/office/drawing/2014/main" id="{9E303F0A-FA5C-4329-9E06-072325AB7431}"/>
                    </a:ext>
                  </a:extLst>
                </p:cNvPr>
                <p:cNvCxnSpPr/>
                <p:nvPr/>
              </p:nvCxnSpPr>
              <p:spPr>
                <a:xfrm>
                  <a:off x="3740726" y="4769427"/>
                  <a:ext cx="2376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71" name="Straight Connector 170">
                  <a:extLst>
                    <a:ext uri="{FF2B5EF4-FFF2-40B4-BE49-F238E27FC236}">
                      <a16:creationId xmlns:a16="http://schemas.microsoft.com/office/drawing/2014/main" id="{FAAD6B8E-CF4B-4671-9FD8-EA35CA8A5321}"/>
                    </a:ext>
                  </a:extLst>
                </p:cNvPr>
                <p:cNvCxnSpPr/>
                <p:nvPr/>
              </p:nvCxnSpPr>
              <p:spPr>
                <a:xfrm>
                  <a:off x="37380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EBEAA62-7A17-4A21-9F75-77BDE12C7E2B}"/>
                    </a:ext>
                  </a:extLst>
                </p:cNvPr>
                <p:cNvCxnSpPr/>
                <p:nvPr/>
              </p:nvCxnSpPr>
              <p:spPr>
                <a:xfrm>
                  <a:off x="4336720"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BFADBC2-47EF-4295-923F-1A23D7662417}"/>
                    </a:ext>
                  </a:extLst>
                </p:cNvPr>
                <p:cNvCxnSpPr/>
                <p:nvPr/>
              </p:nvCxnSpPr>
              <p:spPr>
                <a:xfrm>
                  <a:off x="4932713"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5566C95-0DD7-466F-B4A2-17A67281FCD0}"/>
                    </a:ext>
                  </a:extLst>
                </p:cNvPr>
                <p:cNvCxnSpPr/>
                <p:nvPr/>
              </p:nvCxnSpPr>
              <p:spPr>
                <a:xfrm>
                  <a:off x="5528706"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3346D71-7DC6-4A2B-A912-B7B38788978A}"/>
                    </a:ext>
                  </a:extLst>
                </p:cNvPr>
                <p:cNvCxnSpPr/>
                <p:nvPr/>
              </p:nvCxnSpPr>
              <p:spPr>
                <a:xfrm>
                  <a:off x="6119257" y="4769427"/>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7BC23936-6537-4BD8-9262-A40213A0AA79}"/>
                  </a:ext>
                </a:extLst>
              </p:cNvPr>
              <p:cNvSpPr txBox="1"/>
              <p:nvPr/>
            </p:nvSpPr>
            <p:spPr>
              <a:xfrm>
                <a:off x="3469217" y="4800002"/>
                <a:ext cx="532518" cy="307777"/>
              </a:xfrm>
              <a:prstGeom prst="rect">
                <a:avLst/>
              </a:prstGeom>
              <a:noFill/>
            </p:spPr>
            <p:txBody>
              <a:bodyPr wrap="none" rtlCol="0">
                <a:spAutoFit/>
              </a:bodyPr>
              <a:lstStyle/>
              <a:p>
                <a:pPr algn="ctr"/>
                <a:r>
                  <a:rPr lang="en-GB" sz="1400" dirty="0">
                    <a:solidFill>
                      <a:schemeClr val="tx1"/>
                    </a:solidFill>
                  </a:rPr>
                  <a:t>0.01</a:t>
                </a:r>
              </a:p>
            </p:txBody>
          </p:sp>
          <p:sp>
            <p:nvSpPr>
              <p:cNvPr id="166" name="TextBox 165">
                <a:extLst>
                  <a:ext uri="{FF2B5EF4-FFF2-40B4-BE49-F238E27FC236}">
                    <a16:creationId xmlns:a16="http://schemas.microsoft.com/office/drawing/2014/main" id="{FB263D63-4412-482C-8F25-3DB17B7D7466}"/>
                  </a:ext>
                </a:extLst>
              </p:cNvPr>
              <p:cNvSpPr txBox="1"/>
              <p:nvPr/>
            </p:nvSpPr>
            <p:spPr>
              <a:xfrm>
                <a:off x="4118913" y="4789546"/>
                <a:ext cx="433132" cy="307777"/>
              </a:xfrm>
              <a:prstGeom prst="rect">
                <a:avLst/>
              </a:prstGeom>
              <a:noFill/>
            </p:spPr>
            <p:txBody>
              <a:bodyPr wrap="none" rtlCol="0">
                <a:spAutoFit/>
              </a:bodyPr>
              <a:lstStyle/>
              <a:p>
                <a:pPr algn="ctr"/>
                <a:r>
                  <a:rPr lang="en-GB" sz="1400" dirty="0">
                    <a:solidFill>
                      <a:schemeClr val="tx1"/>
                    </a:solidFill>
                  </a:rPr>
                  <a:t>0.1</a:t>
                </a:r>
              </a:p>
            </p:txBody>
          </p:sp>
          <p:sp>
            <p:nvSpPr>
              <p:cNvPr id="167" name="TextBox 166">
                <a:extLst>
                  <a:ext uri="{FF2B5EF4-FFF2-40B4-BE49-F238E27FC236}">
                    <a16:creationId xmlns:a16="http://schemas.microsoft.com/office/drawing/2014/main" id="{AE568B76-03B0-46BB-9A97-4096D96E8174}"/>
                  </a:ext>
                </a:extLst>
              </p:cNvPr>
              <p:cNvSpPr txBox="1"/>
              <p:nvPr/>
            </p:nvSpPr>
            <p:spPr>
              <a:xfrm>
                <a:off x="4793456" y="4779090"/>
                <a:ext cx="284052" cy="307777"/>
              </a:xfrm>
              <a:prstGeom prst="rect">
                <a:avLst/>
              </a:prstGeom>
              <a:noFill/>
            </p:spPr>
            <p:txBody>
              <a:bodyPr wrap="none" rtlCol="0">
                <a:spAutoFit/>
              </a:bodyPr>
              <a:lstStyle/>
              <a:p>
                <a:pPr algn="ctr"/>
                <a:r>
                  <a:rPr lang="en-GB" sz="1400" dirty="0">
                    <a:solidFill>
                      <a:schemeClr val="tx1"/>
                    </a:solidFill>
                  </a:rPr>
                  <a:t>1</a:t>
                </a:r>
              </a:p>
            </p:txBody>
          </p:sp>
          <p:sp>
            <p:nvSpPr>
              <p:cNvPr id="168" name="TextBox 167">
                <a:extLst>
                  <a:ext uri="{FF2B5EF4-FFF2-40B4-BE49-F238E27FC236}">
                    <a16:creationId xmlns:a16="http://schemas.microsoft.com/office/drawing/2014/main" id="{53542893-BB75-4508-88BA-539704117457}"/>
                  </a:ext>
                </a:extLst>
              </p:cNvPr>
              <p:cNvSpPr txBox="1"/>
              <p:nvPr/>
            </p:nvSpPr>
            <p:spPr>
              <a:xfrm>
                <a:off x="5338324" y="4768634"/>
                <a:ext cx="383438" cy="307777"/>
              </a:xfrm>
              <a:prstGeom prst="rect">
                <a:avLst/>
              </a:prstGeom>
              <a:noFill/>
            </p:spPr>
            <p:txBody>
              <a:bodyPr wrap="none" rtlCol="0">
                <a:spAutoFit/>
              </a:bodyPr>
              <a:lstStyle/>
              <a:p>
                <a:pPr algn="ctr"/>
                <a:r>
                  <a:rPr lang="en-GB" sz="1400" dirty="0">
                    <a:solidFill>
                      <a:schemeClr val="tx1"/>
                    </a:solidFill>
                  </a:rPr>
                  <a:t>10</a:t>
                </a:r>
              </a:p>
            </p:txBody>
          </p:sp>
          <p:sp>
            <p:nvSpPr>
              <p:cNvPr id="169" name="TextBox 168">
                <a:extLst>
                  <a:ext uri="{FF2B5EF4-FFF2-40B4-BE49-F238E27FC236}">
                    <a16:creationId xmlns:a16="http://schemas.microsoft.com/office/drawing/2014/main" id="{0EFBCA02-AA62-456B-B514-0E14495EC58E}"/>
                  </a:ext>
                </a:extLst>
              </p:cNvPr>
              <p:cNvSpPr txBox="1"/>
              <p:nvPr/>
            </p:nvSpPr>
            <p:spPr>
              <a:xfrm>
                <a:off x="5883192" y="4758178"/>
                <a:ext cx="482824" cy="307777"/>
              </a:xfrm>
              <a:prstGeom prst="rect">
                <a:avLst/>
              </a:prstGeom>
              <a:noFill/>
            </p:spPr>
            <p:txBody>
              <a:bodyPr wrap="none" rtlCol="0">
                <a:spAutoFit/>
              </a:bodyPr>
              <a:lstStyle/>
              <a:p>
                <a:pPr algn="ctr"/>
                <a:r>
                  <a:rPr lang="en-GB" sz="1400" dirty="0">
                    <a:solidFill>
                      <a:schemeClr val="tx1"/>
                    </a:solidFill>
                  </a:rPr>
                  <a:t>100</a:t>
                </a:r>
              </a:p>
            </p:txBody>
          </p:sp>
        </p:grpSp>
        <p:cxnSp>
          <p:nvCxnSpPr>
            <p:cNvPr id="117" name="Straight Connector 116">
              <a:extLst>
                <a:ext uri="{FF2B5EF4-FFF2-40B4-BE49-F238E27FC236}">
                  <a16:creationId xmlns:a16="http://schemas.microsoft.com/office/drawing/2014/main" id="{D891D3D4-AE2C-47DF-86FF-68762EF9E222}"/>
                </a:ext>
              </a:extLst>
            </p:cNvPr>
            <p:cNvCxnSpPr>
              <a:cxnSpLocks/>
            </p:cNvCxnSpPr>
            <p:nvPr/>
          </p:nvCxnSpPr>
          <p:spPr>
            <a:xfrm flipV="1">
              <a:off x="9056339" y="2863790"/>
              <a:ext cx="0" cy="3276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118" name="Group 117">
              <a:extLst>
                <a:ext uri="{FF2B5EF4-FFF2-40B4-BE49-F238E27FC236}">
                  <a16:creationId xmlns:a16="http://schemas.microsoft.com/office/drawing/2014/main" id="{12CEFFE2-D340-4F0E-B8A2-33F38759FF8A}"/>
                </a:ext>
              </a:extLst>
            </p:cNvPr>
            <p:cNvGrpSpPr/>
            <p:nvPr/>
          </p:nvGrpSpPr>
          <p:grpSpPr>
            <a:xfrm>
              <a:off x="8845175" y="2944643"/>
              <a:ext cx="612000" cy="108000"/>
              <a:chOff x="3969327" y="2997760"/>
              <a:chExt cx="756583" cy="108000"/>
            </a:xfrm>
          </p:grpSpPr>
          <p:cxnSp>
            <p:nvCxnSpPr>
              <p:cNvPr id="161" name="Straight Connector 160">
                <a:extLst>
                  <a:ext uri="{FF2B5EF4-FFF2-40B4-BE49-F238E27FC236}">
                    <a16:creationId xmlns:a16="http://schemas.microsoft.com/office/drawing/2014/main" id="{149A0E95-2E7A-4C63-BFD9-99A612D472E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A4AB78E-D9F6-4C7C-BBEE-D7F631E5BF2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98F6DE9-62A7-4BB7-A0B4-6CDB4B7482E8}"/>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C71DBDA0-6BCD-4B0D-93E0-0EC7D26621C9}"/>
                </a:ext>
              </a:extLst>
            </p:cNvPr>
            <p:cNvGrpSpPr/>
            <p:nvPr/>
          </p:nvGrpSpPr>
          <p:grpSpPr>
            <a:xfrm>
              <a:off x="8683475" y="3251392"/>
              <a:ext cx="864000" cy="108000"/>
              <a:chOff x="3969327" y="2997760"/>
              <a:chExt cx="756583" cy="108000"/>
            </a:xfrm>
          </p:grpSpPr>
          <p:cxnSp>
            <p:nvCxnSpPr>
              <p:cNvPr id="158" name="Straight Connector 157">
                <a:extLst>
                  <a:ext uri="{FF2B5EF4-FFF2-40B4-BE49-F238E27FC236}">
                    <a16:creationId xmlns:a16="http://schemas.microsoft.com/office/drawing/2014/main" id="{95A35618-679C-4250-B548-4B46759B807E}"/>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1328F82-4363-4002-8B89-96396FFF5D3A}"/>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FD91A83-A558-4024-899A-62C2EA7D4B6A}"/>
                  </a:ext>
                </a:extLst>
              </p:cNvPr>
              <p:cNvCxnSpPr/>
              <p:nvPr/>
            </p:nvCxnSpPr>
            <p:spPr>
              <a:xfrm>
                <a:off x="4724323"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0ADBDC1D-C15F-4235-B5F1-A96392874187}"/>
                </a:ext>
              </a:extLst>
            </p:cNvPr>
            <p:cNvGrpSpPr/>
            <p:nvPr/>
          </p:nvGrpSpPr>
          <p:grpSpPr>
            <a:xfrm>
              <a:off x="8590097" y="3568026"/>
              <a:ext cx="792000" cy="108000"/>
              <a:chOff x="3969327" y="2997760"/>
              <a:chExt cx="756583" cy="108000"/>
            </a:xfrm>
          </p:grpSpPr>
          <p:cxnSp>
            <p:nvCxnSpPr>
              <p:cNvPr id="155" name="Straight Connector 154">
                <a:extLst>
                  <a:ext uri="{FF2B5EF4-FFF2-40B4-BE49-F238E27FC236}">
                    <a16:creationId xmlns:a16="http://schemas.microsoft.com/office/drawing/2014/main" id="{6F9E2269-DAA8-4ADA-8032-FF355D9BA2D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F5A5E45-8A2F-4B68-AEB4-D076987094BE}"/>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D85C36F-6E16-459F-8CBC-97F705384C6F}"/>
                  </a:ext>
                </a:extLst>
              </p:cNvPr>
              <p:cNvCxnSpPr/>
              <p:nvPr/>
            </p:nvCxnSpPr>
            <p:spPr>
              <a:xfrm>
                <a:off x="4721945"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5B432E7-7E61-46DB-90A8-843A169299B6}"/>
                </a:ext>
              </a:extLst>
            </p:cNvPr>
            <p:cNvGrpSpPr/>
            <p:nvPr/>
          </p:nvGrpSpPr>
          <p:grpSpPr>
            <a:xfrm>
              <a:off x="9056339" y="3918319"/>
              <a:ext cx="288000" cy="108000"/>
              <a:chOff x="3969327" y="2997760"/>
              <a:chExt cx="756583" cy="108000"/>
            </a:xfrm>
          </p:grpSpPr>
          <p:cxnSp>
            <p:nvCxnSpPr>
              <p:cNvPr id="152" name="Straight Connector 151">
                <a:extLst>
                  <a:ext uri="{FF2B5EF4-FFF2-40B4-BE49-F238E27FC236}">
                    <a16:creationId xmlns:a16="http://schemas.microsoft.com/office/drawing/2014/main" id="{6406B2F7-BD1A-4CEB-BBD5-D3917B0CDD00}"/>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DF74687-36FA-4545-B8F2-2B4718B89FD5}"/>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328EA4A-14A1-44D8-80BD-6774F1024502}"/>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FB46ED39-79B5-4628-9C43-4A45830FE44C}"/>
                </a:ext>
              </a:extLst>
            </p:cNvPr>
            <p:cNvGrpSpPr/>
            <p:nvPr/>
          </p:nvGrpSpPr>
          <p:grpSpPr>
            <a:xfrm>
              <a:off x="8874236" y="4251644"/>
              <a:ext cx="504000" cy="108000"/>
              <a:chOff x="3969327" y="2997760"/>
              <a:chExt cx="756583" cy="108000"/>
            </a:xfrm>
          </p:grpSpPr>
          <p:cxnSp>
            <p:nvCxnSpPr>
              <p:cNvPr id="149" name="Straight Connector 148">
                <a:extLst>
                  <a:ext uri="{FF2B5EF4-FFF2-40B4-BE49-F238E27FC236}">
                    <a16:creationId xmlns:a16="http://schemas.microsoft.com/office/drawing/2014/main" id="{A6232171-FADC-4B4D-8B59-FBC7E123735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36A646E-3A20-487B-8E5B-AA2136211697}"/>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57CCB14-D769-4D64-99DF-5B597A87DD27}"/>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70AEC359-E98A-4446-A35F-13B0B725BADD}"/>
                </a:ext>
              </a:extLst>
            </p:cNvPr>
            <p:cNvGrpSpPr/>
            <p:nvPr/>
          </p:nvGrpSpPr>
          <p:grpSpPr>
            <a:xfrm>
              <a:off x="8209085" y="4646141"/>
              <a:ext cx="1080000" cy="108000"/>
              <a:chOff x="3969327" y="2997760"/>
              <a:chExt cx="756583" cy="108000"/>
            </a:xfrm>
          </p:grpSpPr>
          <p:cxnSp>
            <p:nvCxnSpPr>
              <p:cNvPr id="146" name="Straight Connector 145">
                <a:extLst>
                  <a:ext uri="{FF2B5EF4-FFF2-40B4-BE49-F238E27FC236}">
                    <a16:creationId xmlns:a16="http://schemas.microsoft.com/office/drawing/2014/main" id="{81A1CA4A-9CB2-440D-90C0-04CA2395AA04}"/>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E03F371-E084-4BB6-8B2E-15A790C08179}"/>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9D24045-8AD0-4950-B68F-B5032D7D8BAF}"/>
                  </a:ext>
                </a:extLst>
              </p:cNvPr>
              <p:cNvCxnSpPr/>
              <p:nvPr/>
            </p:nvCxnSpPr>
            <p:spPr>
              <a:xfrm>
                <a:off x="471663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A29B6364-6C2D-4BEC-BA48-FB172A0973F9}"/>
                </a:ext>
              </a:extLst>
            </p:cNvPr>
            <p:cNvCxnSpPr>
              <a:endCxn id="131" idx="6"/>
            </p:cNvCxnSpPr>
            <p:nvPr/>
          </p:nvCxnSpPr>
          <p:spPr>
            <a:xfrm flipV="1">
              <a:off x="9061340" y="5034992"/>
              <a:ext cx="32376" cy="217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8D02D5D-009E-475F-94D3-25467D98DF1B}"/>
                </a:ext>
              </a:extLst>
            </p:cNvPr>
            <p:cNvCxnSpPr/>
            <p:nvPr/>
          </p:nvCxnSpPr>
          <p:spPr>
            <a:xfrm>
              <a:off x="9039544" y="498144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22DB819-05A7-4D2F-A264-BA3B122DC010}"/>
                </a:ext>
              </a:extLst>
            </p:cNvPr>
            <p:cNvCxnSpPr/>
            <p:nvPr/>
          </p:nvCxnSpPr>
          <p:spPr>
            <a:xfrm>
              <a:off x="9088657" y="498601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0E4231D3-22CF-4D9B-8327-ACA1C2C205BE}"/>
                </a:ext>
              </a:extLst>
            </p:cNvPr>
            <p:cNvGrpSpPr/>
            <p:nvPr/>
          </p:nvGrpSpPr>
          <p:grpSpPr>
            <a:xfrm>
              <a:off x="8494782" y="5302136"/>
              <a:ext cx="828000" cy="108000"/>
              <a:chOff x="3969327" y="2997760"/>
              <a:chExt cx="756583" cy="108000"/>
            </a:xfrm>
          </p:grpSpPr>
          <p:cxnSp>
            <p:nvCxnSpPr>
              <p:cNvPr id="143" name="Straight Connector 142">
                <a:extLst>
                  <a:ext uri="{FF2B5EF4-FFF2-40B4-BE49-F238E27FC236}">
                    <a16:creationId xmlns:a16="http://schemas.microsoft.com/office/drawing/2014/main" id="{007BF046-9671-4C93-AEC9-F4586409ECFC}"/>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7602E06-C807-46AF-8C57-A8E5E3E83577}"/>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EC21279-4F02-4A37-B884-360CD68FD2C9}"/>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2DBA9056-756F-4FC0-8522-81FB6BC2E8B5}"/>
                </a:ext>
              </a:extLst>
            </p:cNvPr>
            <p:cNvGrpSpPr/>
            <p:nvPr/>
          </p:nvGrpSpPr>
          <p:grpSpPr>
            <a:xfrm>
              <a:off x="8452969" y="5667413"/>
              <a:ext cx="900000" cy="108000"/>
              <a:chOff x="3969327" y="2997760"/>
              <a:chExt cx="756583" cy="108000"/>
            </a:xfrm>
          </p:grpSpPr>
          <p:cxnSp>
            <p:nvCxnSpPr>
              <p:cNvPr id="140" name="Straight Connector 139">
                <a:extLst>
                  <a:ext uri="{FF2B5EF4-FFF2-40B4-BE49-F238E27FC236}">
                    <a16:creationId xmlns:a16="http://schemas.microsoft.com/office/drawing/2014/main" id="{9DECBE1F-57CB-453F-B0EF-4236265E05FE}"/>
                  </a:ext>
                </a:extLst>
              </p:cNvPr>
              <p:cNvCxnSpPr/>
              <p:nvPr/>
            </p:nvCxnSpPr>
            <p:spPr>
              <a:xfrm>
                <a:off x="3969327" y="3048000"/>
                <a:ext cx="756583"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E5B3485-5332-4FA0-898F-1072E7ECE78E}"/>
                  </a:ext>
                </a:extLst>
              </p:cNvPr>
              <p:cNvCxnSpPr/>
              <p:nvPr/>
            </p:nvCxnSpPr>
            <p:spPr>
              <a:xfrm>
                <a:off x="396932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F378306-4949-44D8-839A-849D6B351AFD}"/>
                  </a:ext>
                </a:extLst>
              </p:cNvPr>
              <p:cNvCxnSpPr/>
              <p:nvPr/>
            </p:nvCxnSpPr>
            <p:spPr>
              <a:xfrm>
                <a:off x="4713857" y="2997760"/>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29" name="Oval 128">
              <a:extLst>
                <a:ext uri="{FF2B5EF4-FFF2-40B4-BE49-F238E27FC236}">
                  <a16:creationId xmlns:a16="http://schemas.microsoft.com/office/drawing/2014/main" id="{7716523D-88EC-4CE0-BF24-D0DD65B90B5C}"/>
                </a:ext>
              </a:extLst>
            </p:cNvPr>
            <p:cNvSpPr>
              <a:spLocks noChangeAspect="1"/>
            </p:cNvSpPr>
            <p:nvPr/>
          </p:nvSpPr>
          <p:spPr>
            <a:xfrm>
              <a:off x="8913864" y="5683691"/>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EACF9320-B7F0-4DD1-BCB4-8A1C57CEBD1E}"/>
                </a:ext>
              </a:extLst>
            </p:cNvPr>
            <p:cNvSpPr>
              <a:spLocks noChangeAspect="1"/>
            </p:cNvSpPr>
            <p:nvPr/>
          </p:nvSpPr>
          <p:spPr>
            <a:xfrm>
              <a:off x="8896881" y="5315148"/>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1" name="Oval 130">
              <a:extLst>
                <a:ext uri="{FF2B5EF4-FFF2-40B4-BE49-F238E27FC236}">
                  <a16:creationId xmlns:a16="http://schemas.microsoft.com/office/drawing/2014/main" id="{8EF736D6-67ED-499A-9C5B-26AFDD5E9EE0}"/>
                </a:ext>
              </a:extLst>
            </p:cNvPr>
            <p:cNvSpPr>
              <a:spLocks noChangeAspect="1"/>
            </p:cNvSpPr>
            <p:nvPr/>
          </p:nvSpPr>
          <p:spPr>
            <a:xfrm>
              <a:off x="9034690" y="5005479"/>
              <a:ext cx="59026" cy="59026"/>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2" name="Oval 131">
              <a:extLst>
                <a:ext uri="{FF2B5EF4-FFF2-40B4-BE49-F238E27FC236}">
                  <a16:creationId xmlns:a16="http://schemas.microsoft.com/office/drawing/2014/main" id="{B7B9E58F-D297-4990-8744-8B16E21A53F1}"/>
                </a:ext>
              </a:extLst>
            </p:cNvPr>
            <p:cNvSpPr>
              <a:spLocks noChangeAspect="1"/>
            </p:cNvSpPr>
            <p:nvPr/>
          </p:nvSpPr>
          <p:spPr>
            <a:xfrm>
              <a:off x="8694825" y="4659871"/>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3" name="Oval 132">
              <a:extLst>
                <a:ext uri="{FF2B5EF4-FFF2-40B4-BE49-F238E27FC236}">
                  <a16:creationId xmlns:a16="http://schemas.microsoft.com/office/drawing/2014/main" id="{E4CB685F-6540-44A6-85EC-13E836101C05}"/>
                </a:ext>
              </a:extLst>
            </p:cNvPr>
            <p:cNvSpPr>
              <a:spLocks noChangeAspect="1"/>
            </p:cNvSpPr>
            <p:nvPr/>
          </p:nvSpPr>
          <p:spPr>
            <a:xfrm>
              <a:off x="9121349" y="4263702"/>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4" name="Oval 133">
              <a:extLst>
                <a:ext uri="{FF2B5EF4-FFF2-40B4-BE49-F238E27FC236}">
                  <a16:creationId xmlns:a16="http://schemas.microsoft.com/office/drawing/2014/main" id="{A31E9CDC-92C8-49E7-BA66-3CCDB8079C9A}"/>
                </a:ext>
              </a:extLst>
            </p:cNvPr>
            <p:cNvSpPr>
              <a:spLocks noChangeAspect="1"/>
            </p:cNvSpPr>
            <p:nvPr/>
          </p:nvSpPr>
          <p:spPr>
            <a:xfrm>
              <a:off x="9172716" y="3932579"/>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5" name="Oval 134">
              <a:extLst>
                <a:ext uri="{FF2B5EF4-FFF2-40B4-BE49-F238E27FC236}">
                  <a16:creationId xmlns:a16="http://schemas.microsoft.com/office/drawing/2014/main" id="{260782D8-5C6D-4515-AC62-A64658E89D93}"/>
                </a:ext>
              </a:extLst>
            </p:cNvPr>
            <p:cNvSpPr>
              <a:spLocks noChangeAspect="1"/>
            </p:cNvSpPr>
            <p:nvPr/>
          </p:nvSpPr>
          <p:spPr>
            <a:xfrm>
              <a:off x="8980706" y="3581385"/>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6" name="Oval 135">
              <a:extLst>
                <a:ext uri="{FF2B5EF4-FFF2-40B4-BE49-F238E27FC236}">
                  <a16:creationId xmlns:a16="http://schemas.microsoft.com/office/drawing/2014/main" id="{76D0A0DC-3AF6-495C-A0A4-1258172CC090}"/>
                </a:ext>
              </a:extLst>
            </p:cNvPr>
            <p:cNvSpPr>
              <a:spLocks noChangeAspect="1"/>
            </p:cNvSpPr>
            <p:nvPr/>
          </p:nvSpPr>
          <p:spPr>
            <a:xfrm>
              <a:off x="9088657" y="3271642"/>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7" name="Oval 136">
              <a:extLst>
                <a:ext uri="{FF2B5EF4-FFF2-40B4-BE49-F238E27FC236}">
                  <a16:creationId xmlns:a16="http://schemas.microsoft.com/office/drawing/2014/main" id="{37DE1F6F-AD04-4D94-9EBE-21AD1FD496F6}"/>
                </a:ext>
              </a:extLst>
            </p:cNvPr>
            <p:cNvSpPr>
              <a:spLocks noChangeAspect="1"/>
            </p:cNvSpPr>
            <p:nvPr/>
          </p:nvSpPr>
          <p:spPr>
            <a:xfrm>
              <a:off x="9094152" y="2964877"/>
              <a:ext cx="72000" cy="72000"/>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38" name="Straight Arrow Connector 137">
              <a:extLst>
                <a:ext uri="{FF2B5EF4-FFF2-40B4-BE49-F238E27FC236}">
                  <a16:creationId xmlns:a16="http://schemas.microsoft.com/office/drawing/2014/main" id="{584E7547-A813-4E4A-B426-892969E2478F}"/>
                </a:ext>
              </a:extLst>
            </p:cNvPr>
            <p:cNvCxnSpPr/>
            <p:nvPr/>
          </p:nvCxnSpPr>
          <p:spPr>
            <a:xfrm flipH="1">
              <a:off x="7914854" y="6443042"/>
              <a:ext cx="108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9293393-47C8-49CD-8AB7-8CD5E7166784}"/>
                </a:ext>
              </a:extLst>
            </p:cNvPr>
            <p:cNvSpPr txBox="1"/>
            <p:nvPr/>
          </p:nvSpPr>
          <p:spPr>
            <a:xfrm>
              <a:off x="7342297" y="6417142"/>
              <a:ext cx="1786066" cy="307777"/>
            </a:xfrm>
            <a:prstGeom prst="rect">
              <a:avLst/>
            </a:prstGeom>
            <a:noFill/>
          </p:spPr>
          <p:txBody>
            <a:bodyPr wrap="none" rtlCol="0">
              <a:spAutoFit/>
            </a:bodyPr>
            <a:lstStyle/>
            <a:p>
              <a:r>
                <a:rPr lang="en-GB" sz="1400" dirty="0">
                  <a:solidFill>
                    <a:schemeClr val="tx1"/>
                  </a:solidFill>
                </a:rPr>
                <a:t>Favours longer DFS</a:t>
              </a:r>
            </a:p>
          </p:txBody>
        </p:sp>
      </p:grpSp>
      <p:sp>
        <p:nvSpPr>
          <p:cNvPr id="177" name="TextBox 176">
            <a:extLst>
              <a:ext uri="{FF2B5EF4-FFF2-40B4-BE49-F238E27FC236}">
                <a16:creationId xmlns:a16="http://schemas.microsoft.com/office/drawing/2014/main" id="{F17D53D7-AA31-43D6-9F87-70230D33738D}"/>
              </a:ext>
            </a:extLst>
          </p:cNvPr>
          <p:cNvSpPr txBox="1"/>
          <p:nvPr/>
        </p:nvSpPr>
        <p:spPr>
          <a:xfrm>
            <a:off x="9703278" y="2038992"/>
            <a:ext cx="444352" cy="307777"/>
          </a:xfrm>
          <a:prstGeom prst="rect">
            <a:avLst/>
          </a:prstGeom>
          <a:noFill/>
        </p:spPr>
        <p:txBody>
          <a:bodyPr wrap="none" rtlCol="0">
            <a:spAutoFit/>
          </a:bodyPr>
          <a:lstStyle/>
          <a:p>
            <a:pPr algn="ctr"/>
            <a:r>
              <a:rPr lang="en-GB" sz="1400" b="1" dirty="0">
                <a:solidFill>
                  <a:schemeClr val="tx1"/>
                </a:solidFill>
              </a:rPr>
              <a:t>HR</a:t>
            </a:r>
          </a:p>
        </p:txBody>
      </p:sp>
      <p:grpSp>
        <p:nvGrpSpPr>
          <p:cNvPr id="180" name="Group 179">
            <a:extLst>
              <a:ext uri="{FF2B5EF4-FFF2-40B4-BE49-F238E27FC236}">
                <a16:creationId xmlns:a16="http://schemas.microsoft.com/office/drawing/2014/main" id="{05BA21E9-EFBF-4C20-A47F-3E9D8EC24AA6}"/>
              </a:ext>
            </a:extLst>
          </p:cNvPr>
          <p:cNvGrpSpPr/>
          <p:nvPr/>
        </p:nvGrpSpPr>
        <p:grpSpPr>
          <a:xfrm>
            <a:off x="9656960" y="2296431"/>
            <a:ext cx="532518" cy="3060000"/>
            <a:chOff x="5529329" y="2926352"/>
            <a:chExt cx="532518" cy="3030799"/>
          </a:xfrm>
        </p:grpSpPr>
        <p:sp>
          <p:nvSpPr>
            <p:cNvPr id="201" name="TextBox 200">
              <a:extLst>
                <a:ext uri="{FF2B5EF4-FFF2-40B4-BE49-F238E27FC236}">
                  <a16:creationId xmlns:a16="http://schemas.microsoft.com/office/drawing/2014/main" id="{76879E96-8968-4758-B757-CEC08892A5F1}"/>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1.42</a:t>
              </a:r>
            </a:p>
          </p:txBody>
        </p:sp>
        <p:sp>
          <p:nvSpPr>
            <p:cNvPr id="202" name="TextBox 201">
              <a:extLst>
                <a:ext uri="{FF2B5EF4-FFF2-40B4-BE49-F238E27FC236}">
                  <a16:creationId xmlns:a16="http://schemas.microsoft.com/office/drawing/2014/main" id="{EA19D1D6-A6B3-49A4-8B07-B3FE188726DB}"/>
                </a:ext>
              </a:extLst>
            </p:cNvPr>
            <p:cNvSpPr txBox="1"/>
            <p:nvPr/>
          </p:nvSpPr>
          <p:spPr>
            <a:xfrm>
              <a:off x="5529330" y="3241724"/>
              <a:ext cx="532517" cy="307777"/>
            </a:xfrm>
            <a:prstGeom prst="rect">
              <a:avLst/>
            </a:prstGeom>
            <a:noFill/>
          </p:spPr>
          <p:txBody>
            <a:bodyPr wrap="none" rtlCol="0">
              <a:spAutoFit/>
            </a:bodyPr>
            <a:lstStyle/>
            <a:p>
              <a:pPr algn="r"/>
              <a:r>
                <a:rPr lang="en-GB" sz="1400" dirty="0">
                  <a:solidFill>
                    <a:schemeClr val="tx1"/>
                  </a:solidFill>
                </a:rPr>
                <a:t>1.27</a:t>
              </a:r>
            </a:p>
          </p:txBody>
        </p:sp>
        <p:sp>
          <p:nvSpPr>
            <p:cNvPr id="203" name="TextBox 202">
              <a:extLst>
                <a:ext uri="{FF2B5EF4-FFF2-40B4-BE49-F238E27FC236}">
                  <a16:creationId xmlns:a16="http://schemas.microsoft.com/office/drawing/2014/main" id="{C2AAE9C1-E471-4D05-A54A-2530BAA80E44}"/>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0.77</a:t>
              </a:r>
            </a:p>
          </p:txBody>
        </p:sp>
        <p:sp>
          <p:nvSpPr>
            <p:cNvPr id="204" name="TextBox 203">
              <a:extLst>
                <a:ext uri="{FF2B5EF4-FFF2-40B4-BE49-F238E27FC236}">
                  <a16:creationId xmlns:a16="http://schemas.microsoft.com/office/drawing/2014/main" id="{8A56E09B-4A92-4ACF-AA53-78BEFCC9DD83}"/>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1.71</a:t>
              </a:r>
            </a:p>
          </p:txBody>
        </p:sp>
        <p:sp>
          <p:nvSpPr>
            <p:cNvPr id="205" name="TextBox 204">
              <a:extLst>
                <a:ext uri="{FF2B5EF4-FFF2-40B4-BE49-F238E27FC236}">
                  <a16:creationId xmlns:a16="http://schemas.microsoft.com/office/drawing/2014/main" id="{E2571470-7E45-426E-8ADC-F42E4DF78DA9}"/>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1.31</a:t>
              </a:r>
            </a:p>
          </p:txBody>
        </p:sp>
        <p:sp>
          <p:nvSpPr>
            <p:cNvPr id="206" name="TextBox 205">
              <a:extLst>
                <a:ext uri="{FF2B5EF4-FFF2-40B4-BE49-F238E27FC236}">
                  <a16:creationId xmlns:a16="http://schemas.microsoft.com/office/drawing/2014/main" id="{6CF71B08-E030-4EBA-8D63-0482E4C76F2F}"/>
                </a:ext>
              </a:extLst>
            </p:cNvPr>
            <p:cNvSpPr txBox="1"/>
            <p:nvPr/>
          </p:nvSpPr>
          <p:spPr>
            <a:xfrm>
              <a:off x="5529329" y="4622287"/>
              <a:ext cx="532518" cy="307777"/>
            </a:xfrm>
            <a:prstGeom prst="rect">
              <a:avLst/>
            </a:prstGeom>
            <a:noFill/>
          </p:spPr>
          <p:txBody>
            <a:bodyPr wrap="none" rtlCol="0">
              <a:spAutoFit/>
            </a:bodyPr>
            <a:lstStyle/>
            <a:p>
              <a:pPr algn="r"/>
              <a:r>
                <a:rPr lang="en-GB" sz="1400" dirty="0">
                  <a:solidFill>
                    <a:schemeClr val="tx1"/>
                  </a:solidFill>
                </a:rPr>
                <a:t>0.30</a:t>
              </a:r>
            </a:p>
          </p:txBody>
        </p:sp>
        <p:sp>
          <p:nvSpPr>
            <p:cNvPr id="207" name="TextBox 206">
              <a:extLst>
                <a:ext uri="{FF2B5EF4-FFF2-40B4-BE49-F238E27FC236}">
                  <a16:creationId xmlns:a16="http://schemas.microsoft.com/office/drawing/2014/main" id="{8A330279-09F2-4E8E-997B-E9D27F6AAD4A}"/>
                </a:ext>
              </a:extLst>
            </p:cNvPr>
            <p:cNvSpPr txBox="1"/>
            <p:nvPr/>
          </p:nvSpPr>
          <p:spPr>
            <a:xfrm>
              <a:off x="5529329" y="4966237"/>
              <a:ext cx="532518" cy="307777"/>
            </a:xfrm>
            <a:prstGeom prst="rect">
              <a:avLst/>
            </a:prstGeom>
            <a:noFill/>
          </p:spPr>
          <p:txBody>
            <a:bodyPr wrap="none" rtlCol="0">
              <a:spAutoFit/>
            </a:bodyPr>
            <a:lstStyle/>
            <a:p>
              <a:pPr algn="r"/>
              <a:r>
                <a:rPr lang="en-GB" sz="1400" dirty="0">
                  <a:solidFill>
                    <a:schemeClr val="tx1"/>
                  </a:solidFill>
                </a:rPr>
                <a:t>0.96</a:t>
              </a:r>
            </a:p>
          </p:txBody>
        </p:sp>
        <p:sp>
          <p:nvSpPr>
            <p:cNvPr id="208" name="TextBox 207">
              <a:extLst>
                <a:ext uri="{FF2B5EF4-FFF2-40B4-BE49-F238E27FC236}">
                  <a16:creationId xmlns:a16="http://schemas.microsoft.com/office/drawing/2014/main" id="{5C189402-6BA2-40F5-B4C2-88BDF88BD1A3}"/>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0.56</a:t>
              </a:r>
            </a:p>
          </p:txBody>
        </p:sp>
        <p:sp>
          <p:nvSpPr>
            <p:cNvPr id="209" name="TextBox 208">
              <a:extLst>
                <a:ext uri="{FF2B5EF4-FFF2-40B4-BE49-F238E27FC236}">
                  <a16:creationId xmlns:a16="http://schemas.microsoft.com/office/drawing/2014/main" id="{A581B5D2-2A63-4AB6-9D99-1020D56811AA}"/>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0.54</a:t>
              </a:r>
            </a:p>
          </p:txBody>
        </p:sp>
      </p:grpSp>
      <p:grpSp>
        <p:nvGrpSpPr>
          <p:cNvPr id="181" name="Group 180">
            <a:extLst>
              <a:ext uri="{FF2B5EF4-FFF2-40B4-BE49-F238E27FC236}">
                <a16:creationId xmlns:a16="http://schemas.microsoft.com/office/drawing/2014/main" id="{6F774F64-AF01-46B0-A37B-3CD8DADE8139}"/>
              </a:ext>
            </a:extLst>
          </p:cNvPr>
          <p:cNvGrpSpPr/>
          <p:nvPr/>
        </p:nvGrpSpPr>
        <p:grpSpPr>
          <a:xfrm>
            <a:off x="10161711" y="2296431"/>
            <a:ext cx="532518" cy="3060000"/>
            <a:chOff x="5529329" y="2926352"/>
            <a:chExt cx="532518" cy="3030799"/>
          </a:xfrm>
        </p:grpSpPr>
        <p:sp>
          <p:nvSpPr>
            <p:cNvPr id="192" name="TextBox 191">
              <a:extLst>
                <a:ext uri="{FF2B5EF4-FFF2-40B4-BE49-F238E27FC236}">
                  <a16:creationId xmlns:a16="http://schemas.microsoft.com/office/drawing/2014/main" id="{C73467A9-7081-400C-A69D-6F8A7F6F980F}"/>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0.46</a:t>
              </a:r>
            </a:p>
          </p:txBody>
        </p:sp>
        <p:sp>
          <p:nvSpPr>
            <p:cNvPr id="193" name="TextBox 192">
              <a:extLst>
                <a:ext uri="{FF2B5EF4-FFF2-40B4-BE49-F238E27FC236}">
                  <a16:creationId xmlns:a16="http://schemas.microsoft.com/office/drawing/2014/main" id="{8EDA6556-7462-4D2E-AAF4-DC2DE183A16C}"/>
                </a:ext>
              </a:extLst>
            </p:cNvPr>
            <p:cNvSpPr txBox="1"/>
            <p:nvPr/>
          </p:nvSpPr>
          <p:spPr>
            <a:xfrm>
              <a:off x="5529329" y="3241724"/>
              <a:ext cx="532518" cy="307777"/>
            </a:xfrm>
            <a:prstGeom prst="rect">
              <a:avLst/>
            </a:prstGeom>
            <a:noFill/>
          </p:spPr>
          <p:txBody>
            <a:bodyPr wrap="none" rtlCol="0">
              <a:spAutoFit/>
            </a:bodyPr>
            <a:lstStyle/>
            <a:p>
              <a:pPr algn="r"/>
              <a:r>
                <a:rPr lang="en-GB" sz="1400" dirty="0">
                  <a:solidFill>
                    <a:schemeClr val="tx1"/>
                  </a:solidFill>
                </a:rPr>
                <a:t>0.25</a:t>
              </a:r>
            </a:p>
          </p:txBody>
        </p:sp>
        <p:sp>
          <p:nvSpPr>
            <p:cNvPr id="194" name="TextBox 193">
              <a:extLst>
                <a:ext uri="{FF2B5EF4-FFF2-40B4-BE49-F238E27FC236}">
                  <a16:creationId xmlns:a16="http://schemas.microsoft.com/office/drawing/2014/main" id="{F1849380-A5DA-4081-95B3-EDBE6FCB520E}"/>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0.16</a:t>
              </a:r>
            </a:p>
          </p:txBody>
        </p:sp>
        <p:sp>
          <p:nvSpPr>
            <p:cNvPr id="195" name="TextBox 194">
              <a:extLst>
                <a:ext uri="{FF2B5EF4-FFF2-40B4-BE49-F238E27FC236}">
                  <a16:creationId xmlns:a16="http://schemas.microsoft.com/office/drawing/2014/main" id="{1E1C4609-C7E6-4EB5-BFAE-EADB8D7319CB}"/>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1.08</a:t>
              </a:r>
            </a:p>
          </p:txBody>
        </p:sp>
        <p:sp>
          <p:nvSpPr>
            <p:cNvPr id="196" name="TextBox 195">
              <a:extLst>
                <a:ext uri="{FF2B5EF4-FFF2-40B4-BE49-F238E27FC236}">
                  <a16:creationId xmlns:a16="http://schemas.microsoft.com/office/drawing/2014/main" id="{9CB382B2-2CE9-4E63-8936-79DD9A2BFAE2}"/>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0.49</a:t>
              </a:r>
            </a:p>
          </p:txBody>
        </p:sp>
        <p:sp>
          <p:nvSpPr>
            <p:cNvPr id="197" name="TextBox 196">
              <a:extLst>
                <a:ext uri="{FF2B5EF4-FFF2-40B4-BE49-F238E27FC236}">
                  <a16:creationId xmlns:a16="http://schemas.microsoft.com/office/drawing/2014/main" id="{9574D214-ACBE-48A0-96B0-D9C35563C649}"/>
                </a:ext>
              </a:extLst>
            </p:cNvPr>
            <p:cNvSpPr txBox="1"/>
            <p:nvPr/>
          </p:nvSpPr>
          <p:spPr>
            <a:xfrm>
              <a:off x="5529329" y="4622287"/>
              <a:ext cx="532518" cy="307777"/>
            </a:xfrm>
            <a:prstGeom prst="rect">
              <a:avLst/>
            </a:prstGeom>
            <a:noFill/>
          </p:spPr>
          <p:txBody>
            <a:bodyPr wrap="none" rtlCol="0">
              <a:spAutoFit/>
            </a:bodyPr>
            <a:lstStyle/>
            <a:p>
              <a:pPr algn="r"/>
              <a:r>
                <a:rPr lang="en-GB" sz="1400" dirty="0">
                  <a:solidFill>
                    <a:schemeClr val="tx1"/>
                  </a:solidFill>
                </a:rPr>
                <a:t>0.04</a:t>
              </a:r>
            </a:p>
          </p:txBody>
        </p:sp>
        <p:sp>
          <p:nvSpPr>
            <p:cNvPr id="198" name="TextBox 197">
              <a:extLst>
                <a:ext uri="{FF2B5EF4-FFF2-40B4-BE49-F238E27FC236}">
                  <a16:creationId xmlns:a16="http://schemas.microsoft.com/office/drawing/2014/main" id="{8B7B08B7-B046-4F68-91DD-80AD8D66D10F}"/>
                </a:ext>
              </a:extLst>
            </p:cNvPr>
            <p:cNvSpPr txBox="1"/>
            <p:nvPr/>
          </p:nvSpPr>
          <p:spPr>
            <a:xfrm>
              <a:off x="5529329" y="4966237"/>
              <a:ext cx="532518" cy="307777"/>
            </a:xfrm>
            <a:prstGeom prst="rect">
              <a:avLst/>
            </a:prstGeom>
            <a:noFill/>
          </p:spPr>
          <p:txBody>
            <a:bodyPr wrap="none" rtlCol="0">
              <a:spAutoFit/>
            </a:bodyPr>
            <a:lstStyle/>
            <a:p>
              <a:pPr algn="r"/>
              <a:r>
                <a:rPr lang="en-GB" sz="1400" dirty="0">
                  <a:solidFill>
                    <a:schemeClr val="tx1"/>
                  </a:solidFill>
                </a:rPr>
                <a:t>0.89</a:t>
              </a:r>
            </a:p>
          </p:txBody>
        </p:sp>
        <p:sp>
          <p:nvSpPr>
            <p:cNvPr id="199" name="TextBox 198">
              <a:extLst>
                <a:ext uri="{FF2B5EF4-FFF2-40B4-BE49-F238E27FC236}">
                  <a16:creationId xmlns:a16="http://schemas.microsoft.com/office/drawing/2014/main" id="{46881086-3FD7-4411-B52D-271B6075E920}"/>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0.12</a:t>
              </a:r>
            </a:p>
          </p:txBody>
        </p:sp>
        <p:sp>
          <p:nvSpPr>
            <p:cNvPr id="200" name="TextBox 199">
              <a:extLst>
                <a:ext uri="{FF2B5EF4-FFF2-40B4-BE49-F238E27FC236}">
                  <a16:creationId xmlns:a16="http://schemas.microsoft.com/office/drawing/2014/main" id="{4A2C1F2F-AAA3-4433-AC36-3F177866BE2A}"/>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0.10</a:t>
              </a:r>
            </a:p>
          </p:txBody>
        </p:sp>
      </p:grpSp>
      <p:grpSp>
        <p:nvGrpSpPr>
          <p:cNvPr id="182" name="Group 181">
            <a:extLst>
              <a:ext uri="{FF2B5EF4-FFF2-40B4-BE49-F238E27FC236}">
                <a16:creationId xmlns:a16="http://schemas.microsoft.com/office/drawing/2014/main" id="{A6370D28-1157-4F6F-88E9-B9A4D30B2139}"/>
              </a:ext>
            </a:extLst>
          </p:cNvPr>
          <p:cNvGrpSpPr/>
          <p:nvPr/>
        </p:nvGrpSpPr>
        <p:grpSpPr>
          <a:xfrm>
            <a:off x="10680989" y="2296431"/>
            <a:ext cx="532518" cy="3060000"/>
            <a:chOff x="5529329" y="2926352"/>
            <a:chExt cx="532518" cy="3030799"/>
          </a:xfrm>
        </p:grpSpPr>
        <p:sp>
          <p:nvSpPr>
            <p:cNvPr id="183" name="TextBox 182">
              <a:extLst>
                <a:ext uri="{FF2B5EF4-FFF2-40B4-BE49-F238E27FC236}">
                  <a16:creationId xmlns:a16="http://schemas.microsoft.com/office/drawing/2014/main" id="{4A5287F3-3C88-4B00-A0AB-9B2EF92DAB75}"/>
                </a:ext>
              </a:extLst>
            </p:cNvPr>
            <p:cNvSpPr txBox="1"/>
            <p:nvPr/>
          </p:nvSpPr>
          <p:spPr>
            <a:xfrm>
              <a:off x="5529329" y="2926352"/>
              <a:ext cx="532518" cy="307777"/>
            </a:xfrm>
            <a:prstGeom prst="rect">
              <a:avLst/>
            </a:prstGeom>
            <a:noFill/>
          </p:spPr>
          <p:txBody>
            <a:bodyPr wrap="none" rtlCol="0">
              <a:spAutoFit/>
            </a:bodyPr>
            <a:lstStyle/>
            <a:p>
              <a:pPr algn="r"/>
              <a:r>
                <a:rPr lang="en-GB" sz="1400" dirty="0">
                  <a:solidFill>
                    <a:schemeClr val="tx1"/>
                  </a:solidFill>
                </a:rPr>
                <a:t>4.41</a:t>
              </a:r>
            </a:p>
          </p:txBody>
        </p:sp>
        <p:sp>
          <p:nvSpPr>
            <p:cNvPr id="184" name="TextBox 183">
              <a:extLst>
                <a:ext uri="{FF2B5EF4-FFF2-40B4-BE49-F238E27FC236}">
                  <a16:creationId xmlns:a16="http://schemas.microsoft.com/office/drawing/2014/main" id="{FD24323A-1086-45AD-AF23-45FFBE427A78}"/>
                </a:ext>
              </a:extLst>
            </p:cNvPr>
            <p:cNvSpPr txBox="1"/>
            <p:nvPr/>
          </p:nvSpPr>
          <p:spPr>
            <a:xfrm>
              <a:off x="5529329" y="3241724"/>
              <a:ext cx="532518" cy="307777"/>
            </a:xfrm>
            <a:prstGeom prst="rect">
              <a:avLst/>
            </a:prstGeom>
            <a:noFill/>
          </p:spPr>
          <p:txBody>
            <a:bodyPr wrap="none" rtlCol="0">
              <a:spAutoFit/>
            </a:bodyPr>
            <a:lstStyle/>
            <a:p>
              <a:pPr algn="r"/>
              <a:r>
                <a:rPr lang="en-GB" sz="1400" dirty="0">
                  <a:solidFill>
                    <a:schemeClr val="tx1"/>
                  </a:solidFill>
                </a:rPr>
                <a:t>6.30</a:t>
              </a:r>
            </a:p>
          </p:txBody>
        </p:sp>
        <p:sp>
          <p:nvSpPr>
            <p:cNvPr id="185" name="TextBox 184">
              <a:extLst>
                <a:ext uri="{FF2B5EF4-FFF2-40B4-BE49-F238E27FC236}">
                  <a16:creationId xmlns:a16="http://schemas.microsoft.com/office/drawing/2014/main" id="{56C837BA-B7B5-4AB3-9743-B92F7D794685}"/>
                </a:ext>
              </a:extLst>
            </p:cNvPr>
            <p:cNvSpPr txBox="1"/>
            <p:nvPr/>
          </p:nvSpPr>
          <p:spPr>
            <a:xfrm>
              <a:off x="5529329" y="3557096"/>
              <a:ext cx="532518" cy="307777"/>
            </a:xfrm>
            <a:prstGeom prst="rect">
              <a:avLst/>
            </a:prstGeom>
            <a:noFill/>
          </p:spPr>
          <p:txBody>
            <a:bodyPr wrap="none" rtlCol="0">
              <a:spAutoFit/>
            </a:bodyPr>
            <a:lstStyle/>
            <a:p>
              <a:pPr algn="r"/>
              <a:r>
                <a:rPr lang="en-GB" sz="1400" dirty="0">
                  <a:solidFill>
                    <a:schemeClr val="tx1"/>
                  </a:solidFill>
                </a:rPr>
                <a:t>3.63</a:t>
              </a:r>
            </a:p>
          </p:txBody>
        </p:sp>
        <p:sp>
          <p:nvSpPr>
            <p:cNvPr id="186" name="TextBox 185">
              <a:extLst>
                <a:ext uri="{FF2B5EF4-FFF2-40B4-BE49-F238E27FC236}">
                  <a16:creationId xmlns:a16="http://schemas.microsoft.com/office/drawing/2014/main" id="{9F7A8BE7-84C8-4DEE-AD08-48FAD0940F3F}"/>
                </a:ext>
              </a:extLst>
            </p:cNvPr>
            <p:cNvSpPr txBox="1"/>
            <p:nvPr/>
          </p:nvSpPr>
          <p:spPr>
            <a:xfrm>
              <a:off x="5529329" y="3896283"/>
              <a:ext cx="532518" cy="307777"/>
            </a:xfrm>
            <a:prstGeom prst="rect">
              <a:avLst/>
            </a:prstGeom>
            <a:noFill/>
          </p:spPr>
          <p:txBody>
            <a:bodyPr wrap="none" rtlCol="0">
              <a:spAutoFit/>
            </a:bodyPr>
            <a:lstStyle/>
            <a:p>
              <a:pPr algn="r"/>
              <a:r>
                <a:rPr lang="en-GB" sz="1400" dirty="0">
                  <a:solidFill>
                    <a:schemeClr val="tx1"/>
                  </a:solidFill>
                </a:rPr>
                <a:t>2.69</a:t>
              </a:r>
            </a:p>
          </p:txBody>
        </p:sp>
        <p:sp>
          <p:nvSpPr>
            <p:cNvPr id="187" name="TextBox 186">
              <a:extLst>
                <a:ext uri="{FF2B5EF4-FFF2-40B4-BE49-F238E27FC236}">
                  <a16:creationId xmlns:a16="http://schemas.microsoft.com/office/drawing/2014/main" id="{6CED8461-1DAA-46E6-B9ED-BFF44A0F0703}"/>
                </a:ext>
              </a:extLst>
            </p:cNvPr>
            <p:cNvSpPr txBox="1"/>
            <p:nvPr/>
          </p:nvSpPr>
          <p:spPr>
            <a:xfrm>
              <a:off x="5529329" y="4235470"/>
              <a:ext cx="532518" cy="307777"/>
            </a:xfrm>
            <a:prstGeom prst="rect">
              <a:avLst/>
            </a:prstGeom>
            <a:noFill/>
          </p:spPr>
          <p:txBody>
            <a:bodyPr wrap="none" rtlCol="0">
              <a:spAutoFit/>
            </a:bodyPr>
            <a:lstStyle/>
            <a:p>
              <a:pPr algn="r"/>
              <a:r>
                <a:rPr lang="en-GB" sz="1400" dirty="0">
                  <a:solidFill>
                    <a:schemeClr val="tx1"/>
                  </a:solidFill>
                </a:rPr>
                <a:t>3.50</a:t>
              </a:r>
            </a:p>
          </p:txBody>
        </p:sp>
        <p:sp>
          <p:nvSpPr>
            <p:cNvPr id="188" name="TextBox 187">
              <a:extLst>
                <a:ext uri="{FF2B5EF4-FFF2-40B4-BE49-F238E27FC236}">
                  <a16:creationId xmlns:a16="http://schemas.microsoft.com/office/drawing/2014/main" id="{7793FFD7-38B0-4914-A2B4-4BBE840A0C39}"/>
                </a:ext>
              </a:extLst>
            </p:cNvPr>
            <p:cNvSpPr txBox="1"/>
            <p:nvPr/>
          </p:nvSpPr>
          <p:spPr>
            <a:xfrm>
              <a:off x="5529329" y="4622287"/>
              <a:ext cx="532518" cy="307777"/>
            </a:xfrm>
            <a:prstGeom prst="rect">
              <a:avLst/>
            </a:prstGeom>
            <a:noFill/>
          </p:spPr>
          <p:txBody>
            <a:bodyPr wrap="none" rtlCol="0">
              <a:spAutoFit/>
            </a:bodyPr>
            <a:lstStyle/>
            <a:p>
              <a:pPr algn="r"/>
              <a:r>
                <a:rPr lang="en-GB" sz="1400" dirty="0">
                  <a:solidFill>
                    <a:schemeClr val="tx1"/>
                  </a:solidFill>
                </a:rPr>
                <a:t>2.29</a:t>
              </a:r>
            </a:p>
          </p:txBody>
        </p:sp>
        <p:sp>
          <p:nvSpPr>
            <p:cNvPr id="189" name="TextBox 188">
              <a:extLst>
                <a:ext uri="{FF2B5EF4-FFF2-40B4-BE49-F238E27FC236}">
                  <a16:creationId xmlns:a16="http://schemas.microsoft.com/office/drawing/2014/main" id="{0BD532D3-D438-4D85-AC8A-88CAEA5FB9C3}"/>
                </a:ext>
              </a:extLst>
            </p:cNvPr>
            <p:cNvSpPr txBox="1"/>
            <p:nvPr/>
          </p:nvSpPr>
          <p:spPr>
            <a:xfrm>
              <a:off x="5529329" y="4966237"/>
              <a:ext cx="532518" cy="307777"/>
            </a:xfrm>
            <a:prstGeom prst="rect">
              <a:avLst/>
            </a:prstGeom>
            <a:noFill/>
          </p:spPr>
          <p:txBody>
            <a:bodyPr wrap="none" rtlCol="0">
              <a:spAutoFit/>
            </a:bodyPr>
            <a:lstStyle/>
            <a:p>
              <a:pPr algn="r"/>
              <a:r>
                <a:rPr lang="en-GB" sz="1400" dirty="0">
                  <a:solidFill>
                    <a:schemeClr val="tx1"/>
                  </a:solidFill>
                </a:rPr>
                <a:t>1.04</a:t>
              </a:r>
            </a:p>
          </p:txBody>
        </p:sp>
        <p:sp>
          <p:nvSpPr>
            <p:cNvPr id="190" name="TextBox 189">
              <a:extLst>
                <a:ext uri="{FF2B5EF4-FFF2-40B4-BE49-F238E27FC236}">
                  <a16:creationId xmlns:a16="http://schemas.microsoft.com/office/drawing/2014/main" id="{C57220B2-E3C4-4BCF-98B7-2550EA5D14AE}"/>
                </a:ext>
              </a:extLst>
            </p:cNvPr>
            <p:cNvSpPr txBox="1"/>
            <p:nvPr/>
          </p:nvSpPr>
          <p:spPr>
            <a:xfrm>
              <a:off x="5529329" y="5281609"/>
              <a:ext cx="532518" cy="307777"/>
            </a:xfrm>
            <a:prstGeom prst="rect">
              <a:avLst/>
            </a:prstGeom>
            <a:noFill/>
          </p:spPr>
          <p:txBody>
            <a:bodyPr wrap="none" rtlCol="0">
              <a:spAutoFit/>
            </a:bodyPr>
            <a:lstStyle/>
            <a:p>
              <a:pPr algn="r"/>
              <a:r>
                <a:rPr lang="en-GB" sz="1400" dirty="0">
                  <a:solidFill>
                    <a:schemeClr val="tx1"/>
                  </a:solidFill>
                </a:rPr>
                <a:t>2.52</a:t>
              </a:r>
            </a:p>
          </p:txBody>
        </p:sp>
        <p:sp>
          <p:nvSpPr>
            <p:cNvPr id="191" name="TextBox 190">
              <a:extLst>
                <a:ext uri="{FF2B5EF4-FFF2-40B4-BE49-F238E27FC236}">
                  <a16:creationId xmlns:a16="http://schemas.microsoft.com/office/drawing/2014/main" id="{6B00A507-802A-487E-A6C5-41AB09EE5685}"/>
                </a:ext>
              </a:extLst>
            </p:cNvPr>
            <p:cNvSpPr txBox="1"/>
            <p:nvPr/>
          </p:nvSpPr>
          <p:spPr>
            <a:xfrm>
              <a:off x="5529329" y="5649374"/>
              <a:ext cx="532518" cy="307777"/>
            </a:xfrm>
            <a:prstGeom prst="rect">
              <a:avLst/>
            </a:prstGeom>
            <a:noFill/>
          </p:spPr>
          <p:txBody>
            <a:bodyPr wrap="none" rtlCol="0">
              <a:spAutoFit/>
            </a:bodyPr>
            <a:lstStyle/>
            <a:p>
              <a:pPr algn="r"/>
              <a:r>
                <a:rPr lang="en-GB" sz="1400" dirty="0">
                  <a:solidFill>
                    <a:schemeClr val="tx1"/>
                  </a:solidFill>
                </a:rPr>
                <a:t>2.92</a:t>
              </a:r>
            </a:p>
          </p:txBody>
        </p:sp>
      </p:grpSp>
      <p:sp>
        <p:nvSpPr>
          <p:cNvPr id="210" name="Rectangle: Rounded Corners 209">
            <a:extLst>
              <a:ext uri="{FF2B5EF4-FFF2-40B4-BE49-F238E27FC236}">
                <a16:creationId xmlns:a16="http://schemas.microsoft.com/office/drawing/2014/main" id="{DD1A5B74-58DE-4289-8F0D-A382CE0D666F}"/>
              </a:ext>
            </a:extLst>
          </p:cNvPr>
          <p:cNvSpPr/>
          <p:nvPr/>
        </p:nvSpPr>
        <p:spPr>
          <a:xfrm>
            <a:off x="535421" y="3283635"/>
            <a:ext cx="10879396" cy="3153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Text Placeholder 3"/>
          <p:cNvSpPr>
            <a:spLocks noGrp="1"/>
          </p:cNvSpPr>
          <p:nvPr>
            <p:ph type="body" sz="quarter" idx="10"/>
          </p:nvPr>
        </p:nvSpPr>
        <p:spPr>
          <a:xfrm>
            <a:off x="284480" y="6114904"/>
            <a:ext cx="6568447" cy="606433"/>
          </a:xfrm>
          <a:noFill/>
        </p:spPr>
        <p:txBody>
          <a:bodyPr/>
          <a:lstStyle/>
          <a:p>
            <a:r>
              <a:rPr lang="en-GB" baseline="30000" dirty="0" err="1"/>
              <a:t>a</a:t>
            </a:r>
            <a:r>
              <a:rPr lang="en-GB" dirty="0" err="1"/>
              <a:t>Analysed</a:t>
            </a:r>
            <a:r>
              <a:rPr lang="en-GB" dirty="0"/>
              <a:t> using Cox regression model including patient characteristics (age, gender, PS, smoking status), histology, PD-L1 TPS, stage and surgical procedure. % RVT was used as a continuous variable using each 10% increase as a unit</a:t>
            </a:r>
          </a:p>
        </p:txBody>
      </p:sp>
    </p:spTree>
    <p:extLst>
      <p:ext uri="{BB962C8B-B14F-4D97-AF65-F5344CB8AC3E}">
        <p14:creationId xmlns:p14="http://schemas.microsoft.com/office/powerpoint/2010/main" val="46559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1151MO: </a:t>
            </a:r>
            <a:r>
              <a:rPr lang="en-GB" dirty="0"/>
              <a:t>Pathological response is an independent factor of overall survival and disease-free survival after neoadjuvant durvalumab in resectable non-small cell lung cancer (NSCLC) in the IFCT-1601 IONESCO phase 2 trial </a:t>
            </a:r>
            <a:r>
              <a:rPr lang="en-US" dirty="0"/>
              <a:t>– </a:t>
            </a:r>
            <a:r>
              <a:rPr lang="en-US" dirty="0" err="1"/>
              <a:t>Wislez</a:t>
            </a:r>
            <a:r>
              <a:rPr lang="en-US" dirty="0"/>
              <a:t> M, et al</a:t>
            </a:r>
          </a:p>
        </p:txBody>
      </p:sp>
      <p:sp>
        <p:nvSpPr>
          <p:cNvPr id="3" name="Content Placeholder 2"/>
          <p:cNvSpPr>
            <a:spLocks noGrp="1"/>
          </p:cNvSpPr>
          <p:nvPr>
            <p:ph idx="1"/>
          </p:nvPr>
        </p:nvSpPr>
        <p:spPr/>
        <p:txBody>
          <a:bodyPr/>
          <a:lstStyle/>
          <a:p>
            <a:r>
              <a:rPr lang="en-US" b="1" dirty="0"/>
              <a:t>Key results (cont.)</a:t>
            </a:r>
          </a:p>
          <a:p>
            <a:pPr marL="0" indent="0">
              <a:spcBef>
                <a:spcPts val="24600"/>
              </a:spcBef>
              <a:buNone/>
            </a:pPr>
            <a:r>
              <a:rPr lang="en-US" b="1" dirty="0"/>
              <a:t>Conclusions</a:t>
            </a:r>
          </a:p>
          <a:p>
            <a:pPr lvl="1"/>
            <a:r>
              <a:rPr lang="en-US" dirty="0"/>
              <a:t>In patients with resectable NSCLC, residual viable </a:t>
            </a:r>
            <a:r>
              <a:rPr lang="en-GB" dirty="0"/>
              <a:t>tumour</a:t>
            </a:r>
            <a:r>
              <a:rPr lang="en-US" dirty="0"/>
              <a:t> cells was found to be an independent prognostic factor for OS and DFS outcomes</a:t>
            </a:r>
          </a:p>
        </p:txBody>
      </p:sp>
      <p:sp>
        <p:nvSpPr>
          <p:cNvPr id="5" name="Text Placeholder 4"/>
          <p:cNvSpPr>
            <a:spLocks noGrp="1"/>
          </p:cNvSpPr>
          <p:nvPr>
            <p:ph type="body" sz="quarter" idx="11"/>
          </p:nvPr>
        </p:nvSpPr>
        <p:spPr/>
        <p:txBody>
          <a:bodyPr/>
          <a:lstStyle/>
          <a:p>
            <a:r>
              <a:rPr lang="en-US" dirty="0" err="1"/>
              <a:t>Wislez</a:t>
            </a:r>
            <a:r>
              <a:rPr lang="en-US" dirty="0"/>
              <a:t> M, et al. Ann </a:t>
            </a:r>
            <a:r>
              <a:rPr lang="en-US" dirty="0" err="1"/>
              <a:t>Oncol</a:t>
            </a:r>
            <a:r>
              <a:rPr lang="en-US" dirty="0"/>
              <a:t> 2021;32(</a:t>
            </a:r>
            <a:r>
              <a:rPr lang="en-US" dirty="0" err="1"/>
              <a:t>suppl</a:t>
            </a:r>
            <a:r>
              <a:rPr lang="en-US" dirty="0"/>
              <a:t>):</a:t>
            </a:r>
            <a:r>
              <a:rPr lang="en-US" dirty="0" err="1"/>
              <a:t>Abstr</a:t>
            </a:r>
            <a:r>
              <a:rPr lang="en-US" dirty="0"/>
              <a:t> 1151MO</a:t>
            </a:r>
          </a:p>
        </p:txBody>
      </p:sp>
      <p:graphicFrame>
        <p:nvGraphicFramePr>
          <p:cNvPr id="6" name="Table 5"/>
          <p:cNvGraphicFramePr>
            <a:graphicFrameLocks noGrp="1"/>
          </p:cNvGraphicFramePr>
          <p:nvPr>
            <p:extLst>
              <p:ext uri="{D42A27DB-BD31-4B8C-83A1-F6EECF244321}">
                <p14:modId xmlns:p14="http://schemas.microsoft.com/office/powerpoint/2010/main" val="105810094"/>
              </p:ext>
            </p:extLst>
          </p:nvPr>
        </p:nvGraphicFramePr>
        <p:xfrm>
          <a:off x="711200" y="1699427"/>
          <a:ext cx="5578217" cy="2743200"/>
        </p:xfrm>
        <a:graphic>
          <a:graphicData uri="http://schemas.openxmlformats.org/drawingml/2006/table">
            <a:tbl>
              <a:tblPr firstRow="1" bandRow="1">
                <a:tableStyleId>{69012ECD-51FC-41F1-AA8D-1B2483CD663E}</a:tableStyleId>
              </a:tblPr>
              <a:tblGrid>
                <a:gridCol w="3269086">
                  <a:extLst>
                    <a:ext uri="{9D8B030D-6E8A-4147-A177-3AD203B41FA5}">
                      <a16:colId xmlns:a16="http://schemas.microsoft.com/office/drawing/2014/main" val="3400150753"/>
                    </a:ext>
                  </a:extLst>
                </a:gridCol>
                <a:gridCol w="645763">
                  <a:extLst>
                    <a:ext uri="{9D8B030D-6E8A-4147-A177-3AD203B41FA5}">
                      <a16:colId xmlns:a16="http://schemas.microsoft.com/office/drawing/2014/main" val="1816669352"/>
                    </a:ext>
                  </a:extLst>
                </a:gridCol>
                <a:gridCol w="1663368">
                  <a:extLst>
                    <a:ext uri="{9D8B030D-6E8A-4147-A177-3AD203B41FA5}">
                      <a16:colId xmlns:a16="http://schemas.microsoft.com/office/drawing/2014/main" val="849970926"/>
                    </a:ext>
                  </a:extLst>
                </a:gridCol>
              </a:tblGrid>
              <a:tr h="190138">
                <a:tc>
                  <a:txBody>
                    <a:bodyPr/>
                    <a:lstStyle/>
                    <a:p>
                      <a:endParaRPr lang="en-US" sz="1400" dirty="0">
                        <a:solidFill>
                          <a:schemeClr val="tx2"/>
                        </a:solidFill>
                        <a:latin typeface="+mn-lt"/>
                      </a:endParaRPr>
                    </a:p>
                  </a:txBody>
                  <a:tcPr marL="90000" anchor="b"/>
                </a:tc>
                <a:tc>
                  <a:txBody>
                    <a:bodyPr/>
                    <a:lstStyle/>
                    <a:p>
                      <a:pPr algn="ctr" defTabSz="892175" eaLnBrk="0"/>
                      <a:r>
                        <a:rPr lang="en-GB" altLang="zh-CN" sz="1400" dirty="0">
                          <a:solidFill>
                            <a:srgbClr val="FFFFFF"/>
                          </a:solidFill>
                          <a:latin typeface="+mn-lt"/>
                          <a:ea typeface="SimSun" pitchFamily="2" charset="-122"/>
                        </a:rPr>
                        <a:t>n</a:t>
                      </a:r>
                    </a:p>
                  </a:txBody>
                  <a:tcPr marL="36000" marR="36000" marT="36000" marB="36000" anchor="ctr"/>
                </a:tc>
                <a:tc>
                  <a:txBody>
                    <a:bodyPr/>
                    <a:lstStyle/>
                    <a:p>
                      <a:pPr algn="ctr" defTabSz="892175" eaLnBrk="0"/>
                      <a:endParaRPr lang="en-GB" altLang="zh-CN" sz="1400" dirty="0">
                        <a:solidFill>
                          <a:srgbClr val="FFFFFF"/>
                        </a:solidFill>
                        <a:latin typeface="+mn-lt"/>
                        <a:ea typeface="SimSun" pitchFamily="2" charset="-122"/>
                      </a:endParaRPr>
                    </a:p>
                  </a:txBody>
                  <a:tcPr marL="36000" marR="36000" marT="36000" marB="36000" anchor="ctr"/>
                </a:tc>
                <a:extLst>
                  <a:ext uri="{0D108BD9-81ED-4DB2-BD59-A6C34878D82A}">
                    <a16:rowId xmlns:a16="http://schemas.microsoft.com/office/drawing/2014/main" val="2805004280"/>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Complete resection (R0), n (%)</a:t>
                      </a:r>
                    </a:p>
                  </a:txBody>
                  <a:tcPr marL="90000" anchor="ctr"/>
                </a:tc>
                <a:tc>
                  <a:txBody>
                    <a:bodyPr/>
                    <a:lstStyle/>
                    <a:p>
                      <a:pPr algn="ctr"/>
                      <a:r>
                        <a:rPr lang="en-US" sz="1400" dirty="0">
                          <a:latin typeface="+mn-lt"/>
                        </a:rPr>
                        <a:t>46</a:t>
                      </a:r>
                    </a:p>
                  </a:txBody>
                  <a:tcPr anchor="ctr"/>
                </a:tc>
                <a:tc>
                  <a:txBody>
                    <a:bodyPr/>
                    <a:lstStyle/>
                    <a:p>
                      <a:pPr algn="ctr"/>
                      <a:r>
                        <a:rPr lang="en-US" sz="1400" dirty="0">
                          <a:latin typeface="+mn-lt"/>
                        </a:rPr>
                        <a:t>41 (89.1)</a:t>
                      </a:r>
                    </a:p>
                  </a:txBody>
                  <a:tcPr anchor="ctr"/>
                </a:tc>
                <a:extLst>
                  <a:ext uri="{0D108BD9-81ED-4DB2-BD59-A6C34878D82A}">
                    <a16:rowId xmlns:a16="http://schemas.microsoft.com/office/drawing/2014/main" val="1438031848"/>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effectLst/>
                          <a:latin typeface="+mn-lt"/>
                        </a:rPr>
                        <a:t>BOR, n (%)</a:t>
                      </a:r>
                    </a:p>
                  </a:txBody>
                  <a:tcPr marL="90000" anchor="b"/>
                </a:tc>
                <a:tc>
                  <a:txBody>
                    <a:bodyPr/>
                    <a:lstStyle/>
                    <a:p>
                      <a:pPr algn="ctr"/>
                      <a:endParaRPr lang="en-US" sz="1400" dirty="0">
                        <a:latin typeface="+mn-lt"/>
                      </a:endParaRPr>
                    </a:p>
                  </a:txBody>
                  <a:tcPr anchor="ctr"/>
                </a:tc>
                <a:tc>
                  <a:txBody>
                    <a:bodyPr/>
                    <a:lstStyle/>
                    <a:p>
                      <a:pPr algn="ctr"/>
                      <a:endParaRPr lang="en-US" sz="1400" dirty="0">
                        <a:latin typeface="+mn-lt"/>
                      </a:endParaRPr>
                    </a:p>
                  </a:txBody>
                  <a:tcPr anchor="ctr"/>
                </a:tc>
                <a:extLst>
                  <a:ext uri="{0D108BD9-81ED-4DB2-BD59-A6C34878D82A}">
                    <a16:rowId xmlns:a16="http://schemas.microsoft.com/office/drawing/2014/main" val="1562558293"/>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CR</a:t>
                      </a:r>
                    </a:p>
                  </a:txBody>
                  <a:tcPr marL="180000" anchor="b"/>
                </a:tc>
                <a:tc>
                  <a:txBody>
                    <a:bodyPr/>
                    <a:lstStyle/>
                    <a:p>
                      <a:pPr algn="ctr"/>
                      <a:r>
                        <a:rPr lang="en-US" sz="1400" dirty="0">
                          <a:latin typeface="+mn-lt"/>
                        </a:rPr>
                        <a:t>46</a:t>
                      </a:r>
                    </a:p>
                  </a:txBody>
                  <a:tcPr anchor="ctr"/>
                </a:tc>
                <a:tc>
                  <a:txBody>
                    <a:bodyPr/>
                    <a:lstStyle/>
                    <a:p>
                      <a:pPr algn="ctr"/>
                      <a:r>
                        <a:rPr lang="en-US" sz="1400" dirty="0">
                          <a:latin typeface="+mn-lt"/>
                        </a:rPr>
                        <a:t>0</a:t>
                      </a:r>
                    </a:p>
                  </a:txBody>
                  <a:tcPr anchor="ctr"/>
                </a:tc>
                <a:extLst>
                  <a:ext uri="{0D108BD9-81ED-4DB2-BD59-A6C34878D82A}">
                    <a16:rowId xmlns:a16="http://schemas.microsoft.com/office/drawing/2014/main" val="895962150"/>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PR</a:t>
                      </a:r>
                    </a:p>
                  </a:txBody>
                  <a:tcPr marL="180000" anchor="b"/>
                </a:tc>
                <a:tc>
                  <a:txBody>
                    <a:bodyPr/>
                    <a:lstStyle/>
                    <a:p>
                      <a:pPr algn="ctr"/>
                      <a:r>
                        <a:rPr lang="en-US" sz="1400" dirty="0">
                          <a:latin typeface="+mn-lt"/>
                        </a:rPr>
                        <a:t>46</a:t>
                      </a:r>
                    </a:p>
                  </a:txBody>
                  <a:tcPr anchor="ctr"/>
                </a:tc>
                <a:tc>
                  <a:txBody>
                    <a:bodyPr/>
                    <a:lstStyle/>
                    <a:p>
                      <a:pPr algn="ctr"/>
                      <a:r>
                        <a:rPr lang="en-US" sz="1400" dirty="0">
                          <a:latin typeface="+mn-lt"/>
                        </a:rPr>
                        <a:t>4 (8.7)</a:t>
                      </a:r>
                    </a:p>
                  </a:txBody>
                  <a:tcPr anchor="ctr"/>
                </a:tc>
                <a:extLst>
                  <a:ext uri="{0D108BD9-81ED-4DB2-BD59-A6C34878D82A}">
                    <a16:rowId xmlns:a16="http://schemas.microsoft.com/office/drawing/2014/main" val="2832671344"/>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Arial" panose="020B0604020202020204" pitchFamily="34" charset="0"/>
                        </a:rPr>
                        <a:t>SD</a:t>
                      </a:r>
                    </a:p>
                  </a:txBody>
                  <a:tcPr marL="180000" anchor="b"/>
                </a:tc>
                <a:tc>
                  <a:txBody>
                    <a:bodyPr/>
                    <a:lstStyle/>
                    <a:p>
                      <a:pPr algn="ctr"/>
                      <a:r>
                        <a:rPr lang="en-US" sz="1400" dirty="0">
                          <a:latin typeface="+mn-lt"/>
                        </a:rPr>
                        <a:t>46</a:t>
                      </a:r>
                    </a:p>
                  </a:txBody>
                  <a:tcPr anchor="ctr"/>
                </a:tc>
                <a:tc>
                  <a:txBody>
                    <a:bodyPr/>
                    <a:lstStyle/>
                    <a:p>
                      <a:pPr algn="ctr"/>
                      <a:r>
                        <a:rPr lang="en-US" sz="1400" dirty="0">
                          <a:latin typeface="+mn-lt"/>
                        </a:rPr>
                        <a:t>36 (78.3)</a:t>
                      </a:r>
                    </a:p>
                  </a:txBody>
                  <a:tcPr anchor="ctr"/>
                </a:tc>
                <a:extLst>
                  <a:ext uri="{0D108BD9-81ED-4DB2-BD59-A6C34878D82A}">
                    <a16:rowId xmlns:a16="http://schemas.microsoft.com/office/drawing/2014/main" val="3174589432"/>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effectLst/>
                          <a:latin typeface="+mn-lt"/>
                        </a:rPr>
                        <a:t>PD</a:t>
                      </a:r>
                    </a:p>
                  </a:txBody>
                  <a:tcPr marL="180000" anchor="b"/>
                </a:tc>
                <a:tc>
                  <a:txBody>
                    <a:bodyPr/>
                    <a:lstStyle/>
                    <a:p>
                      <a:pPr algn="ctr"/>
                      <a:r>
                        <a:rPr lang="en-US" sz="1400" dirty="0">
                          <a:latin typeface="+mn-lt"/>
                        </a:rPr>
                        <a:t>46</a:t>
                      </a:r>
                    </a:p>
                  </a:txBody>
                  <a:tcPr anchor="ctr"/>
                </a:tc>
                <a:tc>
                  <a:txBody>
                    <a:bodyPr/>
                    <a:lstStyle/>
                    <a:p>
                      <a:pPr algn="ctr"/>
                      <a:r>
                        <a:rPr lang="en-US" sz="1400" dirty="0">
                          <a:latin typeface="+mn-lt"/>
                        </a:rPr>
                        <a:t>6 (13)</a:t>
                      </a:r>
                    </a:p>
                  </a:txBody>
                  <a:tcPr anchor="ctr"/>
                </a:tc>
                <a:extLst>
                  <a:ext uri="{0D108BD9-81ED-4DB2-BD59-A6C34878D82A}">
                    <a16:rowId xmlns:a16="http://schemas.microsoft.com/office/drawing/2014/main" val="902662807"/>
                  </a:ext>
                </a:extLst>
              </a:tr>
              <a:tr h="1901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RVT,</a:t>
                      </a:r>
                      <a:r>
                        <a:rPr lang="en-US" sz="1400" u="none" strike="noStrike" kern="1200" baseline="0" dirty="0">
                          <a:solidFill>
                            <a:schemeClr val="tx1"/>
                          </a:solidFill>
                          <a:effectLst/>
                          <a:latin typeface="+mn-lt"/>
                          <a:ea typeface="+mn-ea"/>
                          <a:cs typeface="+mn-cs"/>
                        </a:rPr>
                        <a:t> median (range)</a:t>
                      </a:r>
                      <a:r>
                        <a:rPr lang="en-US" sz="1400" u="none" strike="noStrike" kern="1200" baseline="30000" dirty="0">
                          <a:solidFill>
                            <a:schemeClr val="tx1"/>
                          </a:solidFill>
                          <a:effectLst/>
                          <a:latin typeface="+mn-lt"/>
                          <a:ea typeface="+mn-ea"/>
                          <a:cs typeface="+mn-cs"/>
                        </a:rPr>
                        <a:t>a</a:t>
                      </a:r>
                      <a:endParaRPr lang="en-US" sz="1400" u="none" strike="noStrike" kern="1200" dirty="0">
                        <a:solidFill>
                          <a:srgbClr val="FF0000"/>
                        </a:solidFill>
                        <a:effectLst/>
                        <a:latin typeface="+mn-lt"/>
                        <a:ea typeface="+mn-ea"/>
                        <a:cs typeface="+mn-cs"/>
                      </a:endParaRPr>
                    </a:p>
                  </a:txBody>
                  <a:tcPr marL="90000" anchor="b"/>
                </a:tc>
                <a:tc>
                  <a:txBody>
                    <a:bodyPr/>
                    <a:lstStyle/>
                    <a:p>
                      <a:pPr algn="ctr"/>
                      <a:r>
                        <a:rPr lang="en-US" sz="1400" dirty="0">
                          <a:latin typeface="+mn-lt"/>
                        </a:rPr>
                        <a:t>43</a:t>
                      </a:r>
                    </a:p>
                  </a:txBody>
                  <a:tcPr anchor="ctr"/>
                </a:tc>
                <a:tc>
                  <a:txBody>
                    <a:bodyPr/>
                    <a:lstStyle/>
                    <a:p>
                      <a:pPr algn="ctr"/>
                      <a:r>
                        <a:rPr lang="en-US" sz="1400" dirty="0">
                          <a:latin typeface="+mn-lt"/>
                        </a:rPr>
                        <a:t>36.1 (0–73.3)</a:t>
                      </a:r>
                    </a:p>
                  </a:txBody>
                  <a:tcPr anchor="ctr"/>
                </a:tc>
                <a:extLst>
                  <a:ext uri="{0D108BD9-81ED-4DB2-BD59-A6C34878D82A}">
                    <a16:rowId xmlns:a16="http://schemas.microsoft.com/office/drawing/2014/main" val="2345728024"/>
                  </a:ext>
                </a:extLst>
              </a:tr>
              <a:tr h="190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Complete pathological response, </a:t>
                      </a:r>
                      <a:r>
                        <a:rPr lang="en-US" sz="1400" dirty="0">
                          <a:solidFill>
                            <a:schemeClr val="tx1"/>
                          </a:solidFill>
                          <a:latin typeface="+mn-lt"/>
                        </a:rPr>
                        <a:t>n, %</a:t>
                      </a:r>
                    </a:p>
                  </a:txBody>
                  <a:tcPr marL="90000" anchor="b"/>
                </a:tc>
                <a:tc>
                  <a:txBody>
                    <a:bodyPr/>
                    <a:lstStyle/>
                    <a:p>
                      <a:pPr algn="ctr"/>
                      <a:r>
                        <a:rPr lang="en-US" sz="1400" dirty="0">
                          <a:latin typeface="+mn-lt"/>
                        </a:rPr>
                        <a:t>43</a:t>
                      </a:r>
                    </a:p>
                  </a:txBody>
                  <a:tcPr anchor="ctr"/>
                </a:tc>
                <a:tc>
                  <a:txBody>
                    <a:bodyPr/>
                    <a:lstStyle/>
                    <a:p>
                      <a:pPr algn="ctr"/>
                      <a:r>
                        <a:rPr lang="en-US" sz="1400" dirty="0">
                          <a:latin typeface="+mn-lt"/>
                        </a:rPr>
                        <a:t>3 (7)</a:t>
                      </a:r>
                    </a:p>
                  </a:txBody>
                  <a:tcPr anchor="ctr"/>
                </a:tc>
                <a:extLst>
                  <a:ext uri="{0D108BD9-81ED-4DB2-BD59-A6C34878D82A}">
                    <a16:rowId xmlns:a16="http://schemas.microsoft.com/office/drawing/2014/main" val="141611084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3209504"/>
              </p:ext>
            </p:extLst>
          </p:nvPr>
        </p:nvGraphicFramePr>
        <p:xfrm>
          <a:off x="6563214" y="1699427"/>
          <a:ext cx="4797800" cy="1828800"/>
        </p:xfrm>
        <a:graphic>
          <a:graphicData uri="http://schemas.openxmlformats.org/drawingml/2006/table">
            <a:tbl>
              <a:tblPr firstRow="1" bandRow="1">
                <a:tableStyleId>{69012ECD-51FC-41F1-AA8D-1B2483CD663E}</a:tableStyleId>
              </a:tblPr>
              <a:tblGrid>
                <a:gridCol w="3005163">
                  <a:extLst>
                    <a:ext uri="{9D8B030D-6E8A-4147-A177-3AD203B41FA5}">
                      <a16:colId xmlns:a16="http://schemas.microsoft.com/office/drawing/2014/main" val="3400150753"/>
                    </a:ext>
                  </a:extLst>
                </a:gridCol>
                <a:gridCol w="1792637">
                  <a:extLst>
                    <a:ext uri="{9D8B030D-6E8A-4147-A177-3AD203B41FA5}">
                      <a16:colId xmlns:a16="http://schemas.microsoft.com/office/drawing/2014/main" val="849970926"/>
                    </a:ext>
                  </a:extLst>
                </a:gridCol>
              </a:tblGrid>
              <a:tr h="0">
                <a:tc>
                  <a:txBody>
                    <a:bodyPr/>
                    <a:lstStyle/>
                    <a:p>
                      <a:endParaRPr lang="en-US" sz="1400" dirty="0">
                        <a:solidFill>
                          <a:schemeClr val="tx2"/>
                        </a:solidFill>
                        <a:latin typeface="+mn-lt"/>
                      </a:endParaRPr>
                    </a:p>
                  </a:txBody>
                  <a:tcPr marL="90000" anchor="b"/>
                </a:tc>
                <a:tc>
                  <a:txBody>
                    <a:bodyPr/>
                    <a:lstStyle/>
                    <a:p>
                      <a:pPr algn="ctr" defTabSz="892175" eaLnBrk="0"/>
                      <a:r>
                        <a:rPr lang="en-GB" altLang="zh-CN" sz="1400" dirty="0">
                          <a:solidFill>
                            <a:srgbClr val="FFFFFF"/>
                          </a:solidFill>
                          <a:latin typeface="+mn-lt"/>
                          <a:ea typeface="SimSun" pitchFamily="2" charset="-122"/>
                        </a:rPr>
                        <a:t>n=46</a:t>
                      </a:r>
                    </a:p>
                  </a:txBody>
                  <a:tcPr marL="36000" marR="36000" marT="36000" marB="36000" anchor="ctr"/>
                </a:tc>
                <a:extLst>
                  <a:ext uri="{0D108BD9-81ED-4DB2-BD59-A6C34878D82A}">
                    <a16:rowId xmlns:a16="http://schemas.microsoft.com/office/drawing/2014/main" val="280500428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Major</a:t>
                      </a:r>
                      <a:r>
                        <a:rPr lang="en-US" sz="1400" u="none" strike="noStrike" kern="1200" baseline="0" dirty="0">
                          <a:solidFill>
                            <a:schemeClr val="tx1"/>
                          </a:solidFill>
                          <a:effectLst/>
                          <a:latin typeface="+mn-lt"/>
                          <a:ea typeface="+mn-ea"/>
                          <a:cs typeface="+mn-cs"/>
                        </a:rPr>
                        <a:t> pathological response, n (%)</a:t>
                      </a:r>
                      <a:endParaRPr lang="en-US" sz="1400" u="none" strike="noStrike" kern="1200" dirty="0">
                        <a:solidFill>
                          <a:schemeClr val="tx1"/>
                        </a:solidFill>
                        <a:effectLst/>
                        <a:latin typeface="+mn-lt"/>
                        <a:ea typeface="+mn-ea"/>
                        <a:cs typeface="+mn-cs"/>
                      </a:endParaRPr>
                    </a:p>
                  </a:txBody>
                  <a:tcPr marL="90000" anchor="ctr"/>
                </a:tc>
                <a:tc>
                  <a:txBody>
                    <a:bodyPr/>
                    <a:lstStyle/>
                    <a:p>
                      <a:pPr algn="ctr"/>
                      <a:r>
                        <a:rPr lang="en-US" sz="1400" dirty="0">
                          <a:latin typeface="+mn-lt"/>
                        </a:rPr>
                        <a:t>8 (18.6)</a:t>
                      </a:r>
                    </a:p>
                  </a:txBody>
                  <a:tcPr anchor="ctr"/>
                </a:tc>
                <a:extLst>
                  <a:ext uri="{0D108BD9-81ED-4DB2-BD59-A6C34878D82A}">
                    <a16:rowId xmlns:a16="http://schemas.microsoft.com/office/drawing/2014/main" val="143803184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effectLst/>
                          <a:latin typeface="+mn-lt"/>
                        </a:rPr>
                        <a:t>12-mo DFS, % (95%CI)</a:t>
                      </a:r>
                    </a:p>
                  </a:txBody>
                  <a:tcPr marL="90000" anchor="b"/>
                </a:tc>
                <a:tc>
                  <a:txBody>
                    <a:bodyPr/>
                    <a:lstStyle/>
                    <a:p>
                      <a:pPr algn="ctr"/>
                      <a:r>
                        <a:rPr lang="en-US" sz="1400" dirty="0">
                          <a:latin typeface="+mn-lt"/>
                        </a:rPr>
                        <a:t>78.3 (63.4, 87.7)</a:t>
                      </a:r>
                    </a:p>
                  </a:txBody>
                  <a:tcPr anchor="ctr"/>
                </a:tc>
                <a:extLst>
                  <a:ext uri="{0D108BD9-81ED-4DB2-BD59-A6C34878D82A}">
                    <a16:rowId xmlns:a16="http://schemas.microsoft.com/office/drawing/2014/main" val="156255829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12-mo OS, % (95%CI)</a:t>
                      </a:r>
                    </a:p>
                  </a:txBody>
                  <a:tcPr marL="72000" anchor="b"/>
                </a:tc>
                <a:tc>
                  <a:txBody>
                    <a:bodyPr/>
                    <a:lstStyle/>
                    <a:p>
                      <a:pPr algn="ctr"/>
                      <a:r>
                        <a:rPr lang="en-US" sz="1400" dirty="0">
                          <a:latin typeface="+mn-lt"/>
                        </a:rPr>
                        <a:t>89.1 (75.8, 95.3)</a:t>
                      </a:r>
                    </a:p>
                  </a:txBody>
                  <a:tcPr anchor="ctr"/>
                </a:tc>
                <a:extLst>
                  <a:ext uri="{0D108BD9-81ED-4DB2-BD59-A6C34878D82A}">
                    <a16:rowId xmlns:a16="http://schemas.microsoft.com/office/drawing/2014/main" val="8959621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18-mo DFS, % (95%CI)</a:t>
                      </a:r>
                    </a:p>
                  </a:txBody>
                  <a:tcPr marL="72000" anchor="b"/>
                </a:tc>
                <a:tc>
                  <a:txBody>
                    <a:bodyPr/>
                    <a:lstStyle/>
                    <a:p>
                      <a:pPr algn="ctr"/>
                      <a:r>
                        <a:rPr lang="en-US" sz="1400" dirty="0">
                          <a:latin typeface="+mn-lt"/>
                        </a:rPr>
                        <a:t>73.7 (58.4, 84.1)</a:t>
                      </a:r>
                    </a:p>
                  </a:txBody>
                  <a:tcPr anchor="ctr"/>
                </a:tc>
                <a:extLst>
                  <a:ext uri="{0D108BD9-81ED-4DB2-BD59-A6C34878D82A}">
                    <a16:rowId xmlns:a16="http://schemas.microsoft.com/office/drawing/2014/main" val="283267134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Arial" panose="020B0604020202020204" pitchFamily="34" charset="0"/>
                        </a:rPr>
                        <a:t>18-mo OS, % (95%CI)</a:t>
                      </a:r>
                    </a:p>
                  </a:txBody>
                  <a:tcPr marL="72000" anchor="b"/>
                </a:tc>
                <a:tc>
                  <a:txBody>
                    <a:bodyPr/>
                    <a:lstStyle/>
                    <a:p>
                      <a:pPr algn="ctr"/>
                      <a:r>
                        <a:rPr lang="en-US" sz="1400" dirty="0">
                          <a:latin typeface="+mn-lt"/>
                        </a:rPr>
                        <a:t>89.1 (75.8, 95.3)</a:t>
                      </a:r>
                    </a:p>
                  </a:txBody>
                  <a:tcPr anchor="ctr"/>
                </a:tc>
                <a:extLst>
                  <a:ext uri="{0D108BD9-81ED-4DB2-BD59-A6C34878D82A}">
                    <a16:rowId xmlns:a16="http://schemas.microsoft.com/office/drawing/2014/main" val="3174589432"/>
                  </a:ext>
                </a:extLst>
              </a:tr>
            </a:tbl>
          </a:graphicData>
        </a:graphic>
      </p:graphicFrame>
      <p:sp>
        <p:nvSpPr>
          <p:cNvPr id="8" name="Text Placeholder 3"/>
          <p:cNvSpPr>
            <a:spLocks noGrp="1"/>
          </p:cNvSpPr>
          <p:nvPr>
            <p:ph type="body" sz="quarter" idx="10"/>
          </p:nvPr>
        </p:nvSpPr>
        <p:spPr>
          <a:xfrm>
            <a:off x="304800" y="6233974"/>
            <a:ext cx="6074833" cy="487363"/>
          </a:xfrm>
        </p:spPr>
        <p:txBody>
          <a:bodyPr/>
          <a:lstStyle/>
          <a:p>
            <a:r>
              <a:rPr lang="en-GB" baseline="30000" dirty="0" err="1"/>
              <a:t>a</a:t>
            </a:r>
            <a:r>
              <a:rPr lang="en-GB" dirty="0" err="1"/>
              <a:t>Degree</a:t>
            </a:r>
            <a:r>
              <a:rPr lang="en-GB" dirty="0"/>
              <a:t> of pathologic response was measured using % of residual viable tumour cells (RVT) in the primary tumour and in any involved lymph nodes</a:t>
            </a:r>
          </a:p>
        </p:txBody>
      </p:sp>
    </p:spTree>
    <p:extLst>
      <p:ext uri="{BB962C8B-B14F-4D97-AF65-F5344CB8AC3E}">
        <p14:creationId xmlns:p14="http://schemas.microsoft.com/office/powerpoint/2010/main" val="100883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1172MO: </a:t>
            </a:r>
            <a:r>
              <a:rPr lang="en-GB" dirty="0"/>
              <a:t>Durvalumab consolidation in patients with stage III non-</a:t>
            </a:r>
            <a:r>
              <a:rPr lang="en-GB" dirty="0" err="1"/>
              <a:t>resecable</a:t>
            </a:r>
            <a:r>
              <a:rPr lang="en-GB" dirty="0"/>
              <a:t> NSCLC with driver genomic alterations </a:t>
            </a:r>
            <a:r>
              <a:rPr lang="en-US" dirty="0"/>
              <a:t>– </a:t>
            </a:r>
            <a:r>
              <a:rPr lang="en-US" dirty="0" err="1"/>
              <a:t>Riudavets</a:t>
            </a:r>
            <a:r>
              <a:rPr lang="en-US" dirty="0"/>
              <a:t> </a:t>
            </a:r>
            <a:r>
              <a:rPr lang="en-US" dirty="0" err="1"/>
              <a:t>Melia</a:t>
            </a:r>
            <a:r>
              <a:rPr lang="en-US" dirty="0"/>
              <a:t> M, et al</a:t>
            </a:r>
          </a:p>
        </p:txBody>
      </p:sp>
      <p:sp>
        <p:nvSpPr>
          <p:cNvPr id="3" name="Content Placeholder 2"/>
          <p:cNvSpPr>
            <a:spLocks noGrp="1"/>
          </p:cNvSpPr>
          <p:nvPr>
            <p:ph idx="1"/>
          </p:nvPr>
        </p:nvSpPr>
        <p:spPr/>
        <p:txBody>
          <a:bodyPr/>
          <a:lstStyle/>
          <a:p>
            <a:r>
              <a:rPr lang="en-US" b="1" dirty="0"/>
              <a:t>Study objective</a:t>
            </a:r>
          </a:p>
          <a:p>
            <a:pPr lvl="1"/>
            <a:r>
              <a:rPr lang="en-US" dirty="0"/>
              <a:t>To </a:t>
            </a:r>
            <a:r>
              <a:rPr lang="en-GB" dirty="0"/>
              <a:t>assess the effectiveness of durvalumab in patients with stage III, unresectable NSCLC harbouring oncogenic driver alterations</a:t>
            </a:r>
          </a:p>
          <a:p>
            <a:pPr>
              <a:spcBef>
                <a:spcPts val="1800"/>
              </a:spcBef>
            </a:pPr>
            <a:r>
              <a:rPr lang="en-GB" b="1" dirty="0"/>
              <a:t>Methods </a:t>
            </a:r>
          </a:p>
          <a:p>
            <a:pPr lvl="1"/>
            <a:r>
              <a:rPr lang="en-GB" dirty="0"/>
              <a:t>A multicentre, retrospective study performed on data collected from 323 patients between April 2015 and October 2020 from 25 centres across Europe and US</a:t>
            </a:r>
          </a:p>
          <a:p>
            <a:pPr lvl="1"/>
            <a:r>
              <a:rPr lang="en-GB" dirty="0"/>
              <a:t>Oncogenic driver alterations included:</a:t>
            </a:r>
          </a:p>
          <a:p>
            <a:pPr lvl="2"/>
            <a:r>
              <a:rPr lang="en-GB" dirty="0"/>
              <a:t>EGFR, BRAF and KRAS mutations</a:t>
            </a:r>
          </a:p>
          <a:p>
            <a:pPr lvl="2"/>
            <a:r>
              <a:rPr lang="en-GB" dirty="0"/>
              <a:t>ALK and ROS1 rearrangements</a:t>
            </a:r>
            <a:endParaRPr lang="en-US" dirty="0"/>
          </a:p>
        </p:txBody>
      </p:sp>
      <p:sp>
        <p:nvSpPr>
          <p:cNvPr id="5" name="Text Placeholder 4"/>
          <p:cNvSpPr>
            <a:spLocks noGrp="1"/>
          </p:cNvSpPr>
          <p:nvPr>
            <p:ph type="body" sz="quarter" idx="11"/>
          </p:nvPr>
        </p:nvSpPr>
        <p:spPr/>
        <p:txBody>
          <a:bodyPr/>
          <a:lstStyle/>
          <a:p>
            <a:r>
              <a:rPr lang="en-US" dirty="0" err="1"/>
              <a:t>Riudavets</a:t>
            </a:r>
            <a:r>
              <a:rPr lang="en-US" dirty="0"/>
              <a:t> </a:t>
            </a:r>
            <a:r>
              <a:rPr lang="en-US" dirty="0" err="1"/>
              <a:t>Melia</a:t>
            </a:r>
            <a:r>
              <a:rPr lang="en-US" dirty="0"/>
              <a:t> M, et al. Ann </a:t>
            </a:r>
            <a:r>
              <a:rPr lang="en-US" dirty="0" err="1"/>
              <a:t>Oncol</a:t>
            </a:r>
            <a:r>
              <a:rPr lang="en-US" dirty="0"/>
              <a:t> 2021;32(</a:t>
            </a:r>
            <a:r>
              <a:rPr lang="en-US" dirty="0" err="1"/>
              <a:t>suppl</a:t>
            </a:r>
            <a:r>
              <a:rPr lang="en-US" dirty="0"/>
              <a:t>):</a:t>
            </a:r>
            <a:r>
              <a:rPr lang="en-US" dirty="0" err="1"/>
              <a:t>Abstr</a:t>
            </a:r>
            <a:r>
              <a:rPr lang="en-US" dirty="0"/>
              <a:t> 1172MO</a:t>
            </a:r>
          </a:p>
        </p:txBody>
      </p:sp>
    </p:spTree>
    <p:extLst>
      <p:ext uri="{BB962C8B-B14F-4D97-AF65-F5344CB8AC3E}">
        <p14:creationId xmlns:p14="http://schemas.microsoft.com/office/powerpoint/2010/main" val="115322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2">
            <a:extLst>
              <a:ext uri="{FF2B5EF4-FFF2-40B4-BE49-F238E27FC236}">
                <a16:creationId xmlns:a16="http://schemas.microsoft.com/office/drawing/2014/main" id="{26B1D1EC-5A72-4681-B793-EC94B9FD93D0}"/>
              </a:ext>
            </a:extLst>
          </p:cNvPr>
          <p:cNvSpPr txBox="1">
            <a:spLocks/>
          </p:cNvSpPr>
          <p:nvPr/>
        </p:nvSpPr>
        <p:spPr bwMode="auto">
          <a:xfrm>
            <a:off x="3342857" y="1711392"/>
            <a:ext cx="5506286" cy="404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None/>
            </a:pPr>
            <a:r>
              <a:rPr lang="en-US" b="1" dirty="0"/>
              <a:t>PFS by</a:t>
            </a:r>
            <a:r>
              <a:rPr lang="en-US" b="1" kern="0" dirty="0"/>
              <a:t> driver of genomic alteration (</a:t>
            </a:r>
            <a:r>
              <a:rPr lang="en-US" b="1" kern="0" dirty="0" err="1"/>
              <a:t>dGA</a:t>
            </a:r>
            <a:r>
              <a:rPr lang="en-US" b="1" kern="0" dirty="0"/>
              <a:t>) status</a:t>
            </a:r>
          </a:p>
        </p:txBody>
      </p:sp>
      <p:sp>
        <p:nvSpPr>
          <p:cNvPr id="2" name="Title 1"/>
          <p:cNvSpPr>
            <a:spLocks noGrp="1"/>
          </p:cNvSpPr>
          <p:nvPr>
            <p:ph type="title"/>
          </p:nvPr>
        </p:nvSpPr>
        <p:spPr>
          <a:xfrm>
            <a:off x="304799" y="107693"/>
            <a:ext cx="11582401" cy="939801"/>
          </a:xfrm>
        </p:spPr>
        <p:txBody>
          <a:bodyPr/>
          <a:lstStyle/>
          <a:p>
            <a:r>
              <a:rPr lang="en-US" dirty="0"/>
              <a:t>1172MO: </a:t>
            </a:r>
            <a:r>
              <a:rPr lang="en-GB" dirty="0"/>
              <a:t>Durvalumab consolidation in patients with stage III non-</a:t>
            </a:r>
            <a:r>
              <a:rPr lang="en-GB" dirty="0" err="1"/>
              <a:t>resecable</a:t>
            </a:r>
            <a:r>
              <a:rPr lang="en-GB" dirty="0"/>
              <a:t> NSCLC with driver genomic alterations </a:t>
            </a:r>
            <a:r>
              <a:rPr lang="en-US" dirty="0"/>
              <a:t>– </a:t>
            </a:r>
            <a:r>
              <a:rPr lang="en-US" dirty="0" err="1"/>
              <a:t>Riudavets</a:t>
            </a:r>
            <a:r>
              <a:rPr lang="en-US" dirty="0"/>
              <a:t> </a:t>
            </a:r>
            <a:r>
              <a:rPr lang="en-US" dirty="0" err="1"/>
              <a:t>Melia</a:t>
            </a:r>
            <a:r>
              <a:rPr lang="en-US" dirty="0"/>
              <a:t> M, et al</a:t>
            </a:r>
          </a:p>
        </p:txBody>
      </p:sp>
      <p:sp>
        <p:nvSpPr>
          <p:cNvPr id="3" name="Content Placeholder 2"/>
          <p:cNvSpPr>
            <a:spLocks noGrp="1"/>
          </p:cNvSpPr>
          <p:nvPr>
            <p:ph idx="1"/>
          </p:nvPr>
        </p:nvSpPr>
        <p:spPr>
          <a:xfrm>
            <a:off x="6237932" y="2747612"/>
            <a:ext cx="5506286" cy="1248317"/>
          </a:xfrm>
        </p:spPr>
        <p:txBody>
          <a:bodyPr/>
          <a:lstStyle/>
          <a:p>
            <a:pPr marL="252412" lvl="1" indent="0">
              <a:buNone/>
            </a:pPr>
            <a:r>
              <a:rPr lang="en-US" dirty="0"/>
              <a:t>Median follow-up: 18.5 </a:t>
            </a:r>
            <a:r>
              <a:rPr lang="en-US" dirty="0" err="1"/>
              <a:t>mo</a:t>
            </a:r>
            <a:r>
              <a:rPr lang="en-US" dirty="0"/>
              <a:t> (95%CI 16.9, 21.0)</a:t>
            </a:r>
          </a:p>
          <a:p>
            <a:pPr marL="252412" lvl="1" indent="0">
              <a:buNone/>
            </a:pPr>
            <a:r>
              <a:rPr lang="en-US" dirty="0"/>
              <a:t>mPFS: 17.5 </a:t>
            </a:r>
            <a:r>
              <a:rPr lang="en-US" dirty="0" err="1"/>
              <a:t>mo</a:t>
            </a:r>
            <a:r>
              <a:rPr lang="en-US" dirty="0"/>
              <a:t> (95%CI 13.2, 24.9)</a:t>
            </a:r>
          </a:p>
          <a:p>
            <a:pPr marL="252412" lvl="1" indent="0">
              <a:buNone/>
            </a:pPr>
            <a:r>
              <a:rPr lang="en-US" dirty="0"/>
              <a:t>mOS: 47.0 </a:t>
            </a:r>
            <a:r>
              <a:rPr lang="en-US" dirty="0" err="1"/>
              <a:t>mo</a:t>
            </a:r>
            <a:r>
              <a:rPr lang="en-US" dirty="0"/>
              <a:t> (95%CI 47.0, NR)</a:t>
            </a:r>
          </a:p>
        </p:txBody>
      </p:sp>
      <p:sp>
        <p:nvSpPr>
          <p:cNvPr id="5" name="Text Placeholder 4"/>
          <p:cNvSpPr>
            <a:spLocks noGrp="1"/>
          </p:cNvSpPr>
          <p:nvPr>
            <p:ph type="body" sz="quarter" idx="11"/>
          </p:nvPr>
        </p:nvSpPr>
        <p:spPr/>
        <p:txBody>
          <a:bodyPr/>
          <a:lstStyle/>
          <a:p>
            <a:r>
              <a:rPr lang="en-US" dirty="0" err="1"/>
              <a:t>Riudavets</a:t>
            </a:r>
            <a:r>
              <a:rPr lang="en-US" dirty="0"/>
              <a:t> </a:t>
            </a:r>
            <a:r>
              <a:rPr lang="en-US" dirty="0" err="1"/>
              <a:t>Melia</a:t>
            </a:r>
            <a:r>
              <a:rPr lang="en-US" dirty="0"/>
              <a:t> M, et al. Ann </a:t>
            </a:r>
            <a:r>
              <a:rPr lang="en-US" dirty="0" err="1"/>
              <a:t>Oncol</a:t>
            </a:r>
            <a:r>
              <a:rPr lang="en-US" dirty="0"/>
              <a:t> 2021;32(</a:t>
            </a:r>
            <a:r>
              <a:rPr lang="en-US" dirty="0" err="1"/>
              <a:t>suppl</a:t>
            </a:r>
            <a:r>
              <a:rPr lang="en-US" dirty="0"/>
              <a:t>):</a:t>
            </a:r>
            <a:r>
              <a:rPr lang="en-US" dirty="0" err="1"/>
              <a:t>Abstr</a:t>
            </a:r>
            <a:r>
              <a:rPr lang="en-US" dirty="0"/>
              <a:t> 1172MO</a:t>
            </a:r>
          </a:p>
        </p:txBody>
      </p:sp>
      <p:sp>
        <p:nvSpPr>
          <p:cNvPr id="7" name="Freeform 21">
            <a:extLst>
              <a:ext uri="{FF2B5EF4-FFF2-40B4-BE49-F238E27FC236}">
                <a16:creationId xmlns:a16="http://schemas.microsoft.com/office/drawing/2014/main" id="{5741D8A1-CE18-49BD-BA62-40D0A47DF41F}"/>
              </a:ext>
            </a:extLst>
          </p:cNvPr>
          <p:cNvSpPr>
            <a:spLocks/>
          </p:cNvSpPr>
          <p:nvPr/>
        </p:nvSpPr>
        <p:spPr bwMode="auto">
          <a:xfrm>
            <a:off x="2004941" y="2444785"/>
            <a:ext cx="2774738" cy="22206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 name="Group 3">
            <a:extLst>
              <a:ext uri="{FF2B5EF4-FFF2-40B4-BE49-F238E27FC236}">
                <a16:creationId xmlns:a16="http://schemas.microsoft.com/office/drawing/2014/main" id="{FFA07D9D-0953-41B1-9093-9537E645670C}"/>
              </a:ext>
            </a:extLst>
          </p:cNvPr>
          <p:cNvGrpSpPr/>
          <p:nvPr/>
        </p:nvGrpSpPr>
        <p:grpSpPr>
          <a:xfrm>
            <a:off x="1250537" y="2302594"/>
            <a:ext cx="751060" cy="2412000"/>
            <a:chOff x="1233295" y="1265887"/>
            <a:chExt cx="751060" cy="2858279"/>
          </a:xfrm>
        </p:grpSpPr>
        <p:sp>
          <p:nvSpPr>
            <p:cNvPr id="8" name="TextBox 7">
              <a:extLst>
                <a:ext uri="{FF2B5EF4-FFF2-40B4-BE49-F238E27FC236}">
                  <a16:creationId xmlns:a16="http://schemas.microsoft.com/office/drawing/2014/main" id="{74D9112D-A833-41CD-9BE2-53742C8E0DBE}"/>
                </a:ext>
              </a:extLst>
            </p:cNvPr>
            <p:cNvSpPr txBox="1"/>
            <p:nvPr/>
          </p:nvSpPr>
          <p:spPr>
            <a:xfrm rot="16200000">
              <a:off x="916843" y="2569414"/>
              <a:ext cx="940681"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PFS, %</a:t>
              </a:r>
            </a:p>
          </p:txBody>
        </p:sp>
        <p:sp>
          <p:nvSpPr>
            <p:cNvPr id="9" name="TextBox 8">
              <a:extLst>
                <a:ext uri="{FF2B5EF4-FFF2-40B4-BE49-F238E27FC236}">
                  <a16:creationId xmlns:a16="http://schemas.microsoft.com/office/drawing/2014/main" id="{83FE37C2-A253-43E4-86D8-ECA87724B8B5}"/>
                </a:ext>
              </a:extLst>
            </p:cNvPr>
            <p:cNvSpPr txBox="1"/>
            <p:nvPr/>
          </p:nvSpPr>
          <p:spPr>
            <a:xfrm>
              <a:off x="1431940" y="1265887"/>
              <a:ext cx="482825"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10" name="Line 6">
              <a:extLst>
                <a:ext uri="{FF2B5EF4-FFF2-40B4-BE49-F238E27FC236}">
                  <a16:creationId xmlns:a16="http://schemas.microsoft.com/office/drawing/2014/main" id="{573E6045-6FED-4491-AE43-79193D2E931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8CEA075C-9DA7-4F0C-8DD6-1E4D0DE2E3E5}"/>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FEF32DDF-5D16-4013-B2C0-F5A9593D19A8}"/>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527B06C6-9049-4F84-A2C5-363528C74CDF}"/>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205EDB6-197D-444A-ADE5-0833024E16F2}"/>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BA6EC1E6-598D-4563-823D-15CC7656FE0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737C6B24-2E85-47CC-8992-2B8C1BC3E631}"/>
                </a:ext>
              </a:extLst>
            </p:cNvPr>
            <p:cNvSpPr txBox="1"/>
            <p:nvPr/>
          </p:nvSpPr>
          <p:spPr>
            <a:xfrm>
              <a:off x="1531332" y="1790026"/>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17" name="TextBox 16">
              <a:extLst>
                <a:ext uri="{FF2B5EF4-FFF2-40B4-BE49-F238E27FC236}">
                  <a16:creationId xmlns:a16="http://schemas.microsoft.com/office/drawing/2014/main" id="{C05D7744-A8FA-4DDF-BA6C-0A89B8CC7530}"/>
                </a:ext>
              </a:extLst>
            </p:cNvPr>
            <p:cNvSpPr txBox="1"/>
            <p:nvPr/>
          </p:nvSpPr>
          <p:spPr>
            <a:xfrm>
              <a:off x="1531332" y="2288557"/>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18" name="TextBox 17">
              <a:extLst>
                <a:ext uri="{FF2B5EF4-FFF2-40B4-BE49-F238E27FC236}">
                  <a16:creationId xmlns:a16="http://schemas.microsoft.com/office/drawing/2014/main" id="{0765F04F-3283-4362-8F75-80EDAE82AEE4}"/>
                </a:ext>
              </a:extLst>
            </p:cNvPr>
            <p:cNvSpPr txBox="1"/>
            <p:nvPr/>
          </p:nvSpPr>
          <p:spPr>
            <a:xfrm>
              <a:off x="1531332" y="2803210"/>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19" name="TextBox 18">
              <a:extLst>
                <a:ext uri="{FF2B5EF4-FFF2-40B4-BE49-F238E27FC236}">
                  <a16:creationId xmlns:a16="http://schemas.microsoft.com/office/drawing/2014/main" id="{0A33347C-D0B9-4280-94AE-B84ADB5B2DB7}"/>
                </a:ext>
              </a:extLst>
            </p:cNvPr>
            <p:cNvSpPr txBox="1"/>
            <p:nvPr/>
          </p:nvSpPr>
          <p:spPr>
            <a:xfrm>
              <a:off x="1531332" y="3307113"/>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20" name="TextBox 19">
              <a:extLst>
                <a:ext uri="{FF2B5EF4-FFF2-40B4-BE49-F238E27FC236}">
                  <a16:creationId xmlns:a16="http://schemas.microsoft.com/office/drawing/2014/main" id="{2B2FA7CE-70EB-4E13-AC3B-E76C6EB735C3}"/>
                </a:ext>
              </a:extLst>
            </p:cNvPr>
            <p:cNvSpPr txBox="1"/>
            <p:nvPr/>
          </p:nvSpPr>
          <p:spPr>
            <a:xfrm>
              <a:off x="1630726" y="3816389"/>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grpSp>
        <p:nvGrpSpPr>
          <p:cNvPr id="35" name="Group 34">
            <a:extLst>
              <a:ext uri="{FF2B5EF4-FFF2-40B4-BE49-F238E27FC236}">
                <a16:creationId xmlns:a16="http://schemas.microsoft.com/office/drawing/2014/main" id="{2731C17C-3CCA-4333-9B1B-DE3237B58773}"/>
              </a:ext>
            </a:extLst>
          </p:cNvPr>
          <p:cNvGrpSpPr/>
          <p:nvPr/>
        </p:nvGrpSpPr>
        <p:grpSpPr>
          <a:xfrm>
            <a:off x="2018797" y="4665445"/>
            <a:ext cx="2848981" cy="360147"/>
            <a:chOff x="1513339" y="4356522"/>
            <a:chExt cx="2456923" cy="360147"/>
          </a:xfrm>
        </p:grpSpPr>
        <p:sp>
          <p:nvSpPr>
            <p:cNvPr id="21" name="Line 21">
              <a:extLst>
                <a:ext uri="{FF2B5EF4-FFF2-40B4-BE49-F238E27FC236}">
                  <a16:creationId xmlns:a16="http://schemas.microsoft.com/office/drawing/2014/main" id="{54182CD5-11B5-43D3-B9E2-451BBE4CEC16}"/>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8C9EB52-A30A-4D5C-8AA7-068AFD0B53DF}"/>
                </a:ext>
              </a:extLst>
            </p:cNvPr>
            <p:cNvSpPr txBox="1"/>
            <p:nvPr/>
          </p:nvSpPr>
          <p:spPr>
            <a:xfrm>
              <a:off x="3736146" y="4428522"/>
              <a:ext cx="23411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25</a:t>
              </a:r>
            </a:p>
          </p:txBody>
        </p:sp>
        <p:sp>
          <p:nvSpPr>
            <p:cNvPr id="23" name="Line 21">
              <a:extLst>
                <a:ext uri="{FF2B5EF4-FFF2-40B4-BE49-F238E27FC236}">
                  <a16:creationId xmlns:a16="http://schemas.microsoft.com/office/drawing/2014/main" id="{2BC9CD1D-8D58-4A38-8DEC-D75946781DD6}"/>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2D44BDF-1DC2-4197-8A28-1AAD4DBE3ABB}"/>
                </a:ext>
              </a:extLst>
            </p:cNvPr>
            <p:cNvSpPr txBox="1"/>
            <p:nvPr/>
          </p:nvSpPr>
          <p:spPr>
            <a:xfrm>
              <a:off x="3360510" y="4428522"/>
              <a:ext cx="23411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20</a:t>
              </a:r>
            </a:p>
          </p:txBody>
        </p:sp>
        <p:sp>
          <p:nvSpPr>
            <p:cNvPr id="25" name="Line 21">
              <a:extLst>
                <a:ext uri="{FF2B5EF4-FFF2-40B4-BE49-F238E27FC236}">
                  <a16:creationId xmlns:a16="http://schemas.microsoft.com/office/drawing/2014/main" id="{96A7E30F-7401-4E40-BB9C-928A18B91F01}"/>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42AD71E-4B30-4648-B153-385EF3204853}"/>
                </a:ext>
              </a:extLst>
            </p:cNvPr>
            <p:cNvSpPr txBox="1"/>
            <p:nvPr/>
          </p:nvSpPr>
          <p:spPr>
            <a:xfrm>
              <a:off x="2984873" y="4428522"/>
              <a:ext cx="23411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20</a:t>
              </a:r>
            </a:p>
          </p:txBody>
        </p:sp>
        <p:sp>
          <p:nvSpPr>
            <p:cNvPr id="27" name="Line 21">
              <a:extLst>
                <a:ext uri="{FF2B5EF4-FFF2-40B4-BE49-F238E27FC236}">
                  <a16:creationId xmlns:a16="http://schemas.microsoft.com/office/drawing/2014/main" id="{71F876DA-CFBB-458D-AD8D-AD6AB8B4AC3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A93425F-D4FB-4C0F-AEFC-CC89FE237B6C}"/>
                </a:ext>
              </a:extLst>
            </p:cNvPr>
            <p:cNvSpPr txBox="1"/>
            <p:nvPr/>
          </p:nvSpPr>
          <p:spPr>
            <a:xfrm>
              <a:off x="2609236" y="4428522"/>
              <a:ext cx="23411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15</a:t>
              </a:r>
            </a:p>
          </p:txBody>
        </p:sp>
        <p:sp>
          <p:nvSpPr>
            <p:cNvPr id="29" name="Line 21">
              <a:extLst>
                <a:ext uri="{FF2B5EF4-FFF2-40B4-BE49-F238E27FC236}">
                  <a16:creationId xmlns:a16="http://schemas.microsoft.com/office/drawing/2014/main" id="{04D71ADF-DC2E-4E92-A3F6-718A48454ED0}"/>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419E80-375D-42CB-8382-D61E361222CF}"/>
                </a:ext>
              </a:extLst>
            </p:cNvPr>
            <p:cNvSpPr txBox="1"/>
            <p:nvPr/>
          </p:nvSpPr>
          <p:spPr>
            <a:xfrm>
              <a:off x="2233598" y="4428522"/>
              <a:ext cx="23411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31" name="Line 21">
              <a:extLst>
                <a:ext uri="{FF2B5EF4-FFF2-40B4-BE49-F238E27FC236}">
                  <a16:creationId xmlns:a16="http://schemas.microsoft.com/office/drawing/2014/main" id="{FF34806E-D856-4792-BFE6-DA78BA27414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6AC0C4-863F-4A4B-902E-3919C90803D3}"/>
                </a:ext>
              </a:extLst>
            </p:cNvPr>
            <p:cNvSpPr txBox="1"/>
            <p:nvPr/>
          </p:nvSpPr>
          <p:spPr>
            <a:xfrm>
              <a:off x="1900817" y="4428522"/>
              <a:ext cx="14840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5</a:t>
              </a:r>
            </a:p>
          </p:txBody>
        </p:sp>
        <p:sp>
          <p:nvSpPr>
            <p:cNvPr id="33" name="Line 21">
              <a:extLst>
                <a:ext uri="{FF2B5EF4-FFF2-40B4-BE49-F238E27FC236}">
                  <a16:creationId xmlns:a16="http://schemas.microsoft.com/office/drawing/2014/main" id="{EBA0495E-E412-4A1B-954E-1722652B467F}"/>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5EEC33F-FDAB-4DEE-8EF1-26385A4032B6}"/>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sp>
        <p:nvSpPr>
          <p:cNvPr id="36" name="TextBox 35">
            <a:extLst>
              <a:ext uri="{FF2B5EF4-FFF2-40B4-BE49-F238E27FC236}">
                <a16:creationId xmlns:a16="http://schemas.microsoft.com/office/drawing/2014/main" id="{F28DBA74-FD61-40BC-97E4-99AE78DE0939}"/>
              </a:ext>
            </a:extLst>
          </p:cNvPr>
          <p:cNvSpPr txBox="1"/>
          <p:nvPr/>
        </p:nvSpPr>
        <p:spPr>
          <a:xfrm>
            <a:off x="2867859" y="4945212"/>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grpSp>
        <p:nvGrpSpPr>
          <p:cNvPr id="52" name="Group 51">
            <a:extLst>
              <a:ext uri="{FF2B5EF4-FFF2-40B4-BE49-F238E27FC236}">
                <a16:creationId xmlns:a16="http://schemas.microsoft.com/office/drawing/2014/main" id="{DB70F9B3-C32D-4695-B1A6-651099F87FFD}"/>
              </a:ext>
            </a:extLst>
          </p:cNvPr>
          <p:cNvGrpSpPr/>
          <p:nvPr/>
        </p:nvGrpSpPr>
        <p:grpSpPr>
          <a:xfrm>
            <a:off x="1933141" y="5253040"/>
            <a:ext cx="2934637" cy="288147"/>
            <a:chOff x="7280929" y="5692216"/>
            <a:chExt cx="2934637" cy="288147"/>
          </a:xfrm>
        </p:grpSpPr>
        <p:sp>
          <p:nvSpPr>
            <p:cNvPr id="39" name="TextBox 38">
              <a:extLst>
                <a:ext uri="{FF2B5EF4-FFF2-40B4-BE49-F238E27FC236}">
                  <a16:creationId xmlns:a16="http://schemas.microsoft.com/office/drawing/2014/main" id="{E62F31CF-53A8-4351-83AB-A7D5C58FEE52}"/>
                </a:ext>
              </a:extLst>
            </p:cNvPr>
            <p:cNvSpPr txBox="1"/>
            <p:nvPr/>
          </p:nvSpPr>
          <p:spPr>
            <a:xfrm>
              <a:off x="9944091" y="5692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a:t>
              </a:r>
            </a:p>
          </p:txBody>
        </p:sp>
        <p:sp>
          <p:nvSpPr>
            <p:cNvPr id="41" name="TextBox 40">
              <a:extLst>
                <a:ext uri="{FF2B5EF4-FFF2-40B4-BE49-F238E27FC236}">
                  <a16:creationId xmlns:a16="http://schemas.microsoft.com/office/drawing/2014/main" id="{59CDC3BD-E737-4FFC-B57B-2B695B2EAB76}"/>
                </a:ext>
              </a:extLst>
            </p:cNvPr>
            <p:cNvSpPr txBox="1"/>
            <p:nvPr/>
          </p:nvSpPr>
          <p:spPr>
            <a:xfrm>
              <a:off x="9508514" y="5692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40</a:t>
              </a:r>
            </a:p>
          </p:txBody>
        </p:sp>
        <p:sp>
          <p:nvSpPr>
            <p:cNvPr id="43" name="TextBox 42">
              <a:extLst>
                <a:ext uri="{FF2B5EF4-FFF2-40B4-BE49-F238E27FC236}">
                  <a16:creationId xmlns:a16="http://schemas.microsoft.com/office/drawing/2014/main" id="{9DFA27F3-016F-40B0-97BE-FABE20A9C8D5}"/>
                </a:ext>
              </a:extLst>
            </p:cNvPr>
            <p:cNvSpPr txBox="1"/>
            <p:nvPr/>
          </p:nvSpPr>
          <p:spPr>
            <a:xfrm>
              <a:off x="9072936" y="5692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61</a:t>
              </a:r>
            </a:p>
          </p:txBody>
        </p:sp>
        <p:sp>
          <p:nvSpPr>
            <p:cNvPr id="45" name="TextBox 44">
              <a:extLst>
                <a:ext uri="{FF2B5EF4-FFF2-40B4-BE49-F238E27FC236}">
                  <a16:creationId xmlns:a16="http://schemas.microsoft.com/office/drawing/2014/main" id="{5244923E-DCC2-43BB-A537-37255BA755D8}"/>
                </a:ext>
              </a:extLst>
            </p:cNvPr>
            <p:cNvSpPr txBox="1"/>
            <p:nvPr/>
          </p:nvSpPr>
          <p:spPr>
            <a:xfrm>
              <a:off x="8637357" y="569221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91</a:t>
              </a:r>
            </a:p>
          </p:txBody>
        </p:sp>
        <p:sp>
          <p:nvSpPr>
            <p:cNvPr id="47" name="TextBox 46">
              <a:extLst>
                <a:ext uri="{FF2B5EF4-FFF2-40B4-BE49-F238E27FC236}">
                  <a16:creationId xmlns:a16="http://schemas.microsoft.com/office/drawing/2014/main" id="{B17FD009-0EDE-4C87-8A0D-91A14EB9D277}"/>
                </a:ext>
              </a:extLst>
            </p:cNvPr>
            <p:cNvSpPr txBox="1"/>
            <p:nvPr/>
          </p:nvSpPr>
          <p:spPr>
            <a:xfrm>
              <a:off x="8152085" y="569221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146</a:t>
              </a:r>
            </a:p>
          </p:txBody>
        </p:sp>
        <p:sp>
          <p:nvSpPr>
            <p:cNvPr id="49" name="TextBox 48">
              <a:extLst>
                <a:ext uri="{FF2B5EF4-FFF2-40B4-BE49-F238E27FC236}">
                  <a16:creationId xmlns:a16="http://schemas.microsoft.com/office/drawing/2014/main" id="{09C9C4DF-C30B-4EFA-9E17-D32C30AC2D47}"/>
                </a:ext>
              </a:extLst>
            </p:cNvPr>
            <p:cNvSpPr txBox="1"/>
            <p:nvPr/>
          </p:nvSpPr>
          <p:spPr>
            <a:xfrm>
              <a:off x="7716508" y="569221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202</a:t>
              </a:r>
            </a:p>
          </p:txBody>
        </p:sp>
        <p:sp>
          <p:nvSpPr>
            <p:cNvPr id="51" name="TextBox 50">
              <a:extLst>
                <a:ext uri="{FF2B5EF4-FFF2-40B4-BE49-F238E27FC236}">
                  <a16:creationId xmlns:a16="http://schemas.microsoft.com/office/drawing/2014/main" id="{991E5BDD-53FB-4E4C-AEC0-1BA56A5761B8}"/>
                </a:ext>
              </a:extLst>
            </p:cNvPr>
            <p:cNvSpPr txBox="1"/>
            <p:nvPr/>
          </p:nvSpPr>
          <p:spPr>
            <a:xfrm>
              <a:off x="7280929" y="569221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280</a:t>
              </a:r>
            </a:p>
          </p:txBody>
        </p:sp>
      </p:grpSp>
      <p:grpSp>
        <p:nvGrpSpPr>
          <p:cNvPr id="53" name="Group 52">
            <a:extLst>
              <a:ext uri="{FF2B5EF4-FFF2-40B4-BE49-F238E27FC236}">
                <a16:creationId xmlns:a16="http://schemas.microsoft.com/office/drawing/2014/main" id="{CCA0B340-7F40-4457-8315-0AAFE3D6C318}"/>
              </a:ext>
            </a:extLst>
          </p:cNvPr>
          <p:cNvGrpSpPr/>
          <p:nvPr/>
        </p:nvGrpSpPr>
        <p:grpSpPr>
          <a:xfrm>
            <a:off x="1982834" y="5529375"/>
            <a:ext cx="2835251" cy="288147"/>
            <a:chOff x="7330622" y="5692216"/>
            <a:chExt cx="2835251" cy="288147"/>
          </a:xfrm>
        </p:grpSpPr>
        <p:sp>
          <p:nvSpPr>
            <p:cNvPr id="54" name="TextBox 53">
              <a:extLst>
                <a:ext uri="{FF2B5EF4-FFF2-40B4-BE49-F238E27FC236}">
                  <a16:creationId xmlns:a16="http://schemas.microsoft.com/office/drawing/2014/main" id="{81ACCCF4-E636-4DD4-B1AF-8390CECCAD1D}"/>
                </a:ext>
              </a:extLst>
            </p:cNvPr>
            <p:cNvSpPr txBox="1"/>
            <p:nvPr/>
          </p:nvSpPr>
          <p:spPr>
            <a:xfrm>
              <a:off x="9993784" y="5692216"/>
              <a:ext cx="172089"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1</a:t>
              </a:r>
            </a:p>
          </p:txBody>
        </p:sp>
        <p:sp>
          <p:nvSpPr>
            <p:cNvPr id="55" name="TextBox 54">
              <a:extLst>
                <a:ext uri="{FF2B5EF4-FFF2-40B4-BE49-F238E27FC236}">
                  <a16:creationId xmlns:a16="http://schemas.microsoft.com/office/drawing/2014/main" id="{33F49708-EEB1-4030-A0F4-C358891DC4E0}"/>
                </a:ext>
              </a:extLst>
            </p:cNvPr>
            <p:cNvSpPr txBox="1"/>
            <p:nvPr/>
          </p:nvSpPr>
          <p:spPr>
            <a:xfrm>
              <a:off x="9558207" y="5692216"/>
              <a:ext cx="172089"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4</a:t>
              </a:r>
            </a:p>
          </p:txBody>
        </p:sp>
        <p:sp>
          <p:nvSpPr>
            <p:cNvPr id="56" name="TextBox 55">
              <a:extLst>
                <a:ext uri="{FF2B5EF4-FFF2-40B4-BE49-F238E27FC236}">
                  <a16:creationId xmlns:a16="http://schemas.microsoft.com/office/drawing/2014/main" id="{C800F2A5-35A8-4EC9-83CF-9884E99B3C31}"/>
                </a:ext>
              </a:extLst>
            </p:cNvPr>
            <p:cNvSpPr txBox="1"/>
            <p:nvPr/>
          </p:nvSpPr>
          <p:spPr>
            <a:xfrm>
              <a:off x="9122629" y="5692216"/>
              <a:ext cx="172089"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8</a:t>
              </a:r>
            </a:p>
          </p:txBody>
        </p:sp>
        <p:sp>
          <p:nvSpPr>
            <p:cNvPr id="57" name="TextBox 56">
              <a:extLst>
                <a:ext uri="{FF2B5EF4-FFF2-40B4-BE49-F238E27FC236}">
                  <a16:creationId xmlns:a16="http://schemas.microsoft.com/office/drawing/2014/main" id="{AF6A3692-4662-471C-B3E0-3241315CF6B2}"/>
                </a:ext>
              </a:extLst>
            </p:cNvPr>
            <p:cNvSpPr txBox="1"/>
            <p:nvPr/>
          </p:nvSpPr>
          <p:spPr>
            <a:xfrm>
              <a:off x="8637357" y="5692216"/>
              <a:ext cx="271475"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11</a:t>
              </a:r>
            </a:p>
          </p:txBody>
        </p:sp>
        <p:sp>
          <p:nvSpPr>
            <p:cNvPr id="58" name="TextBox 57">
              <a:extLst>
                <a:ext uri="{FF2B5EF4-FFF2-40B4-BE49-F238E27FC236}">
                  <a16:creationId xmlns:a16="http://schemas.microsoft.com/office/drawing/2014/main" id="{83F205C3-138D-44D2-8BEE-18E89E0263D9}"/>
                </a:ext>
              </a:extLst>
            </p:cNvPr>
            <p:cNvSpPr txBox="1"/>
            <p:nvPr/>
          </p:nvSpPr>
          <p:spPr>
            <a:xfrm>
              <a:off x="8201778" y="5692216"/>
              <a:ext cx="271475"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19</a:t>
              </a:r>
            </a:p>
          </p:txBody>
        </p:sp>
        <p:sp>
          <p:nvSpPr>
            <p:cNvPr id="59" name="TextBox 58">
              <a:extLst>
                <a:ext uri="{FF2B5EF4-FFF2-40B4-BE49-F238E27FC236}">
                  <a16:creationId xmlns:a16="http://schemas.microsoft.com/office/drawing/2014/main" id="{F0227DF8-87DB-4987-836C-3C758D5BC826}"/>
                </a:ext>
              </a:extLst>
            </p:cNvPr>
            <p:cNvSpPr txBox="1"/>
            <p:nvPr/>
          </p:nvSpPr>
          <p:spPr>
            <a:xfrm>
              <a:off x="7766201" y="5692216"/>
              <a:ext cx="271475"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32</a:t>
              </a:r>
            </a:p>
          </p:txBody>
        </p:sp>
        <p:sp>
          <p:nvSpPr>
            <p:cNvPr id="60" name="TextBox 59">
              <a:extLst>
                <a:ext uri="{FF2B5EF4-FFF2-40B4-BE49-F238E27FC236}">
                  <a16:creationId xmlns:a16="http://schemas.microsoft.com/office/drawing/2014/main" id="{DEBD1B85-CEE9-45DF-80D3-43C33E073384}"/>
                </a:ext>
              </a:extLst>
            </p:cNvPr>
            <p:cNvSpPr txBox="1"/>
            <p:nvPr/>
          </p:nvSpPr>
          <p:spPr>
            <a:xfrm>
              <a:off x="7330622" y="5692216"/>
              <a:ext cx="271475" cy="288147"/>
            </a:xfrm>
            <a:prstGeom prst="rect">
              <a:avLst/>
            </a:prstGeom>
            <a:noFill/>
          </p:spPr>
          <p:txBody>
            <a:bodyPr wrap="none" lIns="36000" tIns="36000" rIns="36000" bIns="36000" rtlCol="0" anchor="t" anchorCtr="0">
              <a:spAutoFit/>
            </a:bodyPr>
            <a:lstStyle/>
            <a:p>
              <a:pPr algn="ctr"/>
              <a:r>
                <a:rPr lang="en-GB" sz="1400" dirty="0">
                  <a:solidFill>
                    <a:srgbClr val="2894FF"/>
                  </a:solidFill>
                  <a:latin typeface="Arial" panose="020B0604020202020204" pitchFamily="34" charset="0"/>
                  <a:cs typeface="Arial" panose="020B0604020202020204" pitchFamily="34" charset="0"/>
                </a:rPr>
                <a:t>43</a:t>
              </a:r>
            </a:p>
          </p:txBody>
        </p:sp>
      </p:grpSp>
      <p:sp>
        <p:nvSpPr>
          <p:cNvPr id="61" name="TextBox 60">
            <a:extLst>
              <a:ext uri="{FF2B5EF4-FFF2-40B4-BE49-F238E27FC236}">
                <a16:creationId xmlns:a16="http://schemas.microsoft.com/office/drawing/2014/main" id="{218D84A8-3D8F-4E13-A723-B94FD1781C00}"/>
              </a:ext>
            </a:extLst>
          </p:cNvPr>
          <p:cNvSpPr txBox="1"/>
          <p:nvPr/>
        </p:nvSpPr>
        <p:spPr>
          <a:xfrm>
            <a:off x="3071000" y="2910232"/>
            <a:ext cx="3129383" cy="307777"/>
          </a:xfrm>
          <a:prstGeom prst="rect">
            <a:avLst/>
          </a:prstGeom>
          <a:noFill/>
        </p:spPr>
        <p:txBody>
          <a:bodyPr wrap="none" rtlCol="0">
            <a:spAutoFit/>
          </a:bodyPr>
          <a:lstStyle/>
          <a:p>
            <a:r>
              <a:rPr lang="en-US" sz="1400" dirty="0">
                <a:solidFill>
                  <a:schemeClr val="accent2"/>
                </a:solidFill>
              </a:rPr>
              <a:t>Non-</a:t>
            </a:r>
            <a:r>
              <a:rPr lang="en-US" sz="1400" dirty="0" err="1">
                <a:solidFill>
                  <a:schemeClr val="accent2"/>
                </a:solidFill>
              </a:rPr>
              <a:t>dGA</a:t>
            </a:r>
            <a:r>
              <a:rPr lang="en-US" sz="1400" dirty="0">
                <a:solidFill>
                  <a:schemeClr val="accent2"/>
                </a:solidFill>
              </a:rPr>
              <a:t>: 18 </a:t>
            </a:r>
            <a:r>
              <a:rPr lang="en-US" sz="1400" dirty="0" err="1">
                <a:solidFill>
                  <a:schemeClr val="accent2"/>
                </a:solidFill>
              </a:rPr>
              <a:t>mo</a:t>
            </a:r>
            <a:r>
              <a:rPr lang="en-US" sz="1400" dirty="0">
                <a:solidFill>
                  <a:schemeClr val="accent2"/>
                </a:solidFill>
              </a:rPr>
              <a:t> (95%CI 13.4, 28.3)</a:t>
            </a:r>
            <a:endParaRPr lang="en-GB" sz="1400" dirty="0">
              <a:solidFill>
                <a:schemeClr val="accent2"/>
              </a:solidFill>
            </a:endParaRPr>
          </a:p>
        </p:txBody>
      </p:sp>
      <p:sp>
        <p:nvSpPr>
          <p:cNvPr id="62" name="TextBox 61">
            <a:extLst>
              <a:ext uri="{FF2B5EF4-FFF2-40B4-BE49-F238E27FC236}">
                <a16:creationId xmlns:a16="http://schemas.microsoft.com/office/drawing/2014/main" id="{2DC74F68-F5F4-4331-ABCC-861984CF9EB6}"/>
              </a:ext>
            </a:extLst>
          </p:cNvPr>
          <p:cNvSpPr txBox="1"/>
          <p:nvPr/>
        </p:nvSpPr>
        <p:spPr>
          <a:xfrm>
            <a:off x="2340178" y="3902662"/>
            <a:ext cx="2752677" cy="307777"/>
          </a:xfrm>
          <a:prstGeom prst="rect">
            <a:avLst/>
          </a:prstGeom>
          <a:noFill/>
        </p:spPr>
        <p:txBody>
          <a:bodyPr wrap="none" rtlCol="0">
            <a:spAutoFit/>
          </a:bodyPr>
          <a:lstStyle/>
          <a:p>
            <a:r>
              <a:rPr lang="en-US" sz="1400" dirty="0" err="1">
                <a:solidFill>
                  <a:srgbClr val="2894FF"/>
                </a:solidFill>
              </a:rPr>
              <a:t>dGA</a:t>
            </a:r>
            <a:r>
              <a:rPr lang="en-US" sz="1400" dirty="0">
                <a:solidFill>
                  <a:srgbClr val="2894FF"/>
                </a:solidFill>
              </a:rPr>
              <a:t>: 14.9 </a:t>
            </a:r>
            <a:r>
              <a:rPr lang="en-US" sz="1400" dirty="0" err="1">
                <a:solidFill>
                  <a:srgbClr val="2894FF"/>
                </a:solidFill>
              </a:rPr>
              <a:t>mo</a:t>
            </a:r>
            <a:r>
              <a:rPr lang="en-US" sz="1400" dirty="0">
                <a:solidFill>
                  <a:srgbClr val="2894FF"/>
                </a:solidFill>
              </a:rPr>
              <a:t> (95% CI 8.1, NR)</a:t>
            </a:r>
            <a:endParaRPr lang="en-GB" sz="1400" dirty="0">
              <a:solidFill>
                <a:srgbClr val="2894FF"/>
              </a:solidFill>
            </a:endParaRPr>
          </a:p>
        </p:txBody>
      </p:sp>
      <p:sp>
        <p:nvSpPr>
          <p:cNvPr id="63" name="TextBox 62">
            <a:extLst>
              <a:ext uri="{FF2B5EF4-FFF2-40B4-BE49-F238E27FC236}">
                <a16:creationId xmlns:a16="http://schemas.microsoft.com/office/drawing/2014/main" id="{1671F8FC-E767-4F8A-9949-DA097AE9F243}"/>
              </a:ext>
            </a:extLst>
          </p:cNvPr>
          <p:cNvSpPr txBox="1"/>
          <p:nvPr/>
        </p:nvSpPr>
        <p:spPr>
          <a:xfrm>
            <a:off x="3996623" y="4276956"/>
            <a:ext cx="636713" cy="307777"/>
          </a:xfrm>
          <a:prstGeom prst="rect">
            <a:avLst/>
          </a:prstGeom>
          <a:noFill/>
        </p:spPr>
        <p:txBody>
          <a:bodyPr wrap="none" rtlCol="0">
            <a:spAutoFit/>
          </a:bodyPr>
          <a:lstStyle/>
          <a:p>
            <a:r>
              <a:rPr lang="en-US" sz="1400" dirty="0">
                <a:solidFill>
                  <a:srgbClr val="363636"/>
                </a:solidFill>
              </a:rPr>
              <a:t>p=1.0</a:t>
            </a:r>
            <a:endParaRPr lang="en-GB" sz="1400" dirty="0">
              <a:solidFill>
                <a:srgbClr val="363636"/>
              </a:solidFill>
            </a:endParaRPr>
          </a:p>
        </p:txBody>
      </p:sp>
      <p:sp>
        <p:nvSpPr>
          <p:cNvPr id="66" name="Graphic 64">
            <a:extLst>
              <a:ext uri="{FF2B5EF4-FFF2-40B4-BE49-F238E27FC236}">
                <a16:creationId xmlns:a16="http://schemas.microsoft.com/office/drawing/2014/main" id="{9EE230FB-7547-4231-AACB-2F1F90444509}"/>
              </a:ext>
            </a:extLst>
          </p:cNvPr>
          <p:cNvSpPr/>
          <p:nvPr/>
        </p:nvSpPr>
        <p:spPr>
          <a:xfrm>
            <a:off x="2118570" y="2444784"/>
            <a:ext cx="2664000" cy="1332000"/>
          </a:xfrm>
          <a:custGeom>
            <a:avLst/>
            <a:gdLst>
              <a:gd name="connsiteX0" fmla="*/ 3357877 w 3357876"/>
              <a:gd name="connsiteY0" fmla="*/ 1663751 h 1663750"/>
              <a:gd name="connsiteX1" fmla="*/ 3214907 w 3357876"/>
              <a:gd name="connsiteY1" fmla="*/ 1663751 h 1663750"/>
              <a:gd name="connsiteX2" fmla="*/ 3214907 w 3357876"/>
              <a:gd name="connsiteY2" fmla="*/ 1617288 h 1663750"/>
              <a:gd name="connsiteX3" fmla="*/ 3064802 w 3357876"/>
              <a:gd name="connsiteY3" fmla="*/ 1617288 h 1663750"/>
              <a:gd name="connsiteX4" fmla="*/ 3064802 w 3357876"/>
              <a:gd name="connsiteY4" fmla="*/ 1552947 h 1663750"/>
              <a:gd name="connsiteX5" fmla="*/ 2694880 w 3357876"/>
              <a:gd name="connsiteY5" fmla="*/ 1552947 h 1663750"/>
              <a:gd name="connsiteX6" fmla="*/ 2694880 w 3357876"/>
              <a:gd name="connsiteY6" fmla="*/ 1527934 h 1663750"/>
              <a:gd name="connsiteX7" fmla="*/ 2625185 w 3357876"/>
              <a:gd name="connsiteY7" fmla="*/ 1527934 h 1663750"/>
              <a:gd name="connsiteX8" fmla="*/ 2625185 w 3357876"/>
              <a:gd name="connsiteY8" fmla="*/ 1504702 h 1663750"/>
              <a:gd name="connsiteX9" fmla="*/ 2489369 w 3357876"/>
              <a:gd name="connsiteY9" fmla="*/ 1504702 h 1663750"/>
              <a:gd name="connsiteX10" fmla="*/ 2489369 w 3357876"/>
              <a:gd name="connsiteY10" fmla="*/ 1479680 h 1663750"/>
              <a:gd name="connsiteX11" fmla="*/ 2439333 w 3357876"/>
              <a:gd name="connsiteY11" fmla="*/ 1479680 h 1663750"/>
              <a:gd name="connsiteX12" fmla="*/ 2439333 w 3357876"/>
              <a:gd name="connsiteY12" fmla="*/ 1449305 h 1663750"/>
              <a:gd name="connsiteX13" fmla="*/ 2149831 w 3357876"/>
              <a:gd name="connsiteY13" fmla="*/ 1449305 h 1663750"/>
              <a:gd name="connsiteX14" fmla="*/ 2149831 w 3357876"/>
              <a:gd name="connsiteY14" fmla="*/ 1429645 h 1663750"/>
              <a:gd name="connsiteX15" fmla="*/ 2087280 w 3357876"/>
              <a:gd name="connsiteY15" fmla="*/ 1429645 h 1663750"/>
              <a:gd name="connsiteX16" fmla="*/ 2087280 w 3357876"/>
              <a:gd name="connsiteY16" fmla="*/ 1413558 h 1663750"/>
              <a:gd name="connsiteX17" fmla="*/ 2044389 w 3357876"/>
              <a:gd name="connsiteY17" fmla="*/ 1413558 h 1663750"/>
              <a:gd name="connsiteX18" fmla="*/ 2044389 w 3357876"/>
              <a:gd name="connsiteY18" fmla="*/ 1388545 h 1663750"/>
              <a:gd name="connsiteX19" fmla="*/ 1978266 w 3357876"/>
              <a:gd name="connsiteY19" fmla="*/ 1388545 h 1663750"/>
              <a:gd name="connsiteX20" fmla="*/ 1978266 w 3357876"/>
              <a:gd name="connsiteY20" fmla="*/ 1370667 h 1663750"/>
              <a:gd name="connsiteX21" fmla="*/ 1937166 w 3357876"/>
              <a:gd name="connsiteY21" fmla="*/ 1370667 h 1663750"/>
              <a:gd name="connsiteX22" fmla="*/ 1937166 w 3357876"/>
              <a:gd name="connsiteY22" fmla="*/ 1351017 h 1663750"/>
              <a:gd name="connsiteX23" fmla="*/ 1885341 w 3357876"/>
              <a:gd name="connsiteY23" fmla="*/ 1351017 h 1663750"/>
              <a:gd name="connsiteX24" fmla="*/ 1885341 w 3357876"/>
              <a:gd name="connsiteY24" fmla="*/ 1329566 h 1663750"/>
              <a:gd name="connsiteX25" fmla="*/ 1745952 w 3357876"/>
              <a:gd name="connsiteY25" fmla="*/ 1329566 h 1663750"/>
              <a:gd name="connsiteX26" fmla="*/ 1745952 w 3357876"/>
              <a:gd name="connsiteY26" fmla="*/ 1300972 h 1663750"/>
              <a:gd name="connsiteX27" fmla="*/ 1669113 w 3357876"/>
              <a:gd name="connsiteY27" fmla="*/ 1300972 h 1663750"/>
              <a:gd name="connsiteX28" fmla="*/ 1669113 w 3357876"/>
              <a:gd name="connsiteY28" fmla="*/ 1286675 h 1663750"/>
              <a:gd name="connsiteX29" fmla="*/ 1620860 w 3357876"/>
              <a:gd name="connsiteY29" fmla="*/ 1286675 h 1663750"/>
              <a:gd name="connsiteX30" fmla="*/ 1620860 w 3357876"/>
              <a:gd name="connsiteY30" fmla="*/ 1268806 h 1663750"/>
              <a:gd name="connsiteX31" fmla="*/ 1556528 w 3357876"/>
              <a:gd name="connsiteY31" fmla="*/ 1268806 h 1663750"/>
              <a:gd name="connsiteX32" fmla="*/ 1556528 w 3357876"/>
              <a:gd name="connsiteY32" fmla="*/ 1231278 h 1663750"/>
              <a:gd name="connsiteX33" fmla="*/ 1518999 w 3357876"/>
              <a:gd name="connsiteY33" fmla="*/ 1231278 h 1663750"/>
              <a:gd name="connsiteX34" fmla="*/ 1518999 w 3357876"/>
              <a:gd name="connsiteY34" fmla="*/ 1206265 h 1663750"/>
              <a:gd name="connsiteX35" fmla="*/ 1433217 w 3357876"/>
              <a:gd name="connsiteY35" fmla="*/ 1206265 h 1663750"/>
              <a:gd name="connsiteX36" fmla="*/ 1433217 w 3357876"/>
              <a:gd name="connsiteY36" fmla="*/ 1188387 h 1663750"/>
              <a:gd name="connsiteX37" fmla="*/ 1390326 w 3357876"/>
              <a:gd name="connsiteY37" fmla="*/ 1188387 h 1663750"/>
              <a:gd name="connsiteX38" fmla="*/ 1390326 w 3357876"/>
              <a:gd name="connsiteY38" fmla="*/ 1168737 h 1663750"/>
              <a:gd name="connsiteX39" fmla="*/ 1295619 w 3357876"/>
              <a:gd name="connsiteY39" fmla="*/ 1168737 h 1663750"/>
              <a:gd name="connsiteX40" fmla="*/ 1295619 w 3357876"/>
              <a:gd name="connsiteY40" fmla="*/ 1125846 h 1663750"/>
              <a:gd name="connsiteX41" fmla="*/ 1238431 w 3357876"/>
              <a:gd name="connsiteY41" fmla="*/ 1125846 h 1663750"/>
              <a:gd name="connsiteX42" fmla="*/ 1238431 w 3357876"/>
              <a:gd name="connsiteY42" fmla="*/ 1084745 h 1663750"/>
              <a:gd name="connsiteX43" fmla="*/ 1200903 w 3357876"/>
              <a:gd name="connsiteY43" fmla="*/ 1084745 h 1663750"/>
              <a:gd name="connsiteX44" fmla="*/ 1200903 w 3357876"/>
              <a:gd name="connsiteY44" fmla="*/ 1068657 h 1663750"/>
              <a:gd name="connsiteX45" fmla="*/ 1136571 w 3357876"/>
              <a:gd name="connsiteY45" fmla="*/ 1068657 h 1663750"/>
              <a:gd name="connsiteX46" fmla="*/ 1136571 w 3357876"/>
              <a:gd name="connsiteY46" fmla="*/ 1025766 h 1663750"/>
              <a:gd name="connsiteX47" fmla="*/ 1072229 w 3357876"/>
              <a:gd name="connsiteY47" fmla="*/ 1025766 h 1663750"/>
              <a:gd name="connsiteX48" fmla="*/ 1072229 w 3357876"/>
              <a:gd name="connsiteY48" fmla="*/ 995391 h 1663750"/>
              <a:gd name="connsiteX49" fmla="*/ 959644 w 3357876"/>
              <a:gd name="connsiteY49" fmla="*/ 995391 h 1663750"/>
              <a:gd name="connsiteX50" fmla="*/ 959644 w 3357876"/>
              <a:gd name="connsiteY50" fmla="*/ 954291 h 1663750"/>
              <a:gd name="connsiteX51" fmla="*/ 938204 w 3357876"/>
              <a:gd name="connsiteY51" fmla="*/ 954291 h 1663750"/>
              <a:gd name="connsiteX52" fmla="*/ 938204 w 3357876"/>
              <a:gd name="connsiteY52" fmla="*/ 927482 h 1663750"/>
              <a:gd name="connsiteX53" fmla="*/ 870295 w 3357876"/>
              <a:gd name="connsiteY53" fmla="*/ 927482 h 1663750"/>
              <a:gd name="connsiteX54" fmla="*/ 870295 w 3357876"/>
              <a:gd name="connsiteY54" fmla="*/ 904250 h 1663750"/>
              <a:gd name="connsiteX55" fmla="*/ 847064 w 3357876"/>
              <a:gd name="connsiteY55" fmla="*/ 904250 h 1663750"/>
              <a:gd name="connsiteX56" fmla="*/ 847064 w 3357876"/>
              <a:gd name="connsiteY56" fmla="*/ 864935 h 1663750"/>
              <a:gd name="connsiteX57" fmla="*/ 814897 w 3357876"/>
              <a:gd name="connsiteY57" fmla="*/ 864935 h 1663750"/>
              <a:gd name="connsiteX58" fmla="*/ 814897 w 3357876"/>
              <a:gd name="connsiteY58" fmla="*/ 829193 h 1663750"/>
              <a:gd name="connsiteX59" fmla="*/ 770220 w 3357876"/>
              <a:gd name="connsiteY59" fmla="*/ 829193 h 1663750"/>
              <a:gd name="connsiteX60" fmla="*/ 770220 w 3357876"/>
              <a:gd name="connsiteY60" fmla="*/ 798813 h 1663750"/>
              <a:gd name="connsiteX61" fmla="*/ 738053 w 3357876"/>
              <a:gd name="connsiteY61" fmla="*/ 798813 h 1663750"/>
              <a:gd name="connsiteX62" fmla="*/ 738053 w 3357876"/>
              <a:gd name="connsiteY62" fmla="*/ 766646 h 1663750"/>
              <a:gd name="connsiteX63" fmla="*/ 675506 w 3357876"/>
              <a:gd name="connsiteY63" fmla="*/ 766646 h 1663750"/>
              <a:gd name="connsiteX64" fmla="*/ 675506 w 3357876"/>
              <a:gd name="connsiteY64" fmla="*/ 716609 h 1663750"/>
              <a:gd name="connsiteX65" fmla="*/ 630830 w 3357876"/>
              <a:gd name="connsiteY65" fmla="*/ 716609 h 1663750"/>
              <a:gd name="connsiteX66" fmla="*/ 630830 w 3357876"/>
              <a:gd name="connsiteY66" fmla="*/ 700526 h 1663750"/>
              <a:gd name="connsiteX67" fmla="*/ 602237 w 3357876"/>
              <a:gd name="connsiteY67" fmla="*/ 700526 h 1663750"/>
              <a:gd name="connsiteX68" fmla="*/ 602237 w 3357876"/>
              <a:gd name="connsiteY68" fmla="*/ 677294 h 1663750"/>
              <a:gd name="connsiteX69" fmla="*/ 561135 w 3357876"/>
              <a:gd name="connsiteY69" fmla="*/ 677294 h 1663750"/>
              <a:gd name="connsiteX70" fmla="*/ 561135 w 3357876"/>
              <a:gd name="connsiteY70" fmla="*/ 641553 h 1663750"/>
              <a:gd name="connsiteX71" fmla="*/ 537903 w 3357876"/>
              <a:gd name="connsiteY71" fmla="*/ 641553 h 1663750"/>
              <a:gd name="connsiteX72" fmla="*/ 537903 w 3357876"/>
              <a:gd name="connsiteY72" fmla="*/ 600450 h 1663750"/>
              <a:gd name="connsiteX73" fmla="*/ 502162 w 3357876"/>
              <a:gd name="connsiteY73" fmla="*/ 600450 h 1663750"/>
              <a:gd name="connsiteX74" fmla="*/ 502162 w 3357876"/>
              <a:gd name="connsiteY74" fmla="*/ 575432 h 1663750"/>
              <a:gd name="connsiteX75" fmla="*/ 455699 w 3357876"/>
              <a:gd name="connsiteY75" fmla="*/ 575432 h 1663750"/>
              <a:gd name="connsiteX76" fmla="*/ 455699 w 3357876"/>
              <a:gd name="connsiteY76" fmla="*/ 541478 h 1663750"/>
              <a:gd name="connsiteX77" fmla="*/ 430681 w 3357876"/>
              <a:gd name="connsiteY77" fmla="*/ 541478 h 1663750"/>
              <a:gd name="connsiteX78" fmla="*/ 430681 w 3357876"/>
              <a:gd name="connsiteY78" fmla="*/ 511098 h 1663750"/>
              <a:gd name="connsiteX79" fmla="*/ 386003 w 3357876"/>
              <a:gd name="connsiteY79" fmla="*/ 511098 h 1663750"/>
              <a:gd name="connsiteX80" fmla="*/ 386003 w 3357876"/>
              <a:gd name="connsiteY80" fmla="*/ 466421 h 1663750"/>
              <a:gd name="connsiteX81" fmla="*/ 359198 w 3357876"/>
              <a:gd name="connsiteY81" fmla="*/ 466421 h 1663750"/>
              <a:gd name="connsiteX82" fmla="*/ 359198 w 3357876"/>
              <a:gd name="connsiteY82" fmla="*/ 434254 h 1663750"/>
              <a:gd name="connsiteX83" fmla="*/ 339541 w 3357876"/>
              <a:gd name="connsiteY83" fmla="*/ 434254 h 1663750"/>
              <a:gd name="connsiteX84" fmla="*/ 339541 w 3357876"/>
              <a:gd name="connsiteY84" fmla="*/ 377069 h 1663750"/>
              <a:gd name="connsiteX85" fmla="*/ 307374 w 3357876"/>
              <a:gd name="connsiteY85" fmla="*/ 377069 h 1663750"/>
              <a:gd name="connsiteX86" fmla="*/ 307374 w 3357876"/>
              <a:gd name="connsiteY86" fmla="*/ 332392 h 1663750"/>
              <a:gd name="connsiteX87" fmla="*/ 287716 w 3357876"/>
              <a:gd name="connsiteY87" fmla="*/ 332392 h 1663750"/>
              <a:gd name="connsiteX88" fmla="*/ 287716 w 3357876"/>
              <a:gd name="connsiteY88" fmla="*/ 260910 h 1663750"/>
              <a:gd name="connsiteX89" fmla="*/ 248401 w 3357876"/>
              <a:gd name="connsiteY89" fmla="*/ 260910 h 1663750"/>
              <a:gd name="connsiteX90" fmla="*/ 248401 w 3357876"/>
              <a:gd name="connsiteY90" fmla="*/ 178705 h 1663750"/>
              <a:gd name="connsiteX91" fmla="*/ 221594 w 3357876"/>
              <a:gd name="connsiteY91" fmla="*/ 178705 h 1663750"/>
              <a:gd name="connsiteX92" fmla="*/ 221594 w 3357876"/>
              <a:gd name="connsiteY92" fmla="*/ 155474 h 1663750"/>
              <a:gd name="connsiteX93" fmla="*/ 189427 w 3357876"/>
              <a:gd name="connsiteY93" fmla="*/ 155474 h 1663750"/>
              <a:gd name="connsiteX94" fmla="*/ 189427 w 3357876"/>
              <a:gd name="connsiteY94" fmla="*/ 105436 h 1663750"/>
              <a:gd name="connsiteX95" fmla="*/ 142965 w 3357876"/>
              <a:gd name="connsiteY95" fmla="*/ 105436 h 1663750"/>
              <a:gd name="connsiteX96" fmla="*/ 142965 w 3357876"/>
              <a:gd name="connsiteY96" fmla="*/ 83992 h 1663750"/>
              <a:gd name="connsiteX97" fmla="*/ 117945 w 3357876"/>
              <a:gd name="connsiteY97" fmla="*/ 83992 h 1663750"/>
              <a:gd name="connsiteX98" fmla="*/ 117945 w 3357876"/>
              <a:gd name="connsiteY98" fmla="*/ 60760 h 1663750"/>
              <a:gd name="connsiteX99" fmla="*/ 85779 w 3357876"/>
              <a:gd name="connsiteY99" fmla="*/ 60760 h 1663750"/>
              <a:gd name="connsiteX100" fmla="*/ 85779 w 3357876"/>
              <a:gd name="connsiteY100" fmla="*/ 48250 h 1663750"/>
              <a:gd name="connsiteX101" fmla="*/ 33954 w 3357876"/>
              <a:gd name="connsiteY101" fmla="*/ 48250 h 1663750"/>
              <a:gd name="connsiteX102" fmla="*/ 33954 w 3357876"/>
              <a:gd name="connsiteY102" fmla="*/ 0 h 1663750"/>
              <a:gd name="connsiteX103" fmla="*/ 0 w 3357876"/>
              <a:gd name="connsiteY103" fmla="*/ 0 h 166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57876" h="1663750">
                <a:moveTo>
                  <a:pt x="3357877" y="1663751"/>
                </a:moveTo>
                <a:lnTo>
                  <a:pt x="3214907" y="1663751"/>
                </a:lnTo>
                <a:lnTo>
                  <a:pt x="3214907" y="1617288"/>
                </a:lnTo>
                <a:lnTo>
                  <a:pt x="3064802" y="1617288"/>
                </a:lnTo>
                <a:lnTo>
                  <a:pt x="3064802" y="1552947"/>
                </a:lnTo>
                <a:lnTo>
                  <a:pt x="2694880" y="1552947"/>
                </a:lnTo>
                <a:lnTo>
                  <a:pt x="2694880" y="1527934"/>
                </a:lnTo>
                <a:lnTo>
                  <a:pt x="2625185" y="1527934"/>
                </a:lnTo>
                <a:lnTo>
                  <a:pt x="2625185" y="1504702"/>
                </a:lnTo>
                <a:lnTo>
                  <a:pt x="2489369" y="1504702"/>
                </a:lnTo>
                <a:lnTo>
                  <a:pt x="2489369" y="1479680"/>
                </a:lnTo>
                <a:lnTo>
                  <a:pt x="2439333" y="1479680"/>
                </a:lnTo>
                <a:lnTo>
                  <a:pt x="2439333" y="1449305"/>
                </a:lnTo>
                <a:lnTo>
                  <a:pt x="2149831" y="1449305"/>
                </a:lnTo>
                <a:lnTo>
                  <a:pt x="2149831" y="1429645"/>
                </a:lnTo>
                <a:lnTo>
                  <a:pt x="2087280" y="1429645"/>
                </a:lnTo>
                <a:lnTo>
                  <a:pt x="2087280" y="1413558"/>
                </a:lnTo>
                <a:lnTo>
                  <a:pt x="2044389" y="1413558"/>
                </a:lnTo>
                <a:lnTo>
                  <a:pt x="2044389" y="1388545"/>
                </a:lnTo>
                <a:lnTo>
                  <a:pt x="1978266" y="1388545"/>
                </a:lnTo>
                <a:lnTo>
                  <a:pt x="1978266" y="1370667"/>
                </a:lnTo>
                <a:lnTo>
                  <a:pt x="1937166" y="1370667"/>
                </a:lnTo>
                <a:lnTo>
                  <a:pt x="1937166" y="1351017"/>
                </a:lnTo>
                <a:lnTo>
                  <a:pt x="1885341" y="1351017"/>
                </a:lnTo>
                <a:lnTo>
                  <a:pt x="1885341" y="1329566"/>
                </a:lnTo>
                <a:lnTo>
                  <a:pt x="1745952" y="1329566"/>
                </a:lnTo>
                <a:lnTo>
                  <a:pt x="1745952" y="1300972"/>
                </a:lnTo>
                <a:lnTo>
                  <a:pt x="1669113" y="1300972"/>
                </a:lnTo>
                <a:lnTo>
                  <a:pt x="1669113" y="1286675"/>
                </a:lnTo>
                <a:lnTo>
                  <a:pt x="1620860" y="1286675"/>
                </a:lnTo>
                <a:lnTo>
                  <a:pt x="1620860" y="1268806"/>
                </a:lnTo>
                <a:lnTo>
                  <a:pt x="1556528" y="1268806"/>
                </a:lnTo>
                <a:lnTo>
                  <a:pt x="1556528" y="1231278"/>
                </a:lnTo>
                <a:lnTo>
                  <a:pt x="1518999" y="1231278"/>
                </a:lnTo>
                <a:lnTo>
                  <a:pt x="1518999" y="1206265"/>
                </a:lnTo>
                <a:lnTo>
                  <a:pt x="1433217" y="1206265"/>
                </a:lnTo>
                <a:lnTo>
                  <a:pt x="1433217" y="1188387"/>
                </a:lnTo>
                <a:lnTo>
                  <a:pt x="1390326" y="1188387"/>
                </a:lnTo>
                <a:lnTo>
                  <a:pt x="1390326" y="1168737"/>
                </a:lnTo>
                <a:lnTo>
                  <a:pt x="1295619" y="1168737"/>
                </a:lnTo>
                <a:lnTo>
                  <a:pt x="1295619" y="1125846"/>
                </a:lnTo>
                <a:lnTo>
                  <a:pt x="1238431" y="1125846"/>
                </a:lnTo>
                <a:lnTo>
                  <a:pt x="1238431" y="1084745"/>
                </a:lnTo>
                <a:lnTo>
                  <a:pt x="1200903" y="1084745"/>
                </a:lnTo>
                <a:lnTo>
                  <a:pt x="1200903" y="1068657"/>
                </a:lnTo>
                <a:lnTo>
                  <a:pt x="1136571" y="1068657"/>
                </a:lnTo>
                <a:lnTo>
                  <a:pt x="1136571" y="1025766"/>
                </a:lnTo>
                <a:lnTo>
                  <a:pt x="1072229" y="1025766"/>
                </a:lnTo>
                <a:lnTo>
                  <a:pt x="1072229" y="995391"/>
                </a:lnTo>
                <a:lnTo>
                  <a:pt x="959644" y="995391"/>
                </a:lnTo>
                <a:lnTo>
                  <a:pt x="959644" y="954291"/>
                </a:lnTo>
                <a:lnTo>
                  <a:pt x="938204" y="954291"/>
                </a:lnTo>
                <a:lnTo>
                  <a:pt x="938204" y="927482"/>
                </a:lnTo>
                <a:lnTo>
                  <a:pt x="870295" y="927482"/>
                </a:lnTo>
                <a:lnTo>
                  <a:pt x="870295" y="904250"/>
                </a:lnTo>
                <a:lnTo>
                  <a:pt x="847064" y="904250"/>
                </a:lnTo>
                <a:lnTo>
                  <a:pt x="847064" y="864935"/>
                </a:lnTo>
                <a:lnTo>
                  <a:pt x="814897" y="864935"/>
                </a:lnTo>
                <a:lnTo>
                  <a:pt x="814897" y="829193"/>
                </a:lnTo>
                <a:lnTo>
                  <a:pt x="770220" y="829193"/>
                </a:lnTo>
                <a:lnTo>
                  <a:pt x="770220" y="798813"/>
                </a:lnTo>
                <a:lnTo>
                  <a:pt x="738053" y="798813"/>
                </a:lnTo>
                <a:lnTo>
                  <a:pt x="738053" y="766646"/>
                </a:lnTo>
                <a:lnTo>
                  <a:pt x="675506" y="766646"/>
                </a:lnTo>
                <a:lnTo>
                  <a:pt x="675506" y="716609"/>
                </a:lnTo>
                <a:lnTo>
                  <a:pt x="630830" y="716609"/>
                </a:lnTo>
                <a:lnTo>
                  <a:pt x="630830" y="700526"/>
                </a:lnTo>
                <a:lnTo>
                  <a:pt x="602237" y="700526"/>
                </a:lnTo>
                <a:lnTo>
                  <a:pt x="602237" y="677294"/>
                </a:lnTo>
                <a:lnTo>
                  <a:pt x="561135" y="677294"/>
                </a:lnTo>
                <a:lnTo>
                  <a:pt x="561135" y="641553"/>
                </a:lnTo>
                <a:lnTo>
                  <a:pt x="537903" y="641553"/>
                </a:lnTo>
                <a:lnTo>
                  <a:pt x="537903" y="600450"/>
                </a:lnTo>
                <a:lnTo>
                  <a:pt x="502162" y="600450"/>
                </a:lnTo>
                <a:lnTo>
                  <a:pt x="502162" y="575432"/>
                </a:lnTo>
                <a:lnTo>
                  <a:pt x="455699" y="575432"/>
                </a:lnTo>
                <a:lnTo>
                  <a:pt x="455699" y="541478"/>
                </a:lnTo>
                <a:lnTo>
                  <a:pt x="430681" y="541478"/>
                </a:lnTo>
                <a:lnTo>
                  <a:pt x="430681" y="511098"/>
                </a:lnTo>
                <a:lnTo>
                  <a:pt x="386003" y="511098"/>
                </a:lnTo>
                <a:lnTo>
                  <a:pt x="386003" y="466421"/>
                </a:lnTo>
                <a:lnTo>
                  <a:pt x="359198" y="466421"/>
                </a:lnTo>
                <a:lnTo>
                  <a:pt x="359198" y="434254"/>
                </a:lnTo>
                <a:lnTo>
                  <a:pt x="339541" y="434254"/>
                </a:lnTo>
                <a:lnTo>
                  <a:pt x="339541" y="377069"/>
                </a:lnTo>
                <a:lnTo>
                  <a:pt x="307374" y="377069"/>
                </a:lnTo>
                <a:lnTo>
                  <a:pt x="307374" y="332392"/>
                </a:lnTo>
                <a:lnTo>
                  <a:pt x="287716" y="332392"/>
                </a:lnTo>
                <a:lnTo>
                  <a:pt x="287716" y="260910"/>
                </a:lnTo>
                <a:lnTo>
                  <a:pt x="248401" y="260910"/>
                </a:lnTo>
                <a:lnTo>
                  <a:pt x="248401" y="178705"/>
                </a:lnTo>
                <a:lnTo>
                  <a:pt x="221594" y="178705"/>
                </a:lnTo>
                <a:lnTo>
                  <a:pt x="221594" y="155474"/>
                </a:lnTo>
                <a:lnTo>
                  <a:pt x="189427" y="155474"/>
                </a:lnTo>
                <a:lnTo>
                  <a:pt x="189427" y="105436"/>
                </a:lnTo>
                <a:lnTo>
                  <a:pt x="142965" y="105436"/>
                </a:lnTo>
                <a:lnTo>
                  <a:pt x="142965" y="83992"/>
                </a:lnTo>
                <a:lnTo>
                  <a:pt x="117945" y="83992"/>
                </a:lnTo>
                <a:lnTo>
                  <a:pt x="117945" y="60760"/>
                </a:lnTo>
                <a:lnTo>
                  <a:pt x="85779" y="60760"/>
                </a:lnTo>
                <a:lnTo>
                  <a:pt x="85779" y="48250"/>
                </a:lnTo>
                <a:lnTo>
                  <a:pt x="33954" y="48250"/>
                </a:lnTo>
                <a:lnTo>
                  <a:pt x="33954" y="0"/>
                </a:lnTo>
                <a:lnTo>
                  <a:pt x="0" y="0"/>
                </a:lnTo>
              </a:path>
            </a:pathLst>
          </a:custGeom>
          <a:noFill/>
          <a:ln w="19050" cap="flat">
            <a:solidFill>
              <a:schemeClr val="accent2"/>
            </a:solidFill>
            <a:prstDash val="solid"/>
            <a:miter/>
          </a:ln>
        </p:spPr>
        <p:txBody>
          <a:bodyPr rtlCol="0" anchor="ctr"/>
          <a:lstStyle/>
          <a:p>
            <a:endParaRPr lang="en-GB"/>
          </a:p>
        </p:txBody>
      </p:sp>
      <p:sp>
        <p:nvSpPr>
          <p:cNvPr id="69" name="Graphic 67">
            <a:extLst>
              <a:ext uri="{FF2B5EF4-FFF2-40B4-BE49-F238E27FC236}">
                <a16:creationId xmlns:a16="http://schemas.microsoft.com/office/drawing/2014/main" id="{E41148A4-EB42-411B-AB57-6E71669FDB63}"/>
              </a:ext>
            </a:extLst>
          </p:cNvPr>
          <p:cNvSpPr/>
          <p:nvPr/>
        </p:nvSpPr>
        <p:spPr>
          <a:xfrm>
            <a:off x="2132285" y="2440752"/>
            <a:ext cx="2735493" cy="1254143"/>
          </a:xfrm>
          <a:custGeom>
            <a:avLst/>
            <a:gdLst>
              <a:gd name="connsiteX0" fmla="*/ 3361449 w 3361448"/>
              <a:gd name="connsiteY0" fmla="*/ 1604772 h 1604771"/>
              <a:gd name="connsiteX1" fmla="*/ 2060477 w 3361448"/>
              <a:gd name="connsiteY1" fmla="*/ 1604772 h 1604771"/>
              <a:gd name="connsiteX2" fmla="*/ 2060477 w 3361448"/>
              <a:gd name="connsiteY2" fmla="*/ 1470746 h 1604771"/>
              <a:gd name="connsiteX3" fmla="*/ 1602991 w 3361448"/>
              <a:gd name="connsiteY3" fmla="*/ 1470746 h 1604771"/>
              <a:gd name="connsiteX4" fmla="*/ 1602991 w 3361448"/>
              <a:gd name="connsiteY4" fmla="*/ 1356370 h 1604771"/>
              <a:gd name="connsiteX5" fmla="*/ 1383182 w 3361448"/>
              <a:gd name="connsiteY5" fmla="*/ 1356370 h 1604771"/>
              <a:gd name="connsiteX6" fmla="*/ 1383182 w 3361448"/>
              <a:gd name="connsiteY6" fmla="*/ 1249147 h 1604771"/>
              <a:gd name="connsiteX7" fmla="*/ 1215200 w 3361448"/>
              <a:gd name="connsiteY7" fmla="*/ 1249147 h 1604771"/>
              <a:gd name="connsiteX8" fmla="*/ 1215200 w 3361448"/>
              <a:gd name="connsiteY8" fmla="*/ 1163374 h 1604771"/>
              <a:gd name="connsiteX9" fmla="*/ 1197331 w 3361448"/>
              <a:gd name="connsiteY9" fmla="*/ 1163374 h 1604771"/>
              <a:gd name="connsiteX10" fmla="*/ 1197331 w 3361448"/>
              <a:gd name="connsiteY10" fmla="*/ 1072229 h 1604771"/>
              <a:gd name="connsiteX11" fmla="*/ 1065086 w 3361448"/>
              <a:gd name="connsiteY11" fmla="*/ 1072229 h 1604771"/>
              <a:gd name="connsiteX12" fmla="*/ 1065086 w 3361448"/>
              <a:gd name="connsiteY12" fmla="*/ 990029 h 1604771"/>
              <a:gd name="connsiteX13" fmla="*/ 854212 w 3361448"/>
              <a:gd name="connsiteY13" fmla="*/ 990029 h 1604771"/>
              <a:gd name="connsiteX14" fmla="*/ 854212 w 3361448"/>
              <a:gd name="connsiteY14" fmla="*/ 847063 h 1604771"/>
              <a:gd name="connsiteX15" fmla="*/ 827406 w 3361448"/>
              <a:gd name="connsiteY15" fmla="*/ 847063 h 1604771"/>
              <a:gd name="connsiteX16" fmla="*/ 827406 w 3361448"/>
              <a:gd name="connsiteY16" fmla="*/ 766646 h 1604771"/>
              <a:gd name="connsiteX17" fmla="*/ 809536 w 3361448"/>
              <a:gd name="connsiteY17" fmla="*/ 766646 h 1604771"/>
              <a:gd name="connsiteX18" fmla="*/ 809536 w 3361448"/>
              <a:gd name="connsiteY18" fmla="*/ 696951 h 1604771"/>
              <a:gd name="connsiteX19" fmla="*/ 793453 w 3361448"/>
              <a:gd name="connsiteY19" fmla="*/ 696951 h 1604771"/>
              <a:gd name="connsiteX20" fmla="*/ 793453 w 3361448"/>
              <a:gd name="connsiteY20" fmla="*/ 630830 h 1604771"/>
              <a:gd name="connsiteX21" fmla="*/ 688016 w 3361448"/>
              <a:gd name="connsiteY21" fmla="*/ 630830 h 1604771"/>
              <a:gd name="connsiteX22" fmla="*/ 688016 w 3361448"/>
              <a:gd name="connsiteY22" fmla="*/ 561135 h 1604771"/>
              <a:gd name="connsiteX23" fmla="*/ 666571 w 3361448"/>
              <a:gd name="connsiteY23" fmla="*/ 561135 h 1604771"/>
              <a:gd name="connsiteX24" fmla="*/ 666571 w 3361448"/>
              <a:gd name="connsiteY24" fmla="*/ 480717 h 1604771"/>
              <a:gd name="connsiteX25" fmla="*/ 605811 w 3361448"/>
              <a:gd name="connsiteY25" fmla="*/ 480717 h 1604771"/>
              <a:gd name="connsiteX26" fmla="*/ 605811 w 3361448"/>
              <a:gd name="connsiteY26" fmla="*/ 416384 h 1604771"/>
              <a:gd name="connsiteX27" fmla="*/ 414597 w 3361448"/>
              <a:gd name="connsiteY27" fmla="*/ 416384 h 1604771"/>
              <a:gd name="connsiteX28" fmla="*/ 414597 w 3361448"/>
              <a:gd name="connsiteY28" fmla="*/ 287716 h 1604771"/>
              <a:gd name="connsiteX29" fmla="*/ 391365 w 3361448"/>
              <a:gd name="connsiteY29" fmla="*/ 287716 h 1604771"/>
              <a:gd name="connsiteX30" fmla="*/ 391365 w 3361448"/>
              <a:gd name="connsiteY30" fmla="*/ 135816 h 1604771"/>
              <a:gd name="connsiteX31" fmla="*/ 357410 w 3361448"/>
              <a:gd name="connsiteY31" fmla="*/ 135816 h 1604771"/>
              <a:gd name="connsiteX32" fmla="*/ 357410 w 3361448"/>
              <a:gd name="connsiteY32" fmla="*/ 69695 h 1604771"/>
              <a:gd name="connsiteX33" fmla="*/ 228743 w 3361448"/>
              <a:gd name="connsiteY33" fmla="*/ 69695 h 1604771"/>
              <a:gd name="connsiteX34" fmla="*/ 228743 w 3361448"/>
              <a:gd name="connsiteY34" fmla="*/ 0 h 1604771"/>
              <a:gd name="connsiteX35" fmla="*/ 0 w 3361448"/>
              <a:gd name="connsiteY35" fmla="*/ 0 h 160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61448" h="1604771">
                <a:moveTo>
                  <a:pt x="3361449" y="1604772"/>
                </a:moveTo>
                <a:lnTo>
                  <a:pt x="2060477" y="1604772"/>
                </a:lnTo>
                <a:lnTo>
                  <a:pt x="2060477" y="1470746"/>
                </a:lnTo>
                <a:lnTo>
                  <a:pt x="1602991" y="1470746"/>
                </a:lnTo>
                <a:lnTo>
                  <a:pt x="1602991" y="1356370"/>
                </a:lnTo>
                <a:lnTo>
                  <a:pt x="1383182" y="1356370"/>
                </a:lnTo>
                <a:lnTo>
                  <a:pt x="1383182" y="1249147"/>
                </a:lnTo>
                <a:lnTo>
                  <a:pt x="1215200" y="1249147"/>
                </a:lnTo>
                <a:lnTo>
                  <a:pt x="1215200" y="1163374"/>
                </a:lnTo>
                <a:lnTo>
                  <a:pt x="1197331" y="1163374"/>
                </a:lnTo>
                <a:lnTo>
                  <a:pt x="1197331" y="1072229"/>
                </a:lnTo>
                <a:lnTo>
                  <a:pt x="1065086" y="1072229"/>
                </a:lnTo>
                <a:lnTo>
                  <a:pt x="1065086" y="990029"/>
                </a:lnTo>
                <a:lnTo>
                  <a:pt x="854212" y="990029"/>
                </a:lnTo>
                <a:lnTo>
                  <a:pt x="854212" y="847063"/>
                </a:lnTo>
                <a:lnTo>
                  <a:pt x="827406" y="847063"/>
                </a:lnTo>
                <a:lnTo>
                  <a:pt x="827406" y="766646"/>
                </a:lnTo>
                <a:lnTo>
                  <a:pt x="809536" y="766646"/>
                </a:lnTo>
                <a:lnTo>
                  <a:pt x="809536" y="696951"/>
                </a:lnTo>
                <a:lnTo>
                  <a:pt x="793453" y="696951"/>
                </a:lnTo>
                <a:lnTo>
                  <a:pt x="793453" y="630830"/>
                </a:lnTo>
                <a:lnTo>
                  <a:pt x="688016" y="630830"/>
                </a:lnTo>
                <a:lnTo>
                  <a:pt x="688016" y="561135"/>
                </a:lnTo>
                <a:lnTo>
                  <a:pt x="666571" y="561135"/>
                </a:lnTo>
                <a:lnTo>
                  <a:pt x="666571" y="480717"/>
                </a:lnTo>
                <a:lnTo>
                  <a:pt x="605811" y="480717"/>
                </a:lnTo>
                <a:lnTo>
                  <a:pt x="605811" y="416384"/>
                </a:lnTo>
                <a:lnTo>
                  <a:pt x="414597" y="416384"/>
                </a:lnTo>
                <a:lnTo>
                  <a:pt x="414597" y="287716"/>
                </a:lnTo>
                <a:lnTo>
                  <a:pt x="391365" y="287716"/>
                </a:lnTo>
                <a:lnTo>
                  <a:pt x="391365" y="135816"/>
                </a:lnTo>
                <a:lnTo>
                  <a:pt x="357410" y="135816"/>
                </a:lnTo>
                <a:lnTo>
                  <a:pt x="357410" y="69695"/>
                </a:lnTo>
                <a:lnTo>
                  <a:pt x="228743" y="69695"/>
                </a:lnTo>
                <a:lnTo>
                  <a:pt x="228743" y="0"/>
                </a:lnTo>
                <a:lnTo>
                  <a:pt x="0" y="0"/>
                </a:lnTo>
              </a:path>
            </a:pathLst>
          </a:custGeom>
          <a:noFill/>
          <a:ln w="19050" cap="flat">
            <a:solidFill>
              <a:srgbClr val="2894FF"/>
            </a:solidFill>
            <a:prstDash val="solid"/>
            <a:miter/>
          </a:ln>
        </p:spPr>
        <p:txBody>
          <a:bodyPr rtlCol="0" anchor="ctr"/>
          <a:lstStyle/>
          <a:p>
            <a:endParaRPr lang="en-GB"/>
          </a:p>
        </p:txBody>
      </p:sp>
      <p:sp>
        <p:nvSpPr>
          <p:cNvPr id="72" name="TextBox 71">
            <a:extLst>
              <a:ext uri="{FF2B5EF4-FFF2-40B4-BE49-F238E27FC236}">
                <a16:creationId xmlns:a16="http://schemas.microsoft.com/office/drawing/2014/main" id="{94C1CAE2-6845-4ABC-B4BD-4A54D7D11F5E}"/>
              </a:ext>
            </a:extLst>
          </p:cNvPr>
          <p:cNvSpPr txBox="1"/>
          <p:nvPr/>
        </p:nvSpPr>
        <p:spPr>
          <a:xfrm>
            <a:off x="799017" y="5025592"/>
            <a:ext cx="990977" cy="307777"/>
          </a:xfrm>
          <a:prstGeom prst="rect">
            <a:avLst/>
          </a:prstGeom>
          <a:noFill/>
        </p:spPr>
        <p:txBody>
          <a:bodyPr wrap="none" rtlCol="0">
            <a:spAutoFit/>
          </a:bodyPr>
          <a:lstStyle/>
          <a:p>
            <a:pPr algn="r"/>
            <a:r>
              <a:rPr lang="en-US" sz="1400" dirty="0">
                <a:solidFill>
                  <a:schemeClr val="tx1"/>
                </a:solidFill>
              </a:rPr>
              <a:t>No. at risk</a:t>
            </a:r>
            <a:endParaRPr lang="en-GB" sz="1400" dirty="0">
              <a:solidFill>
                <a:schemeClr val="tx1"/>
              </a:solidFill>
            </a:endParaRPr>
          </a:p>
        </p:txBody>
      </p:sp>
      <p:sp>
        <p:nvSpPr>
          <p:cNvPr id="73" name="TextBox 72">
            <a:extLst>
              <a:ext uri="{FF2B5EF4-FFF2-40B4-BE49-F238E27FC236}">
                <a16:creationId xmlns:a16="http://schemas.microsoft.com/office/drawing/2014/main" id="{3BECF8EA-93EA-4BA0-8EF6-7D5680DDE2CF}"/>
              </a:ext>
            </a:extLst>
          </p:cNvPr>
          <p:cNvSpPr txBox="1"/>
          <p:nvPr/>
        </p:nvSpPr>
        <p:spPr>
          <a:xfrm>
            <a:off x="872955" y="5243225"/>
            <a:ext cx="931665" cy="307777"/>
          </a:xfrm>
          <a:prstGeom prst="rect">
            <a:avLst/>
          </a:prstGeom>
          <a:noFill/>
        </p:spPr>
        <p:txBody>
          <a:bodyPr wrap="none" rtlCol="0">
            <a:spAutoFit/>
          </a:bodyPr>
          <a:lstStyle/>
          <a:p>
            <a:r>
              <a:rPr lang="en-US" sz="1400" dirty="0">
                <a:solidFill>
                  <a:schemeClr val="accent2"/>
                </a:solidFill>
              </a:rPr>
              <a:t>Non-</a:t>
            </a:r>
            <a:r>
              <a:rPr lang="en-US" sz="1400" dirty="0" err="1">
                <a:solidFill>
                  <a:schemeClr val="accent2"/>
                </a:solidFill>
              </a:rPr>
              <a:t>dGA</a:t>
            </a:r>
            <a:endParaRPr lang="en-GB" sz="1400" dirty="0">
              <a:solidFill>
                <a:schemeClr val="accent2"/>
              </a:solidFill>
            </a:endParaRPr>
          </a:p>
        </p:txBody>
      </p:sp>
      <p:sp>
        <p:nvSpPr>
          <p:cNvPr id="74" name="TextBox 73">
            <a:extLst>
              <a:ext uri="{FF2B5EF4-FFF2-40B4-BE49-F238E27FC236}">
                <a16:creationId xmlns:a16="http://schemas.microsoft.com/office/drawing/2014/main" id="{39D0A242-84AD-46FA-9EE5-C06F105E2D56}"/>
              </a:ext>
            </a:extLst>
          </p:cNvPr>
          <p:cNvSpPr txBox="1"/>
          <p:nvPr/>
        </p:nvSpPr>
        <p:spPr>
          <a:xfrm>
            <a:off x="1260881" y="5519560"/>
            <a:ext cx="543739" cy="307777"/>
          </a:xfrm>
          <a:prstGeom prst="rect">
            <a:avLst/>
          </a:prstGeom>
          <a:noFill/>
        </p:spPr>
        <p:txBody>
          <a:bodyPr wrap="none" rtlCol="0">
            <a:spAutoFit/>
          </a:bodyPr>
          <a:lstStyle/>
          <a:p>
            <a:pPr algn="r"/>
            <a:r>
              <a:rPr lang="en-US" sz="1400" dirty="0" err="1">
                <a:solidFill>
                  <a:srgbClr val="2894FF"/>
                </a:solidFill>
              </a:rPr>
              <a:t>dGA</a:t>
            </a:r>
            <a:endParaRPr lang="en-GB" sz="1400" dirty="0">
              <a:solidFill>
                <a:srgbClr val="2894FF"/>
              </a:solidFill>
            </a:endParaRPr>
          </a:p>
        </p:txBody>
      </p:sp>
      <p:sp>
        <p:nvSpPr>
          <p:cNvPr id="65" name="Content Placeholder 2"/>
          <p:cNvSpPr txBox="1">
            <a:spLocks/>
          </p:cNvSpPr>
          <p:nvPr/>
        </p:nvSpPr>
        <p:spPr bwMode="auto">
          <a:xfrm>
            <a:off x="304800" y="1246909"/>
            <a:ext cx="11582400" cy="139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hangingPunct="1"/>
            <a:r>
              <a:rPr lang="en-US" b="1"/>
              <a:t>Key results</a:t>
            </a:r>
            <a:endParaRPr lang="en-US" b="1" dirty="0"/>
          </a:p>
        </p:txBody>
      </p:sp>
    </p:spTree>
    <p:extLst>
      <p:ext uri="{BB962C8B-B14F-4D97-AF65-F5344CB8AC3E}">
        <p14:creationId xmlns:p14="http://schemas.microsoft.com/office/powerpoint/2010/main" val="197654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1172MO: </a:t>
            </a:r>
            <a:r>
              <a:rPr lang="en-GB" dirty="0"/>
              <a:t>Durvalumab consolidation in patients with stage III non-</a:t>
            </a:r>
            <a:r>
              <a:rPr lang="en-GB" dirty="0" err="1"/>
              <a:t>resecable</a:t>
            </a:r>
            <a:r>
              <a:rPr lang="en-GB" dirty="0"/>
              <a:t> NSCLC with driver genomic alterations </a:t>
            </a:r>
            <a:r>
              <a:rPr lang="en-US" dirty="0"/>
              <a:t>– </a:t>
            </a:r>
            <a:r>
              <a:rPr lang="en-US" dirty="0" err="1"/>
              <a:t>Riudavets</a:t>
            </a:r>
            <a:r>
              <a:rPr lang="en-US" dirty="0"/>
              <a:t> </a:t>
            </a:r>
            <a:r>
              <a:rPr lang="en-US" dirty="0" err="1"/>
              <a:t>Melia</a:t>
            </a:r>
            <a:r>
              <a:rPr lang="en-US" dirty="0"/>
              <a:t> M, et al</a:t>
            </a:r>
          </a:p>
        </p:txBody>
      </p:sp>
      <p:sp>
        <p:nvSpPr>
          <p:cNvPr id="3" name="Content Placeholder 2"/>
          <p:cNvSpPr>
            <a:spLocks noGrp="1"/>
          </p:cNvSpPr>
          <p:nvPr>
            <p:ph idx="1"/>
          </p:nvPr>
        </p:nvSpPr>
        <p:spPr>
          <a:xfrm>
            <a:off x="304800" y="1246909"/>
            <a:ext cx="11582400" cy="139831"/>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err="1"/>
              <a:t>Riudavets</a:t>
            </a:r>
            <a:r>
              <a:rPr lang="en-US" dirty="0"/>
              <a:t> </a:t>
            </a:r>
            <a:r>
              <a:rPr lang="en-US" dirty="0" err="1"/>
              <a:t>Melia</a:t>
            </a:r>
            <a:r>
              <a:rPr lang="en-US" dirty="0"/>
              <a:t> M, et al. Ann </a:t>
            </a:r>
            <a:r>
              <a:rPr lang="en-US" dirty="0" err="1"/>
              <a:t>Oncol</a:t>
            </a:r>
            <a:r>
              <a:rPr lang="en-US" dirty="0"/>
              <a:t> 2021;32(</a:t>
            </a:r>
            <a:r>
              <a:rPr lang="en-US" dirty="0" err="1"/>
              <a:t>suppl</a:t>
            </a:r>
            <a:r>
              <a:rPr lang="en-US" dirty="0"/>
              <a:t>):</a:t>
            </a:r>
            <a:r>
              <a:rPr lang="en-US" dirty="0" err="1"/>
              <a:t>Abstr</a:t>
            </a:r>
            <a:r>
              <a:rPr lang="en-US" dirty="0"/>
              <a:t> 1172MO</a:t>
            </a:r>
          </a:p>
        </p:txBody>
      </p:sp>
      <p:sp>
        <p:nvSpPr>
          <p:cNvPr id="6" name="Freeform 21">
            <a:extLst>
              <a:ext uri="{FF2B5EF4-FFF2-40B4-BE49-F238E27FC236}">
                <a16:creationId xmlns:a16="http://schemas.microsoft.com/office/drawing/2014/main" id="{08759A01-166B-43D6-BFB6-9C47FD95A257}"/>
              </a:ext>
            </a:extLst>
          </p:cNvPr>
          <p:cNvSpPr>
            <a:spLocks/>
          </p:cNvSpPr>
          <p:nvPr/>
        </p:nvSpPr>
        <p:spPr bwMode="auto">
          <a:xfrm>
            <a:off x="1708220" y="2349440"/>
            <a:ext cx="2938025"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 name="TextBox 7">
            <a:extLst>
              <a:ext uri="{FF2B5EF4-FFF2-40B4-BE49-F238E27FC236}">
                <a16:creationId xmlns:a16="http://schemas.microsoft.com/office/drawing/2014/main" id="{04CB654A-0AC5-4F46-BF9A-BBFACDBA6213}"/>
              </a:ext>
            </a:extLst>
          </p:cNvPr>
          <p:cNvSpPr txBox="1"/>
          <p:nvPr/>
        </p:nvSpPr>
        <p:spPr>
          <a:xfrm>
            <a:off x="2783072" y="1826660"/>
            <a:ext cx="2385589" cy="338554"/>
          </a:xfrm>
          <a:prstGeom prst="rect">
            <a:avLst/>
          </a:prstGeom>
          <a:noFill/>
        </p:spPr>
        <p:txBody>
          <a:bodyPr wrap="none" rtlCol="0">
            <a:spAutoFit/>
          </a:bodyPr>
          <a:lstStyle/>
          <a:p>
            <a:pPr algn="ctr"/>
            <a:r>
              <a:rPr lang="en-US" sz="1600" b="1" dirty="0">
                <a:solidFill>
                  <a:srgbClr val="363636"/>
                </a:solidFill>
              </a:rPr>
              <a:t>PFS by individual </a:t>
            </a:r>
            <a:r>
              <a:rPr lang="en-US" sz="1600" b="1" dirty="0" err="1">
                <a:solidFill>
                  <a:srgbClr val="363636"/>
                </a:solidFill>
              </a:rPr>
              <a:t>dGA</a:t>
            </a:r>
            <a:endParaRPr lang="en-GB" sz="1600" b="1" dirty="0">
              <a:solidFill>
                <a:srgbClr val="363636"/>
              </a:solidFill>
            </a:endParaRPr>
          </a:p>
        </p:txBody>
      </p:sp>
      <p:grpSp>
        <p:nvGrpSpPr>
          <p:cNvPr id="23" name="Group 22">
            <a:extLst>
              <a:ext uri="{FF2B5EF4-FFF2-40B4-BE49-F238E27FC236}">
                <a16:creationId xmlns:a16="http://schemas.microsoft.com/office/drawing/2014/main" id="{60D6BED4-0825-4B06-8985-7824831F2509}"/>
              </a:ext>
            </a:extLst>
          </p:cNvPr>
          <p:cNvGrpSpPr/>
          <p:nvPr/>
        </p:nvGrpSpPr>
        <p:grpSpPr>
          <a:xfrm>
            <a:off x="956945" y="2198410"/>
            <a:ext cx="751060" cy="2952000"/>
            <a:chOff x="6285973" y="2068356"/>
            <a:chExt cx="751060" cy="2952000"/>
          </a:xfrm>
        </p:grpSpPr>
        <p:sp>
          <p:nvSpPr>
            <p:cNvPr id="9" name="TextBox 8">
              <a:extLst>
                <a:ext uri="{FF2B5EF4-FFF2-40B4-BE49-F238E27FC236}">
                  <a16:creationId xmlns:a16="http://schemas.microsoft.com/office/drawing/2014/main" id="{0AD8C89C-ED40-4418-B3A5-786E2A597DE7}"/>
                </a:ext>
              </a:extLst>
            </p:cNvPr>
            <p:cNvSpPr txBox="1"/>
            <p:nvPr/>
          </p:nvSpPr>
          <p:spPr>
            <a:xfrm rot="16200000">
              <a:off x="6042958" y="3419671"/>
              <a:ext cx="793807"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PFS, %</a:t>
              </a:r>
            </a:p>
          </p:txBody>
        </p:sp>
        <p:sp>
          <p:nvSpPr>
            <p:cNvPr id="10" name="TextBox 9">
              <a:extLst>
                <a:ext uri="{FF2B5EF4-FFF2-40B4-BE49-F238E27FC236}">
                  <a16:creationId xmlns:a16="http://schemas.microsoft.com/office/drawing/2014/main" id="{A0E44E6B-7BF7-485B-9CC6-609A0E7954C7}"/>
                </a:ext>
              </a:extLst>
            </p:cNvPr>
            <p:cNvSpPr txBox="1"/>
            <p:nvPr/>
          </p:nvSpPr>
          <p:spPr>
            <a:xfrm>
              <a:off x="6484618" y="2068356"/>
              <a:ext cx="482825"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11" name="Line 6">
              <a:extLst>
                <a:ext uri="{FF2B5EF4-FFF2-40B4-BE49-F238E27FC236}">
                  <a16:creationId xmlns:a16="http://schemas.microsoft.com/office/drawing/2014/main" id="{5BF1922C-11AC-4D20-917C-753ADBCB9381}"/>
                </a:ext>
              </a:extLst>
            </p:cNvPr>
            <p:cNvSpPr>
              <a:spLocks noChangeShapeType="1"/>
            </p:cNvSpPr>
            <p:nvPr/>
          </p:nvSpPr>
          <p:spPr bwMode="auto">
            <a:xfrm>
              <a:off x="6950799" y="22301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36FAAED3-0CE0-4EE9-857E-ECB0C27C11BE}"/>
                </a:ext>
              </a:extLst>
            </p:cNvPr>
            <p:cNvSpPr>
              <a:spLocks noChangeShapeType="1"/>
            </p:cNvSpPr>
            <p:nvPr/>
          </p:nvSpPr>
          <p:spPr bwMode="auto">
            <a:xfrm>
              <a:off x="6950799" y="27694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A41E93AF-E8BE-447E-9B36-205060394CAA}"/>
                </a:ext>
              </a:extLst>
            </p:cNvPr>
            <p:cNvSpPr>
              <a:spLocks noChangeShapeType="1"/>
            </p:cNvSpPr>
            <p:nvPr/>
          </p:nvSpPr>
          <p:spPr bwMode="auto">
            <a:xfrm>
              <a:off x="6950799" y="32845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DD2CBBF5-216E-4F4E-97BB-DE8C1F48864E}"/>
                </a:ext>
              </a:extLst>
            </p:cNvPr>
            <p:cNvSpPr>
              <a:spLocks noChangeShapeType="1"/>
            </p:cNvSpPr>
            <p:nvPr/>
          </p:nvSpPr>
          <p:spPr bwMode="auto">
            <a:xfrm>
              <a:off x="6950799" y="38163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57C65804-434A-483D-8D30-19B1A609145D}"/>
                </a:ext>
              </a:extLst>
            </p:cNvPr>
            <p:cNvSpPr>
              <a:spLocks noChangeShapeType="1"/>
            </p:cNvSpPr>
            <p:nvPr/>
          </p:nvSpPr>
          <p:spPr bwMode="auto">
            <a:xfrm>
              <a:off x="6950799" y="43370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A5199639-B96F-476E-96AA-EE2144150A2F}"/>
                </a:ext>
              </a:extLst>
            </p:cNvPr>
            <p:cNvSpPr>
              <a:spLocks noChangeShapeType="1"/>
            </p:cNvSpPr>
            <p:nvPr/>
          </p:nvSpPr>
          <p:spPr bwMode="auto">
            <a:xfrm>
              <a:off x="6950799" y="48632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E14343DC-01A2-4205-9D3F-67C754D4CFBE}"/>
                </a:ext>
              </a:extLst>
            </p:cNvPr>
            <p:cNvSpPr txBox="1"/>
            <p:nvPr/>
          </p:nvSpPr>
          <p:spPr>
            <a:xfrm>
              <a:off x="6584010" y="2609681"/>
              <a:ext cx="383438"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18" name="TextBox 17">
              <a:extLst>
                <a:ext uri="{FF2B5EF4-FFF2-40B4-BE49-F238E27FC236}">
                  <a16:creationId xmlns:a16="http://schemas.microsoft.com/office/drawing/2014/main" id="{30C9EADC-F3F9-4542-A5A6-09DBD3899323}"/>
                </a:ext>
              </a:extLst>
            </p:cNvPr>
            <p:cNvSpPr txBox="1"/>
            <p:nvPr/>
          </p:nvSpPr>
          <p:spPr>
            <a:xfrm>
              <a:off x="6584010" y="3124559"/>
              <a:ext cx="383438"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19" name="TextBox 18">
              <a:extLst>
                <a:ext uri="{FF2B5EF4-FFF2-40B4-BE49-F238E27FC236}">
                  <a16:creationId xmlns:a16="http://schemas.microsoft.com/office/drawing/2014/main" id="{D993580A-6D48-4A5F-AA63-2CD275B67FDC}"/>
                </a:ext>
              </a:extLst>
            </p:cNvPr>
            <p:cNvSpPr txBox="1"/>
            <p:nvPr/>
          </p:nvSpPr>
          <p:spPr>
            <a:xfrm>
              <a:off x="6584010" y="3656087"/>
              <a:ext cx="383438"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20" name="TextBox 19">
              <a:extLst>
                <a:ext uri="{FF2B5EF4-FFF2-40B4-BE49-F238E27FC236}">
                  <a16:creationId xmlns:a16="http://schemas.microsoft.com/office/drawing/2014/main" id="{BDDEB91C-5956-493D-BEA8-EE86B1364D36}"/>
                </a:ext>
              </a:extLst>
            </p:cNvPr>
            <p:cNvSpPr txBox="1"/>
            <p:nvPr/>
          </p:nvSpPr>
          <p:spPr>
            <a:xfrm>
              <a:off x="6584010" y="4176512"/>
              <a:ext cx="383438"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21" name="TextBox 20">
              <a:extLst>
                <a:ext uri="{FF2B5EF4-FFF2-40B4-BE49-F238E27FC236}">
                  <a16:creationId xmlns:a16="http://schemas.microsoft.com/office/drawing/2014/main" id="{6B25D403-1855-47E5-A36C-F3A71ABF7CD8}"/>
                </a:ext>
              </a:extLst>
            </p:cNvPr>
            <p:cNvSpPr txBox="1"/>
            <p:nvPr/>
          </p:nvSpPr>
          <p:spPr>
            <a:xfrm>
              <a:off x="6683404" y="4702487"/>
              <a:ext cx="284052" cy="317869"/>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sp>
        <p:nvSpPr>
          <p:cNvPr id="22" name="TextBox 21">
            <a:extLst>
              <a:ext uri="{FF2B5EF4-FFF2-40B4-BE49-F238E27FC236}">
                <a16:creationId xmlns:a16="http://schemas.microsoft.com/office/drawing/2014/main" id="{E1979830-9A7D-4CA1-AE73-E43DA26EB1BA}"/>
              </a:ext>
            </a:extLst>
          </p:cNvPr>
          <p:cNvSpPr txBox="1"/>
          <p:nvPr/>
        </p:nvSpPr>
        <p:spPr>
          <a:xfrm>
            <a:off x="777165" y="5396009"/>
            <a:ext cx="990977" cy="307777"/>
          </a:xfrm>
          <a:prstGeom prst="rect">
            <a:avLst/>
          </a:prstGeom>
          <a:noFill/>
        </p:spPr>
        <p:txBody>
          <a:bodyPr wrap="none" rtlCol="0">
            <a:spAutoFit/>
          </a:bodyPr>
          <a:lstStyle/>
          <a:p>
            <a:pPr algn="r"/>
            <a:r>
              <a:rPr lang="en-GB" sz="1400" dirty="0">
                <a:solidFill>
                  <a:schemeClr val="tx1"/>
                </a:solidFill>
              </a:rPr>
              <a:t>No. at risk</a:t>
            </a:r>
          </a:p>
        </p:txBody>
      </p:sp>
      <p:sp>
        <p:nvSpPr>
          <p:cNvPr id="24" name="TextBox 23">
            <a:extLst>
              <a:ext uri="{FF2B5EF4-FFF2-40B4-BE49-F238E27FC236}">
                <a16:creationId xmlns:a16="http://schemas.microsoft.com/office/drawing/2014/main" id="{927528AC-E3C5-4FD9-BE5C-E7D2ABB99FF3}"/>
              </a:ext>
            </a:extLst>
          </p:cNvPr>
          <p:cNvSpPr txBox="1"/>
          <p:nvPr/>
        </p:nvSpPr>
        <p:spPr>
          <a:xfrm>
            <a:off x="2687759" y="5408341"/>
            <a:ext cx="1116011"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40" name="Group 39">
            <a:extLst>
              <a:ext uri="{FF2B5EF4-FFF2-40B4-BE49-F238E27FC236}">
                <a16:creationId xmlns:a16="http://schemas.microsoft.com/office/drawing/2014/main" id="{D0B857E3-F48C-4537-9E97-CEC8E98D4136}"/>
              </a:ext>
            </a:extLst>
          </p:cNvPr>
          <p:cNvGrpSpPr/>
          <p:nvPr/>
        </p:nvGrpSpPr>
        <p:grpSpPr>
          <a:xfrm>
            <a:off x="1758628" y="5100067"/>
            <a:ext cx="2969554" cy="360147"/>
            <a:chOff x="7087655" y="4970013"/>
            <a:chExt cx="2451944" cy="360147"/>
          </a:xfrm>
        </p:grpSpPr>
        <p:sp>
          <p:nvSpPr>
            <p:cNvPr id="25" name="Line 21">
              <a:extLst>
                <a:ext uri="{FF2B5EF4-FFF2-40B4-BE49-F238E27FC236}">
                  <a16:creationId xmlns:a16="http://schemas.microsoft.com/office/drawing/2014/main" id="{E51AE056-2627-4B81-A4C2-91A8B6710139}"/>
                </a:ext>
              </a:extLst>
            </p:cNvPr>
            <p:cNvSpPr>
              <a:spLocks noChangeShapeType="1"/>
            </p:cNvSpPr>
            <p:nvPr/>
          </p:nvSpPr>
          <p:spPr bwMode="auto">
            <a:xfrm>
              <a:off x="9430633"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9EAC9ED-6CCF-48DB-AD95-D5A90A73F34D}"/>
                </a:ext>
              </a:extLst>
            </p:cNvPr>
            <p:cNvSpPr txBox="1"/>
            <p:nvPr/>
          </p:nvSpPr>
          <p:spPr>
            <a:xfrm>
              <a:off x="9315444" y="5042013"/>
              <a:ext cx="22415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30</a:t>
              </a:r>
            </a:p>
          </p:txBody>
        </p:sp>
        <p:sp>
          <p:nvSpPr>
            <p:cNvPr id="27" name="Line 21">
              <a:extLst>
                <a:ext uri="{FF2B5EF4-FFF2-40B4-BE49-F238E27FC236}">
                  <a16:creationId xmlns:a16="http://schemas.microsoft.com/office/drawing/2014/main" id="{99A2ECDF-7365-4573-9F70-98F3C68F5DEC}"/>
                </a:ext>
              </a:extLst>
            </p:cNvPr>
            <p:cNvSpPr>
              <a:spLocks noChangeShapeType="1"/>
            </p:cNvSpPr>
            <p:nvPr/>
          </p:nvSpPr>
          <p:spPr bwMode="auto">
            <a:xfrm>
              <a:off x="9054996"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B14F5E2-B68E-4E90-8AF8-8088EC756206}"/>
                </a:ext>
              </a:extLst>
            </p:cNvPr>
            <p:cNvSpPr txBox="1"/>
            <p:nvPr/>
          </p:nvSpPr>
          <p:spPr>
            <a:xfrm>
              <a:off x="8939807" y="5042013"/>
              <a:ext cx="224156"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25</a:t>
              </a:r>
            </a:p>
          </p:txBody>
        </p:sp>
        <p:sp>
          <p:nvSpPr>
            <p:cNvPr id="29" name="Line 21">
              <a:extLst>
                <a:ext uri="{FF2B5EF4-FFF2-40B4-BE49-F238E27FC236}">
                  <a16:creationId xmlns:a16="http://schemas.microsoft.com/office/drawing/2014/main" id="{538F8E9D-1332-4A4A-B204-D28B94077649}"/>
                </a:ext>
              </a:extLst>
            </p:cNvPr>
            <p:cNvSpPr>
              <a:spLocks noChangeShapeType="1"/>
            </p:cNvSpPr>
            <p:nvPr/>
          </p:nvSpPr>
          <p:spPr bwMode="auto">
            <a:xfrm>
              <a:off x="8679359"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F35153C-26ED-489C-A389-05B41265D72A}"/>
                </a:ext>
              </a:extLst>
            </p:cNvPr>
            <p:cNvSpPr txBox="1"/>
            <p:nvPr/>
          </p:nvSpPr>
          <p:spPr>
            <a:xfrm>
              <a:off x="8564170" y="5042013"/>
              <a:ext cx="22415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20</a:t>
              </a:r>
            </a:p>
          </p:txBody>
        </p:sp>
        <p:sp>
          <p:nvSpPr>
            <p:cNvPr id="31" name="Line 21">
              <a:extLst>
                <a:ext uri="{FF2B5EF4-FFF2-40B4-BE49-F238E27FC236}">
                  <a16:creationId xmlns:a16="http://schemas.microsoft.com/office/drawing/2014/main" id="{9BA12E16-A2D1-477F-8BB3-170D6ECD0480}"/>
                </a:ext>
              </a:extLst>
            </p:cNvPr>
            <p:cNvSpPr>
              <a:spLocks noChangeShapeType="1"/>
            </p:cNvSpPr>
            <p:nvPr/>
          </p:nvSpPr>
          <p:spPr bwMode="auto">
            <a:xfrm>
              <a:off x="8303722"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E36D8DA-1C9F-401F-8BD5-4CBB544FF0D9}"/>
                </a:ext>
              </a:extLst>
            </p:cNvPr>
            <p:cNvSpPr txBox="1"/>
            <p:nvPr/>
          </p:nvSpPr>
          <p:spPr>
            <a:xfrm>
              <a:off x="8188533" y="5042013"/>
              <a:ext cx="22415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15</a:t>
              </a:r>
            </a:p>
          </p:txBody>
        </p:sp>
        <p:sp>
          <p:nvSpPr>
            <p:cNvPr id="33" name="Line 21">
              <a:extLst>
                <a:ext uri="{FF2B5EF4-FFF2-40B4-BE49-F238E27FC236}">
                  <a16:creationId xmlns:a16="http://schemas.microsoft.com/office/drawing/2014/main" id="{7464CAED-D07C-4368-AAEE-FEAD4A12E07B}"/>
                </a:ext>
              </a:extLst>
            </p:cNvPr>
            <p:cNvSpPr>
              <a:spLocks noChangeShapeType="1"/>
            </p:cNvSpPr>
            <p:nvPr/>
          </p:nvSpPr>
          <p:spPr bwMode="auto">
            <a:xfrm>
              <a:off x="7928085"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648EFC0-EE3A-4EBB-A6E7-2C5E2989DB62}"/>
                </a:ext>
              </a:extLst>
            </p:cNvPr>
            <p:cNvSpPr txBox="1"/>
            <p:nvPr/>
          </p:nvSpPr>
          <p:spPr>
            <a:xfrm>
              <a:off x="7812895" y="5042013"/>
              <a:ext cx="22415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35" name="Line 21">
              <a:extLst>
                <a:ext uri="{FF2B5EF4-FFF2-40B4-BE49-F238E27FC236}">
                  <a16:creationId xmlns:a16="http://schemas.microsoft.com/office/drawing/2014/main" id="{CCA17B2C-23B7-4567-8BAD-8183CC7773CF}"/>
                </a:ext>
              </a:extLst>
            </p:cNvPr>
            <p:cNvSpPr>
              <a:spLocks noChangeShapeType="1"/>
            </p:cNvSpPr>
            <p:nvPr/>
          </p:nvSpPr>
          <p:spPr bwMode="auto">
            <a:xfrm>
              <a:off x="7552448"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0D8C401-066F-440B-8222-8A9C9D21AB86}"/>
                </a:ext>
              </a:extLst>
            </p:cNvPr>
            <p:cNvSpPr txBox="1"/>
            <p:nvPr/>
          </p:nvSpPr>
          <p:spPr>
            <a:xfrm>
              <a:off x="7478290" y="5042013"/>
              <a:ext cx="14209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5</a:t>
              </a:r>
            </a:p>
          </p:txBody>
        </p:sp>
        <p:sp>
          <p:nvSpPr>
            <p:cNvPr id="37" name="Line 21">
              <a:extLst>
                <a:ext uri="{FF2B5EF4-FFF2-40B4-BE49-F238E27FC236}">
                  <a16:creationId xmlns:a16="http://schemas.microsoft.com/office/drawing/2014/main" id="{101A07CA-4379-416D-9C0D-6FA1BB72D279}"/>
                </a:ext>
              </a:extLst>
            </p:cNvPr>
            <p:cNvSpPr>
              <a:spLocks noChangeShapeType="1"/>
            </p:cNvSpPr>
            <p:nvPr/>
          </p:nvSpPr>
          <p:spPr bwMode="auto">
            <a:xfrm>
              <a:off x="7176811" y="497001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031B983-C69D-4FE0-9913-4EC1CA8DC937}"/>
                </a:ext>
              </a:extLst>
            </p:cNvPr>
            <p:cNvSpPr txBox="1"/>
            <p:nvPr/>
          </p:nvSpPr>
          <p:spPr>
            <a:xfrm>
              <a:off x="7087655" y="5042013"/>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grpSp>
        <p:nvGrpSpPr>
          <p:cNvPr id="56" name="Group 55">
            <a:extLst>
              <a:ext uri="{FF2B5EF4-FFF2-40B4-BE49-F238E27FC236}">
                <a16:creationId xmlns:a16="http://schemas.microsoft.com/office/drawing/2014/main" id="{9AD6831D-DBDC-467E-975D-B775E6E51B1C}"/>
              </a:ext>
            </a:extLst>
          </p:cNvPr>
          <p:cNvGrpSpPr/>
          <p:nvPr/>
        </p:nvGrpSpPr>
        <p:grpSpPr>
          <a:xfrm>
            <a:off x="1768995" y="5649435"/>
            <a:ext cx="2901697" cy="288147"/>
            <a:chOff x="7210028" y="6021725"/>
            <a:chExt cx="2901697" cy="288147"/>
          </a:xfrm>
        </p:grpSpPr>
        <p:sp>
          <p:nvSpPr>
            <p:cNvPr id="43" name="TextBox 42">
              <a:extLst>
                <a:ext uri="{FF2B5EF4-FFF2-40B4-BE49-F238E27FC236}">
                  <a16:creationId xmlns:a16="http://schemas.microsoft.com/office/drawing/2014/main" id="{81BD7FFF-ABC6-43C6-82F0-F5B1DCD6438B}"/>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p:txBody>
        </p:sp>
        <p:sp>
          <p:nvSpPr>
            <p:cNvPr id="45" name="TextBox 44">
              <a:extLst>
                <a:ext uri="{FF2B5EF4-FFF2-40B4-BE49-F238E27FC236}">
                  <a16:creationId xmlns:a16="http://schemas.microsoft.com/office/drawing/2014/main" id="{07424B49-8E70-46DC-A985-144AAFA36207}"/>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p:txBody>
        </p:sp>
        <p:sp>
          <p:nvSpPr>
            <p:cNvPr id="47" name="TextBox 46">
              <a:extLst>
                <a:ext uri="{FF2B5EF4-FFF2-40B4-BE49-F238E27FC236}">
                  <a16:creationId xmlns:a16="http://schemas.microsoft.com/office/drawing/2014/main" id="{AAA4CEBB-11DA-4248-9894-690E379C766D}"/>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a:t>
              </a:r>
            </a:p>
          </p:txBody>
        </p:sp>
        <p:sp>
          <p:nvSpPr>
            <p:cNvPr id="49" name="TextBox 48">
              <a:extLst>
                <a:ext uri="{FF2B5EF4-FFF2-40B4-BE49-F238E27FC236}">
                  <a16:creationId xmlns:a16="http://schemas.microsoft.com/office/drawing/2014/main" id="{74505DA2-EF92-40FA-AEC8-05024430886D}"/>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a:t>
              </a:r>
            </a:p>
          </p:txBody>
        </p:sp>
        <p:sp>
          <p:nvSpPr>
            <p:cNvPr id="51" name="TextBox 50">
              <a:extLst>
                <a:ext uri="{FF2B5EF4-FFF2-40B4-BE49-F238E27FC236}">
                  <a16:creationId xmlns:a16="http://schemas.microsoft.com/office/drawing/2014/main" id="{AF82A657-4BC8-403D-9261-C4F2BC924B44}"/>
                </a:ext>
              </a:extLst>
            </p:cNvPr>
            <p:cNvSpPr txBox="1"/>
            <p:nvPr/>
          </p:nvSpPr>
          <p:spPr>
            <a:xfrm>
              <a:off x="8119897"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a:t>
              </a:r>
            </a:p>
          </p:txBody>
        </p:sp>
        <p:sp>
          <p:nvSpPr>
            <p:cNvPr id="53" name="TextBox 52">
              <a:extLst>
                <a:ext uri="{FF2B5EF4-FFF2-40B4-BE49-F238E27FC236}">
                  <a16:creationId xmlns:a16="http://schemas.microsoft.com/office/drawing/2014/main" id="{B89CC475-1A06-4908-8983-DD05D54ABC13}"/>
                </a:ext>
              </a:extLst>
            </p:cNvPr>
            <p:cNvSpPr txBox="1"/>
            <p:nvPr/>
          </p:nvSpPr>
          <p:spPr>
            <a:xfrm>
              <a:off x="7664963"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5</a:t>
              </a:r>
            </a:p>
          </p:txBody>
        </p:sp>
        <p:sp>
          <p:nvSpPr>
            <p:cNvPr id="55" name="TextBox 54">
              <a:extLst>
                <a:ext uri="{FF2B5EF4-FFF2-40B4-BE49-F238E27FC236}">
                  <a16:creationId xmlns:a16="http://schemas.microsoft.com/office/drawing/2014/main" id="{AF172035-A0CB-4B33-ADBD-C92C83ADFDD9}"/>
                </a:ext>
              </a:extLst>
            </p:cNvPr>
            <p:cNvSpPr txBox="1"/>
            <p:nvPr/>
          </p:nvSpPr>
          <p:spPr>
            <a:xfrm>
              <a:off x="7210028"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a:t>
              </a:r>
            </a:p>
          </p:txBody>
        </p:sp>
      </p:grpSp>
      <p:grpSp>
        <p:nvGrpSpPr>
          <p:cNvPr id="57" name="Group 56">
            <a:extLst>
              <a:ext uri="{FF2B5EF4-FFF2-40B4-BE49-F238E27FC236}">
                <a16:creationId xmlns:a16="http://schemas.microsoft.com/office/drawing/2014/main" id="{951A6CBC-9D24-415E-B7AD-F4C76139FAED}"/>
              </a:ext>
            </a:extLst>
          </p:cNvPr>
          <p:cNvGrpSpPr/>
          <p:nvPr/>
        </p:nvGrpSpPr>
        <p:grpSpPr>
          <a:xfrm>
            <a:off x="1719302" y="5936918"/>
            <a:ext cx="2951390" cy="288147"/>
            <a:chOff x="7160335" y="6021725"/>
            <a:chExt cx="2951390" cy="288147"/>
          </a:xfrm>
        </p:grpSpPr>
        <p:sp>
          <p:nvSpPr>
            <p:cNvPr id="58" name="TextBox 57">
              <a:extLst>
                <a:ext uri="{FF2B5EF4-FFF2-40B4-BE49-F238E27FC236}">
                  <a16:creationId xmlns:a16="http://schemas.microsoft.com/office/drawing/2014/main" id="{654EF619-7B8B-4D15-A72D-BF9E1EC51548}"/>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5AB8B471-D2EB-4468-9B70-682378993036}"/>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3</a:t>
              </a:r>
            </a:p>
          </p:txBody>
        </p:sp>
        <p:sp>
          <p:nvSpPr>
            <p:cNvPr id="60" name="TextBox 59">
              <a:extLst>
                <a:ext uri="{FF2B5EF4-FFF2-40B4-BE49-F238E27FC236}">
                  <a16:creationId xmlns:a16="http://schemas.microsoft.com/office/drawing/2014/main" id="{413E7345-EC60-4B31-BFEE-224629745E9B}"/>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7</a:t>
              </a:r>
            </a:p>
          </p:txBody>
        </p:sp>
        <p:sp>
          <p:nvSpPr>
            <p:cNvPr id="61" name="TextBox 60">
              <a:extLst>
                <a:ext uri="{FF2B5EF4-FFF2-40B4-BE49-F238E27FC236}">
                  <a16:creationId xmlns:a16="http://schemas.microsoft.com/office/drawing/2014/main" id="{2DD02E04-7ED7-4FF9-B9D4-68149C903A7A}"/>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9</a:t>
              </a:r>
            </a:p>
          </p:txBody>
        </p:sp>
        <p:sp>
          <p:nvSpPr>
            <p:cNvPr id="62" name="TextBox 61">
              <a:extLst>
                <a:ext uri="{FF2B5EF4-FFF2-40B4-BE49-F238E27FC236}">
                  <a16:creationId xmlns:a16="http://schemas.microsoft.com/office/drawing/2014/main" id="{46CCB658-E417-4BF0-A72B-3ABDE7954536}"/>
                </a:ext>
              </a:extLst>
            </p:cNvPr>
            <p:cNvSpPr txBox="1"/>
            <p:nvPr/>
          </p:nvSpPr>
          <p:spPr>
            <a:xfrm>
              <a:off x="8070204" y="6021725"/>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16</a:t>
              </a:r>
            </a:p>
          </p:txBody>
        </p:sp>
        <p:sp>
          <p:nvSpPr>
            <p:cNvPr id="63" name="TextBox 62">
              <a:extLst>
                <a:ext uri="{FF2B5EF4-FFF2-40B4-BE49-F238E27FC236}">
                  <a16:creationId xmlns:a16="http://schemas.microsoft.com/office/drawing/2014/main" id="{E9D57AF7-6883-404C-A2F8-E513A2D9A1D2}"/>
                </a:ext>
              </a:extLst>
            </p:cNvPr>
            <p:cNvSpPr txBox="1"/>
            <p:nvPr/>
          </p:nvSpPr>
          <p:spPr>
            <a:xfrm>
              <a:off x="7615270" y="6021725"/>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23</a:t>
              </a:r>
            </a:p>
          </p:txBody>
        </p:sp>
        <p:sp>
          <p:nvSpPr>
            <p:cNvPr id="64" name="TextBox 63">
              <a:extLst>
                <a:ext uri="{FF2B5EF4-FFF2-40B4-BE49-F238E27FC236}">
                  <a16:creationId xmlns:a16="http://schemas.microsoft.com/office/drawing/2014/main" id="{69BE1D10-35BA-49D1-BFF7-CAE5427021AA}"/>
                </a:ext>
              </a:extLst>
            </p:cNvPr>
            <p:cNvSpPr txBox="1"/>
            <p:nvPr/>
          </p:nvSpPr>
          <p:spPr>
            <a:xfrm>
              <a:off x="7160335" y="6021725"/>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26</a:t>
              </a:r>
            </a:p>
          </p:txBody>
        </p:sp>
      </p:grpSp>
      <p:grpSp>
        <p:nvGrpSpPr>
          <p:cNvPr id="65" name="Group 64">
            <a:extLst>
              <a:ext uri="{FF2B5EF4-FFF2-40B4-BE49-F238E27FC236}">
                <a16:creationId xmlns:a16="http://schemas.microsoft.com/office/drawing/2014/main" id="{C4E6EB28-E07F-467A-95D1-0848A60D4FBE}"/>
              </a:ext>
            </a:extLst>
          </p:cNvPr>
          <p:cNvGrpSpPr/>
          <p:nvPr/>
        </p:nvGrpSpPr>
        <p:grpSpPr>
          <a:xfrm>
            <a:off x="1768748" y="6223350"/>
            <a:ext cx="2901697" cy="288147"/>
            <a:chOff x="7210028" y="6021725"/>
            <a:chExt cx="2901697" cy="288147"/>
          </a:xfrm>
        </p:grpSpPr>
        <p:sp>
          <p:nvSpPr>
            <p:cNvPr id="66" name="TextBox 65">
              <a:extLst>
                <a:ext uri="{FF2B5EF4-FFF2-40B4-BE49-F238E27FC236}">
                  <a16:creationId xmlns:a16="http://schemas.microsoft.com/office/drawing/2014/main" id="{BBADE4B2-4FF3-41E3-AF8C-363CFD9CC154}"/>
                </a:ext>
              </a:extLst>
            </p:cNvPr>
            <p:cNvSpPr txBox="1"/>
            <p:nvPr/>
          </p:nvSpPr>
          <p:spPr>
            <a:xfrm>
              <a:off x="9939636"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67" name="TextBox 66">
              <a:extLst>
                <a:ext uri="{FF2B5EF4-FFF2-40B4-BE49-F238E27FC236}">
                  <a16:creationId xmlns:a16="http://schemas.microsoft.com/office/drawing/2014/main" id="{B07B38D3-D964-470C-A64E-80E9B417E2DC}"/>
                </a:ext>
              </a:extLst>
            </p:cNvPr>
            <p:cNvSpPr txBox="1"/>
            <p:nvPr/>
          </p:nvSpPr>
          <p:spPr>
            <a:xfrm>
              <a:off x="9484702"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68" name="TextBox 67">
              <a:extLst>
                <a:ext uri="{FF2B5EF4-FFF2-40B4-BE49-F238E27FC236}">
                  <a16:creationId xmlns:a16="http://schemas.microsoft.com/office/drawing/2014/main" id="{DD40C7F3-6F92-4565-9A63-727329E8EA7F}"/>
                </a:ext>
              </a:extLst>
            </p:cNvPr>
            <p:cNvSpPr txBox="1"/>
            <p:nvPr/>
          </p:nvSpPr>
          <p:spPr>
            <a:xfrm>
              <a:off x="9029767"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id="{9483D751-D32E-4AA9-AA0B-ECFE3C948012}"/>
                </a:ext>
              </a:extLst>
            </p:cNvPr>
            <p:cNvSpPr txBox="1"/>
            <p:nvPr/>
          </p:nvSpPr>
          <p:spPr>
            <a:xfrm>
              <a:off x="8574832"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1</a:t>
              </a:r>
            </a:p>
          </p:txBody>
        </p:sp>
        <p:sp>
          <p:nvSpPr>
            <p:cNvPr id="70" name="TextBox 69">
              <a:extLst>
                <a:ext uri="{FF2B5EF4-FFF2-40B4-BE49-F238E27FC236}">
                  <a16:creationId xmlns:a16="http://schemas.microsoft.com/office/drawing/2014/main" id="{A3196657-E6E2-4380-9413-C0A85E651D61}"/>
                </a:ext>
              </a:extLst>
            </p:cNvPr>
            <p:cNvSpPr txBox="1"/>
            <p:nvPr/>
          </p:nvSpPr>
          <p:spPr>
            <a:xfrm>
              <a:off x="8119897"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2</a:t>
              </a:r>
            </a:p>
          </p:txBody>
        </p:sp>
        <p:sp>
          <p:nvSpPr>
            <p:cNvPr id="71" name="TextBox 70">
              <a:extLst>
                <a:ext uri="{FF2B5EF4-FFF2-40B4-BE49-F238E27FC236}">
                  <a16:creationId xmlns:a16="http://schemas.microsoft.com/office/drawing/2014/main" id="{4A40CBED-7BB7-4AAD-80A6-2AC8BC46D465}"/>
                </a:ext>
              </a:extLst>
            </p:cNvPr>
            <p:cNvSpPr txBox="1"/>
            <p:nvPr/>
          </p:nvSpPr>
          <p:spPr>
            <a:xfrm>
              <a:off x="7664963"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5</a:t>
              </a:r>
            </a:p>
          </p:txBody>
        </p:sp>
        <p:sp>
          <p:nvSpPr>
            <p:cNvPr id="72" name="TextBox 71">
              <a:extLst>
                <a:ext uri="{FF2B5EF4-FFF2-40B4-BE49-F238E27FC236}">
                  <a16:creationId xmlns:a16="http://schemas.microsoft.com/office/drawing/2014/main" id="{62E46846-FBAD-4537-8E24-DEC2786D4AF3}"/>
                </a:ext>
              </a:extLst>
            </p:cNvPr>
            <p:cNvSpPr txBox="1"/>
            <p:nvPr/>
          </p:nvSpPr>
          <p:spPr>
            <a:xfrm>
              <a:off x="7210028" y="6021725"/>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latin typeface="Arial" panose="020B0604020202020204" pitchFamily="34" charset="0"/>
                  <a:cs typeface="Arial" panose="020B0604020202020204" pitchFamily="34" charset="0"/>
                </a:rPr>
                <a:t>9</a:t>
              </a:r>
            </a:p>
          </p:txBody>
        </p:sp>
      </p:grpSp>
      <p:sp>
        <p:nvSpPr>
          <p:cNvPr id="73" name="TextBox 72">
            <a:extLst>
              <a:ext uri="{FF2B5EF4-FFF2-40B4-BE49-F238E27FC236}">
                <a16:creationId xmlns:a16="http://schemas.microsoft.com/office/drawing/2014/main" id="{FBAC0747-BFE2-4575-9FEE-78DBA4C071FF}"/>
              </a:ext>
            </a:extLst>
          </p:cNvPr>
          <p:cNvSpPr txBox="1"/>
          <p:nvPr/>
        </p:nvSpPr>
        <p:spPr>
          <a:xfrm>
            <a:off x="917267" y="5639620"/>
            <a:ext cx="832279" cy="307777"/>
          </a:xfrm>
          <a:prstGeom prst="rect">
            <a:avLst/>
          </a:prstGeom>
          <a:noFill/>
        </p:spPr>
        <p:txBody>
          <a:bodyPr wrap="none" rtlCol="0">
            <a:spAutoFit/>
          </a:bodyPr>
          <a:lstStyle/>
          <a:p>
            <a:pPr algn="r"/>
            <a:r>
              <a:rPr lang="en-US" sz="1400" dirty="0">
                <a:solidFill>
                  <a:schemeClr val="accent1"/>
                </a:solidFill>
              </a:rPr>
              <a:t>EGFRm</a:t>
            </a:r>
            <a:endParaRPr lang="en-GB" sz="1400" dirty="0">
              <a:solidFill>
                <a:schemeClr val="accent1"/>
              </a:solidFill>
            </a:endParaRPr>
          </a:p>
        </p:txBody>
      </p:sp>
      <p:sp>
        <p:nvSpPr>
          <p:cNvPr id="74" name="TextBox 73">
            <a:extLst>
              <a:ext uri="{FF2B5EF4-FFF2-40B4-BE49-F238E27FC236}">
                <a16:creationId xmlns:a16="http://schemas.microsoft.com/office/drawing/2014/main" id="{D98EAFB2-6853-4B07-97F3-4B82B131643A}"/>
              </a:ext>
            </a:extLst>
          </p:cNvPr>
          <p:cNvSpPr txBox="1"/>
          <p:nvPr/>
        </p:nvSpPr>
        <p:spPr>
          <a:xfrm>
            <a:off x="925281" y="5927103"/>
            <a:ext cx="824265" cy="307777"/>
          </a:xfrm>
          <a:prstGeom prst="rect">
            <a:avLst/>
          </a:prstGeom>
          <a:noFill/>
        </p:spPr>
        <p:txBody>
          <a:bodyPr wrap="none" rtlCol="0">
            <a:spAutoFit/>
          </a:bodyPr>
          <a:lstStyle/>
          <a:p>
            <a:pPr algn="r"/>
            <a:r>
              <a:rPr lang="en-US" sz="1400" dirty="0" err="1">
                <a:solidFill>
                  <a:srgbClr val="FF6600"/>
                </a:solidFill>
              </a:rPr>
              <a:t>KRASm</a:t>
            </a:r>
            <a:endParaRPr lang="en-GB" sz="1400" dirty="0">
              <a:solidFill>
                <a:srgbClr val="FF6600"/>
              </a:solidFill>
            </a:endParaRPr>
          </a:p>
        </p:txBody>
      </p:sp>
      <p:sp>
        <p:nvSpPr>
          <p:cNvPr id="75" name="TextBox 74">
            <a:extLst>
              <a:ext uri="{FF2B5EF4-FFF2-40B4-BE49-F238E27FC236}">
                <a16:creationId xmlns:a16="http://schemas.microsoft.com/office/drawing/2014/main" id="{5CD7CDD1-1D56-4BBC-898E-95C38BDBB14B}"/>
              </a:ext>
            </a:extLst>
          </p:cNvPr>
          <p:cNvSpPr txBox="1"/>
          <p:nvPr/>
        </p:nvSpPr>
        <p:spPr>
          <a:xfrm>
            <a:off x="1117643" y="6213535"/>
            <a:ext cx="631903" cy="307777"/>
          </a:xfrm>
          <a:prstGeom prst="rect">
            <a:avLst/>
          </a:prstGeom>
          <a:noFill/>
        </p:spPr>
        <p:txBody>
          <a:bodyPr wrap="none" rtlCol="0">
            <a:spAutoFit/>
          </a:bodyPr>
          <a:lstStyle/>
          <a:p>
            <a:pPr algn="r"/>
            <a:r>
              <a:rPr lang="en-US" sz="1400" dirty="0">
                <a:solidFill>
                  <a:schemeClr val="accent3"/>
                </a:solidFill>
              </a:rPr>
              <a:t>Other</a:t>
            </a:r>
            <a:endParaRPr lang="en-GB" sz="1400" dirty="0">
              <a:solidFill>
                <a:schemeClr val="accent3"/>
              </a:solidFill>
            </a:endParaRPr>
          </a:p>
        </p:txBody>
      </p:sp>
      <p:sp>
        <p:nvSpPr>
          <p:cNvPr id="78" name="Graphic 76">
            <a:extLst>
              <a:ext uri="{FF2B5EF4-FFF2-40B4-BE49-F238E27FC236}">
                <a16:creationId xmlns:a16="http://schemas.microsoft.com/office/drawing/2014/main" id="{73A4C910-72E4-43E0-B489-91F2BE7EEE75}"/>
              </a:ext>
            </a:extLst>
          </p:cNvPr>
          <p:cNvSpPr/>
          <p:nvPr/>
        </p:nvSpPr>
        <p:spPr>
          <a:xfrm>
            <a:off x="1819854" y="2341804"/>
            <a:ext cx="2453395" cy="1072848"/>
          </a:xfrm>
          <a:custGeom>
            <a:avLst/>
            <a:gdLst>
              <a:gd name="connsiteX0" fmla="*/ 3008395 w 3008395"/>
              <a:gd name="connsiteY0" fmla="*/ 1306154 h 1306153"/>
              <a:gd name="connsiteX1" fmla="*/ 1706956 w 3008395"/>
              <a:gd name="connsiteY1" fmla="*/ 1306154 h 1306153"/>
              <a:gd name="connsiteX2" fmla="*/ 1706956 w 3008395"/>
              <a:gd name="connsiteY2" fmla="*/ 1103395 h 1306153"/>
              <a:gd name="connsiteX3" fmla="*/ 1282570 w 3008395"/>
              <a:gd name="connsiteY3" fmla="*/ 1103395 h 1306153"/>
              <a:gd name="connsiteX4" fmla="*/ 1282570 w 3008395"/>
              <a:gd name="connsiteY4" fmla="*/ 928924 h 1306153"/>
              <a:gd name="connsiteX5" fmla="*/ 1244851 w 3008395"/>
              <a:gd name="connsiteY5" fmla="*/ 928924 h 1306153"/>
              <a:gd name="connsiteX6" fmla="*/ 1244851 w 3008395"/>
              <a:gd name="connsiteY6" fmla="*/ 792178 h 1306153"/>
              <a:gd name="connsiteX7" fmla="*/ 910062 w 3008395"/>
              <a:gd name="connsiteY7" fmla="*/ 792178 h 1306153"/>
              <a:gd name="connsiteX8" fmla="*/ 910062 w 3008395"/>
              <a:gd name="connsiteY8" fmla="*/ 646003 h 1306153"/>
              <a:gd name="connsiteX9" fmla="*/ 848762 w 3008395"/>
              <a:gd name="connsiteY9" fmla="*/ 646003 h 1306153"/>
              <a:gd name="connsiteX10" fmla="*/ 848762 w 3008395"/>
              <a:gd name="connsiteY10" fmla="*/ 504542 h 1306153"/>
              <a:gd name="connsiteX11" fmla="*/ 759171 w 3008395"/>
              <a:gd name="connsiteY11" fmla="*/ 504542 h 1306153"/>
              <a:gd name="connsiteX12" fmla="*/ 759171 w 3008395"/>
              <a:gd name="connsiteY12" fmla="*/ 381943 h 1306153"/>
              <a:gd name="connsiteX13" fmla="*/ 707302 w 3008395"/>
              <a:gd name="connsiteY13" fmla="*/ 381943 h 1306153"/>
              <a:gd name="connsiteX14" fmla="*/ 707302 w 3008395"/>
              <a:gd name="connsiteY14" fmla="*/ 245198 h 1306153"/>
              <a:gd name="connsiteX15" fmla="*/ 429096 w 3008395"/>
              <a:gd name="connsiteY15" fmla="*/ 245198 h 1306153"/>
              <a:gd name="connsiteX16" fmla="*/ 429096 w 3008395"/>
              <a:gd name="connsiteY16" fmla="*/ 127314 h 1306153"/>
              <a:gd name="connsiteX17" fmla="*/ 254629 w 3008395"/>
              <a:gd name="connsiteY17" fmla="*/ 127314 h 1306153"/>
              <a:gd name="connsiteX18" fmla="*/ 254629 w 3008395"/>
              <a:gd name="connsiteY18" fmla="*/ 0 h 1306153"/>
              <a:gd name="connsiteX19" fmla="*/ 0 w 3008395"/>
              <a:gd name="connsiteY19" fmla="*/ 0 h 130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8395" h="1306153">
                <a:moveTo>
                  <a:pt x="3008395" y="1306154"/>
                </a:moveTo>
                <a:lnTo>
                  <a:pt x="1706956" y="1306154"/>
                </a:lnTo>
                <a:lnTo>
                  <a:pt x="1706956" y="1103395"/>
                </a:lnTo>
                <a:lnTo>
                  <a:pt x="1282570" y="1103395"/>
                </a:lnTo>
                <a:lnTo>
                  <a:pt x="1282570" y="928924"/>
                </a:lnTo>
                <a:lnTo>
                  <a:pt x="1244851" y="928924"/>
                </a:lnTo>
                <a:lnTo>
                  <a:pt x="1244851" y="792178"/>
                </a:lnTo>
                <a:lnTo>
                  <a:pt x="910062" y="792178"/>
                </a:lnTo>
                <a:lnTo>
                  <a:pt x="910062" y="646003"/>
                </a:lnTo>
                <a:lnTo>
                  <a:pt x="848762" y="646003"/>
                </a:lnTo>
                <a:lnTo>
                  <a:pt x="848762" y="504542"/>
                </a:lnTo>
                <a:lnTo>
                  <a:pt x="759171" y="504542"/>
                </a:lnTo>
                <a:lnTo>
                  <a:pt x="759171" y="381943"/>
                </a:lnTo>
                <a:lnTo>
                  <a:pt x="707302" y="381943"/>
                </a:lnTo>
                <a:lnTo>
                  <a:pt x="707302" y="245198"/>
                </a:lnTo>
                <a:lnTo>
                  <a:pt x="429096" y="245198"/>
                </a:lnTo>
                <a:lnTo>
                  <a:pt x="429096" y="127314"/>
                </a:lnTo>
                <a:lnTo>
                  <a:pt x="254629" y="127314"/>
                </a:lnTo>
                <a:lnTo>
                  <a:pt x="254629" y="0"/>
                </a:lnTo>
                <a:lnTo>
                  <a:pt x="0" y="0"/>
                </a:lnTo>
              </a:path>
            </a:pathLst>
          </a:custGeom>
          <a:noFill/>
          <a:ln w="25400" cap="flat">
            <a:solidFill>
              <a:srgbClr val="FF6600"/>
            </a:solidFill>
            <a:prstDash val="solid"/>
            <a:miter/>
          </a:ln>
        </p:spPr>
        <p:txBody>
          <a:bodyPr rtlCol="0" anchor="ctr"/>
          <a:lstStyle/>
          <a:p>
            <a:endParaRPr lang="en-GB"/>
          </a:p>
        </p:txBody>
      </p:sp>
      <p:sp>
        <p:nvSpPr>
          <p:cNvPr id="81" name="Graphic 79">
            <a:extLst>
              <a:ext uri="{FF2B5EF4-FFF2-40B4-BE49-F238E27FC236}">
                <a16:creationId xmlns:a16="http://schemas.microsoft.com/office/drawing/2014/main" id="{3A010C23-1C96-46D2-A7A6-5758201C539E}"/>
              </a:ext>
            </a:extLst>
          </p:cNvPr>
          <p:cNvSpPr/>
          <p:nvPr/>
        </p:nvSpPr>
        <p:spPr>
          <a:xfrm>
            <a:off x="1819855" y="2341805"/>
            <a:ext cx="2869002" cy="1762206"/>
          </a:xfrm>
          <a:custGeom>
            <a:avLst/>
            <a:gdLst>
              <a:gd name="connsiteX0" fmla="*/ 3564798 w 3564797"/>
              <a:gd name="connsiteY0" fmla="*/ 2211496 h 2211495"/>
              <a:gd name="connsiteX1" fmla="*/ 1112825 w 3564797"/>
              <a:gd name="connsiteY1" fmla="*/ 2211496 h 2211495"/>
              <a:gd name="connsiteX2" fmla="*/ 1112825 w 3564797"/>
              <a:gd name="connsiteY2" fmla="*/ 1659798 h 2211495"/>
              <a:gd name="connsiteX3" fmla="*/ 905347 w 3564797"/>
              <a:gd name="connsiteY3" fmla="*/ 1659798 h 2211495"/>
              <a:gd name="connsiteX4" fmla="*/ 905347 w 3564797"/>
              <a:gd name="connsiteY4" fmla="*/ 1103395 h 2211495"/>
              <a:gd name="connsiteX5" fmla="*/ 631856 w 3564797"/>
              <a:gd name="connsiteY5" fmla="*/ 1103395 h 2211495"/>
              <a:gd name="connsiteX6" fmla="*/ 631856 w 3564797"/>
              <a:gd name="connsiteY6" fmla="*/ 551696 h 2211495"/>
              <a:gd name="connsiteX7" fmla="*/ 386659 w 3564797"/>
              <a:gd name="connsiteY7" fmla="*/ 551696 h 2211495"/>
              <a:gd name="connsiteX8" fmla="*/ 386659 w 3564797"/>
              <a:gd name="connsiteY8" fmla="*/ 0 h 2211495"/>
              <a:gd name="connsiteX9" fmla="*/ 0 w 3564797"/>
              <a:gd name="connsiteY9" fmla="*/ 0 h 221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4797" h="2211495">
                <a:moveTo>
                  <a:pt x="3564798" y="2211496"/>
                </a:moveTo>
                <a:lnTo>
                  <a:pt x="1112825" y="2211496"/>
                </a:lnTo>
                <a:lnTo>
                  <a:pt x="1112825" y="1659798"/>
                </a:lnTo>
                <a:lnTo>
                  <a:pt x="905347" y="1659798"/>
                </a:lnTo>
                <a:lnTo>
                  <a:pt x="905347" y="1103395"/>
                </a:lnTo>
                <a:lnTo>
                  <a:pt x="631856" y="1103395"/>
                </a:lnTo>
                <a:lnTo>
                  <a:pt x="631856" y="551696"/>
                </a:lnTo>
                <a:lnTo>
                  <a:pt x="386659" y="551696"/>
                </a:lnTo>
                <a:lnTo>
                  <a:pt x="386659" y="0"/>
                </a:lnTo>
                <a:lnTo>
                  <a:pt x="0" y="0"/>
                </a:lnTo>
              </a:path>
            </a:pathLst>
          </a:custGeom>
          <a:noFill/>
          <a:ln w="25400" cap="flat">
            <a:solidFill>
              <a:schemeClr val="accent1"/>
            </a:solidFill>
            <a:prstDash val="solid"/>
            <a:miter/>
          </a:ln>
        </p:spPr>
        <p:txBody>
          <a:bodyPr rtlCol="0" anchor="ctr"/>
          <a:lstStyle/>
          <a:p>
            <a:endParaRPr lang="en-GB"/>
          </a:p>
        </p:txBody>
      </p:sp>
      <p:sp>
        <p:nvSpPr>
          <p:cNvPr id="84" name="Graphic 82">
            <a:extLst>
              <a:ext uri="{FF2B5EF4-FFF2-40B4-BE49-F238E27FC236}">
                <a16:creationId xmlns:a16="http://schemas.microsoft.com/office/drawing/2014/main" id="{7D40746E-F139-454A-A850-C4638DA14D65}"/>
              </a:ext>
            </a:extLst>
          </p:cNvPr>
          <p:cNvSpPr/>
          <p:nvPr/>
        </p:nvSpPr>
        <p:spPr>
          <a:xfrm>
            <a:off x="1819855" y="2341805"/>
            <a:ext cx="1787043" cy="2640235"/>
          </a:xfrm>
          <a:custGeom>
            <a:avLst/>
            <a:gdLst>
              <a:gd name="connsiteX0" fmla="*/ 2202066 w 2202065"/>
              <a:gd name="connsiteY0" fmla="*/ 3286601 h 3286601"/>
              <a:gd name="connsiteX1" fmla="*/ 2202066 w 2202065"/>
              <a:gd name="connsiteY1" fmla="*/ 2668886 h 3286601"/>
              <a:gd name="connsiteX2" fmla="*/ 1457039 w 2202065"/>
              <a:gd name="connsiteY2" fmla="*/ 2668886 h 3286601"/>
              <a:gd name="connsiteX3" fmla="*/ 1457039 w 2202065"/>
              <a:gd name="connsiteY3" fmla="*/ 2079470 h 3286601"/>
              <a:gd name="connsiteX4" fmla="*/ 905347 w 2202065"/>
              <a:gd name="connsiteY4" fmla="*/ 2079470 h 3286601"/>
              <a:gd name="connsiteX5" fmla="*/ 905347 w 2202065"/>
              <a:gd name="connsiteY5" fmla="*/ 1640938 h 3286601"/>
              <a:gd name="connsiteX6" fmla="*/ 853478 w 2202065"/>
              <a:gd name="connsiteY6" fmla="*/ 1640938 h 3286601"/>
              <a:gd name="connsiteX7" fmla="*/ 853478 w 2202065"/>
              <a:gd name="connsiteY7" fmla="*/ 1244851 h 3286601"/>
              <a:gd name="connsiteX8" fmla="*/ 443242 w 2202065"/>
              <a:gd name="connsiteY8" fmla="*/ 1244851 h 3286601"/>
              <a:gd name="connsiteX9" fmla="*/ 443242 w 2202065"/>
              <a:gd name="connsiteY9" fmla="*/ 419666 h 3286601"/>
              <a:gd name="connsiteX10" fmla="*/ 429096 w 2202065"/>
              <a:gd name="connsiteY10" fmla="*/ 419666 h 3286601"/>
              <a:gd name="connsiteX11" fmla="*/ 429096 w 2202065"/>
              <a:gd name="connsiteY11" fmla="*/ 0 h 3286601"/>
              <a:gd name="connsiteX12" fmla="*/ 0 w 2202065"/>
              <a:gd name="connsiteY12" fmla="*/ 0 h 32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2065" h="3286601">
                <a:moveTo>
                  <a:pt x="2202066" y="3286601"/>
                </a:moveTo>
                <a:lnTo>
                  <a:pt x="2202066" y="2668886"/>
                </a:lnTo>
                <a:lnTo>
                  <a:pt x="1457039" y="2668886"/>
                </a:lnTo>
                <a:lnTo>
                  <a:pt x="1457039" y="2079470"/>
                </a:lnTo>
                <a:lnTo>
                  <a:pt x="905347" y="2079470"/>
                </a:lnTo>
                <a:lnTo>
                  <a:pt x="905347" y="1640938"/>
                </a:lnTo>
                <a:lnTo>
                  <a:pt x="853478" y="1640938"/>
                </a:lnTo>
                <a:lnTo>
                  <a:pt x="853478" y="1244851"/>
                </a:lnTo>
                <a:lnTo>
                  <a:pt x="443242" y="1244851"/>
                </a:lnTo>
                <a:lnTo>
                  <a:pt x="443242" y="419666"/>
                </a:lnTo>
                <a:lnTo>
                  <a:pt x="429096" y="419666"/>
                </a:lnTo>
                <a:lnTo>
                  <a:pt x="429096" y="0"/>
                </a:lnTo>
                <a:lnTo>
                  <a:pt x="0" y="0"/>
                </a:lnTo>
              </a:path>
            </a:pathLst>
          </a:custGeom>
          <a:noFill/>
          <a:ln w="25400" cap="flat">
            <a:solidFill>
              <a:schemeClr val="accent3"/>
            </a:solidFill>
            <a:prstDash val="solid"/>
            <a:miter/>
          </a:ln>
        </p:spPr>
        <p:txBody>
          <a:bodyPr rtlCol="0" anchor="ctr"/>
          <a:lstStyle/>
          <a:p>
            <a:endParaRPr lang="en-GB"/>
          </a:p>
        </p:txBody>
      </p:sp>
      <p:sp>
        <p:nvSpPr>
          <p:cNvPr id="85" name="TextBox 84">
            <a:extLst>
              <a:ext uri="{FF2B5EF4-FFF2-40B4-BE49-F238E27FC236}">
                <a16:creationId xmlns:a16="http://schemas.microsoft.com/office/drawing/2014/main" id="{40CB619A-607E-4C3E-AF88-B839A4618002}"/>
              </a:ext>
            </a:extLst>
          </p:cNvPr>
          <p:cNvSpPr txBox="1"/>
          <p:nvPr/>
        </p:nvSpPr>
        <p:spPr>
          <a:xfrm>
            <a:off x="3732755" y="3007610"/>
            <a:ext cx="2646878" cy="307777"/>
          </a:xfrm>
          <a:prstGeom prst="rect">
            <a:avLst/>
          </a:prstGeom>
          <a:noFill/>
        </p:spPr>
        <p:txBody>
          <a:bodyPr wrap="none" rtlCol="0">
            <a:spAutoFit/>
          </a:bodyPr>
          <a:lstStyle/>
          <a:p>
            <a:pPr algn="r"/>
            <a:r>
              <a:rPr lang="en-US" sz="1400" dirty="0" err="1">
                <a:solidFill>
                  <a:srgbClr val="FF6600"/>
                </a:solidFill>
              </a:rPr>
              <a:t>KRASm</a:t>
            </a:r>
            <a:r>
              <a:rPr lang="en-US" sz="1400" dirty="0">
                <a:solidFill>
                  <a:srgbClr val="FF6600"/>
                </a:solidFill>
              </a:rPr>
              <a:t>: NR (95%CI 11.3, NR)</a:t>
            </a:r>
            <a:endParaRPr lang="en-GB" sz="1400" dirty="0">
              <a:solidFill>
                <a:srgbClr val="FF6600"/>
              </a:solidFill>
            </a:endParaRPr>
          </a:p>
        </p:txBody>
      </p:sp>
      <p:sp>
        <p:nvSpPr>
          <p:cNvPr id="86" name="TextBox 85">
            <a:extLst>
              <a:ext uri="{FF2B5EF4-FFF2-40B4-BE49-F238E27FC236}">
                <a16:creationId xmlns:a16="http://schemas.microsoft.com/office/drawing/2014/main" id="{B1A41B31-891B-4CCE-AB06-6F35EE4ABD30}"/>
              </a:ext>
            </a:extLst>
          </p:cNvPr>
          <p:cNvSpPr txBox="1"/>
          <p:nvPr/>
        </p:nvSpPr>
        <p:spPr>
          <a:xfrm>
            <a:off x="3537188" y="3726506"/>
            <a:ext cx="2842445" cy="307777"/>
          </a:xfrm>
          <a:prstGeom prst="rect">
            <a:avLst/>
          </a:prstGeom>
          <a:noFill/>
        </p:spPr>
        <p:txBody>
          <a:bodyPr wrap="none" rtlCol="0">
            <a:spAutoFit/>
          </a:bodyPr>
          <a:lstStyle/>
          <a:p>
            <a:pPr algn="r"/>
            <a:r>
              <a:rPr lang="en-US" sz="1400" dirty="0">
                <a:solidFill>
                  <a:schemeClr val="accent1"/>
                </a:solidFill>
              </a:rPr>
              <a:t>EGFRm: 9.0 </a:t>
            </a:r>
            <a:r>
              <a:rPr lang="en-US" sz="1400" dirty="0" err="1">
                <a:solidFill>
                  <a:schemeClr val="accent1"/>
                </a:solidFill>
              </a:rPr>
              <a:t>mo</a:t>
            </a:r>
            <a:r>
              <a:rPr lang="en-US" sz="1400" dirty="0">
                <a:solidFill>
                  <a:schemeClr val="accent1"/>
                </a:solidFill>
              </a:rPr>
              <a:t> (95%CI 5.8, NR)</a:t>
            </a:r>
            <a:endParaRPr lang="en-GB" sz="1400" dirty="0">
              <a:solidFill>
                <a:schemeClr val="accent1"/>
              </a:solidFill>
            </a:endParaRPr>
          </a:p>
        </p:txBody>
      </p:sp>
      <p:sp>
        <p:nvSpPr>
          <p:cNvPr id="87" name="TextBox 86">
            <a:extLst>
              <a:ext uri="{FF2B5EF4-FFF2-40B4-BE49-F238E27FC236}">
                <a16:creationId xmlns:a16="http://schemas.microsoft.com/office/drawing/2014/main" id="{4E1E96C2-5465-46A8-9DAA-7CC2AC724CE3}"/>
              </a:ext>
            </a:extLst>
          </p:cNvPr>
          <p:cNvSpPr txBox="1"/>
          <p:nvPr/>
        </p:nvSpPr>
        <p:spPr>
          <a:xfrm>
            <a:off x="3240632" y="4166865"/>
            <a:ext cx="3139001" cy="307777"/>
          </a:xfrm>
          <a:prstGeom prst="rect">
            <a:avLst/>
          </a:prstGeom>
          <a:noFill/>
        </p:spPr>
        <p:txBody>
          <a:bodyPr wrap="none" rtlCol="0">
            <a:spAutoFit/>
          </a:bodyPr>
          <a:lstStyle/>
          <a:p>
            <a:pPr algn="r"/>
            <a:r>
              <a:rPr lang="en-US" sz="1400" dirty="0">
                <a:solidFill>
                  <a:schemeClr val="accent3"/>
                </a:solidFill>
              </a:rPr>
              <a:t>Other driver: 7.8 </a:t>
            </a:r>
            <a:r>
              <a:rPr lang="en-US" sz="1400" dirty="0" err="1">
                <a:solidFill>
                  <a:schemeClr val="accent3"/>
                </a:solidFill>
              </a:rPr>
              <a:t>mo</a:t>
            </a:r>
            <a:r>
              <a:rPr lang="en-US" sz="1400" dirty="0">
                <a:solidFill>
                  <a:schemeClr val="accent3"/>
                </a:solidFill>
              </a:rPr>
              <a:t> (95%CI 3.9, NR)</a:t>
            </a:r>
            <a:endParaRPr lang="en-GB" sz="1400" dirty="0">
              <a:solidFill>
                <a:schemeClr val="accent3"/>
              </a:solidFill>
            </a:endParaRPr>
          </a:p>
        </p:txBody>
      </p:sp>
      <p:sp>
        <p:nvSpPr>
          <p:cNvPr id="88" name="TextBox 87">
            <a:extLst>
              <a:ext uri="{FF2B5EF4-FFF2-40B4-BE49-F238E27FC236}">
                <a16:creationId xmlns:a16="http://schemas.microsoft.com/office/drawing/2014/main" id="{3A9F92CE-EFF0-4D4F-B6D2-6010CFFD02FA}"/>
              </a:ext>
            </a:extLst>
          </p:cNvPr>
          <p:cNvSpPr txBox="1"/>
          <p:nvPr/>
        </p:nvSpPr>
        <p:spPr>
          <a:xfrm>
            <a:off x="1873203" y="4763634"/>
            <a:ext cx="736099" cy="307777"/>
          </a:xfrm>
          <a:prstGeom prst="rect">
            <a:avLst/>
          </a:prstGeom>
          <a:noFill/>
        </p:spPr>
        <p:txBody>
          <a:bodyPr wrap="none" rtlCol="0">
            <a:spAutoFit/>
          </a:bodyPr>
          <a:lstStyle/>
          <a:p>
            <a:r>
              <a:rPr lang="en-US" sz="1400" dirty="0">
                <a:solidFill>
                  <a:schemeClr val="tx1"/>
                </a:solidFill>
              </a:rPr>
              <a:t>p=0.02</a:t>
            </a:r>
            <a:endParaRPr lang="en-GB" sz="1400" dirty="0">
              <a:solidFill>
                <a:schemeClr val="tx1"/>
              </a:solidFill>
            </a:endParaRPr>
          </a:p>
        </p:txBody>
      </p:sp>
      <p:graphicFrame>
        <p:nvGraphicFramePr>
          <p:cNvPr id="89" name="Table 89">
            <a:extLst>
              <a:ext uri="{FF2B5EF4-FFF2-40B4-BE49-F238E27FC236}">
                <a16:creationId xmlns:a16="http://schemas.microsoft.com/office/drawing/2014/main" id="{3C27F9E9-C71F-4126-BC1F-8ED09A02E5CE}"/>
              </a:ext>
            </a:extLst>
          </p:cNvPr>
          <p:cNvGraphicFramePr>
            <a:graphicFrameLocks noGrp="1"/>
          </p:cNvGraphicFramePr>
          <p:nvPr/>
        </p:nvGraphicFramePr>
        <p:xfrm>
          <a:off x="6379633" y="2198410"/>
          <a:ext cx="5363438" cy="2814320"/>
        </p:xfrm>
        <a:graphic>
          <a:graphicData uri="http://schemas.openxmlformats.org/drawingml/2006/table">
            <a:tbl>
              <a:tblPr firstRow="1" bandRow="1">
                <a:tableStyleId>{69012ECD-51FC-41F1-AA8D-1B2483CD663E}</a:tableStyleId>
              </a:tblPr>
              <a:tblGrid>
                <a:gridCol w="2242729">
                  <a:extLst>
                    <a:ext uri="{9D8B030D-6E8A-4147-A177-3AD203B41FA5}">
                      <a16:colId xmlns:a16="http://schemas.microsoft.com/office/drawing/2014/main" val="608975866"/>
                    </a:ext>
                  </a:extLst>
                </a:gridCol>
                <a:gridCol w="1433358">
                  <a:extLst>
                    <a:ext uri="{9D8B030D-6E8A-4147-A177-3AD203B41FA5}">
                      <a16:colId xmlns:a16="http://schemas.microsoft.com/office/drawing/2014/main" val="1577705409"/>
                    </a:ext>
                  </a:extLst>
                </a:gridCol>
                <a:gridCol w="1687351">
                  <a:extLst>
                    <a:ext uri="{9D8B030D-6E8A-4147-A177-3AD203B41FA5}">
                      <a16:colId xmlns:a16="http://schemas.microsoft.com/office/drawing/2014/main" val="3324326418"/>
                    </a:ext>
                  </a:extLst>
                </a:gridCol>
              </a:tblGrid>
              <a:tr h="370840">
                <a:tc>
                  <a:txBody>
                    <a:bodyPr/>
                    <a:lstStyle/>
                    <a:p>
                      <a:endParaRPr lang="en-GB" sz="1400" dirty="0">
                        <a:solidFill>
                          <a:schemeClr val="tx2"/>
                        </a:solidFill>
                      </a:endParaRPr>
                    </a:p>
                  </a:txBody>
                  <a:tcPr/>
                </a:tc>
                <a:tc>
                  <a:txBody>
                    <a:bodyPr/>
                    <a:lstStyle/>
                    <a:p>
                      <a:pPr algn="ctr"/>
                      <a:r>
                        <a:rPr lang="en-US" sz="1400" dirty="0">
                          <a:solidFill>
                            <a:schemeClr val="tx2"/>
                          </a:solidFill>
                        </a:rPr>
                        <a:t>mPFS,</a:t>
                      </a:r>
                      <a:r>
                        <a:rPr lang="en-US" sz="1400" baseline="0" dirty="0">
                          <a:solidFill>
                            <a:schemeClr val="tx2"/>
                          </a:solidFill>
                        </a:rPr>
                        <a:t> </a:t>
                      </a:r>
                      <a:r>
                        <a:rPr lang="en-US" sz="1400" baseline="0" dirty="0" err="1">
                          <a:solidFill>
                            <a:schemeClr val="tx2"/>
                          </a:solidFill>
                        </a:rPr>
                        <a:t>mo</a:t>
                      </a:r>
                      <a:r>
                        <a:rPr lang="en-US" sz="1400" dirty="0">
                          <a:solidFill>
                            <a:schemeClr val="tx2"/>
                          </a:solidFill>
                        </a:rPr>
                        <a:t> (95%CI)</a:t>
                      </a:r>
                      <a:endParaRPr lang="en-GB" sz="1400" dirty="0">
                        <a:solidFill>
                          <a:schemeClr val="tx2"/>
                        </a:solidFill>
                      </a:endParaRPr>
                    </a:p>
                  </a:txBody>
                  <a:tcPr/>
                </a:tc>
                <a:tc>
                  <a:txBody>
                    <a:bodyPr/>
                    <a:lstStyle/>
                    <a:p>
                      <a:pPr algn="ctr"/>
                      <a:r>
                        <a:rPr lang="en-US" sz="1400" dirty="0">
                          <a:solidFill>
                            <a:schemeClr val="tx2"/>
                          </a:solidFill>
                        </a:rPr>
                        <a:t>18-mo OS rate, % (95%CI)</a:t>
                      </a:r>
                      <a:endParaRPr lang="en-GB" sz="1400" dirty="0">
                        <a:solidFill>
                          <a:schemeClr val="tx2"/>
                        </a:solidFill>
                      </a:endParaRPr>
                    </a:p>
                  </a:txBody>
                  <a:tcPr/>
                </a:tc>
                <a:extLst>
                  <a:ext uri="{0D108BD9-81ED-4DB2-BD59-A6C34878D82A}">
                    <a16:rowId xmlns:a16="http://schemas.microsoft.com/office/drawing/2014/main" val="419001321"/>
                  </a:ext>
                </a:extLst>
              </a:tr>
              <a:tr h="370840">
                <a:tc>
                  <a:txBody>
                    <a:bodyPr/>
                    <a:lstStyle/>
                    <a:p>
                      <a:r>
                        <a:rPr lang="en-US" sz="1400" i="0" dirty="0"/>
                        <a:t>Overall </a:t>
                      </a:r>
                      <a:r>
                        <a:rPr lang="en-US" sz="1400" i="0" dirty="0" err="1"/>
                        <a:t>dGA</a:t>
                      </a:r>
                      <a:endParaRPr lang="en-GB" sz="1400" i="0" dirty="0">
                        <a:solidFill>
                          <a:srgbClr val="363636"/>
                        </a:solidFill>
                      </a:endParaRPr>
                    </a:p>
                  </a:txBody>
                  <a:tcPr anchor="ctr"/>
                </a:tc>
                <a:tc>
                  <a:txBody>
                    <a:bodyPr/>
                    <a:lstStyle/>
                    <a:p>
                      <a:pPr algn="ctr"/>
                      <a:r>
                        <a:rPr lang="en-US" sz="1400" dirty="0"/>
                        <a:t>14.9 (8.1,</a:t>
                      </a:r>
                      <a:r>
                        <a:rPr lang="en-US" sz="1400" baseline="0" dirty="0"/>
                        <a:t> </a:t>
                      </a:r>
                      <a:r>
                        <a:rPr lang="en-US" sz="1400" dirty="0"/>
                        <a:t>NR)</a:t>
                      </a:r>
                      <a:endParaRPr lang="en-GB" sz="1400" dirty="0">
                        <a:solidFill>
                          <a:srgbClr val="363636"/>
                        </a:solidFill>
                      </a:endParaRPr>
                    </a:p>
                  </a:txBody>
                  <a:tcPr anchor="ctr"/>
                </a:tc>
                <a:tc>
                  <a:txBody>
                    <a:bodyPr/>
                    <a:lstStyle/>
                    <a:p>
                      <a:pPr algn="ctr"/>
                      <a:r>
                        <a:rPr lang="en-US" sz="1400" dirty="0"/>
                        <a:t>93.4 (84.7,</a:t>
                      </a:r>
                      <a:r>
                        <a:rPr lang="en-US" sz="1400" baseline="0" dirty="0"/>
                        <a:t> </a:t>
                      </a:r>
                      <a:r>
                        <a:rPr lang="en-US" sz="1400" dirty="0"/>
                        <a:t>100)</a:t>
                      </a:r>
                      <a:endParaRPr lang="en-GB" sz="1400" dirty="0">
                        <a:solidFill>
                          <a:srgbClr val="363636"/>
                        </a:solidFill>
                      </a:endParaRPr>
                    </a:p>
                  </a:txBody>
                  <a:tcPr anchor="ctr"/>
                </a:tc>
                <a:extLst>
                  <a:ext uri="{0D108BD9-81ED-4DB2-BD59-A6C34878D82A}">
                    <a16:rowId xmlns:a16="http://schemas.microsoft.com/office/drawing/2014/main" val="2173297548"/>
                  </a:ext>
                </a:extLst>
              </a:tr>
              <a:tr h="370840">
                <a:tc>
                  <a:txBody>
                    <a:bodyPr/>
                    <a:lstStyle/>
                    <a:p>
                      <a:r>
                        <a:rPr lang="en-US" sz="1400" i="0" dirty="0" err="1"/>
                        <a:t>KRASm</a:t>
                      </a:r>
                      <a:r>
                        <a:rPr lang="en-US" sz="1400" i="0" dirty="0"/>
                        <a:t> (n=26)</a:t>
                      </a:r>
                    </a:p>
                    <a:p>
                      <a:r>
                        <a:rPr lang="en-US" sz="1400" i="0" dirty="0" err="1"/>
                        <a:t>KRASm</a:t>
                      </a:r>
                      <a:r>
                        <a:rPr lang="en-US" sz="1400" i="0" dirty="0"/>
                        <a:t> G12C (n=8)</a:t>
                      </a:r>
                      <a:endParaRPr lang="en-GB" sz="1400" i="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NR (14.9,</a:t>
                      </a:r>
                      <a:r>
                        <a:rPr lang="en-US" sz="1400" baseline="0" dirty="0"/>
                        <a:t> </a:t>
                      </a:r>
                      <a:r>
                        <a:rPr lang="en-US" sz="1400" dirty="0"/>
                        <a:t>NR)</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NR (11.3,</a:t>
                      </a:r>
                      <a:r>
                        <a:rPr lang="en-US" sz="1400" baseline="0" dirty="0"/>
                        <a:t> </a:t>
                      </a:r>
                      <a:r>
                        <a:rPr lang="en-US" sz="1400" dirty="0"/>
                        <a:t>NR)</a:t>
                      </a:r>
                      <a:endParaRPr lang="en-GB" sz="140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89.7 (76.8</a:t>
                      </a:r>
                      <a:r>
                        <a:rPr lang="en-US" sz="1400" baseline="0" dirty="0"/>
                        <a:t>, </a:t>
                      </a:r>
                      <a:r>
                        <a:rPr lang="en-US" sz="1400" dirty="0"/>
                        <a:t>100)</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87.5 (67.3,</a:t>
                      </a:r>
                      <a:r>
                        <a:rPr lang="en-US" sz="1400" baseline="0" dirty="0"/>
                        <a:t> </a:t>
                      </a:r>
                      <a:r>
                        <a:rPr lang="en-US" sz="1400" dirty="0"/>
                        <a:t>100)</a:t>
                      </a:r>
                      <a:endParaRPr lang="en-GB" sz="1400" dirty="0">
                        <a:solidFill>
                          <a:srgbClr val="363636"/>
                        </a:solidFill>
                      </a:endParaRPr>
                    </a:p>
                  </a:txBody>
                  <a:tcPr anchor="ctr"/>
                </a:tc>
                <a:extLst>
                  <a:ext uri="{0D108BD9-81ED-4DB2-BD59-A6C34878D82A}">
                    <a16:rowId xmlns:a16="http://schemas.microsoft.com/office/drawing/2014/main" val="3926573836"/>
                  </a:ext>
                </a:extLst>
              </a:tr>
              <a:tr h="370840">
                <a:tc>
                  <a:txBody>
                    <a:bodyPr/>
                    <a:lstStyle/>
                    <a:p>
                      <a:r>
                        <a:rPr lang="en-US" sz="1400" i="0" dirty="0" err="1"/>
                        <a:t>EGFRm</a:t>
                      </a:r>
                      <a:r>
                        <a:rPr lang="en-US" sz="1400" i="0" dirty="0"/>
                        <a:t> (n=8)</a:t>
                      </a:r>
                    </a:p>
                    <a:p>
                      <a:r>
                        <a:rPr lang="en-US" sz="1400" i="0" dirty="0"/>
                        <a:t>EGFRm del19/ex21 (n=6)</a:t>
                      </a:r>
                      <a:endParaRPr lang="en-GB" sz="1400" i="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9.0 (5.8,</a:t>
                      </a:r>
                      <a:r>
                        <a:rPr lang="en-US" sz="1400" baseline="0" dirty="0"/>
                        <a:t> </a:t>
                      </a:r>
                      <a:r>
                        <a:rPr lang="en-US" sz="1400" dirty="0"/>
                        <a:t>NR)</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8.1 (5.8,</a:t>
                      </a:r>
                      <a:r>
                        <a:rPr lang="en-US" sz="1400" baseline="0" dirty="0"/>
                        <a:t> </a:t>
                      </a:r>
                      <a:r>
                        <a:rPr lang="en-US" sz="1400" dirty="0"/>
                        <a:t>NR)</a:t>
                      </a:r>
                      <a:endParaRPr lang="en-GB" sz="140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 (NR,</a:t>
                      </a:r>
                      <a:r>
                        <a:rPr lang="en-US" sz="1400" baseline="0" dirty="0"/>
                        <a:t> </a:t>
                      </a:r>
                      <a:r>
                        <a:rPr lang="en-US" sz="1400" dirty="0"/>
                        <a:t>NR)</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 (NR,</a:t>
                      </a:r>
                      <a:r>
                        <a:rPr lang="en-US" sz="1400" baseline="0" dirty="0"/>
                        <a:t> </a:t>
                      </a:r>
                      <a:r>
                        <a:rPr lang="en-US" sz="1400" dirty="0"/>
                        <a:t>NR)</a:t>
                      </a:r>
                      <a:endParaRPr lang="en-GB" sz="1400" dirty="0">
                        <a:solidFill>
                          <a:srgbClr val="363636"/>
                        </a:solidFill>
                      </a:endParaRPr>
                    </a:p>
                  </a:txBody>
                  <a:tcPr anchor="ctr"/>
                </a:tc>
                <a:extLst>
                  <a:ext uri="{0D108BD9-81ED-4DB2-BD59-A6C34878D82A}">
                    <a16:rowId xmlns:a16="http://schemas.microsoft.com/office/drawing/2014/main" val="3387903092"/>
                  </a:ext>
                </a:extLst>
              </a:tr>
              <a:tr h="370840">
                <a:tc>
                  <a:txBody>
                    <a:bodyPr/>
                    <a:lstStyle/>
                    <a:p>
                      <a:r>
                        <a:rPr lang="en-US" sz="1400" i="0" dirty="0" err="1"/>
                        <a:t>BRAFm</a:t>
                      </a:r>
                      <a:r>
                        <a:rPr lang="en-US" sz="1400" i="0" dirty="0"/>
                        <a:t> (n=5)</a:t>
                      </a:r>
                      <a:br>
                        <a:rPr lang="en-US" sz="1400" i="0" dirty="0"/>
                      </a:br>
                      <a:r>
                        <a:rPr lang="en-US" sz="1400" i="0" dirty="0" err="1"/>
                        <a:t>BRAFm</a:t>
                      </a:r>
                      <a:r>
                        <a:rPr lang="en-US" sz="1400" i="0" dirty="0"/>
                        <a:t> V600E (n=4)</a:t>
                      </a:r>
                      <a:endParaRPr lang="en-GB" sz="1400" i="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3.9 (3.9,</a:t>
                      </a:r>
                      <a:r>
                        <a:rPr lang="en-US" sz="1400" baseline="0" dirty="0"/>
                        <a:t> </a:t>
                      </a:r>
                      <a:r>
                        <a:rPr lang="en-US" sz="1400" dirty="0"/>
                        <a:t>NR)</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8.4 (3.9,</a:t>
                      </a:r>
                      <a:r>
                        <a:rPr lang="en-US" sz="1400" baseline="0" dirty="0"/>
                        <a:t> </a:t>
                      </a:r>
                      <a:r>
                        <a:rPr lang="en-US" sz="1400" dirty="0"/>
                        <a:t>NR)</a:t>
                      </a:r>
                      <a:endParaRPr lang="en-GB" sz="140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 (NR,</a:t>
                      </a:r>
                      <a:r>
                        <a:rPr lang="en-US" sz="1400" baseline="0" dirty="0"/>
                        <a:t> </a:t>
                      </a:r>
                      <a:r>
                        <a:rPr lang="en-US" sz="1400" dirty="0"/>
                        <a:t>NR)</a:t>
                      </a: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 (NR,</a:t>
                      </a:r>
                      <a:r>
                        <a:rPr lang="en-US" sz="1400" baseline="0" dirty="0"/>
                        <a:t> </a:t>
                      </a:r>
                      <a:r>
                        <a:rPr lang="en-US" sz="1400" dirty="0"/>
                        <a:t>NR)</a:t>
                      </a:r>
                      <a:endParaRPr lang="en-GB" sz="1400" dirty="0">
                        <a:solidFill>
                          <a:srgbClr val="363636"/>
                        </a:solidFill>
                      </a:endParaRPr>
                    </a:p>
                  </a:txBody>
                  <a:tcPr anchor="ctr"/>
                </a:tc>
                <a:extLst>
                  <a:ext uri="{0D108BD9-81ED-4DB2-BD59-A6C34878D82A}">
                    <a16:rowId xmlns:a16="http://schemas.microsoft.com/office/drawing/2014/main" val="1915301578"/>
                  </a:ext>
                </a:extLst>
              </a:tr>
              <a:tr h="370840">
                <a:tc>
                  <a:txBody>
                    <a:bodyPr/>
                    <a:lstStyle/>
                    <a:p>
                      <a:r>
                        <a:rPr lang="en-US" sz="1400" i="0" dirty="0" err="1"/>
                        <a:t>ALKr</a:t>
                      </a:r>
                      <a:r>
                        <a:rPr lang="en-US" sz="1400" i="0" dirty="0"/>
                        <a:t> (n=4)</a:t>
                      </a:r>
                      <a:endParaRPr lang="en-GB" sz="1400" i="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7.8 (7.7,</a:t>
                      </a:r>
                      <a:r>
                        <a:rPr lang="en-US" sz="1400" baseline="0" dirty="0"/>
                        <a:t> </a:t>
                      </a:r>
                      <a:r>
                        <a:rPr lang="en-US" sz="1400" dirty="0"/>
                        <a:t>NR)</a:t>
                      </a:r>
                      <a:endParaRPr lang="en-GB" sz="1400" dirty="0">
                        <a:solidFill>
                          <a:srgbClr val="363636"/>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 (NR,</a:t>
                      </a:r>
                      <a:r>
                        <a:rPr lang="en-US" sz="1400" baseline="0" dirty="0"/>
                        <a:t> </a:t>
                      </a:r>
                      <a:r>
                        <a:rPr lang="en-US" sz="1400" dirty="0"/>
                        <a:t>NR)</a:t>
                      </a:r>
                      <a:endParaRPr lang="en-GB" sz="1400" dirty="0">
                        <a:solidFill>
                          <a:srgbClr val="363636"/>
                        </a:solidFill>
                      </a:endParaRPr>
                    </a:p>
                  </a:txBody>
                  <a:tcPr anchor="ctr"/>
                </a:tc>
                <a:extLst>
                  <a:ext uri="{0D108BD9-81ED-4DB2-BD59-A6C34878D82A}">
                    <a16:rowId xmlns:a16="http://schemas.microsoft.com/office/drawing/2014/main" val="2759102241"/>
                  </a:ext>
                </a:extLst>
              </a:tr>
            </a:tbl>
          </a:graphicData>
        </a:graphic>
      </p:graphicFrame>
    </p:spTree>
    <p:extLst>
      <p:ext uri="{BB962C8B-B14F-4D97-AF65-F5344CB8AC3E}">
        <p14:creationId xmlns:p14="http://schemas.microsoft.com/office/powerpoint/2010/main" val="210729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1172MO: </a:t>
            </a:r>
            <a:r>
              <a:rPr lang="en-GB" dirty="0"/>
              <a:t>Durvalumab consolidation in patients with stage III non-</a:t>
            </a:r>
            <a:r>
              <a:rPr lang="en-GB" dirty="0" err="1"/>
              <a:t>resecable</a:t>
            </a:r>
            <a:r>
              <a:rPr lang="en-GB" dirty="0"/>
              <a:t> NSCLC with driver genomic alterations </a:t>
            </a:r>
            <a:r>
              <a:rPr lang="en-US" dirty="0"/>
              <a:t>– </a:t>
            </a:r>
            <a:r>
              <a:rPr lang="en-US" dirty="0" err="1"/>
              <a:t>Riudavets</a:t>
            </a:r>
            <a:r>
              <a:rPr lang="en-US" dirty="0"/>
              <a:t> </a:t>
            </a:r>
            <a:r>
              <a:rPr lang="en-US" dirty="0" err="1"/>
              <a:t>Melia</a:t>
            </a:r>
            <a:r>
              <a:rPr lang="en-US" dirty="0"/>
              <a:t> M, et al</a:t>
            </a:r>
          </a:p>
        </p:txBody>
      </p:sp>
      <p:sp>
        <p:nvSpPr>
          <p:cNvPr id="3" name="Content Placeholder 2"/>
          <p:cNvSpPr>
            <a:spLocks noGrp="1"/>
          </p:cNvSpPr>
          <p:nvPr>
            <p:ph idx="1"/>
          </p:nvPr>
        </p:nvSpPr>
        <p:spPr/>
        <p:txBody>
          <a:bodyPr/>
          <a:lstStyle/>
          <a:p>
            <a:r>
              <a:rPr lang="en-US" b="1" dirty="0"/>
              <a:t>Conclusions</a:t>
            </a:r>
          </a:p>
          <a:p>
            <a:pPr lvl="1"/>
            <a:r>
              <a:rPr lang="en-US" dirty="0"/>
              <a:t>In patients with unresectable stage III NSCLC, durvalumab consolidation treatment showed greater benefit in PFS in the KRAS mutation subgroup compared with other genomic alternations</a:t>
            </a:r>
          </a:p>
          <a:p>
            <a:pPr lvl="1"/>
            <a:r>
              <a:rPr lang="en-US" dirty="0"/>
              <a:t>Analysis on a larger cohort is mandatory and ongoing </a:t>
            </a:r>
          </a:p>
        </p:txBody>
      </p:sp>
      <p:sp>
        <p:nvSpPr>
          <p:cNvPr id="5" name="Text Placeholder 4"/>
          <p:cNvSpPr>
            <a:spLocks noGrp="1"/>
          </p:cNvSpPr>
          <p:nvPr>
            <p:ph type="body" sz="quarter" idx="11"/>
          </p:nvPr>
        </p:nvSpPr>
        <p:spPr/>
        <p:txBody>
          <a:bodyPr/>
          <a:lstStyle/>
          <a:p>
            <a:r>
              <a:rPr lang="en-US" dirty="0" err="1"/>
              <a:t>Riudavets</a:t>
            </a:r>
            <a:r>
              <a:rPr lang="en-US" dirty="0"/>
              <a:t> </a:t>
            </a:r>
            <a:r>
              <a:rPr lang="en-US" dirty="0" err="1"/>
              <a:t>Melia</a:t>
            </a:r>
            <a:r>
              <a:rPr lang="en-US" dirty="0"/>
              <a:t> M, et al. Ann </a:t>
            </a:r>
            <a:r>
              <a:rPr lang="en-US" dirty="0" err="1"/>
              <a:t>Oncol</a:t>
            </a:r>
            <a:r>
              <a:rPr lang="en-US" dirty="0"/>
              <a:t> 2021;32(</a:t>
            </a:r>
            <a:r>
              <a:rPr lang="en-US" dirty="0" err="1"/>
              <a:t>suppl</a:t>
            </a:r>
            <a:r>
              <a:rPr lang="en-US" dirty="0"/>
              <a:t>):</a:t>
            </a:r>
            <a:r>
              <a:rPr lang="en-US" dirty="0" err="1"/>
              <a:t>Abstr</a:t>
            </a:r>
            <a:r>
              <a:rPr lang="en-US" dirty="0"/>
              <a:t> 1172MO</a:t>
            </a:r>
          </a:p>
        </p:txBody>
      </p:sp>
    </p:spTree>
    <p:extLst>
      <p:ext uri="{BB962C8B-B14F-4D97-AF65-F5344CB8AC3E}">
        <p14:creationId xmlns:p14="http://schemas.microsoft.com/office/powerpoint/2010/main" val="2224022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Advanced NSCLC</a:t>
            </a:r>
            <a:br>
              <a:rPr lang="en-GB" dirty="0"/>
            </a:br>
            <a:r>
              <a:rPr lang="en-GB" sz="4000" dirty="0"/>
              <a:t>Not radically treatable stage III and stage IV</a:t>
            </a:r>
            <a:endParaRPr lang="en-GB" dirty="0"/>
          </a:p>
        </p:txBody>
      </p:sp>
      <p:sp>
        <p:nvSpPr>
          <p:cNvPr id="3" name="Subtitle 2"/>
          <p:cNvSpPr>
            <a:spLocks noGrp="1"/>
          </p:cNvSpPr>
          <p:nvPr>
            <p:ph type="subTitle" idx="1"/>
          </p:nvPr>
        </p:nvSpPr>
        <p:spPr/>
        <p:txBody>
          <a:bodyPr/>
          <a:lstStyle/>
          <a:p>
            <a:r>
              <a:rPr lang="en-GB" sz="2800" dirty="0"/>
              <a:t>First line</a:t>
            </a:r>
          </a:p>
        </p:txBody>
      </p:sp>
    </p:spTree>
    <p:extLst>
      <p:ext uri="{BB962C8B-B14F-4D97-AF65-F5344CB8AC3E}">
        <p14:creationId xmlns:p14="http://schemas.microsoft.com/office/powerpoint/2010/main" val="127656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LBA42: </a:t>
            </a:r>
            <a:r>
              <a:rPr lang="en-GB" dirty="0"/>
              <a:t>COAST: an open-label, randomised, phase 2 platform study of durvalumab alone or in combination with novel agents in patients with locally advanced, unresectable, stage III NSCLC </a:t>
            </a:r>
            <a:r>
              <a:rPr lang="en-US" dirty="0"/>
              <a:t>– Martinez-Marti A,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durvalumab in combination with either oleclumab or monalizumab in patients with stage III NSCLC following concomitant chemotherapy in the COAST study </a:t>
            </a:r>
          </a:p>
        </p:txBody>
      </p:sp>
      <p:sp>
        <p:nvSpPr>
          <p:cNvPr id="5" name="Text Placeholder 4"/>
          <p:cNvSpPr>
            <a:spLocks noGrp="1"/>
          </p:cNvSpPr>
          <p:nvPr>
            <p:ph type="body" sz="quarter" idx="11"/>
          </p:nvPr>
        </p:nvSpPr>
        <p:spPr/>
        <p:txBody>
          <a:bodyPr/>
          <a:lstStyle/>
          <a:p>
            <a:r>
              <a:rPr lang="en-US" dirty="0"/>
              <a:t>Martinez-Marti A, et al. Ann </a:t>
            </a:r>
            <a:r>
              <a:rPr lang="en-US" dirty="0" err="1"/>
              <a:t>Oncol</a:t>
            </a:r>
            <a:r>
              <a:rPr lang="en-US" dirty="0"/>
              <a:t> 2021;32(</a:t>
            </a:r>
            <a:r>
              <a:rPr lang="en-US" dirty="0" err="1"/>
              <a:t>suppl</a:t>
            </a:r>
            <a:r>
              <a:rPr lang="en-US" dirty="0"/>
              <a:t>):</a:t>
            </a:r>
            <a:r>
              <a:rPr lang="en-US" dirty="0" err="1"/>
              <a:t>Abstr</a:t>
            </a:r>
            <a:r>
              <a:rPr lang="en-US" dirty="0"/>
              <a:t> LBA42</a:t>
            </a:r>
          </a:p>
        </p:txBody>
      </p:sp>
      <p:sp>
        <p:nvSpPr>
          <p:cNvPr id="7" name="Rectangle 9"/>
          <p:cNvSpPr txBox="1">
            <a:spLocks noChangeArrowheads="1"/>
          </p:cNvSpPr>
          <p:nvPr/>
        </p:nvSpPr>
        <p:spPr bwMode="auto">
          <a:xfrm>
            <a:off x="1810387" y="5655662"/>
            <a:ext cx="4332661" cy="630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 (RECIST v1.1, investigator assessed)</a:t>
            </a:r>
          </a:p>
          <a:p>
            <a:endParaRPr lang="en-GB" sz="1600" kern="0" dirty="0"/>
          </a:p>
        </p:txBody>
      </p:sp>
      <p:sp>
        <p:nvSpPr>
          <p:cNvPr id="8" name="Content Placeholder 26"/>
          <p:cNvSpPr txBox="1">
            <a:spLocks/>
          </p:cNvSpPr>
          <p:nvPr/>
        </p:nvSpPr>
        <p:spPr>
          <a:xfrm>
            <a:off x="6345723" y="5629750"/>
            <a:ext cx="5008120" cy="917899"/>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dirty="0"/>
              <a:t>DoR, DCR, PFS, OS, safety, pharmacokinetics</a:t>
            </a:r>
            <a:endParaRPr lang="en-GB" sz="1600" kern="0" dirty="0"/>
          </a:p>
        </p:txBody>
      </p:sp>
      <p:sp>
        <p:nvSpPr>
          <p:cNvPr id="9" name="Oval 14"/>
          <p:cNvSpPr>
            <a:spLocks noChangeArrowheads="1"/>
          </p:cNvSpPr>
          <p:nvPr/>
        </p:nvSpPr>
        <p:spPr bwMode="auto">
          <a:xfrm>
            <a:off x="5124794" y="3628126"/>
            <a:ext cx="583595" cy="584200"/>
          </a:xfrm>
          <a:prstGeom prst="ellipse">
            <a:avLst/>
          </a:prstGeom>
          <a:noFill/>
          <a:ln w="38100">
            <a:solidFill>
              <a:schemeClr val="bg1"/>
            </a:solidFill>
            <a:round/>
            <a:headEnd/>
            <a:tailEnd/>
          </a:ln>
        </p:spPr>
        <p:txBody>
          <a:bodyPr wrap="none" anchor="ctr"/>
          <a:lstStyle/>
          <a:p>
            <a:pPr algn="ctr"/>
            <a:r>
              <a:rPr lang="en-GB" altLang="zh-CN" sz="1400" b="1" dirty="0">
                <a:solidFill>
                  <a:srgbClr val="002850"/>
                </a:solidFill>
                <a:ea typeface="SimSun" pitchFamily="2" charset="-122"/>
              </a:rPr>
              <a:t>R</a:t>
            </a:r>
          </a:p>
          <a:p>
            <a:pPr algn="ctr"/>
            <a:r>
              <a:rPr lang="en-GB" altLang="zh-CN" sz="1400" b="1" dirty="0">
                <a:solidFill>
                  <a:srgbClr val="002850"/>
                </a:solidFill>
                <a:ea typeface="SimSun" pitchFamily="2" charset="-122"/>
              </a:rPr>
              <a:t>1:1:1</a:t>
            </a:r>
          </a:p>
        </p:txBody>
      </p:sp>
      <p:cxnSp>
        <p:nvCxnSpPr>
          <p:cNvPr id="10" name="AutoShape 15"/>
          <p:cNvCxnSpPr>
            <a:cxnSpLocks noChangeShapeType="1"/>
            <a:stCxn id="9" idx="0"/>
            <a:endCxn id="16" idx="1"/>
          </p:cNvCxnSpPr>
          <p:nvPr/>
        </p:nvCxnSpPr>
        <p:spPr bwMode="auto">
          <a:xfrm rot="5400000" flipH="1" flipV="1">
            <a:off x="5527120" y="2714804"/>
            <a:ext cx="802794" cy="1023850"/>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15" idx="1"/>
          </p:cNvCxnSpPr>
          <p:nvPr/>
        </p:nvCxnSpPr>
        <p:spPr bwMode="auto">
          <a:xfrm rot="16200000" flipH="1">
            <a:off x="5532274" y="4096644"/>
            <a:ext cx="792486" cy="1023850"/>
          </a:xfrm>
          <a:prstGeom prst="bentConnector2">
            <a:avLst/>
          </a:prstGeom>
          <a:noFill/>
          <a:ln w="38100">
            <a:solidFill>
              <a:schemeClr val="bg1"/>
            </a:solidFill>
            <a:miter lim="800000"/>
            <a:headEnd/>
            <a:tailEnd type="triangle" w="med" len="med"/>
          </a:ln>
        </p:spPr>
      </p:cxnSp>
      <p:sp>
        <p:nvSpPr>
          <p:cNvPr id="12" name="Content Placeholder 26"/>
          <p:cNvSpPr txBox="1">
            <a:spLocks/>
          </p:cNvSpPr>
          <p:nvPr/>
        </p:nvSpPr>
        <p:spPr bwMode="auto">
          <a:xfrm>
            <a:off x="4125541" y="4890109"/>
            <a:ext cx="2290305" cy="892175"/>
          </a:xfrm>
          <a:prstGeom prst="rect">
            <a:avLst/>
          </a:prstGeom>
          <a:noFill/>
          <a:ln w="9525">
            <a:noFill/>
            <a:miter lim="800000"/>
            <a:headEnd/>
            <a:tailEnd/>
          </a:ln>
        </p:spPr>
        <p:txBody>
          <a:bodyPr/>
          <a:lstStyle/>
          <a:p>
            <a:pPr marL="190500" indent="-190500">
              <a:spcBef>
                <a:spcPts val="0"/>
              </a:spcBef>
              <a:spcAft>
                <a:spcPts val="0"/>
              </a:spcAft>
              <a:defRPr/>
            </a:pPr>
            <a:r>
              <a:rPr lang="en-GB" sz="12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200" dirty="0">
                <a:solidFill>
                  <a:srgbClr val="363636"/>
                </a:solidFill>
                <a:latin typeface="Arial"/>
              </a:rPr>
              <a:t>Histology (adenocarcinoma vs. other)</a:t>
            </a:r>
          </a:p>
        </p:txBody>
      </p:sp>
      <p:cxnSp>
        <p:nvCxnSpPr>
          <p:cNvPr id="13" name="AutoShape 19"/>
          <p:cNvCxnSpPr>
            <a:cxnSpLocks noChangeShapeType="1"/>
            <a:stCxn id="14" idx="3"/>
            <a:endCxn id="9" idx="2"/>
          </p:cNvCxnSpPr>
          <p:nvPr/>
        </p:nvCxnSpPr>
        <p:spPr bwMode="auto">
          <a:xfrm flipV="1">
            <a:off x="4631590" y="3920226"/>
            <a:ext cx="493204" cy="1"/>
          </a:xfrm>
          <a:prstGeom prst="straightConnector1">
            <a:avLst/>
          </a:prstGeom>
          <a:noFill/>
          <a:ln w="38100">
            <a:solidFill>
              <a:schemeClr val="bg1"/>
            </a:solidFill>
            <a:round/>
            <a:headEnd type="none" w="med" len="med"/>
            <a:tailEnd type="none" w="med" len="med"/>
          </a:ln>
        </p:spPr>
      </p:cxnSp>
      <p:sp>
        <p:nvSpPr>
          <p:cNvPr id="14" name="AutoShape 9"/>
          <p:cNvSpPr>
            <a:spLocks noChangeArrowheads="1"/>
          </p:cNvSpPr>
          <p:nvPr/>
        </p:nvSpPr>
        <p:spPr bwMode="auto">
          <a:xfrm>
            <a:off x="1501108" y="2943913"/>
            <a:ext cx="3130482"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Unresectable, locally advanced stage </a:t>
            </a:r>
            <a:r>
              <a:rPr lang="en-GB" altLang="zh-CN" sz="1600" dirty="0">
                <a:solidFill>
                  <a:schemeClr val="tx2"/>
                </a:solidFill>
                <a:ea typeface="SimSun" pitchFamily="2" charset="-122"/>
              </a:rPr>
              <a:t>III NSCLC</a:t>
            </a:r>
          </a:p>
          <a:p>
            <a:pPr marL="228600" indent="-228600" defTabSz="892175" eaLnBrk="0" hangingPunct="0">
              <a:spcAft>
                <a:spcPct val="30000"/>
              </a:spcAft>
              <a:buFont typeface="Arial" pitchFamily="34" charset="0"/>
              <a:buChar char="•"/>
            </a:pPr>
            <a:r>
              <a:rPr lang="en-GB" altLang="zh-CN" sz="1600" dirty="0">
                <a:solidFill>
                  <a:schemeClr val="tx2"/>
                </a:solidFill>
                <a:ea typeface="SimSun" pitchFamily="2" charset="-122"/>
              </a:rPr>
              <a:t>No PD after prior CRT</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(n=189)</a:t>
            </a:r>
          </a:p>
        </p:txBody>
      </p:sp>
      <p:sp>
        <p:nvSpPr>
          <p:cNvPr id="15" name="AutoShape 12"/>
          <p:cNvSpPr>
            <a:spLocks noChangeArrowheads="1"/>
          </p:cNvSpPr>
          <p:nvPr/>
        </p:nvSpPr>
        <p:spPr bwMode="auto">
          <a:xfrm>
            <a:off x="6440442" y="4500812"/>
            <a:ext cx="3779926" cy="100800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Durvalumab 1500 mg q4w + monalizumab 750 mg q2w</a:t>
            </a:r>
          </a:p>
          <a:p>
            <a:pPr algn="ctr" defTabSz="892175" eaLnBrk="0" hangingPunct="0"/>
            <a:r>
              <a:rPr lang="en-GB" altLang="zh-CN" dirty="0">
                <a:solidFill>
                  <a:srgbClr val="FFFFFF"/>
                </a:solidFill>
                <a:ea typeface="SimSun" pitchFamily="2" charset="-122"/>
              </a:rPr>
              <a:t>(n=62)</a:t>
            </a:r>
          </a:p>
        </p:txBody>
      </p:sp>
      <p:sp>
        <p:nvSpPr>
          <p:cNvPr id="16" name="AutoShape 8"/>
          <p:cNvSpPr>
            <a:spLocks noChangeArrowheads="1"/>
          </p:cNvSpPr>
          <p:nvPr/>
        </p:nvSpPr>
        <p:spPr bwMode="auto">
          <a:xfrm>
            <a:off x="6440442" y="2321332"/>
            <a:ext cx="3779926" cy="1008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Durvalumab 1500 mg q4w </a:t>
            </a:r>
          </a:p>
          <a:p>
            <a:pPr algn="ctr" defTabSz="892175" eaLnBrk="0" hangingPunct="0"/>
            <a:r>
              <a:rPr lang="en-GB" altLang="zh-CN" dirty="0">
                <a:solidFill>
                  <a:srgbClr val="FFFFFF"/>
                </a:solidFill>
                <a:ea typeface="SimSun" pitchFamily="2" charset="-122"/>
              </a:rPr>
              <a:t>(n=67)</a:t>
            </a:r>
          </a:p>
        </p:txBody>
      </p:sp>
      <p:sp>
        <p:nvSpPr>
          <p:cNvPr id="22" name="AutoShape 12"/>
          <p:cNvSpPr>
            <a:spLocks noChangeArrowheads="1"/>
          </p:cNvSpPr>
          <p:nvPr/>
        </p:nvSpPr>
        <p:spPr bwMode="auto">
          <a:xfrm>
            <a:off x="6423640" y="3416226"/>
            <a:ext cx="3779926" cy="1008000"/>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Durvalumab 1500 mg q4w + oleclumab 3000 </a:t>
            </a:r>
            <a:r>
              <a:rPr lang="en-GB" altLang="zh-CN" dirty="0" err="1">
                <a:solidFill>
                  <a:srgbClr val="FFFFFF"/>
                </a:solidFill>
                <a:ea typeface="SimSun" pitchFamily="2" charset="-122"/>
              </a:rPr>
              <a:t>mg</a:t>
            </a:r>
            <a:r>
              <a:rPr lang="en-GB" altLang="zh-CN" baseline="30000" dirty="0" err="1">
                <a:solidFill>
                  <a:srgbClr val="FFFFFF"/>
                </a:solidFill>
                <a:ea typeface="SimSun" pitchFamily="2" charset="-122"/>
              </a:rPr>
              <a:t>a</a:t>
            </a:r>
            <a:r>
              <a:rPr lang="en-GB" altLang="zh-CN" dirty="0">
                <a:solidFill>
                  <a:srgbClr val="FFFFFF"/>
                </a:solidFill>
                <a:ea typeface="SimSun" pitchFamily="2" charset="-122"/>
              </a:rPr>
              <a:t> </a:t>
            </a:r>
            <a:br>
              <a:rPr lang="en-GB" altLang="zh-CN" dirty="0">
                <a:solidFill>
                  <a:srgbClr val="FFFFFF"/>
                </a:solidFill>
                <a:ea typeface="SimSun" pitchFamily="2" charset="-122"/>
              </a:rPr>
            </a:br>
            <a:r>
              <a:rPr lang="en-GB" altLang="zh-CN" dirty="0">
                <a:solidFill>
                  <a:srgbClr val="FFFFFF"/>
                </a:solidFill>
                <a:ea typeface="SimSun" pitchFamily="2" charset="-122"/>
              </a:rPr>
              <a:t>(n=60)</a:t>
            </a:r>
          </a:p>
        </p:txBody>
      </p:sp>
      <p:sp>
        <p:nvSpPr>
          <p:cNvPr id="17"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Oleclumab</a:t>
            </a:r>
            <a:r>
              <a:rPr lang="en-US" dirty="0"/>
              <a:t> q2w for cycle 1 or 2, then q4w starting cycle 3</a:t>
            </a:r>
            <a:endParaRPr lang="en-US" baseline="30000" dirty="0"/>
          </a:p>
        </p:txBody>
      </p:sp>
      <p:cxnSp>
        <p:nvCxnSpPr>
          <p:cNvPr id="18" name="AutoShape 19"/>
          <p:cNvCxnSpPr>
            <a:cxnSpLocks noChangeShapeType="1"/>
            <a:stCxn id="9" idx="6"/>
          </p:cNvCxnSpPr>
          <p:nvPr/>
        </p:nvCxnSpPr>
        <p:spPr bwMode="auto">
          <a:xfrm>
            <a:off x="5708389" y="3920226"/>
            <a:ext cx="715251" cy="1"/>
          </a:xfrm>
          <a:prstGeom prst="straightConnector1">
            <a:avLst/>
          </a:prstGeom>
          <a:noFill/>
          <a:ln w="38100">
            <a:solidFill>
              <a:schemeClr val="bg1"/>
            </a:solidFill>
            <a:round/>
            <a:headEnd type="none" w="med" len="med"/>
            <a:tailEnd type="triangle" w="med" len="med"/>
          </a:ln>
        </p:spPr>
      </p:cxnSp>
    </p:spTree>
    <p:extLst>
      <p:ext uri="{BB962C8B-B14F-4D97-AF65-F5344CB8AC3E}">
        <p14:creationId xmlns:p14="http://schemas.microsoft.com/office/powerpoint/2010/main" val="1682572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LBA42: </a:t>
            </a:r>
            <a:r>
              <a:rPr lang="en-GB" dirty="0"/>
              <a:t>COAST: an open-label, randomised, phase 2 platform study of durvalumab alone or in combination with novel agents in patients with locally advanced, unresectable, stage III NSCLC </a:t>
            </a:r>
            <a:r>
              <a:rPr lang="en-US" dirty="0"/>
              <a:t>– Martinez-Marti A,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Martinez-Marti A, et al. Ann </a:t>
            </a:r>
            <a:r>
              <a:rPr lang="en-US" dirty="0" err="1"/>
              <a:t>Oncol</a:t>
            </a:r>
            <a:r>
              <a:rPr lang="en-US" dirty="0"/>
              <a:t> 2021;32(</a:t>
            </a:r>
            <a:r>
              <a:rPr lang="en-US" dirty="0" err="1"/>
              <a:t>suppl</a:t>
            </a:r>
            <a:r>
              <a:rPr lang="en-US" dirty="0"/>
              <a:t>):</a:t>
            </a:r>
            <a:r>
              <a:rPr lang="en-US" dirty="0" err="1"/>
              <a:t>Abstr</a:t>
            </a:r>
            <a:r>
              <a:rPr lang="en-US" dirty="0"/>
              <a:t> LBA42</a:t>
            </a:r>
          </a:p>
        </p:txBody>
      </p:sp>
      <p:graphicFrame>
        <p:nvGraphicFramePr>
          <p:cNvPr id="6" name="Table 5"/>
          <p:cNvGraphicFramePr>
            <a:graphicFrameLocks noGrp="1"/>
          </p:cNvGraphicFramePr>
          <p:nvPr>
            <p:extLst>
              <p:ext uri="{D42A27DB-BD31-4B8C-83A1-F6EECF244321}">
                <p14:modId xmlns:p14="http://schemas.microsoft.com/office/powerpoint/2010/main" val="1099396413"/>
              </p:ext>
            </p:extLst>
          </p:nvPr>
        </p:nvGraphicFramePr>
        <p:xfrm>
          <a:off x="257294" y="1808590"/>
          <a:ext cx="11677413" cy="4128277"/>
        </p:xfrm>
        <a:graphic>
          <a:graphicData uri="http://schemas.openxmlformats.org/drawingml/2006/table">
            <a:tbl>
              <a:tblPr firstRow="1" bandRow="1">
                <a:tableStyleId>{69012ECD-51FC-41F1-AA8D-1B2483CD663E}</a:tableStyleId>
              </a:tblPr>
              <a:tblGrid>
                <a:gridCol w="4080342">
                  <a:extLst>
                    <a:ext uri="{9D8B030D-6E8A-4147-A177-3AD203B41FA5}">
                      <a16:colId xmlns:a16="http://schemas.microsoft.com/office/drawing/2014/main" val="3400150753"/>
                    </a:ext>
                  </a:extLst>
                </a:gridCol>
                <a:gridCol w="2009521">
                  <a:extLst>
                    <a:ext uri="{9D8B030D-6E8A-4147-A177-3AD203B41FA5}">
                      <a16:colId xmlns:a16="http://schemas.microsoft.com/office/drawing/2014/main" val="849970926"/>
                    </a:ext>
                  </a:extLst>
                </a:gridCol>
                <a:gridCol w="2793775">
                  <a:extLst>
                    <a:ext uri="{9D8B030D-6E8A-4147-A177-3AD203B41FA5}">
                      <a16:colId xmlns:a16="http://schemas.microsoft.com/office/drawing/2014/main" val="1121347331"/>
                    </a:ext>
                  </a:extLst>
                </a:gridCol>
                <a:gridCol w="2793775">
                  <a:extLst>
                    <a:ext uri="{9D8B030D-6E8A-4147-A177-3AD203B41FA5}">
                      <a16:colId xmlns:a16="http://schemas.microsoft.com/office/drawing/2014/main" val="203154197"/>
                    </a:ext>
                  </a:extLst>
                </a:gridCol>
              </a:tblGrid>
              <a:tr h="298801">
                <a:tc>
                  <a:txBody>
                    <a:bodyPr/>
                    <a:lstStyle/>
                    <a:p>
                      <a:r>
                        <a:rPr lang="en-GB" sz="1400" noProof="0" dirty="0">
                          <a:solidFill>
                            <a:schemeClr val="tx2"/>
                          </a:solidFill>
                        </a:rPr>
                        <a:t>Antitumor</a:t>
                      </a:r>
                      <a:r>
                        <a:rPr lang="en-US" sz="1400" dirty="0">
                          <a:solidFill>
                            <a:schemeClr val="tx2"/>
                          </a:solidFill>
                        </a:rPr>
                        <a:t> activity by investigator assessment</a:t>
                      </a:r>
                    </a:p>
                  </a:txBody>
                  <a:tcPr anchor="b"/>
                </a:tc>
                <a:tc>
                  <a:txBody>
                    <a:bodyPr/>
                    <a:lstStyle/>
                    <a:p>
                      <a:pPr algn="ctr"/>
                      <a:r>
                        <a:rPr lang="en-US" sz="1400" dirty="0">
                          <a:solidFill>
                            <a:schemeClr val="tx2"/>
                          </a:solidFill>
                        </a:rPr>
                        <a:t>Durvalumab</a:t>
                      </a:r>
                      <a:br>
                        <a:rPr lang="en-US" sz="1400" dirty="0">
                          <a:solidFill>
                            <a:schemeClr val="tx2"/>
                          </a:solidFill>
                        </a:rPr>
                      </a:br>
                      <a:r>
                        <a:rPr lang="en-US" sz="1400" dirty="0">
                          <a:solidFill>
                            <a:schemeClr val="tx2"/>
                          </a:solidFill>
                        </a:rPr>
                        <a:t>(n=67)</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Durvalumab + oleclumab </a:t>
                      </a:r>
                      <a:endParaRPr lang="en-GB" sz="1400" dirty="0">
                        <a:solidFill>
                          <a:schemeClr val="tx2"/>
                        </a:solidFill>
                      </a:endParaRPr>
                    </a:p>
                    <a:p>
                      <a:pPr algn="ctr"/>
                      <a:r>
                        <a:rPr lang="en-US" sz="1400" dirty="0">
                          <a:solidFill>
                            <a:schemeClr val="tx2"/>
                          </a:solidFill>
                        </a:rPr>
                        <a:t>(n=60)</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Durvalumab + monalizumab </a:t>
                      </a:r>
                      <a:endParaRPr lang="en-GB" sz="1400" dirty="0">
                        <a:solidFill>
                          <a:schemeClr val="tx2"/>
                        </a:solidFill>
                      </a:endParaRPr>
                    </a:p>
                    <a:p>
                      <a:pPr algn="ctr"/>
                      <a:r>
                        <a:rPr lang="en-US" sz="1400" dirty="0">
                          <a:solidFill>
                            <a:schemeClr val="tx2"/>
                          </a:solidFill>
                        </a:rPr>
                        <a:t>(n=62)</a:t>
                      </a:r>
                    </a:p>
                  </a:txBody>
                  <a:tcPr anchor="b"/>
                </a:tc>
                <a:extLst>
                  <a:ext uri="{0D108BD9-81ED-4DB2-BD59-A6C34878D82A}">
                    <a16:rowId xmlns:a16="http://schemas.microsoft.com/office/drawing/2014/main" val="2805004280"/>
                  </a:ext>
                </a:extLst>
              </a:tr>
              <a:tr h="179281">
                <a:tc>
                  <a:txBody>
                    <a:bodyPr/>
                    <a:lstStyle/>
                    <a:p>
                      <a:r>
                        <a:rPr lang="en-US" sz="1400" dirty="0"/>
                        <a:t>Confirmed </a:t>
                      </a:r>
                      <a:r>
                        <a:rPr lang="en-US" sz="1400" baseline="0" dirty="0"/>
                        <a:t>ORR, n (%) [95%CI]</a:t>
                      </a:r>
                      <a:endParaRPr lang="en-US" sz="1400" dirty="0"/>
                    </a:p>
                  </a:txBody>
                  <a:tcPr anchor="ctr"/>
                </a:tc>
                <a:tc>
                  <a:txBody>
                    <a:bodyPr/>
                    <a:lstStyle/>
                    <a:p>
                      <a:pPr algn="ctr"/>
                      <a:r>
                        <a:rPr lang="en-US" sz="1400" dirty="0"/>
                        <a:t>12 (17.9) [9.6, 29.2]</a:t>
                      </a:r>
                    </a:p>
                  </a:txBody>
                  <a:tcPr anchor="ctr"/>
                </a:tc>
                <a:tc>
                  <a:txBody>
                    <a:bodyPr/>
                    <a:lstStyle/>
                    <a:p>
                      <a:pPr algn="ctr"/>
                      <a:r>
                        <a:rPr lang="en-US" sz="1400" dirty="0"/>
                        <a:t>18 (30.0) [18.8,</a:t>
                      </a:r>
                      <a:r>
                        <a:rPr lang="en-US" sz="1400" baseline="0" dirty="0"/>
                        <a:t> 43.2]</a:t>
                      </a:r>
                      <a:endParaRPr lang="en-US" sz="1400" dirty="0"/>
                    </a:p>
                  </a:txBody>
                  <a:tcPr anchor="ctr"/>
                </a:tc>
                <a:tc>
                  <a:txBody>
                    <a:bodyPr/>
                    <a:lstStyle/>
                    <a:p>
                      <a:pPr algn="ctr"/>
                      <a:r>
                        <a:rPr lang="en-US" sz="1400" dirty="0"/>
                        <a:t>22 (35.5) [23.7, 48.7]</a:t>
                      </a:r>
                    </a:p>
                  </a:txBody>
                  <a:tcPr anchor="ctr"/>
                </a:tc>
                <a:extLst>
                  <a:ext uri="{0D108BD9-81ED-4DB2-BD59-A6C34878D82A}">
                    <a16:rowId xmlns:a16="http://schemas.microsoft.com/office/drawing/2014/main" val="1446986685"/>
                  </a:ext>
                </a:extLst>
              </a:tr>
              <a:tr h="348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Confirmed +</a:t>
                      </a:r>
                      <a:r>
                        <a:rPr lang="en-US" sz="1400" baseline="0" dirty="0"/>
                        <a:t> unconfirmed ORR, n (%) (95%CI)</a:t>
                      </a:r>
                      <a:endParaRPr lang="en-US" sz="1400" dirty="0"/>
                    </a:p>
                  </a:txBody>
                  <a:tcPr anchor="ctr"/>
                </a:tc>
                <a:tc>
                  <a:txBody>
                    <a:bodyPr/>
                    <a:lstStyle/>
                    <a:p>
                      <a:pPr algn="ctr"/>
                      <a:r>
                        <a:rPr lang="en-US" sz="1400" dirty="0"/>
                        <a:t>17 (25.4) [15.5, 37.5</a:t>
                      </a:r>
                      <a:r>
                        <a:rPr lang="en-US" sz="1400" baseline="0" dirty="0"/>
                        <a:t>]</a:t>
                      </a:r>
                      <a:endParaRPr lang="en-US" sz="1400" dirty="0"/>
                    </a:p>
                  </a:txBody>
                  <a:tcPr anchor="ctr"/>
                </a:tc>
                <a:tc>
                  <a:txBody>
                    <a:bodyPr/>
                    <a:lstStyle/>
                    <a:p>
                      <a:pPr algn="ctr"/>
                      <a:r>
                        <a:rPr lang="en-US" sz="1400" dirty="0"/>
                        <a:t>23 (38.3)</a:t>
                      </a:r>
                      <a:r>
                        <a:rPr lang="en-US" sz="1400" baseline="0" dirty="0"/>
                        <a:t> [26.1, 51.8]</a:t>
                      </a:r>
                      <a:endParaRPr lang="en-US" sz="1400" dirty="0"/>
                    </a:p>
                  </a:txBody>
                  <a:tcPr anchor="ctr"/>
                </a:tc>
                <a:tc>
                  <a:txBody>
                    <a:bodyPr/>
                    <a:lstStyle/>
                    <a:p>
                      <a:pPr algn="ctr"/>
                      <a:r>
                        <a:rPr lang="en-US" sz="1400" dirty="0"/>
                        <a:t>23 (37.1) [25.2,</a:t>
                      </a:r>
                      <a:r>
                        <a:rPr lang="en-US" sz="1400" baseline="0" dirty="0"/>
                        <a:t> 50.3]</a:t>
                      </a:r>
                      <a:endParaRPr lang="en-US" sz="1400" dirty="0"/>
                    </a:p>
                  </a:txBody>
                  <a:tcPr anchor="ctr"/>
                </a:tc>
                <a:extLst>
                  <a:ext uri="{0D108BD9-81ED-4DB2-BD59-A6C34878D82A}">
                    <a16:rowId xmlns:a16="http://schemas.microsoft.com/office/drawing/2014/main" val="1867974511"/>
                  </a:ext>
                </a:extLst>
              </a:tr>
              <a:tr h="179281">
                <a:tc>
                  <a:txBody>
                    <a:bodyPr/>
                    <a:lstStyle/>
                    <a:p>
                      <a:r>
                        <a:rPr lang="en-US" sz="1400" dirty="0"/>
                        <a:t>ORR odds ratio (95%CI)</a:t>
                      </a:r>
                    </a:p>
                  </a:txBody>
                  <a:tcPr anchor="ctr"/>
                </a:tc>
                <a:tc>
                  <a:txBody>
                    <a:bodyPr/>
                    <a:lstStyle/>
                    <a:p>
                      <a:pPr algn="ctr"/>
                      <a:r>
                        <a:rPr lang="en-US" sz="1400" dirty="0"/>
                        <a:t>-</a:t>
                      </a:r>
                    </a:p>
                  </a:txBody>
                  <a:tcPr anchor="ctr"/>
                </a:tc>
                <a:tc>
                  <a:txBody>
                    <a:bodyPr/>
                    <a:lstStyle/>
                    <a:p>
                      <a:pPr algn="ctr"/>
                      <a:r>
                        <a:rPr lang="en-US" sz="1400" dirty="0"/>
                        <a:t>1.83 (0.80, 4.20)</a:t>
                      </a:r>
                    </a:p>
                  </a:txBody>
                  <a:tcPr anchor="ctr"/>
                </a:tc>
                <a:tc>
                  <a:txBody>
                    <a:bodyPr/>
                    <a:lstStyle/>
                    <a:p>
                      <a:pPr algn="ctr"/>
                      <a:r>
                        <a:rPr lang="en-US" sz="1400" dirty="0"/>
                        <a:t>1.77 (0.77, 4.11)</a:t>
                      </a:r>
                    </a:p>
                  </a:txBody>
                  <a:tcPr anchor="ctr"/>
                </a:tc>
                <a:extLst>
                  <a:ext uri="{0D108BD9-81ED-4DB2-BD59-A6C34878D82A}">
                    <a16:rowId xmlns:a16="http://schemas.microsoft.com/office/drawing/2014/main" val="523465960"/>
                  </a:ext>
                </a:extLst>
              </a:tr>
              <a:tr h="179281">
                <a:tc>
                  <a:txBody>
                    <a:bodyPr/>
                    <a:lstStyle/>
                    <a:p>
                      <a:r>
                        <a:rPr lang="en-US" sz="1400" dirty="0"/>
                        <a:t>Objective</a:t>
                      </a:r>
                      <a:r>
                        <a:rPr lang="en-US" sz="1400" baseline="0" dirty="0"/>
                        <a:t> responses by RECIST, n (%)</a:t>
                      </a:r>
                      <a:endParaRPr lang="en-US" sz="1400" dirty="0"/>
                    </a:p>
                  </a:txBody>
                  <a:tcPr anchor="ctr"/>
                </a:tc>
                <a:tc>
                  <a:txBody>
                    <a:bodyPr/>
                    <a:lstStyle/>
                    <a:p>
                      <a:pPr algn="ct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1438031848"/>
                  </a:ext>
                </a:extLst>
              </a:tr>
              <a:tr h="179281">
                <a:tc>
                  <a:txBody>
                    <a:bodyPr/>
                    <a:lstStyle/>
                    <a:p>
                      <a:r>
                        <a:rPr lang="en-US" sz="1400" dirty="0"/>
                        <a:t>CR</a:t>
                      </a:r>
                    </a:p>
                  </a:txBody>
                  <a:tcPr marL="180000" anchor="ctr"/>
                </a:tc>
                <a:tc>
                  <a:txBody>
                    <a:bodyPr/>
                    <a:lstStyle/>
                    <a:p>
                      <a:pPr algn="ctr"/>
                      <a:r>
                        <a:rPr lang="en-US" sz="1400" dirty="0"/>
                        <a:t>2 (3.0)</a:t>
                      </a:r>
                    </a:p>
                  </a:txBody>
                  <a:tcPr anchor="ctr"/>
                </a:tc>
                <a:tc>
                  <a:txBody>
                    <a:bodyPr/>
                    <a:lstStyle/>
                    <a:p>
                      <a:pPr algn="ctr"/>
                      <a:r>
                        <a:rPr lang="en-US" sz="1400" dirty="0"/>
                        <a:t>1 (1.7)</a:t>
                      </a:r>
                    </a:p>
                  </a:txBody>
                  <a:tcPr anchor="ctr"/>
                </a:tc>
                <a:tc>
                  <a:txBody>
                    <a:bodyPr/>
                    <a:lstStyle/>
                    <a:p>
                      <a:pPr algn="ctr"/>
                      <a:r>
                        <a:rPr lang="en-US" sz="1400" dirty="0"/>
                        <a:t>3</a:t>
                      </a:r>
                      <a:r>
                        <a:rPr lang="en-US" sz="1400" baseline="0" dirty="0"/>
                        <a:t> (4.8)</a:t>
                      </a:r>
                      <a:endParaRPr lang="en-US" sz="1400" dirty="0"/>
                    </a:p>
                  </a:txBody>
                  <a:tcPr anchor="ctr"/>
                </a:tc>
                <a:extLst>
                  <a:ext uri="{0D108BD9-81ED-4DB2-BD59-A6C34878D82A}">
                    <a16:rowId xmlns:a16="http://schemas.microsoft.com/office/drawing/2014/main" val="2390306131"/>
                  </a:ext>
                </a:extLst>
              </a:tr>
              <a:tr h="179281">
                <a:tc>
                  <a:txBody>
                    <a:bodyPr/>
                    <a:lstStyle/>
                    <a:p>
                      <a:r>
                        <a:rPr lang="en-US" sz="1400" dirty="0"/>
                        <a:t>PR</a:t>
                      </a:r>
                    </a:p>
                  </a:txBody>
                  <a:tcPr marL="180000" anchor="ctr"/>
                </a:tc>
                <a:tc>
                  <a:txBody>
                    <a:bodyPr/>
                    <a:lstStyle/>
                    <a:p>
                      <a:pPr algn="ctr"/>
                      <a:r>
                        <a:rPr lang="en-US" sz="1400" dirty="0"/>
                        <a:t>15 (22.4)</a:t>
                      </a:r>
                    </a:p>
                  </a:txBody>
                  <a:tcPr anchor="ctr"/>
                </a:tc>
                <a:tc>
                  <a:txBody>
                    <a:bodyPr/>
                    <a:lstStyle/>
                    <a:p>
                      <a:pPr algn="ctr"/>
                      <a:r>
                        <a:rPr lang="en-US" sz="1400" dirty="0"/>
                        <a:t>22 (36.7)</a:t>
                      </a:r>
                    </a:p>
                  </a:txBody>
                  <a:tcPr anchor="ctr"/>
                </a:tc>
                <a:tc>
                  <a:txBody>
                    <a:bodyPr/>
                    <a:lstStyle/>
                    <a:p>
                      <a:pPr algn="ctr"/>
                      <a:r>
                        <a:rPr lang="en-US" sz="1400" dirty="0"/>
                        <a:t>20 (32.3)</a:t>
                      </a:r>
                    </a:p>
                  </a:txBody>
                  <a:tcPr anchor="ctr"/>
                </a:tc>
                <a:extLst>
                  <a:ext uri="{0D108BD9-81ED-4DB2-BD59-A6C34878D82A}">
                    <a16:rowId xmlns:a16="http://schemas.microsoft.com/office/drawing/2014/main" val="3174589432"/>
                  </a:ext>
                </a:extLst>
              </a:tr>
              <a:tr h="179281">
                <a:tc>
                  <a:txBody>
                    <a:bodyPr/>
                    <a:lstStyle/>
                    <a:p>
                      <a:r>
                        <a:rPr lang="en-US" sz="1400" dirty="0"/>
                        <a:t>SD</a:t>
                      </a:r>
                    </a:p>
                  </a:txBody>
                  <a:tcPr marL="180000" anchor="ctr"/>
                </a:tc>
                <a:tc>
                  <a:txBody>
                    <a:bodyPr/>
                    <a:lstStyle/>
                    <a:p>
                      <a:pPr algn="ctr"/>
                      <a:r>
                        <a:rPr lang="en-US" sz="1400" dirty="0"/>
                        <a:t>27 (40.3)</a:t>
                      </a:r>
                    </a:p>
                  </a:txBody>
                  <a:tcPr anchor="ctr"/>
                </a:tc>
                <a:tc>
                  <a:txBody>
                    <a:bodyPr/>
                    <a:lstStyle/>
                    <a:p>
                      <a:pPr algn="ctr"/>
                      <a:r>
                        <a:rPr lang="en-US" sz="1400" dirty="0"/>
                        <a:t>25 (41.7)</a:t>
                      </a:r>
                    </a:p>
                  </a:txBody>
                  <a:tcPr anchor="ctr"/>
                </a:tc>
                <a:tc>
                  <a:txBody>
                    <a:bodyPr/>
                    <a:lstStyle/>
                    <a:p>
                      <a:pPr algn="ctr"/>
                      <a:r>
                        <a:rPr lang="en-US" sz="1400" dirty="0"/>
                        <a:t>27 (43.5)</a:t>
                      </a:r>
                    </a:p>
                  </a:txBody>
                  <a:tcPr anchor="ctr"/>
                </a:tc>
                <a:extLst>
                  <a:ext uri="{0D108BD9-81ED-4DB2-BD59-A6C34878D82A}">
                    <a16:rowId xmlns:a16="http://schemas.microsoft.com/office/drawing/2014/main" val="4123549556"/>
                  </a:ext>
                </a:extLst>
              </a:tr>
              <a:tr h="179281">
                <a:tc>
                  <a:txBody>
                    <a:bodyPr/>
                    <a:lstStyle/>
                    <a:p>
                      <a:r>
                        <a:rPr lang="en-US" sz="1400" dirty="0"/>
                        <a:t>PD</a:t>
                      </a:r>
                    </a:p>
                  </a:txBody>
                  <a:tcPr marL="180000" anchor="ctr"/>
                </a:tc>
                <a:tc>
                  <a:txBody>
                    <a:bodyPr/>
                    <a:lstStyle/>
                    <a:p>
                      <a:pPr algn="ctr"/>
                      <a:r>
                        <a:rPr lang="en-US" sz="1400" dirty="0"/>
                        <a:t>15 (22.4)</a:t>
                      </a:r>
                    </a:p>
                  </a:txBody>
                  <a:tcPr anchor="ctr"/>
                </a:tc>
                <a:tc>
                  <a:txBody>
                    <a:bodyPr/>
                    <a:lstStyle/>
                    <a:p>
                      <a:pPr algn="ctr"/>
                      <a:r>
                        <a:rPr lang="en-US" sz="1400" dirty="0"/>
                        <a:t>7 (11.7)</a:t>
                      </a:r>
                    </a:p>
                  </a:txBody>
                  <a:tcPr anchor="ctr"/>
                </a:tc>
                <a:tc>
                  <a:txBody>
                    <a:bodyPr/>
                    <a:lstStyle/>
                    <a:p>
                      <a:pPr algn="ctr"/>
                      <a:r>
                        <a:rPr lang="en-US" sz="1400" dirty="0"/>
                        <a:t>7 (11.3)</a:t>
                      </a:r>
                    </a:p>
                  </a:txBody>
                  <a:tcPr anchor="ctr"/>
                </a:tc>
                <a:extLst>
                  <a:ext uri="{0D108BD9-81ED-4DB2-BD59-A6C34878D82A}">
                    <a16:rowId xmlns:a16="http://schemas.microsoft.com/office/drawing/2014/main" val="902662807"/>
                  </a:ext>
                </a:extLst>
              </a:tr>
              <a:tr h="179281">
                <a:tc>
                  <a:txBody>
                    <a:bodyPr/>
                    <a:lstStyle/>
                    <a:p>
                      <a:r>
                        <a:rPr lang="en-US" sz="1400" dirty="0"/>
                        <a:t>NE</a:t>
                      </a:r>
                    </a:p>
                  </a:txBody>
                  <a:tcPr marL="180000" anchor="ctr"/>
                </a:tc>
                <a:tc>
                  <a:txBody>
                    <a:bodyPr/>
                    <a:lstStyle/>
                    <a:p>
                      <a:pPr algn="ctr"/>
                      <a:r>
                        <a:rPr lang="en-US" sz="1400" dirty="0"/>
                        <a:t>8 (11.9)</a:t>
                      </a:r>
                    </a:p>
                  </a:txBody>
                  <a:tcPr anchor="ctr"/>
                </a:tc>
                <a:tc>
                  <a:txBody>
                    <a:bodyPr/>
                    <a:lstStyle/>
                    <a:p>
                      <a:pPr algn="ctr"/>
                      <a:r>
                        <a:rPr lang="en-US" sz="1400" dirty="0"/>
                        <a:t>5 (8.3)</a:t>
                      </a:r>
                    </a:p>
                  </a:txBody>
                  <a:tcPr anchor="ctr"/>
                </a:tc>
                <a:tc>
                  <a:txBody>
                    <a:bodyPr/>
                    <a:lstStyle/>
                    <a:p>
                      <a:pPr algn="ctr"/>
                      <a:r>
                        <a:rPr lang="en-US" sz="1400" dirty="0"/>
                        <a:t>4 (6.5)</a:t>
                      </a:r>
                    </a:p>
                  </a:txBody>
                  <a:tcPr anchor="ctr"/>
                </a:tc>
                <a:extLst>
                  <a:ext uri="{0D108BD9-81ED-4DB2-BD59-A6C34878D82A}">
                    <a16:rowId xmlns:a16="http://schemas.microsoft.com/office/drawing/2014/main" val="601138349"/>
                  </a:ext>
                </a:extLst>
              </a:tr>
              <a:tr h="179281">
                <a:tc>
                  <a:txBody>
                    <a:bodyPr/>
                    <a:lstStyle/>
                    <a:p>
                      <a:r>
                        <a:rPr lang="en-US" sz="1400" dirty="0"/>
                        <a:t>16-week DCR rate, n (%) [95%CI]</a:t>
                      </a:r>
                    </a:p>
                  </a:txBody>
                  <a:tcPr anchor="ctr"/>
                </a:tc>
                <a:tc>
                  <a:txBody>
                    <a:bodyPr/>
                    <a:lstStyle/>
                    <a:p>
                      <a:pPr algn="ctr"/>
                      <a:r>
                        <a:rPr lang="en-US" sz="1400" dirty="0"/>
                        <a:t>39 (58.2) [45.5, 70.2</a:t>
                      </a:r>
                      <a:r>
                        <a:rPr lang="en-US" sz="1400" baseline="0" dirty="0"/>
                        <a:t>]</a:t>
                      </a:r>
                      <a:endParaRPr lang="en-US" sz="1400" dirty="0"/>
                    </a:p>
                  </a:txBody>
                  <a:tcPr anchor="ctr"/>
                </a:tc>
                <a:tc>
                  <a:txBody>
                    <a:bodyPr/>
                    <a:lstStyle/>
                    <a:p>
                      <a:pPr algn="ctr"/>
                      <a:r>
                        <a:rPr lang="en-US" sz="1400" dirty="0"/>
                        <a:t>49 (81.7) [69.9, 90.5]</a:t>
                      </a:r>
                    </a:p>
                  </a:txBody>
                  <a:tcPr anchor="ctr"/>
                </a:tc>
                <a:tc>
                  <a:txBody>
                    <a:bodyPr/>
                    <a:lstStyle/>
                    <a:p>
                      <a:pPr algn="ctr"/>
                      <a:r>
                        <a:rPr lang="en-US" sz="1400" dirty="0"/>
                        <a:t>48 (77.4) [65.0, 87.1]</a:t>
                      </a:r>
                    </a:p>
                  </a:txBody>
                  <a:tcPr anchor="ctr"/>
                </a:tc>
                <a:extLst>
                  <a:ext uri="{0D108BD9-81ED-4DB2-BD59-A6C34878D82A}">
                    <a16:rowId xmlns:a16="http://schemas.microsoft.com/office/drawing/2014/main" val="3378027575"/>
                  </a:ext>
                </a:extLst>
              </a:tr>
              <a:tr h="298801">
                <a:tc>
                  <a:txBody>
                    <a:bodyPr/>
                    <a:lstStyle/>
                    <a:p>
                      <a:r>
                        <a:rPr lang="en-US" sz="1400" dirty="0" err="1"/>
                        <a:t>mDoR</a:t>
                      </a:r>
                      <a:r>
                        <a:rPr lang="en-US" sz="1400" dirty="0"/>
                        <a:t>, </a:t>
                      </a:r>
                      <a:r>
                        <a:rPr lang="en-US" sz="1400" dirty="0" err="1"/>
                        <a:t>mo</a:t>
                      </a:r>
                      <a:r>
                        <a:rPr lang="en-US" sz="1400" baseline="0" dirty="0"/>
                        <a:t> (95%CI) [range]</a:t>
                      </a:r>
                      <a:endParaRPr lang="en-US" sz="1400" dirty="0"/>
                    </a:p>
                  </a:txBody>
                  <a:tcPr anchor="ctr"/>
                </a:tc>
                <a:tc>
                  <a:txBody>
                    <a:bodyPr/>
                    <a:lstStyle/>
                    <a:p>
                      <a:pPr algn="ctr"/>
                      <a:r>
                        <a:rPr lang="en-US" sz="1400" dirty="0"/>
                        <a:t>NR (2.3, NA) </a:t>
                      </a:r>
                      <a:br>
                        <a:rPr lang="en-US" sz="1400" dirty="0"/>
                      </a:br>
                      <a:r>
                        <a:rPr lang="en-US" sz="1400" dirty="0"/>
                        <a:t>[0.0+ to 17.5+]</a:t>
                      </a:r>
                    </a:p>
                  </a:txBody>
                  <a:tcPr anchor="ctr"/>
                </a:tc>
                <a:tc>
                  <a:txBody>
                    <a:bodyPr/>
                    <a:lstStyle/>
                    <a:p>
                      <a:pPr algn="ctr"/>
                      <a:r>
                        <a:rPr lang="en-US" sz="1400" dirty="0"/>
                        <a:t>12.9</a:t>
                      </a:r>
                      <a:r>
                        <a:rPr lang="en-US" sz="1400" baseline="0" dirty="0"/>
                        <a:t> (6.7, NA)</a:t>
                      </a:r>
                    </a:p>
                    <a:p>
                      <a:pPr algn="ctr"/>
                      <a:r>
                        <a:rPr lang="en-US" sz="1400" baseline="0" dirty="0"/>
                        <a:t>[0.0+ to 16.9+]</a:t>
                      </a:r>
                      <a:endParaRPr lang="en-US" sz="1400" dirty="0"/>
                    </a:p>
                  </a:txBody>
                  <a:tcPr anchor="ctr"/>
                </a:tc>
                <a:tc>
                  <a:txBody>
                    <a:bodyPr/>
                    <a:lstStyle/>
                    <a:p>
                      <a:pPr algn="ctr"/>
                      <a:r>
                        <a:rPr lang="en-US" sz="1400" dirty="0"/>
                        <a:t>NR (9.0, NA)</a:t>
                      </a:r>
                    </a:p>
                    <a:p>
                      <a:pPr algn="ctr"/>
                      <a:r>
                        <a:rPr lang="en-US" sz="1400" dirty="0"/>
                        <a:t>[1.9+ to 18.4+]</a:t>
                      </a:r>
                    </a:p>
                  </a:txBody>
                  <a:tcPr anchor="ctr"/>
                </a:tc>
                <a:extLst>
                  <a:ext uri="{0D108BD9-81ED-4DB2-BD59-A6C34878D82A}">
                    <a16:rowId xmlns:a16="http://schemas.microsoft.com/office/drawing/2014/main" val="3996610234"/>
                  </a:ext>
                </a:extLst>
              </a:tr>
            </a:tbl>
          </a:graphicData>
        </a:graphic>
      </p:graphicFrame>
    </p:spTree>
    <p:extLst>
      <p:ext uri="{BB962C8B-B14F-4D97-AF65-F5344CB8AC3E}">
        <p14:creationId xmlns:p14="http://schemas.microsoft.com/office/powerpoint/2010/main" val="1988541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LBA42: </a:t>
            </a:r>
            <a:r>
              <a:rPr lang="en-GB" dirty="0"/>
              <a:t>COAST: an open-label, randomised, phase 2 platform study of durvalumab alone or in combination with novel agents in patients with locally advanced, unresectable, stage III NSCLC </a:t>
            </a:r>
            <a:r>
              <a:rPr lang="en-US" dirty="0"/>
              <a:t>– Martinez-Marti A, et al</a:t>
            </a:r>
          </a:p>
        </p:txBody>
      </p:sp>
      <p:sp>
        <p:nvSpPr>
          <p:cNvPr id="3" name="Content Placeholder 2"/>
          <p:cNvSpPr>
            <a:spLocks noGrp="1"/>
          </p:cNvSpPr>
          <p:nvPr>
            <p:ph idx="1"/>
          </p:nvPr>
        </p:nvSpPr>
        <p:spPr>
          <a:xfrm>
            <a:off x="871938" y="1330219"/>
            <a:ext cx="11582400" cy="932870"/>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Martinez-Marti A, et al. Ann </a:t>
            </a:r>
            <a:r>
              <a:rPr lang="en-US" dirty="0" err="1"/>
              <a:t>Oncol</a:t>
            </a:r>
            <a:r>
              <a:rPr lang="en-US" dirty="0"/>
              <a:t> 2021;32(</a:t>
            </a:r>
            <a:r>
              <a:rPr lang="en-US" dirty="0" err="1"/>
              <a:t>suppl</a:t>
            </a:r>
            <a:r>
              <a:rPr lang="en-US" dirty="0"/>
              <a:t>):</a:t>
            </a:r>
            <a:r>
              <a:rPr lang="en-US" dirty="0" err="1"/>
              <a:t>Abstr</a:t>
            </a:r>
            <a:r>
              <a:rPr lang="en-US" dirty="0"/>
              <a:t> LBA42</a:t>
            </a:r>
          </a:p>
        </p:txBody>
      </p:sp>
      <p:sp>
        <p:nvSpPr>
          <p:cNvPr id="6" name="TextBox 5">
            <a:extLst>
              <a:ext uri="{FF2B5EF4-FFF2-40B4-BE49-F238E27FC236}">
                <a16:creationId xmlns:a16="http://schemas.microsoft.com/office/drawing/2014/main" id="{46FC3F56-8883-49A5-B3C9-F91A60FF9A6C}"/>
              </a:ext>
            </a:extLst>
          </p:cNvPr>
          <p:cNvSpPr txBox="1"/>
          <p:nvPr/>
        </p:nvSpPr>
        <p:spPr>
          <a:xfrm>
            <a:off x="4363517" y="1757979"/>
            <a:ext cx="3457998" cy="338554"/>
          </a:xfrm>
          <a:prstGeom prst="rect">
            <a:avLst/>
          </a:prstGeom>
          <a:noFill/>
        </p:spPr>
        <p:txBody>
          <a:bodyPr wrap="none" rtlCol="0">
            <a:spAutoFit/>
          </a:bodyPr>
          <a:lstStyle/>
          <a:p>
            <a:pPr algn="ctr"/>
            <a:r>
              <a:rPr lang="en-US" sz="1600" b="1" dirty="0">
                <a:solidFill>
                  <a:srgbClr val="363636"/>
                </a:solidFill>
              </a:rPr>
              <a:t>PFS by investigator assessment</a:t>
            </a:r>
            <a:endParaRPr lang="en-GB" sz="1600" b="1" dirty="0">
              <a:solidFill>
                <a:srgbClr val="363636"/>
              </a:solidFill>
            </a:endParaRPr>
          </a:p>
        </p:txBody>
      </p:sp>
      <p:graphicFrame>
        <p:nvGraphicFramePr>
          <p:cNvPr id="7" name="Table 7">
            <a:extLst>
              <a:ext uri="{FF2B5EF4-FFF2-40B4-BE49-F238E27FC236}">
                <a16:creationId xmlns:a16="http://schemas.microsoft.com/office/drawing/2014/main" id="{0E875B2E-B579-4BC5-B5E6-C01F60C2BD17}"/>
              </a:ext>
            </a:extLst>
          </p:cNvPr>
          <p:cNvGraphicFramePr>
            <a:graphicFrameLocks noGrp="1"/>
          </p:cNvGraphicFramePr>
          <p:nvPr>
            <p:extLst>
              <p:ext uri="{D42A27DB-BD31-4B8C-83A1-F6EECF244321}">
                <p14:modId xmlns:p14="http://schemas.microsoft.com/office/powerpoint/2010/main" val="2178423692"/>
              </p:ext>
            </p:extLst>
          </p:nvPr>
        </p:nvGraphicFramePr>
        <p:xfrm>
          <a:off x="6204418" y="2249392"/>
          <a:ext cx="5259276" cy="1126200"/>
        </p:xfrm>
        <a:graphic>
          <a:graphicData uri="http://schemas.openxmlformats.org/drawingml/2006/table">
            <a:tbl>
              <a:tblPr firstRow="1" bandRow="1">
                <a:tableStyleId>{69012ECD-51FC-41F1-AA8D-1B2483CD663E}</a:tableStyleId>
              </a:tblPr>
              <a:tblGrid>
                <a:gridCol w="1679693">
                  <a:extLst>
                    <a:ext uri="{9D8B030D-6E8A-4147-A177-3AD203B41FA5}">
                      <a16:colId xmlns:a16="http://schemas.microsoft.com/office/drawing/2014/main" val="548090859"/>
                    </a:ext>
                  </a:extLst>
                </a:gridCol>
                <a:gridCol w="977162">
                  <a:extLst>
                    <a:ext uri="{9D8B030D-6E8A-4147-A177-3AD203B41FA5}">
                      <a16:colId xmlns:a16="http://schemas.microsoft.com/office/drawing/2014/main" val="299112555"/>
                    </a:ext>
                  </a:extLst>
                </a:gridCol>
                <a:gridCol w="1258181">
                  <a:extLst>
                    <a:ext uri="{9D8B030D-6E8A-4147-A177-3AD203B41FA5}">
                      <a16:colId xmlns:a16="http://schemas.microsoft.com/office/drawing/2014/main" val="1458750161"/>
                    </a:ext>
                  </a:extLst>
                </a:gridCol>
                <a:gridCol w="1344240">
                  <a:extLst>
                    <a:ext uri="{9D8B030D-6E8A-4147-A177-3AD203B41FA5}">
                      <a16:colId xmlns:a16="http://schemas.microsoft.com/office/drawing/2014/main" val="272171650"/>
                    </a:ext>
                  </a:extLst>
                </a:gridCol>
              </a:tblGrid>
              <a:tr h="0">
                <a:tc>
                  <a:txBody>
                    <a:bodyPr/>
                    <a:lstStyle/>
                    <a:p>
                      <a:pPr algn="l"/>
                      <a:endParaRPr lang="en-GB" sz="1100" dirty="0">
                        <a:solidFill>
                          <a:schemeClr val="tx1"/>
                        </a:solidFill>
                      </a:endParaRPr>
                    </a:p>
                  </a:txBody>
                  <a:tcPr marL="36000" marR="36000" marT="36000" marB="36000" anchor="ctr"/>
                </a:tc>
                <a:tc>
                  <a:txBody>
                    <a:bodyPr/>
                    <a:lstStyle/>
                    <a:p>
                      <a:pPr algn="ctr"/>
                      <a:r>
                        <a:rPr lang="en-US" sz="1100" dirty="0">
                          <a:solidFill>
                            <a:schemeClr val="tx2"/>
                          </a:solidFill>
                        </a:rPr>
                        <a:t>Durvalumab </a:t>
                      </a:r>
                      <a:endParaRPr lang="en-GB" sz="1100" dirty="0">
                        <a:solidFill>
                          <a:schemeClr val="tx2"/>
                        </a:solidFill>
                      </a:endParaRPr>
                    </a:p>
                  </a:txBody>
                  <a:tcPr marL="36000" marR="36000" marT="36000" marB="36000" anchor="b"/>
                </a:tc>
                <a:tc>
                  <a:txBody>
                    <a:bodyPr/>
                    <a:lstStyle/>
                    <a:p>
                      <a:pPr algn="ctr"/>
                      <a:r>
                        <a:rPr lang="en-US" sz="1100" dirty="0">
                          <a:solidFill>
                            <a:schemeClr val="tx2"/>
                          </a:solidFill>
                        </a:rPr>
                        <a:t>Durvalumab + oleclumab </a:t>
                      </a:r>
                      <a:endParaRPr lang="en-GB" sz="1100" dirty="0">
                        <a:solidFill>
                          <a:schemeClr val="tx2"/>
                        </a:solidFill>
                      </a:endParaRPr>
                    </a:p>
                  </a:txBody>
                  <a:tcPr marL="36000" marR="36000" marT="36000" marB="36000" anchor="b"/>
                </a:tc>
                <a:tc>
                  <a:txBody>
                    <a:bodyPr/>
                    <a:lstStyle/>
                    <a:p>
                      <a:pPr algn="ctr"/>
                      <a:r>
                        <a:rPr lang="en-US" sz="1100" dirty="0">
                          <a:solidFill>
                            <a:schemeClr val="tx2"/>
                          </a:solidFill>
                        </a:rPr>
                        <a:t>Durvalumab + monalizumab </a:t>
                      </a:r>
                      <a:endParaRPr lang="en-GB" sz="1100" dirty="0">
                        <a:solidFill>
                          <a:schemeClr val="tx2"/>
                        </a:solidFill>
                      </a:endParaRPr>
                    </a:p>
                  </a:txBody>
                  <a:tcPr marL="36000" marR="36000" marT="36000" marB="36000" anchor="b"/>
                </a:tc>
                <a:extLst>
                  <a:ext uri="{0D108BD9-81ED-4DB2-BD59-A6C34878D82A}">
                    <a16:rowId xmlns:a16="http://schemas.microsoft.com/office/drawing/2014/main" val="2116347870"/>
                  </a:ext>
                </a:extLst>
              </a:tr>
              <a:tr h="0">
                <a:tc>
                  <a:txBody>
                    <a:bodyPr/>
                    <a:lstStyle/>
                    <a:p>
                      <a:pPr algn="l"/>
                      <a:r>
                        <a:rPr lang="en-US" sz="1100" dirty="0"/>
                        <a:t>Events/patients, n</a:t>
                      </a:r>
                      <a:endParaRPr lang="en-GB" sz="1100" dirty="0">
                        <a:solidFill>
                          <a:schemeClr val="tx1"/>
                        </a:solidFill>
                      </a:endParaRPr>
                    </a:p>
                  </a:txBody>
                  <a:tcPr marL="36000" marR="36000" marT="36000" marB="36000" anchor="ctr"/>
                </a:tc>
                <a:tc>
                  <a:txBody>
                    <a:bodyPr/>
                    <a:lstStyle/>
                    <a:p>
                      <a:pPr algn="ctr"/>
                      <a:r>
                        <a:rPr lang="en-US" sz="1100" dirty="0"/>
                        <a:t>38/67</a:t>
                      </a:r>
                      <a:endParaRPr lang="en-GB" sz="1100" dirty="0">
                        <a:solidFill>
                          <a:schemeClr val="tx1"/>
                        </a:solidFill>
                      </a:endParaRPr>
                    </a:p>
                  </a:txBody>
                  <a:tcPr marL="36000" marR="36000" marT="36000" marB="36000" anchor="ctr"/>
                </a:tc>
                <a:tc>
                  <a:txBody>
                    <a:bodyPr/>
                    <a:lstStyle/>
                    <a:p>
                      <a:pPr algn="ctr"/>
                      <a:r>
                        <a:rPr lang="en-US" sz="1100" dirty="0"/>
                        <a:t>22/60</a:t>
                      </a:r>
                      <a:endParaRPr lang="en-GB" sz="1100" dirty="0">
                        <a:solidFill>
                          <a:schemeClr val="tx1"/>
                        </a:solidFill>
                      </a:endParaRPr>
                    </a:p>
                  </a:txBody>
                  <a:tcPr marL="36000" marR="36000" marT="36000" marB="36000" anchor="ctr"/>
                </a:tc>
                <a:tc>
                  <a:txBody>
                    <a:bodyPr/>
                    <a:lstStyle/>
                    <a:p>
                      <a:pPr algn="ctr"/>
                      <a:r>
                        <a:rPr lang="en-US" sz="1100" dirty="0"/>
                        <a:t>21/62</a:t>
                      </a:r>
                      <a:endParaRPr lang="en-GB" sz="1100" dirty="0">
                        <a:solidFill>
                          <a:schemeClr val="tx1"/>
                        </a:solidFill>
                      </a:endParaRPr>
                    </a:p>
                  </a:txBody>
                  <a:tcPr marL="36000" marR="36000" marT="36000" marB="36000" anchor="ctr"/>
                </a:tc>
                <a:extLst>
                  <a:ext uri="{0D108BD9-81ED-4DB2-BD59-A6C34878D82A}">
                    <a16:rowId xmlns:a16="http://schemas.microsoft.com/office/drawing/2014/main" val="26737353"/>
                  </a:ext>
                </a:extLst>
              </a:tr>
              <a:tr h="0">
                <a:tc>
                  <a:txBody>
                    <a:bodyPr/>
                    <a:lstStyle/>
                    <a:p>
                      <a:pPr algn="l"/>
                      <a:r>
                        <a:rPr lang="en-US" sz="1100" dirty="0"/>
                        <a:t>mPFS, </a:t>
                      </a:r>
                      <a:r>
                        <a:rPr lang="en-US" sz="1100" dirty="0" err="1"/>
                        <a:t>mo</a:t>
                      </a:r>
                      <a:r>
                        <a:rPr lang="en-US" sz="1100" dirty="0"/>
                        <a:t> (95%CI)</a:t>
                      </a:r>
                      <a:endParaRPr lang="en-GB" sz="1100" baseline="30000" dirty="0">
                        <a:solidFill>
                          <a:schemeClr val="tx1"/>
                        </a:solidFill>
                      </a:endParaRPr>
                    </a:p>
                  </a:txBody>
                  <a:tcPr marL="36000" marR="36000" marT="36000" marB="36000" anchor="ctr"/>
                </a:tc>
                <a:tc>
                  <a:txBody>
                    <a:bodyPr/>
                    <a:lstStyle/>
                    <a:p>
                      <a:pPr algn="ctr"/>
                      <a:r>
                        <a:rPr lang="en-US" sz="1100" dirty="0"/>
                        <a:t>6.3 (3.7,</a:t>
                      </a:r>
                      <a:r>
                        <a:rPr lang="en-US" sz="1100" baseline="0" dirty="0"/>
                        <a:t> </a:t>
                      </a:r>
                      <a:r>
                        <a:rPr lang="en-US" sz="1100" dirty="0"/>
                        <a:t>11.2)</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NR (10.4</a:t>
                      </a:r>
                      <a:r>
                        <a:rPr lang="en-GB" sz="1100" dirty="0"/>
                        <a:t>,</a:t>
                      </a:r>
                      <a:r>
                        <a:rPr lang="en-GB" sz="1100" baseline="0" dirty="0"/>
                        <a:t> </a:t>
                      </a:r>
                      <a:r>
                        <a:rPr lang="en-GB" sz="1100" dirty="0"/>
                        <a:t>NE)</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15.1 (13.6, </a:t>
                      </a:r>
                      <a:r>
                        <a:rPr lang="en-GB" sz="1100" dirty="0"/>
                        <a:t>NE)</a:t>
                      </a:r>
                      <a:endParaRPr lang="en-GB" sz="1100" dirty="0">
                        <a:solidFill>
                          <a:schemeClr val="tx1"/>
                        </a:solidFill>
                      </a:endParaRPr>
                    </a:p>
                  </a:txBody>
                  <a:tcPr marL="36000" marR="36000" marT="36000" marB="36000" anchor="ctr"/>
                </a:tc>
                <a:extLst>
                  <a:ext uri="{0D108BD9-81ED-4DB2-BD59-A6C34878D82A}">
                    <a16:rowId xmlns:a16="http://schemas.microsoft.com/office/drawing/2014/main" val="816813514"/>
                  </a:ext>
                </a:extLst>
              </a:tr>
              <a:tr h="0">
                <a:tc>
                  <a:txBody>
                    <a:bodyPr/>
                    <a:lstStyle/>
                    <a:p>
                      <a:pPr algn="l"/>
                      <a:r>
                        <a:rPr lang="en-US" sz="1100" dirty="0"/>
                        <a:t>HR (95%CI)</a:t>
                      </a:r>
                      <a:endParaRPr lang="en-GB" sz="1100" baseline="30000" dirty="0">
                        <a:solidFill>
                          <a:schemeClr val="tx1"/>
                        </a:solidFill>
                      </a:endParaRPr>
                    </a:p>
                  </a:txBody>
                  <a:tcPr marL="36000" marR="36000" marT="36000" marB="36000" anchor="ctr"/>
                </a:tc>
                <a:tc>
                  <a:txBody>
                    <a:bodyPr/>
                    <a:lstStyle/>
                    <a:p>
                      <a:pPr algn="ctr"/>
                      <a:r>
                        <a:rPr lang="en-GB" sz="1100" dirty="0"/>
                        <a:t>–</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0.44 (0.26</a:t>
                      </a:r>
                      <a:r>
                        <a:rPr lang="en-GB" sz="1100" dirty="0"/>
                        <a:t>,</a:t>
                      </a:r>
                      <a:r>
                        <a:rPr lang="en-GB" sz="1100" baseline="0" dirty="0"/>
                        <a:t> </a:t>
                      </a:r>
                      <a:r>
                        <a:rPr lang="en-GB" sz="1100" dirty="0"/>
                        <a:t>0.75)</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0.66 (0.49</a:t>
                      </a:r>
                      <a:r>
                        <a:rPr lang="en-GB" sz="1100" dirty="0"/>
                        <a:t>,</a:t>
                      </a:r>
                      <a:r>
                        <a:rPr lang="en-GB" sz="1100" baseline="0" dirty="0"/>
                        <a:t> </a:t>
                      </a:r>
                      <a:r>
                        <a:rPr lang="en-GB" sz="1100" dirty="0"/>
                        <a:t>0.85)</a:t>
                      </a:r>
                      <a:endParaRPr lang="en-GB" sz="1100" dirty="0">
                        <a:solidFill>
                          <a:schemeClr val="tx1"/>
                        </a:solidFill>
                      </a:endParaRPr>
                    </a:p>
                  </a:txBody>
                  <a:tcPr marL="36000" marR="36000" marT="36000" marB="36000" anchor="ctr"/>
                </a:tc>
                <a:extLst>
                  <a:ext uri="{0D108BD9-81ED-4DB2-BD59-A6C34878D82A}">
                    <a16:rowId xmlns:a16="http://schemas.microsoft.com/office/drawing/2014/main" val="261611427"/>
                  </a:ext>
                </a:extLst>
              </a:tr>
            </a:tbl>
          </a:graphicData>
        </a:graphic>
      </p:graphicFrame>
      <p:sp>
        <p:nvSpPr>
          <p:cNvPr id="9" name="Freeform 21">
            <a:extLst>
              <a:ext uri="{FF2B5EF4-FFF2-40B4-BE49-F238E27FC236}">
                <a16:creationId xmlns:a16="http://schemas.microsoft.com/office/drawing/2014/main" id="{E9807034-8F17-48D2-AE0A-DD37FD8D5CD4}"/>
              </a:ext>
            </a:extLst>
          </p:cNvPr>
          <p:cNvSpPr>
            <a:spLocks/>
          </p:cNvSpPr>
          <p:nvPr/>
        </p:nvSpPr>
        <p:spPr bwMode="auto">
          <a:xfrm>
            <a:off x="1410248" y="2999996"/>
            <a:ext cx="6167929" cy="20588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6">
            <a:extLst>
              <a:ext uri="{FF2B5EF4-FFF2-40B4-BE49-F238E27FC236}">
                <a16:creationId xmlns:a16="http://schemas.microsoft.com/office/drawing/2014/main" id="{D97AC68D-4053-4865-8302-D99D01206B6F}"/>
              </a:ext>
            </a:extLst>
          </p:cNvPr>
          <p:cNvSpPr>
            <a:spLocks noChangeShapeType="1"/>
          </p:cNvSpPr>
          <p:nvPr/>
        </p:nvSpPr>
        <p:spPr bwMode="auto">
          <a:xfrm>
            <a:off x="1286470" y="3040762"/>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7">
            <a:extLst>
              <a:ext uri="{FF2B5EF4-FFF2-40B4-BE49-F238E27FC236}">
                <a16:creationId xmlns:a16="http://schemas.microsoft.com/office/drawing/2014/main" id="{512276A7-3206-4B30-8070-784F0227A96C}"/>
              </a:ext>
            </a:extLst>
          </p:cNvPr>
          <p:cNvSpPr>
            <a:spLocks noChangeShapeType="1"/>
          </p:cNvSpPr>
          <p:nvPr/>
        </p:nvSpPr>
        <p:spPr bwMode="auto">
          <a:xfrm>
            <a:off x="1286470" y="3441180"/>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8">
            <a:extLst>
              <a:ext uri="{FF2B5EF4-FFF2-40B4-BE49-F238E27FC236}">
                <a16:creationId xmlns:a16="http://schemas.microsoft.com/office/drawing/2014/main" id="{A59F5D10-2426-4EAC-97F8-052C33C41180}"/>
              </a:ext>
            </a:extLst>
          </p:cNvPr>
          <p:cNvSpPr>
            <a:spLocks noChangeShapeType="1"/>
          </p:cNvSpPr>
          <p:nvPr/>
        </p:nvSpPr>
        <p:spPr bwMode="auto">
          <a:xfrm>
            <a:off x="1286470" y="3823618"/>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9">
            <a:extLst>
              <a:ext uri="{FF2B5EF4-FFF2-40B4-BE49-F238E27FC236}">
                <a16:creationId xmlns:a16="http://schemas.microsoft.com/office/drawing/2014/main" id="{0C58DB08-33E8-49C1-8784-6900AF3FB449}"/>
              </a:ext>
            </a:extLst>
          </p:cNvPr>
          <p:cNvSpPr>
            <a:spLocks noChangeShapeType="1"/>
          </p:cNvSpPr>
          <p:nvPr/>
        </p:nvSpPr>
        <p:spPr bwMode="auto">
          <a:xfrm>
            <a:off x="1286470" y="4218418"/>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10">
            <a:extLst>
              <a:ext uri="{FF2B5EF4-FFF2-40B4-BE49-F238E27FC236}">
                <a16:creationId xmlns:a16="http://schemas.microsoft.com/office/drawing/2014/main" id="{D17250F7-37F1-4F8C-A1D8-FBFBB6875739}"/>
              </a:ext>
            </a:extLst>
          </p:cNvPr>
          <p:cNvSpPr>
            <a:spLocks noChangeShapeType="1"/>
          </p:cNvSpPr>
          <p:nvPr/>
        </p:nvSpPr>
        <p:spPr bwMode="auto">
          <a:xfrm>
            <a:off x="1286470" y="4604977"/>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11">
            <a:extLst>
              <a:ext uri="{FF2B5EF4-FFF2-40B4-BE49-F238E27FC236}">
                <a16:creationId xmlns:a16="http://schemas.microsoft.com/office/drawing/2014/main" id="{3F1CAA2E-413E-4290-88E7-4F2D92EBA74F}"/>
              </a:ext>
            </a:extLst>
          </p:cNvPr>
          <p:cNvSpPr>
            <a:spLocks noChangeShapeType="1"/>
          </p:cNvSpPr>
          <p:nvPr/>
        </p:nvSpPr>
        <p:spPr bwMode="auto">
          <a:xfrm>
            <a:off x="1286470" y="4995657"/>
            <a:ext cx="123779"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TextBox 16">
            <a:extLst>
              <a:ext uri="{FF2B5EF4-FFF2-40B4-BE49-F238E27FC236}">
                <a16:creationId xmlns:a16="http://schemas.microsoft.com/office/drawing/2014/main" id="{37A524AF-0ECB-4D27-A157-B832FFA4B7AF}"/>
              </a:ext>
            </a:extLst>
          </p:cNvPr>
          <p:cNvSpPr txBox="1"/>
          <p:nvPr/>
        </p:nvSpPr>
        <p:spPr>
          <a:xfrm rot="16200000">
            <a:off x="158513" y="3899654"/>
            <a:ext cx="1129956" cy="276998"/>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PFS probability</a:t>
            </a:r>
          </a:p>
        </p:txBody>
      </p:sp>
      <p:sp>
        <p:nvSpPr>
          <p:cNvPr id="18" name="TextBox 17">
            <a:extLst>
              <a:ext uri="{FF2B5EF4-FFF2-40B4-BE49-F238E27FC236}">
                <a16:creationId xmlns:a16="http://schemas.microsoft.com/office/drawing/2014/main" id="{8AC778AD-B5BD-4190-875F-A2BA81C75487}"/>
              </a:ext>
            </a:extLst>
          </p:cNvPr>
          <p:cNvSpPr txBox="1"/>
          <p:nvPr/>
        </p:nvSpPr>
        <p:spPr>
          <a:xfrm>
            <a:off x="856287" y="2910886"/>
            <a:ext cx="397865"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B031622E-7BDC-451F-B847-592D76EBC89D}"/>
              </a:ext>
            </a:extLst>
          </p:cNvPr>
          <p:cNvSpPr txBox="1"/>
          <p:nvPr/>
        </p:nvSpPr>
        <p:spPr>
          <a:xfrm>
            <a:off x="856296" y="3312784"/>
            <a:ext cx="397865"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35399AD4-7530-4F03-8E66-9317BEC28133}"/>
              </a:ext>
            </a:extLst>
          </p:cNvPr>
          <p:cNvSpPr txBox="1"/>
          <p:nvPr/>
        </p:nvSpPr>
        <p:spPr>
          <a:xfrm>
            <a:off x="856296" y="3695047"/>
            <a:ext cx="397865"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0.6</a:t>
            </a:r>
          </a:p>
        </p:txBody>
      </p:sp>
      <p:sp>
        <p:nvSpPr>
          <p:cNvPr id="21" name="TextBox 20">
            <a:extLst>
              <a:ext uri="{FF2B5EF4-FFF2-40B4-BE49-F238E27FC236}">
                <a16:creationId xmlns:a16="http://schemas.microsoft.com/office/drawing/2014/main" id="{CD4A1722-ED3F-41BC-8BC9-059C0F9EC441}"/>
              </a:ext>
            </a:extLst>
          </p:cNvPr>
          <p:cNvSpPr txBox="1"/>
          <p:nvPr/>
        </p:nvSpPr>
        <p:spPr>
          <a:xfrm>
            <a:off x="856296" y="4089673"/>
            <a:ext cx="397865"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0.4</a:t>
            </a:r>
          </a:p>
        </p:txBody>
      </p:sp>
      <p:sp>
        <p:nvSpPr>
          <p:cNvPr id="22" name="TextBox 21">
            <a:extLst>
              <a:ext uri="{FF2B5EF4-FFF2-40B4-BE49-F238E27FC236}">
                <a16:creationId xmlns:a16="http://schemas.microsoft.com/office/drawing/2014/main" id="{77270A33-E712-42C1-9CB2-AB3AF95FF462}"/>
              </a:ext>
            </a:extLst>
          </p:cNvPr>
          <p:cNvSpPr txBox="1"/>
          <p:nvPr/>
        </p:nvSpPr>
        <p:spPr>
          <a:xfrm>
            <a:off x="856296" y="4476054"/>
            <a:ext cx="397865"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0.2</a:t>
            </a:r>
          </a:p>
        </p:txBody>
      </p:sp>
      <p:sp>
        <p:nvSpPr>
          <p:cNvPr id="23" name="TextBox 22">
            <a:extLst>
              <a:ext uri="{FF2B5EF4-FFF2-40B4-BE49-F238E27FC236}">
                <a16:creationId xmlns:a16="http://schemas.microsoft.com/office/drawing/2014/main" id="{D3B4D54B-FAD8-4F88-8A86-65309F33DE08}"/>
              </a:ext>
            </a:extLst>
          </p:cNvPr>
          <p:cNvSpPr txBox="1"/>
          <p:nvPr/>
        </p:nvSpPr>
        <p:spPr>
          <a:xfrm>
            <a:off x="984545" y="4866555"/>
            <a:ext cx="269626" cy="255504"/>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A035A268-92A2-4822-A923-5E88451095C1}"/>
              </a:ext>
            </a:extLst>
          </p:cNvPr>
          <p:cNvSpPr txBox="1"/>
          <p:nvPr/>
        </p:nvSpPr>
        <p:spPr>
          <a:xfrm>
            <a:off x="3987626" y="5348609"/>
            <a:ext cx="111601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sp>
        <p:nvSpPr>
          <p:cNvPr id="25" name="Line 21">
            <a:extLst>
              <a:ext uri="{FF2B5EF4-FFF2-40B4-BE49-F238E27FC236}">
                <a16:creationId xmlns:a16="http://schemas.microsoft.com/office/drawing/2014/main" id="{D4C398EC-8145-4703-B7E0-3858325D5C20}"/>
              </a:ext>
            </a:extLst>
          </p:cNvPr>
          <p:cNvSpPr>
            <a:spLocks noChangeShapeType="1"/>
          </p:cNvSpPr>
          <p:nvPr/>
        </p:nvSpPr>
        <p:spPr bwMode="auto">
          <a:xfrm>
            <a:off x="7550907"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9B3DA9E-B58D-4B4F-904A-95798C72F90E}"/>
              </a:ext>
            </a:extLst>
          </p:cNvPr>
          <p:cNvSpPr txBox="1"/>
          <p:nvPr/>
        </p:nvSpPr>
        <p:spPr>
          <a:xfrm>
            <a:off x="7424617"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20</a:t>
            </a:r>
          </a:p>
        </p:txBody>
      </p:sp>
      <p:sp>
        <p:nvSpPr>
          <p:cNvPr id="27" name="Line 21">
            <a:extLst>
              <a:ext uri="{FF2B5EF4-FFF2-40B4-BE49-F238E27FC236}">
                <a16:creationId xmlns:a16="http://schemas.microsoft.com/office/drawing/2014/main" id="{1565AD00-A7E8-40C8-8663-245E9B286A66}"/>
              </a:ext>
            </a:extLst>
          </p:cNvPr>
          <p:cNvSpPr>
            <a:spLocks noChangeShapeType="1"/>
          </p:cNvSpPr>
          <p:nvPr/>
        </p:nvSpPr>
        <p:spPr bwMode="auto">
          <a:xfrm>
            <a:off x="6949589"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1564890-D5E7-46D8-B695-94686A7C4506}"/>
              </a:ext>
            </a:extLst>
          </p:cNvPr>
          <p:cNvSpPr txBox="1"/>
          <p:nvPr/>
        </p:nvSpPr>
        <p:spPr>
          <a:xfrm>
            <a:off x="6823300"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18</a:t>
            </a:r>
          </a:p>
        </p:txBody>
      </p:sp>
      <p:sp>
        <p:nvSpPr>
          <p:cNvPr id="29" name="Line 21">
            <a:extLst>
              <a:ext uri="{FF2B5EF4-FFF2-40B4-BE49-F238E27FC236}">
                <a16:creationId xmlns:a16="http://schemas.microsoft.com/office/drawing/2014/main" id="{9A3F2A16-C5CA-4D11-9333-872B2CE2BB71}"/>
              </a:ext>
            </a:extLst>
          </p:cNvPr>
          <p:cNvSpPr>
            <a:spLocks noChangeShapeType="1"/>
          </p:cNvSpPr>
          <p:nvPr/>
        </p:nvSpPr>
        <p:spPr bwMode="auto">
          <a:xfrm>
            <a:off x="634827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FC66952-10BC-4F48-B0EA-20BF910E10F5}"/>
              </a:ext>
            </a:extLst>
          </p:cNvPr>
          <p:cNvSpPr txBox="1"/>
          <p:nvPr/>
        </p:nvSpPr>
        <p:spPr>
          <a:xfrm>
            <a:off x="6221980"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16</a:t>
            </a:r>
          </a:p>
        </p:txBody>
      </p:sp>
      <p:sp>
        <p:nvSpPr>
          <p:cNvPr id="31" name="Line 21">
            <a:extLst>
              <a:ext uri="{FF2B5EF4-FFF2-40B4-BE49-F238E27FC236}">
                <a16:creationId xmlns:a16="http://schemas.microsoft.com/office/drawing/2014/main" id="{DD2048B9-78BC-4858-B052-52A25E0CA81D}"/>
              </a:ext>
            </a:extLst>
          </p:cNvPr>
          <p:cNvSpPr>
            <a:spLocks noChangeShapeType="1"/>
          </p:cNvSpPr>
          <p:nvPr/>
        </p:nvSpPr>
        <p:spPr bwMode="auto">
          <a:xfrm>
            <a:off x="5746955"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31F0D3A-00D1-4055-BBBB-EC80CF78C2F2}"/>
              </a:ext>
            </a:extLst>
          </p:cNvPr>
          <p:cNvSpPr txBox="1"/>
          <p:nvPr/>
        </p:nvSpPr>
        <p:spPr>
          <a:xfrm>
            <a:off x="5620663"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14</a:t>
            </a:r>
          </a:p>
        </p:txBody>
      </p:sp>
      <p:sp>
        <p:nvSpPr>
          <p:cNvPr id="33" name="Line 21">
            <a:extLst>
              <a:ext uri="{FF2B5EF4-FFF2-40B4-BE49-F238E27FC236}">
                <a16:creationId xmlns:a16="http://schemas.microsoft.com/office/drawing/2014/main" id="{BE76234E-15A7-4F9B-86E1-B9D65B890FA3}"/>
              </a:ext>
            </a:extLst>
          </p:cNvPr>
          <p:cNvSpPr>
            <a:spLocks noChangeShapeType="1"/>
          </p:cNvSpPr>
          <p:nvPr/>
        </p:nvSpPr>
        <p:spPr bwMode="auto">
          <a:xfrm>
            <a:off x="5145638"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C27CF21-80AF-4F5D-B273-8FE5FC199179}"/>
              </a:ext>
            </a:extLst>
          </p:cNvPr>
          <p:cNvSpPr txBox="1"/>
          <p:nvPr/>
        </p:nvSpPr>
        <p:spPr>
          <a:xfrm>
            <a:off x="5019346"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35" name="Line 21">
            <a:extLst>
              <a:ext uri="{FF2B5EF4-FFF2-40B4-BE49-F238E27FC236}">
                <a16:creationId xmlns:a16="http://schemas.microsoft.com/office/drawing/2014/main" id="{F161319D-B8DA-420B-831C-5D30903162BA}"/>
              </a:ext>
            </a:extLst>
          </p:cNvPr>
          <p:cNvSpPr>
            <a:spLocks noChangeShapeType="1"/>
          </p:cNvSpPr>
          <p:nvPr/>
        </p:nvSpPr>
        <p:spPr bwMode="auto">
          <a:xfrm>
            <a:off x="4544321"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F290CCD-2824-489C-B38E-F57B36884E98}"/>
              </a:ext>
            </a:extLst>
          </p:cNvPr>
          <p:cNvSpPr txBox="1"/>
          <p:nvPr/>
        </p:nvSpPr>
        <p:spPr>
          <a:xfrm>
            <a:off x="4418028" y="5124057"/>
            <a:ext cx="24262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10</a:t>
            </a:r>
          </a:p>
        </p:txBody>
      </p:sp>
      <p:sp>
        <p:nvSpPr>
          <p:cNvPr id="37" name="Line 21">
            <a:extLst>
              <a:ext uri="{FF2B5EF4-FFF2-40B4-BE49-F238E27FC236}">
                <a16:creationId xmlns:a16="http://schemas.microsoft.com/office/drawing/2014/main" id="{48D7046D-B665-4217-A4E6-F968D0FC23E5}"/>
              </a:ext>
            </a:extLst>
          </p:cNvPr>
          <p:cNvSpPr>
            <a:spLocks noChangeShapeType="1"/>
          </p:cNvSpPr>
          <p:nvPr/>
        </p:nvSpPr>
        <p:spPr bwMode="auto">
          <a:xfrm>
            <a:off x="394300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9ADA117-F310-4A04-A1DF-4E09480AC9B9}"/>
              </a:ext>
            </a:extLst>
          </p:cNvPr>
          <p:cNvSpPr txBox="1"/>
          <p:nvPr/>
        </p:nvSpPr>
        <p:spPr>
          <a:xfrm>
            <a:off x="3859190" y="5124057"/>
            <a:ext cx="15766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8</a:t>
            </a:r>
          </a:p>
        </p:txBody>
      </p:sp>
      <p:sp>
        <p:nvSpPr>
          <p:cNvPr id="39" name="Line 21">
            <a:extLst>
              <a:ext uri="{FF2B5EF4-FFF2-40B4-BE49-F238E27FC236}">
                <a16:creationId xmlns:a16="http://schemas.microsoft.com/office/drawing/2014/main" id="{7D3F7D42-DD9A-43E3-9755-2EBE61EF1E87}"/>
              </a:ext>
            </a:extLst>
          </p:cNvPr>
          <p:cNvSpPr>
            <a:spLocks noChangeShapeType="1"/>
          </p:cNvSpPr>
          <p:nvPr/>
        </p:nvSpPr>
        <p:spPr bwMode="auto">
          <a:xfrm>
            <a:off x="3341685"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46B55C0-B112-4C30-8DF8-3A24DD4109D4}"/>
              </a:ext>
            </a:extLst>
          </p:cNvPr>
          <p:cNvSpPr txBox="1"/>
          <p:nvPr/>
        </p:nvSpPr>
        <p:spPr>
          <a:xfrm>
            <a:off x="3257872" y="5124057"/>
            <a:ext cx="15766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6</a:t>
            </a:r>
          </a:p>
        </p:txBody>
      </p:sp>
      <p:sp>
        <p:nvSpPr>
          <p:cNvPr id="41" name="Line 21">
            <a:extLst>
              <a:ext uri="{FF2B5EF4-FFF2-40B4-BE49-F238E27FC236}">
                <a16:creationId xmlns:a16="http://schemas.microsoft.com/office/drawing/2014/main" id="{B91067A7-2A41-417B-91F6-3C794534DB9D}"/>
              </a:ext>
            </a:extLst>
          </p:cNvPr>
          <p:cNvSpPr>
            <a:spLocks noChangeShapeType="1"/>
          </p:cNvSpPr>
          <p:nvPr/>
        </p:nvSpPr>
        <p:spPr bwMode="auto">
          <a:xfrm>
            <a:off x="2740367"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11E7DE2-D33C-4EFB-8A39-23F9A4D4B60F}"/>
              </a:ext>
            </a:extLst>
          </p:cNvPr>
          <p:cNvSpPr txBox="1"/>
          <p:nvPr/>
        </p:nvSpPr>
        <p:spPr>
          <a:xfrm>
            <a:off x="2656556" y="5124057"/>
            <a:ext cx="15766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a:t>
            </a:r>
          </a:p>
        </p:txBody>
      </p:sp>
      <p:sp>
        <p:nvSpPr>
          <p:cNvPr id="43" name="Line 21">
            <a:extLst>
              <a:ext uri="{FF2B5EF4-FFF2-40B4-BE49-F238E27FC236}">
                <a16:creationId xmlns:a16="http://schemas.microsoft.com/office/drawing/2014/main" id="{F3DB8187-0BBD-4003-9347-E7146243FCD9}"/>
              </a:ext>
            </a:extLst>
          </p:cNvPr>
          <p:cNvSpPr>
            <a:spLocks noChangeShapeType="1"/>
          </p:cNvSpPr>
          <p:nvPr/>
        </p:nvSpPr>
        <p:spPr bwMode="auto">
          <a:xfrm>
            <a:off x="2139049"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C64AE32-9CDC-42EA-B2A5-210F072D0433}"/>
              </a:ext>
            </a:extLst>
          </p:cNvPr>
          <p:cNvSpPr txBox="1"/>
          <p:nvPr/>
        </p:nvSpPr>
        <p:spPr>
          <a:xfrm>
            <a:off x="2055238" y="5124057"/>
            <a:ext cx="15766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a:t>
            </a:r>
          </a:p>
        </p:txBody>
      </p:sp>
      <p:sp>
        <p:nvSpPr>
          <p:cNvPr id="45" name="Line 21">
            <a:extLst>
              <a:ext uri="{FF2B5EF4-FFF2-40B4-BE49-F238E27FC236}">
                <a16:creationId xmlns:a16="http://schemas.microsoft.com/office/drawing/2014/main" id="{15D57402-A70B-45E6-9B05-F300C9579968}"/>
              </a:ext>
            </a:extLst>
          </p:cNvPr>
          <p:cNvSpPr>
            <a:spLocks noChangeShapeType="1"/>
          </p:cNvSpPr>
          <p:nvPr/>
        </p:nvSpPr>
        <p:spPr bwMode="auto">
          <a:xfrm>
            <a:off x="1537733" y="5057643"/>
            <a:ext cx="0" cy="6641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E6D1735-0059-4A94-A94E-0377EA3310A7}"/>
              </a:ext>
            </a:extLst>
          </p:cNvPr>
          <p:cNvSpPr txBox="1"/>
          <p:nvPr/>
        </p:nvSpPr>
        <p:spPr>
          <a:xfrm>
            <a:off x="1453920" y="5124057"/>
            <a:ext cx="157662" cy="237397"/>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sp>
        <p:nvSpPr>
          <p:cNvPr id="47" name="TextBox 46">
            <a:extLst>
              <a:ext uri="{FF2B5EF4-FFF2-40B4-BE49-F238E27FC236}">
                <a16:creationId xmlns:a16="http://schemas.microsoft.com/office/drawing/2014/main" id="{F7C595D0-67B6-4055-ADE0-BC8DEC11DBFC}"/>
              </a:ext>
            </a:extLst>
          </p:cNvPr>
          <p:cNvSpPr txBox="1"/>
          <p:nvPr/>
        </p:nvSpPr>
        <p:spPr>
          <a:xfrm>
            <a:off x="538598" y="5378514"/>
            <a:ext cx="877163" cy="276999"/>
          </a:xfrm>
          <a:prstGeom prst="rect">
            <a:avLst/>
          </a:prstGeom>
          <a:noFill/>
        </p:spPr>
        <p:txBody>
          <a:bodyPr wrap="none" rtlCol="0">
            <a:spAutoFit/>
          </a:bodyPr>
          <a:lstStyle/>
          <a:p>
            <a:pPr algn="r"/>
            <a:r>
              <a:rPr lang="en-US" sz="1200" dirty="0">
                <a:solidFill>
                  <a:schemeClr val="tx1"/>
                </a:solidFill>
              </a:rPr>
              <a:t>No. at risk</a:t>
            </a:r>
            <a:endParaRPr lang="en-GB" sz="1200" dirty="0">
              <a:solidFill>
                <a:schemeClr val="tx1"/>
              </a:solidFill>
            </a:endParaRPr>
          </a:p>
        </p:txBody>
      </p:sp>
      <p:grpSp>
        <p:nvGrpSpPr>
          <p:cNvPr id="101" name="Group 100">
            <a:extLst>
              <a:ext uri="{FF2B5EF4-FFF2-40B4-BE49-F238E27FC236}">
                <a16:creationId xmlns:a16="http://schemas.microsoft.com/office/drawing/2014/main" id="{5FDBCCF5-90AE-4150-AE95-394D2EF1EA2D}"/>
              </a:ext>
            </a:extLst>
          </p:cNvPr>
          <p:cNvGrpSpPr/>
          <p:nvPr/>
        </p:nvGrpSpPr>
        <p:grpSpPr>
          <a:xfrm>
            <a:off x="1411440" y="5587070"/>
            <a:ext cx="6213318" cy="257369"/>
            <a:chOff x="7086872" y="5294179"/>
            <a:chExt cx="4806287" cy="291284"/>
          </a:xfrm>
        </p:grpSpPr>
        <p:sp>
          <p:nvSpPr>
            <p:cNvPr id="52" name="TextBox 51">
              <a:extLst>
                <a:ext uri="{FF2B5EF4-FFF2-40B4-BE49-F238E27FC236}">
                  <a16:creationId xmlns:a16="http://schemas.microsoft.com/office/drawing/2014/main" id="{82B05B96-3D03-4313-A81B-E1DCF60440BF}"/>
                </a:ext>
              </a:extLst>
            </p:cNvPr>
            <p:cNvSpPr txBox="1"/>
            <p:nvPr/>
          </p:nvSpPr>
          <p:spPr>
            <a:xfrm>
              <a:off x="11771199" y="529417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0</a:t>
              </a:r>
            </a:p>
          </p:txBody>
        </p:sp>
        <p:sp>
          <p:nvSpPr>
            <p:cNvPr id="54" name="TextBox 53">
              <a:extLst>
                <a:ext uri="{FF2B5EF4-FFF2-40B4-BE49-F238E27FC236}">
                  <a16:creationId xmlns:a16="http://schemas.microsoft.com/office/drawing/2014/main" id="{B0F5E3F0-ECEC-40B1-AF96-050342D40F6E}"/>
                </a:ext>
              </a:extLst>
            </p:cNvPr>
            <p:cNvSpPr txBox="1"/>
            <p:nvPr/>
          </p:nvSpPr>
          <p:spPr>
            <a:xfrm>
              <a:off x="11306052" y="529417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3</a:t>
              </a:r>
            </a:p>
          </p:txBody>
        </p:sp>
        <p:sp>
          <p:nvSpPr>
            <p:cNvPr id="56" name="TextBox 55">
              <a:extLst>
                <a:ext uri="{FF2B5EF4-FFF2-40B4-BE49-F238E27FC236}">
                  <a16:creationId xmlns:a16="http://schemas.microsoft.com/office/drawing/2014/main" id="{432A4507-70E2-4AC7-B49B-199F680030CB}"/>
                </a:ext>
              </a:extLst>
            </p:cNvPr>
            <p:cNvSpPr txBox="1"/>
            <p:nvPr/>
          </p:nvSpPr>
          <p:spPr>
            <a:xfrm>
              <a:off x="10840905" y="529417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7</a:t>
              </a:r>
            </a:p>
          </p:txBody>
        </p:sp>
        <p:sp>
          <p:nvSpPr>
            <p:cNvPr id="58" name="TextBox 57">
              <a:extLst>
                <a:ext uri="{FF2B5EF4-FFF2-40B4-BE49-F238E27FC236}">
                  <a16:creationId xmlns:a16="http://schemas.microsoft.com/office/drawing/2014/main" id="{59E174D9-B4FB-4E85-951A-3BB571F67D06}"/>
                </a:ext>
              </a:extLst>
            </p:cNvPr>
            <p:cNvSpPr txBox="1"/>
            <p:nvPr/>
          </p:nvSpPr>
          <p:spPr>
            <a:xfrm>
              <a:off x="10375759" y="529417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9</a:t>
              </a:r>
            </a:p>
          </p:txBody>
        </p:sp>
        <p:sp>
          <p:nvSpPr>
            <p:cNvPr id="60" name="TextBox 59">
              <a:extLst>
                <a:ext uri="{FF2B5EF4-FFF2-40B4-BE49-F238E27FC236}">
                  <a16:creationId xmlns:a16="http://schemas.microsoft.com/office/drawing/2014/main" id="{D6CA45B7-CBA1-42DD-9B4F-2245664DDFCC}"/>
                </a:ext>
              </a:extLst>
            </p:cNvPr>
            <p:cNvSpPr txBox="1"/>
            <p:nvPr/>
          </p:nvSpPr>
          <p:spPr>
            <a:xfrm>
              <a:off x="9877752"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13</a:t>
              </a:r>
            </a:p>
          </p:txBody>
        </p:sp>
        <p:sp>
          <p:nvSpPr>
            <p:cNvPr id="62" name="TextBox 61">
              <a:extLst>
                <a:ext uri="{FF2B5EF4-FFF2-40B4-BE49-F238E27FC236}">
                  <a16:creationId xmlns:a16="http://schemas.microsoft.com/office/drawing/2014/main" id="{7D139AE9-462E-4C9D-9A6A-AB007D726B58}"/>
                </a:ext>
              </a:extLst>
            </p:cNvPr>
            <p:cNvSpPr txBox="1"/>
            <p:nvPr/>
          </p:nvSpPr>
          <p:spPr>
            <a:xfrm>
              <a:off x="9412605"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16</a:t>
              </a:r>
            </a:p>
          </p:txBody>
        </p:sp>
        <p:sp>
          <p:nvSpPr>
            <p:cNvPr id="64" name="TextBox 63">
              <a:extLst>
                <a:ext uri="{FF2B5EF4-FFF2-40B4-BE49-F238E27FC236}">
                  <a16:creationId xmlns:a16="http://schemas.microsoft.com/office/drawing/2014/main" id="{081435FB-71A4-49E8-A64D-E7AE79C64E3E}"/>
                </a:ext>
              </a:extLst>
            </p:cNvPr>
            <p:cNvSpPr txBox="1"/>
            <p:nvPr/>
          </p:nvSpPr>
          <p:spPr>
            <a:xfrm>
              <a:off x="8947459"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20</a:t>
              </a:r>
            </a:p>
          </p:txBody>
        </p:sp>
        <p:sp>
          <p:nvSpPr>
            <p:cNvPr id="66" name="TextBox 65">
              <a:extLst>
                <a:ext uri="{FF2B5EF4-FFF2-40B4-BE49-F238E27FC236}">
                  <a16:creationId xmlns:a16="http://schemas.microsoft.com/office/drawing/2014/main" id="{4C3839FA-29A4-4152-AF3E-9894DB683412}"/>
                </a:ext>
              </a:extLst>
            </p:cNvPr>
            <p:cNvSpPr txBox="1"/>
            <p:nvPr/>
          </p:nvSpPr>
          <p:spPr>
            <a:xfrm>
              <a:off x="8482312"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32</a:t>
              </a:r>
            </a:p>
          </p:txBody>
        </p:sp>
        <p:sp>
          <p:nvSpPr>
            <p:cNvPr id="68" name="TextBox 67">
              <a:extLst>
                <a:ext uri="{FF2B5EF4-FFF2-40B4-BE49-F238E27FC236}">
                  <a16:creationId xmlns:a16="http://schemas.microsoft.com/office/drawing/2014/main" id="{E6704963-BC65-4E62-88FF-4D3172FC1E36}"/>
                </a:ext>
              </a:extLst>
            </p:cNvPr>
            <p:cNvSpPr txBox="1"/>
            <p:nvPr/>
          </p:nvSpPr>
          <p:spPr>
            <a:xfrm>
              <a:off x="8017167"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32</a:t>
              </a:r>
            </a:p>
          </p:txBody>
        </p:sp>
        <p:sp>
          <p:nvSpPr>
            <p:cNvPr id="70" name="TextBox 69">
              <a:extLst>
                <a:ext uri="{FF2B5EF4-FFF2-40B4-BE49-F238E27FC236}">
                  <a16:creationId xmlns:a16="http://schemas.microsoft.com/office/drawing/2014/main" id="{4DF3185E-0E31-42A6-996D-17B613ED4100}"/>
                </a:ext>
              </a:extLst>
            </p:cNvPr>
            <p:cNvSpPr txBox="1"/>
            <p:nvPr/>
          </p:nvSpPr>
          <p:spPr>
            <a:xfrm>
              <a:off x="7552019"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50</a:t>
              </a:r>
            </a:p>
          </p:txBody>
        </p:sp>
        <p:sp>
          <p:nvSpPr>
            <p:cNvPr id="72" name="TextBox 71">
              <a:extLst>
                <a:ext uri="{FF2B5EF4-FFF2-40B4-BE49-F238E27FC236}">
                  <a16:creationId xmlns:a16="http://schemas.microsoft.com/office/drawing/2014/main" id="{78C38C4A-F107-45F7-BBCF-384F597BFFBD}"/>
                </a:ext>
              </a:extLst>
            </p:cNvPr>
            <p:cNvSpPr txBox="1"/>
            <p:nvPr/>
          </p:nvSpPr>
          <p:spPr>
            <a:xfrm>
              <a:off x="7086872" y="529417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67</a:t>
              </a:r>
            </a:p>
          </p:txBody>
        </p:sp>
      </p:grpSp>
      <p:grpSp>
        <p:nvGrpSpPr>
          <p:cNvPr id="100" name="Group 99">
            <a:extLst>
              <a:ext uri="{FF2B5EF4-FFF2-40B4-BE49-F238E27FC236}">
                <a16:creationId xmlns:a16="http://schemas.microsoft.com/office/drawing/2014/main" id="{2200B579-4C85-48AC-A41A-2B1A8055D376}"/>
              </a:ext>
            </a:extLst>
          </p:cNvPr>
          <p:cNvGrpSpPr/>
          <p:nvPr/>
        </p:nvGrpSpPr>
        <p:grpSpPr>
          <a:xfrm>
            <a:off x="1411440" y="5815551"/>
            <a:ext cx="6213318" cy="257369"/>
            <a:chOff x="7086872" y="5561429"/>
            <a:chExt cx="4806287" cy="291284"/>
          </a:xfrm>
        </p:grpSpPr>
        <p:sp>
          <p:nvSpPr>
            <p:cNvPr id="75" name="TextBox 74">
              <a:extLst>
                <a:ext uri="{FF2B5EF4-FFF2-40B4-BE49-F238E27FC236}">
                  <a16:creationId xmlns:a16="http://schemas.microsoft.com/office/drawing/2014/main" id="{B0043F9F-8A27-426A-8B87-C70C085A6997}"/>
                </a:ext>
              </a:extLst>
            </p:cNvPr>
            <p:cNvSpPr txBox="1"/>
            <p:nvPr/>
          </p:nvSpPr>
          <p:spPr>
            <a:xfrm>
              <a:off x="11771199" y="556142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76" name="TextBox 75">
              <a:extLst>
                <a:ext uri="{FF2B5EF4-FFF2-40B4-BE49-F238E27FC236}">
                  <a16:creationId xmlns:a16="http://schemas.microsoft.com/office/drawing/2014/main" id="{B6B75B53-9624-4F39-AF9B-7A06DA4C4DD7}"/>
                </a:ext>
              </a:extLst>
            </p:cNvPr>
            <p:cNvSpPr txBox="1"/>
            <p:nvPr/>
          </p:nvSpPr>
          <p:spPr>
            <a:xfrm>
              <a:off x="11306052" y="556142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5</a:t>
              </a:r>
            </a:p>
          </p:txBody>
        </p:sp>
        <p:sp>
          <p:nvSpPr>
            <p:cNvPr id="77" name="TextBox 76">
              <a:extLst>
                <a:ext uri="{FF2B5EF4-FFF2-40B4-BE49-F238E27FC236}">
                  <a16:creationId xmlns:a16="http://schemas.microsoft.com/office/drawing/2014/main" id="{424102EF-0144-43D5-8641-2127B4D48103}"/>
                </a:ext>
              </a:extLst>
            </p:cNvPr>
            <p:cNvSpPr txBox="1"/>
            <p:nvPr/>
          </p:nvSpPr>
          <p:spPr>
            <a:xfrm>
              <a:off x="10840905" y="5561429"/>
              <a:ext cx="121960"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9</a:t>
              </a:r>
            </a:p>
          </p:txBody>
        </p:sp>
        <p:sp>
          <p:nvSpPr>
            <p:cNvPr id="78" name="TextBox 77">
              <a:extLst>
                <a:ext uri="{FF2B5EF4-FFF2-40B4-BE49-F238E27FC236}">
                  <a16:creationId xmlns:a16="http://schemas.microsoft.com/office/drawing/2014/main" id="{82E42222-16AF-4197-8408-EEA55DDF47C7}"/>
                </a:ext>
              </a:extLst>
            </p:cNvPr>
            <p:cNvSpPr txBox="1"/>
            <p:nvPr/>
          </p:nvSpPr>
          <p:spPr>
            <a:xfrm>
              <a:off x="10342899"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13</a:t>
              </a:r>
            </a:p>
          </p:txBody>
        </p:sp>
        <p:sp>
          <p:nvSpPr>
            <p:cNvPr id="79" name="TextBox 78">
              <a:extLst>
                <a:ext uri="{FF2B5EF4-FFF2-40B4-BE49-F238E27FC236}">
                  <a16:creationId xmlns:a16="http://schemas.microsoft.com/office/drawing/2014/main" id="{C81E19F6-4A31-481E-94D9-E66E17031D17}"/>
                </a:ext>
              </a:extLst>
            </p:cNvPr>
            <p:cNvSpPr txBox="1"/>
            <p:nvPr/>
          </p:nvSpPr>
          <p:spPr>
            <a:xfrm>
              <a:off x="9877752"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22</a:t>
              </a:r>
            </a:p>
          </p:txBody>
        </p:sp>
        <p:sp>
          <p:nvSpPr>
            <p:cNvPr id="80" name="TextBox 79">
              <a:extLst>
                <a:ext uri="{FF2B5EF4-FFF2-40B4-BE49-F238E27FC236}">
                  <a16:creationId xmlns:a16="http://schemas.microsoft.com/office/drawing/2014/main" id="{30C4C437-BF36-42B7-A6C7-34293D5E595C}"/>
                </a:ext>
              </a:extLst>
            </p:cNvPr>
            <p:cNvSpPr txBox="1"/>
            <p:nvPr/>
          </p:nvSpPr>
          <p:spPr>
            <a:xfrm>
              <a:off x="9412605"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30</a:t>
              </a:r>
            </a:p>
          </p:txBody>
        </p:sp>
        <p:sp>
          <p:nvSpPr>
            <p:cNvPr id="81" name="TextBox 80">
              <a:extLst>
                <a:ext uri="{FF2B5EF4-FFF2-40B4-BE49-F238E27FC236}">
                  <a16:creationId xmlns:a16="http://schemas.microsoft.com/office/drawing/2014/main" id="{9762F8D3-1EEB-4C0F-8431-1AFE7933F991}"/>
                </a:ext>
              </a:extLst>
            </p:cNvPr>
            <p:cNvSpPr txBox="1"/>
            <p:nvPr/>
          </p:nvSpPr>
          <p:spPr>
            <a:xfrm>
              <a:off x="8947459"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37</a:t>
              </a:r>
            </a:p>
          </p:txBody>
        </p:sp>
        <p:sp>
          <p:nvSpPr>
            <p:cNvPr id="82" name="TextBox 81">
              <a:extLst>
                <a:ext uri="{FF2B5EF4-FFF2-40B4-BE49-F238E27FC236}">
                  <a16:creationId xmlns:a16="http://schemas.microsoft.com/office/drawing/2014/main" id="{B8CC61CF-4AB4-45D8-A08B-4D8D981290A0}"/>
                </a:ext>
              </a:extLst>
            </p:cNvPr>
            <p:cNvSpPr txBox="1"/>
            <p:nvPr/>
          </p:nvSpPr>
          <p:spPr>
            <a:xfrm>
              <a:off x="8482312"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40</a:t>
              </a:r>
            </a:p>
          </p:txBody>
        </p:sp>
        <p:sp>
          <p:nvSpPr>
            <p:cNvPr id="83" name="TextBox 82">
              <a:extLst>
                <a:ext uri="{FF2B5EF4-FFF2-40B4-BE49-F238E27FC236}">
                  <a16:creationId xmlns:a16="http://schemas.microsoft.com/office/drawing/2014/main" id="{E3F21C4E-3D21-42BE-A228-5AB386F58218}"/>
                </a:ext>
              </a:extLst>
            </p:cNvPr>
            <p:cNvSpPr txBox="1"/>
            <p:nvPr/>
          </p:nvSpPr>
          <p:spPr>
            <a:xfrm>
              <a:off x="8017167"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46</a:t>
              </a:r>
            </a:p>
          </p:txBody>
        </p:sp>
        <p:sp>
          <p:nvSpPr>
            <p:cNvPr id="84" name="TextBox 83">
              <a:extLst>
                <a:ext uri="{FF2B5EF4-FFF2-40B4-BE49-F238E27FC236}">
                  <a16:creationId xmlns:a16="http://schemas.microsoft.com/office/drawing/2014/main" id="{C53DC1C8-3DC1-48C7-B18E-2FBE643B1E54}"/>
                </a:ext>
              </a:extLst>
            </p:cNvPr>
            <p:cNvSpPr txBox="1"/>
            <p:nvPr/>
          </p:nvSpPr>
          <p:spPr>
            <a:xfrm>
              <a:off x="7552019"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49</a:t>
              </a:r>
            </a:p>
          </p:txBody>
        </p:sp>
        <p:sp>
          <p:nvSpPr>
            <p:cNvPr id="85" name="TextBox 84">
              <a:extLst>
                <a:ext uri="{FF2B5EF4-FFF2-40B4-BE49-F238E27FC236}">
                  <a16:creationId xmlns:a16="http://schemas.microsoft.com/office/drawing/2014/main" id="{E1D514F1-F8E1-48F2-90E4-2171C007D6C7}"/>
                </a:ext>
              </a:extLst>
            </p:cNvPr>
            <p:cNvSpPr txBox="1"/>
            <p:nvPr/>
          </p:nvSpPr>
          <p:spPr>
            <a:xfrm>
              <a:off x="7086872" y="5561429"/>
              <a:ext cx="187678" cy="291284"/>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60</a:t>
              </a:r>
            </a:p>
          </p:txBody>
        </p:sp>
      </p:grpSp>
      <p:grpSp>
        <p:nvGrpSpPr>
          <p:cNvPr id="99" name="Group 98">
            <a:extLst>
              <a:ext uri="{FF2B5EF4-FFF2-40B4-BE49-F238E27FC236}">
                <a16:creationId xmlns:a16="http://schemas.microsoft.com/office/drawing/2014/main" id="{9334FF58-A315-42F4-B2FA-BA9514F498BD}"/>
              </a:ext>
            </a:extLst>
          </p:cNvPr>
          <p:cNvGrpSpPr/>
          <p:nvPr/>
        </p:nvGrpSpPr>
        <p:grpSpPr>
          <a:xfrm>
            <a:off x="1411440" y="6076457"/>
            <a:ext cx="6213318" cy="257369"/>
            <a:chOff x="7086872" y="5828678"/>
            <a:chExt cx="4806287" cy="291284"/>
          </a:xfrm>
        </p:grpSpPr>
        <p:sp>
          <p:nvSpPr>
            <p:cNvPr id="87" name="TextBox 86">
              <a:extLst>
                <a:ext uri="{FF2B5EF4-FFF2-40B4-BE49-F238E27FC236}">
                  <a16:creationId xmlns:a16="http://schemas.microsoft.com/office/drawing/2014/main" id="{92EEA5A4-542C-41A9-A060-9483110398E9}"/>
                </a:ext>
              </a:extLst>
            </p:cNvPr>
            <p:cNvSpPr txBox="1"/>
            <p:nvPr/>
          </p:nvSpPr>
          <p:spPr>
            <a:xfrm>
              <a:off x="11771199" y="5828678"/>
              <a:ext cx="121960"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88" name="TextBox 87">
              <a:extLst>
                <a:ext uri="{FF2B5EF4-FFF2-40B4-BE49-F238E27FC236}">
                  <a16:creationId xmlns:a16="http://schemas.microsoft.com/office/drawing/2014/main" id="{BCA92320-162E-411D-BD44-83E7AA036571}"/>
                </a:ext>
              </a:extLst>
            </p:cNvPr>
            <p:cNvSpPr txBox="1"/>
            <p:nvPr/>
          </p:nvSpPr>
          <p:spPr>
            <a:xfrm>
              <a:off x="11306052" y="5828678"/>
              <a:ext cx="121960"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89" name="TextBox 88">
              <a:extLst>
                <a:ext uri="{FF2B5EF4-FFF2-40B4-BE49-F238E27FC236}">
                  <a16:creationId xmlns:a16="http://schemas.microsoft.com/office/drawing/2014/main" id="{73E9AB2D-149C-4987-8997-82F37AFC766C}"/>
                </a:ext>
              </a:extLst>
            </p:cNvPr>
            <p:cNvSpPr txBox="1"/>
            <p:nvPr/>
          </p:nvSpPr>
          <p:spPr>
            <a:xfrm>
              <a:off x="10840905" y="5828678"/>
              <a:ext cx="121960"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a:t>
              </a:r>
            </a:p>
          </p:txBody>
        </p:sp>
        <p:sp>
          <p:nvSpPr>
            <p:cNvPr id="90" name="TextBox 89">
              <a:extLst>
                <a:ext uri="{FF2B5EF4-FFF2-40B4-BE49-F238E27FC236}">
                  <a16:creationId xmlns:a16="http://schemas.microsoft.com/office/drawing/2014/main" id="{4C9B1441-39EC-416D-B9E4-8601BE2ED30F}"/>
                </a:ext>
              </a:extLst>
            </p:cNvPr>
            <p:cNvSpPr txBox="1"/>
            <p:nvPr/>
          </p:nvSpPr>
          <p:spPr>
            <a:xfrm>
              <a:off x="10342899"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11</a:t>
              </a:r>
            </a:p>
          </p:txBody>
        </p:sp>
        <p:sp>
          <p:nvSpPr>
            <p:cNvPr id="91" name="TextBox 90">
              <a:extLst>
                <a:ext uri="{FF2B5EF4-FFF2-40B4-BE49-F238E27FC236}">
                  <a16:creationId xmlns:a16="http://schemas.microsoft.com/office/drawing/2014/main" id="{9E88428F-6196-4514-BCA4-E98ABA722661}"/>
                </a:ext>
              </a:extLst>
            </p:cNvPr>
            <p:cNvSpPr txBox="1"/>
            <p:nvPr/>
          </p:nvSpPr>
          <p:spPr>
            <a:xfrm>
              <a:off x="9877752"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25</a:t>
              </a:r>
            </a:p>
          </p:txBody>
        </p:sp>
        <p:sp>
          <p:nvSpPr>
            <p:cNvPr id="92" name="TextBox 91">
              <a:extLst>
                <a:ext uri="{FF2B5EF4-FFF2-40B4-BE49-F238E27FC236}">
                  <a16:creationId xmlns:a16="http://schemas.microsoft.com/office/drawing/2014/main" id="{69BD5BD8-8783-4C1C-A0EF-F20F336C97BF}"/>
                </a:ext>
              </a:extLst>
            </p:cNvPr>
            <p:cNvSpPr txBox="1"/>
            <p:nvPr/>
          </p:nvSpPr>
          <p:spPr>
            <a:xfrm>
              <a:off x="9412605"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35</a:t>
              </a:r>
            </a:p>
          </p:txBody>
        </p:sp>
        <p:sp>
          <p:nvSpPr>
            <p:cNvPr id="93" name="TextBox 92">
              <a:extLst>
                <a:ext uri="{FF2B5EF4-FFF2-40B4-BE49-F238E27FC236}">
                  <a16:creationId xmlns:a16="http://schemas.microsoft.com/office/drawing/2014/main" id="{A48CB2C7-3A70-4F90-B5E1-F1E69271ADBB}"/>
                </a:ext>
              </a:extLst>
            </p:cNvPr>
            <p:cNvSpPr txBox="1"/>
            <p:nvPr/>
          </p:nvSpPr>
          <p:spPr>
            <a:xfrm>
              <a:off x="8947459"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41</a:t>
              </a:r>
            </a:p>
          </p:txBody>
        </p:sp>
        <p:sp>
          <p:nvSpPr>
            <p:cNvPr id="94" name="TextBox 93">
              <a:extLst>
                <a:ext uri="{FF2B5EF4-FFF2-40B4-BE49-F238E27FC236}">
                  <a16:creationId xmlns:a16="http://schemas.microsoft.com/office/drawing/2014/main" id="{B6CD8BCD-1505-43DE-BD66-6FD42AC11200}"/>
                </a:ext>
              </a:extLst>
            </p:cNvPr>
            <p:cNvSpPr txBox="1"/>
            <p:nvPr/>
          </p:nvSpPr>
          <p:spPr>
            <a:xfrm>
              <a:off x="8482312"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44</a:t>
              </a:r>
            </a:p>
          </p:txBody>
        </p:sp>
        <p:sp>
          <p:nvSpPr>
            <p:cNvPr id="95" name="TextBox 94">
              <a:extLst>
                <a:ext uri="{FF2B5EF4-FFF2-40B4-BE49-F238E27FC236}">
                  <a16:creationId xmlns:a16="http://schemas.microsoft.com/office/drawing/2014/main" id="{10209D4B-DAC0-4408-B377-13C072DB2DC0}"/>
                </a:ext>
              </a:extLst>
            </p:cNvPr>
            <p:cNvSpPr txBox="1"/>
            <p:nvPr/>
          </p:nvSpPr>
          <p:spPr>
            <a:xfrm>
              <a:off x="8017167"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46</a:t>
              </a:r>
            </a:p>
          </p:txBody>
        </p:sp>
        <p:sp>
          <p:nvSpPr>
            <p:cNvPr id="96" name="TextBox 95">
              <a:extLst>
                <a:ext uri="{FF2B5EF4-FFF2-40B4-BE49-F238E27FC236}">
                  <a16:creationId xmlns:a16="http://schemas.microsoft.com/office/drawing/2014/main" id="{07DD4FFE-1BEB-48AB-83DE-518EDA8AF8DD}"/>
                </a:ext>
              </a:extLst>
            </p:cNvPr>
            <p:cNvSpPr txBox="1"/>
            <p:nvPr/>
          </p:nvSpPr>
          <p:spPr>
            <a:xfrm>
              <a:off x="7552019"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55</a:t>
              </a:r>
            </a:p>
          </p:txBody>
        </p:sp>
        <p:sp>
          <p:nvSpPr>
            <p:cNvPr id="97" name="TextBox 96">
              <a:extLst>
                <a:ext uri="{FF2B5EF4-FFF2-40B4-BE49-F238E27FC236}">
                  <a16:creationId xmlns:a16="http://schemas.microsoft.com/office/drawing/2014/main" id="{9EEA8A3C-855A-4F2E-89AB-79B295C8969D}"/>
                </a:ext>
              </a:extLst>
            </p:cNvPr>
            <p:cNvSpPr txBox="1"/>
            <p:nvPr/>
          </p:nvSpPr>
          <p:spPr>
            <a:xfrm>
              <a:off x="7086872" y="5828678"/>
              <a:ext cx="187678" cy="291284"/>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62</a:t>
              </a:r>
            </a:p>
          </p:txBody>
        </p:sp>
      </p:grpSp>
      <p:sp>
        <p:nvSpPr>
          <p:cNvPr id="102" name="TextBox 101">
            <a:extLst>
              <a:ext uri="{FF2B5EF4-FFF2-40B4-BE49-F238E27FC236}">
                <a16:creationId xmlns:a16="http://schemas.microsoft.com/office/drawing/2014/main" id="{00FE5ED0-3E3C-45D7-990C-353D1CCBC7B5}"/>
              </a:ext>
            </a:extLst>
          </p:cNvPr>
          <p:cNvSpPr txBox="1"/>
          <p:nvPr/>
        </p:nvSpPr>
        <p:spPr>
          <a:xfrm>
            <a:off x="1103454" y="5562927"/>
            <a:ext cx="295273" cy="276999"/>
          </a:xfrm>
          <a:prstGeom prst="rect">
            <a:avLst/>
          </a:prstGeom>
          <a:noFill/>
        </p:spPr>
        <p:txBody>
          <a:bodyPr wrap="none" rtlCol="0">
            <a:spAutoFit/>
          </a:bodyPr>
          <a:lstStyle/>
          <a:p>
            <a:pPr algn="r"/>
            <a:r>
              <a:rPr lang="en-US" sz="1200" dirty="0">
                <a:solidFill>
                  <a:schemeClr val="accent1"/>
                </a:solidFill>
              </a:rPr>
              <a:t>D</a:t>
            </a:r>
            <a:endParaRPr lang="en-GB" sz="1200" dirty="0">
              <a:solidFill>
                <a:schemeClr val="accent1"/>
              </a:solidFill>
            </a:endParaRPr>
          </a:p>
        </p:txBody>
      </p:sp>
      <p:sp>
        <p:nvSpPr>
          <p:cNvPr id="103" name="TextBox 102">
            <a:extLst>
              <a:ext uri="{FF2B5EF4-FFF2-40B4-BE49-F238E27FC236}">
                <a16:creationId xmlns:a16="http://schemas.microsoft.com/office/drawing/2014/main" id="{A0C4A261-583E-4362-BF01-3B1652339989}"/>
              </a:ext>
            </a:extLst>
          </p:cNvPr>
          <p:cNvSpPr txBox="1"/>
          <p:nvPr/>
        </p:nvSpPr>
        <p:spPr>
          <a:xfrm>
            <a:off x="806898" y="5812479"/>
            <a:ext cx="591829" cy="276999"/>
          </a:xfrm>
          <a:prstGeom prst="rect">
            <a:avLst/>
          </a:prstGeom>
          <a:noFill/>
        </p:spPr>
        <p:txBody>
          <a:bodyPr wrap="none" rtlCol="0">
            <a:spAutoFit/>
          </a:bodyPr>
          <a:lstStyle/>
          <a:p>
            <a:pPr algn="r"/>
            <a:r>
              <a:rPr lang="en-US" sz="1200" dirty="0">
                <a:solidFill>
                  <a:schemeClr val="accent3"/>
                </a:solidFill>
              </a:rPr>
              <a:t>D + O</a:t>
            </a:r>
            <a:endParaRPr lang="en-GB" sz="1200" dirty="0">
              <a:solidFill>
                <a:schemeClr val="accent3"/>
              </a:solidFill>
            </a:endParaRPr>
          </a:p>
        </p:txBody>
      </p:sp>
      <p:sp>
        <p:nvSpPr>
          <p:cNvPr id="104" name="TextBox 103">
            <a:extLst>
              <a:ext uri="{FF2B5EF4-FFF2-40B4-BE49-F238E27FC236}">
                <a16:creationId xmlns:a16="http://schemas.microsoft.com/office/drawing/2014/main" id="{335320E6-2D7A-45C5-96E4-A98272EF284F}"/>
              </a:ext>
            </a:extLst>
          </p:cNvPr>
          <p:cNvSpPr txBox="1"/>
          <p:nvPr/>
        </p:nvSpPr>
        <p:spPr>
          <a:xfrm>
            <a:off x="798882" y="6067788"/>
            <a:ext cx="599844" cy="276999"/>
          </a:xfrm>
          <a:prstGeom prst="rect">
            <a:avLst/>
          </a:prstGeom>
          <a:noFill/>
        </p:spPr>
        <p:txBody>
          <a:bodyPr wrap="none" rtlCol="0">
            <a:spAutoFit/>
          </a:bodyPr>
          <a:lstStyle/>
          <a:p>
            <a:pPr algn="r"/>
            <a:r>
              <a:rPr lang="en-US" sz="1200" dirty="0">
                <a:solidFill>
                  <a:schemeClr val="accent2"/>
                </a:solidFill>
              </a:rPr>
              <a:t>D + M</a:t>
            </a:r>
            <a:endParaRPr lang="en-GB" sz="1200" dirty="0">
              <a:solidFill>
                <a:schemeClr val="accent2"/>
              </a:solidFill>
            </a:endParaRPr>
          </a:p>
        </p:txBody>
      </p:sp>
      <p:grpSp>
        <p:nvGrpSpPr>
          <p:cNvPr id="137" name="Group 136">
            <a:extLst>
              <a:ext uri="{FF2B5EF4-FFF2-40B4-BE49-F238E27FC236}">
                <a16:creationId xmlns:a16="http://schemas.microsoft.com/office/drawing/2014/main" id="{438E667B-B5C5-42D4-A299-552C248F825F}"/>
              </a:ext>
            </a:extLst>
          </p:cNvPr>
          <p:cNvGrpSpPr/>
          <p:nvPr/>
        </p:nvGrpSpPr>
        <p:grpSpPr>
          <a:xfrm>
            <a:off x="1535010" y="3009051"/>
            <a:ext cx="6043162" cy="1139922"/>
            <a:chOff x="3165561" y="2643187"/>
            <a:chExt cx="5861300" cy="1574862"/>
          </a:xfrm>
        </p:grpSpPr>
        <p:sp>
          <p:nvSpPr>
            <p:cNvPr id="108" name="Freeform: Shape 107">
              <a:extLst>
                <a:ext uri="{FF2B5EF4-FFF2-40B4-BE49-F238E27FC236}">
                  <a16:creationId xmlns:a16="http://schemas.microsoft.com/office/drawing/2014/main" id="{1B37C38C-02C2-46C0-AA92-B0961B02BF79}"/>
                </a:ext>
              </a:extLst>
            </p:cNvPr>
            <p:cNvSpPr/>
            <p:nvPr/>
          </p:nvSpPr>
          <p:spPr>
            <a:xfrm>
              <a:off x="3165561" y="2700337"/>
              <a:ext cx="5861300" cy="1462992"/>
            </a:xfrm>
            <a:custGeom>
              <a:avLst/>
              <a:gdLst>
                <a:gd name="connsiteX0" fmla="*/ 5861301 w 5861300"/>
                <a:gd name="connsiteY0" fmla="*/ 1462992 h 1462992"/>
                <a:gd name="connsiteX1" fmla="*/ 4404538 w 5861300"/>
                <a:gd name="connsiteY1" fmla="*/ 1462992 h 1462992"/>
                <a:gd name="connsiteX2" fmla="*/ 4404538 w 5861300"/>
                <a:gd name="connsiteY2" fmla="*/ 1260662 h 1462992"/>
                <a:gd name="connsiteX3" fmla="*/ 3993648 w 5861300"/>
                <a:gd name="connsiteY3" fmla="*/ 1260662 h 1462992"/>
                <a:gd name="connsiteX4" fmla="*/ 3993648 w 5861300"/>
                <a:gd name="connsiteY4" fmla="*/ 1011640 h 1462992"/>
                <a:gd name="connsiteX5" fmla="*/ 3940737 w 5861300"/>
                <a:gd name="connsiteY5" fmla="*/ 1011640 h 1462992"/>
                <a:gd name="connsiteX6" fmla="*/ 3940737 w 5861300"/>
                <a:gd name="connsiteY6" fmla="*/ 918257 h 1462992"/>
                <a:gd name="connsiteX7" fmla="*/ 3663702 w 5861300"/>
                <a:gd name="connsiteY7" fmla="*/ 918257 h 1462992"/>
                <a:gd name="connsiteX8" fmla="*/ 3663702 w 5861300"/>
                <a:gd name="connsiteY8" fmla="*/ 837328 h 1462992"/>
                <a:gd name="connsiteX9" fmla="*/ 3567204 w 5861300"/>
                <a:gd name="connsiteY9" fmla="*/ 837328 h 1462992"/>
                <a:gd name="connsiteX10" fmla="*/ 3567204 w 5861300"/>
                <a:gd name="connsiteY10" fmla="*/ 756397 h 1462992"/>
                <a:gd name="connsiteX11" fmla="*/ 2652061 w 5861300"/>
                <a:gd name="connsiteY11" fmla="*/ 756397 h 1462992"/>
                <a:gd name="connsiteX12" fmla="*/ 2652061 w 5861300"/>
                <a:gd name="connsiteY12" fmla="*/ 700368 h 1462992"/>
                <a:gd name="connsiteX13" fmla="*/ 2350119 w 5861300"/>
                <a:gd name="connsiteY13" fmla="*/ 700368 h 1462992"/>
                <a:gd name="connsiteX14" fmla="*/ 2350119 w 5861300"/>
                <a:gd name="connsiteY14" fmla="*/ 641225 h 1462992"/>
                <a:gd name="connsiteX15" fmla="*/ 2300322 w 5861300"/>
                <a:gd name="connsiteY15" fmla="*/ 641225 h 1462992"/>
                <a:gd name="connsiteX16" fmla="*/ 2300322 w 5861300"/>
                <a:gd name="connsiteY16" fmla="*/ 591421 h 1462992"/>
                <a:gd name="connsiteX17" fmla="*/ 2157133 w 5861300"/>
                <a:gd name="connsiteY17" fmla="*/ 591421 h 1462992"/>
                <a:gd name="connsiteX18" fmla="*/ 2157133 w 5861300"/>
                <a:gd name="connsiteY18" fmla="*/ 535392 h 1462992"/>
                <a:gd name="connsiteX19" fmla="*/ 1578165 w 5861300"/>
                <a:gd name="connsiteY19" fmla="*/ 535392 h 1462992"/>
                <a:gd name="connsiteX20" fmla="*/ 1578165 w 5861300"/>
                <a:gd name="connsiteY20" fmla="*/ 485588 h 1462992"/>
                <a:gd name="connsiteX21" fmla="*/ 1419412 w 5861300"/>
                <a:gd name="connsiteY21" fmla="*/ 485588 h 1462992"/>
                <a:gd name="connsiteX22" fmla="*/ 1419412 w 5861300"/>
                <a:gd name="connsiteY22" fmla="*/ 432672 h 1462992"/>
                <a:gd name="connsiteX23" fmla="*/ 1120584 w 5861300"/>
                <a:gd name="connsiteY23" fmla="*/ 432672 h 1462992"/>
                <a:gd name="connsiteX24" fmla="*/ 1120584 w 5861300"/>
                <a:gd name="connsiteY24" fmla="*/ 404657 h 1462992"/>
                <a:gd name="connsiteX25" fmla="*/ 1089457 w 5861300"/>
                <a:gd name="connsiteY25" fmla="*/ 404657 h 1462992"/>
                <a:gd name="connsiteX26" fmla="*/ 1089457 w 5861300"/>
                <a:gd name="connsiteY26" fmla="*/ 345515 h 1462992"/>
                <a:gd name="connsiteX27" fmla="*/ 1024096 w 5861300"/>
                <a:gd name="connsiteY27" fmla="*/ 345515 h 1462992"/>
                <a:gd name="connsiteX28" fmla="*/ 1024096 w 5861300"/>
                <a:gd name="connsiteY28" fmla="*/ 286373 h 1462992"/>
                <a:gd name="connsiteX29" fmla="*/ 1002303 w 5861300"/>
                <a:gd name="connsiteY29" fmla="*/ 286373 h 1462992"/>
                <a:gd name="connsiteX30" fmla="*/ 1002303 w 5861300"/>
                <a:gd name="connsiteY30" fmla="*/ 186765 h 1462992"/>
                <a:gd name="connsiteX31" fmla="*/ 659902 w 5861300"/>
                <a:gd name="connsiteY31" fmla="*/ 186765 h 1462992"/>
                <a:gd name="connsiteX32" fmla="*/ 659902 w 5861300"/>
                <a:gd name="connsiteY32" fmla="*/ 143186 h 1462992"/>
                <a:gd name="connsiteX33" fmla="*/ 635000 w 5861300"/>
                <a:gd name="connsiteY33" fmla="*/ 143186 h 1462992"/>
                <a:gd name="connsiteX34" fmla="*/ 635000 w 5861300"/>
                <a:gd name="connsiteY34" fmla="*/ 105834 h 1462992"/>
                <a:gd name="connsiteX35" fmla="*/ 532279 w 5861300"/>
                <a:gd name="connsiteY35" fmla="*/ 105834 h 1462992"/>
                <a:gd name="connsiteX36" fmla="*/ 532279 w 5861300"/>
                <a:gd name="connsiteY36" fmla="*/ 49804 h 1462992"/>
                <a:gd name="connsiteX37" fmla="*/ 470025 w 5861300"/>
                <a:gd name="connsiteY37" fmla="*/ 49804 h 1462992"/>
                <a:gd name="connsiteX38" fmla="*/ 470025 w 5861300"/>
                <a:gd name="connsiteY38" fmla="*/ 0 h 1462992"/>
                <a:gd name="connsiteX39" fmla="*/ 0 w 5861300"/>
                <a:gd name="connsiteY39" fmla="*/ 0 h 14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61300" h="1462992">
                  <a:moveTo>
                    <a:pt x="5861301" y="1462992"/>
                  </a:moveTo>
                  <a:lnTo>
                    <a:pt x="4404538" y="1462992"/>
                  </a:lnTo>
                  <a:lnTo>
                    <a:pt x="4404538" y="1260662"/>
                  </a:lnTo>
                  <a:lnTo>
                    <a:pt x="3993648" y="1260662"/>
                  </a:lnTo>
                  <a:lnTo>
                    <a:pt x="3993648" y="1011640"/>
                  </a:lnTo>
                  <a:lnTo>
                    <a:pt x="3940737" y="1011640"/>
                  </a:lnTo>
                  <a:lnTo>
                    <a:pt x="3940737" y="918257"/>
                  </a:lnTo>
                  <a:lnTo>
                    <a:pt x="3663702" y="918257"/>
                  </a:lnTo>
                  <a:lnTo>
                    <a:pt x="3663702" y="837328"/>
                  </a:lnTo>
                  <a:lnTo>
                    <a:pt x="3567204" y="837328"/>
                  </a:lnTo>
                  <a:lnTo>
                    <a:pt x="3567204" y="756397"/>
                  </a:lnTo>
                  <a:lnTo>
                    <a:pt x="2652061" y="756397"/>
                  </a:lnTo>
                  <a:lnTo>
                    <a:pt x="2652061" y="700368"/>
                  </a:lnTo>
                  <a:lnTo>
                    <a:pt x="2350119" y="700368"/>
                  </a:lnTo>
                  <a:lnTo>
                    <a:pt x="2350119" y="641225"/>
                  </a:lnTo>
                  <a:lnTo>
                    <a:pt x="2300322" y="641225"/>
                  </a:lnTo>
                  <a:lnTo>
                    <a:pt x="2300322" y="591421"/>
                  </a:lnTo>
                  <a:lnTo>
                    <a:pt x="2157133" y="591421"/>
                  </a:lnTo>
                  <a:lnTo>
                    <a:pt x="2157133" y="535392"/>
                  </a:lnTo>
                  <a:lnTo>
                    <a:pt x="1578165" y="535392"/>
                  </a:lnTo>
                  <a:lnTo>
                    <a:pt x="1578165" y="485588"/>
                  </a:lnTo>
                  <a:lnTo>
                    <a:pt x="1419412" y="485588"/>
                  </a:lnTo>
                  <a:lnTo>
                    <a:pt x="1419412" y="432672"/>
                  </a:lnTo>
                  <a:lnTo>
                    <a:pt x="1120584" y="432672"/>
                  </a:lnTo>
                  <a:lnTo>
                    <a:pt x="1120584" y="404657"/>
                  </a:lnTo>
                  <a:lnTo>
                    <a:pt x="1089457" y="404657"/>
                  </a:lnTo>
                  <a:lnTo>
                    <a:pt x="1089457" y="345515"/>
                  </a:lnTo>
                  <a:lnTo>
                    <a:pt x="1024096" y="345515"/>
                  </a:lnTo>
                  <a:lnTo>
                    <a:pt x="1024096" y="286373"/>
                  </a:lnTo>
                  <a:lnTo>
                    <a:pt x="1002303" y="286373"/>
                  </a:lnTo>
                  <a:lnTo>
                    <a:pt x="1002303" y="186765"/>
                  </a:lnTo>
                  <a:lnTo>
                    <a:pt x="659902" y="186765"/>
                  </a:lnTo>
                  <a:lnTo>
                    <a:pt x="659902" y="143186"/>
                  </a:lnTo>
                  <a:lnTo>
                    <a:pt x="635000" y="143186"/>
                  </a:lnTo>
                  <a:lnTo>
                    <a:pt x="635000" y="105834"/>
                  </a:lnTo>
                  <a:lnTo>
                    <a:pt x="532279" y="105834"/>
                  </a:lnTo>
                  <a:lnTo>
                    <a:pt x="532279" y="49804"/>
                  </a:lnTo>
                  <a:lnTo>
                    <a:pt x="470025" y="49804"/>
                  </a:lnTo>
                  <a:lnTo>
                    <a:pt x="470025" y="0"/>
                  </a:lnTo>
                  <a:lnTo>
                    <a:pt x="0" y="0"/>
                  </a:lnTo>
                </a:path>
              </a:pathLst>
            </a:custGeom>
            <a:noFill/>
            <a:ln w="22225" cap="flat">
              <a:solidFill>
                <a:schemeClr val="accent2"/>
              </a:solidFill>
              <a:prstDash val="solid"/>
              <a:miter/>
            </a:ln>
          </p:spPr>
          <p:txBody>
            <a:bodyPr rtlCol="0" anchor="ctr"/>
            <a:lstStyle/>
            <a:p>
              <a:endParaRPr lang="en-GB" sz="1200"/>
            </a:p>
          </p:txBody>
        </p:sp>
        <p:sp>
          <p:nvSpPr>
            <p:cNvPr id="109" name="Freeform: Shape 108">
              <a:extLst>
                <a:ext uri="{FF2B5EF4-FFF2-40B4-BE49-F238E27FC236}">
                  <a16:creationId xmlns:a16="http://schemas.microsoft.com/office/drawing/2014/main" id="{65E7B973-9240-4FFC-9C46-660BB782FA69}"/>
                </a:ext>
              </a:extLst>
            </p:cNvPr>
            <p:cNvSpPr/>
            <p:nvPr/>
          </p:nvSpPr>
          <p:spPr>
            <a:xfrm>
              <a:off x="3165561" y="26431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0" name="Freeform: Shape 109">
              <a:extLst>
                <a:ext uri="{FF2B5EF4-FFF2-40B4-BE49-F238E27FC236}">
                  <a16:creationId xmlns:a16="http://schemas.microsoft.com/office/drawing/2014/main" id="{1DF2CA81-FA40-4D49-BCDF-F63F59AF0CC2}"/>
                </a:ext>
              </a:extLst>
            </p:cNvPr>
            <p:cNvSpPr/>
            <p:nvPr/>
          </p:nvSpPr>
          <p:spPr>
            <a:xfrm>
              <a:off x="3756115" y="27574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1" name="Freeform: Shape 110">
              <a:extLst>
                <a:ext uri="{FF2B5EF4-FFF2-40B4-BE49-F238E27FC236}">
                  <a16:creationId xmlns:a16="http://schemas.microsoft.com/office/drawing/2014/main" id="{B78B27C8-35CB-40EE-8210-F813D7B2A472}"/>
                </a:ext>
              </a:extLst>
            </p:cNvPr>
            <p:cNvSpPr/>
            <p:nvPr/>
          </p:nvSpPr>
          <p:spPr>
            <a:xfrm>
              <a:off x="4213317" y="29860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2" name="Freeform: Shape 111">
              <a:extLst>
                <a:ext uri="{FF2B5EF4-FFF2-40B4-BE49-F238E27FC236}">
                  <a16:creationId xmlns:a16="http://schemas.microsoft.com/office/drawing/2014/main" id="{0F84772B-2D4C-4AC0-954E-D174EB0F66F5}"/>
                </a:ext>
              </a:extLst>
            </p:cNvPr>
            <p:cNvSpPr/>
            <p:nvPr/>
          </p:nvSpPr>
          <p:spPr>
            <a:xfrm>
              <a:off x="5280117" y="3176590"/>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2225" cap="flat">
              <a:solidFill>
                <a:schemeClr val="accent2"/>
              </a:solidFill>
              <a:prstDash val="solid"/>
              <a:miter/>
            </a:ln>
          </p:spPr>
          <p:txBody>
            <a:bodyPr rtlCol="0" anchor="ctr"/>
            <a:lstStyle/>
            <a:p>
              <a:endParaRPr lang="en-GB" sz="1200"/>
            </a:p>
          </p:txBody>
        </p:sp>
        <p:sp>
          <p:nvSpPr>
            <p:cNvPr id="113" name="Freeform: Shape 112">
              <a:extLst>
                <a:ext uri="{FF2B5EF4-FFF2-40B4-BE49-F238E27FC236}">
                  <a16:creationId xmlns:a16="http://schemas.microsoft.com/office/drawing/2014/main" id="{B1DE32B1-A971-4F60-99D1-79AA36EA4459}"/>
                </a:ext>
              </a:extLst>
            </p:cNvPr>
            <p:cNvSpPr/>
            <p:nvPr/>
          </p:nvSpPr>
          <p:spPr>
            <a:xfrm>
              <a:off x="5718266" y="3348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4" name="Freeform: Shape 113">
              <a:extLst>
                <a:ext uri="{FF2B5EF4-FFF2-40B4-BE49-F238E27FC236}">
                  <a16:creationId xmlns:a16="http://schemas.microsoft.com/office/drawing/2014/main" id="{A90EDB24-6BED-440D-9BC3-4ADA8ECAADA9}"/>
                </a:ext>
              </a:extLst>
            </p:cNvPr>
            <p:cNvSpPr/>
            <p:nvPr/>
          </p:nvSpPr>
          <p:spPr>
            <a:xfrm>
              <a:off x="5775426" y="3348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5" name="Freeform: Shape 114">
              <a:extLst>
                <a:ext uri="{FF2B5EF4-FFF2-40B4-BE49-F238E27FC236}">
                  <a16:creationId xmlns:a16="http://schemas.microsoft.com/office/drawing/2014/main" id="{54260780-669D-46A1-B8C7-FD74C2FDB8FC}"/>
                </a:ext>
              </a:extLst>
            </p:cNvPr>
            <p:cNvSpPr/>
            <p:nvPr/>
          </p:nvSpPr>
          <p:spPr>
            <a:xfrm>
              <a:off x="5832576" y="33861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6" name="Freeform: Shape 115">
              <a:extLst>
                <a:ext uri="{FF2B5EF4-FFF2-40B4-BE49-F238E27FC236}">
                  <a16:creationId xmlns:a16="http://schemas.microsoft.com/office/drawing/2014/main" id="{78E8DE87-B549-45F2-B4B6-A3D044B4183F}"/>
                </a:ext>
              </a:extLst>
            </p:cNvPr>
            <p:cNvSpPr/>
            <p:nvPr/>
          </p:nvSpPr>
          <p:spPr>
            <a:xfrm>
              <a:off x="632787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7" name="Freeform: Shape 116">
              <a:extLst>
                <a:ext uri="{FF2B5EF4-FFF2-40B4-BE49-F238E27FC236}">
                  <a16:creationId xmlns:a16="http://schemas.microsoft.com/office/drawing/2014/main" id="{6355B0DE-FF2A-4EC7-8CE3-15F560DAF83D}"/>
                </a:ext>
              </a:extLst>
            </p:cNvPr>
            <p:cNvSpPr/>
            <p:nvPr/>
          </p:nvSpPr>
          <p:spPr>
            <a:xfrm>
              <a:off x="63469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8" name="Freeform: Shape 117">
              <a:extLst>
                <a:ext uri="{FF2B5EF4-FFF2-40B4-BE49-F238E27FC236}">
                  <a16:creationId xmlns:a16="http://schemas.microsoft.com/office/drawing/2014/main" id="{6C29EB44-23FD-4AEB-9268-0F1A66BB313C}"/>
                </a:ext>
              </a:extLst>
            </p:cNvPr>
            <p:cNvSpPr/>
            <p:nvPr/>
          </p:nvSpPr>
          <p:spPr>
            <a:xfrm>
              <a:off x="636597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19" name="Freeform: Shape 118">
              <a:extLst>
                <a:ext uri="{FF2B5EF4-FFF2-40B4-BE49-F238E27FC236}">
                  <a16:creationId xmlns:a16="http://schemas.microsoft.com/office/drawing/2014/main" id="{D2ADA864-7BD5-4BC9-9A13-37B56C2A8E5D}"/>
                </a:ext>
              </a:extLst>
            </p:cNvPr>
            <p:cNvSpPr/>
            <p:nvPr/>
          </p:nvSpPr>
          <p:spPr>
            <a:xfrm>
              <a:off x="63850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0" name="Freeform: Shape 119">
              <a:extLst>
                <a:ext uri="{FF2B5EF4-FFF2-40B4-BE49-F238E27FC236}">
                  <a16:creationId xmlns:a16="http://schemas.microsoft.com/office/drawing/2014/main" id="{514218DE-AA7D-4D62-BB62-23DEE8807D94}"/>
                </a:ext>
              </a:extLst>
            </p:cNvPr>
            <p:cNvSpPr/>
            <p:nvPr/>
          </p:nvSpPr>
          <p:spPr>
            <a:xfrm>
              <a:off x="64612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1" name="Freeform: Shape 120">
              <a:extLst>
                <a:ext uri="{FF2B5EF4-FFF2-40B4-BE49-F238E27FC236}">
                  <a16:creationId xmlns:a16="http://schemas.microsoft.com/office/drawing/2014/main" id="{F420F285-746A-4DE8-B429-4FDE6EAB0CB5}"/>
                </a:ext>
              </a:extLst>
            </p:cNvPr>
            <p:cNvSpPr/>
            <p:nvPr/>
          </p:nvSpPr>
          <p:spPr>
            <a:xfrm>
              <a:off x="6651726" y="34051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2"/>
              </a:solidFill>
              <a:prstDash val="solid"/>
              <a:miter/>
            </a:ln>
          </p:spPr>
          <p:txBody>
            <a:bodyPr rtlCol="0" anchor="ctr"/>
            <a:lstStyle/>
            <a:p>
              <a:endParaRPr lang="en-GB" sz="1200"/>
            </a:p>
          </p:txBody>
        </p:sp>
        <p:sp>
          <p:nvSpPr>
            <p:cNvPr id="122" name="Freeform: Shape 121">
              <a:extLst>
                <a:ext uri="{FF2B5EF4-FFF2-40B4-BE49-F238E27FC236}">
                  <a16:creationId xmlns:a16="http://schemas.microsoft.com/office/drawing/2014/main" id="{7FE31623-6023-4D70-9EC7-FB6EF4B0A1FC}"/>
                </a:ext>
              </a:extLst>
            </p:cNvPr>
            <p:cNvSpPr/>
            <p:nvPr/>
          </p:nvSpPr>
          <p:spPr>
            <a:xfrm>
              <a:off x="693747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3" name="Freeform: Shape 122">
              <a:extLst>
                <a:ext uri="{FF2B5EF4-FFF2-40B4-BE49-F238E27FC236}">
                  <a16:creationId xmlns:a16="http://schemas.microsoft.com/office/drawing/2014/main" id="{36A53011-8D2B-49B5-B721-9CFC154EB71E}"/>
                </a:ext>
              </a:extLst>
            </p:cNvPr>
            <p:cNvSpPr/>
            <p:nvPr/>
          </p:nvSpPr>
          <p:spPr>
            <a:xfrm>
              <a:off x="697557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4" name="Freeform: Shape 123">
              <a:extLst>
                <a:ext uri="{FF2B5EF4-FFF2-40B4-BE49-F238E27FC236}">
                  <a16:creationId xmlns:a16="http://schemas.microsoft.com/office/drawing/2014/main" id="{D790C797-26CB-4FDD-9864-91A3E630E9BC}"/>
                </a:ext>
              </a:extLst>
            </p:cNvPr>
            <p:cNvSpPr/>
            <p:nvPr/>
          </p:nvSpPr>
          <p:spPr>
            <a:xfrm>
              <a:off x="699462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5" name="Freeform: Shape 124">
              <a:extLst>
                <a:ext uri="{FF2B5EF4-FFF2-40B4-BE49-F238E27FC236}">
                  <a16:creationId xmlns:a16="http://schemas.microsoft.com/office/drawing/2014/main" id="{C8A5E5AF-0396-4AC6-A207-0A679F10848E}"/>
                </a:ext>
              </a:extLst>
            </p:cNvPr>
            <p:cNvSpPr/>
            <p:nvPr/>
          </p:nvSpPr>
          <p:spPr>
            <a:xfrm>
              <a:off x="7070826" y="35575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2225" cap="flat">
              <a:solidFill>
                <a:schemeClr val="accent2"/>
              </a:solidFill>
              <a:prstDash val="solid"/>
              <a:miter/>
            </a:ln>
          </p:spPr>
          <p:txBody>
            <a:bodyPr rtlCol="0" anchor="ctr"/>
            <a:lstStyle/>
            <a:p>
              <a:endParaRPr lang="en-GB" sz="1200"/>
            </a:p>
          </p:txBody>
        </p:sp>
        <p:sp>
          <p:nvSpPr>
            <p:cNvPr id="126" name="Freeform: Shape 125">
              <a:extLst>
                <a:ext uri="{FF2B5EF4-FFF2-40B4-BE49-F238E27FC236}">
                  <a16:creationId xmlns:a16="http://schemas.microsoft.com/office/drawing/2014/main" id="{39A53193-EB40-42F5-8D89-13A7A6C5B1D1}"/>
                </a:ext>
              </a:extLst>
            </p:cNvPr>
            <p:cNvSpPr/>
            <p:nvPr/>
          </p:nvSpPr>
          <p:spPr>
            <a:xfrm>
              <a:off x="7127976" y="3652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7" name="Freeform: Shape 126">
              <a:extLst>
                <a:ext uri="{FF2B5EF4-FFF2-40B4-BE49-F238E27FC236}">
                  <a16:creationId xmlns:a16="http://schemas.microsoft.com/office/drawing/2014/main" id="{882DA161-03C8-4A5B-8ACF-31408887B825}"/>
                </a:ext>
              </a:extLst>
            </p:cNvPr>
            <p:cNvSpPr/>
            <p:nvPr/>
          </p:nvSpPr>
          <p:spPr>
            <a:xfrm>
              <a:off x="72232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8" name="Freeform: Shape 127">
              <a:extLst>
                <a:ext uri="{FF2B5EF4-FFF2-40B4-BE49-F238E27FC236}">
                  <a16:creationId xmlns:a16="http://schemas.microsoft.com/office/drawing/2014/main" id="{5713B03E-6A57-4437-BB1A-99F16BA599A4}"/>
                </a:ext>
              </a:extLst>
            </p:cNvPr>
            <p:cNvSpPr/>
            <p:nvPr/>
          </p:nvSpPr>
          <p:spPr>
            <a:xfrm>
              <a:off x="72613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29" name="Freeform: Shape 128">
              <a:extLst>
                <a:ext uri="{FF2B5EF4-FFF2-40B4-BE49-F238E27FC236}">
                  <a16:creationId xmlns:a16="http://schemas.microsoft.com/office/drawing/2014/main" id="{7C2C0481-25E3-4624-BE55-B6E6198DBA24}"/>
                </a:ext>
              </a:extLst>
            </p:cNvPr>
            <p:cNvSpPr/>
            <p:nvPr/>
          </p:nvSpPr>
          <p:spPr>
            <a:xfrm>
              <a:off x="729942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0" name="Freeform: Shape 129">
              <a:extLst>
                <a:ext uri="{FF2B5EF4-FFF2-40B4-BE49-F238E27FC236}">
                  <a16:creationId xmlns:a16="http://schemas.microsoft.com/office/drawing/2014/main" id="{DD27A52E-1382-4A1D-857E-0067A7755E52}"/>
                </a:ext>
              </a:extLst>
            </p:cNvPr>
            <p:cNvSpPr/>
            <p:nvPr/>
          </p:nvSpPr>
          <p:spPr>
            <a:xfrm>
              <a:off x="743277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1" name="Freeform: Shape 130">
              <a:extLst>
                <a:ext uri="{FF2B5EF4-FFF2-40B4-BE49-F238E27FC236}">
                  <a16:creationId xmlns:a16="http://schemas.microsoft.com/office/drawing/2014/main" id="{D4908B5A-0C54-461B-99AC-1424A18C65DA}"/>
                </a:ext>
              </a:extLst>
            </p:cNvPr>
            <p:cNvSpPr/>
            <p:nvPr/>
          </p:nvSpPr>
          <p:spPr>
            <a:xfrm>
              <a:off x="7508976" y="3900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2"/>
              </a:solidFill>
              <a:prstDash val="solid"/>
              <a:miter/>
            </a:ln>
          </p:spPr>
          <p:txBody>
            <a:bodyPr rtlCol="0" anchor="ctr"/>
            <a:lstStyle/>
            <a:p>
              <a:endParaRPr lang="en-GB" sz="1200"/>
            </a:p>
          </p:txBody>
        </p:sp>
        <p:sp>
          <p:nvSpPr>
            <p:cNvPr id="132" name="Freeform: Shape 131">
              <a:extLst>
                <a:ext uri="{FF2B5EF4-FFF2-40B4-BE49-F238E27FC236}">
                  <a16:creationId xmlns:a16="http://schemas.microsoft.com/office/drawing/2014/main" id="{29875BFC-8F4B-476B-9B1E-FE46287B37AF}"/>
                </a:ext>
              </a:extLst>
            </p:cNvPr>
            <p:cNvSpPr/>
            <p:nvPr/>
          </p:nvSpPr>
          <p:spPr>
            <a:xfrm>
              <a:off x="78518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3" name="Freeform: Shape 132">
              <a:extLst>
                <a:ext uri="{FF2B5EF4-FFF2-40B4-BE49-F238E27FC236}">
                  <a16:creationId xmlns:a16="http://schemas.microsoft.com/office/drawing/2014/main" id="{93DC47B1-96D9-469B-A8E9-ACA3290F1BBF}"/>
                </a:ext>
              </a:extLst>
            </p:cNvPr>
            <p:cNvSpPr/>
            <p:nvPr/>
          </p:nvSpPr>
          <p:spPr>
            <a:xfrm>
              <a:off x="794712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4" name="Freeform: Shape 133">
              <a:extLst>
                <a:ext uri="{FF2B5EF4-FFF2-40B4-BE49-F238E27FC236}">
                  <a16:creationId xmlns:a16="http://schemas.microsoft.com/office/drawing/2014/main" id="{9EC1E6C6-6225-4A51-831F-485443334547}"/>
                </a:ext>
              </a:extLst>
            </p:cNvPr>
            <p:cNvSpPr/>
            <p:nvPr/>
          </p:nvSpPr>
          <p:spPr>
            <a:xfrm>
              <a:off x="80423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5" name="Freeform: Shape 134">
              <a:extLst>
                <a:ext uri="{FF2B5EF4-FFF2-40B4-BE49-F238E27FC236}">
                  <a16:creationId xmlns:a16="http://schemas.microsoft.com/office/drawing/2014/main" id="{F9FA7ED3-8DD6-4D46-8DAE-001226725A4B}"/>
                </a:ext>
              </a:extLst>
            </p:cNvPr>
            <p:cNvSpPr/>
            <p:nvPr/>
          </p:nvSpPr>
          <p:spPr>
            <a:xfrm>
              <a:off x="815667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sp>
          <p:nvSpPr>
            <p:cNvPr id="136" name="Freeform: Shape 135">
              <a:extLst>
                <a:ext uri="{FF2B5EF4-FFF2-40B4-BE49-F238E27FC236}">
                  <a16:creationId xmlns:a16="http://schemas.microsoft.com/office/drawing/2014/main" id="{C45867B1-725E-4F7E-AE78-DF40C2A7FB04}"/>
                </a:ext>
              </a:extLst>
            </p:cNvPr>
            <p:cNvSpPr/>
            <p:nvPr/>
          </p:nvSpPr>
          <p:spPr>
            <a:xfrm>
              <a:off x="9013926" y="4110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200"/>
            </a:p>
          </p:txBody>
        </p:sp>
      </p:grpSp>
      <p:grpSp>
        <p:nvGrpSpPr>
          <p:cNvPr id="166" name="Group 165">
            <a:extLst>
              <a:ext uri="{FF2B5EF4-FFF2-40B4-BE49-F238E27FC236}">
                <a16:creationId xmlns:a16="http://schemas.microsoft.com/office/drawing/2014/main" id="{0217BE6D-17CC-4792-B6C5-952502AB8CA0}"/>
              </a:ext>
            </a:extLst>
          </p:cNvPr>
          <p:cNvGrpSpPr/>
          <p:nvPr/>
        </p:nvGrpSpPr>
        <p:grpSpPr>
          <a:xfrm>
            <a:off x="1535010" y="3044564"/>
            <a:ext cx="5910444" cy="986063"/>
            <a:chOff x="3200400" y="2743199"/>
            <a:chExt cx="5795334" cy="1376581"/>
          </a:xfrm>
        </p:grpSpPr>
        <p:sp>
          <p:nvSpPr>
            <p:cNvPr id="141" name="Freeform: Shape 140">
              <a:extLst>
                <a:ext uri="{FF2B5EF4-FFF2-40B4-BE49-F238E27FC236}">
                  <a16:creationId xmlns:a16="http://schemas.microsoft.com/office/drawing/2014/main" id="{0AB751A6-2EA8-4FFE-83CC-FC31D813E0E5}"/>
                </a:ext>
              </a:extLst>
            </p:cNvPr>
            <p:cNvSpPr/>
            <p:nvPr/>
          </p:nvSpPr>
          <p:spPr>
            <a:xfrm>
              <a:off x="3200400" y="2743199"/>
              <a:ext cx="5795334" cy="1323555"/>
            </a:xfrm>
            <a:custGeom>
              <a:avLst/>
              <a:gdLst>
                <a:gd name="connsiteX0" fmla="*/ 5795334 w 5795334"/>
                <a:gd name="connsiteY0" fmla="*/ 1323556 h 1323555"/>
                <a:gd name="connsiteX1" fmla="*/ 4850483 w 5795334"/>
                <a:gd name="connsiteY1" fmla="*/ 1323556 h 1323555"/>
                <a:gd name="connsiteX2" fmla="*/ 4850483 w 5795334"/>
                <a:gd name="connsiteY2" fmla="*/ 1128465 h 1323555"/>
                <a:gd name="connsiteX3" fmla="*/ 3794703 w 5795334"/>
                <a:gd name="connsiteY3" fmla="*/ 1128465 h 1323555"/>
                <a:gd name="connsiteX4" fmla="*/ 3794703 w 5795334"/>
                <a:gd name="connsiteY4" fmla="*/ 1029005 h 1323555"/>
                <a:gd name="connsiteX5" fmla="*/ 3052591 w 5795334"/>
                <a:gd name="connsiteY5" fmla="*/ 1029005 h 1323555"/>
                <a:gd name="connsiteX6" fmla="*/ 3052591 w 5795334"/>
                <a:gd name="connsiteY6" fmla="*/ 983104 h 1323555"/>
                <a:gd name="connsiteX7" fmla="*/ 2823077 w 5795334"/>
                <a:gd name="connsiteY7" fmla="*/ 983104 h 1323555"/>
                <a:gd name="connsiteX8" fmla="*/ 2823077 w 5795334"/>
                <a:gd name="connsiteY8" fmla="*/ 933373 h 1323555"/>
                <a:gd name="connsiteX9" fmla="*/ 2689184 w 5795334"/>
                <a:gd name="connsiteY9" fmla="*/ 933373 h 1323555"/>
                <a:gd name="connsiteX10" fmla="*/ 2689184 w 5795334"/>
                <a:gd name="connsiteY10" fmla="*/ 868343 h 1323555"/>
                <a:gd name="connsiteX11" fmla="*/ 2654760 w 5795334"/>
                <a:gd name="connsiteY11" fmla="*/ 868343 h 1323555"/>
                <a:gd name="connsiteX12" fmla="*/ 2654760 w 5795334"/>
                <a:gd name="connsiteY12" fmla="*/ 810963 h 1323555"/>
                <a:gd name="connsiteX13" fmla="*/ 2620328 w 5795334"/>
                <a:gd name="connsiteY13" fmla="*/ 810963 h 1323555"/>
                <a:gd name="connsiteX14" fmla="*/ 2620328 w 5795334"/>
                <a:gd name="connsiteY14" fmla="*/ 745933 h 1323555"/>
                <a:gd name="connsiteX15" fmla="*/ 2287534 w 5795334"/>
                <a:gd name="connsiteY15" fmla="*/ 745933 h 1323555"/>
                <a:gd name="connsiteX16" fmla="*/ 2287534 w 5795334"/>
                <a:gd name="connsiteY16" fmla="*/ 700029 h 1323555"/>
                <a:gd name="connsiteX17" fmla="*/ 1901171 w 5795334"/>
                <a:gd name="connsiteY17" fmla="*/ 700029 h 1323555"/>
                <a:gd name="connsiteX18" fmla="*/ 1901171 w 5795334"/>
                <a:gd name="connsiteY18" fmla="*/ 650301 h 1323555"/>
                <a:gd name="connsiteX19" fmla="*/ 1732864 w 5795334"/>
                <a:gd name="connsiteY19" fmla="*/ 650301 h 1323555"/>
                <a:gd name="connsiteX20" fmla="*/ 1732864 w 5795334"/>
                <a:gd name="connsiteY20" fmla="*/ 589097 h 1323555"/>
                <a:gd name="connsiteX21" fmla="*/ 1579845 w 5795334"/>
                <a:gd name="connsiteY21" fmla="*/ 589097 h 1323555"/>
                <a:gd name="connsiteX22" fmla="*/ 1579845 w 5795334"/>
                <a:gd name="connsiteY22" fmla="*/ 497289 h 1323555"/>
                <a:gd name="connsiteX23" fmla="*/ 1369457 w 5795334"/>
                <a:gd name="connsiteY23" fmla="*/ 497289 h 1323555"/>
                <a:gd name="connsiteX24" fmla="*/ 1369457 w 5795334"/>
                <a:gd name="connsiteY24" fmla="*/ 436084 h 1323555"/>
                <a:gd name="connsiteX25" fmla="*/ 1086383 w 5795334"/>
                <a:gd name="connsiteY25" fmla="*/ 436084 h 1323555"/>
                <a:gd name="connsiteX26" fmla="*/ 1086383 w 5795334"/>
                <a:gd name="connsiteY26" fmla="*/ 397831 h 1323555"/>
                <a:gd name="connsiteX27" fmla="*/ 612048 w 5795334"/>
                <a:gd name="connsiteY27" fmla="*/ 397831 h 1323555"/>
                <a:gd name="connsiteX28" fmla="*/ 612048 w 5795334"/>
                <a:gd name="connsiteY28" fmla="*/ 348102 h 1323555"/>
                <a:gd name="connsiteX29" fmla="*/ 573795 w 5795334"/>
                <a:gd name="connsiteY29" fmla="*/ 348102 h 1323555"/>
                <a:gd name="connsiteX30" fmla="*/ 573795 w 5795334"/>
                <a:gd name="connsiteY30" fmla="*/ 290722 h 1323555"/>
                <a:gd name="connsiteX31" fmla="*/ 527892 w 5795334"/>
                <a:gd name="connsiteY31" fmla="*/ 290722 h 1323555"/>
                <a:gd name="connsiteX32" fmla="*/ 527892 w 5795334"/>
                <a:gd name="connsiteY32" fmla="*/ 244819 h 1323555"/>
                <a:gd name="connsiteX33" fmla="*/ 478163 w 5795334"/>
                <a:gd name="connsiteY33" fmla="*/ 244819 h 1323555"/>
                <a:gd name="connsiteX34" fmla="*/ 478163 w 5795334"/>
                <a:gd name="connsiteY34" fmla="*/ 133885 h 1323555"/>
                <a:gd name="connsiteX35" fmla="*/ 436084 w 5795334"/>
                <a:gd name="connsiteY35" fmla="*/ 133885 h 1323555"/>
                <a:gd name="connsiteX36" fmla="*/ 436084 w 5795334"/>
                <a:gd name="connsiteY36" fmla="*/ 99457 h 1323555"/>
                <a:gd name="connsiteX37" fmla="*/ 309849 w 5795334"/>
                <a:gd name="connsiteY37" fmla="*/ 99457 h 1323555"/>
                <a:gd name="connsiteX38" fmla="*/ 309849 w 5795334"/>
                <a:gd name="connsiteY38" fmla="*/ 49728 h 1323555"/>
                <a:gd name="connsiteX39" fmla="*/ 126235 w 5795334"/>
                <a:gd name="connsiteY39" fmla="*/ 49728 h 1323555"/>
                <a:gd name="connsiteX40" fmla="*/ 126235 w 5795334"/>
                <a:gd name="connsiteY40" fmla="*/ 0 h 1323555"/>
                <a:gd name="connsiteX41" fmla="*/ 0 w 5795334"/>
                <a:gd name="connsiteY41" fmla="*/ 0 h 132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95334" h="1323555">
                  <a:moveTo>
                    <a:pt x="5795334" y="1323556"/>
                  </a:moveTo>
                  <a:lnTo>
                    <a:pt x="4850483" y="1323556"/>
                  </a:lnTo>
                  <a:lnTo>
                    <a:pt x="4850483" y="1128465"/>
                  </a:lnTo>
                  <a:lnTo>
                    <a:pt x="3794703" y="1128465"/>
                  </a:lnTo>
                  <a:lnTo>
                    <a:pt x="3794703" y="1029005"/>
                  </a:lnTo>
                  <a:lnTo>
                    <a:pt x="3052591" y="1029005"/>
                  </a:lnTo>
                  <a:lnTo>
                    <a:pt x="3052591" y="983104"/>
                  </a:lnTo>
                  <a:lnTo>
                    <a:pt x="2823077" y="983104"/>
                  </a:lnTo>
                  <a:lnTo>
                    <a:pt x="2823077" y="933373"/>
                  </a:lnTo>
                  <a:lnTo>
                    <a:pt x="2689184" y="933373"/>
                  </a:lnTo>
                  <a:lnTo>
                    <a:pt x="2689184" y="868343"/>
                  </a:lnTo>
                  <a:lnTo>
                    <a:pt x="2654760" y="868343"/>
                  </a:lnTo>
                  <a:lnTo>
                    <a:pt x="2654760" y="810963"/>
                  </a:lnTo>
                  <a:lnTo>
                    <a:pt x="2620328" y="810963"/>
                  </a:lnTo>
                  <a:lnTo>
                    <a:pt x="2620328" y="745933"/>
                  </a:lnTo>
                  <a:lnTo>
                    <a:pt x="2287534" y="745933"/>
                  </a:lnTo>
                  <a:lnTo>
                    <a:pt x="2287534" y="700029"/>
                  </a:lnTo>
                  <a:lnTo>
                    <a:pt x="1901171" y="700029"/>
                  </a:lnTo>
                  <a:lnTo>
                    <a:pt x="1901171" y="650301"/>
                  </a:lnTo>
                  <a:lnTo>
                    <a:pt x="1732864" y="650301"/>
                  </a:lnTo>
                  <a:lnTo>
                    <a:pt x="1732864" y="589097"/>
                  </a:lnTo>
                  <a:lnTo>
                    <a:pt x="1579845" y="589097"/>
                  </a:lnTo>
                  <a:lnTo>
                    <a:pt x="1579845" y="497289"/>
                  </a:lnTo>
                  <a:lnTo>
                    <a:pt x="1369457" y="497289"/>
                  </a:lnTo>
                  <a:lnTo>
                    <a:pt x="1369457" y="436084"/>
                  </a:lnTo>
                  <a:lnTo>
                    <a:pt x="1086383" y="436084"/>
                  </a:lnTo>
                  <a:lnTo>
                    <a:pt x="1086383" y="397831"/>
                  </a:lnTo>
                  <a:lnTo>
                    <a:pt x="612048" y="397831"/>
                  </a:lnTo>
                  <a:lnTo>
                    <a:pt x="612048" y="348102"/>
                  </a:lnTo>
                  <a:lnTo>
                    <a:pt x="573795" y="348102"/>
                  </a:lnTo>
                  <a:lnTo>
                    <a:pt x="573795" y="290722"/>
                  </a:lnTo>
                  <a:lnTo>
                    <a:pt x="527892" y="290722"/>
                  </a:lnTo>
                  <a:lnTo>
                    <a:pt x="527892" y="244819"/>
                  </a:lnTo>
                  <a:lnTo>
                    <a:pt x="478163" y="244819"/>
                  </a:lnTo>
                  <a:lnTo>
                    <a:pt x="478163" y="133885"/>
                  </a:lnTo>
                  <a:lnTo>
                    <a:pt x="436084" y="133885"/>
                  </a:lnTo>
                  <a:lnTo>
                    <a:pt x="436084" y="99457"/>
                  </a:lnTo>
                  <a:lnTo>
                    <a:pt x="309849" y="99457"/>
                  </a:lnTo>
                  <a:lnTo>
                    <a:pt x="309849" y="49728"/>
                  </a:lnTo>
                  <a:lnTo>
                    <a:pt x="126235" y="49728"/>
                  </a:lnTo>
                  <a:lnTo>
                    <a:pt x="126235" y="0"/>
                  </a:lnTo>
                  <a:lnTo>
                    <a:pt x="0" y="0"/>
                  </a:lnTo>
                </a:path>
              </a:pathLst>
            </a:custGeom>
            <a:noFill/>
            <a:ln w="22225" cap="flat">
              <a:solidFill>
                <a:schemeClr val="accent3"/>
              </a:solidFill>
              <a:prstDash val="solid"/>
              <a:miter/>
            </a:ln>
          </p:spPr>
          <p:txBody>
            <a:bodyPr rtlCol="0" anchor="ctr"/>
            <a:lstStyle/>
            <a:p>
              <a:endParaRPr lang="en-GB" sz="1200"/>
            </a:p>
          </p:txBody>
        </p:sp>
        <p:sp>
          <p:nvSpPr>
            <p:cNvPr id="142" name="Freeform: Shape 141">
              <a:extLst>
                <a:ext uri="{FF2B5EF4-FFF2-40B4-BE49-F238E27FC236}">
                  <a16:creationId xmlns:a16="http://schemas.microsoft.com/office/drawing/2014/main" id="{FDB40B3B-90D1-41D3-B2E0-23255A62E2C0}"/>
                </a:ext>
              </a:extLst>
            </p:cNvPr>
            <p:cNvSpPr/>
            <p:nvPr/>
          </p:nvSpPr>
          <p:spPr>
            <a:xfrm>
              <a:off x="3728291" y="292592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3" name="Freeform: Shape 142">
              <a:extLst>
                <a:ext uri="{FF2B5EF4-FFF2-40B4-BE49-F238E27FC236}">
                  <a16:creationId xmlns:a16="http://schemas.microsoft.com/office/drawing/2014/main" id="{73293657-3D83-4F47-9DD0-84889D1059D8}"/>
                </a:ext>
              </a:extLst>
            </p:cNvPr>
            <p:cNvSpPr/>
            <p:nvPr/>
          </p:nvSpPr>
          <p:spPr>
            <a:xfrm>
              <a:off x="4337894" y="31354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4" name="Freeform: Shape 143">
              <a:extLst>
                <a:ext uri="{FF2B5EF4-FFF2-40B4-BE49-F238E27FC236}">
                  <a16:creationId xmlns:a16="http://schemas.microsoft.com/office/drawing/2014/main" id="{9DA6760C-694D-4334-B132-AE1ABB1C1250}"/>
                </a:ext>
              </a:extLst>
            </p:cNvPr>
            <p:cNvSpPr/>
            <p:nvPr/>
          </p:nvSpPr>
          <p:spPr>
            <a:xfrm>
              <a:off x="4833194" y="326882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5" name="Freeform: Shape 144">
              <a:extLst>
                <a:ext uri="{FF2B5EF4-FFF2-40B4-BE49-F238E27FC236}">
                  <a16:creationId xmlns:a16="http://schemas.microsoft.com/office/drawing/2014/main" id="{3B80EFB2-7AFD-4F4F-8DDA-5366D6518F93}"/>
                </a:ext>
              </a:extLst>
            </p:cNvPr>
            <p:cNvSpPr/>
            <p:nvPr/>
          </p:nvSpPr>
          <p:spPr>
            <a:xfrm>
              <a:off x="5214194" y="338312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6" name="Freeform: Shape 145">
              <a:extLst>
                <a:ext uri="{FF2B5EF4-FFF2-40B4-BE49-F238E27FC236}">
                  <a16:creationId xmlns:a16="http://schemas.microsoft.com/office/drawing/2014/main" id="{64733167-3C6E-4982-A246-B408364F970D}"/>
                </a:ext>
              </a:extLst>
            </p:cNvPr>
            <p:cNvSpPr/>
            <p:nvPr/>
          </p:nvSpPr>
          <p:spPr>
            <a:xfrm>
              <a:off x="5861894" y="35545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3"/>
              </a:solidFill>
              <a:prstDash val="solid"/>
              <a:miter/>
            </a:ln>
          </p:spPr>
          <p:txBody>
            <a:bodyPr rtlCol="0" anchor="ctr"/>
            <a:lstStyle/>
            <a:p>
              <a:endParaRPr lang="en-GB" sz="1200"/>
            </a:p>
          </p:txBody>
        </p:sp>
        <p:sp>
          <p:nvSpPr>
            <p:cNvPr id="147" name="Freeform: Shape 146">
              <a:extLst>
                <a:ext uri="{FF2B5EF4-FFF2-40B4-BE49-F238E27FC236}">
                  <a16:creationId xmlns:a16="http://schemas.microsoft.com/office/drawing/2014/main" id="{30BD6DD4-BD31-4244-A1D1-2687F1C19EE5}"/>
                </a:ext>
              </a:extLst>
            </p:cNvPr>
            <p:cNvSpPr/>
            <p:nvPr/>
          </p:nvSpPr>
          <p:spPr>
            <a:xfrm>
              <a:off x="5938094" y="3611726"/>
              <a:ext cx="9525" cy="107995"/>
            </a:xfrm>
            <a:custGeom>
              <a:avLst/>
              <a:gdLst>
                <a:gd name="connsiteX0" fmla="*/ 0 w 9525"/>
                <a:gd name="connsiteY0" fmla="*/ 0 h 107995"/>
                <a:gd name="connsiteX1" fmla="*/ 0 w 9525"/>
                <a:gd name="connsiteY1" fmla="*/ 107995 h 107995"/>
              </a:gdLst>
              <a:ahLst/>
              <a:cxnLst>
                <a:cxn ang="0">
                  <a:pos x="connsiteX0" y="connsiteY0"/>
                </a:cxn>
                <a:cxn ang="0">
                  <a:pos x="connsiteX1" y="connsiteY1"/>
                </a:cxn>
              </a:cxnLst>
              <a:rect l="l" t="t" r="r" b="b"/>
              <a:pathLst>
                <a:path w="9525" h="107995">
                  <a:moveTo>
                    <a:pt x="0" y="0"/>
                  </a:moveTo>
                  <a:lnTo>
                    <a:pt x="0" y="107995"/>
                  </a:lnTo>
                </a:path>
              </a:pathLst>
            </a:custGeom>
            <a:noFill/>
            <a:ln w="22225" cap="flat">
              <a:solidFill>
                <a:schemeClr val="accent3"/>
              </a:solidFill>
              <a:prstDash val="solid"/>
              <a:miter/>
            </a:ln>
          </p:spPr>
          <p:txBody>
            <a:bodyPr rtlCol="0" anchor="ctr"/>
            <a:lstStyle/>
            <a:p>
              <a:endParaRPr lang="en-GB" sz="1200"/>
            </a:p>
          </p:txBody>
        </p:sp>
        <p:sp>
          <p:nvSpPr>
            <p:cNvPr id="148" name="Freeform: Shape 147">
              <a:extLst>
                <a:ext uri="{FF2B5EF4-FFF2-40B4-BE49-F238E27FC236}">
                  <a16:creationId xmlns:a16="http://schemas.microsoft.com/office/drawing/2014/main" id="{5C675701-7B31-441D-8943-BE85FFB23612}"/>
                </a:ext>
              </a:extLst>
            </p:cNvPr>
            <p:cNvSpPr/>
            <p:nvPr/>
          </p:nvSpPr>
          <p:spPr>
            <a:xfrm>
              <a:off x="637625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49" name="Freeform: Shape 148">
              <a:extLst>
                <a:ext uri="{FF2B5EF4-FFF2-40B4-BE49-F238E27FC236}">
                  <a16:creationId xmlns:a16="http://schemas.microsoft.com/office/drawing/2014/main" id="{846762F5-C551-4108-AA89-C393BA1369C3}"/>
                </a:ext>
              </a:extLst>
            </p:cNvPr>
            <p:cNvSpPr/>
            <p:nvPr/>
          </p:nvSpPr>
          <p:spPr>
            <a:xfrm>
              <a:off x="64334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0" name="Freeform: Shape 149">
              <a:extLst>
                <a:ext uri="{FF2B5EF4-FFF2-40B4-BE49-F238E27FC236}">
                  <a16:creationId xmlns:a16="http://schemas.microsoft.com/office/drawing/2014/main" id="{4EFC56CD-BFB7-4EB8-89F3-4C207289D3DE}"/>
                </a:ext>
              </a:extLst>
            </p:cNvPr>
            <p:cNvSpPr/>
            <p:nvPr/>
          </p:nvSpPr>
          <p:spPr>
            <a:xfrm>
              <a:off x="645245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1" name="Freeform: Shape 150">
              <a:extLst>
                <a:ext uri="{FF2B5EF4-FFF2-40B4-BE49-F238E27FC236}">
                  <a16:creationId xmlns:a16="http://schemas.microsoft.com/office/drawing/2014/main" id="{B63CBA66-7EBB-4255-8ACF-D50C42376F5F}"/>
                </a:ext>
              </a:extLst>
            </p:cNvPr>
            <p:cNvSpPr/>
            <p:nvPr/>
          </p:nvSpPr>
          <p:spPr>
            <a:xfrm>
              <a:off x="68906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2" name="Freeform: Shape 151">
              <a:extLst>
                <a:ext uri="{FF2B5EF4-FFF2-40B4-BE49-F238E27FC236}">
                  <a16:creationId xmlns:a16="http://schemas.microsoft.com/office/drawing/2014/main" id="{F34486F6-CFC4-4CD4-9BB7-FF870DE42934}"/>
                </a:ext>
              </a:extLst>
            </p:cNvPr>
            <p:cNvSpPr/>
            <p:nvPr/>
          </p:nvSpPr>
          <p:spPr>
            <a:xfrm>
              <a:off x="6966804" y="372602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3" name="Freeform: Shape 152">
              <a:extLst>
                <a:ext uri="{FF2B5EF4-FFF2-40B4-BE49-F238E27FC236}">
                  <a16:creationId xmlns:a16="http://schemas.microsoft.com/office/drawing/2014/main" id="{02A1AD30-9112-4612-BEA8-8370D59BCD0F}"/>
                </a:ext>
              </a:extLst>
            </p:cNvPr>
            <p:cNvSpPr/>
            <p:nvPr/>
          </p:nvSpPr>
          <p:spPr>
            <a:xfrm>
              <a:off x="710015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4" name="Freeform: Shape 153">
              <a:extLst>
                <a:ext uri="{FF2B5EF4-FFF2-40B4-BE49-F238E27FC236}">
                  <a16:creationId xmlns:a16="http://schemas.microsoft.com/office/drawing/2014/main" id="{2214542F-5DA0-4F88-BF00-5C9A83959D18}"/>
                </a:ext>
              </a:extLst>
            </p:cNvPr>
            <p:cNvSpPr/>
            <p:nvPr/>
          </p:nvSpPr>
          <p:spPr>
            <a:xfrm>
              <a:off x="71954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5" name="Freeform: Shape 154">
              <a:extLst>
                <a:ext uri="{FF2B5EF4-FFF2-40B4-BE49-F238E27FC236}">
                  <a16:creationId xmlns:a16="http://schemas.microsoft.com/office/drawing/2014/main" id="{E227E1B8-B458-45F3-A6E0-7A4EECA8CC24}"/>
                </a:ext>
              </a:extLst>
            </p:cNvPr>
            <p:cNvSpPr/>
            <p:nvPr/>
          </p:nvSpPr>
          <p:spPr>
            <a:xfrm>
              <a:off x="72335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6" name="Freeform: Shape 155">
              <a:extLst>
                <a:ext uri="{FF2B5EF4-FFF2-40B4-BE49-F238E27FC236}">
                  <a16:creationId xmlns:a16="http://schemas.microsoft.com/office/drawing/2014/main" id="{22B7DD29-3890-4D9B-A50A-E39031AF6AB2}"/>
                </a:ext>
              </a:extLst>
            </p:cNvPr>
            <p:cNvSpPr/>
            <p:nvPr/>
          </p:nvSpPr>
          <p:spPr>
            <a:xfrm>
              <a:off x="72716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7" name="Freeform: Shape 156">
              <a:extLst>
                <a:ext uri="{FF2B5EF4-FFF2-40B4-BE49-F238E27FC236}">
                  <a16:creationId xmlns:a16="http://schemas.microsoft.com/office/drawing/2014/main" id="{7202B51F-FB7E-4D25-A687-B682B18C7AC7}"/>
                </a:ext>
              </a:extLst>
            </p:cNvPr>
            <p:cNvSpPr/>
            <p:nvPr/>
          </p:nvSpPr>
          <p:spPr>
            <a:xfrm>
              <a:off x="744305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8" name="Freeform: Shape 157">
              <a:extLst>
                <a:ext uri="{FF2B5EF4-FFF2-40B4-BE49-F238E27FC236}">
                  <a16:creationId xmlns:a16="http://schemas.microsoft.com/office/drawing/2014/main" id="{1E256444-42F1-42EA-8AC7-9443A5CD1920}"/>
                </a:ext>
              </a:extLst>
            </p:cNvPr>
            <p:cNvSpPr/>
            <p:nvPr/>
          </p:nvSpPr>
          <p:spPr>
            <a:xfrm>
              <a:off x="75002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59" name="Freeform: Shape 158">
              <a:extLst>
                <a:ext uri="{FF2B5EF4-FFF2-40B4-BE49-F238E27FC236}">
                  <a16:creationId xmlns:a16="http://schemas.microsoft.com/office/drawing/2014/main" id="{92F838FA-2D09-4FEC-BA4A-AC0E59483DB7}"/>
                </a:ext>
              </a:extLst>
            </p:cNvPr>
            <p:cNvSpPr/>
            <p:nvPr/>
          </p:nvSpPr>
          <p:spPr>
            <a:xfrm>
              <a:off x="77288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0" name="Freeform: Shape 159">
              <a:extLst>
                <a:ext uri="{FF2B5EF4-FFF2-40B4-BE49-F238E27FC236}">
                  <a16:creationId xmlns:a16="http://schemas.microsoft.com/office/drawing/2014/main" id="{80DDBE90-FF9E-49EE-9042-69871A628853}"/>
                </a:ext>
              </a:extLst>
            </p:cNvPr>
            <p:cNvSpPr/>
            <p:nvPr/>
          </p:nvSpPr>
          <p:spPr>
            <a:xfrm>
              <a:off x="7728804" y="382127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1" name="Freeform: Shape 160">
              <a:extLst>
                <a:ext uri="{FF2B5EF4-FFF2-40B4-BE49-F238E27FC236}">
                  <a16:creationId xmlns:a16="http://schemas.microsoft.com/office/drawing/2014/main" id="{93391571-4800-4413-9B4B-E4108CA00EB6}"/>
                </a:ext>
              </a:extLst>
            </p:cNvPr>
            <p:cNvSpPr/>
            <p:nvPr/>
          </p:nvSpPr>
          <p:spPr>
            <a:xfrm>
              <a:off x="83003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2" name="Freeform: Shape 161">
              <a:extLst>
                <a:ext uri="{FF2B5EF4-FFF2-40B4-BE49-F238E27FC236}">
                  <a16:creationId xmlns:a16="http://schemas.microsoft.com/office/drawing/2014/main" id="{76AB3A45-7CD0-4AD5-9C82-9599DBC5744A}"/>
                </a:ext>
              </a:extLst>
            </p:cNvPr>
            <p:cNvSpPr/>
            <p:nvPr/>
          </p:nvSpPr>
          <p:spPr>
            <a:xfrm>
              <a:off x="850985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3" name="Freeform: Shape 162">
              <a:extLst>
                <a:ext uri="{FF2B5EF4-FFF2-40B4-BE49-F238E27FC236}">
                  <a16:creationId xmlns:a16="http://schemas.microsoft.com/office/drawing/2014/main" id="{E7A2EC44-9555-4EF4-BBBA-BC9639195AE8}"/>
                </a:ext>
              </a:extLst>
            </p:cNvPr>
            <p:cNvSpPr/>
            <p:nvPr/>
          </p:nvSpPr>
          <p:spPr>
            <a:xfrm>
              <a:off x="86432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4" name="Freeform: Shape 163">
              <a:extLst>
                <a:ext uri="{FF2B5EF4-FFF2-40B4-BE49-F238E27FC236}">
                  <a16:creationId xmlns:a16="http://schemas.microsoft.com/office/drawing/2014/main" id="{E043FA1A-DF09-42DE-AE36-AF2ED869AD2A}"/>
                </a:ext>
              </a:extLst>
            </p:cNvPr>
            <p:cNvSpPr/>
            <p:nvPr/>
          </p:nvSpPr>
          <p:spPr>
            <a:xfrm>
              <a:off x="881465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sp>
          <p:nvSpPr>
            <p:cNvPr id="165" name="Freeform: Shape 164">
              <a:extLst>
                <a:ext uri="{FF2B5EF4-FFF2-40B4-BE49-F238E27FC236}">
                  <a16:creationId xmlns:a16="http://schemas.microsoft.com/office/drawing/2014/main" id="{8B111D93-EA35-481B-9038-A47453195530}"/>
                </a:ext>
              </a:extLst>
            </p:cNvPr>
            <p:cNvSpPr/>
            <p:nvPr/>
          </p:nvSpPr>
          <p:spPr>
            <a:xfrm>
              <a:off x="8986103" y="401177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endParaRPr lang="en-GB" sz="1200"/>
            </a:p>
          </p:txBody>
        </p:sp>
      </p:grpSp>
      <p:grpSp>
        <p:nvGrpSpPr>
          <p:cNvPr id="192" name="Group 191">
            <a:extLst>
              <a:ext uri="{FF2B5EF4-FFF2-40B4-BE49-F238E27FC236}">
                <a16:creationId xmlns:a16="http://schemas.microsoft.com/office/drawing/2014/main" id="{B3B952EB-BF1C-4539-8521-2FC5B4B29FF3}"/>
              </a:ext>
            </a:extLst>
          </p:cNvPr>
          <p:cNvGrpSpPr/>
          <p:nvPr/>
        </p:nvGrpSpPr>
        <p:grpSpPr>
          <a:xfrm>
            <a:off x="1535010" y="3044564"/>
            <a:ext cx="5900621" cy="1454117"/>
            <a:chOff x="3252787" y="2424112"/>
            <a:chExt cx="5688072" cy="2012746"/>
          </a:xfrm>
        </p:grpSpPr>
        <p:sp>
          <p:nvSpPr>
            <p:cNvPr id="170" name="Freeform: Shape 169">
              <a:extLst>
                <a:ext uri="{FF2B5EF4-FFF2-40B4-BE49-F238E27FC236}">
                  <a16:creationId xmlns:a16="http://schemas.microsoft.com/office/drawing/2014/main" id="{E9AEFA6A-0C15-4966-A520-51291DDFB69F}"/>
                </a:ext>
              </a:extLst>
            </p:cNvPr>
            <p:cNvSpPr/>
            <p:nvPr/>
          </p:nvSpPr>
          <p:spPr>
            <a:xfrm>
              <a:off x="3252787" y="2424112"/>
              <a:ext cx="5682891" cy="1976351"/>
            </a:xfrm>
            <a:custGeom>
              <a:avLst/>
              <a:gdLst>
                <a:gd name="connsiteX0" fmla="*/ 5682892 w 5682891"/>
                <a:gd name="connsiteY0" fmla="*/ 1976352 h 1976351"/>
                <a:gd name="connsiteX1" fmla="*/ 3999071 w 5682891"/>
                <a:gd name="connsiteY1" fmla="*/ 1976352 h 1976351"/>
                <a:gd name="connsiteX2" fmla="*/ 3999071 w 5682891"/>
                <a:gd name="connsiteY2" fmla="*/ 1890732 h 1976351"/>
                <a:gd name="connsiteX3" fmla="*/ 3699415 w 5682891"/>
                <a:gd name="connsiteY3" fmla="*/ 1890732 h 1976351"/>
                <a:gd name="connsiteX4" fmla="*/ 3699415 w 5682891"/>
                <a:gd name="connsiteY4" fmla="*/ 1815817 h 1976351"/>
                <a:gd name="connsiteX5" fmla="*/ 3285592 w 5682891"/>
                <a:gd name="connsiteY5" fmla="*/ 1815817 h 1976351"/>
                <a:gd name="connsiteX6" fmla="*/ 3285592 w 5682891"/>
                <a:gd name="connsiteY6" fmla="*/ 1755172 h 1976351"/>
                <a:gd name="connsiteX7" fmla="*/ 3257055 w 5682891"/>
                <a:gd name="connsiteY7" fmla="*/ 1755172 h 1976351"/>
                <a:gd name="connsiteX8" fmla="*/ 3257055 w 5682891"/>
                <a:gd name="connsiteY8" fmla="*/ 1683820 h 1976351"/>
                <a:gd name="connsiteX9" fmla="*/ 2796854 w 5682891"/>
                <a:gd name="connsiteY9" fmla="*/ 1683820 h 1976351"/>
                <a:gd name="connsiteX10" fmla="*/ 2796854 w 5682891"/>
                <a:gd name="connsiteY10" fmla="*/ 1619612 h 1976351"/>
                <a:gd name="connsiteX11" fmla="*/ 2325958 w 5682891"/>
                <a:gd name="connsiteY11" fmla="*/ 1619612 h 1976351"/>
                <a:gd name="connsiteX12" fmla="*/ 2325958 w 5682891"/>
                <a:gd name="connsiteY12" fmla="*/ 1555395 h 1976351"/>
                <a:gd name="connsiteX13" fmla="*/ 2272446 w 5682891"/>
                <a:gd name="connsiteY13" fmla="*/ 1555395 h 1976351"/>
                <a:gd name="connsiteX14" fmla="*/ 2272446 w 5682891"/>
                <a:gd name="connsiteY14" fmla="*/ 1494749 h 1976351"/>
                <a:gd name="connsiteX15" fmla="*/ 2122608 w 5682891"/>
                <a:gd name="connsiteY15" fmla="*/ 1494749 h 1976351"/>
                <a:gd name="connsiteX16" fmla="*/ 2122608 w 5682891"/>
                <a:gd name="connsiteY16" fmla="*/ 1441237 h 1976351"/>
                <a:gd name="connsiteX17" fmla="*/ 2026291 w 5682891"/>
                <a:gd name="connsiteY17" fmla="*/ 1441237 h 1976351"/>
                <a:gd name="connsiteX18" fmla="*/ 2026291 w 5682891"/>
                <a:gd name="connsiteY18" fmla="*/ 1380592 h 1976351"/>
                <a:gd name="connsiteX19" fmla="*/ 1822952 w 5682891"/>
                <a:gd name="connsiteY19" fmla="*/ 1380592 h 1976351"/>
                <a:gd name="connsiteX20" fmla="*/ 1822952 w 5682891"/>
                <a:gd name="connsiteY20" fmla="*/ 1323508 h 1976351"/>
                <a:gd name="connsiteX21" fmla="*/ 1608906 w 5682891"/>
                <a:gd name="connsiteY21" fmla="*/ 1323508 h 1976351"/>
                <a:gd name="connsiteX22" fmla="*/ 1608906 w 5682891"/>
                <a:gd name="connsiteY22" fmla="*/ 1269997 h 1976351"/>
                <a:gd name="connsiteX23" fmla="*/ 1573235 w 5682891"/>
                <a:gd name="connsiteY23" fmla="*/ 1269997 h 1976351"/>
                <a:gd name="connsiteX24" fmla="*/ 1573235 w 5682891"/>
                <a:gd name="connsiteY24" fmla="*/ 1223620 h 1976351"/>
                <a:gd name="connsiteX25" fmla="*/ 1537554 w 5682891"/>
                <a:gd name="connsiteY25" fmla="*/ 1223620 h 1976351"/>
                <a:gd name="connsiteX26" fmla="*/ 1537554 w 5682891"/>
                <a:gd name="connsiteY26" fmla="*/ 1170108 h 1976351"/>
                <a:gd name="connsiteX27" fmla="*/ 1248594 w 5682891"/>
                <a:gd name="connsiteY27" fmla="*/ 1170108 h 1976351"/>
                <a:gd name="connsiteX28" fmla="*/ 1248594 w 5682891"/>
                <a:gd name="connsiteY28" fmla="*/ 1116606 h 1976351"/>
                <a:gd name="connsiteX29" fmla="*/ 1155840 w 5682891"/>
                <a:gd name="connsiteY29" fmla="*/ 1116606 h 1976351"/>
                <a:gd name="connsiteX30" fmla="*/ 1155840 w 5682891"/>
                <a:gd name="connsiteY30" fmla="*/ 1077363 h 1976351"/>
                <a:gd name="connsiteX31" fmla="*/ 1088060 w 5682891"/>
                <a:gd name="connsiteY31" fmla="*/ 1077363 h 1976351"/>
                <a:gd name="connsiteX32" fmla="*/ 1088060 w 5682891"/>
                <a:gd name="connsiteY32" fmla="*/ 1016718 h 1976351"/>
                <a:gd name="connsiteX33" fmla="*/ 1045254 w 5682891"/>
                <a:gd name="connsiteY33" fmla="*/ 1016718 h 1976351"/>
                <a:gd name="connsiteX34" fmla="*/ 1045254 w 5682891"/>
                <a:gd name="connsiteY34" fmla="*/ 913259 h 1976351"/>
                <a:gd name="connsiteX35" fmla="*/ 1034548 w 5682891"/>
                <a:gd name="connsiteY35" fmla="*/ 913259 h 1976351"/>
                <a:gd name="connsiteX36" fmla="*/ 1034548 w 5682891"/>
                <a:gd name="connsiteY36" fmla="*/ 781264 h 1976351"/>
                <a:gd name="connsiteX37" fmla="*/ 1006011 w 5682891"/>
                <a:gd name="connsiteY37" fmla="*/ 781264 h 1976351"/>
                <a:gd name="connsiteX38" fmla="*/ 1006011 w 5682891"/>
                <a:gd name="connsiteY38" fmla="*/ 692079 h 1976351"/>
                <a:gd name="connsiteX39" fmla="*/ 988171 w 5682891"/>
                <a:gd name="connsiteY39" fmla="*/ 692079 h 1976351"/>
                <a:gd name="connsiteX40" fmla="*/ 988171 w 5682891"/>
                <a:gd name="connsiteY40" fmla="*/ 588624 h 1976351"/>
                <a:gd name="connsiteX41" fmla="*/ 859747 w 5682891"/>
                <a:gd name="connsiteY41" fmla="*/ 588624 h 1976351"/>
                <a:gd name="connsiteX42" fmla="*/ 859747 w 5682891"/>
                <a:gd name="connsiteY42" fmla="*/ 538680 h 1976351"/>
                <a:gd name="connsiteX43" fmla="*/ 624298 w 5682891"/>
                <a:gd name="connsiteY43" fmla="*/ 538680 h 1976351"/>
                <a:gd name="connsiteX44" fmla="*/ 624298 w 5682891"/>
                <a:gd name="connsiteY44" fmla="*/ 488736 h 1976351"/>
                <a:gd name="connsiteX45" fmla="*/ 592191 w 5682891"/>
                <a:gd name="connsiteY45" fmla="*/ 488736 h 1976351"/>
                <a:gd name="connsiteX46" fmla="*/ 592191 w 5682891"/>
                <a:gd name="connsiteY46" fmla="*/ 435225 h 1976351"/>
                <a:gd name="connsiteX47" fmla="*/ 510141 w 5682891"/>
                <a:gd name="connsiteY47" fmla="*/ 435225 h 1976351"/>
                <a:gd name="connsiteX48" fmla="*/ 510141 w 5682891"/>
                <a:gd name="connsiteY48" fmla="*/ 371011 h 1976351"/>
                <a:gd name="connsiteX49" fmla="*/ 503006 w 5682891"/>
                <a:gd name="connsiteY49" fmla="*/ 371011 h 1976351"/>
                <a:gd name="connsiteX50" fmla="*/ 503006 w 5682891"/>
                <a:gd name="connsiteY50" fmla="*/ 242585 h 1976351"/>
                <a:gd name="connsiteX51" fmla="*/ 470899 w 5682891"/>
                <a:gd name="connsiteY51" fmla="*/ 242585 h 1976351"/>
                <a:gd name="connsiteX52" fmla="*/ 470899 w 5682891"/>
                <a:gd name="connsiteY52" fmla="*/ 174804 h 1976351"/>
                <a:gd name="connsiteX53" fmla="*/ 367444 w 5682891"/>
                <a:gd name="connsiteY53" fmla="*/ 174804 h 1976351"/>
                <a:gd name="connsiteX54" fmla="*/ 367444 w 5682891"/>
                <a:gd name="connsiteY54" fmla="*/ 139129 h 1976351"/>
                <a:gd name="connsiteX55" fmla="*/ 299663 w 5682891"/>
                <a:gd name="connsiteY55" fmla="*/ 139129 h 1976351"/>
                <a:gd name="connsiteX56" fmla="*/ 299663 w 5682891"/>
                <a:gd name="connsiteY56" fmla="*/ 99888 h 1976351"/>
                <a:gd name="connsiteX57" fmla="*/ 228314 w 5682891"/>
                <a:gd name="connsiteY57" fmla="*/ 99888 h 1976351"/>
                <a:gd name="connsiteX58" fmla="*/ 228314 w 5682891"/>
                <a:gd name="connsiteY58" fmla="*/ 49943 h 1976351"/>
                <a:gd name="connsiteX59" fmla="*/ 96321 w 5682891"/>
                <a:gd name="connsiteY59" fmla="*/ 49943 h 1976351"/>
                <a:gd name="connsiteX60" fmla="*/ 96321 w 5682891"/>
                <a:gd name="connsiteY60" fmla="*/ 0 h 1976351"/>
                <a:gd name="connsiteX61" fmla="*/ 0 w 5682891"/>
                <a:gd name="connsiteY61" fmla="*/ 0 h 197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82891" h="1976351">
                  <a:moveTo>
                    <a:pt x="5682892" y="1976352"/>
                  </a:moveTo>
                  <a:lnTo>
                    <a:pt x="3999071" y="1976352"/>
                  </a:lnTo>
                  <a:lnTo>
                    <a:pt x="3999071" y="1890732"/>
                  </a:lnTo>
                  <a:lnTo>
                    <a:pt x="3699415" y="1890732"/>
                  </a:lnTo>
                  <a:lnTo>
                    <a:pt x="3699415" y="1815817"/>
                  </a:lnTo>
                  <a:lnTo>
                    <a:pt x="3285592" y="1815817"/>
                  </a:lnTo>
                  <a:lnTo>
                    <a:pt x="3285592" y="1755172"/>
                  </a:lnTo>
                  <a:lnTo>
                    <a:pt x="3257055" y="1755172"/>
                  </a:lnTo>
                  <a:lnTo>
                    <a:pt x="3257055" y="1683820"/>
                  </a:lnTo>
                  <a:lnTo>
                    <a:pt x="2796854" y="1683820"/>
                  </a:lnTo>
                  <a:lnTo>
                    <a:pt x="2796854" y="1619612"/>
                  </a:lnTo>
                  <a:lnTo>
                    <a:pt x="2325958" y="1619612"/>
                  </a:lnTo>
                  <a:lnTo>
                    <a:pt x="2325958" y="1555395"/>
                  </a:lnTo>
                  <a:lnTo>
                    <a:pt x="2272446" y="1555395"/>
                  </a:lnTo>
                  <a:lnTo>
                    <a:pt x="2272446" y="1494749"/>
                  </a:lnTo>
                  <a:lnTo>
                    <a:pt x="2122608" y="1494749"/>
                  </a:lnTo>
                  <a:lnTo>
                    <a:pt x="2122608" y="1441237"/>
                  </a:lnTo>
                  <a:lnTo>
                    <a:pt x="2026291" y="1441237"/>
                  </a:lnTo>
                  <a:lnTo>
                    <a:pt x="2026291" y="1380592"/>
                  </a:lnTo>
                  <a:lnTo>
                    <a:pt x="1822952" y="1380592"/>
                  </a:lnTo>
                  <a:lnTo>
                    <a:pt x="1822952" y="1323508"/>
                  </a:lnTo>
                  <a:lnTo>
                    <a:pt x="1608906" y="1323508"/>
                  </a:lnTo>
                  <a:lnTo>
                    <a:pt x="1608906" y="1269997"/>
                  </a:lnTo>
                  <a:lnTo>
                    <a:pt x="1573235" y="1269997"/>
                  </a:lnTo>
                  <a:lnTo>
                    <a:pt x="1573235" y="1223620"/>
                  </a:lnTo>
                  <a:lnTo>
                    <a:pt x="1537554" y="1223620"/>
                  </a:lnTo>
                  <a:lnTo>
                    <a:pt x="1537554" y="1170108"/>
                  </a:lnTo>
                  <a:lnTo>
                    <a:pt x="1248594" y="1170108"/>
                  </a:lnTo>
                  <a:lnTo>
                    <a:pt x="1248594" y="1116606"/>
                  </a:lnTo>
                  <a:lnTo>
                    <a:pt x="1155840" y="1116606"/>
                  </a:lnTo>
                  <a:lnTo>
                    <a:pt x="1155840" y="1077363"/>
                  </a:lnTo>
                  <a:lnTo>
                    <a:pt x="1088060" y="1077363"/>
                  </a:lnTo>
                  <a:lnTo>
                    <a:pt x="1088060" y="1016718"/>
                  </a:lnTo>
                  <a:lnTo>
                    <a:pt x="1045254" y="1016718"/>
                  </a:lnTo>
                  <a:lnTo>
                    <a:pt x="1045254" y="913259"/>
                  </a:lnTo>
                  <a:lnTo>
                    <a:pt x="1034548" y="913259"/>
                  </a:lnTo>
                  <a:lnTo>
                    <a:pt x="1034548" y="781264"/>
                  </a:lnTo>
                  <a:lnTo>
                    <a:pt x="1006011" y="781264"/>
                  </a:lnTo>
                  <a:lnTo>
                    <a:pt x="1006011" y="692079"/>
                  </a:lnTo>
                  <a:lnTo>
                    <a:pt x="988171" y="692079"/>
                  </a:lnTo>
                  <a:lnTo>
                    <a:pt x="988171" y="588624"/>
                  </a:lnTo>
                  <a:lnTo>
                    <a:pt x="859747" y="588624"/>
                  </a:lnTo>
                  <a:lnTo>
                    <a:pt x="859747" y="538680"/>
                  </a:lnTo>
                  <a:lnTo>
                    <a:pt x="624298" y="538680"/>
                  </a:lnTo>
                  <a:lnTo>
                    <a:pt x="624298" y="488736"/>
                  </a:lnTo>
                  <a:lnTo>
                    <a:pt x="592191" y="488736"/>
                  </a:lnTo>
                  <a:lnTo>
                    <a:pt x="592191" y="435225"/>
                  </a:lnTo>
                  <a:lnTo>
                    <a:pt x="510141" y="435225"/>
                  </a:lnTo>
                  <a:lnTo>
                    <a:pt x="510141" y="371011"/>
                  </a:lnTo>
                  <a:lnTo>
                    <a:pt x="503006" y="371011"/>
                  </a:lnTo>
                  <a:lnTo>
                    <a:pt x="503006" y="242585"/>
                  </a:lnTo>
                  <a:lnTo>
                    <a:pt x="470899" y="242585"/>
                  </a:lnTo>
                  <a:lnTo>
                    <a:pt x="470899" y="174804"/>
                  </a:lnTo>
                  <a:lnTo>
                    <a:pt x="367444" y="174804"/>
                  </a:lnTo>
                  <a:lnTo>
                    <a:pt x="367444" y="139129"/>
                  </a:lnTo>
                  <a:lnTo>
                    <a:pt x="299663" y="139129"/>
                  </a:lnTo>
                  <a:lnTo>
                    <a:pt x="299663" y="99888"/>
                  </a:lnTo>
                  <a:lnTo>
                    <a:pt x="228314" y="99888"/>
                  </a:lnTo>
                  <a:lnTo>
                    <a:pt x="228314" y="49943"/>
                  </a:lnTo>
                  <a:lnTo>
                    <a:pt x="96321" y="49943"/>
                  </a:lnTo>
                  <a:lnTo>
                    <a:pt x="96321" y="0"/>
                  </a:lnTo>
                  <a:lnTo>
                    <a:pt x="0" y="0"/>
                  </a:lnTo>
                </a:path>
              </a:pathLst>
            </a:custGeom>
            <a:noFill/>
            <a:ln w="22225" cap="flat">
              <a:solidFill>
                <a:schemeClr val="accent1"/>
              </a:solidFill>
              <a:prstDash val="solid"/>
              <a:miter/>
            </a:ln>
          </p:spPr>
          <p:txBody>
            <a:bodyPr rtlCol="0" anchor="ctr"/>
            <a:lstStyle/>
            <a:p>
              <a:endParaRPr lang="en-GB" sz="1200"/>
            </a:p>
          </p:txBody>
        </p:sp>
        <p:sp>
          <p:nvSpPr>
            <p:cNvPr id="171" name="Freeform: Shape 170">
              <a:extLst>
                <a:ext uri="{FF2B5EF4-FFF2-40B4-BE49-F238E27FC236}">
                  <a16:creationId xmlns:a16="http://schemas.microsoft.com/office/drawing/2014/main" id="{3EDAB92F-3789-41A8-B3E3-BE6350DABB22}"/>
                </a:ext>
              </a:extLst>
            </p:cNvPr>
            <p:cNvSpPr/>
            <p:nvPr/>
          </p:nvSpPr>
          <p:spPr>
            <a:xfrm>
              <a:off x="3787828" y="28048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2" name="Freeform: Shape 171">
              <a:extLst>
                <a:ext uri="{FF2B5EF4-FFF2-40B4-BE49-F238E27FC236}">
                  <a16:creationId xmlns:a16="http://schemas.microsoft.com/office/drawing/2014/main" id="{F0372332-00DF-4A46-9AF8-5BD75AD06EA3}"/>
                </a:ext>
              </a:extLst>
            </p:cNvPr>
            <p:cNvSpPr/>
            <p:nvPr/>
          </p:nvSpPr>
          <p:spPr>
            <a:xfrm>
              <a:off x="3806878" y="28048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3" name="Freeform: Shape 172">
              <a:extLst>
                <a:ext uri="{FF2B5EF4-FFF2-40B4-BE49-F238E27FC236}">
                  <a16:creationId xmlns:a16="http://schemas.microsoft.com/office/drawing/2014/main" id="{EFC4C448-4EB5-4CCB-BD06-21553839B877}"/>
                </a:ext>
              </a:extLst>
            </p:cNvPr>
            <p:cNvSpPr/>
            <p:nvPr/>
          </p:nvSpPr>
          <p:spPr>
            <a:xfrm>
              <a:off x="4035478" y="29191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sz="1200"/>
            </a:p>
          </p:txBody>
        </p:sp>
        <p:sp>
          <p:nvSpPr>
            <p:cNvPr id="174" name="Freeform: Shape 173">
              <a:extLst>
                <a:ext uri="{FF2B5EF4-FFF2-40B4-BE49-F238E27FC236}">
                  <a16:creationId xmlns:a16="http://schemas.microsoft.com/office/drawing/2014/main" id="{E2800847-CD7D-474C-8C74-C360EE38AE38}"/>
                </a:ext>
              </a:extLst>
            </p:cNvPr>
            <p:cNvSpPr/>
            <p:nvPr/>
          </p:nvSpPr>
          <p:spPr>
            <a:xfrm>
              <a:off x="4321225" y="33954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5" name="Freeform: Shape 174">
              <a:extLst>
                <a:ext uri="{FF2B5EF4-FFF2-40B4-BE49-F238E27FC236}">
                  <a16:creationId xmlns:a16="http://schemas.microsoft.com/office/drawing/2014/main" id="{432DA87B-3A23-4EF5-8719-A4E7A579A244}"/>
                </a:ext>
              </a:extLst>
            </p:cNvPr>
            <p:cNvSpPr/>
            <p:nvPr/>
          </p:nvSpPr>
          <p:spPr>
            <a:xfrm>
              <a:off x="4340275" y="34335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6" name="Freeform: Shape 175">
              <a:extLst>
                <a:ext uri="{FF2B5EF4-FFF2-40B4-BE49-F238E27FC236}">
                  <a16:creationId xmlns:a16="http://schemas.microsoft.com/office/drawing/2014/main" id="{E0703ADA-D100-4822-B592-EAEB7E97BAC9}"/>
                </a:ext>
              </a:extLst>
            </p:cNvPr>
            <p:cNvSpPr/>
            <p:nvPr/>
          </p:nvSpPr>
          <p:spPr>
            <a:xfrm>
              <a:off x="494987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7" name="Freeform: Shape 176">
              <a:extLst>
                <a:ext uri="{FF2B5EF4-FFF2-40B4-BE49-F238E27FC236}">
                  <a16:creationId xmlns:a16="http://schemas.microsoft.com/office/drawing/2014/main" id="{0990C340-5D5A-49D9-B052-EAAC735369C9}"/>
                </a:ext>
              </a:extLst>
            </p:cNvPr>
            <p:cNvSpPr/>
            <p:nvPr/>
          </p:nvSpPr>
          <p:spPr>
            <a:xfrm>
              <a:off x="500702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8" name="Freeform: Shape 177">
              <a:extLst>
                <a:ext uri="{FF2B5EF4-FFF2-40B4-BE49-F238E27FC236}">
                  <a16:creationId xmlns:a16="http://schemas.microsoft.com/office/drawing/2014/main" id="{798D7D62-C607-4D47-AA53-D0C4B7A39CFF}"/>
                </a:ext>
              </a:extLst>
            </p:cNvPr>
            <p:cNvSpPr/>
            <p:nvPr/>
          </p:nvSpPr>
          <p:spPr>
            <a:xfrm>
              <a:off x="5064175" y="36811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sz="1200"/>
            </a:p>
          </p:txBody>
        </p:sp>
        <p:sp>
          <p:nvSpPr>
            <p:cNvPr id="179" name="Freeform: Shape 178">
              <a:extLst>
                <a:ext uri="{FF2B5EF4-FFF2-40B4-BE49-F238E27FC236}">
                  <a16:creationId xmlns:a16="http://schemas.microsoft.com/office/drawing/2014/main" id="{F6D559DF-38C2-4147-B93E-F58395754966}"/>
                </a:ext>
              </a:extLst>
            </p:cNvPr>
            <p:cNvSpPr/>
            <p:nvPr/>
          </p:nvSpPr>
          <p:spPr>
            <a:xfrm>
              <a:off x="5883325" y="39859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0" name="Freeform: Shape 179">
              <a:extLst>
                <a:ext uri="{FF2B5EF4-FFF2-40B4-BE49-F238E27FC236}">
                  <a16:creationId xmlns:a16="http://schemas.microsoft.com/office/drawing/2014/main" id="{6ADD8B60-798E-4439-91E0-4FEF92180A20}"/>
                </a:ext>
              </a:extLst>
            </p:cNvPr>
            <p:cNvSpPr/>
            <p:nvPr/>
          </p:nvSpPr>
          <p:spPr>
            <a:xfrm>
              <a:off x="6454825" y="40431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1" name="Freeform: Shape 180">
              <a:extLst>
                <a:ext uri="{FF2B5EF4-FFF2-40B4-BE49-F238E27FC236}">
                  <a16:creationId xmlns:a16="http://schemas.microsoft.com/office/drawing/2014/main" id="{9BC235C7-9CE3-40FE-A61F-3EDD6203327A}"/>
                </a:ext>
              </a:extLst>
            </p:cNvPr>
            <p:cNvSpPr/>
            <p:nvPr/>
          </p:nvSpPr>
          <p:spPr>
            <a:xfrm>
              <a:off x="7007275" y="42526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2" name="Freeform: Shape 181">
              <a:extLst>
                <a:ext uri="{FF2B5EF4-FFF2-40B4-BE49-F238E27FC236}">
                  <a16:creationId xmlns:a16="http://schemas.microsoft.com/office/drawing/2014/main" id="{0811316C-BEF6-4D0B-B245-3E5514E41210}"/>
                </a:ext>
              </a:extLst>
            </p:cNvPr>
            <p:cNvSpPr/>
            <p:nvPr/>
          </p:nvSpPr>
          <p:spPr>
            <a:xfrm>
              <a:off x="7178725" y="42526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3" name="Freeform: Shape 182">
              <a:extLst>
                <a:ext uri="{FF2B5EF4-FFF2-40B4-BE49-F238E27FC236}">
                  <a16:creationId xmlns:a16="http://schemas.microsoft.com/office/drawing/2014/main" id="{C67148A7-0CC4-4C76-840A-B77416112623}"/>
                </a:ext>
              </a:extLst>
            </p:cNvPr>
            <p:cNvSpPr/>
            <p:nvPr/>
          </p:nvSpPr>
          <p:spPr>
            <a:xfrm>
              <a:off x="7331125"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4" name="Freeform: Shape 183">
              <a:extLst>
                <a:ext uri="{FF2B5EF4-FFF2-40B4-BE49-F238E27FC236}">
                  <a16:creationId xmlns:a16="http://schemas.microsoft.com/office/drawing/2014/main" id="{030510EC-264C-43B2-9A25-1996D99EB625}"/>
                </a:ext>
              </a:extLst>
            </p:cNvPr>
            <p:cNvSpPr/>
            <p:nvPr/>
          </p:nvSpPr>
          <p:spPr>
            <a:xfrm>
              <a:off x="7445425"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5" name="Freeform: Shape 184">
              <a:extLst>
                <a:ext uri="{FF2B5EF4-FFF2-40B4-BE49-F238E27FC236}">
                  <a16:creationId xmlns:a16="http://schemas.microsoft.com/office/drawing/2014/main" id="{6391B42D-BCBD-406C-B7A1-41AD0BCFA5D9}"/>
                </a:ext>
              </a:extLst>
            </p:cNvPr>
            <p:cNvSpPr/>
            <p:nvPr/>
          </p:nvSpPr>
          <p:spPr>
            <a:xfrm>
              <a:off x="80169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6" name="Freeform: Shape 185">
              <a:extLst>
                <a:ext uri="{FF2B5EF4-FFF2-40B4-BE49-F238E27FC236}">
                  <a16:creationId xmlns:a16="http://schemas.microsoft.com/office/drawing/2014/main" id="{47270735-C808-4AC3-82CD-883A4ADFC9CC}"/>
                </a:ext>
              </a:extLst>
            </p:cNvPr>
            <p:cNvSpPr/>
            <p:nvPr/>
          </p:nvSpPr>
          <p:spPr>
            <a:xfrm>
              <a:off x="80359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7" name="Freeform: Shape 186">
              <a:extLst>
                <a:ext uri="{FF2B5EF4-FFF2-40B4-BE49-F238E27FC236}">
                  <a16:creationId xmlns:a16="http://schemas.microsoft.com/office/drawing/2014/main" id="{3E51A334-9529-4CEA-9C79-29975634BE38}"/>
                </a:ext>
              </a:extLst>
            </p:cNvPr>
            <p:cNvSpPr/>
            <p:nvPr/>
          </p:nvSpPr>
          <p:spPr>
            <a:xfrm>
              <a:off x="81693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8" name="Freeform: Shape 187">
              <a:extLst>
                <a:ext uri="{FF2B5EF4-FFF2-40B4-BE49-F238E27FC236}">
                  <a16:creationId xmlns:a16="http://schemas.microsoft.com/office/drawing/2014/main" id="{E438920B-D1F6-43E3-9AF7-416BA24014C8}"/>
                </a:ext>
              </a:extLst>
            </p:cNvPr>
            <p:cNvSpPr/>
            <p:nvPr/>
          </p:nvSpPr>
          <p:spPr>
            <a:xfrm>
              <a:off x="84169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89" name="Freeform: Shape 188">
              <a:extLst>
                <a:ext uri="{FF2B5EF4-FFF2-40B4-BE49-F238E27FC236}">
                  <a16:creationId xmlns:a16="http://schemas.microsoft.com/office/drawing/2014/main" id="{BF5338C3-EA57-4B81-9E7E-689721CCF5A3}"/>
                </a:ext>
              </a:extLst>
            </p:cNvPr>
            <p:cNvSpPr/>
            <p:nvPr/>
          </p:nvSpPr>
          <p:spPr>
            <a:xfrm>
              <a:off x="872178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90" name="Freeform: Shape 189">
              <a:extLst>
                <a:ext uri="{FF2B5EF4-FFF2-40B4-BE49-F238E27FC236}">
                  <a16:creationId xmlns:a16="http://schemas.microsoft.com/office/drawing/2014/main" id="{60B0551A-1F32-4F5E-84C8-CE723461212F}"/>
                </a:ext>
              </a:extLst>
            </p:cNvPr>
            <p:cNvSpPr/>
            <p:nvPr/>
          </p:nvSpPr>
          <p:spPr>
            <a:xfrm>
              <a:off x="88551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sp>
          <p:nvSpPr>
            <p:cNvPr id="191" name="Freeform: Shape 190">
              <a:extLst>
                <a:ext uri="{FF2B5EF4-FFF2-40B4-BE49-F238E27FC236}">
                  <a16:creationId xmlns:a16="http://schemas.microsoft.com/office/drawing/2014/main" id="{25115114-8E6B-40A5-88B2-D2D77ACC2B75}"/>
                </a:ext>
              </a:extLst>
            </p:cNvPr>
            <p:cNvSpPr/>
            <p:nvPr/>
          </p:nvSpPr>
          <p:spPr>
            <a:xfrm>
              <a:off x="8931334" y="43288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sz="1200"/>
            </a:p>
          </p:txBody>
        </p:sp>
      </p:grpSp>
      <p:cxnSp>
        <p:nvCxnSpPr>
          <p:cNvPr id="194" name="Straight Connector 193">
            <a:extLst>
              <a:ext uri="{FF2B5EF4-FFF2-40B4-BE49-F238E27FC236}">
                <a16:creationId xmlns:a16="http://schemas.microsoft.com/office/drawing/2014/main" id="{7D7EC926-5313-4C02-AA5D-043B63931993}"/>
              </a:ext>
            </a:extLst>
          </p:cNvPr>
          <p:cNvCxnSpPr>
            <a:endCxn id="35" idx="0"/>
          </p:cNvCxnSpPr>
          <p:nvPr/>
        </p:nvCxnSpPr>
        <p:spPr>
          <a:xfrm>
            <a:off x="4539337" y="3597415"/>
            <a:ext cx="4984" cy="1460228"/>
          </a:xfrm>
          <a:prstGeom prst="line">
            <a:avLst/>
          </a:prstGeom>
          <a:noFill/>
          <a:ln w="22225" cap="sq">
            <a:solidFill>
              <a:srgbClr val="363636"/>
            </a:solidFill>
            <a:prstDash val="dash"/>
            <a:miter lim="800000"/>
            <a:headEnd/>
            <a:tailEnd/>
          </a:ln>
          <a:extLst>
            <a:ext uri="{909E8E84-426E-40dd-AFC4-6F175D3DCCD1}">
              <a14:hiddenFill xmlns:a14="http://schemas.microsoft.com/office/drawing/2010/main" xmlns="">
                <a:solidFill>
                  <a:srgbClr val="FFFFFF"/>
                </a:solidFill>
              </a14:hiddenFill>
            </a:ext>
          </a:extLst>
        </p:spPr>
      </p:cxnSp>
      <p:sp>
        <p:nvSpPr>
          <p:cNvPr id="195" name="TextBox 194">
            <a:extLst>
              <a:ext uri="{FF2B5EF4-FFF2-40B4-BE49-F238E27FC236}">
                <a16:creationId xmlns:a16="http://schemas.microsoft.com/office/drawing/2014/main" id="{85EED673-93C9-4C12-B0DA-3391FE2176FE}"/>
              </a:ext>
            </a:extLst>
          </p:cNvPr>
          <p:cNvSpPr txBox="1"/>
          <p:nvPr/>
        </p:nvSpPr>
        <p:spPr>
          <a:xfrm>
            <a:off x="4623392" y="3298255"/>
            <a:ext cx="619079" cy="276999"/>
          </a:xfrm>
          <a:prstGeom prst="rect">
            <a:avLst/>
          </a:prstGeom>
          <a:noFill/>
        </p:spPr>
        <p:txBody>
          <a:bodyPr wrap="none" rtlCol="0">
            <a:spAutoFit/>
          </a:bodyPr>
          <a:lstStyle/>
          <a:p>
            <a:pPr algn="ctr"/>
            <a:r>
              <a:rPr lang="en-US" sz="1200" dirty="0">
                <a:solidFill>
                  <a:schemeClr val="accent2"/>
                </a:solidFill>
              </a:rPr>
              <a:t>72.7%</a:t>
            </a:r>
            <a:endParaRPr lang="en-GB" sz="1200" dirty="0">
              <a:solidFill>
                <a:schemeClr val="accent2"/>
              </a:solidFill>
            </a:endParaRPr>
          </a:p>
        </p:txBody>
      </p:sp>
      <p:sp>
        <p:nvSpPr>
          <p:cNvPr id="196" name="TextBox 195">
            <a:extLst>
              <a:ext uri="{FF2B5EF4-FFF2-40B4-BE49-F238E27FC236}">
                <a16:creationId xmlns:a16="http://schemas.microsoft.com/office/drawing/2014/main" id="{8FA44409-10D4-4303-973C-1513B013FC46}"/>
              </a:ext>
            </a:extLst>
          </p:cNvPr>
          <p:cNvSpPr txBox="1"/>
          <p:nvPr/>
        </p:nvSpPr>
        <p:spPr>
          <a:xfrm>
            <a:off x="4639582" y="3817292"/>
            <a:ext cx="619079" cy="276999"/>
          </a:xfrm>
          <a:prstGeom prst="rect">
            <a:avLst/>
          </a:prstGeom>
          <a:noFill/>
        </p:spPr>
        <p:txBody>
          <a:bodyPr wrap="none" rtlCol="0">
            <a:spAutoFit/>
          </a:bodyPr>
          <a:lstStyle/>
          <a:p>
            <a:pPr algn="ctr"/>
            <a:r>
              <a:rPr lang="en-US" sz="1200" dirty="0">
                <a:solidFill>
                  <a:schemeClr val="accent3"/>
                </a:solidFill>
              </a:rPr>
              <a:t>64.8%</a:t>
            </a:r>
            <a:endParaRPr lang="en-GB" sz="1200" dirty="0">
              <a:solidFill>
                <a:schemeClr val="accent3"/>
              </a:solidFill>
            </a:endParaRPr>
          </a:p>
        </p:txBody>
      </p:sp>
      <p:sp>
        <p:nvSpPr>
          <p:cNvPr id="197" name="TextBox 196">
            <a:extLst>
              <a:ext uri="{FF2B5EF4-FFF2-40B4-BE49-F238E27FC236}">
                <a16:creationId xmlns:a16="http://schemas.microsoft.com/office/drawing/2014/main" id="{CDCE6301-F53E-4D19-9686-D62CBC20DCA9}"/>
              </a:ext>
            </a:extLst>
          </p:cNvPr>
          <p:cNvSpPr txBox="1"/>
          <p:nvPr/>
        </p:nvSpPr>
        <p:spPr>
          <a:xfrm>
            <a:off x="4655774" y="4336327"/>
            <a:ext cx="619079" cy="276999"/>
          </a:xfrm>
          <a:prstGeom prst="rect">
            <a:avLst/>
          </a:prstGeom>
          <a:noFill/>
        </p:spPr>
        <p:txBody>
          <a:bodyPr wrap="none" rtlCol="0">
            <a:spAutoFit/>
          </a:bodyPr>
          <a:lstStyle/>
          <a:p>
            <a:pPr algn="ctr"/>
            <a:r>
              <a:rPr lang="en-US" sz="1200" dirty="0">
                <a:solidFill>
                  <a:schemeClr val="accent1"/>
                </a:solidFill>
              </a:rPr>
              <a:t>39.2%</a:t>
            </a:r>
            <a:endParaRPr lang="en-GB" sz="1200" dirty="0">
              <a:solidFill>
                <a:schemeClr val="accent1"/>
              </a:solidFill>
            </a:endParaRPr>
          </a:p>
        </p:txBody>
      </p:sp>
      <p:sp>
        <p:nvSpPr>
          <p:cNvPr id="193" name="TextBox 192">
            <a:extLst>
              <a:ext uri="{FF2B5EF4-FFF2-40B4-BE49-F238E27FC236}">
                <a16:creationId xmlns:a16="http://schemas.microsoft.com/office/drawing/2014/main" id="{8937789B-8418-4D9A-A20D-FCED17D57EB1}"/>
              </a:ext>
            </a:extLst>
          </p:cNvPr>
          <p:cNvSpPr txBox="1"/>
          <p:nvPr/>
        </p:nvSpPr>
        <p:spPr>
          <a:xfrm>
            <a:off x="8309893" y="3989281"/>
            <a:ext cx="2739853" cy="307777"/>
          </a:xfrm>
          <a:prstGeom prst="rect">
            <a:avLst/>
          </a:prstGeom>
          <a:noFill/>
        </p:spPr>
        <p:txBody>
          <a:bodyPr wrap="none" rtlCol="0">
            <a:spAutoFit/>
          </a:bodyPr>
          <a:lstStyle/>
          <a:p>
            <a:r>
              <a:rPr lang="en-US" sz="1400" dirty="0">
                <a:solidFill>
                  <a:schemeClr val="tx1"/>
                </a:solidFill>
              </a:rPr>
              <a:t>Durvalumab + oleclumab (n=60)</a:t>
            </a:r>
          </a:p>
        </p:txBody>
      </p:sp>
      <p:sp>
        <p:nvSpPr>
          <p:cNvPr id="198" name="TextBox 197">
            <a:extLst>
              <a:ext uri="{FF2B5EF4-FFF2-40B4-BE49-F238E27FC236}">
                <a16:creationId xmlns:a16="http://schemas.microsoft.com/office/drawing/2014/main" id="{19354556-E976-4FC0-B763-CD14B75B667C}"/>
              </a:ext>
            </a:extLst>
          </p:cNvPr>
          <p:cNvSpPr txBox="1"/>
          <p:nvPr/>
        </p:nvSpPr>
        <p:spPr>
          <a:xfrm>
            <a:off x="8309893" y="4230541"/>
            <a:ext cx="3038011" cy="307777"/>
          </a:xfrm>
          <a:prstGeom prst="rect">
            <a:avLst/>
          </a:prstGeom>
          <a:noFill/>
        </p:spPr>
        <p:txBody>
          <a:bodyPr wrap="none" rtlCol="0">
            <a:spAutoFit/>
          </a:bodyPr>
          <a:lstStyle/>
          <a:p>
            <a:r>
              <a:rPr lang="en-US" sz="1400" dirty="0">
                <a:solidFill>
                  <a:schemeClr val="tx1"/>
                </a:solidFill>
              </a:rPr>
              <a:t>Durvalumab + monalizumab (n=62) </a:t>
            </a:r>
            <a:endParaRPr lang="en-GB" sz="1400" dirty="0">
              <a:solidFill>
                <a:schemeClr val="tx1"/>
              </a:solidFill>
            </a:endParaRPr>
          </a:p>
        </p:txBody>
      </p:sp>
      <p:cxnSp>
        <p:nvCxnSpPr>
          <p:cNvPr id="199" name="Straight Connector 198">
            <a:extLst>
              <a:ext uri="{FF2B5EF4-FFF2-40B4-BE49-F238E27FC236}">
                <a16:creationId xmlns:a16="http://schemas.microsoft.com/office/drawing/2014/main" id="{4358E7AE-6E4D-4B4E-BC17-4B145CE62820}"/>
              </a:ext>
            </a:extLst>
          </p:cNvPr>
          <p:cNvCxnSpPr>
            <a:cxnSpLocks/>
          </p:cNvCxnSpPr>
          <p:nvPr/>
        </p:nvCxnSpPr>
        <p:spPr>
          <a:xfrm>
            <a:off x="8069906" y="4139168"/>
            <a:ext cx="262369" cy="0"/>
          </a:xfrm>
          <a:prstGeom prst="line">
            <a:avLst/>
          </a:prstGeom>
          <a:noFill/>
          <a:ln w="25400" cap="flat">
            <a:solidFill>
              <a:schemeClr val="accent3"/>
            </a:solidFill>
            <a:prstDash val="solid"/>
            <a:miter/>
          </a:ln>
        </p:spPr>
      </p:cxnSp>
      <p:cxnSp>
        <p:nvCxnSpPr>
          <p:cNvPr id="200" name="Straight Connector 199">
            <a:extLst>
              <a:ext uri="{FF2B5EF4-FFF2-40B4-BE49-F238E27FC236}">
                <a16:creationId xmlns:a16="http://schemas.microsoft.com/office/drawing/2014/main" id="{4FE61657-6379-4ADD-817A-1CA609EA8848}"/>
              </a:ext>
            </a:extLst>
          </p:cNvPr>
          <p:cNvCxnSpPr>
            <a:cxnSpLocks/>
          </p:cNvCxnSpPr>
          <p:nvPr/>
        </p:nvCxnSpPr>
        <p:spPr>
          <a:xfrm>
            <a:off x="8069906" y="4378592"/>
            <a:ext cx="262369" cy="0"/>
          </a:xfrm>
          <a:prstGeom prst="line">
            <a:avLst/>
          </a:prstGeom>
          <a:noFill/>
          <a:ln w="25400" cap="flat">
            <a:solidFill>
              <a:schemeClr val="accent2"/>
            </a:solidFill>
            <a:prstDash val="solid"/>
            <a:miter/>
          </a:ln>
        </p:spPr>
      </p:cxnSp>
      <p:sp>
        <p:nvSpPr>
          <p:cNvPr id="201" name="TextBox 200">
            <a:extLst>
              <a:ext uri="{FF2B5EF4-FFF2-40B4-BE49-F238E27FC236}">
                <a16:creationId xmlns:a16="http://schemas.microsoft.com/office/drawing/2014/main" id="{8937789B-8418-4D9A-A20D-FCED17D57EB1}"/>
              </a:ext>
            </a:extLst>
          </p:cNvPr>
          <p:cNvSpPr txBox="1"/>
          <p:nvPr/>
        </p:nvSpPr>
        <p:spPr>
          <a:xfrm>
            <a:off x="8309893" y="3748020"/>
            <a:ext cx="1720343" cy="307777"/>
          </a:xfrm>
          <a:prstGeom prst="rect">
            <a:avLst/>
          </a:prstGeom>
          <a:noFill/>
        </p:spPr>
        <p:txBody>
          <a:bodyPr wrap="none" rtlCol="0">
            <a:spAutoFit/>
          </a:bodyPr>
          <a:lstStyle/>
          <a:p>
            <a:r>
              <a:rPr lang="en-US" sz="1400" dirty="0">
                <a:solidFill>
                  <a:schemeClr val="tx1"/>
                </a:solidFill>
              </a:rPr>
              <a:t>Durvalumab (n=67)</a:t>
            </a:r>
            <a:endParaRPr lang="en-GB" sz="1400" dirty="0">
              <a:solidFill>
                <a:schemeClr val="tx1"/>
              </a:solidFill>
            </a:endParaRPr>
          </a:p>
        </p:txBody>
      </p:sp>
      <p:cxnSp>
        <p:nvCxnSpPr>
          <p:cNvPr id="202" name="Straight Connector 201">
            <a:extLst>
              <a:ext uri="{FF2B5EF4-FFF2-40B4-BE49-F238E27FC236}">
                <a16:creationId xmlns:a16="http://schemas.microsoft.com/office/drawing/2014/main" id="{4358E7AE-6E4D-4B4E-BC17-4B145CE62820}"/>
              </a:ext>
            </a:extLst>
          </p:cNvPr>
          <p:cNvCxnSpPr>
            <a:cxnSpLocks/>
          </p:cNvCxnSpPr>
          <p:nvPr/>
        </p:nvCxnSpPr>
        <p:spPr>
          <a:xfrm>
            <a:off x="8069906" y="3901908"/>
            <a:ext cx="262369" cy="0"/>
          </a:xfrm>
          <a:prstGeom prst="line">
            <a:avLst/>
          </a:prstGeom>
          <a:noFill/>
          <a:ln w="25400" cap="flat">
            <a:solidFill>
              <a:schemeClr val="accent1"/>
            </a:solidFill>
            <a:prstDash val="solid"/>
            <a:miter/>
          </a:ln>
        </p:spPr>
      </p:cxnSp>
    </p:spTree>
    <p:extLst>
      <p:ext uri="{BB962C8B-B14F-4D97-AF65-F5344CB8AC3E}">
        <p14:creationId xmlns:p14="http://schemas.microsoft.com/office/powerpoint/2010/main" val="327270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ETOP Medical Oncology Slide Deck Editors 2021</a:t>
            </a:r>
            <a:endParaRPr lang="en-US" dirty="0"/>
          </a:p>
        </p:txBody>
      </p:sp>
      <p:sp>
        <p:nvSpPr>
          <p:cNvPr id="19" name="Content Placeholder 9"/>
          <p:cNvSpPr>
            <a:spLocks noGrp="1"/>
          </p:cNvSpPr>
          <p:nvPr>
            <p:ph idx="1"/>
          </p:nvPr>
        </p:nvSpPr>
        <p:spPr>
          <a:xfrm>
            <a:off x="2396880" y="153891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1097280" tIns="45720" rIns="45720" bIns="45720" numCol="1" anchor="ctr" anchorCtr="0" compatLnSpc="1">
            <a:prstTxWarp prst="textNoShape">
              <a:avLst/>
            </a:prstTxWarp>
          </a:bodyPr>
          <a:lstStyle/>
          <a:p>
            <a:pPr marL="0" indent="0" fontAlgn="auto">
              <a:spcAft>
                <a:spcPts val="200"/>
              </a:spcAft>
              <a:buClrTx/>
              <a:buSzTx/>
              <a:buNone/>
            </a:pPr>
            <a:r>
              <a:rPr lang="en-US" sz="1600" dirty="0">
                <a:solidFill>
                  <a:schemeClr val="tx2"/>
                </a:solidFill>
                <a:latin typeface="Arial" charset="0"/>
                <a:cs typeface="Arial" charset="0"/>
              </a:rPr>
              <a:t>Focus: biomarkers (all stages)</a:t>
            </a:r>
            <a:endParaRPr lang="en-US" sz="1400" dirty="0">
              <a:solidFill>
                <a:schemeClr val="tx2"/>
              </a:solidFill>
              <a:latin typeface="Arial" charset="0"/>
              <a:cs typeface="Arial" charset="0"/>
            </a:endParaRPr>
          </a:p>
          <a:p>
            <a:pPr marL="0" indent="0" fontAlgn="auto">
              <a:spcAft>
                <a:spcPts val="200"/>
              </a:spcAft>
              <a:buClrTx/>
              <a:buSzTx/>
              <a:buNone/>
            </a:pPr>
            <a:r>
              <a:rPr lang="en-US" sz="1400" b="1" dirty="0" err="1">
                <a:solidFill>
                  <a:schemeClr val="tx2"/>
                </a:solidFill>
                <a:latin typeface="Arial" charset="0"/>
                <a:cs typeface="Arial" charset="0"/>
              </a:rPr>
              <a:t>Dr</a:t>
            </a:r>
            <a:r>
              <a:rPr lang="en-US" sz="1400" b="1" dirty="0">
                <a:solidFill>
                  <a:schemeClr val="tx2"/>
                </a:solidFill>
                <a:latin typeface="Arial" charset="0"/>
                <a:cs typeface="Arial" charset="0"/>
              </a:rPr>
              <a:t> </a:t>
            </a:r>
            <a:r>
              <a:rPr lang="en-US" sz="1400" b="1" dirty="0" err="1">
                <a:solidFill>
                  <a:schemeClr val="tx2"/>
                </a:solidFill>
                <a:latin typeface="Arial" charset="0"/>
                <a:cs typeface="Arial" charset="0"/>
              </a:rPr>
              <a:t>Enriqueta</a:t>
            </a:r>
            <a:r>
              <a:rPr lang="en-US" sz="1400" b="1" dirty="0">
                <a:solidFill>
                  <a:schemeClr val="tx2"/>
                </a:solidFill>
                <a:latin typeface="Arial" charset="0"/>
                <a:cs typeface="Arial" charset="0"/>
              </a:rPr>
              <a:t> </a:t>
            </a:r>
            <a:r>
              <a:rPr lang="en-US" sz="1400" b="1" dirty="0" err="1">
                <a:solidFill>
                  <a:schemeClr val="tx2"/>
                </a:solidFill>
                <a:latin typeface="Arial" charset="0"/>
                <a:cs typeface="Arial" charset="0"/>
              </a:rPr>
              <a:t>Felip</a:t>
            </a:r>
            <a:endParaRPr lang="en-US" sz="1200" b="1" dirty="0">
              <a:solidFill>
                <a:schemeClr val="tx2"/>
              </a:solidFill>
              <a:latin typeface="Arial" charset="0"/>
              <a:cs typeface="Arial" charset="0"/>
            </a:endParaRPr>
          </a:p>
          <a:p>
            <a:pPr marL="0" indent="0" fontAlgn="auto">
              <a:spcAft>
                <a:spcPts val="200"/>
              </a:spcAft>
              <a:buClrTx/>
              <a:buSzTx/>
              <a:buNone/>
            </a:pPr>
            <a:r>
              <a:rPr lang="en-US" sz="1200" i="1" dirty="0">
                <a:solidFill>
                  <a:schemeClr val="tx2"/>
                </a:solidFill>
                <a:latin typeface="Arial" charset="0"/>
                <a:cs typeface="Arial" charset="0"/>
              </a:rPr>
              <a:t>Oncology Department, </a:t>
            </a:r>
            <a:r>
              <a:rPr lang="en-US" sz="1200" i="1" dirty="0" err="1">
                <a:solidFill>
                  <a:schemeClr val="tx2"/>
                </a:solidFill>
                <a:latin typeface="Arial" charset="0"/>
                <a:cs typeface="Arial" charset="0"/>
              </a:rPr>
              <a:t>Vall</a:t>
            </a:r>
            <a:r>
              <a:rPr lang="en-US" sz="1200" i="1" dirty="0">
                <a:solidFill>
                  <a:schemeClr val="tx2"/>
                </a:solidFill>
                <a:latin typeface="Arial" charset="0"/>
                <a:cs typeface="Arial" charset="0"/>
              </a:rPr>
              <a:t> </a:t>
            </a:r>
            <a:r>
              <a:rPr lang="en-US" sz="1200" i="1" dirty="0" err="1">
                <a:solidFill>
                  <a:schemeClr val="tx2"/>
                </a:solidFill>
                <a:latin typeface="Arial" charset="0"/>
                <a:cs typeface="Arial" charset="0"/>
              </a:rPr>
              <a:t>d'Hebron</a:t>
            </a:r>
            <a:r>
              <a:rPr lang="en-US" sz="1200" i="1" dirty="0">
                <a:solidFill>
                  <a:schemeClr val="tx2"/>
                </a:solidFill>
                <a:latin typeface="Arial" charset="0"/>
                <a:cs typeface="Arial" charset="0"/>
              </a:rPr>
              <a:t> University Hospital, Barcelona, Spain</a:t>
            </a:r>
          </a:p>
        </p:txBody>
      </p:sp>
      <p:sp>
        <p:nvSpPr>
          <p:cNvPr id="21" name="Content Placeholder 9"/>
          <p:cNvSpPr txBox="1">
            <a:spLocks/>
          </p:cNvSpPr>
          <p:nvPr/>
        </p:nvSpPr>
        <p:spPr bwMode="auto">
          <a:xfrm>
            <a:off x="2407897" y="4074220"/>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mn-ea"/>
                <a:cs typeface="Arial" charset="0"/>
                <a:sym typeface="Arial"/>
              </a:rPr>
              <a:t>Focus: advanced NSCLC (not radically treatable stage III &amp; stage IV)</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Arial" charset="0"/>
                <a:ea typeface="+mn-ea"/>
                <a:cs typeface="Arial" charset="0"/>
                <a:sym typeface="Arial"/>
              </a:rPr>
              <a:t>Dr</a:t>
            </a:r>
            <a:r>
              <a:rPr kumimoji="0" lang="en-US" sz="1400" b="1" i="0" u="none" strike="noStrike" kern="0" cap="none" spc="0" normalizeH="0" baseline="0" noProof="0" dirty="0">
                <a:ln>
                  <a:noFill/>
                </a:ln>
                <a:solidFill>
                  <a:srgbClr val="FFFFFF"/>
                </a:solidFill>
                <a:effectLst/>
                <a:uLnTx/>
                <a:uFillTx/>
                <a:latin typeface="Arial" charset="0"/>
                <a:ea typeface="+mn-ea"/>
                <a:cs typeface="Arial" charset="0"/>
                <a:sym typeface="Arial"/>
              </a:rPr>
              <a:t> Solange Peters</a:t>
            </a:r>
            <a:endParaRPr kumimoji="0" lang="en-US" sz="1200" b="1" i="0" u="none" strike="noStrike" kern="0" cap="none" spc="0" normalizeH="0" baseline="0" noProof="0" dirty="0">
              <a:ln>
                <a:noFill/>
              </a:ln>
              <a:solidFill>
                <a:srgbClr val="FFFFFF"/>
              </a:solidFill>
              <a:effectLst/>
              <a:uLnTx/>
              <a:uFillTx/>
              <a:latin typeface="Arial" charset="0"/>
              <a:ea typeface="+mn-ea"/>
              <a:cs typeface="Arial" charset="0"/>
              <a:sym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Arial" charset="0"/>
                <a:ea typeface="+mn-ea"/>
                <a:cs typeface="Arial" charset="0"/>
                <a:sym typeface="Arial"/>
              </a:rPr>
              <a:t>Multidisciplinary Oncology Center, Lausanne Cancer Center, Lausanne, Switzerland</a:t>
            </a:r>
          </a:p>
        </p:txBody>
      </p:sp>
      <p:sp>
        <p:nvSpPr>
          <p:cNvPr id="22" name="Content Placeholder 9"/>
          <p:cNvSpPr txBox="1">
            <a:spLocks/>
          </p:cNvSpPr>
          <p:nvPr/>
        </p:nvSpPr>
        <p:spPr bwMode="auto">
          <a:xfrm>
            <a:off x="2407897" y="5348471"/>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mn-ea"/>
                <a:cs typeface="Arial" charset="0"/>
                <a:sym typeface="Arial"/>
              </a:rPr>
              <a:t>Focus: other malignancies, SCLC, mesothelioma, rare tumors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charset="0"/>
                <a:ea typeface="+mn-ea"/>
                <a:cs typeface="Arial" charset="0"/>
                <a:sym typeface="Arial"/>
              </a:rPr>
              <a:t>Dr</a:t>
            </a: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sym typeface="Arial"/>
              </a:rPr>
              <a:t> Martin </a:t>
            </a:r>
            <a:r>
              <a:rPr kumimoji="0" lang="en-US" sz="1400" b="1" i="0" u="none" strike="noStrike" kern="1200" cap="none" spc="0" normalizeH="0" baseline="0" noProof="0" dirty="0" err="1">
                <a:ln>
                  <a:noFill/>
                </a:ln>
                <a:solidFill>
                  <a:srgbClr val="FFFFFF"/>
                </a:solidFill>
                <a:effectLst/>
                <a:uLnTx/>
                <a:uFillTx/>
                <a:latin typeface="Arial" charset="0"/>
                <a:ea typeface="+mn-ea"/>
                <a:cs typeface="Arial" charset="0"/>
                <a:sym typeface="Arial"/>
              </a:rPr>
              <a:t>Reck</a:t>
            </a:r>
            <a:endParaRPr kumimoji="0" lang="en-US" sz="1200" b="1" i="0" u="none" strike="noStrike" kern="1200" cap="none" spc="0" normalizeH="0" baseline="0" noProof="0" dirty="0">
              <a:ln>
                <a:noFill/>
              </a:ln>
              <a:solidFill>
                <a:srgbClr val="FFFFFF"/>
              </a:solidFill>
              <a:effectLst/>
              <a:uLnTx/>
              <a:uFillTx/>
              <a:latin typeface="Arial" charset="0"/>
              <a:ea typeface="+mn-ea"/>
              <a:cs typeface="Arial" charset="0"/>
              <a:sym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charset="0"/>
                <a:ea typeface="+mn-ea"/>
                <a:cs typeface="Arial" charset="0"/>
                <a:sym typeface="Arial"/>
              </a:rPr>
              <a:t>Department of Thoracic Oncology, Hospital </a:t>
            </a:r>
            <a:r>
              <a:rPr kumimoji="0" lang="en-US" sz="1200" b="0" i="1" u="none" strike="noStrike" kern="1200" cap="none" spc="0" normalizeH="0" baseline="0" noProof="0" dirty="0" err="1">
                <a:ln>
                  <a:noFill/>
                </a:ln>
                <a:solidFill>
                  <a:srgbClr val="FFFFFF"/>
                </a:solidFill>
                <a:effectLst/>
                <a:uLnTx/>
                <a:uFillTx/>
                <a:latin typeface="Arial" charset="0"/>
                <a:ea typeface="+mn-ea"/>
                <a:cs typeface="Arial" charset="0"/>
                <a:sym typeface="Arial"/>
              </a:rPr>
              <a:t>Grosshansdorf</a:t>
            </a:r>
            <a:r>
              <a:rPr kumimoji="0" lang="en-US" sz="1200" b="0" i="1" u="none" strike="noStrike" kern="1200" cap="none" spc="0" normalizeH="0" baseline="0" noProof="0" dirty="0">
                <a:ln>
                  <a:noFill/>
                </a:ln>
                <a:solidFill>
                  <a:srgbClr val="FFFFFF"/>
                </a:solidFill>
                <a:effectLst/>
                <a:uLnTx/>
                <a:uFillTx/>
                <a:latin typeface="Arial" charset="0"/>
                <a:ea typeface="+mn-ea"/>
                <a:cs typeface="Arial" charset="0"/>
                <a:sym typeface="Arial"/>
              </a:rPr>
              <a:t>, </a:t>
            </a:r>
            <a:r>
              <a:rPr kumimoji="0" lang="en-US" sz="1200" b="0" i="1" u="none" strike="noStrike" kern="1200" cap="none" spc="0" normalizeH="0" baseline="0" noProof="0" dirty="0" err="1">
                <a:ln>
                  <a:noFill/>
                </a:ln>
                <a:solidFill>
                  <a:srgbClr val="FFFFFF"/>
                </a:solidFill>
                <a:effectLst/>
                <a:uLnTx/>
                <a:uFillTx/>
                <a:latin typeface="Arial" charset="0"/>
                <a:ea typeface="+mn-ea"/>
                <a:cs typeface="Arial" charset="0"/>
                <a:sym typeface="Arial"/>
              </a:rPr>
              <a:t>Grosshansdorf</a:t>
            </a:r>
            <a:r>
              <a:rPr kumimoji="0" lang="en-US" sz="1200" b="0" i="1" u="none" strike="noStrike" kern="1200" cap="none" spc="0" normalizeH="0" baseline="0" noProof="0" dirty="0">
                <a:ln>
                  <a:noFill/>
                </a:ln>
                <a:solidFill>
                  <a:srgbClr val="FFFFFF"/>
                </a:solidFill>
                <a:effectLst/>
                <a:uLnTx/>
                <a:uFillTx/>
                <a:latin typeface="Arial" charset="0"/>
                <a:ea typeface="+mn-ea"/>
                <a:cs typeface="Arial" charset="0"/>
                <a:sym typeface="Arial"/>
              </a:rPr>
              <a:t>, Germany</a:t>
            </a:r>
          </a:p>
        </p:txBody>
      </p:sp>
      <p:pic>
        <p:nvPicPr>
          <p:cNvPr id="23" name="Picture 22" descr="Reck Martin.jpg"/>
          <p:cNvPicPr>
            <a:picLocks noChangeAspect="1"/>
          </p:cNvPicPr>
          <p:nvPr/>
        </p:nvPicPr>
        <p:blipFill rotWithShape="1">
          <a:blip r:embed="rId3" cstate="print"/>
          <a:srcRect b="16245"/>
          <a:stretch/>
        </p:blipFill>
        <p:spPr>
          <a:xfrm>
            <a:off x="2394769" y="5337041"/>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770" y="1557898"/>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2394769" y="4052498"/>
            <a:ext cx="924164" cy="1204732"/>
          </a:xfrm>
          <a:prstGeom prst="roundRect">
            <a:avLst>
              <a:gd name="adj" fmla="val 8780"/>
            </a:avLst>
          </a:prstGeom>
          <a:ln w="28575">
            <a:solidFill>
              <a:schemeClr val="tx2"/>
            </a:solidFill>
          </a:ln>
          <a:extLst>
            <a:ext uri="{909E8E84-426E-40dd-AFC4-6F175D3DCCD1}">
              <a14:hiddenFill xmlns:a14="http://schemas.microsoft.com/office/drawing/2010/main" xmlns="">
                <a:solidFill>
                  <a:srgbClr val="FFFFFF"/>
                </a:solidFill>
              </a14:hiddenFill>
            </a:ext>
          </a:extLst>
        </p:spPr>
      </p:pic>
      <p:sp>
        <p:nvSpPr>
          <p:cNvPr id="10" name="Content Placeholder 9"/>
          <p:cNvSpPr txBox="1">
            <a:spLocks/>
          </p:cNvSpPr>
          <p:nvPr/>
        </p:nvSpPr>
        <p:spPr bwMode="auto">
          <a:xfrm>
            <a:off x="2394769" y="2801733"/>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mn-ea"/>
                <a:cs typeface="Arial" charset="0"/>
                <a:sym typeface="Arial"/>
              </a:rPr>
              <a:t>Focus: early and locally advanced NSCLC (stages I–III)</a:t>
            </a:r>
            <a:endParaRPr kumimoji="0" lang="en-US" sz="1400" b="0" i="0" u="none" strike="noStrike" kern="0" cap="none" spc="0" normalizeH="0" baseline="0" noProof="0" dirty="0">
              <a:ln>
                <a:noFill/>
              </a:ln>
              <a:solidFill>
                <a:srgbClr val="FFFFFF"/>
              </a:solidFill>
              <a:effectLst/>
              <a:uLnTx/>
              <a:uFillTx/>
              <a:latin typeface="Arial" charset="0"/>
              <a:ea typeface="+mn-ea"/>
              <a:cs typeface="Arial" charset="0"/>
              <a:sym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0" cap="none" spc="0" normalizeH="0" baseline="0" noProof="0" dirty="0" err="1">
                <a:ln>
                  <a:noFill/>
                </a:ln>
                <a:solidFill>
                  <a:srgbClr val="FFFFFF"/>
                </a:solidFill>
                <a:effectLst/>
                <a:uLnTx/>
                <a:uFillTx/>
                <a:latin typeface="Arial" charset="0"/>
                <a:ea typeface="+mn-ea"/>
                <a:cs typeface="Arial" charset="0"/>
                <a:sym typeface="Arial"/>
              </a:rPr>
              <a:t>Dr</a:t>
            </a:r>
            <a:r>
              <a:rPr kumimoji="0" lang="en-US" sz="1400" b="1" i="0" u="none" strike="noStrike" kern="0" cap="none" spc="0" normalizeH="0" baseline="0" noProof="0" dirty="0">
                <a:ln>
                  <a:noFill/>
                </a:ln>
                <a:solidFill>
                  <a:srgbClr val="FFFFFF"/>
                </a:solidFill>
                <a:effectLst/>
                <a:uLnTx/>
                <a:uFillTx/>
                <a:latin typeface="Arial" charset="0"/>
                <a:ea typeface="+mn-ea"/>
                <a:cs typeface="Arial" charset="0"/>
                <a:sym typeface="Arial"/>
              </a:rPr>
              <a:t> Egbert Smit</a:t>
            </a:r>
            <a:endParaRPr kumimoji="0" lang="en-US" sz="1200" b="1" i="0" u="none" strike="noStrike" kern="0" cap="none" spc="0" normalizeH="0" baseline="0" noProof="0" dirty="0">
              <a:ln>
                <a:noFill/>
              </a:ln>
              <a:solidFill>
                <a:srgbClr val="FFFFFF"/>
              </a:solidFill>
              <a:effectLst/>
              <a:uLnTx/>
              <a:uFillTx/>
              <a:latin typeface="Arial" charset="0"/>
              <a:ea typeface="+mn-ea"/>
              <a:cs typeface="Arial" charset="0"/>
              <a:sym typeface="Arial"/>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Arial" charset="0"/>
                <a:ea typeface="+mn-ea"/>
                <a:cs typeface="Arial" charset="0"/>
                <a:sym typeface="Arial"/>
              </a:rPr>
              <a:t>Netherlands Cancer Institute, Antoni van Leeuwenhoek Hospital, Amsterdam, Netherlands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4915" y="2820719"/>
            <a:ext cx="854137" cy="1123319"/>
          </a:xfrm>
          <a:prstGeom prst="roundRect">
            <a:avLst>
              <a:gd name="adj" fmla="val 8780"/>
            </a:avLst>
          </a:prstGeom>
          <a:ln w="28575">
            <a:solidFill>
              <a:schemeClr val="tx2"/>
            </a:solidFill>
          </a:ln>
        </p:spPr>
      </p:pic>
    </p:spTree>
    <p:custDataLst>
      <p:tags r:id="rId1"/>
    </p:custDataLst>
    <p:extLst>
      <p:ext uri="{BB962C8B-B14F-4D97-AF65-F5344CB8AC3E}">
        <p14:creationId xmlns:p14="http://schemas.microsoft.com/office/powerpoint/2010/main" val="312465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LBA42: </a:t>
            </a:r>
            <a:r>
              <a:rPr lang="en-GB" dirty="0"/>
              <a:t>COAST: an open-label, randomised, phase 2 platform study of durvalumab alone or in combination with novel agents in patients with locally advanced, unresectable, stage III NSCLC </a:t>
            </a:r>
            <a:r>
              <a:rPr lang="en-US" dirty="0"/>
              <a:t>– Martinez-Marti A, et al</a:t>
            </a:r>
          </a:p>
        </p:txBody>
      </p:sp>
      <p:sp>
        <p:nvSpPr>
          <p:cNvPr id="3" name="Content Placeholder 2"/>
          <p:cNvSpPr>
            <a:spLocks noGrp="1"/>
          </p:cNvSpPr>
          <p:nvPr>
            <p:ph idx="1"/>
          </p:nvPr>
        </p:nvSpPr>
        <p:spPr/>
        <p:txBody>
          <a:bodyPr/>
          <a:lstStyle/>
          <a:p>
            <a:r>
              <a:rPr lang="en-US" b="1" dirty="0"/>
              <a:t>Key results (cont.)</a:t>
            </a:r>
          </a:p>
          <a:p>
            <a:pPr>
              <a:spcBef>
                <a:spcPts val="30600"/>
              </a:spcBef>
            </a:pPr>
            <a:r>
              <a:rPr lang="en-US" b="1" dirty="0"/>
              <a:t>Conclusions</a:t>
            </a:r>
          </a:p>
          <a:p>
            <a:pPr lvl="1"/>
            <a:r>
              <a:rPr lang="en-US" dirty="0"/>
              <a:t>In patients with stage III NSCLC, combined immunomodulation therapy including durvalumab provided additional ORR and PFS benefit over durvalumab monotherapy, with no new safety signals reported</a:t>
            </a:r>
            <a:endParaRPr lang="en-US" b="1" dirty="0"/>
          </a:p>
        </p:txBody>
      </p:sp>
      <p:sp>
        <p:nvSpPr>
          <p:cNvPr id="5" name="Text Placeholder 4"/>
          <p:cNvSpPr>
            <a:spLocks noGrp="1"/>
          </p:cNvSpPr>
          <p:nvPr>
            <p:ph type="body" sz="quarter" idx="11"/>
          </p:nvPr>
        </p:nvSpPr>
        <p:spPr/>
        <p:txBody>
          <a:bodyPr/>
          <a:lstStyle/>
          <a:p>
            <a:r>
              <a:rPr lang="en-US" dirty="0"/>
              <a:t>Martinez-Marti A, et al. Ann </a:t>
            </a:r>
            <a:r>
              <a:rPr lang="en-US" dirty="0" err="1"/>
              <a:t>Oncol</a:t>
            </a:r>
            <a:r>
              <a:rPr lang="en-US" dirty="0"/>
              <a:t> 2021;32(</a:t>
            </a:r>
            <a:r>
              <a:rPr lang="en-US" dirty="0" err="1"/>
              <a:t>suppl</a:t>
            </a:r>
            <a:r>
              <a:rPr lang="en-US" dirty="0"/>
              <a:t>):</a:t>
            </a:r>
            <a:r>
              <a:rPr lang="en-US" dirty="0" err="1"/>
              <a:t>Abstr</a:t>
            </a:r>
            <a:r>
              <a:rPr lang="en-US" dirty="0"/>
              <a:t> LBA42</a:t>
            </a:r>
          </a:p>
        </p:txBody>
      </p:sp>
      <p:graphicFrame>
        <p:nvGraphicFramePr>
          <p:cNvPr id="6" name="Table 5"/>
          <p:cNvGraphicFramePr>
            <a:graphicFrameLocks noGrp="1"/>
          </p:cNvGraphicFramePr>
          <p:nvPr>
            <p:extLst>
              <p:ext uri="{D42A27DB-BD31-4B8C-83A1-F6EECF244321}">
                <p14:modId xmlns:p14="http://schemas.microsoft.com/office/powerpoint/2010/main" val="3943911165"/>
              </p:ext>
            </p:extLst>
          </p:nvPr>
        </p:nvGraphicFramePr>
        <p:xfrm>
          <a:off x="508447" y="1607786"/>
          <a:ext cx="11175103" cy="3842640"/>
        </p:xfrm>
        <a:graphic>
          <a:graphicData uri="http://schemas.openxmlformats.org/drawingml/2006/table">
            <a:tbl>
              <a:tblPr firstRow="1" bandRow="1">
                <a:tableStyleId>{69012ECD-51FC-41F1-AA8D-1B2483CD663E}</a:tableStyleId>
              </a:tblPr>
              <a:tblGrid>
                <a:gridCol w="3492820">
                  <a:extLst>
                    <a:ext uri="{9D8B030D-6E8A-4147-A177-3AD203B41FA5}">
                      <a16:colId xmlns:a16="http://schemas.microsoft.com/office/drawing/2014/main" val="3400150753"/>
                    </a:ext>
                  </a:extLst>
                </a:gridCol>
                <a:gridCol w="1089970">
                  <a:extLst>
                    <a:ext uri="{9D8B030D-6E8A-4147-A177-3AD203B41FA5}">
                      <a16:colId xmlns:a16="http://schemas.microsoft.com/office/drawing/2014/main" val="849970926"/>
                    </a:ext>
                  </a:extLst>
                </a:gridCol>
                <a:gridCol w="1004761">
                  <a:extLst>
                    <a:ext uri="{9D8B030D-6E8A-4147-A177-3AD203B41FA5}">
                      <a16:colId xmlns:a16="http://schemas.microsoft.com/office/drawing/2014/main" val="3439528666"/>
                    </a:ext>
                  </a:extLst>
                </a:gridCol>
                <a:gridCol w="1396888">
                  <a:extLst>
                    <a:ext uri="{9D8B030D-6E8A-4147-A177-3AD203B41FA5}">
                      <a16:colId xmlns:a16="http://schemas.microsoft.com/office/drawing/2014/main" val="1121347331"/>
                    </a:ext>
                  </a:extLst>
                </a:gridCol>
                <a:gridCol w="1396888">
                  <a:extLst>
                    <a:ext uri="{9D8B030D-6E8A-4147-A177-3AD203B41FA5}">
                      <a16:colId xmlns:a16="http://schemas.microsoft.com/office/drawing/2014/main" val="1437272783"/>
                    </a:ext>
                  </a:extLst>
                </a:gridCol>
                <a:gridCol w="1396888">
                  <a:extLst>
                    <a:ext uri="{9D8B030D-6E8A-4147-A177-3AD203B41FA5}">
                      <a16:colId xmlns:a16="http://schemas.microsoft.com/office/drawing/2014/main" val="203154197"/>
                    </a:ext>
                  </a:extLst>
                </a:gridCol>
                <a:gridCol w="1396888">
                  <a:extLst>
                    <a:ext uri="{9D8B030D-6E8A-4147-A177-3AD203B41FA5}">
                      <a16:colId xmlns:a16="http://schemas.microsoft.com/office/drawing/2014/main" val="2234803910"/>
                    </a:ext>
                  </a:extLst>
                </a:gridCol>
              </a:tblGrid>
              <a:tr h="276245">
                <a:tc rowSpan="2">
                  <a:txBody>
                    <a:bodyPr/>
                    <a:lstStyle/>
                    <a:p>
                      <a:r>
                        <a:rPr lang="en-GB" sz="1400" noProof="0" dirty="0">
                          <a:solidFill>
                            <a:schemeClr val="tx2"/>
                          </a:solidFill>
                        </a:rPr>
                        <a:t>TEAEs occurring in &gt;15% of patients in any arm,</a:t>
                      </a:r>
                      <a:r>
                        <a:rPr lang="en-GB" sz="1400" baseline="0" noProof="0" dirty="0">
                          <a:solidFill>
                            <a:schemeClr val="tx2"/>
                          </a:solidFill>
                        </a:rPr>
                        <a:t> </a:t>
                      </a:r>
                      <a:r>
                        <a:rPr lang="en-GB" sz="1400" noProof="0" dirty="0">
                          <a:solidFill>
                            <a:schemeClr val="tx2"/>
                          </a:solidFill>
                        </a:rPr>
                        <a:t>n (%)</a:t>
                      </a:r>
                      <a:endParaRPr lang="en-US" sz="1400" dirty="0">
                        <a:solidFill>
                          <a:schemeClr val="tx2"/>
                        </a:solidFill>
                      </a:endParaRPr>
                    </a:p>
                  </a:txBody>
                  <a:tcPr marT="36000" marB="36000" anchor="b">
                    <a:lnB w="12700" cap="flat" cmpd="sng" algn="ctr">
                      <a:noFill/>
                      <a:prstDash val="solid"/>
                      <a:round/>
                      <a:headEnd type="none" w="med" len="med"/>
                      <a:tailEnd type="none" w="med" len="med"/>
                    </a:lnB>
                  </a:tcPr>
                </a:tc>
                <a:tc gridSpan="2">
                  <a:txBody>
                    <a:bodyPr/>
                    <a:lstStyle/>
                    <a:p>
                      <a:pPr algn="ctr"/>
                      <a:r>
                        <a:rPr lang="en-US" sz="1400" dirty="0">
                          <a:solidFill>
                            <a:schemeClr val="tx2"/>
                          </a:solidFill>
                        </a:rPr>
                        <a:t>Durvalumab</a:t>
                      </a:r>
                      <a:br>
                        <a:rPr lang="en-US" sz="1400" dirty="0">
                          <a:solidFill>
                            <a:schemeClr val="tx2"/>
                          </a:solidFill>
                        </a:rPr>
                      </a:br>
                      <a:r>
                        <a:rPr lang="en-US" sz="1400" dirty="0">
                          <a:solidFill>
                            <a:schemeClr val="tx2"/>
                          </a:solidFill>
                        </a:rPr>
                        <a:t>(n=66)</a:t>
                      </a:r>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Durvalumab + oleclumab </a:t>
                      </a:r>
                      <a:endParaRPr lang="en-GB" sz="1400" dirty="0">
                        <a:solidFill>
                          <a:schemeClr val="tx2"/>
                        </a:solidFill>
                      </a:endParaRPr>
                    </a:p>
                    <a:p>
                      <a:pPr algn="ctr"/>
                      <a:r>
                        <a:rPr lang="en-US" sz="1400" dirty="0">
                          <a:solidFill>
                            <a:schemeClr val="tx2"/>
                          </a:solidFill>
                        </a:rPr>
                        <a:t>(n=59)</a:t>
                      </a:r>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Durvalumab + monalizumab </a:t>
                      </a:r>
                      <a:endParaRPr lang="en-GB" sz="1400" dirty="0">
                        <a:solidFill>
                          <a:schemeClr val="tx2"/>
                        </a:solidFill>
                      </a:endParaRPr>
                    </a:p>
                    <a:p>
                      <a:pPr algn="ctr"/>
                      <a:r>
                        <a:rPr lang="en-US" sz="1400" dirty="0">
                          <a:solidFill>
                            <a:schemeClr val="tx2"/>
                          </a:solidFill>
                        </a:rPr>
                        <a:t>(n=61)</a:t>
                      </a:r>
                    </a:p>
                  </a:txBody>
                  <a:tcPr marT="36000" marB="36000" anchor="ctr"/>
                </a:tc>
                <a:tc hMerge="1">
                  <a:txBody>
                    <a:bodyPr/>
                    <a:lstStyle/>
                    <a:p>
                      <a:endParaRPr lang="en-US"/>
                    </a:p>
                  </a:txBody>
                  <a:tcPr/>
                </a:tc>
                <a:extLst>
                  <a:ext uri="{0D108BD9-81ED-4DB2-BD59-A6C34878D82A}">
                    <a16:rowId xmlns:a16="http://schemas.microsoft.com/office/drawing/2014/main" val="2805004280"/>
                  </a:ext>
                </a:extLst>
              </a:tr>
              <a:tr h="0">
                <a:tc vMerge="1">
                  <a:txBody>
                    <a:bodyPr/>
                    <a:lstStyle/>
                    <a:p>
                      <a:endParaRPr lang="en-US" sz="1200" dirty="0"/>
                    </a:p>
                  </a:txBody>
                  <a:tcPr anchor="ctr">
                    <a:solidFill>
                      <a:schemeClr val="accent1"/>
                    </a:solidFill>
                  </a:tcPr>
                </a:tc>
                <a:tc>
                  <a:txBody>
                    <a:bodyPr/>
                    <a:lstStyle/>
                    <a:p>
                      <a:pPr algn="ctr"/>
                      <a:r>
                        <a:rPr lang="en-US" sz="1400" b="1" dirty="0">
                          <a:solidFill>
                            <a:schemeClr val="tx2"/>
                          </a:solidFill>
                        </a:rPr>
                        <a:t>All grades</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tx2"/>
                          </a:solidFill>
                        </a:rPr>
                        <a:t>Grade</a:t>
                      </a:r>
                      <a:r>
                        <a:rPr lang="en-US" sz="1400" b="1" baseline="0" dirty="0">
                          <a:solidFill>
                            <a:schemeClr val="tx2"/>
                          </a:solidFill>
                        </a:rPr>
                        <a:t> 3/4</a:t>
                      </a:r>
                      <a:endParaRPr lang="en-US" sz="1400" b="1" dirty="0">
                        <a:solidFill>
                          <a:schemeClr val="tx2"/>
                        </a:solidFill>
                      </a:endParaRP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tx2"/>
                          </a:solidFill>
                        </a:rPr>
                        <a:t>All grades</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tx2"/>
                          </a:solidFill>
                        </a:rPr>
                        <a:t>Grade</a:t>
                      </a:r>
                      <a:r>
                        <a:rPr lang="en-US" sz="1400" b="1" baseline="0" dirty="0">
                          <a:solidFill>
                            <a:schemeClr val="tx2"/>
                          </a:solidFill>
                        </a:rPr>
                        <a:t> 3/4</a:t>
                      </a:r>
                      <a:endParaRPr lang="en-US" sz="1400" b="1" dirty="0">
                        <a:solidFill>
                          <a:schemeClr val="tx2"/>
                        </a:solidFill>
                      </a:endParaRP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tx2"/>
                          </a:solidFill>
                        </a:rPr>
                        <a:t>All grades</a:t>
                      </a:r>
                    </a:p>
                  </a:txBody>
                  <a:tcPr marT="36000" marB="36000" anchor="ctr">
                    <a:lnB w="12700" cap="flat" cmpd="sng" algn="ctr">
                      <a:noFill/>
                      <a:prstDash val="solid"/>
                      <a:round/>
                      <a:headEnd type="none" w="med" len="med"/>
                      <a:tailEnd type="none" w="med" len="med"/>
                    </a:lnB>
                    <a:solidFill>
                      <a:schemeClr val="accent1"/>
                    </a:solidFill>
                  </a:tcPr>
                </a:tc>
                <a:tc>
                  <a:txBody>
                    <a:bodyPr/>
                    <a:lstStyle/>
                    <a:p>
                      <a:pPr algn="ctr"/>
                      <a:r>
                        <a:rPr lang="en-US" sz="1400" b="1" dirty="0">
                          <a:solidFill>
                            <a:schemeClr val="tx2"/>
                          </a:solidFill>
                        </a:rPr>
                        <a:t>Grade</a:t>
                      </a:r>
                      <a:r>
                        <a:rPr lang="en-US" sz="1400" b="1" baseline="0" dirty="0">
                          <a:solidFill>
                            <a:schemeClr val="tx2"/>
                          </a:solidFill>
                        </a:rPr>
                        <a:t> 3/4</a:t>
                      </a:r>
                      <a:endParaRPr lang="en-US" sz="1400" b="1" dirty="0">
                        <a:solidFill>
                          <a:schemeClr val="tx2"/>
                        </a:solidFill>
                      </a:endParaRPr>
                    </a:p>
                  </a:txBody>
                  <a:tcPr marT="36000" marB="36000" anchor="ct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446986685"/>
                  </a:ext>
                </a:extLst>
              </a:tr>
              <a:tr h="0">
                <a:tc>
                  <a:txBody>
                    <a:bodyPr/>
                    <a:lstStyle/>
                    <a:p>
                      <a:r>
                        <a:rPr lang="en-GB" sz="1200" dirty="0"/>
                        <a:t>≥1 TEAE</a:t>
                      </a:r>
                    </a:p>
                  </a:txBody>
                  <a:tcPr marT="36000" marB="36000" anchor="ctr">
                    <a:lnT w="12700" cap="flat" cmpd="sng" algn="ctr">
                      <a:noFill/>
                      <a:prstDash val="solid"/>
                      <a:round/>
                      <a:headEnd type="none" w="med" len="med"/>
                      <a:tailEnd type="none" w="med" len="med"/>
                    </a:lnT>
                  </a:tcPr>
                </a:tc>
                <a:tc>
                  <a:txBody>
                    <a:bodyPr/>
                    <a:lstStyle/>
                    <a:p>
                      <a:pPr algn="ctr"/>
                      <a:r>
                        <a:rPr lang="en-US" sz="1200" dirty="0"/>
                        <a:t>65 (98.5)</a:t>
                      </a:r>
                    </a:p>
                  </a:txBody>
                  <a:tcPr marT="36000" marB="36000" anchor="ctr">
                    <a:lnT w="12700" cap="flat" cmpd="sng" algn="ctr">
                      <a:noFill/>
                      <a:prstDash val="solid"/>
                      <a:round/>
                      <a:headEnd type="none" w="med" len="med"/>
                      <a:tailEnd type="none" w="med" len="med"/>
                    </a:lnT>
                  </a:tcPr>
                </a:tc>
                <a:tc>
                  <a:txBody>
                    <a:bodyPr/>
                    <a:lstStyle/>
                    <a:p>
                      <a:pPr algn="ctr"/>
                      <a:r>
                        <a:rPr lang="en-US" sz="1200" dirty="0"/>
                        <a:t>23 (34.8)</a:t>
                      </a:r>
                    </a:p>
                  </a:txBody>
                  <a:tcPr marT="36000" marB="36000" anchor="ctr">
                    <a:lnT w="12700" cap="flat" cmpd="sng" algn="ctr">
                      <a:noFill/>
                      <a:prstDash val="solid"/>
                      <a:round/>
                      <a:headEnd type="none" w="med" len="med"/>
                      <a:tailEnd type="none" w="med" len="med"/>
                    </a:lnT>
                  </a:tcPr>
                </a:tc>
                <a:tc>
                  <a:txBody>
                    <a:bodyPr/>
                    <a:lstStyle/>
                    <a:p>
                      <a:pPr algn="ctr"/>
                      <a:r>
                        <a:rPr lang="en-US" sz="1200" dirty="0"/>
                        <a:t>57 (96.6)</a:t>
                      </a:r>
                    </a:p>
                  </a:txBody>
                  <a:tcPr marT="36000" marB="36000" anchor="ctr">
                    <a:lnT w="12700" cap="flat" cmpd="sng" algn="ctr">
                      <a:noFill/>
                      <a:prstDash val="solid"/>
                      <a:round/>
                      <a:headEnd type="none" w="med" len="med"/>
                      <a:tailEnd type="none" w="med" len="med"/>
                    </a:lnT>
                  </a:tcPr>
                </a:tc>
                <a:tc>
                  <a:txBody>
                    <a:bodyPr/>
                    <a:lstStyle/>
                    <a:p>
                      <a:pPr algn="ctr"/>
                      <a:r>
                        <a:rPr lang="en-US" sz="1200" dirty="0"/>
                        <a:t>21 (35.6)</a:t>
                      </a:r>
                    </a:p>
                  </a:txBody>
                  <a:tcPr marT="36000" marB="36000" anchor="ctr">
                    <a:lnT w="12700" cap="flat" cmpd="sng" algn="ctr">
                      <a:noFill/>
                      <a:prstDash val="solid"/>
                      <a:round/>
                      <a:headEnd type="none" w="med" len="med"/>
                      <a:tailEnd type="none" w="med" len="med"/>
                    </a:lnT>
                  </a:tcPr>
                </a:tc>
                <a:tc>
                  <a:txBody>
                    <a:bodyPr/>
                    <a:lstStyle/>
                    <a:p>
                      <a:pPr algn="ctr"/>
                      <a:r>
                        <a:rPr lang="en-US" sz="1200" dirty="0"/>
                        <a:t>61 (100)</a:t>
                      </a:r>
                    </a:p>
                  </a:txBody>
                  <a:tcPr marT="36000" marB="36000" anchor="ctr">
                    <a:lnT w="12700" cap="flat" cmpd="sng" algn="ctr">
                      <a:noFill/>
                      <a:prstDash val="solid"/>
                      <a:round/>
                      <a:headEnd type="none" w="med" len="med"/>
                      <a:tailEnd type="none" w="med" len="med"/>
                    </a:lnT>
                  </a:tcPr>
                </a:tc>
                <a:tc>
                  <a:txBody>
                    <a:bodyPr/>
                    <a:lstStyle/>
                    <a:p>
                      <a:pPr algn="ctr"/>
                      <a:r>
                        <a:rPr lang="en-US" sz="1200" dirty="0"/>
                        <a:t>16 (26.2)</a:t>
                      </a:r>
                    </a:p>
                  </a:txBody>
                  <a:tcPr marT="36000" marB="36000" anchor="ctr">
                    <a:lnT w="12700" cap="flat" cmpd="sng" algn="ctr">
                      <a:noFill/>
                      <a:prstDash val="solid"/>
                      <a:round/>
                      <a:headEnd type="none" w="med" len="med"/>
                      <a:tailEnd type="none" w="med" len="med"/>
                    </a:lnT>
                  </a:tcPr>
                </a:tc>
                <a:extLst>
                  <a:ext uri="{0D108BD9-81ED-4DB2-BD59-A6C34878D82A}">
                    <a16:rowId xmlns:a16="http://schemas.microsoft.com/office/drawing/2014/main" val="1867974511"/>
                  </a:ext>
                </a:extLst>
              </a:tr>
              <a:tr h="0">
                <a:tc>
                  <a:txBody>
                    <a:bodyPr/>
                    <a:lstStyle/>
                    <a:p>
                      <a:r>
                        <a:rPr lang="en-US" sz="1200" dirty="0"/>
                        <a:t>Cough</a:t>
                      </a:r>
                    </a:p>
                  </a:txBody>
                  <a:tcPr marL="180000" marT="36000" marB="36000" anchor="ctr"/>
                </a:tc>
                <a:tc>
                  <a:txBody>
                    <a:bodyPr/>
                    <a:lstStyle/>
                    <a:p>
                      <a:pPr algn="ctr"/>
                      <a:r>
                        <a:rPr lang="en-US" sz="1200" dirty="0"/>
                        <a:t>12 (18.5)</a:t>
                      </a:r>
                    </a:p>
                  </a:txBody>
                  <a:tcPr marT="36000" marB="36000" anchor="ctr"/>
                </a:tc>
                <a:tc>
                  <a:txBody>
                    <a:bodyPr/>
                    <a:lstStyle/>
                    <a:p>
                      <a:pPr algn="ctr"/>
                      <a:r>
                        <a:rPr lang="en-US" sz="1200" dirty="0"/>
                        <a:t>0</a:t>
                      </a:r>
                    </a:p>
                  </a:txBody>
                  <a:tcPr marT="36000" marB="36000" anchor="ctr"/>
                </a:tc>
                <a:tc>
                  <a:txBody>
                    <a:bodyPr/>
                    <a:lstStyle/>
                    <a:p>
                      <a:pPr algn="ctr"/>
                      <a:r>
                        <a:rPr lang="en-US" sz="1200" dirty="0"/>
                        <a:t>18</a:t>
                      </a:r>
                      <a:r>
                        <a:rPr lang="en-US" sz="1200" baseline="0" dirty="0"/>
                        <a:t> (30.5)</a:t>
                      </a:r>
                      <a:endParaRPr lang="en-US" sz="1200" dirty="0"/>
                    </a:p>
                  </a:txBody>
                  <a:tcPr marT="36000" marB="36000" anchor="ctr"/>
                </a:tc>
                <a:tc>
                  <a:txBody>
                    <a:bodyPr/>
                    <a:lstStyle/>
                    <a:p>
                      <a:pPr algn="ctr"/>
                      <a:r>
                        <a:rPr lang="en-US" sz="1200" dirty="0"/>
                        <a:t>1 (1.7)</a:t>
                      </a:r>
                    </a:p>
                  </a:txBody>
                  <a:tcPr marT="36000" marB="36000" anchor="ctr"/>
                </a:tc>
                <a:tc>
                  <a:txBody>
                    <a:bodyPr/>
                    <a:lstStyle/>
                    <a:p>
                      <a:pPr algn="ctr"/>
                      <a:r>
                        <a:rPr lang="en-US" sz="1200" dirty="0"/>
                        <a:t>27 (44.3)</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523465960"/>
                  </a:ext>
                </a:extLst>
              </a:tr>
              <a:tr h="0">
                <a:tc>
                  <a:txBody>
                    <a:bodyPr/>
                    <a:lstStyle/>
                    <a:p>
                      <a:r>
                        <a:rPr lang="en-GB" sz="1200" noProof="0" dirty="0"/>
                        <a:t>Dyspnoea</a:t>
                      </a:r>
                    </a:p>
                  </a:txBody>
                  <a:tcPr marL="180000" marT="36000" marB="36000" anchor="ctr"/>
                </a:tc>
                <a:tc>
                  <a:txBody>
                    <a:bodyPr/>
                    <a:lstStyle/>
                    <a:p>
                      <a:pPr algn="ctr"/>
                      <a:r>
                        <a:rPr lang="en-US" sz="1200" dirty="0"/>
                        <a:t>17 (25.8)</a:t>
                      </a:r>
                    </a:p>
                  </a:txBody>
                  <a:tcPr marT="36000" marB="36000" anchor="ctr"/>
                </a:tc>
                <a:tc>
                  <a:txBody>
                    <a:bodyPr/>
                    <a:lstStyle/>
                    <a:p>
                      <a:pPr algn="ctr"/>
                      <a:r>
                        <a:rPr lang="en-US" sz="1200" dirty="0"/>
                        <a:t>2</a:t>
                      </a:r>
                      <a:r>
                        <a:rPr lang="en-US" sz="1200" baseline="0" dirty="0"/>
                        <a:t> (3.0)</a:t>
                      </a:r>
                      <a:endParaRPr lang="en-US" sz="1200" dirty="0"/>
                    </a:p>
                  </a:txBody>
                  <a:tcPr marT="36000" marB="36000" anchor="ctr"/>
                </a:tc>
                <a:tc>
                  <a:txBody>
                    <a:bodyPr/>
                    <a:lstStyle/>
                    <a:p>
                      <a:pPr algn="ctr"/>
                      <a:r>
                        <a:rPr lang="en-US" sz="1200" dirty="0"/>
                        <a:t>15 (25.4)</a:t>
                      </a:r>
                    </a:p>
                  </a:txBody>
                  <a:tcPr marT="36000" marB="36000" anchor="ctr"/>
                </a:tc>
                <a:tc>
                  <a:txBody>
                    <a:bodyPr/>
                    <a:lstStyle/>
                    <a:p>
                      <a:pPr algn="ctr"/>
                      <a:r>
                        <a:rPr lang="en-US" sz="1200" dirty="0"/>
                        <a:t>1 (1.7)</a:t>
                      </a:r>
                    </a:p>
                  </a:txBody>
                  <a:tcPr marT="36000" marB="36000" anchor="ctr"/>
                </a:tc>
                <a:tc>
                  <a:txBody>
                    <a:bodyPr/>
                    <a:lstStyle/>
                    <a:p>
                      <a:pPr algn="ctr"/>
                      <a:r>
                        <a:rPr lang="en-US" sz="1200" dirty="0"/>
                        <a:t>14 (23.0)</a:t>
                      </a:r>
                    </a:p>
                  </a:txBody>
                  <a:tcPr marT="36000" marB="36000" anchor="ctr"/>
                </a:tc>
                <a:tc>
                  <a:txBody>
                    <a:bodyPr/>
                    <a:lstStyle/>
                    <a:p>
                      <a:pPr algn="ctr"/>
                      <a:r>
                        <a:rPr lang="en-US" sz="1200" dirty="0"/>
                        <a:t>1 (1.6)</a:t>
                      </a:r>
                    </a:p>
                  </a:txBody>
                  <a:tcPr marT="36000" marB="36000" anchor="ctr"/>
                </a:tc>
                <a:extLst>
                  <a:ext uri="{0D108BD9-81ED-4DB2-BD59-A6C34878D82A}">
                    <a16:rowId xmlns:a16="http://schemas.microsoft.com/office/drawing/2014/main" val="1438031848"/>
                  </a:ext>
                </a:extLst>
              </a:tr>
              <a:tr h="0">
                <a:tc>
                  <a:txBody>
                    <a:bodyPr/>
                    <a:lstStyle/>
                    <a:p>
                      <a:r>
                        <a:rPr lang="en-US" sz="1200" dirty="0"/>
                        <a:t>Pruritus</a:t>
                      </a:r>
                    </a:p>
                  </a:txBody>
                  <a:tcPr marL="180000" marT="36000" marB="36000" anchor="ctr"/>
                </a:tc>
                <a:tc>
                  <a:txBody>
                    <a:bodyPr/>
                    <a:lstStyle/>
                    <a:p>
                      <a:pPr algn="ctr"/>
                      <a:r>
                        <a:rPr lang="en-US" sz="1200" dirty="0"/>
                        <a:t>7 (10.6)</a:t>
                      </a:r>
                    </a:p>
                  </a:txBody>
                  <a:tcPr marT="36000" marB="36000" anchor="ctr"/>
                </a:tc>
                <a:tc>
                  <a:txBody>
                    <a:bodyPr/>
                    <a:lstStyle/>
                    <a:p>
                      <a:pPr algn="ctr"/>
                      <a:r>
                        <a:rPr lang="en-US" sz="1200" dirty="0"/>
                        <a:t>0</a:t>
                      </a:r>
                    </a:p>
                  </a:txBody>
                  <a:tcPr marT="36000" marB="36000" anchor="ctr"/>
                </a:tc>
                <a:tc>
                  <a:txBody>
                    <a:bodyPr/>
                    <a:lstStyle/>
                    <a:p>
                      <a:pPr algn="ctr"/>
                      <a:r>
                        <a:rPr lang="en-US" sz="1200" dirty="0"/>
                        <a:t>10 (16.9)</a:t>
                      </a:r>
                    </a:p>
                  </a:txBody>
                  <a:tcPr marT="36000" marB="36000" anchor="ctr"/>
                </a:tc>
                <a:tc>
                  <a:txBody>
                    <a:bodyPr/>
                    <a:lstStyle/>
                    <a:p>
                      <a:pPr algn="ctr"/>
                      <a:r>
                        <a:rPr lang="en-US" sz="1200" dirty="0"/>
                        <a:t>0</a:t>
                      </a:r>
                    </a:p>
                  </a:txBody>
                  <a:tcPr marT="36000" marB="36000" anchor="ctr"/>
                </a:tc>
                <a:tc>
                  <a:txBody>
                    <a:bodyPr/>
                    <a:lstStyle/>
                    <a:p>
                      <a:pPr algn="ctr"/>
                      <a:r>
                        <a:rPr lang="en-US" sz="1200" dirty="0"/>
                        <a:t>15 (24.6)</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2390306131"/>
                  </a:ext>
                </a:extLst>
              </a:tr>
              <a:tr h="0">
                <a:tc>
                  <a:txBody>
                    <a:bodyPr/>
                    <a:lstStyle/>
                    <a:p>
                      <a:r>
                        <a:rPr lang="en-US" sz="1200" dirty="0"/>
                        <a:t>Asthenia</a:t>
                      </a:r>
                    </a:p>
                  </a:txBody>
                  <a:tcPr marL="180000" marT="36000" marB="36000" anchor="ctr"/>
                </a:tc>
                <a:tc>
                  <a:txBody>
                    <a:bodyPr/>
                    <a:lstStyle/>
                    <a:p>
                      <a:pPr algn="ctr"/>
                      <a:r>
                        <a:rPr lang="en-US" sz="1200" dirty="0"/>
                        <a:t>10 (15.2)</a:t>
                      </a:r>
                    </a:p>
                  </a:txBody>
                  <a:tcPr marT="36000" marB="36000" anchor="ctr"/>
                </a:tc>
                <a:tc>
                  <a:txBody>
                    <a:bodyPr/>
                    <a:lstStyle/>
                    <a:p>
                      <a:pPr algn="ctr"/>
                      <a:r>
                        <a:rPr lang="en-US" sz="1200" dirty="0"/>
                        <a:t>0</a:t>
                      </a:r>
                    </a:p>
                  </a:txBody>
                  <a:tcPr marT="36000" marB="36000" anchor="ctr"/>
                </a:tc>
                <a:tc>
                  <a:txBody>
                    <a:bodyPr/>
                    <a:lstStyle/>
                    <a:p>
                      <a:pPr algn="ctr"/>
                      <a:r>
                        <a:rPr lang="en-US" sz="1200" dirty="0"/>
                        <a:t>10 (16.9)</a:t>
                      </a:r>
                    </a:p>
                  </a:txBody>
                  <a:tcPr marT="36000" marB="36000" anchor="ctr"/>
                </a:tc>
                <a:tc>
                  <a:txBody>
                    <a:bodyPr/>
                    <a:lstStyle/>
                    <a:p>
                      <a:pPr algn="ctr"/>
                      <a:r>
                        <a:rPr lang="en-US" sz="1200" dirty="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14 (23.0)</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3174589432"/>
                  </a:ext>
                </a:extLst>
              </a:tr>
              <a:tr h="0">
                <a:tc>
                  <a:txBody>
                    <a:bodyPr/>
                    <a:lstStyle/>
                    <a:p>
                      <a:r>
                        <a:rPr lang="en-US" sz="1200" dirty="0"/>
                        <a:t>Hypothyroidism</a:t>
                      </a:r>
                    </a:p>
                  </a:txBody>
                  <a:tcPr marL="180000" marT="36000" marB="36000" anchor="ctr"/>
                </a:tc>
                <a:tc>
                  <a:txBody>
                    <a:bodyPr/>
                    <a:lstStyle/>
                    <a:p>
                      <a:pPr algn="ctr"/>
                      <a:r>
                        <a:rPr lang="en-US" sz="1200" dirty="0"/>
                        <a:t>10 (15.2)</a:t>
                      </a:r>
                    </a:p>
                  </a:txBody>
                  <a:tcPr marT="36000" marB="36000" anchor="ctr"/>
                </a:tc>
                <a:tc>
                  <a:txBody>
                    <a:bodyPr/>
                    <a:lstStyle/>
                    <a:p>
                      <a:pPr algn="ctr"/>
                      <a:r>
                        <a:rPr lang="en-US" sz="1200" dirty="0"/>
                        <a:t>0</a:t>
                      </a:r>
                    </a:p>
                  </a:txBody>
                  <a:tcPr marT="36000" marB="36000" anchor="ctr"/>
                </a:tc>
                <a:tc>
                  <a:txBody>
                    <a:bodyPr/>
                    <a:lstStyle/>
                    <a:p>
                      <a:pPr algn="ctr"/>
                      <a:r>
                        <a:rPr lang="en-US" sz="1200" dirty="0"/>
                        <a:t>9 (15.3)</a:t>
                      </a:r>
                    </a:p>
                  </a:txBody>
                  <a:tcPr marT="36000" marB="36000" anchor="ctr"/>
                </a:tc>
                <a:tc>
                  <a:txBody>
                    <a:bodyPr/>
                    <a:lstStyle/>
                    <a:p>
                      <a:pPr algn="ctr"/>
                      <a:r>
                        <a:rPr lang="en-US" sz="1200" dirty="0"/>
                        <a:t>0</a:t>
                      </a:r>
                    </a:p>
                  </a:txBody>
                  <a:tcPr marT="36000" marB="36000" anchor="ctr"/>
                </a:tc>
                <a:tc>
                  <a:txBody>
                    <a:bodyPr/>
                    <a:lstStyle/>
                    <a:p>
                      <a:pPr algn="ctr"/>
                      <a:r>
                        <a:rPr lang="en-US" sz="1200" dirty="0"/>
                        <a:t>12</a:t>
                      </a:r>
                      <a:r>
                        <a:rPr lang="en-US" sz="1200" baseline="0" dirty="0"/>
                        <a:t> (19.7)</a:t>
                      </a:r>
                      <a:endParaRPr lang="en-US" sz="1200" dirty="0"/>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4123549556"/>
                  </a:ext>
                </a:extLst>
              </a:tr>
              <a:tr h="0">
                <a:tc>
                  <a:txBody>
                    <a:bodyPr/>
                    <a:lstStyle/>
                    <a:p>
                      <a:r>
                        <a:rPr lang="en-GB" sz="1200" noProof="0" dirty="0"/>
                        <a:t>Diarrhoea</a:t>
                      </a:r>
                    </a:p>
                  </a:txBody>
                  <a:tcPr marL="180000" marT="36000" marB="36000" anchor="ctr"/>
                </a:tc>
                <a:tc>
                  <a:txBody>
                    <a:bodyPr/>
                    <a:lstStyle/>
                    <a:p>
                      <a:pPr algn="ctr"/>
                      <a:r>
                        <a:rPr lang="en-US" sz="1200" dirty="0"/>
                        <a:t>7 (10.6)</a:t>
                      </a:r>
                    </a:p>
                  </a:txBody>
                  <a:tcPr marT="36000" marB="36000" anchor="ctr"/>
                </a:tc>
                <a:tc>
                  <a:txBody>
                    <a:bodyPr/>
                    <a:lstStyle/>
                    <a:p>
                      <a:pPr algn="ctr"/>
                      <a:r>
                        <a:rPr lang="en-US" sz="1200" dirty="0"/>
                        <a:t>1 (1.5)</a:t>
                      </a:r>
                    </a:p>
                  </a:txBody>
                  <a:tcPr marT="36000" marB="36000" anchor="ctr"/>
                </a:tc>
                <a:tc>
                  <a:txBody>
                    <a:bodyPr/>
                    <a:lstStyle/>
                    <a:p>
                      <a:pPr algn="ctr"/>
                      <a:r>
                        <a:rPr lang="en-US" sz="1200" dirty="0"/>
                        <a:t>7 (11.9)</a:t>
                      </a:r>
                    </a:p>
                  </a:txBody>
                  <a:tcPr marT="36000" marB="36000" anchor="ctr"/>
                </a:tc>
                <a:tc>
                  <a:txBody>
                    <a:bodyPr/>
                    <a:lstStyle/>
                    <a:p>
                      <a:pPr algn="ctr"/>
                      <a:r>
                        <a:rPr lang="en-US" sz="1200" dirty="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12</a:t>
                      </a:r>
                      <a:r>
                        <a:rPr lang="en-US" sz="1200" baseline="0" dirty="0"/>
                        <a:t> (19.7)</a:t>
                      </a:r>
                      <a:endParaRPr lang="en-US" sz="1200" dirty="0"/>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902662807"/>
                  </a:ext>
                </a:extLst>
              </a:tr>
              <a:tr h="0">
                <a:tc>
                  <a:txBody>
                    <a:bodyPr/>
                    <a:lstStyle/>
                    <a:p>
                      <a:r>
                        <a:rPr lang="en-US" sz="1200" dirty="0"/>
                        <a:t>Pneumonitis</a:t>
                      </a:r>
                    </a:p>
                  </a:txBody>
                  <a:tcPr marL="180000" marT="36000" marB="36000" anchor="ctr"/>
                </a:tc>
                <a:tc>
                  <a:txBody>
                    <a:bodyPr/>
                    <a:lstStyle/>
                    <a:p>
                      <a:pPr algn="ctr"/>
                      <a:r>
                        <a:rPr lang="en-US" sz="1200" dirty="0"/>
                        <a:t>11 (16.7)</a:t>
                      </a:r>
                    </a:p>
                  </a:txBody>
                  <a:tcPr marT="36000" marB="36000" anchor="ctr"/>
                </a:tc>
                <a:tc>
                  <a:txBody>
                    <a:bodyPr/>
                    <a:lstStyle/>
                    <a:p>
                      <a:pPr algn="ctr"/>
                      <a:r>
                        <a:rPr lang="en-US" sz="1200" dirty="0"/>
                        <a:t>0</a:t>
                      </a:r>
                    </a:p>
                  </a:txBody>
                  <a:tcPr marT="36000" marB="36000" anchor="ctr"/>
                </a:tc>
                <a:tc>
                  <a:txBody>
                    <a:bodyPr/>
                    <a:lstStyle/>
                    <a:p>
                      <a:pPr algn="ctr"/>
                      <a:r>
                        <a:rPr lang="en-US" sz="1200" dirty="0"/>
                        <a:t>11 (18.6)</a:t>
                      </a:r>
                    </a:p>
                  </a:txBody>
                  <a:tcPr marT="36000" marB="36000" anchor="ctr"/>
                </a:tc>
                <a:tc>
                  <a:txBody>
                    <a:bodyPr/>
                    <a:lstStyle/>
                    <a:p>
                      <a:pPr algn="ctr"/>
                      <a:r>
                        <a:rPr lang="en-US" sz="1200" dirty="0"/>
                        <a:t>0</a:t>
                      </a:r>
                    </a:p>
                  </a:txBody>
                  <a:tcPr marT="36000" marB="36000" anchor="ctr"/>
                </a:tc>
                <a:tc>
                  <a:txBody>
                    <a:bodyPr/>
                    <a:lstStyle/>
                    <a:p>
                      <a:pPr algn="ctr"/>
                      <a:r>
                        <a:rPr lang="en-US" sz="1200" dirty="0"/>
                        <a:t>10 (16.4)</a:t>
                      </a:r>
                    </a:p>
                  </a:txBody>
                  <a:tcPr marT="36000" marB="36000" anchor="ctr"/>
                </a:tc>
                <a:tc>
                  <a:txBody>
                    <a:bodyPr/>
                    <a:lstStyle/>
                    <a:p>
                      <a:pPr algn="ctr"/>
                      <a:r>
                        <a:rPr lang="en-US" sz="1200" dirty="0"/>
                        <a:t>1 (1.6)</a:t>
                      </a:r>
                    </a:p>
                  </a:txBody>
                  <a:tcPr marT="36000" marB="36000" anchor="ctr"/>
                </a:tc>
                <a:extLst>
                  <a:ext uri="{0D108BD9-81ED-4DB2-BD59-A6C34878D82A}">
                    <a16:rowId xmlns:a16="http://schemas.microsoft.com/office/drawing/2014/main" val="2345728024"/>
                  </a:ext>
                </a:extLst>
              </a:tr>
              <a:tr h="0">
                <a:tc>
                  <a:txBody>
                    <a:bodyPr/>
                    <a:lstStyle/>
                    <a:p>
                      <a:r>
                        <a:rPr lang="en-US" sz="1200" dirty="0"/>
                        <a:t>Arthralgia</a:t>
                      </a:r>
                    </a:p>
                  </a:txBody>
                  <a:tcPr marL="180000" marT="36000" marB="36000" anchor="ctr"/>
                </a:tc>
                <a:tc>
                  <a:txBody>
                    <a:bodyPr/>
                    <a:lstStyle/>
                    <a:p>
                      <a:pPr algn="ctr"/>
                      <a:r>
                        <a:rPr lang="en-US" sz="1200" dirty="0"/>
                        <a:t>11 (16.7)</a:t>
                      </a:r>
                    </a:p>
                  </a:txBody>
                  <a:tcPr marT="36000" marB="36000" anchor="ctr"/>
                </a:tc>
                <a:tc>
                  <a:txBody>
                    <a:bodyPr/>
                    <a:lstStyle/>
                    <a:p>
                      <a:pPr algn="ctr"/>
                      <a:r>
                        <a:rPr lang="en-US" sz="1200" dirty="0"/>
                        <a:t>0</a:t>
                      </a:r>
                    </a:p>
                  </a:txBody>
                  <a:tcPr marT="36000" marB="36000" anchor="ctr"/>
                </a:tc>
                <a:tc>
                  <a:txBody>
                    <a:bodyPr/>
                    <a:lstStyle/>
                    <a:p>
                      <a:pPr algn="ctr"/>
                      <a:r>
                        <a:rPr lang="en-US" sz="1200" dirty="0"/>
                        <a:t>9 (15.3)</a:t>
                      </a:r>
                    </a:p>
                  </a:txBody>
                  <a:tcPr marT="36000" marB="36000" anchor="ctr"/>
                </a:tc>
                <a:tc>
                  <a:txBody>
                    <a:bodyPr/>
                    <a:lstStyle/>
                    <a:p>
                      <a:pPr algn="ctr"/>
                      <a:r>
                        <a:rPr lang="en-US" sz="1200" dirty="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 (16.4)</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601138349"/>
                  </a:ext>
                </a:extLst>
              </a:tr>
              <a:tr h="0">
                <a:tc>
                  <a:txBody>
                    <a:bodyPr/>
                    <a:lstStyle/>
                    <a:p>
                      <a:r>
                        <a:rPr lang="en-US" sz="1200" dirty="0"/>
                        <a:t>Pyrexia</a:t>
                      </a:r>
                    </a:p>
                  </a:txBody>
                  <a:tcPr marL="180000" marT="36000" marB="36000" anchor="ctr"/>
                </a:tc>
                <a:tc>
                  <a:txBody>
                    <a:bodyPr/>
                    <a:lstStyle/>
                    <a:p>
                      <a:pPr algn="ctr"/>
                      <a:r>
                        <a:rPr lang="en-US" sz="1200" dirty="0"/>
                        <a:t>6 (9.1)</a:t>
                      </a:r>
                    </a:p>
                  </a:txBody>
                  <a:tcPr marT="36000" marB="36000" anchor="ctr"/>
                </a:tc>
                <a:tc>
                  <a:txBody>
                    <a:bodyPr/>
                    <a:lstStyle/>
                    <a:p>
                      <a:pPr algn="ctr"/>
                      <a:r>
                        <a:rPr lang="en-US" sz="1200" dirty="0"/>
                        <a:t>0</a:t>
                      </a:r>
                    </a:p>
                  </a:txBody>
                  <a:tcPr marT="36000" marB="36000" anchor="ctr"/>
                </a:tc>
                <a:tc>
                  <a:txBody>
                    <a:bodyPr/>
                    <a:lstStyle/>
                    <a:p>
                      <a:pPr algn="ctr"/>
                      <a:r>
                        <a:rPr lang="en-US" sz="1200" dirty="0"/>
                        <a:t>8 (13.6)</a:t>
                      </a:r>
                    </a:p>
                  </a:txBody>
                  <a:tcPr marT="36000" marB="36000" anchor="ctr"/>
                </a:tc>
                <a:tc>
                  <a:txBody>
                    <a:bodyPr/>
                    <a:lstStyle/>
                    <a:p>
                      <a:pPr algn="ctr"/>
                      <a:r>
                        <a:rPr lang="en-US" sz="1200" dirty="0"/>
                        <a:t>0</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 (16.4)</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3378027575"/>
                  </a:ext>
                </a:extLst>
              </a:tr>
              <a:tr h="0">
                <a:tc>
                  <a:txBody>
                    <a:bodyPr/>
                    <a:lstStyle/>
                    <a:p>
                      <a:r>
                        <a:rPr lang="en-US" sz="1200" dirty="0"/>
                        <a:t>Rash</a:t>
                      </a:r>
                    </a:p>
                  </a:txBody>
                  <a:tcPr marL="180000" marT="36000" marB="36000" anchor="ctr"/>
                </a:tc>
                <a:tc>
                  <a:txBody>
                    <a:bodyPr/>
                    <a:lstStyle/>
                    <a:p>
                      <a:pPr algn="ctr"/>
                      <a:r>
                        <a:rPr lang="en-US" sz="1200" dirty="0"/>
                        <a:t>6 (9.1)</a:t>
                      </a:r>
                    </a:p>
                  </a:txBody>
                  <a:tcPr marT="36000" marB="36000" anchor="ctr"/>
                </a:tc>
                <a:tc>
                  <a:txBody>
                    <a:bodyPr/>
                    <a:lstStyle/>
                    <a:p>
                      <a:pPr algn="ctr"/>
                      <a:r>
                        <a:rPr lang="en-US" sz="1200" dirty="0"/>
                        <a:t>0</a:t>
                      </a:r>
                    </a:p>
                  </a:txBody>
                  <a:tcPr marT="36000" marB="36000" anchor="ctr"/>
                </a:tc>
                <a:tc>
                  <a:txBody>
                    <a:bodyPr/>
                    <a:lstStyle/>
                    <a:p>
                      <a:pPr algn="ctr"/>
                      <a:r>
                        <a:rPr lang="en-US" sz="1200" dirty="0"/>
                        <a:t>9 (15.3)</a:t>
                      </a:r>
                    </a:p>
                  </a:txBody>
                  <a:tcPr marT="36000" marB="36000" anchor="ctr"/>
                </a:tc>
                <a:tc>
                  <a:txBody>
                    <a:bodyPr/>
                    <a:lstStyle/>
                    <a:p>
                      <a:pPr algn="ctr"/>
                      <a:r>
                        <a:rPr lang="en-US" sz="1200" dirty="0"/>
                        <a:t>0</a:t>
                      </a:r>
                    </a:p>
                  </a:txBody>
                  <a:tcPr marT="36000" marB="36000" anchor="ctr"/>
                </a:tc>
                <a:tc>
                  <a:txBody>
                    <a:bodyPr/>
                    <a:lstStyle/>
                    <a:p>
                      <a:pPr algn="ctr"/>
                      <a:r>
                        <a:rPr lang="en-US" sz="1200" dirty="0"/>
                        <a:t>8</a:t>
                      </a:r>
                      <a:r>
                        <a:rPr lang="en-US" sz="1200" baseline="0" dirty="0"/>
                        <a:t> (13.1)</a:t>
                      </a:r>
                      <a:endParaRPr lang="en-US" sz="1200" dirty="0"/>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3996610234"/>
                  </a:ext>
                </a:extLst>
              </a:tr>
              <a:tr h="0">
                <a:tc>
                  <a:txBody>
                    <a:bodyPr/>
                    <a:lstStyle/>
                    <a:p>
                      <a:r>
                        <a:rPr lang="en-US" sz="1200" dirty="0"/>
                        <a:t>Constipation</a:t>
                      </a:r>
                    </a:p>
                  </a:txBody>
                  <a:tcPr marL="180000" marT="36000" marB="36000" anchor="ctr"/>
                </a:tc>
                <a:tc>
                  <a:txBody>
                    <a:bodyPr/>
                    <a:lstStyle/>
                    <a:p>
                      <a:pPr algn="ctr"/>
                      <a:r>
                        <a:rPr lang="en-US" sz="1200" dirty="0"/>
                        <a:t>10 (15.2)</a:t>
                      </a:r>
                    </a:p>
                  </a:txBody>
                  <a:tcPr marT="36000" marB="36000" anchor="ctr"/>
                </a:tc>
                <a:tc>
                  <a:txBody>
                    <a:bodyPr/>
                    <a:lstStyle/>
                    <a:p>
                      <a:pPr algn="ctr"/>
                      <a:r>
                        <a:rPr lang="en-US" sz="1200" dirty="0"/>
                        <a:t>0</a:t>
                      </a:r>
                    </a:p>
                  </a:txBody>
                  <a:tcPr marT="36000" marB="36000" anchor="ctr"/>
                </a:tc>
                <a:tc>
                  <a:txBody>
                    <a:bodyPr/>
                    <a:lstStyle/>
                    <a:p>
                      <a:pPr algn="ctr"/>
                      <a:r>
                        <a:rPr lang="en-US" sz="1200" dirty="0"/>
                        <a:t>4</a:t>
                      </a:r>
                      <a:r>
                        <a:rPr lang="en-US" sz="1200" baseline="0" dirty="0"/>
                        <a:t> (6.8)</a:t>
                      </a:r>
                      <a:endParaRPr lang="en-US" sz="1200" dirty="0"/>
                    </a:p>
                  </a:txBody>
                  <a:tcPr marT="36000" marB="36000" anchor="ctr"/>
                </a:tc>
                <a:tc>
                  <a:txBody>
                    <a:bodyPr/>
                    <a:lstStyle/>
                    <a:p>
                      <a:pPr algn="ctr"/>
                      <a:r>
                        <a:rPr lang="en-US" sz="1200" dirty="0"/>
                        <a:t>0</a:t>
                      </a:r>
                    </a:p>
                  </a:txBody>
                  <a:tcPr marT="36000" marB="36000" anchor="ctr"/>
                </a:tc>
                <a:tc>
                  <a:txBody>
                    <a:bodyPr/>
                    <a:lstStyle/>
                    <a:p>
                      <a:pPr algn="ctr"/>
                      <a:r>
                        <a:rPr lang="en-US" sz="1200" dirty="0"/>
                        <a:t>2 (3.3)</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1157054851"/>
                  </a:ext>
                </a:extLst>
              </a:tr>
            </a:tbl>
          </a:graphicData>
        </a:graphic>
      </p:graphicFrame>
    </p:spTree>
    <p:extLst>
      <p:ext uri="{BB962C8B-B14F-4D97-AF65-F5344CB8AC3E}">
        <p14:creationId xmlns:p14="http://schemas.microsoft.com/office/powerpoint/2010/main" val="42621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LBA44: </a:t>
            </a:r>
            <a:r>
              <a:rPr lang="en-GB" sz="2000" dirty="0"/>
              <a:t>Primary results of a randomized phase II study of osimertinib plus bevacizumab versus osimertinib monotherapy for untreated patients with non-squamous non-small-cell lung cancer </a:t>
            </a:r>
            <a:r>
              <a:rPr lang="en-GB" sz="2000" dirty="0" err="1"/>
              <a:t>harboring</a:t>
            </a:r>
            <a:r>
              <a:rPr lang="en-GB" sz="2000" dirty="0"/>
              <a:t> EGFR mutations; WJOG9717L study </a:t>
            </a:r>
            <a:r>
              <a:rPr lang="en-US" sz="2000" dirty="0"/>
              <a:t>– </a:t>
            </a:r>
            <a:r>
              <a:rPr lang="en-US" sz="2000" dirty="0" err="1"/>
              <a:t>Kenmotsu</a:t>
            </a:r>
            <a:r>
              <a:rPr lang="en-US" sz="2000" dirty="0"/>
              <a:t> H,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1L osimertinib + bevacizumab in patients with advanced EGFR+, non-squamous NSCLC</a:t>
            </a:r>
          </a:p>
        </p:txBody>
      </p:sp>
      <p:sp>
        <p:nvSpPr>
          <p:cNvPr id="5" name="Text Placeholder 4"/>
          <p:cNvSpPr>
            <a:spLocks noGrp="1"/>
          </p:cNvSpPr>
          <p:nvPr>
            <p:ph type="body" sz="quarter" idx="11"/>
          </p:nvPr>
        </p:nvSpPr>
        <p:spPr/>
        <p:txBody>
          <a:bodyPr/>
          <a:lstStyle/>
          <a:p>
            <a:r>
              <a:rPr lang="en-US" dirty="0" err="1"/>
              <a:t>Kenmotsu</a:t>
            </a:r>
            <a:r>
              <a:rPr lang="en-US" dirty="0"/>
              <a:t> H, et al. Ann </a:t>
            </a:r>
            <a:r>
              <a:rPr lang="en-US" dirty="0" err="1"/>
              <a:t>Oncol</a:t>
            </a:r>
            <a:r>
              <a:rPr lang="en-US" dirty="0"/>
              <a:t> 2021;32(</a:t>
            </a:r>
            <a:r>
              <a:rPr lang="en-US" dirty="0" err="1"/>
              <a:t>suppl</a:t>
            </a:r>
            <a:r>
              <a:rPr lang="en-US" dirty="0"/>
              <a:t>):</a:t>
            </a:r>
            <a:r>
              <a:rPr lang="en-US" dirty="0" err="1"/>
              <a:t>Abstr</a:t>
            </a:r>
            <a:r>
              <a:rPr lang="en-US" dirty="0"/>
              <a:t> LBA44</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dirty="0"/>
              <a:t>PFS (BICR)</a:t>
            </a:r>
            <a:endParaRPr lang="en-GB" sz="1600" kern="0" dirty="0"/>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PFS by investigator, ORR, OS, safety</a:t>
            </a:r>
          </a:p>
        </p:txBody>
      </p:sp>
      <p:sp>
        <p:nvSpPr>
          <p:cNvPr id="10" name="Oval 14"/>
          <p:cNvSpPr>
            <a:spLocks noChangeArrowheads="1"/>
          </p:cNvSpPr>
          <p:nvPr/>
        </p:nvSpPr>
        <p:spPr bwMode="auto">
          <a:xfrm>
            <a:off x="5519316" y="3428694"/>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5713693" y="2863655"/>
            <a:ext cx="662461" cy="467618"/>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5725765" y="4098243"/>
            <a:ext cx="638317" cy="467618"/>
          </a:xfrm>
          <a:prstGeom prst="bentConnector2">
            <a:avLst/>
          </a:prstGeom>
          <a:noFill/>
          <a:ln w="38100">
            <a:solidFill>
              <a:schemeClr val="bg1"/>
            </a:solidFill>
            <a:miter lim="800000"/>
            <a:headEnd/>
            <a:tailEnd type="triangle" w="med" len="med"/>
          </a:ln>
        </p:spPr>
      </p:cxnSp>
      <p:sp>
        <p:nvSpPr>
          <p:cNvPr id="15" name="Content Placeholder 26"/>
          <p:cNvSpPr txBox="1">
            <a:spLocks/>
          </p:cNvSpPr>
          <p:nvPr/>
        </p:nvSpPr>
        <p:spPr bwMode="auto">
          <a:xfrm>
            <a:off x="6293654" y="3203113"/>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rPr>
              <a:t>Stratification</a:t>
            </a:r>
          </a:p>
          <a:p>
            <a:pPr marL="203200" indent="-203200">
              <a:spcBef>
                <a:spcPts val="0"/>
              </a:spcBef>
              <a:spcAft>
                <a:spcPts val="400"/>
              </a:spcAft>
              <a:buFont typeface="Arial" pitchFamily="34" charset="0"/>
              <a:buChar char="•"/>
              <a:defRPr/>
            </a:pPr>
            <a:r>
              <a:rPr lang="en-GB" sz="1200" dirty="0">
                <a:solidFill>
                  <a:srgbClr val="363636"/>
                </a:solidFill>
              </a:rPr>
              <a:t>Sex</a:t>
            </a:r>
          </a:p>
          <a:p>
            <a:pPr marL="203200" indent="-203200">
              <a:spcBef>
                <a:spcPts val="0"/>
              </a:spcBef>
              <a:spcAft>
                <a:spcPts val="400"/>
              </a:spcAft>
              <a:buFont typeface="Arial" pitchFamily="34" charset="0"/>
              <a:buChar char="•"/>
              <a:defRPr/>
            </a:pPr>
            <a:r>
              <a:rPr lang="en-GB" sz="1200" dirty="0">
                <a:solidFill>
                  <a:srgbClr val="363636"/>
                </a:solidFill>
              </a:rPr>
              <a:t>Clinical stage (IIIB-IV vs. recurrence)</a:t>
            </a:r>
          </a:p>
          <a:p>
            <a:pPr marL="203200" indent="-203200">
              <a:spcBef>
                <a:spcPts val="0"/>
              </a:spcBef>
              <a:spcAft>
                <a:spcPts val="400"/>
              </a:spcAft>
              <a:buFont typeface="Arial" pitchFamily="34" charset="0"/>
              <a:buChar char="•"/>
              <a:defRPr/>
            </a:pPr>
            <a:r>
              <a:rPr lang="en-GB" sz="1200" dirty="0">
                <a:solidFill>
                  <a:srgbClr val="363636"/>
                </a:solidFill>
              </a:rPr>
              <a:t>EGFR mutation (Del19 deletion vs. L858R)</a:t>
            </a:r>
          </a:p>
        </p:txBody>
      </p:sp>
      <p:cxnSp>
        <p:nvCxnSpPr>
          <p:cNvPr id="16" name="AutoShape 19"/>
          <p:cNvCxnSpPr>
            <a:cxnSpLocks noChangeShapeType="1"/>
            <a:stCxn id="19" idx="3"/>
            <a:endCxn id="10" idx="2"/>
          </p:cNvCxnSpPr>
          <p:nvPr/>
        </p:nvCxnSpPr>
        <p:spPr bwMode="auto">
          <a:xfrm>
            <a:off x="5141830" y="3720794"/>
            <a:ext cx="377486" cy="0"/>
          </a:xfrm>
          <a:prstGeom prst="straightConnector1">
            <a:avLst/>
          </a:prstGeom>
          <a:noFill/>
          <a:ln w="38100">
            <a:solidFill>
              <a:schemeClr val="bg1"/>
            </a:solidFill>
            <a:round/>
            <a:headEnd type="none" w="med" len="med"/>
            <a:tailEnd type="none" w="med" len="med"/>
          </a:ln>
        </p:spPr>
      </p:cxnSp>
      <p:sp>
        <p:nvSpPr>
          <p:cNvPr id="19" name="AutoShape 9"/>
          <p:cNvSpPr>
            <a:spLocks noChangeArrowheads="1"/>
          </p:cNvSpPr>
          <p:nvPr/>
        </p:nvSpPr>
        <p:spPr bwMode="auto">
          <a:xfrm>
            <a:off x="1907389" y="2279851"/>
            <a:ext cx="3234441" cy="2881886"/>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Advanced/recurrent, non-squamous,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EGFR mutation positive</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Treatment naïve</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No symptomatic CNS metastasis</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(n=122)</a:t>
            </a:r>
          </a:p>
        </p:txBody>
      </p:sp>
      <p:sp>
        <p:nvSpPr>
          <p:cNvPr id="20" name="AutoShape 12"/>
          <p:cNvSpPr>
            <a:spLocks noChangeArrowheads="1"/>
          </p:cNvSpPr>
          <p:nvPr/>
        </p:nvSpPr>
        <p:spPr bwMode="auto">
          <a:xfrm>
            <a:off x="6278732" y="4240843"/>
            <a:ext cx="336849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Osimertinib 80 mg/day</a:t>
            </a:r>
          </a:p>
          <a:p>
            <a:pPr algn="ctr" defTabSz="892175" eaLnBrk="0" hangingPunct="0"/>
            <a:r>
              <a:rPr lang="en-GB" altLang="zh-CN" dirty="0">
                <a:solidFill>
                  <a:srgbClr val="FFFFFF"/>
                </a:solidFill>
                <a:ea typeface="SimSun" pitchFamily="2" charset="-122"/>
              </a:rPr>
              <a:t>(n=61)</a:t>
            </a:r>
          </a:p>
        </p:txBody>
      </p:sp>
      <p:sp>
        <p:nvSpPr>
          <p:cNvPr id="21" name="AutoShape 8"/>
          <p:cNvSpPr>
            <a:spLocks noChangeArrowheads="1"/>
          </p:cNvSpPr>
          <p:nvPr/>
        </p:nvSpPr>
        <p:spPr bwMode="auto">
          <a:xfrm>
            <a:off x="6278732" y="2355864"/>
            <a:ext cx="336849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Osimertinib 80 mg/day + bevacizumab 15 mg/kg q3w</a:t>
            </a:r>
          </a:p>
          <a:p>
            <a:pPr algn="ctr" defTabSz="892175" eaLnBrk="0" hangingPunct="0"/>
            <a:r>
              <a:rPr lang="en-GB" altLang="zh-CN" dirty="0">
                <a:solidFill>
                  <a:srgbClr val="FFFFFF"/>
                </a:solidFill>
                <a:ea typeface="SimSun" pitchFamily="2" charset="-122"/>
              </a:rPr>
              <a:t>(n=61)</a:t>
            </a:r>
          </a:p>
        </p:txBody>
      </p:sp>
    </p:spTree>
    <p:extLst>
      <p:ext uri="{BB962C8B-B14F-4D97-AF65-F5344CB8AC3E}">
        <p14:creationId xmlns:p14="http://schemas.microsoft.com/office/powerpoint/2010/main" val="234485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LBA44: </a:t>
            </a:r>
            <a:r>
              <a:rPr lang="en-GB" sz="2000" dirty="0"/>
              <a:t>Primary results of a randomized phase II study of osimertinib plus bevacizumab versus osimertinib monotherapy for untreated patients with non-squamous non-small-cell lung cancer </a:t>
            </a:r>
            <a:r>
              <a:rPr lang="en-GB" sz="2000" dirty="0" err="1"/>
              <a:t>harboring</a:t>
            </a:r>
            <a:r>
              <a:rPr lang="en-GB" sz="2000" dirty="0"/>
              <a:t> EGFR mutations; WJOG9717L study </a:t>
            </a:r>
            <a:r>
              <a:rPr lang="en-US" sz="2000" dirty="0"/>
              <a:t>– </a:t>
            </a:r>
            <a:r>
              <a:rPr lang="en-US" sz="2000" dirty="0" err="1"/>
              <a:t>Kenmotsu</a:t>
            </a:r>
            <a:r>
              <a:rPr lang="en-US" sz="2000" dirty="0"/>
              <a:t> H, et al</a:t>
            </a:r>
          </a:p>
        </p:txBody>
      </p:sp>
      <p:sp>
        <p:nvSpPr>
          <p:cNvPr id="3" name="Content Placeholder 2"/>
          <p:cNvSpPr>
            <a:spLocks noGrp="1"/>
          </p:cNvSpPr>
          <p:nvPr>
            <p:ph idx="1"/>
          </p:nvPr>
        </p:nvSpPr>
        <p:spPr/>
        <p:txBody>
          <a:bodyPr/>
          <a:lstStyle/>
          <a:p>
            <a:r>
              <a:rPr lang="en-GB" b="1" dirty="0"/>
              <a:t>Key results</a:t>
            </a:r>
          </a:p>
        </p:txBody>
      </p:sp>
      <p:sp>
        <p:nvSpPr>
          <p:cNvPr id="5" name="Text Placeholder 4"/>
          <p:cNvSpPr>
            <a:spLocks noGrp="1"/>
          </p:cNvSpPr>
          <p:nvPr>
            <p:ph type="body" sz="quarter" idx="11"/>
          </p:nvPr>
        </p:nvSpPr>
        <p:spPr/>
        <p:txBody>
          <a:bodyPr/>
          <a:lstStyle/>
          <a:p>
            <a:r>
              <a:rPr lang="en-US" dirty="0" err="1"/>
              <a:t>Kenmotsu</a:t>
            </a:r>
            <a:r>
              <a:rPr lang="en-US" dirty="0"/>
              <a:t> H, et al. Ann </a:t>
            </a:r>
            <a:r>
              <a:rPr lang="en-US" dirty="0" err="1"/>
              <a:t>Oncol</a:t>
            </a:r>
            <a:r>
              <a:rPr lang="en-US" dirty="0"/>
              <a:t> 2021;32(</a:t>
            </a:r>
            <a:r>
              <a:rPr lang="en-US" dirty="0" err="1"/>
              <a:t>suppl</a:t>
            </a:r>
            <a:r>
              <a:rPr lang="en-US" dirty="0"/>
              <a:t>):</a:t>
            </a:r>
            <a:r>
              <a:rPr lang="en-US" dirty="0" err="1"/>
              <a:t>Abstr</a:t>
            </a:r>
            <a:r>
              <a:rPr lang="en-US" dirty="0"/>
              <a:t> LBA44</a:t>
            </a:r>
          </a:p>
        </p:txBody>
      </p:sp>
      <p:sp>
        <p:nvSpPr>
          <p:cNvPr id="6" name="TextBox 5">
            <a:extLst>
              <a:ext uri="{FF2B5EF4-FFF2-40B4-BE49-F238E27FC236}">
                <a16:creationId xmlns:a16="http://schemas.microsoft.com/office/drawing/2014/main" id="{139448F5-DA8F-42EA-801B-21CCABBAD240}"/>
              </a:ext>
            </a:extLst>
          </p:cNvPr>
          <p:cNvSpPr txBox="1"/>
          <p:nvPr/>
        </p:nvSpPr>
        <p:spPr>
          <a:xfrm>
            <a:off x="2959824" y="2043824"/>
            <a:ext cx="1436612" cy="338554"/>
          </a:xfrm>
          <a:prstGeom prst="rect">
            <a:avLst/>
          </a:prstGeom>
          <a:noFill/>
        </p:spPr>
        <p:txBody>
          <a:bodyPr wrap="none" rtlCol="0">
            <a:spAutoFit/>
          </a:bodyPr>
          <a:lstStyle/>
          <a:p>
            <a:pPr algn="ctr"/>
            <a:r>
              <a:rPr lang="en-US" sz="1600" b="1" dirty="0">
                <a:solidFill>
                  <a:schemeClr val="tx1"/>
                </a:solidFill>
              </a:rPr>
              <a:t>PFS by BICR</a:t>
            </a:r>
            <a:endParaRPr lang="en-GB" sz="1600" b="1" dirty="0">
              <a:solidFill>
                <a:schemeClr val="tx1"/>
              </a:solidFill>
            </a:endParaRPr>
          </a:p>
        </p:txBody>
      </p:sp>
      <p:graphicFrame>
        <p:nvGraphicFramePr>
          <p:cNvPr id="7" name="Table 7">
            <a:extLst>
              <a:ext uri="{FF2B5EF4-FFF2-40B4-BE49-F238E27FC236}">
                <a16:creationId xmlns:a16="http://schemas.microsoft.com/office/drawing/2014/main" id="{7F2E7B14-C3AA-4D05-B269-BE6AB9AB32B9}"/>
              </a:ext>
            </a:extLst>
          </p:cNvPr>
          <p:cNvGraphicFramePr>
            <a:graphicFrameLocks noGrp="1"/>
          </p:cNvGraphicFramePr>
          <p:nvPr>
            <p:extLst>
              <p:ext uri="{D42A27DB-BD31-4B8C-83A1-F6EECF244321}">
                <p14:modId xmlns:p14="http://schemas.microsoft.com/office/powerpoint/2010/main" val="1907596837"/>
              </p:ext>
            </p:extLst>
          </p:nvPr>
        </p:nvGraphicFramePr>
        <p:xfrm>
          <a:off x="6258071" y="1554193"/>
          <a:ext cx="5731789" cy="1457280"/>
        </p:xfrm>
        <a:graphic>
          <a:graphicData uri="http://schemas.openxmlformats.org/drawingml/2006/table">
            <a:tbl>
              <a:tblPr firstRow="1" bandRow="1">
                <a:tableStyleId>{69012ECD-51FC-41F1-AA8D-1B2483CD663E}</a:tableStyleId>
              </a:tblPr>
              <a:tblGrid>
                <a:gridCol w="2149463">
                  <a:extLst>
                    <a:ext uri="{9D8B030D-6E8A-4147-A177-3AD203B41FA5}">
                      <a16:colId xmlns:a16="http://schemas.microsoft.com/office/drawing/2014/main" val="3440932879"/>
                    </a:ext>
                  </a:extLst>
                </a:gridCol>
                <a:gridCol w="1490809">
                  <a:extLst>
                    <a:ext uri="{9D8B030D-6E8A-4147-A177-3AD203B41FA5}">
                      <a16:colId xmlns:a16="http://schemas.microsoft.com/office/drawing/2014/main" val="2223674241"/>
                    </a:ext>
                  </a:extLst>
                </a:gridCol>
                <a:gridCol w="2091517">
                  <a:extLst>
                    <a:ext uri="{9D8B030D-6E8A-4147-A177-3AD203B41FA5}">
                      <a16:colId xmlns:a16="http://schemas.microsoft.com/office/drawing/2014/main" val="2054936878"/>
                    </a:ext>
                  </a:extLst>
                </a:gridCol>
              </a:tblGrid>
              <a:tr h="0">
                <a:tc>
                  <a:txBody>
                    <a:bodyPr/>
                    <a:lstStyle/>
                    <a:p>
                      <a:endParaRPr lang="en-GB" sz="1200" dirty="0">
                        <a:solidFill>
                          <a:schemeClr val="tx2"/>
                        </a:solidFill>
                        <a:latin typeface="+mn-lt"/>
                      </a:endParaRPr>
                    </a:p>
                  </a:txBody>
                  <a:tcPr marL="36000" marR="36000" marT="36000" marB="36000" anchor="ctr"/>
                </a:tc>
                <a:tc>
                  <a:txBody>
                    <a:bodyPr/>
                    <a:lstStyle/>
                    <a:p>
                      <a:pPr algn="ctr"/>
                      <a:r>
                        <a:rPr lang="en-US" sz="1200" dirty="0">
                          <a:solidFill>
                            <a:schemeClr val="tx2"/>
                          </a:solidFill>
                        </a:rPr>
                        <a:t>Osimertinib </a:t>
                      </a:r>
                      <a:br>
                        <a:rPr lang="en-US" sz="1200" dirty="0">
                          <a:solidFill>
                            <a:schemeClr val="tx2"/>
                          </a:solidFill>
                        </a:rPr>
                      </a:br>
                      <a:r>
                        <a:rPr lang="en-US" sz="1200" dirty="0">
                          <a:solidFill>
                            <a:schemeClr val="tx2"/>
                          </a:solidFill>
                        </a:rPr>
                        <a:t>(n=61)</a:t>
                      </a:r>
                      <a:endParaRPr lang="en-GB" sz="1200" dirty="0">
                        <a:solidFill>
                          <a:schemeClr val="tx2"/>
                        </a:solidFill>
                        <a:latin typeface="+mn-lt"/>
                      </a:endParaRPr>
                    </a:p>
                  </a:txBody>
                  <a:tcPr marL="36000" marR="36000" marT="36000" marB="36000" anchor="ctr"/>
                </a:tc>
                <a:tc>
                  <a:txBody>
                    <a:bodyPr/>
                    <a:lstStyle/>
                    <a:p>
                      <a:pPr algn="ctr"/>
                      <a:r>
                        <a:rPr lang="en-US" sz="1200" dirty="0">
                          <a:solidFill>
                            <a:schemeClr val="tx2"/>
                          </a:solidFill>
                        </a:rPr>
                        <a:t>Osimertinib +</a:t>
                      </a:r>
                      <a:r>
                        <a:rPr lang="en-US" sz="1200" baseline="0" dirty="0">
                          <a:solidFill>
                            <a:schemeClr val="tx2"/>
                          </a:solidFill>
                        </a:rPr>
                        <a:t> bevacizumab</a:t>
                      </a:r>
                    </a:p>
                    <a:p>
                      <a:pPr algn="ctr"/>
                      <a:r>
                        <a:rPr lang="en-US" sz="1200" baseline="0" dirty="0">
                          <a:solidFill>
                            <a:schemeClr val="tx2"/>
                          </a:solidFill>
                        </a:rPr>
                        <a:t> </a:t>
                      </a:r>
                      <a:r>
                        <a:rPr lang="en-US" sz="1200" dirty="0">
                          <a:solidFill>
                            <a:schemeClr val="tx2"/>
                          </a:solidFill>
                        </a:rPr>
                        <a:t>(n=61)</a:t>
                      </a:r>
                      <a:endParaRPr lang="en-GB" sz="1200" dirty="0">
                        <a:solidFill>
                          <a:schemeClr val="tx2"/>
                        </a:solidFill>
                        <a:latin typeface="+mn-lt"/>
                      </a:endParaRPr>
                    </a:p>
                  </a:txBody>
                  <a:tcPr marL="36000" marR="36000" marT="36000" marB="36000" anchor="ctr"/>
                </a:tc>
                <a:extLst>
                  <a:ext uri="{0D108BD9-81ED-4DB2-BD59-A6C34878D82A}">
                    <a16:rowId xmlns:a16="http://schemas.microsoft.com/office/drawing/2014/main" val="1064559856"/>
                  </a:ext>
                </a:extLst>
              </a:tr>
              <a:tr h="0">
                <a:tc>
                  <a:txBody>
                    <a:bodyPr/>
                    <a:lstStyle/>
                    <a:p>
                      <a:r>
                        <a:rPr lang="en-US" sz="1200" dirty="0"/>
                        <a:t>No. of events</a:t>
                      </a:r>
                      <a:endParaRPr lang="en-GB" sz="1200" dirty="0">
                        <a:solidFill>
                          <a:srgbClr val="363636"/>
                        </a:solidFill>
                        <a:latin typeface="+mn-lt"/>
                      </a:endParaRPr>
                    </a:p>
                  </a:txBody>
                  <a:tcPr marL="36000" marR="36000" marT="36000" marB="36000" anchor="ctr"/>
                </a:tc>
                <a:tc>
                  <a:txBody>
                    <a:bodyPr/>
                    <a:lstStyle/>
                    <a:p>
                      <a:pPr algn="ctr"/>
                      <a:r>
                        <a:rPr lang="en-US" sz="1200" dirty="0"/>
                        <a:t>33</a:t>
                      </a:r>
                      <a:endParaRPr lang="en-GB" sz="1200" dirty="0">
                        <a:solidFill>
                          <a:srgbClr val="FF6600"/>
                        </a:solidFill>
                        <a:latin typeface="+mn-lt"/>
                      </a:endParaRPr>
                    </a:p>
                  </a:txBody>
                  <a:tcPr marL="36000" marR="36000" marT="36000" marB="36000" anchor="ctr"/>
                </a:tc>
                <a:tc>
                  <a:txBody>
                    <a:bodyPr/>
                    <a:lstStyle/>
                    <a:p>
                      <a:pPr algn="ctr"/>
                      <a:r>
                        <a:rPr lang="en-US" sz="1200" dirty="0"/>
                        <a:t>33</a:t>
                      </a:r>
                      <a:endParaRPr lang="en-GB" sz="1200" dirty="0">
                        <a:solidFill>
                          <a:srgbClr val="002850"/>
                        </a:solidFill>
                        <a:latin typeface="+mn-lt"/>
                      </a:endParaRPr>
                    </a:p>
                  </a:txBody>
                  <a:tcPr marL="36000" marR="36000" marT="36000" marB="36000" anchor="ctr"/>
                </a:tc>
                <a:extLst>
                  <a:ext uri="{0D108BD9-81ED-4DB2-BD59-A6C34878D82A}">
                    <a16:rowId xmlns:a16="http://schemas.microsoft.com/office/drawing/2014/main" val="3244326268"/>
                  </a:ext>
                </a:extLst>
              </a:tr>
              <a:tr h="0">
                <a:tc>
                  <a:txBody>
                    <a:bodyPr/>
                    <a:lstStyle/>
                    <a:p>
                      <a:r>
                        <a:rPr lang="en-US" sz="1200" dirty="0"/>
                        <a:t>mPFS, </a:t>
                      </a:r>
                      <a:r>
                        <a:rPr lang="en-US" sz="1200" dirty="0" err="1"/>
                        <a:t>mo</a:t>
                      </a:r>
                      <a:r>
                        <a:rPr lang="en-US" sz="1200" dirty="0"/>
                        <a:t> (95%CI)</a:t>
                      </a:r>
                      <a:endParaRPr lang="en-GB" sz="1200" dirty="0">
                        <a:solidFill>
                          <a:srgbClr val="363636"/>
                        </a:solidFill>
                        <a:latin typeface="+mn-lt"/>
                      </a:endParaRPr>
                    </a:p>
                  </a:txBody>
                  <a:tcPr marL="36000" marR="36000" marT="36000" marB="36000" anchor="ctr"/>
                </a:tc>
                <a:tc>
                  <a:txBody>
                    <a:bodyPr/>
                    <a:lstStyle/>
                    <a:p>
                      <a:pPr algn="ctr"/>
                      <a:r>
                        <a:rPr lang="en-US" sz="1200" dirty="0"/>
                        <a:t>20.2 (11.79,</a:t>
                      </a:r>
                      <a:r>
                        <a:rPr lang="en-US" sz="1200" baseline="0" dirty="0"/>
                        <a:t> </a:t>
                      </a:r>
                      <a:r>
                        <a:rPr lang="en-US" sz="1200" dirty="0"/>
                        <a:t>NE)</a:t>
                      </a:r>
                      <a:endParaRPr lang="en-GB" sz="1200" dirty="0">
                        <a:solidFill>
                          <a:srgbClr val="FF6600"/>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22.1 (19.81,</a:t>
                      </a:r>
                      <a:r>
                        <a:rPr lang="en-US" sz="1200" baseline="0" dirty="0"/>
                        <a:t> </a:t>
                      </a:r>
                      <a:r>
                        <a:rPr lang="en-US" sz="1200" dirty="0"/>
                        <a:t>NE)</a:t>
                      </a:r>
                      <a:endParaRPr lang="en-GB" sz="1200" dirty="0">
                        <a:solidFill>
                          <a:srgbClr val="002850"/>
                        </a:solidFill>
                        <a:latin typeface="+mn-lt"/>
                      </a:endParaRPr>
                    </a:p>
                  </a:txBody>
                  <a:tcPr marL="36000" marR="36000" marT="36000" marB="36000" anchor="ctr"/>
                </a:tc>
                <a:extLst>
                  <a:ext uri="{0D108BD9-81ED-4DB2-BD59-A6C34878D82A}">
                    <a16:rowId xmlns:a16="http://schemas.microsoft.com/office/drawing/2014/main" val="25101043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1-year PFS rate, % (95%CI)</a:t>
                      </a:r>
                      <a:endParaRPr lang="en-GB" sz="1200" dirty="0">
                        <a:solidFill>
                          <a:srgbClr val="363636"/>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63.7</a:t>
                      </a:r>
                      <a:r>
                        <a:rPr lang="en-US" sz="1200" baseline="0" dirty="0"/>
                        <a:t> </a:t>
                      </a:r>
                      <a:r>
                        <a:rPr lang="en-US" sz="1200" dirty="0"/>
                        <a:t>(49.5,</a:t>
                      </a:r>
                      <a:r>
                        <a:rPr lang="en-US" sz="1200" baseline="0" dirty="0"/>
                        <a:t> </a:t>
                      </a:r>
                      <a:r>
                        <a:rPr lang="en-US" sz="1200" dirty="0"/>
                        <a:t>74.9)</a:t>
                      </a:r>
                      <a:endParaRPr lang="en-GB" sz="1200" dirty="0">
                        <a:solidFill>
                          <a:srgbClr val="FF6600"/>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73.8</a:t>
                      </a:r>
                      <a:r>
                        <a:rPr lang="en-US" sz="1200" baseline="0" dirty="0"/>
                        <a:t> </a:t>
                      </a:r>
                      <a:r>
                        <a:rPr lang="en-US" sz="1200" dirty="0"/>
                        <a:t>(60.4,</a:t>
                      </a:r>
                      <a:r>
                        <a:rPr lang="en-US" sz="1200" baseline="0" dirty="0"/>
                        <a:t> </a:t>
                      </a:r>
                      <a:r>
                        <a:rPr lang="en-US" sz="1200" dirty="0"/>
                        <a:t>83.3)</a:t>
                      </a:r>
                      <a:endParaRPr lang="en-GB" sz="1200" dirty="0">
                        <a:solidFill>
                          <a:srgbClr val="002850"/>
                        </a:solidFill>
                        <a:latin typeface="+mn-lt"/>
                      </a:endParaRPr>
                    </a:p>
                  </a:txBody>
                  <a:tcPr marL="36000" marR="36000" marT="36000" marB="36000" anchor="ctr"/>
                </a:tc>
                <a:extLst>
                  <a:ext uri="{0D108BD9-81ED-4DB2-BD59-A6C34878D82A}">
                    <a16:rowId xmlns:a16="http://schemas.microsoft.com/office/drawing/2014/main" val="131593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2-year PFS rate, % (95%CI)</a:t>
                      </a:r>
                      <a:endParaRPr lang="en-GB" sz="1200" dirty="0">
                        <a:solidFill>
                          <a:srgbClr val="363636"/>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44.5</a:t>
                      </a:r>
                      <a:r>
                        <a:rPr lang="en-US" sz="1200" baseline="0" dirty="0"/>
                        <a:t> </a:t>
                      </a:r>
                      <a:r>
                        <a:rPr lang="en-US" sz="1200" dirty="0"/>
                        <a:t>(31.0, 57.2)</a:t>
                      </a:r>
                      <a:endParaRPr lang="en-GB" sz="1200" dirty="0">
                        <a:solidFill>
                          <a:srgbClr val="FF6600"/>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49.8</a:t>
                      </a:r>
                      <a:r>
                        <a:rPr lang="en-US" sz="1200" baseline="0" dirty="0"/>
                        <a:t> </a:t>
                      </a:r>
                      <a:r>
                        <a:rPr lang="en-US" sz="1200" dirty="0"/>
                        <a:t>(36.1,</a:t>
                      </a:r>
                      <a:r>
                        <a:rPr lang="en-US" sz="1200" baseline="0" dirty="0"/>
                        <a:t> </a:t>
                      </a:r>
                      <a:r>
                        <a:rPr lang="en-US" sz="1200" dirty="0"/>
                        <a:t>62.1)</a:t>
                      </a:r>
                      <a:endParaRPr lang="en-GB" sz="1200" dirty="0">
                        <a:solidFill>
                          <a:srgbClr val="002850"/>
                        </a:solidFill>
                        <a:latin typeface="+mn-lt"/>
                      </a:endParaRPr>
                    </a:p>
                  </a:txBody>
                  <a:tcPr marL="36000" marR="36000" marT="36000" marB="36000" anchor="ctr"/>
                </a:tc>
                <a:extLst>
                  <a:ext uri="{0D108BD9-81ED-4DB2-BD59-A6C34878D82A}">
                    <a16:rowId xmlns:a16="http://schemas.microsoft.com/office/drawing/2014/main" val="3075107210"/>
                  </a:ext>
                </a:extLst>
              </a:tr>
            </a:tbl>
          </a:graphicData>
        </a:graphic>
      </p:graphicFrame>
      <p:sp>
        <p:nvSpPr>
          <p:cNvPr id="21" name="TextBox 20">
            <a:extLst>
              <a:ext uri="{FF2B5EF4-FFF2-40B4-BE49-F238E27FC236}">
                <a16:creationId xmlns:a16="http://schemas.microsoft.com/office/drawing/2014/main" id="{1090FDAD-40AA-448A-BAB0-7A6D435B9CA3}"/>
              </a:ext>
            </a:extLst>
          </p:cNvPr>
          <p:cNvSpPr txBox="1"/>
          <p:nvPr/>
        </p:nvSpPr>
        <p:spPr>
          <a:xfrm>
            <a:off x="1505191" y="3836272"/>
            <a:ext cx="3879588" cy="461665"/>
          </a:xfrm>
          <a:prstGeom prst="rect">
            <a:avLst/>
          </a:prstGeom>
          <a:noFill/>
        </p:spPr>
        <p:txBody>
          <a:bodyPr wrap="none" rtlCol="0">
            <a:spAutoFit/>
          </a:bodyPr>
          <a:lstStyle/>
          <a:p>
            <a:r>
              <a:rPr lang="en-US" sz="1200" dirty="0">
                <a:solidFill>
                  <a:schemeClr val="tx1"/>
                </a:solidFill>
              </a:rPr>
              <a:t>Median follow-up: 30.4 months</a:t>
            </a:r>
          </a:p>
          <a:p>
            <a:r>
              <a:rPr lang="en-US" sz="1200" dirty="0">
                <a:solidFill>
                  <a:schemeClr val="tx1"/>
                </a:solidFill>
              </a:rPr>
              <a:t>HR 0.862 (60%CI 0.700, 1.060), (95%CI 0.531,1.397)</a:t>
            </a:r>
            <a:endParaRPr lang="en-GB" sz="1200" dirty="0">
              <a:solidFill>
                <a:schemeClr val="tx1"/>
              </a:solidFill>
            </a:endParaRPr>
          </a:p>
        </p:txBody>
      </p:sp>
      <p:sp>
        <p:nvSpPr>
          <p:cNvPr id="22" name="TextBox 21">
            <a:extLst>
              <a:ext uri="{FF2B5EF4-FFF2-40B4-BE49-F238E27FC236}">
                <a16:creationId xmlns:a16="http://schemas.microsoft.com/office/drawing/2014/main" id="{9AF18AC3-81A1-4361-92D3-94C448FD6AD6}"/>
              </a:ext>
            </a:extLst>
          </p:cNvPr>
          <p:cNvSpPr txBox="1"/>
          <p:nvPr/>
        </p:nvSpPr>
        <p:spPr>
          <a:xfrm>
            <a:off x="1497610" y="4220795"/>
            <a:ext cx="1560042" cy="276999"/>
          </a:xfrm>
          <a:prstGeom prst="rect">
            <a:avLst/>
          </a:prstGeom>
          <a:noFill/>
        </p:spPr>
        <p:txBody>
          <a:bodyPr wrap="none" rtlCol="0">
            <a:spAutoFit/>
          </a:bodyPr>
          <a:lstStyle/>
          <a:p>
            <a:pPr algn="r"/>
            <a:r>
              <a:rPr lang="en-US" sz="1200" dirty="0">
                <a:solidFill>
                  <a:schemeClr val="tx1"/>
                </a:solidFill>
              </a:rPr>
              <a:t>p=0.213 (one-sided)</a:t>
            </a:r>
            <a:endParaRPr lang="en-GB" sz="1200" dirty="0">
              <a:solidFill>
                <a:schemeClr val="tx1"/>
              </a:solidFill>
            </a:endParaRPr>
          </a:p>
        </p:txBody>
      </p:sp>
      <p:grpSp>
        <p:nvGrpSpPr>
          <p:cNvPr id="4" name="Group 3"/>
          <p:cNvGrpSpPr/>
          <p:nvPr/>
        </p:nvGrpSpPr>
        <p:grpSpPr>
          <a:xfrm>
            <a:off x="327509" y="2282833"/>
            <a:ext cx="5761646" cy="3164463"/>
            <a:chOff x="217902" y="1763226"/>
            <a:chExt cx="5990999" cy="3933075"/>
          </a:xfrm>
        </p:grpSpPr>
        <p:sp>
          <p:nvSpPr>
            <p:cNvPr id="8" name="Freeform 21">
              <a:extLst>
                <a:ext uri="{FF2B5EF4-FFF2-40B4-BE49-F238E27FC236}">
                  <a16:creationId xmlns:a16="http://schemas.microsoft.com/office/drawing/2014/main" id="{7E22158B-9C97-4016-A43C-AE5BD8BC2661}"/>
                </a:ext>
              </a:extLst>
            </p:cNvPr>
            <p:cNvSpPr>
              <a:spLocks/>
            </p:cNvSpPr>
            <p:nvPr/>
          </p:nvSpPr>
          <p:spPr bwMode="auto">
            <a:xfrm>
              <a:off x="1390559" y="1904290"/>
              <a:ext cx="4735652"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0" name="Group 19">
              <a:extLst>
                <a:ext uri="{FF2B5EF4-FFF2-40B4-BE49-F238E27FC236}">
                  <a16:creationId xmlns:a16="http://schemas.microsoft.com/office/drawing/2014/main" id="{A27CD5B7-CB5A-4426-B791-73F5F6170E4B}"/>
                </a:ext>
              </a:extLst>
            </p:cNvPr>
            <p:cNvGrpSpPr/>
            <p:nvPr/>
          </p:nvGrpSpPr>
          <p:grpSpPr>
            <a:xfrm>
              <a:off x="505565" y="1763226"/>
              <a:ext cx="884994" cy="2895153"/>
              <a:chOff x="2506059" y="1395302"/>
              <a:chExt cx="884994" cy="2240751"/>
            </a:xfrm>
          </p:grpSpPr>
          <p:sp>
            <p:nvSpPr>
              <p:cNvPr id="9" name="Line 7">
                <a:extLst>
                  <a:ext uri="{FF2B5EF4-FFF2-40B4-BE49-F238E27FC236}">
                    <a16:creationId xmlns:a16="http://schemas.microsoft.com/office/drawing/2014/main" id="{0956B170-CDB0-48F2-810E-EA9A040B9905}"/>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 name="Line 8">
                <a:extLst>
                  <a:ext uri="{FF2B5EF4-FFF2-40B4-BE49-F238E27FC236}">
                    <a16:creationId xmlns:a16="http://schemas.microsoft.com/office/drawing/2014/main" id="{5BEDFCEC-9786-48A0-B015-E88F96A51568}"/>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9">
                <a:extLst>
                  <a:ext uri="{FF2B5EF4-FFF2-40B4-BE49-F238E27FC236}">
                    <a16:creationId xmlns:a16="http://schemas.microsoft.com/office/drawing/2014/main" id="{7C7AC463-9EE6-49C2-8C4B-53E12009C9DA}"/>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10">
                <a:extLst>
                  <a:ext uri="{FF2B5EF4-FFF2-40B4-BE49-F238E27FC236}">
                    <a16:creationId xmlns:a16="http://schemas.microsoft.com/office/drawing/2014/main" id="{5D82E9D7-D42D-4400-9BEF-79AE759F2C92}"/>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11">
                <a:extLst>
                  <a:ext uri="{FF2B5EF4-FFF2-40B4-BE49-F238E27FC236}">
                    <a16:creationId xmlns:a16="http://schemas.microsoft.com/office/drawing/2014/main" id="{E71335E2-45FC-4E58-98C4-7CF0332AEF68}"/>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TextBox 13">
                <a:extLst>
                  <a:ext uri="{FF2B5EF4-FFF2-40B4-BE49-F238E27FC236}">
                    <a16:creationId xmlns:a16="http://schemas.microsoft.com/office/drawing/2014/main" id="{F15FA257-C6CC-43A1-9D95-D85E9AF0A0D6}"/>
                  </a:ext>
                </a:extLst>
              </p:cNvPr>
              <p:cNvSpPr txBox="1"/>
              <p:nvPr/>
            </p:nvSpPr>
            <p:spPr>
              <a:xfrm rot="16200000">
                <a:off x="1820716" y="2286903"/>
                <a:ext cx="1850728" cy="480042"/>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Progression-free survival </a:t>
                </a:r>
              </a:p>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by the BICR, %</a:t>
                </a:r>
              </a:p>
            </p:txBody>
          </p:sp>
          <p:sp>
            <p:nvSpPr>
              <p:cNvPr id="15" name="TextBox 14">
                <a:extLst>
                  <a:ext uri="{FF2B5EF4-FFF2-40B4-BE49-F238E27FC236}">
                    <a16:creationId xmlns:a16="http://schemas.microsoft.com/office/drawing/2014/main" id="{D78A866F-4930-4C7E-8E78-3BF32F5B278F}"/>
                  </a:ext>
                </a:extLst>
              </p:cNvPr>
              <p:cNvSpPr txBox="1"/>
              <p:nvPr/>
            </p:nvSpPr>
            <p:spPr>
              <a:xfrm>
                <a:off x="2877956" y="1395302"/>
                <a:ext cx="439543" cy="214388"/>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100</a:t>
                </a:r>
              </a:p>
            </p:txBody>
          </p:sp>
          <p:sp>
            <p:nvSpPr>
              <p:cNvPr id="16" name="TextBox 15">
                <a:extLst>
                  <a:ext uri="{FF2B5EF4-FFF2-40B4-BE49-F238E27FC236}">
                    <a16:creationId xmlns:a16="http://schemas.microsoft.com/office/drawing/2014/main" id="{3A7B8477-525D-4740-A53A-9CCC01D01D17}"/>
                  </a:ext>
                </a:extLst>
              </p:cNvPr>
              <p:cNvSpPr txBox="1"/>
              <p:nvPr/>
            </p:nvSpPr>
            <p:spPr>
              <a:xfrm>
                <a:off x="2962915" y="1893833"/>
                <a:ext cx="354584" cy="214388"/>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75</a:t>
                </a:r>
              </a:p>
            </p:txBody>
          </p:sp>
          <p:sp>
            <p:nvSpPr>
              <p:cNvPr id="17" name="TextBox 16">
                <a:extLst>
                  <a:ext uri="{FF2B5EF4-FFF2-40B4-BE49-F238E27FC236}">
                    <a16:creationId xmlns:a16="http://schemas.microsoft.com/office/drawing/2014/main" id="{5204C3A1-70F0-40EB-A48F-AF1BDDB7C24E}"/>
                  </a:ext>
                </a:extLst>
              </p:cNvPr>
              <p:cNvSpPr txBox="1"/>
              <p:nvPr/>
            </p:nvSpPr>
            <p:spPr>
              <a:xfrm>
                <a:off x="2962915" y="2408486"/>
                <a:ext cx="354584" cy="214388"/>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50</a:t>
                </a:r>
              </a:p>
            </p:txBody>
          </p:sp>
          <p:sp>
            <p:nvSpPr>
              <p:cNvPr id="18" name="TextBox 17">
                <a:extLst>
                  <a:ext uri="{FF2B5EF4-FFF2-40B4-BE49-F238E27FC236}">
                    <a16:creationId xmlns:a16="http://schemas.microsoft.com/office/drawing/2014/main" id="{1A01FDD5-2A38-4293-B38F-655967341B91}"/>
                  </a:ext>
                </a:extLst>
              </p:cNvPr>
              <p:cNvSpPr txBox="1"/>
              <p:nvPr/>
            </p:nvSpPr>
            <p:spPr>
              <a:xfrm>
                <a:off x="2962915" y="2912389"/>
                <a:ext cx="354584" cy="214388"/>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25</a:t>
                </a:r>
              </a:p>
            </p:txBody>
          </p:sp>
          <p:sp>
            <p:nvSpPr>
              <p:cNvPr id="19" name="TextBox 18">
                <a:extLst>
                  <a:ext uri="{FF2B5EF4-FFF2-40B4-BE49-F238E27FC236}">
                    <a16:creationId xmlns:a16="http://schemas.microsoft.com/office/drawing/2014/main" id="{D110BE51-E8C9-448B-94FA-BB757633A7D2}"/>
                  </a:ext>
                </a:extLst>
              </p:cNvPr>
              <p:cNvSpPr txBox="1"/>
              <p:nvPr/>
            </p:nvSpPr>
            <p:spPr>
              <a:xfrm>
                <a:off x="3047881" y="3421665"/>
                <a:ext cx="269626" cy="214388"/>
              </a:xfrm>
              <a:prstGeom prst="rect">
                <a:avLst/>
              </a:prstGeom>
              <a:noFill/>
            </p:spPr>
            <p:txBody>
              <a:bodyPr wrap="none" rtlCol="0" anchor="ctr" anchorCtr="0">
                <a:spAutoFit/>
              </a:bodyPr>
              <a:lstStyle/>
              <a:p>
                <a:pPr algn="r"/>
                <a:r>
                  <a:rPr lang="en-GB" sz="1200" dirty="0">
                    <a:solidFill>
                      <a:srgbClr val="363636"/>
                    </a:solidFill>
                    <a:latin typeface="Arial" panose="020B0604020202020204" pitchFamily="34" charset="0"/>
                    <a:cs typeface="Arial" panose="020B0604020202020204" pitchFamily="34" charset="0"/>
                  </a:rPr>
                  <a:t>0</a:t>
                </a:r>
              </a:p>
            </p:txBody>
          </p:sp>
        </p:grpSp>
        <p:sp>
          <p:nvSpPr>
            <p:cNvPr id="23" name="TextBox 22">
              <a:extLst>
                <a:ext uri="{FF2B5EF4-FFF2-40B4-BE49-F238E27FC236}">
                  <a16:creationId xmlns:a16="http://schemas.microsoft.com/office/drawing/2014/main" id="{4AAF67E1-A033-44A8-AB55-76C374798EAC}"/>
                </a:ext>
              </a:extLst>
            </p:cNvPr>
            <p:cNvSpPr txBox="1"/>
            <p:nvPr/>
          </p:nvSpPr>
          <p:spPr>
            <a:xfrm>
              <a:off x="3174880" y="4845277"/>
              <a:ext cx="1116010"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latin typeface="Arial" panose="020B0604020202020204" pitchFamily="34" charset="0"/>
                  <a:cs typeface="Arial" panose="020B0604020202020204" pitchFamily="34" charset="0"/>
                </a:rPr>
                <a:t>Time, months</a:t>
              </a:r>
            </a:p>
          </p:txBody>
        </p:sp>
        <p:grpSp>
          <p:nvGrpSpPr>
            <p:cNvPr id="44" name="Group 43">
              <a:extLst>
                <a:ext uri="{FF2B5EF4-FFF2-40B4-BE49-F238E27FC236}">
                  <a16:creationId xmlns:a16="http://schemas.microsoft.com/office/drawing/2014/main" id="{C157B36C-27B3-46FF-B139-7EC29FD90FEE}"/>
                </a:ext>
              </a:extLst>
            </p:cNvPr>
            <p:cNvGrpSpPr/>
            <p:nvPr/>
          </p:nvGrpSpPr>
          <p:grpSpPr>
            <a:xfrm>
              <a:off x="1315155" y="4530353"/>
              <a:ext cx="4893746" cy="329369"/>
              <a:chOff x="1778379" y="5307619"/>
              <a:chExt cx="3133238" cy="329369"/>
            </a:xfrm>
          </p:grpSpPr>
          <p:sp>
            <p:nvSpPr>
              <p:cNvPr id="24" name="Line 21">
                <a:extLst>
                  <a:ext uri="{FF2B5EF4-FFF2-40B4-BE49-F238E27FC236}">
                    <a16:creationId xmlns:a16="http://schemas.microsoft.com/office/drawing/2014/main" id="{545F6F41-26D0-416D-ABC4-94A42B7E281A}"/>
                  </a:ext>
                </a:extLst>
              </p:cNvPr>
              <p:cNvSpPr>
                <a:spLocks noChangeShapeType="1"/>
              </p:cNvSpPr>
              <p:nvPr/>
            </p:nvSpPr>
            <p:spPr bwMode="auto">
              <a:xfrm>
                <a:off x="4837059"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15FE99F-723A-4895-99A6-339F11B1E3AF}"/>
                  </a:ext>
                </a:extLst>
              </p:cNvPr>
              <p:cNvSpPr txBox="1"/>
              <p:nvPr/>
            </p:nvSpPr>
            <p:spPr>
              <a:xfrm>
                <a:off x="4756278"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48</a:t>
                </a:r>
              </a:p>
            </p:txBody>
          </p:sp>
          <p:sp>
            <p:nvSpPr>
              <p:cNvPr id="26" name="Line 21">
                <a:extLst>
                  <a:ext uri="{FF2B5EF4-FFF2-40B4-BE49-F238E27FC236}">
                    <a16:creationId xmlns:a16="http://schemas.microsoft.com/office/drawing/2014/main" id="{421A7634-979E-4750-B4E1-B892F9467F4C}"/>
                  </a:ext>
                </a:extLst>
              </p:cNvPr>
              <p:cNvSpPr>
                <a:spLocks noChangeShapeType="1"/>
              </p:cNvSpPr>
              <p:nvPr/>
            </p:nvSpPr>
            <p:spPr bwMode="auto">
              <a:xfrm>
                <a:off x="4461422"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328608-ADFD-4A49-95CB-B7A7349ADBE9}"/>
                  </a:ext>
                </a:extLst>
              </p:cNvPr>
              <p:cNvSpPr txBox="1"/>
              <p:nvPr/>
            </p:nvSpPr>
            <p:spPr>
              <a:xfrm>
                <a:off x="4380642"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42</a:t>
                </a:r>
              </a:p>
            </p:txBody>
          </p:sp>
          <p:sp>
            <p:nvSpPr>
              <p:cNvPr id="28" name="Line 21">
                <a:extLst>
                  <a:ext uri="{FF2B5EF4-FFF2-40B4-BE49-F238E27FC236}">
                    <a16:creationId xmlns:a16="http://schemas.microsoft.com/office/drawing/2014/main" id="{69A58A9C-8501-4177-AEA4-97D74C5F7310}"/>
                  </a:ext>
                </a:extLst>
              </p:cNvPr>
              <p:cNvSpPr>
                <a:spLocks noChangeShapeType="1"/>
              </p:cNvSpPr>
              <p:nvPr/>
            </p:nvSpPr>
            <p:spPr bwMode="auto">
              <a:xfrm>
                <a:off x="4085785"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47E03D5-F9BC-4879-A6C9-47A9BF583EB4}"/>
                  </a:ext>
                </a:extLst>
              </p:cNvPr>
              <p:cNvSpPr txBox="1"/>
              <p:nvPr/>
            </p:nvSpPr>
            <p:spPr>
              <a:xfrm>
                <a:off x="4005005"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36</a:t>
                </a:r>
              </a:p>
            </p:txBody>
          </p:sp>
          <p:sp>
            <p:nvSpPr>
              <p:cNvPr id="30" name="Line 21">
                <a:extLst>
                  <a:ext uri="{FF2B5EF4-FFF2-40B4-BE49-F238E27FC236}">
                    <a16:creationId xmlns:a16="http://schemas.microsoft.com/office/drawing/2014/main" id="{0C123D3B-1262-459E-89D1-AFF8C7CCBF5F}"/>
                  </a:ext>
                </a:extLst>
              </p:cNvPr>
              <p:cNvSpPr>
                <a:spLocks noChangeShapeType="1"/>
              </p:cNvSpPr>
              <p:nvPr/>
            </p:nvSpPr>
            <p:spPr bwMode="auto">
              <a:xfrm>
                <a:off x="3710148"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C4D4C17-F701-428C-8E0C-A7A0B61B8CE5}"/>
                  </a:ext>
                </a:extLst>
              </p:cNvPr>
              <p:cNvSpPr txBox="1"/>
              <p:nvPr/>
            </p:nvSpPr>
            <p:spPr>
              <a:xfrm>
                <a:off x="3629367"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30</a:t>
                </a:r>
              </a:p>
            </p:txBody>
          </p:sp>
          <p:sp>
            <p:nvSpPr>
              <p:cNvPr id="32" name="Line 21">
                <a:extLst>
                  <a:ext uri="{FF2B5EF4-FFF2-40B4-BE49-F238E27FC236}">
                    <a16:creationId xmlns:a16="http://schemas.microsoft.com/office/drawing/2014/main" id="{11B14364-B500-4BB3-9513-8FD281FF2521}"/>
                  </a:ext>
                </a:extLst>
              </p:cNvPr>
              <p:cNvSpPr>
                <a:spLocks noChangeShapeType="1"/>
              </p:cNvSpPr>
              <p:nvPr/>
            </p:nvSpPr>
            <p:spPr bwMode="auto">
              <a:xfrm>
                <a:off x="3334511"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44F0F68-6955-47FC-B18A-15A5513329D6}"/>
                  </a:ext>
                </a:extLst>
              </p:cNvPr>
              <p:cNvSpPr txBox="1"/>
              <p:nvPr/>
            </p:nvSpPr>
            <p:spPr>
              <a:xfrm>
                <a:off x="3253731"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24</a:t>
                </a:r>
              </a:p>
            </p:txBody>
          </p:sp>
          <p:sp>
            <p:nvSpPr>
              <p:cNvPr id="34" name="Line 21">
                <a:extLst>
                  <a:ext uri="{FF2B5EF4-FFF2-40B4-BE49-F238E27FC236}">
                    <a16:creationId xmlns:a16="http://schemas.microsoft.com/office/drawing/2014/main" id="{C2DCEFA5-46E5-40F8-BEB6-4CBDB80B03DD}"/>
                  </a:ext>
                </a:extLst>
              </p:cNvPr>
              <p:cNvSpPr>
                <a:spLocks noChangeShapeType="1"/>
              </p:cNvSpPr>
              <p:nvPr/>
            </p:nvSpPr>
            <p:spPr bwMode="auto">
              <a:xfrm>
                <a:off x="2958874"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C48DD50-9422-4436-ABC3-2C324B08BC6E}"/>
                  </a:ext>
                </a:extLst>
              </p:cNvPr>
              <p:cNvSpPr txBox="1"/>
              <p:nvPr/>
            </p:nvSpPr>
            <p:spPr>
              <a:xfrm>
                <a:off x="2878094"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18</a:t>
                </a:r>
              </a:p>
            </p:txBody>
          </p:sp>
          <p:sp>
            <p:nvSpPr>
              <p:cNvPr id="36" name="Line 21">
                <a:extLst>
                  <a:ext uri="{FF2B5EF4-FFF2-40B4-BE49-F238E27FC236}">
                    <a16:creationId xmlns:a16="http://schemas.microsoft.com/office/drawing/2014/main" id="{5052397D-3D70-48F3-A482-2D281C255AB7}"/>
                  </a:ext>
                </a:extLst>
              </p:cNvPr>
              <p:cNvSpPr>
                <a:spLocks noChangeShapeType="1"/>
              </p:cNvSpPr>
              <p:nvPr/>
            </p:nvSpPr>
            <p:spPr bwMode="auto">
              <a:xfrm>
                <a:off x="2583237"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9E3E2CA-4E70-417E-B075-F421CF70BFF6}"/>
                  </a:ext>
                </a:extLst>
              </p:cNvPr>
              <p:cNvSpPr txBox="1"/>
              <p:nvPr/>
            </p:nvSpPr>
            <p:spPr>
              <a:xfrm>
                <a:off x="2502458" y="5379619"/>
                <a:ext cx="155339"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12</a:t>
                </a:r>
              </a:p>
            </p:txBody>
          </p:sp>
          <p:sp>
            <p:nvSpPr>
              <p:cNvPr id="38" name="Line 21">
                <a:extLst>
                  <a:ext uri="{FF2B5EF4-FFF2-40B4-BE49-F238E27FC236}">
                    <a16:creationId xmlns:a16="http://schemas.microsoft.com/office/drawing/2014/main" id="{E5C79DF2-E3FD-47F5-A8C3-1A13F8C65CFD}"/>
                  </a:ext>
                </a:extLst>
              </p:cNvPr>
              <p:cNvSpPr>
                <a:spLocks noChangeShapeType="1"/>
              </p:cNvSpPr>
              <p:nvPr/>
            </p:nvSpPr>
            <p:spPr bwMode="auto">
              <a:xfrm>
                <a:off x="2207600"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1C7130F-4EE8-466C-A772-7C87BD93F3A8}"/>
                  </a:ext>
                </a:extLst>
              </p:cNvPr>
              <p:cNvSpPr txBox="1"/>
              <p:nvPr/>
            </p:nvSpPr>
            <p:spPr>
              <a:xfrm>
                <a:off x="2154017" y="5379619"/>
                <a:ext cx="100944"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6</a:t>
                </a:r>
              </a:p>
            </p:txBody>
          </p:sp>
          <p:sp>
            <p:nvSpPr>
              <p:cNvPr id="40" name="Line 21">
                <a:extLst>
                  <a:ext uri="{FF2B5EF4-FFF2-40B4-BE49-F238E27FC236}">
                    <a16:creationId xmlns:a16="http://schemas.microsoft.com/office/drawing/2014/main" id="{06B12A91-9CDB-4108-A83D-02ABDE4F7540}"/>
                  </a:ext>
                </a:extLst>
              </p:cNvPr>
              <p:cNvSpPr>
                <a:spLocks noChangeShapeType="1"/>
              </p:cNvSpPr>
              <p:nvPr/>
            </p:nvSpPr>
            <p:spPr bwMode="auto">
              <a:xfrm>
                <a:off x="1831963" y="530761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859C69A-7862-4D17-8122-752C1452B8CA}"/>
                  </a:ext>
                </a:extLst>
              </p:cNvPr>
              <p:cNvSpPr txBox="1"/>
              <p:nvPr/>
            </p:nvSpPr>
            <p:spPr>
              <a:xfrm>
                <a:off x="1778379" y="5379619"/>
                <a:ext cx="100944" cy="257369"/>
              </a:xfrm>
              <a:prstGeom prst="rect">
                <a:avLst/>
              </a:prstGeom>
              <a:noFill/>
            </p:spPr>
            <p:txBody>
              <a:bodyPr wrap="none" lIns="36000" tIns="36000" rIns="36000" bIns="36000" rtlCol="0" anchor="t" anchorCtr="0">
                <a:spAutoFit/>
              </a:bodyPr>
              <a:lstStyle/>
              <a:p>
                <a:pPr algn="ctr"/>
                <a:r>
                  <a:rPr lang="en-GB" sz="1200" dirty="0">
                    <a:solidFill>
                      <a:srgbClr val="363636"/>
                    </a:solidFill>
                    <a:latin typeface="Arial" panose="020B0604020202020204" pitchFamily="34" charset="0"/>
                    <a:cs typeface="Arial" panose="020B0604020202020204" pitchFamily="34" charset="0"/>
                  </a:rPr>
                  <a:t>0</a:t>
                </a:r>
              </a:p>
            </p:txBody>
          </p:sp>
        </p:grpSp>
        <p:sp>
          <p:nvSpPr>
            <p:cNvPr id="42" name="TextBox 41">
              <a:extLst>
                <a:ext uri="{FF2B5EF4-FFF2-40B4-BE49-F238E27FC236}">
                  <a16:creationId xmlns:a16="http://schemas.microsoft.com/office/drawing/2014/main" id="{53B008D7-5C2E-4BAB-941A-558A6507C677}"/>
                </a:ext>
              </a:extLst>
            </p:cNvPr>
            <p:cNvSpPr txBox="1"/>
            <p:nvPr/>
          </p:nvSpPr>
          <p:spPr>
            <a:xfrm>
              <a:off x="217902" y="4626195"/>
              <a:ext cx="957084" cy="573798"/>
            </a:xfrm>
            <a:prstGeom prst="rect">
              <a:avLst/>
            </a:prstGeom>
            <a:noFill/>
          </p:spPr>
          <p:txBody>
            <a:bodyPr wrap="none" rtlCol="0">
              <a:spAutoFit/>
            </a:bodyPr>
            <a:lstStyle/>
            <a:p>
              <a:pPr algn="r"/>
              <a:r>
                <a:rPr lang="en-US" sz="1200" dirty="0">
                  <a:solidFill>
                    <a:schemeClr val="tx1"/>
                  </a:solidFill>
                </a:rPr>
                <a:t>No. at risk</a:t>
              </a:r>
              <a:br>
                <a:rPr lang="en-US" sz="1200" dirty="0">
                  <a:solidFill>
                    <a:schemeClr val="tx1"/>
                  </a:solidFill>
                </a:rPr>
              </a:br>
              <a:r>
                <a:rPr lang="en-US" sz="1200" dirty="0">
                  <a:solidFill>
                    <a:schemeClr val="tx1"/>
                  </a:solidFill>
                </a:rPr>
                <a:t>(censored)</a:t>
              </a:r>
              <a:endParaRPr lang="en-GB" sz="1200" dirty="0">
                <a:solidFill>
                  <a:schemeClr val="tx1"/>
                </a:solidFill>
              </a:endParaRPr>
            </a:p>
          </p:txBody>
        </p:sp>
        <p:grpSp>
          <p:nvGrpSpPr>
            <p:cNvPr id="64" name="Group 63">
              <a:extLst>
                <a:ext uri="{FF2B5EF4-FFF2-40B4-BE49-F238E27FC236}">
                  <a16:creationId xmlns:a16="http://schemas.microsoft.com/office/drawing/2014/main" id="{8A2AAF15-423C-4203-9347-68C508D8C206}"/>
                </a:ext>
              </a:extLst>
            </p:cNvPr>
            <p:cNvGrpSpPr/>
            <p:nvPr/>
          </p:nvGrpSpPr>
          <p:grpSpPr>
            <a:xfrm>
              <a:off x="1147838" y="5064972"/>
              <a:ext cx="4012505" cy="319881"/>
              <a:chOff x="1547049" y="6493055"/>
              <a:chExt cx="4012505" cy="319881"/>
            </a:xfrm>
          </p:grpSpPr>
          <p:sp>
            <p:nvSpPr>
              <p:cNvPr id="51" name="TextBox 50">
                <a:extLst>
                  <a:ext uri="{FF2B5EF4-FFF2-40B4-BE49-F238E27FC236}">
                    <a16:creationId xmlns:a16="http://schemas.microsoft.com/office/drawing/2014/main" id="{0E97C2DC-FD3E-4F92-B550-A18EF84E416E}"/>
                  </a:ext>
                </a:extLst>
              </p:cNvPr>
              <p:cNvSpPr txBox="1"/>
              <p:nvPr/>
            </p:nvSpPr>
            <p:spPr>
              <a:xfrm>
                <a:off x="5067253"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 (28)</a:t>
                </a:r>
              </a:p>
            </p:txBody>
          </p:sp>
          <p:sp>
            <p:nvSpPr>
              <p:cNvPr id="53" name="TextBox 52">
                <a:extLst>
                  <a:ext uri="{FF2B5EF4-FFF2-40B4-BE49-F238E27FC236}">
                    <a16:creationId xmlns:a16="http://schemas.microsoft.com/office/drawing/2014/main" id="{C872F464-A40A-4DAD-B855-E70F1C5C1D4B}"/>
                  </a:ext>
                </a:extLst>
              </p:cNvPr>
              <p:cNvSpPr txBox="1"/>
              <p:nvPr/>
            </p:nvSpPr>
            <p:spPr>
              <a:xfrm>
                <a:off x="4436379" y="6493055"/>
                <a:ext cx="580643"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17 (12)</a:t>
                </a:r>
              </a:p>
            </p:txBody>
          </p:sp>
          <p:sp>
            <p:nvSpPr>
              <p:cNvPr id="55" name="TextBox 54">
                <a:extLst>
                  <a:ext uri="{FF2B5EF4-FFF2-40B4-BE49-F238E27FC236}">
                    <a16:creationId xmlns:a16="http://schemas.microsoft.com/office/drawing/2014/main" id="{D06F4400-B080-4182-8C5A-A8E87EA55CB5}"/>
                  </a:ext>
                </a:extLst>
              </p:cNvPr>
              <p:cNvSpPr txBox="1"/>
              <p:nvPr/>
            </p:nvSpPr>
            <p:spPr>
              <a:xfrm>
                <a:off x="3893853"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23 (8)</a:t>
                </a:r>
              </a:p>
            </p:txBody>
          </p:sp>
          <p:sp>
            <p:nvSpPr>
              <p:cNvPr id="57" name="TextBox 56">
                <a:extLst>
                  <a:ext uri="{FF2B5EF4-FFF2-40B4-BE49-F238E27FC236}">
                    <a16:creationId xmlns:a16="http://schemas.microsoft.com/office/drawing/2014/main" id="{4F7A8A58-FF53-41C8-8B3A-2D8F86078084}"/>
                  </a:ext>
                </a:extLst>
              </p:cNvPr>
              <p:cNvSpPr txBox="1"/>
              <p:nvPr/>
            </p:nvSpPr>
            <p:spPr>
              <a:xfrm>
                <a:off x="3307151"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27 (8)</a:t>
                </a:r>
              </a:p>
            </p:txBody>
          </p:sp>
          <p:sp>
            <p:nvSpPr>
              <p:cNvPr id="59" name="TextBox 58">
                <a:extLst>
                  <a:ext uri="{FF2B5EF4-FFF2-40B4-BE49-F238E27FC236}">
                    <a16:creationId xmlns:a16="http://schemas.microsoft.com/office/drawing/2014/main" id="{9BD800B4-A9B2-41F0-82CD-53CE28F14D79}"/>
                  </a:ext>
                </a:extLst>
              </p:cNvPr>
              <p:cNvSpPr txBox="1"/>
              <p:nvPr/>
            </p:nvSpPr>
            <p:spPr>
              <a:xfrm>
                <a:off x="2720453"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34 (7)</a:t>
                </a:r>
              </a:p>
            </p:txBody>
          </p:sp>
          <p:sp>
            <p:nvSpPr>
              <p:cNvPr id="61" name="TextBox 60">
                <a:extLst>
                  <a:ext uri="{FF2B5EF4-FFF2-40B4-BE49-F238E27FC236}">
                    <a16:creationId xmlns:a16="http://schemas.microsoft.com/office/drawing/2014/main" id="{53E208F2-5869-4104-8D90-6702A2B83B6F}"/>
                  </a:ext>
                </a:extLst>
              </p:cNvPr>
              <p:cNvSpPr txBox="1"/>
              <p:nvPr/>
            </p:nvSpPr>
            <p:spPr>
              <a:xfrm>
                <a:off x="2133751"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47 (5)</a:t>
                </a:r>
              </a:p>
            </p:txBody>
          </p:sp>
          <p:sp>
            <p:nvSpPr>
              <p:cNvPr id="63" name="TextBox 62">
                <a:extLst>
                  <a:ext uri="{FF2B5EF4-FFF2-40B4-BE49-F238E27FC236}">
                    <a16:creationId xmlns:a16="http://schemas.microsoft.com/office/drawing/2014/main" id="{BE90D440-1E02-4A48-860B-0CD0008A21FD}"/>
                  </a:ext>
                </a:extLst>
              </p:cNvPr>
              <p:cNvSpPr txBox="1"/>
              <p:nvPr/>
            </p:nvSpPr>
            <p:spPr>
              <a:xfrm>
                <a:off x="1547049"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61 (0)</a:t>
                </a:r>
              </a:p>
            </p:txBody>
          </p:sp>
        </p:grpSp>
        <p:grpSp>
          <p:nvGrpSpPr>
            <p:cNvPr id="65" name="Group 64">
              <a:extLst>
                <a:ext uri="{FF2B5EF4-FFF2-40B4-BE49-F238E27FC236}">
                  <a16:creationId xmlns:a16="http://schemas.microsoft.com/office/drawing/2014/main" id="{54413859-F780-410B-A5FE-7FE99FC4783A}"/>
                </a:ext>
              </a:extLst>
            </p:cNvPr>
            <p:cNvGrpSpPr/>
            <p:nvPr/>
          </p:nvGrpSpPr>
          <p:grpSpPr>
            <a:xfrm>
              <a:off x="1147838" y="5361837"/>
              <a:ext cx="4012504" cy="319881"/>
              <a:chOff x="1547049" y="6493055"/>
              <a:chExt cx="4012504" cy="319881"/>
            </a:xfrm>
          </p:grpSpPr>
          <p:sp>
            <p:nvSpPr>
              <p:cNvPr id="68" name="TextBox 67">
                <a:extLst>
                  <a:ext uri="{FF2B5EF4-FFF2-40B4-BE49-F238E27FC236}">
                    <a16:creationId xmlns:a16="http://schemas.microsoft.com/office/drawing/2014/main" id="{162D86E4-0DC7-4078-8EB1-3BA929DC9FEC}"/>
                  </a:ext>
                </a:extLst>
              </p:cNvPr>
              <p:cNvSpPr txBox="1"/>
              <p:nvPr/>
            </p:nvSpPr>
            <p:spPr>
              <a:xfrm>
                <a:off x="5067252"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0 (28)</a:t>
                </a:r>
              </a:p>
            </p:txBody>
          </p:sp>
          <p:sp>
            <p:nvSpPr>
              <p:cNvPr id="69" name="TextBox 68">
                <a:extLst>
                  <a:ext uri="{FF2B5EF4-FFF2-40B4-BE49-F238E27FC236}">
                    <a16:creationId xmlns:a16="http://schemas.microsoft.com/office/drawing/2014/main" id="{AED0C6CB-7968-45D4-9066-2826A2F3C007}"/>
                  </a:ext>
                </a:extLst>
              </p:cNvPr>
              <p:cNvSpPr txBox="1"/>
              <p:nvPr/>
            </p:nvSpPr>
            <p:spPr>
              <a:xfrm>
                <a:off x="4436379" y="6493055"/>
                <a:ext cx="580643"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20 (10)</a:t>
                </a:r>
              </a:p>
            </p:txBody>
          </p:sp>
          <p:sp>
            <p:nvSpPr>
              <p:cNvPr id="70" name="TextBox 69">
                <a:extLst>
                  <a:ext uri="{FF2B5EF4-FFF2-40B4-BE49-F238E27FC236}">
                    <a16:creationId xmlns:a16="http://schemas.microsoft.com/office/drawing/2014/main" id="{881FA66D-5AEA-40C7-9F05-4096A2023555}"/>
                  </a:ext>
                </a:extLst>
              </p:cNvPr>
              <p:cNvSpPr txBox="1"/>
              <p:nvPr/>
            </p:nvSpPr>
            <p:spPr>
              <a:xfrm>
                <a:off x="3893853"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27 (6)</a:t>
                </a:r>
              </a:p>
            </p:txBody>
          </p:sp>
          <p:sp>
            <p:nvSpPr>
              <p:cNvPr id="71" name="TextBox 70">
                <a:extLst>
                  <a:ext uri="{FF2B5EF4-FFF2-40B4-BE49-F238E27FC236}">
                    <a16:creationId xmlns:a16="http://schemas.microsoft.com/office/drawing/2014/main" id="{AE8E1A0A-5462-4FF1-80B6-3A74FC818AEC}"/>
                  </a:ext>
                </a:extLst>
              </p:cNvPr>
              <p:cNvSpPr txBox="1"/>
              <p:nvPr/>
            </p:nvSpPr>
            <p:spPr>
              <a:xfrm>
                <a:off x="3307151"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36 (6)</a:t>
                </a:r>
              </a:p>
            </p:txBody>
          </p:sp>
          <p:sp>
            <p:nvSpPr>
              <p:cNvPr id="72" name="TextBox 71">
                <a:extLst>
                  <a:ext uri="{FF2B5EF4-FFF2-40B4-BE49-F238E27FC236}">
                    <a16:creationId xmlns:a16="http://schemas.microsoft.com/office/drawing/2014/main" id="{D2C1E9FB-5B92-4354-AB32-7B2D35FAABDB}"/>
                  </a:ext>
                </a:extLst>
              </p:cNvPr>
              <p:cNvSpPr txBox="1"/>
              <p:nvPr/>
            </p:nvSpPr>
            <p:spPr>
              <a:xfrm>
                <a:off x="2720453"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40 (6)</a:t>
                </a:r>
              </a:p>
            </p:txBody>
          </p:sp>
          <p:sp>
            <p:nvSpPr>
              <p:cNvPr id="73" name="TextBox 72">
                <a:extLst>
                  <a:ext uri="{FF2B5EF4-FFF2-40B4-BE49-F238E27FC236}">
                    <a16:creationId xmlns:a16="http://schemas.microsoft.com/office/drawing/2014/main" id="{E4C0BD30-375D-4974-9942-9C6A3A19E14B}"/>
                  </a:ext>
                </a:extLst>
              </p:cNvPr>
              <p:cNvSpPr txBox="1"/>
              <p:nvPr/>
            </p:nvSpPr>
            <p:spPr>
              <a:xfrm>
                <a:off x="2133751"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54 (3)</a:t>
                </a:r>
              </a:p>
            </p:txBody>
          </p:sp>
          <p:sp>
            <p:nvSpPr>
              <p:cNvPr id="74" name="TextBox 73">
                <a:extLst>
                  <a:ext uri="{FF2B5EF4-FFF2-40B4-BE49-F238E27FC236}">
                    <a16:creationId xmlns:a16="http://schemas.microsoft.com/office/drawing/2014/main" id="{FB2726AB-7D66-4E45-BA37-BCC44635CF1E}"/>
                  </a:ext>
                </a:extLst>
              </p:cNvPr>
              <p:cNvSpPr txBox="1"/>
              <p:nvPr/>
            </p:nvSpPr>
            <p:spPr>
              <a:xfrm>
                <a:off x="1547049" y="6493055"/>
                <a:ext cx="492301" cy="319881"/>
              </a:xfrm>
              <a:prstGeom prst="rect">
                <a:avLst/>
              </a:prstGeom>
              <a:noFill/>
            </p:spPr>
            <p:txBody>
              <a:bodyPr wrap="none" lIns="36000" tIns="36000" rIns="36000" bIns="36000" rtlCol="0" anchor="t" anchorCtr="0">
                <a:spAutoFit/>
              </a:bodyPr>
              <a:lstStyle/>
              <a:p>
                <a:pPr algn="ctr"/>
                <a:r>
                  <a:rPr lang="en-GB" sz="1200" dirty="0">
                    <a:solidFill>
                      <a:schemeClr val="accent1"/>
                    </a:solidFill>
                    <a:latin typeface="Arial" panose="020B0604020202020204" pitchFamily="34" charset="0"/>
                    <a:cs typeface="Arial" panose="020B0604020202020204" pitchFamily="34" charset="0"/>
                  </a:rPr>
                  <a:t>61 (0)</a:t>
                </a:r>
              </a:p>
            </p:txBody>
          </p:sp>
        </p:grpSp>
        <p:sp>
          <p:nvSpPr>
            <p:cNvPr id="75" name="TextBox 74">
              <a:extLst>
                <a:ext uri="{FF2B5EF4-FFF2-40B4-BE49-F238E27FC236}">
                  <a16:creationId xmlns:a16="http://schemas.microsoft.com/office/drawing/2014/main" id="{9ED5708A-D1B0-460F-B560-B023BE76649D}"/>
                </a:ext>
              </a:extLst>
            </p:cNvPr>
            <p:cNvSpPr txBox="1"/>
            <p:nvPr/>
          </p:nvSpPr>
          <p:spPr>
            <a:xfrm>
              <a:off x="742949" y="5055157"/>
              <a:ext cx="432038" cy="344279"/>
            </a:xfrm>
            <a:prstGeom prst="rect">
              <a:avLst/>
            </a:prstGeom>
            <a:noFill/>
          </p:spPr>
          <p:txBody>
            <a:bodyPr wrap="none" rtlCol="0">
              <a:spAutoFit/>
            </a:bodyPr>
            <a:lstStyle/>
            <a:p>
              <a:pPr algn="r"/>
              <a:r>
                <a:rPr lang="en-US" sz="1200" dirty="0" err="1">
                  <a:solidFill>
                    <a:schemeClr val="accent2"/>
                  </a:solidFill>
                </a:rPr>
                <a:t>Osi</a:t>
              </a:r>
              <a:endParaRPr lang="en-GB" sz="1200" dirty="0">
                <a:solidFill>
                  <a:schemeClr val="accent2"/>
                </a:solidFill>
              </a:endParaRPr>
            </a:p>
          </p:txBody>
        </p:sp>
        <p:sp>
          <p:nvSpPr>
            <p:cNvPr id="76" name="TextBox 75">
              <a:extLst>
                <a:ext uri="{FF2B5EF4-FFF2-40B4-BE49-F238E27FC236}">
                  <a16:creationId xmlns:a16="http://schemas.microsoft.com/office/drawing/2014/main" id="{E23E36A6-98B8-4FF6-9A9D-9217BBA3C597}"/>
                </a:ext>
              </a:extLst>
            </p:cNvPr>
            <p:cNvSpPr txBox="1"/>
            <p:nvPr/>
          </p:nvSpPr>
          <p:spPr>
            <a:xfrm>
              <a:off x="302910" y="5352022"/>
              <a:ext cx="872077" cy="344279"/>
            </a:xfrm>
            <a:prstGeom prst="rect">
              <a:avLst/>
            </a:prstGeom>
            <a:noFill/>
          </p:spPr>
          <p:txBody>
            <a:bodyPr wrap="none" rtlCol="0">
              <a:spAutoFit/>
            </a:bodyPr>
            <a:lstStyle/>
            <a:p>
              <a:pPr algn="r"/>
              <a:r>
                <a:rPr lang="en-US" sz="1200" dirty="0" err="1">
                  <a:solidFill>
                    <a:schemeClr val="accent1"/>
                  </a:solidFill>
                </a:rPr>
                <a:t>Osi</a:t>
              </a:r>
              <a:r>
                <a:rPr lang="en-US" sz="1200" dirty="0">
                  <a:solidFill>
                    <a:schemeClr val="accent1"/>
                  </a:solidFill>
                </a:rPr>
                <a:t> + </a:t>
              </a:r>
              <a:r>
                <a:rPr lang="en-US" sz="1200" dirty="0" err="1">
                  <a:solidFill>
                    <a:schemeClr val="accent1"/>
                  </a:solidFill>
                </a:rPr>
                <a:t>bev</a:t>
              </a:r>
              <a:endParaRPr lang="en-GB" sz="1200" dirty="0">
                <a:solidFill>
                  <a:schemeClr val="accent1"/>
                </a:solidFill>
              </a:endParaRPr>
            </a:p>
          </p:txBody>
        </p:sp>
        <p:grpSp>
          <p:nvGrpSpPr>
            <p:cNvPr id="100" name="Group 99">
              <a:extLst>
                <a:ext uri="{FF2B5EF4-FFF2-40B4-BE49-F238E27FC236}">
                  <a16:creationId xmlns:a16="http://schemas.microsoft.com/office/drawing/2014/main" id="{B766E677-5932-45DB-BE2E-2C25846CF99F}"/>
                </a:ext>
              </a:extLst>
            </p:cNvPr>
            <p:cNvGrpSpPr/>
            <p:nvPr/>
          </p:nvGrpSpPr>
          <p:grpSpPr>
            <a:xfrm>
              <a:off x="1381843" y="1860384"/>
              <a:ext cx="3415299" cy="1784710"/>
              <a:chOff x="7463932" y="4099777"/>
              <a:chExt cx="4292107" cy="2241612"/>
            </a:xfrm>
          </p:grpSpPr>
          <p:sp>
            <p:nvSpPr>
              <p:cNvPr id="80" name="Freeform: Shape 79">
                <a:extLst>
                  <a:ext uri="{FF2B5EF4-FFF2-40B4-BE49-F238E27FC236}">
                    <a16:creationId xmlns:a16="http://schemas.microsoft.com/office/drawing/2014/main" id="{532878F1-9706-40F9-9FD1-9721B58035A4}"/>
                  </a:ext>
                </a:extLst>
              </p:cNvPr>
              <p:cNvSpPr/>
              <p:nvPr/>
            </p:nvSpPr>
            <p:spPr>
              <a:xfrm>
                <a:off x="7463932" y="4150951"/>
                <a:ext cx="4278134" cy="2140423"/>
              </a:xfrm>
              <a:custGeom>
                <a:avLst/>
                <a:gdLst>
                  <a:gd name="connsiteX0" fmla="*/ 4278135 w 4278134"/>
                  <a:gd name="connsiteY0" fmla="*/ 2140423 h 2140423"/>
                  <a:gd name="connsiteX1" fmla="*/ 4012949 w 4278134"/>
                  <a:gd name="connsiteY1" fmla="*/ 2140423 h 2140423"/>
                  <a:gd name="connsiteX2" fmla="*/ 4012949 w 4278134"/>
                  <a:gd name="connsiteY2" fmla="*/ 1845472 h 2140423"/>
                  <a:gd name="connsiteX3" fmla="*/ 3160567 w 4278134"/>
                  <a:gd name="connsiteY3" fmla="*/ 1845472 h 2140423"/>
                  <a:gd name="connsiteX4" fmla="*/ 3160567 w 4278134"/>
                  <a:gd name="connsiteY4" fmla="*/ 1780521 h 2140423"/>
                  <a:gd name="connsiteX5" fmla="*/ 3017149 w 4278134"/>
                  <a:gd name="connsiteY5" fmla="*/ 1780521 h 2140423"/>
                  <a:gd name="connsiteX6" fmla="*/ 3017149 w 4278134"/>
                  <a:gd name="connsiteY6" fmla="*/ 1720999 h 2140423"/>
                  <a:gd name="connsiteX7" fmla="*/ 2963037 w 4278134"/>
                  <a:gd name="connsiteY7" fmla="*/ 1720999 h 2140423"/>
                  <a:gd name="connsiteX8" fmla="*/ 2963037 w 4278134"/>
                  <a:gd name="connsiteY8" fmla="*/ 1656048 h 2140423"/>
                  <a:gd name="connsiteX9" fmla="*/ 2738438 w 4278134"/>
                  <a:gd name="connsiteY9" fmla="*/ 1656048 h 2140423"/>
                  <a:gd name="connsiteX10" fmla="*/ 2738438 w 4278134"/>
                  <a:gd name="connsiteY10" fmla="*/ 1539691 h 2140423"/>
                  <a:gd name="connsiteX11" fmla="*/ 2697852 w 4278134"/>
                  <a:gd name="connsiteY11" fmla="*/ 1539691 h 2140423"/>
                  <a:gd name="connsiteX12" fmla="*/ 2697852 w 4278134"/>
                  <a:gd name="connsiteY12" fmla="*/ 1466634 h 2140423"/>
                  <a:gd name="connsiteX13" fmla="*/ 2508428 w 4278134"/>
                  <a:gd name="connsiteY13" fmla="*/ 1466634 h 2140423"/>
                  <a:gd name="connsiteX14" fmla="*/ 2508428 w 4278134"/>
                  <a:gd name="connsiteY14" fmla="*/ 1407103 h 2140423"/>
                  <a:gd name="connsiteX15" fmla="*/ 2492197 w 4278134"/>
                  <a:gd name="connsiteY15" fmla="*/ 1407103 h 2140423"/>
                  <a:gd name="connsiteX16" fmla="*/ 2492197 w 4278134"/>
                  <a:gd name="connsiteY16" fmla="*/ 1288040 h 2140423"/>
                  <a:gd name="connsiteX17" fmla="*/ 2481367 w 4278134"/>
                  <a:gd name="connsiteY17" fmla="*/ 1288040 h 2140423"/>
                  <a:gd name="connsiteX18" fmla="*/ 2481367 w 4278134"/>
                  <a:gd name="connsiteY18" fmla="*/ 1231214 h 2140423"/>
                  <a:gd name="connsiteX19" fmla="*/ 2454307 w 4278134"/>
                  <a:gd name="connsiteY19" fmla="*/ 1231214 h 2140423"/>
                  <a:gd name="connsiteX20" fmla="*/ 2454307 w 4278134"/>
                  <a:gd name="connsiteY20" fmla="*/ 1168978 h 2140423"/>
                  <a:gd name="connsiteX21" fmla="*/ 2232422 w 4278134"/>
                  <a:gd name="connsiteY21" fmla="*/ 1168978 h 2140423"/>
                  <a:gd name="connsiteX22" fmla="*/ 2232422 w 4278134"/>
                  <a:gd name="connsiteY22" fmla="*/ 1036380 h 2140423"/>
                  <a:gd name="connsiteX23" fmla="*/ 1994297 w 4278134"/>
                  <a:gd name="connsiteY23" fmla="*/ 1036380 h 2140423"/>
                  <a:gd name="connsiteX24" fmla="*/ 1994297 w 4278134"/>
                  <a:gd name="connsiteY24" fmla="*/ 987679 h 2140423"/>
                  <a:gd name="connsiteX25" fmla="*/ 1934766 w 4278134"/>
                  <a:gd name="connsiteY25" fmla="*/ 987679 h 2140423"/>
                  <a:gd name="connsiteX26" fmla="*/ 1934766 w 4278134"/>
                  <a:gd name="connsiteY26" fmla="*/ 917318 h 2140423"/>
                  <a:gd name="connsiteX27" fmla="*/ 1704756 w 4278134"/>
                  <a:gd name="connsiteY27" fmla="*/ 917318 h 2140423"/>
                  <a:gd name="connsiteX28" fmla="*/ 1704756 w 4278134"/>
                  <a:gd name="connsiteY28" fmla="*/ 860497 h 2140423"/>
                  <a:gd name="connsiteX29" fmla="*/ 1463926 w 4278134"/>
                  <a:gd name="connsiteY29" fmla="*/ 860497 h 2140423"/>
                  <a:gd name="connsiteX30" fmla="*/ 1463926 w 4278134"/>
                  <a:gd name="connsiteY30" fmla="*/ 803672 h 2140423"/>
                  <a:gd name="connsiteX31" fmla="*/ 1415225 w 4278134"/>
                  <a:gd name="connsiteY31" fmla="*/ 803672 h 2140423"/>
                  <a:gd name="connsiteX32" fmla="*/ 1415225 w 4278134"/>
                  <a:gd name="connsiteY32" fmla="*/ 733317 h 2140423"/>
                  <a:gd name="connsiteX33" fmla="*/ 1220391 w 4278134"/>
                  <a:gd name="connsiteY33" fmla="*/ 733317 h 2140423"/>
                  <a:gd name="connsiteX34" fmla="*/ 1220391 w 4278134"/>
                  <a:gd name="connsiteY34" fmla="*/ 614254 h 2140423"/>
                  <a:gd name="connsiteX35" fmla="*/ 1179805 w 4278134"/>
                  <a:gd name="connsiteY35" fmla="*/ 614254 h 2140423"/>
                  <a:gd name="connsiteX36" fmla="*/ 1179805 w 4278134"/>
                  <a:gd name="connsiteY36" fmla="*/ 568253 h 2140423"/>
                  <a:gd name="connsiteX37" fmla="*/ 1063447 w 4278134"/>
                  <a:gd name="connsiteY37" fmla="*/ 568253 h 2140423"/>
                  <a:gd name="connsiteX38" fmla="*/ 1063447 w 4278134"/>
                  <a:gd name="connsiteY38" fmla="*/ 500604 h 2140423"/>
                  <a:gd name="connsiteX39" fmla="*/ 963320 w 4278134"/>
                  <a:gd name="connsiteY39" fmla="*/ 500604 h 2140423"/>
                  <a:gd name="connsiteX40" fmla="*/ 963320 w 4278134"/>
                  <a:gd name="connsiteY40" fmla="*/ 384247 h 2140423"/>
                  <a:gd name="connsiteX41" fmla="*/ 949794 w 4278134"/>
                  <a:gd name="connsiteY41" fmla="*/ 384247 h 2140423"/>
                  <a:gd name="connsiteX42" fmla="*/ 949794 w 4278134"/>
                  <a:gd name="connsiteY42" fmla="*/ 316598 h 2140423"/>
                  <a:gd name="connsiteX43" fmla="*/ 933559 w 4278134"/>
                  <a:gd name="connsiteY43" fmla="*/ 316598 h 2140423"/>
                  <a:gd name="connsiteX44" fmla="*/ 933559 w 4278134"/>
                  <a:gd name="connsiteY44" fmla="*/ 211066 h 2140423"/>
                  <a:gd name="connsiteX45" fmla="*/ 538487 w 4278134"/>
                  <a:gd name="connsiteY45" fmla="*/ 211066 h 2140423"/>
                  <a:gd name="connsiteX46" fmla="*/ 538487 w 4278134"/>
                  <a:gd name="connsiteY46" fmla="*/ 92003 h 2140423"/>
                  <a:gd name="connsiteX47" fmla="*/ 343657 w 4278134"/>
                  <a:gd name="connsiteY47" fmla="*/ 92003 h 2140423"/>
                  <a:gd name="connsiteX48" fmla="*/ 343657 w 4278134"/>
                  <a:gd name="connsiteY48" fmla="*/ 48707 h 2140423"/>
                  <a:gd name="connsiteX49" fmla="*/ 311187 w 4278134"/>
                  <a:gd name="connsiteY49" fmla="*/ 48707 h 2140423"/>
                  <a:gd name="connsiteX50" fmla="*/ 311187 w 4278134"/>
                  <a:gd name="connsiteY50" fmla="*/ 0 h 2140423"/>
                  <a:gd name="connsiteX51" fmla="*/ 0 w 4278134"/>
                  <a:gd name="connsiteY51" fmla="*/ 0 h 214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78134" h="2140423">
                    <a:moveTo>
                      <a:pt x="4278135" y="2140423"/>
                    </a:moveTo>
                    <a:lnTo>
                      <a:pt x="4012949" y="2140423"/>
                    </a:lnTo>
                    <a:lnTo>
                      <a:pt x="4012949" y="1845472"/>
                    </a:lnTo>
                    <a:lnTo>
                      <a:pt x="3160567" y="1845472"/>
                    </a:lnTo>
                    <a:lnTo>
                      <a:pt x="3160567" y="1780521"/>
                    </a:lnTo>
                    <a:lnTo>
                      <a:pt x="3017149" y="1780521"/>
                    </a:lnTo>
                    <a:lnTo>
                      <a:pt x="3017149" y="1720999"/>
                    </a:lnTo>
                    <a:lnTo>
                      <a:pt x="2963037" y="1720999"/>
                    </a:lnTo>
                    <a:lnTo>
                      <a:pt x="2963037" y="1656048"/>
                    </a:lnTo>
                    <a:lnTo>
                      <a:pt x="2738438" y="1656048"/>
                    </a:lnTo>
                    <a:lnTo>
                      <a:pt x="2738438" y="1539691"/>
                    </a:lnTo>
                    <a:lnTo>
                      <a:pt x="2697852" y="1539691"/>
                    </a:lnTo>
                    <a:lnTo>
                      <a:pt x="2697852" y="1466634"/>
                    </a:lnTo>
                    <a:lnTo>
                      <a:pt x="2508428" y="1466634"/>
                    </a:lnTo>
                    <a:lnTo>
                      <a:pt x="2508428" y="1407103"/>
                    </a:lnTo>
                    <a:lnTo>
                      <a:pt x="2492197" y="1407103"/>
                    </a:lnTo>
                    <a:lnTo>
                      <a:pt x="2492197" y="1288040"/>
                    </a:lnTo>
                    <a:lnTo>
                      <a:pt x="2481367" y="1288040"/>
                    </a:lnTo>
                    <a:lnTo>
                      <a:pt x="2481367" y="1231214"/>
                    </a:lnTo>
                    <a:lnTo>
                      <a:pt x="2454307" y="1231214"/>
                    </a:lnTo>
                    <a:lnTo>
                      <a:pt x="2454307" y="1168978"/>
                    </a:lnTo>
                    <a:lnTo>
                      <a:pt x="2232422" y="1168978"/>
                    </a:lnTo>
                    <a:lnTo>
                      <a:pt x="2232422" y="1036380"/>
                    </a:lnTo>
                    <a:lnTo>
                      <a:pt x="1994297" y="1036380"/>
                    </a:lnTo>
                    <a:lnTo>
                      <a:pt x="1994297" y="987679"/>
                    </a:lnTo>
                    <a:lnTo>
                      <a:pt x="1934766" y="987679"/>
                    </a:lnTo>
                    <a:lnTo>
                      <a:pt x="1934766" y="917318"/>
                    </a:lnTo>
                    <a:lnTo>
                      <a:pt x="1704756" y="917318"/>
                    </a:lnTo>
                    <a:lnTo>
                      <a:pt x="1704756" y="860497"/>
                    </a:lnTo>
                    <a:lnTo>
                      <a:pt x="1463926" y="860497"/>
                    </a:lnTo>
                    <a:lnTo>
                      <a:pt x="1463926" y="803672"/>
                    </a:lnTo>
                    <a:lnTo>
                      <a:pt x="1415225" y="803672"/>
                    </a:lnTo>
                    <a:lnTo>
                      <a:pt x="1415225" y="733317"/>
                    </a:lnTo>
                    <a:lnTo>
                      <a:pt x="1220391" y="733317"/>
                    </a:lnTo>
                    <a:lnTo>
                      <a:pt x="1220391" y="614254"/>
                    </a:lnTo>
                    <a:lnTo>
                      <a:pt x="1179805" y="614254"/>
                    </a:lnTo>
                    <a:lnTo>
                      <a:pt x="1179805" y="568253"/>
                    </a:lnTo>
                    <a:lnTo>
                      <a:pt x="1063447" y="568253"/>
                    </a:lnTo>
                    <a:lnTo>
                      <a:pt x="1063447" y="500604"/>
                    </a:lnTo>
                    <a:lnTo>
                      <a:pt x="963320" y="500604"/>
                    </a:lnTo>
                    <a:lnTo>
                      <a:pt x="963320" y="384247"/>
                    </a:lnTo>
                    <a:lnTo>
                      <a:pt x="949794" y="384247"/>
                    </a:lnTo>
                    <a:lnTo>
                      <a:pt x="949794" y="316598"/>
                    </a:lnTo>
                    <a:lnTo>
                      <a:pt x="933559" y="316598"/>
                    </a:lnTo>
                    <a:lnTo>
                      <a:pt x="933559" y="211066"/>
                    </a:lnTo>
                    <a:lnTo>
                      <a:pt x="538487" y="211066"/>
                    </a:lnTo>
                    <a:lnTo>
                      <a:pt x="538487" y="92003"/>
                    </a:lnTo>
                    <a:lnTo>
                      <a:pt x="343657" y="92003"/>
                    </a:lnTo>
                    <a:lnTo>
                      <a:pt x="343657" y="48707"/>
                    </a:lnTo>
                    <a:lnTo>
                      <a:pt x="311187" y="48707"/>
                    </a:lnTo>
                    <a:lnTo>
                      <a:pt x="311187" y="0"/>
                    </a:lnTo>
                    <a:lnTo>
                      <a:pt x="0" y="0"/>
                    </a:lnTo>
                  </a:path>
                </a:pathLst>
              </a:custGeom>
              <a:noFill/>
              <a:ln w="25400" cap="flat">
                <a:solidFill>
                  <a:schemeClr val="accent1"/>
                </a:solidFill>
                <a:prstDash val="solid"/>
                <a:miter/>
              </a:ln>
            </p:spPr>
            <p:txBody>
              <a:bodyPr rtlCol="0" anchor="ctr"/>
              <a:lstStyle/>
              <a:p>
                <a:endParaRPr lang="en-GB" sz="1200"/>
              </a:p>
            </p:txBody>
          </p:sp>
          <p:sp>
            <p:nvSpPr>
              <p:cNvPr id="81" name="Freeform: Shape 80">
                <a:extLst>
                  <a:ext uri="{FF2B5EF4-FFF2-40B4-BE49-F238E27FC236}">
                    <a16:creationId xmlns:a16="http://schemas.microsoft.com/office/drawing/2014/main" id="{60EFA1BD-63A3-42C6-A306-290BA407AB6E}"/>
                  </a:ext>
                </a:extLst>
              </p:cNvPr>
              <p:cNvSpPr/>
              <p:nvPr/>
            </p:nvSpPr>
            <p:spPr>
              <a:xfrm>
                <a:off x="759360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2" name="Freeform: Shape 81">
                <a:extLst>
                  <a:ext uri="{FF2B5EF4-FFF2-40B4-BE49-F238E27FC236}">
                    <a16:creationId xmlns:a16="http://schemas.microsoft.com/office/drawing/2014/main" id="{21511416-286D-495E-B57D-E03F505508D6}"/>
                  </a:ext>
                </a:extLst>
              </p:cNvPr>
              <p:cNvSpPr/>
              <p:nvPr/>
            </p:nvSpPr>
            <p:spPr>
              <a:xfrm>
                <a:off x="763170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3" name="Freeform: Shape 82">
                <a:extLst>
                  <a:ext uri="{FF2B5EF4-FFF2-40B4-BE49-F238E27FC236}">
                    <a16:creationId xmlns:a16="http://schemas.microsoft.com/office/drawing/2014/main" id="{488CBC6C-F1CC-41BA-B7F1-DD826F984C2A}"/>
                  </a:ext>
                </a:extLst>
              </p:cNvPr>
              <p:cNvSpPr/>
              <p:nvPr/>
            </p:nvSpPr>
            <p:spPr>
              <a:xfrm>
                <a:off x="7650751" y="409977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4" name="Freeform: Shape 83">
                <a:extLst>
                  <a:ext uri="{FF2B5EF4-FFF2-40B4-BE49-F238E27FC236}">
                    <a16:creationId xmlns:a16="http://schemas.microsoft.com/office/drawing/2014/main" id="{90C22DAB-E167-4DDA-ADAB-67AAF6156098}"/>
                  </a:ext>
                </a:extLst>
              </p:cNvPr>
              <p:cNvSpPr/>
              <p:nvPr/>
            </p:nvSpPr>
            <p:spPr>
              <a:xfrm>
                <a:off x="7955552" y="419502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200"/>
              </a:p>
            </p:txBody>
          </p:sp>
          <p:sp>
            <p:nvSpPr>
              <p:cNvPr id="85" name="Freeform: Shape 84">
                <a:extLst>
                  <a:ext uri="{FF2B5EF4-FFF2-40B4-BE49-F238E27FC236}">
                    <a16:creationId xmlns:a16="http://schemas.microsoft.com/office/drawing/2014/main" id="{1DAEDFB2-BD81-4A0B-859F-8C0E5D4C578C}"/>
                  </a:ext>
                </a:extLst>
              </p:cNvPr>
              <p:cNvSpPr/>
              <p:nvPr/>
            </p:nvSpPr>
            <p:spPr>
              <a:xfrm>
                <a:off x="8469905" y="45950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200"/>
              </a:p>
            </p:txBody>
          </p:sp>
          <p:sp>
            <p:nvSpPr>
              <p:cNvPr id="86" name="Freeform: Shape 85">
                <a:extLst>
                  <a:ext uri="{FF2B5EF4-FFF2-40B4-BE49-F238E27FC236}">
                    <a16:creationId xmlns:a16="http://schemas.microsoft.com/office/drawing/2014/main" id="{168EED52-A496-42C7-A14B-DA087E1149A4}"/>
                  </a:ext>
                </a:extLst>
              </p:cNvPr>
              <p:cNvSpPr/>
              <p:nvPr/>
            </p:nvSpPr>
            <p:spPr>
              <a:xfrm>
                <a:off x="8927105" y="495703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chemeClr val="accent1"/>
                </a:solidFill>
                <a:prstDash val="solid"/>
                <a:miter/>
              </a:ln>
            </p:spPr>
            <p:txBody>
              <a:bodyPr rtlCol="0" anchor="ctr"/>
              <a:lstStyle/>
              <a:p>
                <a:endParaRPr lang="en-GB" sz="1200"/>
              </a:p>
            </p:txBody>
          </p:sp>
          <p:sp>
            <p:nvSpPr>
              <p:cNvPr id="87" name="Freeform: Shape 86">
                <a:extLst>
                  <a:ext uri="{FF2B5EF4-FFF2-40B4-BE49-F238E27FC236}">
                    <a16:creationId xmlns:a16="http://schemas.microsoft.com/office/drawing/2014/main" id="{40C42CF1-9E6B-4FA1-BF41-5D71BD09CAF3}"/>
                  </a:ext>
                </a:extLst>
              </p:cNvPr>
              <p:cNvSpPr/>
              <p:nvPr/>
            </p:nvSpPr>
            <p:spPr>
              <a:xfrm>
                <a:off x="8927105" y="495703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chemeClr val="accent1"/>
                </a:solidFill>
                <a:prstDash val="solid"/>
                <a:miter/>
              </a:ln>
            </p:spPr>
            <p:txBody>
              <a:bodyPr rtlCol="0" anchor="ctr"/>
              <a:lstStyle/>
              <a:p>
                <a:endParaRPr lang="en-GB" sz="1200"/>
              </a:p>
            </p:txBody>
          </p:sp>
          <p:sp>
            <p:nvSpPr>
              <p:cNvPr id="88" name="Freeform: Shape 87">
                <a:extLst>
                  <a:ext uri="{FF2B5EF4-FFF2-40B4-BE49-F238E27FC236}">
                    <a16:creationId xmlns:a16="http://schemas.microsoft.com/office/drawing/2014/main" id="{B564C306-84A9-4FF3-9B31-9F2946FF143D}"/>
                  </a:ext>
                </a:extLst>
              </p:cNvPr>
              <p:cNvSpPr/>
              <p:nvPr/>
            </p:nvSpPr>
            <p:spPr>
              <a:xfrm>
                <a:off x="109654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89" name="Freeform: Shape 88">
                <a:extLst>
                  <a:ext uri="{FF2B5EF4-FFF2-40B4-BE49-F238E27FC236}">
                    <a16:creationId xmlns:a16="http://schemas.microsoft.com/office/drawing/2014/main" id="{CAB8FE8A-426B-4CA5-B5C6-B917C6BA76CF}"/>
                  </a:ext>
                </a:extLst>
              </p:cNvPr>
              <p:cNvSpPr/>
              <p:nvPr/>
            </p:nvSpPr>
            <p:spPr>
              <a:xfrm>
                <a:off x="110035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0" name="Freeform: Shape 89">
                <a:extLst>
                  <a:ext uri="{FF2B5EF4-FFF2-40B4-BE49-F238E27FC236}">
                    <a16:creationId xmlns:a16="http://schemas.microsoft.com/office/drawing/2014/main" id="{8393231B-56F1-4297-89FF-7E23AB67BFD8}"/>
                  </a:ext>
                </a:extLst>
              </p:cNvPr>
              <p:cNvSpPr/>
              <p:nvPr/>
            </p:nvSpPr>
            <p:spPr>
              <a:xfrm>
                <a:off x="1119406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1" name="Freeform: Shape 90">
                <a:extLst>
                  <a:ext uri="{FF2B5EF4-FFF2-40B4-BE49-F238E27FC236}">
                    <a16:creationId xmlns:a16="http://schemas.microsoft.com/office/drawing/2014/main" id="{D42D2D09-9A99-4B34-B76C-1100B12B7232}"/>
                  </a:ext>
                </a:extLst>
              </p:cNvPr>
              <p:cNvSpPr/>
              <p:nvPr/>
            </p:nvSpPr>
            <p:spPr>
              <a:xfrm>
                <a:off x="112131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2" name="Freeform: Shape 91">
                <a:extLst>
                  <a:ext uri="{FF2B5EF4-FFF2-40B4-BE49-F238E27FC236}">
                    <a16:creationId xmlns:a16="http://schemas.microsoft.com/office/drawing/2014/main" id="{74472172-D4E4-47C1-B6F9-50F5ECD3830A}"/>
                  </a:ext>
                </a:extLst>
              </p:cNvPr>
              <p:cNvSpPr/>
              <p:nvPr/>
            </p:nvSpPr>
            <p:spPr>
              <a:xfrm>
                <a:off x="112512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3" name="Freeform: Shape 92">
                <a:extLst>
                  <a:ext uri="{FF2B5EF4-FFF2-40B4-BE49-F238E27FC236}">
                    <a16:creationId xmlns:a16="http://schemas.microsoft.com/office/drawing/2014/main" id="{79E9F634-EF6E-446B-B749-EED82397B562}"/>
                  </a:ext>
                </a:extLst>
              </p:cNvPr>
              <p:cNvSpPr/>
              <p:nvPr/>
            </p:nvSpPr>
            <p:spPr>
              <a:xfrm>
                <a:off x="11441714" y="594763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sz="1200"/>
              </a:p>
            </p:txBody>
          </p:sp>
          <p:sp>
            <p:nvSpPr>
              <p:cNvPr id="94" name="Freeform: Shape 93">
                <a:extLst>
                  <a:ext uri="{FF2B5EF4-FFF2-40B4-BE49-F238E27FC236}">
                    <a16:creationId xmlns:a16="http://schemas.microsoft.com/office/drawing/2014/main" id="{C68CA81A-AA75-4F2C-8DFD-F92DF67A0BC5}"/>
                  </a:ext>
                </a:extLst>
              </p:cNvPr>
              <p:cNvSpPr/>
              <p:nvPr/>
            </p:nvSpPr>
            <p:spPr>
              <a:xfrm>
                <a:off x="114798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5" name="Freeform: Shape 94">
                <a:extLst>
                  <a:ext uri="{FF2B5EF4-FFF2-40B4-BE49-F238E27FC236}">
                    <a16:creationId xmlns:a16="http://schemas.microsoft.com/office/drawing/2014/main" id="{077D6A99-ADB6-4557-8D3E-2C80431E6806}"/>
                  </a:ext>
                </a:extLst>
              </p:cNvPr>
              <p:cNvSpPr/>
              <p:nvPr/>
            </p:nvSpPr>
            <p:spPr>
              <a:xfrm>
                <a:off x="1168936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6" name="Freeform: Shape 95">
                <a:extLst>
                  <a:ext uri="{FF2B5EF4-FFF2-40B4-BE49-F238E27FC236}">
                    <a16:creationId xmlns:a16="http://schemas.microsoft.com/office/drawing/2014/main" id="{077D7848-3B8C-4791-B630-B1D97FF2C508}"/>
                  </a:ext>
                </a:extLst>
              </p:cNvPr>
              <p:cNvSpPr/>
              <p:nvPr/>
            </p:nvSpPr>
            <p:spPr>
              <a:xfrm>
                <a:off x="117084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7" name="Freeform: Shape 96">
                <a:extLst>
                  <a:ext uri="{FF2B5EF4-FFF2-40B4-BE49-F238E27FC236}">
                    <a16:creationId xmlns:a16="http://schemas.microsoft.com/office/drawing/2014/main" id="{32F1217F-8472-4F1A-9E9A-EADD81977F08}"/>
                  </a:ext>
                </a:extLst>
              </p:cNvPr>
              <p:cNvSpPr/>
              <p:nvPr/>
            </p:nvSpPr>
            <p:spPr>
              <a:xfrm>
                <a:off x="1172746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sp>
            <p:nvSpPr>
              <p:cNvPr id="98" name="Freeform: Shape 97">
                <a:extLst>
                  <a:ext uri="{FF2B5EF4-FFF2-40B4-BE49-F238E27FC236}">
                    <a16:creationId xmlns:a16="http://schemas.microsoft.com/office/drawing/2014/main" id="{2BD0B7B6-9492-4769-8978-B71B4DA2B3D7}"/>
                  </a:ext>
                </a:extLst>
              </p:cNvPr>
              <p:cNvSpPr/>
              <p:nvPr/>
            </p:nvSpPr>
            <p:spPr>
              <a:xfrm>
                <a:off x="11746514" y="623338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sz="1200"/>
              </a:p>
            </p:txBody>
          </p:sp>
        </p:grpSp>
        <p:grpSp>
          <p:nvGrpSpPr>
            <p:cNvPr id="127" name="Group 126">
              <a:extLst>
                <a:ext uri="{FF2B5EF4-FFF2-40B4-BE49-F238E27FC236}">
                  <a16:creationId xmlns:a16="http://schemas.microsoft.com/office/drawing/2014/main" id="{920239C8-9E77-49AA-8FE1-AFC0E8DF27C2}"/>
                </a:ext>
              </a:extLst>
            </p:cNvPr>
            <p:cNvGrpSpPr/>
            <p:nvPr/>
          </p:nvGrpSpPr>
          <p:grpSpPr>
            <a:xfrm>
              <a:off x="1381844" y="1860384"/>
              <a:ext cx="3407720" cy="1775302"/>
              <a:chOff x="8028774" y="4302509"/>
              <a:chExt cx="4267571" cy="2237364"/>
            </a:xfrm>
          </p:grpSpPr>
          <p:sp>
            <p:nvSpPr>
              <p:cNvPr id="118" name="Freeform: Shape 117">
                <a:extLst>
                  <a:ext uri="{FF2B5EF4-FFF2-40B4-BE49-F238E27FC236}">
                    <a16:creationId xmlns:a16="http://schemas.microsoft.com/office/drawing/2014/main" id="{710C1A39-67E4-4ED0-B210-E7D59BE241E7}"/>
                  </a:ext>
                </a:extLst>
              </p:cNvPr>
              <p:cNvSpPr/>
              <p:nvPr/>
            </p:nvSpPr>
            <p:spPr>
              <a:xfrm>
                <a:off x="8028774" y="4348254"/>
                <a:ext cx="4267571" cy="2129117"/>
              </a:xfrm>
              <a:custGeom>
                <a:avLst/>
                <a:gdLst>
                  <a:gd name="connsiteX0" fmla="*/ 4267572 w 4267571"/>
                  <a:gd name="connsiteY0" fmla="*/ 2129117 h 2129117"/>
                  <a:gd name="connsiteX1" fmla="*/ 4018550 w 4267571"/>
                  <a:gd name="connsiteY1" fmla="*/ 2129117 h 2129117"/>
                  <a:gd name="connsiteX2" fmla="*/ 4018550 w 4267571"/>
                  <a:gd name="connsiteY2" fmla="*/ 1970364 h 2129117"/>
                  <a:gd name="connsiteX3" fmla="*/ 3280829 w 4267571"/>
                  <a:gd name="connsiteY3" fmla="*/ 1970364 h 2129117"/>
                  <a:gd name="connsiteX4" fmla="*/ 3280829 w 4267571"/>
                  <a:gd name="connsiteY4" fmla="*/ 1911223 h 2129117"/>
                  <a:gd name="connsiteX5" fmla="*/ 3006909 w 4267571"/>
                  <a:gd name="connsiteY5" fmla="*/ 1911223 h 2129117"/>
                  <a:gd name="connsiteX6" fmla="*/ 3006909 w 4267571"/>
                  <a:gd name="connsiteY6" fmla="*/ 1833404 h 2129117"/>
                  <a:gd name="connsiteX7" fmla="*/ 2751668 w 4267571"/>
                  <a:gd name="connsiteY7" fmla="*/ 1833404 h 2129117"/>
                  <a:gd name="connsiteX8" fmla="*/ 2751668 w 4267571"/>
                  <a:gd name="connsiteY8" fmla="*/ 1777378 h 2129117"/>
                  <a:gd name="connsiteX9" fmla="*/ 2524439 w 4267571"/>
                  <a:gd name="connsiteY9" fmla="*/ 1777378 h 2129117"/>
                  <a:gd name="connsiteX10" fmla="*/ 2524439 w 4267571"/>
                  <a:gd name="connsiteY10" fmla="*/ 1712008 h 2129117"/>
                  <a:gd name="connsiteX11" fmla="*/ 2499532 w 4267571"/>
                  <a:gd name="connsiteY11" fmla="*/ 1712008 h 2129117"/>
                  <a:gd name="connsiteX12" fmla="*/ 2499532 w 4267571"/>
                  <a:gd name="connsiteY12" fmla="*/ 1637303 h 2129117"/>
                  <a:gd name="connsiteX13" fmla="*/ 2462184 w 4267571"/>
                  <a:gd name="connsiteY13" fmla="*/ 1637303 h 2129117"/>
                  <a:gd name="connsiteX14" fmla="*/ 2462184 w 4267571"/>
                  <a:gd name="connsiteY14" fmla="*/ 1581277 h 2129117"/>
                  <a:gd name="connsiteX15" fmla="*/ 1945462 w 4267571"/>
                  <a:gd name="connsiteY15" fmla="*/ 1581277 h 2129117"/>
                  <a:gd name="connsiteX16" fmla="*/ 1945462 w 4267571"/>
                  <a:gd name="connsiteY16" fmla="*/ 1509678 h 2129117"/>
                  <a:gd name="connsiteX17" fmla="*/ 1724463 w 4267571"/>
                  <a:gd name="connsiteY17" fmla="*/ 1509678 h 2129117"/>
                  <a:gd name="connsiteX18" fmla="*/ 1724463 w 4267571"/>
                  <a:gd name="connsiteY18" fmla="*/ 1316692 h 2129117"/>
                  <a:gd name="connsiteX19" fmla="*/ 1687106 w 4267571"/>
                  <a:gd name="connsiteY19" fmla="*/ 1316692 h 2129117"/>
                  <a:gd name="connsiteX20" fmla="*/ 1687106 w 4267571"/>
                  <a:gd name="connsiteY20" fmla="*/ 1254436 h 2129117"/>
                  <a:gd name="connsiteX21" fmla="*/ 1553261 w 4267571"/>
                  <a:gd name="connsiteY21" fmla="*/ 1254436 h 2129117"/>
                  <a:gd name="connsiteX22" fmla="*/ 1553261 w 4267571"/>
                  <a:gd name="connsiteY22" fmla="*/ 1198410 h 2129117"/>
                  <a:gd name="connsiteX23" fmla="*/ 1469212 w 4267571"/>
                  <a:gd name="connsiteY23" fmla="*/ 1198410 h 2129117"/>
                  <a:gd name="connsiteX24" fmla="*/ 1469212 w 4267571"/>
                  <a:gd name="connsiteY24" fmla="*/ 1036542 h 2129117"/>
                  <a:gd name="connsiteX25" fmla="*/ 1441199 w 4267571"/>
                  <a:gd name="connsiteY25" fmla="*/ 1036542 h 2129117"/>
                  <a:gd name="connsiteX26" fmla="*/ 1441199 w 4267571"/>
                  <a:gd name="connsiteY26" fmla="*/ 946274 h 2129117"/>
                  <a:gd name="connsiteX27" fmla="*/ 1213971 w 4267571"/>
                  <a:gd name="connsiteY27" fmla="*/ 946274 h 2129117"/>
                  <a:gd name="connsiteX28" fmla="*/ 1213971 w 4267571"/>
                  <a:gd name="connsiteY28" fmla="*/ 880907 h 2129117"/>
                  <a:gd name="connsiteX29" fmla="*/ 992962 w 4267571"/>
                  <a:gd name="connsiteY29" fmla="*/ 880907 h 2129117"/>
                  <a:gd name="connsiteX30" fmla="*/ 992962 w 4267571"/>
                  <a:gd name="connsiteY30" fmla="*/ 809314 h 2129117"/>
                  <a:gd name="connsiteX31" fmla="*/ 971179 w 4267571"/>
                  <a:gd name="connsiteY31" fmla="*/ 809314 h 2129117"/>
                  <a:gd name="connsiteX32" fmla="*/ 971179 w 4267571"/>
                  <a:gd name="connsiteY32" fmla="*/ 691030 h 2129117"/>
                  <a:gd name="connsiteX33" fmla="*/ 952500 w 4267571"/>
                  <a:gd name="connsiteY33" fmla="*/ 691030 h 2129117"/>
                  <a:gd name="connsiteX34" fmla="*/ 952500 w 4267571"/>
                  <a:gd name="connsiteY34" fmla="*/ 625662 h 2129117"/>
                  <a:gd name="connsiteX35" fmla="*/ 927598 w 4267571"/>
                  <a:gd name="connsiteY35" fmla="*/ 625662 h 2129117"/>
                  <a:gd name="connsiteX36" fmla="*/ 927598 w 4267571"/>
                  <a:gd name="connsiteY36" fmla="*/ 522941 h 2129117"/>
                  <a:gd name="connsiteX37" fmla="*/ 700368 w 4267571"/>
                  <a:gd name="connsiteY37" fmla="*/ 522941 h 2129117"/>
                  <a:gd name="connsiteX38" fmla="*/ 700368 w 4267571"/>
                  <a:gd name="connsiteY38" fmla="*/ 445123 h 2129117"/>
                  <a:gd name="connsiteX39" fmla="*/ 678578 w 4267571"/>
                  <a:gd name="connsiteY39" fmla="*/ 445123 h 2129117"/>
                  <a:gd name="connsiteX40" fmla="*/ 678578 w 4267571"/>
                  <a:gd name="connsiteY40" fmla="*/ 339290 h 2129117"/>
                  <a:gd name="connsiteX41" fmla="*/ 653677 w 4267571"/>
                  <a:gd name="connsiteY41" fmla="*/ 339290 h 2129117"/>
                  <a:gd name="connsiteX42" fmla="*/ 653677 w 4267571"/>
                  <a:gd name="connsiteY42" fmla="*/ 283260 h 2129117"/>
                  <a:gd name="connsiteX43" fmla="*/ 569632 w 4267571"/>
                  <a:gd name="connsiteY43" fmla="*/ 283260 h 2129117"/>
                  <a:gd name="connsiteX44" fmla="*/ 569632 w 4267571"/>
                  <a:gd name="connsiteY44" fmla="*/ 211667 h 2129117"/>
                  <a:gd name="connsiteX45" fmla="*/ 529167 w 4267571"/>
                  <a:gd name="connsiteY45" fmla="*/ 211667 h 2129117"/>
                  <a:gd name="connsiteX46" fmla="*/ 529167 w 4267571"/>
                  <a:gd name="connsiteY46" fmla="*/ 108946 h 2129117"/>
                  <a:gd name="connsiteX47" fmla="*/ 442010 w 4267571"/>
                  <a:gd name="connsiteY47" fmla="*/ 108946 h 2129117"/>
                  <a:gd name="connsiteX48" fmla="*/ 442010 w 4267571"/>
                  <a:gd name="connsiteY48" fmla="*/ 56029 h 2129117"/>
                  <a:gd name="connsiteX49" fmla="*/ 389093 w 4267571"/>
                  <a:gd name="connsiteY49" fmla="*/ 56029 h 2129117"/>
                  <a:gd name="connsiteX50" fmla="*/ 389093 w 4267571"/>
                  <a:gd name="connsiteY50" fmla="*/ 0 h 2129117"/>
                  <a:gd name="connsiteX51" fmla="*/ 0 w 4267571"/>
                  <a:gd name="connsiteY51" fmla="*/ 0 h 21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67571" h="2129117">
                    <a:moveTo>
                      <a:pt x="4267572" y="2129117"/>
                    </a:moveTo>
                    <a:lnTo>
                      <a:pt x="4018550" y="2129117"/>
                    </a:lnTo>
                    <a:lnTo>
                      <a:pt x="4018550" y="1970364"/>
                    </a:lnTo>
                    <a:lnTo>
                      <a:pt x="3280829" y="1970364"/>
                    </a:lnTo>
                    <a:lnTo>
                      <a:pt x="3280829" y="1911223"/>
                    </a:lnTo>
                    <a:lnTo>
                      <a:pt x="3006909" y="1911223"/>
                    </a:lnTo>
                    <a:lnTo>
                      <a:pt x="3006909" y="1833404"/>
                    </a:lnTo>
                    <a:lnTo>
                      <a:pt x="2751668" y="1833404"/>
                    </a:lnTo>
                    <a:lnTo>
                      <a:pt x="2751668" y="1777378"/>
                    </a:lnTo>
                    <a:lnTo>
                      <a:pt x="2524439" y="1777378"/>
                    </a:lnTo>
                    <a:lnTo>
                      <a:pt x="2524439" y="1712008"/>
                    </a:lnTo>
                    <a:lnTo>
                      <a:pt x="2499532" y="1712008"/>
                    </a:lnTo>
                    <a:lnTo>
                      <a:pt x="2499532" y="1637303"/>
                    </a:lnTo>
                    <a:lnTo>
                      <a:pt x="2462184" y="1637303"/>
                    </a:lnTo>
                    <a:lnTo>
                      <a:pt x="2462184" y="1581277"/>
                    </a:lnTo>
                    <a:lnTo>
                      <a:pt x="1945462" y="1581277"/>
                    </a:lnTo>
                    <a:lnTo>
                      <a:pt x="1945462" y="1509678"/>
                    </a:lnTo>
                    <a:lnTo>
                      <a:pt x="1724463" y="1509678"/>
                    </a:lnTo>
                    <a:lnTo>
                      <a:pt x="1724463" y="1316692"/>
                    </a:lnTo>
                    <a:lnTo>
                      <a:pt x="1687106" y="1316692"/>
                    </a:lnTo>
                    <a:lnTo>
                      <a:pt x="1687106" y="1254436"/>
                    </a:lnTo>
                    <a:lnTo>
                      <a:pt x="1553261" y="1254436"/>
                    </a:lnTo>
                    <a:lnTo>
                      <a:pt x="1553261" y="1198410"/>
                    </a:lnTo>
                    <a:lnTo>
                      <a:pt x="1469212" y="1198410"/>
                    </a:lnTo>
                    <a:lnTo>
                      <a:pt x="1469212" y="1036542"/>
                    </a:lnTo>
                    <a:lnTo>
                      <a:pt x="1441199" y="1036542"/>
                    </a:lnTo>
                    <a:lnTo>
                      <a:pt x="1441199" y="946274"/>
                    </a:lnTo>
                    <a:lnTo>
                      <a:pt x="1213971" y="946274"/>
                    </a:lnTo>
                    <a:lnTo>
                      <a:pt x="1213971" y="880907"/>
                    </a:lnTo>
                    <a:lnTo>
                      <a:pt x="992962" y="880907"/>
                    </a:lnTo>
                    <a:lnTo>
                      <a:pt x="992962" y="809314"/>
                    </a:lnTo>
                    <a:lnTo>
                      <a:pt x="971179" y="809314"/>
                    </a:lnTo>
                    <a:lnTo>
                      <a:pt x="971179" y="691030"/>
                    </a:lnTo>
                    <a:lnTo>
                      <a:pt x="952500" y="691030"/>
                    </a:lnTo>
                    <a:lnTo>
                      <a:pt x="952500" y="625662"/>
                    </a:lnTo>
                    <a:lnTo>
                      <a:pt x="927598" y="625662"/>
                    </a:lnTo>
                    <a:lnTo>
                      <a:pt x="927598" y="522941"/>
                    </a:lnTo>
                    <a:lnTo>
                      <a:pt x="700368" y="522941"/>
                    </a:lnTo>
                    <a:lnTo>
                      <a:pt x="700368" y="445123"/>
                    </a:lnTo>
                    <a:lnTo>
                      <a:pt x="678578" y="445123"/>
                    </a:lnTo>
                    <a:lnTo>
                      <a:pt x="678578" y="339290"/>
                    </a:lnTo>
                    <a:lnTo>
                      <a:pt x="653677" y="339290"/>
                    </a:lnTo>
                    <a:lnTo>
                      <a:pt x="653677" y="283260"/>
                    </a:lnTo>
                    <a:lnTo>
                      <a:pt x="569632" y="283260"/>
                    </a:lnTo>
                    <a:lnTo>
                      <a:pt x="569632" y="211667"/>
                    </a:lnTo>
                    <a:lnTo>
                      <a:pt x="529167" y="211667"/>
                    </a:lnTo>
                    <a:lnTo>
                      <a:pt x="529167" y="108946"/>
                    </a:lnTo>
                    <a:lnTo>
                      <a:pt x="442010" y="108946"/>
                    </a:lnTo>
                    <a:lnTo>
                      <a:pt x="442010" y="56029"/>
                    </a:lnTo>
                    <a:lnTo>
                      <a:pt x="389093" y="56029"/>
                    </a:lnTo>
                    <a:lnTo>
                      <a:pt x="389093" y="0"/>
                    </a:lnTo>
                    <a:lnTo>
                      <a:pt x="0" y="0"/>
                    </a:lnTo>
                  </a:path>
                </a:pathLst>
              </a:custGeom>
              <a:noFill/>
              <a:ln w="25400" cap="flat">
                <a:solidFill>
                  <a:schemeClr val="accent2"/>
                </a:solidFill>
                <a:prstDash val="solid"/>
                <a:miter/>
              </a:ln>
            </p:spPr>
            <p:txBody>
              <a:bodyPr rtlCol="0" anchor="ctr"/>
              <a:lstStyle/>
              <a:p>
                <a:endParaRPr lang="en-GB" sz="1200"/>
              </a:p>
            </p:txBody>
          </p:sp>
          <p:sp>
            <p:nvSpPr>
              <p:cNvPr id="119" name="Freeform: Shape 118">
                <a:extLst>
                  <a:ext uri="{FF2B5EF4-FFF2-40B4-BE49-F238E27FC236}">
                    <a16:creationId xmlns:a16="http://schemas.microsoft.com/office/drawing/2014/main" id="{9CF94111-B393-488F-ADF3-CBA2AFEB9780}"/>
                  </a:ext>
                </a:extLst>
              </p:cNvPr>
              <p:cNvSpPr/>
              <p:nvPr/>
            </p:nvSpPr>
            <p:spPr>
              <a:xfrm>
                <a:off x="8249778" y="430250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endParaRPr lang="en-GB" sz="1200"/>
              </a:p>
            </p:txBody>
          </p:sp>
          <p:sp>
            <p:nvSpPr>
              <p:cNvPr id="120" name="Freeform: Shape 119">
                <a:extLst>
                  <a:ext uri="{FF2B5EF4-FFF2-40B4-BE49-F238E27FC236}">
                    <a16:creationId xmlns:a16="http://schemas.microsoft.com/office/drawing/2014/main" id="{86FA39A3-BD5A-4C01-B08F-337C9638ABCE}"/>
                  </a:ext>
                </a:extLst>
              </p:cNvPr>
              <p:cNvSpPr/>
              <p:nvPr/>
            </p:nvSpPr>
            <p:spPr>
              <a:xfrm>
                <a:off x="115025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1" name="Freeform: Shape 120">
                <a:extLst>
                  <a:ext uri="{FF2B5EF4-FFF2-40B4-BE49-F238E27FC236}">
                    <a16:creationId xmlns:a16="http://schemas.microsoft.com/office/drawing/2014/main" id="{B02482DB-5A14-4F05-8E86-423076B62C2D}"/>
                  </a:ext>
                </a:extLst>
              </p:cNvPr>
              <p:cNvSpPr/>
              <p:nvPr/>
            </p:nvSpPr>
            <p:spPr>
              <a:xfrm>
                <a:off x="1152164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2" name="Freeform: Shape 121">
                <a:extLst>
                  <a:ext uri="{FF2B5EF4-FFF2-40B4-BE49-F238E27FC236}">
                    <a16:creationId xmlns:a16="http://schemas.microsoft.com/office/drawing/2014/main" id="{B7AC0E20-20A1-44B6-9902-0772E2560A7B}"/>
                  </a:ext>
                </a:extLst>
              </p:cNvPr>
              <p:cNvSpPr/>
              <p:nvPr/>
            </p:nvSpPr>
            <p:spPr>
              <a:xfrm>
                <a:off x="117692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3" name="Freeform: Shape 122">
                <a:extLst>
                  <a:ext uri="{FF2B5EF4-FFF2-40B4-BE49-F238E27FC236}">
                    <a16:creationId xmlns:a16="http://schemas.microsoft.com/office/drawing/2014/main" id="{970531EB-BFA2-4E20-B47C-F0F62F1349EF}"/>
                  </a:ext>
                </a:extLst>
              </p:cNvPr>
              <p:cNvSpPr/>
              <p:nvPr/>
            </p:nvSpPr>
            <p:spPr>
              <a:xfrm>
                <a:off x="1178834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4" name="Freeform: Shape 123">
                <a:extLst>
                  <a:ext uri="{FF2B5EF4-FFF2-40B4-BE49-F238E27FC236}">
                    <a16:creationId xmlns:a16="http://schemas.microsoft.com/office/drawing/2014/main" id="{CC090847-0288-47B4-BA4B-4C9852D59CC4}"/>
                  </a:ext>
                </a:extLst>
              </p:cNvPr>
              <p:cNvSpPr/>
              <p:nvPr/>
            </p:nvSpPr>
            <p:spPr>
              <a:xfrm>
                <a:off x="11807398" y="626042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5" name="Freeform: Shape 124">
                <a:extLst>
                  <a:ext uri="{FF2B5EF4-FFF2-40B4-BE49-F238E27FC236}">
                    <a16:creationId xmlns:a16="http://schemas.microsoft.com/office/drawing/2014/main" id="{6187C207-F6BB-4AE4-88EC-117A0E528090}"/>
                  </a:ext>
                </a:extLst>
              </p:cNvPr>
              <p:cNvSpPr/>
              <p:nvPr/>
            </p:nvSpPr>
            <p:spPr>
              <a:xfrm>
                <a:off x="12131248" y="643187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2"/>
                </a:solidFill>
                <a:prstDash val="solid"/>
                <a:miter/>
              </a:ln>
            </p:spPr>
            <p:txBody>
              <a:bodyPr rtlCol="0" anchor="ctr"/>
              <a:lstStyle/>
              <a:p>
                <a:endParaRPr lang="en-GB" sz="1200"/>
              </a:p>
            </p:txBody>
          </p:sp>
          <p:sp>
            <p:nvSpPr>
              <p:cNvPr id="126" name="Freeform: Shape 125">
                <a:extLst>
                  <a:ext uri="{FF2B5EF4-FFF2-40B4-BE49-F238E27FC236}">
                    <a16:creationId xmlns:a16="http://schemas.microsoft.com/office/drawing/2014/main" id="{EAD838C9-8238-43E4-8B9F-8E6AE568B0DE}"/>
                  </a:ext>
                </a:extLst>
              </p:cNvPr>
              <p:cNvSpPr/>
              <p:nvPr/>
            </p:nvSpPr>
            <p:spPr>
              <a:xfrm>
                <a:off x="12264598" y="643187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200"/>
              </a:p>
            </p:txBody>
          </p:sp>
        </p:grpSp>
      </p:grpSp>
      <p:graphicFrame>
        <p:nvGraphicFramePr>
          <p:cNvPr id="102" name="Table 101"/>
          <p:cNvGraphicFramePr>
            <a:graphicFrameLocks noGrp="1"/>
          </p:cNvGraphicFramePr>
          <p:nvPr>
            <p:extLst>
              <p:ext uri="{D42A27DB-BD31-4B8C-83A1-F6EECF244321}">
                <p14:modId xmlns:p14="http://schemas.microsoft.com/office/powerpoint/2010/main" val="2194194024"/>
              </p:ext>
            </p:extLst>
          </p:nvPr>
        </p:nvGraphicFramePr>
        <p:xfrm>
          <a:off x="6253546" y="3172944"/>
          <a:ext cx="5705432" cy="2616967"/>
        </p:xfrm>
        <a:graphic>
          <a:graphicData uri="http://schemas.openxmlformats.org/drawingml/2006/table">
            <a:tbl>
              <a:tblPr firstRow="1" bandRow="1">
                <a:tableStyleId>{69012ECD-51FC-41F1-AA8D-1B2483CD663E}</a:tableStyleId>
              </a:tblPr>
              <a:tblGrid>
                <a:gridCol w="2555132">
                  <a:extLst>
                    <a:ext uri="{9D8B030D-6E8A-4147-A177-3AD203B41FA5}">
                      <a16:colId xmlns:a16="http://schemas.microsoft.com/office/drawing/2014/main" val="3400150753"/>
                    </a:ext>
                  </a:extLst>
                </a:gridCol>
                <a:gridCol w="1575150">
                  <a:extLst>
                    <a:ext uri="{9D8B030D-6E8A-4147-A177-3AD203B41FA5}">
                      <a16:colId xmlns:a16="http://schemas.microsoft.com/office/drawing/2014/main" val="849970926"/>
                    </a:ext>
                  </a:extLst>
                </a:gridCol>
                <a:gridCol w="1575150">
                  <a:extLst>
                    <a:ext uri="{9D8B030D-6E8A-4147-A177-3AD203B41FA5}">
                      <a16:colId xmlns:a16="http://schemas.microsoft.com/office/drawing/2014/main" val="3439528666"/>
                    </a:ext>
                  </a:extLst>
                </a:gridCol>
              </a:tblGrid>
              <a:tr h="641476">
                <a:tc>
                  <a:txBody>
                    <a:bodyPr/>
                    <a:lstStyle/>
                    <a:p>
                      <a:endParaRPr lang="en-US" sz="1200" dirty="0">
                        <a:solidFill>
                          <a:schemeClr val="tx2"/>
                        </a:solidFill>
                      </a:endParaRPr>
                    </a:p>
                  </a:txBody>
                  <a:tcPr anchor="b"/>
                </a:tc>
                <a:tc>
                  <a:txBody>
                    <a:bodyPr/>
                    <a:lstStyle/>
                    <a:p>
                      <a:pPr algn="ctr"/>
                      <a:r>
                        <a:rPr lang="en-US" sz="1200" dirty="0">
                          <a:solidFill>
                            <a:schemeClr val="tx2"/>
                          </a:solidFill>
                        </a:rPr>
                        <a:t>Osimertinib </a:t>
                      </a:r>
                      <a:br>
                        <a:rPr lang="en-US" sz="1200" dirty="0">
                          <a:solidFill>
                            <a:schemeClr val="tx2"/>
                          </a:solidFill>
                        </a:rPr>
                      </a:br>
                      <a:r>
                        <a:rPr lang="en-US" sz="1200" dirty="0">
                          <a:solidFill>
                            <a:schemeClr val="tx2"/>
                          </a:solidFill>
                        </a:rPr>
                        <a:t>(n=61)</a:t>
                      </a:r>
                      <a:endParaRPr lang="en-GB" sz="1200" dirty="0">
                        <a:solidFill>
                          <a:schemeClr val="tx2"/>
                        </a:solidFill>
                        <a:latin typeface="+mn-lt"/>
                      </a:endParaRPr>
                    </a:p>
                  </a:txBody>
                  <a:tcPr marL="36000" marR="36000" marT="36000" marB="36000" anchor="b"/>
                </a:tc>
                <a:tc>
                  <a:txBody>
                    <a:bodyPr/>
                    <a:lstStyle/>
                    <a:p>
                      <a:pPr algn="ctr"/>
                      <a:r>
                        <a:rPr lang="en-US" sz="1200" dirty="0">
                          <a:solidFill>
                            <a:schemeClr val="tx2"/>
                          </a:solidFill>
                        </a:rPr>
                        <a:t>Osimertinib +</a:t>
                      </a:r>
                      <a:r>
                        <a:rPr lang="en-US" sz="1200" baseline="0" dirty="0">
                          <a:solidFill>
                            <a:schemeClr val="tx2"/>
                          </a:solidFill>
                        </a:rPr>
                        <a:t> bevacizumab</a:t>
                      </a:r>
                    </a:p>
                    <a:p>
                      <a:pPr algn="ctr"/>
                      <a:r>
                        <a:rPr lang="en-US" sz="1200" baseline="0" dirty="0">
                          <a:solidFill>
                            <a:schemeClr val="tx2"/>
                          </a:solidFill>
                        </a:rPr>
                        <a:t> </a:t>
                      </a:r>
                      <a:r>
                        <a:rPr lang="en-US" sz="1200" dirty="0">
                          <a:solidFill>
                            <a:schemeClr val="tx2"/>
                          </a:solidFill>
                        </a:rPr>
                        <a:t>(n=61)</a:t>
                      </a:r>
                      <a:endParaRPr lang="en-GB" sz="1200" dirty="0">
                        <a:solidFill>
                          <a:schemeClr val="tx2"/>
                        </a:solidFill>
                        <a:latin typeface="+mn-lt"/>
                      </a:endParaRPr>
                    </a:p>
                  </a:txBody>
                  <a:tcPr marL="36000" marR="36000" marT="36000" marB="36000" anchor="b"/>
                </a:tc>
                <a:extLst>
                  <a:ext uri="{0D108BD9-81ED-4DB2-BD59-A6C34878D82A}">
                    <a16:rowId xmlns:a16="http://schemas.microsoft.com/office/drawing/2014/main" val="2805004280"/>
                  </a:ext>
                </a:extLst>
              </a:tr>
              <a:tr h="282213">
                <a:tc>
                  <a:txBody>
                    <a:bodyPr/>
                    <a:lstStyle/>
                    <a:p>
                      <a:pPr marL="0" algn="l" defTabSz="914400" rtl="0" eaLnBrk="1" fontAlgn="b" latinLnBrk="0" hangingPunct="1">
                        <a:lnSpc>
                          <a:spcPct val="100000"/>
                        </a:lnSpc>
                      </a:pPr>
                      <a:r>
                        <a:rPr lang="en-US" sz="1200" u="none" strike="noStrike" kern="1200" dirty="0">
                          <a:solidFill>
                            <a:schemeClr val="tx1"/>
                          </a:solidFill>
                          <a:effectLst/>
                          <a:latin typeface="+mn-lt"/>
                          <a:ea typeface="+mn-ea"/>
                          <a:cs typeface="+mn-cs"/>
                        </a:rPr>
                        <a:t>mPFS by</a:t>
                      </a:r>
                      <a:r>
                        <a:rPr lang="en-US" sz="1200" u="none" strike="noStrike" kern="1200" baseline="0" dirty="0">
                          <a:solidFill>
                            <a:schemeClr val="tx1"/>
                          </a:solidFill>
                          <a:effectLst/>
                          <a:latin typeface="+mn-lt"/>
                          <a:ea typeface="+mn-ea"/>
                          <a:cs typeface="+mn-cs"/>
                        </a:rPr>
                        <a:t> investigator, </a:t>
                      </a:r>
                      <a:r>
                        <a:rPr lang="en-US" sz="1200" u="none" strike="noStrike" kern="1200" baseline="0" dirty="0" err="1">
                          <a:solidFill>
                            <a:schemeClr val="tx1"/>
                          </a:solidFill>
                          <a:effectLst/>
                          <a:latin typeface="+mn-lt"/>
                          <a:ea typeface="+mn-ea"/>
                          <a:cs typeface="+mn-cs"/>
                        </a:rPr>
                        <a:t>mo</a:t>
                      </a:r>
                      <a:r>
                        <a:rPr lang="en-US" sz="1200" u="none" strike="noStrike" kern="1200" baseline="0" dirty="0">
                          <a:solidFill>
                            <a:schemeClr val="tx1"/>
                          </a:solidFill>
                          <a:effectLst/>
                          <a:latin typeface="+mn-lt"/>
                          <a:ea typeface="+mn-ea"/>
                          <a:cs typeface="+mn-cs"/>
                        </a:rPr>
                        <a:t> (95%CI)</a:t>
                      </a:r>
                      <a:endParaRPr lang="en-US" sz="1200" u="none" strike="noStrike" kern="1200" dirty="0">
                        <a:solidFill>
                          <a:schemeClr val="tx1"/>
                        </a:solidFill>
                        <a:effectLst/>
                        <a:latin typeface="+mn-lt"/>
                        <a:ea typeface="+mn-ea"/>
                        <a:cs typeface="+mn-cs"/>
                      </a:endParaRPr>
                    </a:p>
                  </a:txBody>
                  <a:tcPr anchor="ctr"/>
                </a:tc>
                <a:tc>
                  <a:txBody>
                    <a:bodyPr/>
                    <a:lstStyle/>
                    <a:p>
                      <a:pPr algn="ctr"/>
                      <a:r>
                        <a:rPr lang="en-US" sz="1200" dirty="0"/>
                        <a:t>17.1 (11.66, 30.62)</a:t>
                      </a:r>
                    </a:p>
                  </a:txBody>
                  <a:tcPr anchor="ctr"/>
                </a:tc>
                <a:tc>
                  <a:txBody>
                    <a:bodyPr/>
                    <a:lstStyle/>
                    <a:p>
                      <a:pPr algn="ctr"/>
                      <a:r>
                        <a:rPr lang="en-US" sz="1200" dirty="0"/>
                        <a:t>24.3 (20.01, 32.36)</a:t>
                      </a:r>
                    </a:p>
                  </a:txBody>
                  <a:tcPr anchor="ctr"/>
                </a:tc>
                <a:extLst>
                  <a:ext uri="{0D108BD9-81ED-4DB2-BD59-A6C34878D82A}">
                    <a16:rowId xmlns:a16="http://schemas.microsoft.com/office/drawing/2014/main" val="1438031848"/>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200" u="none" strike="noStrike" kern="1200" dirty="0">
                          <a:effectLst/>
                          <a:latin typeface="+mn-lt"/>
                        </a:rPr>
                        <a:t>1-year PFS, % (95%CI)</a:t>
                      </a:r>
                    </a:p>
                  </a:txBody>
                  <a:tcPr marL="180000" anchor="b"/>
                </a:tc>
                <a:tc>
                  <a:txBody>
                    <a:bodyPr/>
                    <a:lstStyle/>
                    <a:p>
                      <a:pPr algn="ctr"/>
                      <a:r>
                        <a:rPr lang="en-US" sz="1200" dirty="0"/>
                        <a:t>60.6 (46.9, 71.8)</a:t>
                      </a:r>
                    </a:p>
                  </a:txBody>
                  <a:tcPr anchor="ctr"/>
                </a:tc>
                <a:tc>
                  <a:txBody>
                    <a:bodyPr/>
                    <a:lstStyle/>
                    <a:p>
                      <a:pPr algn="ctr"/>
                      <a:r>
                        <a:rPr lang="en-US" sz="1200" dirty="0"/>
                        <a:t>77.8 (64.9, 86.5)</a:t>
                      </a:r>
                    </a:p>
                  </a:txBody>
                  <a:tcPr anchor="ctr"/>
                </a:tc>
                <a:extLst>
                  <a:ext uri="{0D108BD9-81ED-4DB2-BD59-A6C34878D82A}">
                    <a16:rowId xmlns:a16="http://schemas.microsoft.com/office/drawing/2014/main" val="1562558293"/>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200" u="none" strike="noStrike" kern="1200" dirty="0">
                          <a:solidFill>
                            <a:schemeClr val="tx1"/>
                          </a:solidFill>
                          <a:effectLst/>
                          <a:latin typeface="+mn-lt"/>
                          <a:ea typeface="+mn-ea"/>
                          <a:cs typeface="+mn-cs"/>
                        </a:rPr>
                        <a:t>2-year PFS, % (95%CI)</a:t>
                      </a:r>
                    </a:p>
                  </a:txBody>
                  <a:tcPr marL="180000" anchor="b"/>
                </a:tc>
                <a:tc>
                  <a:txBody>
                    <a:bodyPr/>
                    <a:lstStyle/>
                    <a:p>
                      <a:pPr algn="ctr"/>
                      <a:r>
                        <a:rPr lang="en-US" sz="1200" dirty="0"/>
                        <a:t>39.8 (27.3, 52.0)</a:t>
                      </a:r>
                    </a:p>
                  </a:txBody>
                  <a:tcPr anchor="ctr"/>
                </a:tc>
                <a:tc>
                  <a:txBody>
                    <a:bodyPr/>
                    <a:lstStyle/>
                    <a:p>
                      <a:pPr algn="ctr"/>
                      <a:r>
                        <a:rPr lang="en-US" sz="1200" dirty="0"/>
                        <a:t>51.3 (37.7, 63.3)</a:t>
                      </a:r>
                    </a:p>
                  </a:txBody>
                  <a:tcPr anchor="ctr"/>
                </a:tc>
                <a:extLst>
                  <a:ext uri="{0D108BD9-81ED-4DB2-BD59-A6C34878D82A}">
                    <a16:rowId xmlns:a16="http://schemas.microsoft.com/office/drawing/2014/main" val="895962150"/>
                  </a:ext>
                </a:extLst>
              </a:tr>
              <a:tr h="282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ORR</a:t>
                      </a:r>
                      <a:r>
                        <a:rPr lang="en-US" sz="1200" u="none" strike="noStrike" kern="1200" baseline="0" dirty="0">
                          <a:solidFill>
                            <a:schemeClr val="tx1"/>
                          </a:solidFill>
                          <a:effectLst/>
                          <a:latin typeface="+mn-lt"/>
                          <a:ea typeface="+mn-ea"/>
                          <a:cs typeface="+mn-cs"/>
                        </a:rPr>
                        <a:t>, % </a:t>
                      </a:r>
                      <a:r>
                        <a:rPr lang="en-US" sz="1200" u="none" strike="noStrike" kern="1200" dirty="0">
                          <a:solidFill>
                            <a:schemeClr val="tx1"/>
                          </a:solidFill>
                          <a:effectLst/>
                          <a:latin typeface="+mn-lt"/>
                          <a:ea typeface="+mn-ea"/>
                          <a:cs typeface="+mn-cs"/>
                        </a:rPr>
                        <a:t>(95%CI)</a:t>
                      </a:r>
                    </a:p>
                  </a:txBody>
                  <a:tcPr anchor="b"/>
                </a:tc>
                <a:tc>
                  <a:txBody>
                    <a:bodyPr/>
                    <a:lstStyle/>
                    <a:p>
                      <a:pPr algn="ctr"/>
                      <a:r>
                        <a:rPr lang="en-US" sz="1200" dirty="0"/>
                        <a:t>86 (77, 96)</a:t>
                      </a:r>
                    </a:p>
                  </a:txBody>
                  <a:tcPr anchor="ctr"/>
                </a:tc>
                <a:tc>
                  <a:txBody>
                    <a:bodyPr/>
                    <a:lstStyle/>
                    <a:p>
                      <a:pPr algn="ctr"/>
                      <a:r>
                        <a:rPr lang="en-US" sz="1200" dirty="0"/>
                        <a:t>82</a:t>
                      </a:r>
                      <a:r>
                        <a:rPr lang="en-US" sz="1200" baseline="0" dirty="0"/>
                        <a:t> (72, 92)</a:t>
                      </a:r>
                      <a:endParaRPr lang="en-US" sz="1200" dirty="0"/>
                    </a:p>
                  </a:txBody>
                  <a:tcPr anchor="ctr"/>
                </a:tc>
                <a:extLst>
                  <a:ext uri="{0D108BD9-81ED-4DB2-BD59-A6C34878D82A}">
                    <a16:rowId xmlns:a16="http://schemas.microsoft.com/office/drawing/2014/main" val="2832671344"/>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200" u="none" strike="noStrike" kern="1200" dirty="0">
                          <a:solidFill>
                            <a:schemeClr val="tx1"/>
                          </a:solidFill>
                          <a:effectLst/>
                          <a:latin typeface="Arial" panose="020B0604020202020204" pitchFamily="34" charset="0"/>
                          <a:ea typeface="+mn-ea"/>
                          <a:cs typeface="Arial" panose="020B0604020202020204" pitchFamily="34" charset="0"/>
                        </a:rPr>
                        <a:t>mOS, </a:t>
                      </a:r>
                      <a:r>
                        <a:rPr lang="en-US" sz="1200" u="none" strike="noStrike" kern="1200" dirty="0" err="1">
                          <a:solidFill>
                            <a:schemeClr val="tx1"/>
                          </a:solidFill>
                          <a:effectLst/>
                          <a:latin typeface="Arial" panose="020B0604020202020204" pitchFamily="34" charset="0"/>
                          <a:ea typeface="+mn-ea"/>
                          <a:cs typeface="Arial" panose="020B0604020202020204" pitchFamily="34" charset="0"/>
                        </a:rPr>
                        <a:t>mo</a:t>
                      </a:r>
                      <a:r>
                        <a:rPr lang="en-US" sz="1200" u="none" strike="noStrike" kern="1200" dirty="0">
                          <a:solidFill>
                            <a:schemeClr val="tx1"/>
                          </a:solidFill>
                          <a:effectLst/>
                          <a:latin typeface="Arial" panose="020B0604020202020204" pitchFamily="34" charset="0"/>
                          <a:ea typeface="+mn-ea"/>
                          <a:cs typeface="Arial" panose="020B0604020202020204" pitchFamily="34" charset="0"/>
                        </a:rPr>
                        <a:t> (95%CI)</a:t>
                      </a:r>
                    </a:p>
                  </a:txBody>
                  <a:tcPr anchor="b"/>
                </a:tc>
                <a:tc>
                  <a:txBody>
                    <a:bodyPr/>
                    <a:lstStyle/>
                    <a:p>
                      <a:pPr algn="ctr"/>
                      <a:r>
                        <a:rPr lang="en-US" sz="1200" dirty="0"/>
                        <a:t>NE (33.8, NE)</a:t>
                      </a:r>
                    </a:p>
                  </a:txBody>
                  <a:tcPr anchor="ctr"/>
                </a:tc>
                <a:tc>
                  <a:txBody>
                    <a:bodyPr/>
                    <a:lstStyle/>
                    <a:p>
                      <a:pPr algn="ctr"/>
                      <a:r>
                        <a:rPr lang="en-US" sz="1200" dirty="0"/>
                        <a:t>NE (33.3, NE)</a:t>
                      </a:r>
                    </a:p>
                  </a:txBody>
                  <a:tcPr anchor="ctr"/>
                </a:tc>
                <a:extLst>
                  <a:ext uri="{0D108BD9-81ED-4DB2-BD59-A6C34878D82A}">
                    <a16:rowId xmlns:a16="http://schemas.microsoft.com/office/drawing/2014/main" val="3174589432"/>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200" u="none" strike="noStrike" kern="1200" dirty="0">
                          <a:effectLst/>
                          <a:latin typeface="+mn-lt"/>
                        </a:rPr>
                        <a:t>1-year OS, % (95%CI)</a:t>
                      </a:r>
                    </a:p>
                  </a:txBody>
                  <a:tcPr marL="180000" anchor="b"/>
                </a:tc>
                <a:tc>
                  <a:txBody>
                    <a:bodyPr/>
                    <a:lstStyle/>
                    <a:p>
                      <a:pPr algn="ctr"/>
                      <a:r>
                        <a:rPr lang="en-US" sz="1200" dirty="0"/>
                        <a:t>98.3 (88.8, 99.8)</a:t>
                      </a:r>
                    </a:p>
                  </a:txBody>
                  <a:tcPr anchor="ctr"/>
                </a:tc>
                <a:tc>
                  <a:txBody>
                    <a:bodyPr/>
                    <a:lstStyle/>
                    <a:p>
                      <a:pPr algn="ctr"/>
                      <a:r>
                        <a:rPr lang="en-US" sz="1200" dirty="0"/>
                        <a:t>90.2 (74.9, 99.5)</a:t>
                      </a:r>
                    </a:p>
                  </a:txBody>
                  <a:tcPr anchor="ctr"/>
                </a:tc>
                <a:extLst>
                  <a:ext uri="{0D108BD9-81ED-4DB2-BD59-A6C34878D82A}">
                    <a16:rowId xmlns:a16="http://schemas.microsoft.com/office/drawing/2014/main" val="902662807"/>
                  </a:ext>
                </a:extLst>
              </a:tr>
              <a:tr h="2822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200" u="none" strike="noStrike" kern="1200" dirty="0">
                          <a:solidFill>
                            <a:schemeClr val="tx1"/>
                          </a:solidFill>
                          <a:effectLst/>
                          <a:latin typeface="+mn-lt"/>
                          <a:ea typeface="+mn-ea"/>
                          <a:cs typeface="+mn-cs"/>
                        </a:rPr>
                        <a:t>2-year OS, % (95%CI)</a:t>
                      </a:r>
                    </a:p>
                  </a:txBody>
                  <a:tcPr marL="180000" anchor="b"/>
                </a:tc>
                <a:tc>
                  <a:txBody>
                    <a:bodyPr/>
                    <a:lstStyle/>
                    <a:p>
                      <a:pPr algn="ctr"/>
                      <a:r>
                        <a:rPr lang="en-US" sz="1200" dirty="0"/>
                        <a:t>76.4</a:t>
                      </a:r>
                      <a:r>
                        <a:rPr lang="en-US" sz="1200" baseline="0" dirty="0"/>
                        <a:t> (63.5, 85.3)</a:t>
                      </a:r>
                      <a:endParaRPr lang="en-US" sz="1200" dirty="0"/>
                    </a:p>
                  </a:txBody>
                  <a:tcPr anchor="ctr"/>
                </a:tc>
                <a:tc>
                  <a:txBody>
                    <a:bodyPr/>
                    <a:lstStyle/>
                    <a:p>
                      <a:pPr algn="ctr"/>
                      <a:r>
                        <a:rPr lang="en-US" sz="1200" dirty="0"/>
                        <a:t>81.7</a:t>
                      </a:r>
                      <a:r>
                        <a:rPr lang="en-US" sz="1200" baseline="0" dirty="0"/>
                        <a:t> (69.5, 89.5)</a:t>
                      </a:r>
                      <a:endParaRPr lang="en-US" sz="1200" dirty="0"/>
                    </a:p>
                  </a:txBody>
                  <a:tcPr anchor="ctr"/>
                </a:tc>
                <a:extLst>
                  <a:ext uri="{0D108BD9-81ED-4DB2-BD59-A6C34878D82A}">
                    <a16:rowId xmlns:a16="http://schemas.microsoft.com/office/drawing/2014/main" val="2345728024"/>
                  </a:ext>
                </a:extLst>
              </a:tr>
            </a:tbl>
          </a:graphicData>
        </a:graphic>
      </p:graphicFrame>
    </p:spTree>
    <p:extLst>
      <p:ext uri="{BB962C8B-B14F-4D97-AF65-F5344CB8AC3E}">
        <p14:creationId xmlns:p14="http://schemas.microsoft.com/office/powerpoint/2010/main" val="390554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LBA44: </a:t>
            </a:r>
            <a:r>
              <a:rPr lang="en-GB" sz="2000" dirty="0"/>
              <a:t>Primary results of a randomized phase II study of osimertinib plus bevacizumab versus osimertinib monotherapy for untreated patients with non-squamous non-small-cell lung cancer </a:t>
            </a:r>
            <a:r>
              <a:rPr lang="en-GB" sz="2000" dirty="0" err="1"/>
              <a:t>harboring</a:t>
            </a:r>
            <a:r>
              <a:rPr lang="en-GB" sz="2000" dirty="0"/>
              <a:t> EGFR mutations; WJOG9717L study </a:t>
            </a:r>
            <a:r>
              <a:rPr lang="en-US" sz="2000" dirty="0"/>
              <a:t>– </a:t>
            </a:r>
            <a:r>
              <a:rPr lang="en-US" sz="2000" dirty="0" err="1"/>
              <a:t>Kenmotsu</a:t>
            </a:r>
            <a:r>
              <a:rPr lang="en-US" sz="2000" dirty="0"/>
              <a:t> H, et al</a:t>
            </a:r>
          </a:p>
        </p:txBody>
      </p:sp>
      <p:sp>
        <p:nvSpPr>
          <p:cNvPr id="3" name="Content Placeholder 2"/>
          <p:cNvSpPr>
            <a:spLocks noGrp="1"/>
          </p:cNvSpPr>
          <p:nvPr>
            <p:ph idx="1"/>
          </p:nvPr>
        </p:nvSpPr>
        <p:spPr/>
        <p:txBody>
          <a:bodyPr/>
          <a:lstStyle/>
          <a:p>
            <a:r>
              <a:rPr lang="en-US" b="1" dirty="0"/>
              <a:t>Key results (cont.)</a:t>
            </a:r>
          </a:p>
          <a:p>
            <a:pPr>
              <a:spcBef>
                <a:spcPts val="23400"/>
              </a:spcBef>
            </a:pPr>
            <a:r>
              <a:rPr lang="en-US" b="1" dirty="0"/>
              <a:t>Conclusions</a:t>
            </a:r>
          </a:p>
          <a:p>
            <a:pPr lvl="1"/>
            <a:r>
              <a:rPr lang="en-GB" dirty="0"/>
              <a:t>In patients with non-squamous, EGFR</a:t>
            </a:r>
            <a:r>
              <a:rPr lang="en-GB" i="1" dirty="0"/>
              <a:t>+</a:t>
            </a:r>
            <a:r>
              <a:rPr lang="en-GB" dirty="0"/>
              <a:t> NSCLC, 1L osimertinib + bevacizumab failed to provide a significant improvements in efficacy compared with </a:t>
            </a:r>
            <a:r>
              <a:rPr lang="en-GB" dirty="0" err="1"/>
              <a:t>osimertinib</a:t>
            </a:r>
            <a:r>
              <a:rPr lang="en-GB" dirty="0"/>
              <a:t> alone</a:t>
            </a:r>
          </a:p>
        </p:txBody>
      </p:sp>
      <p:sp>
        <p:nvSpPr>
          <p:cNvPr id="5" name="Text Placeholder 4"/>
          <p:cNvSpPr>
            <a:spLocks noGrp="1"/>
          </p:cNvSpPr>
          <p:nvPr>
            <p:ph type="body" sz="quarter" idx="11"/>
          </p:nvPr>
        </p:nvSpPr>
        <p:spPr/>
        <p:txBody>
          <a:bodyPr/>
          <a:lstStyle/>
          <a:p>
            <a:r>
              <a:rPr lang="en-US" dirty="0" err="1"/>
              <a:t>Kenmotsu</a:t>
            </a:r>
            <a:r>
              <a:rPr lang="en-US" dirty="0"/>
              <a:t> H, et al. Ann </a:t>
            </a:r>
            <a:r>
              <a:rPr lang="en-US" dirty="0" err="1"/>
              <a:t>Oncol</a:t>
            </a:r>
            <a:r>
              <a:rPr lang="en-US" dirty="0"/>
              <a:t> 2021;32(</a:t>
            </a:r>
            <a:r>
              <a:rPr lang="en-US" dirty="0" err="1"/>
              <a:t>suppl</a:t>
            </a:r>
            <a:r>
              <a:rPr lang="en-US" dirty="0"/>
              <a:t>):</a:t>
            </a:r>
            <a:r>
              <a:rPr lang="en-US" dirty="0" err="1"/>
              <a:t>Abstr</a:t>
            </a:r>
            <a:r>
              <a:rPr lang="en-US" dirty="0"/>
              <a:t> LBA44</a:t>
            </a:r>
          </a:p>
        </p:txBody>
      </p:sp>
      <p:graphicFrame>
        <p:nvGraphicFramePr>
          <p:cNvPr id="7" name="Table 6"/>
          <p:cNvGraphicFramePr>
            <a:graphicFrameLocks noGrp="1"/>
          </p:cNvGraphicFramePr>
          <p:nvPr>
            <p:extLst>
              <p:ext uri="{D42A27DB-BD31-4B8C-83A1-F6EECF244321}">
                <p14:modId xmlns:p14="http://schemas.microsoft.com/office/powerpoint/2010/main" val="3178875185"/>
              </p:ext>
            </p:extLst>
          </p:nvPr>
        </p:nvGraphicFramePr>
        <p:xfrm>
          <a:off x="6193276" y="1757227"/>
          <a:ext cx="5619664" cy="2606958"/>
        </p:xfrm>
        <a:graphic>
          <a:graphicData uri="http://schemas.openxmlformats.org/drawingml/2006/table">
            <a:tbl>
              <a:tblPr firstRow="1" bandRow="1">
                <a:tableStyleId>{69012ECD-51FC-41F1-AA8D-1B2483CD663E}</a:tableStyleId>
              </a:tblPr>
              <a:tblGrid>
                <a:gridCol w="2814541">
                  <a:extLst>
                    <a:ext uri="{9D8B030D-6E8A-4147-A177-3AD203B41FA5}">
                      <a16:colId xmlns:a16="http://schemas.microsoft.com/office/drawing/2014/main" val="3400150753"/>
                    </a:ext>
                  </a:extLst>
                </a:gridCol>
                <a:gridCol w="1374906">
                  <a:extLst>
                    <a:ext uri="{9D8B030D-6E8A-4147-A177-3AD203B41FA5}">
                      <a16:colId xmlns:a16="http://schemas.microsoft.com/office/drawing/2014/main" val="849970926"/>
                    </a:ext>
                  </a:extLst>
                </a:gridCol>
                <a:gridCol w="1430217">
                  <a:extLst>
                    <a:ext uri="{9D8B030D-6E8A-4147-A177-3AD203B41FA5}">
                      <a16:colId xmlns:a16="http://schemas.microsoft.com/office/drawing/2014/main" val="3439528666"/>
                    </a:ext>
                  </a:extLst>
                </a:gridCol>
              </a:tblGrid>
              <a:tr h="641589">
                <a:tc>
                  <a:txBody>
                    <a:bodyPr/>
                    <a:lstStyle/>
                    <a:p>
                      <a:r>
                        <a:rPr lang="en-US" sz="1200" dirty="0">
                          <a:solidFill>
                            <a:schemeClr val="tx2"/>
                          </a:solidFill>
                        </a:rPr>
                        <a:t>TEAEs, n (%)</a:t>
                      </a:r>
                    </a:p>
                  </a:txBody>
                  <a:tcPr anchor="b"/>
                </a:tc>
                <a:tc>
                  <a:txBody>
                    <a:bodyPr/>
                    <a:lstStyle/>
                    <a:p>
                      <a:pPr algn="ctr"/>
                      <a:r>
                        <a:rPr lang="en-US" sz="1200" dirty="0">
                          <a:solidFill>
                            <a:schemeClr val="tx2"/>
                          </a:solidFill>
                        </a:rPr>
                        <a:t>Osimertinib </a:t>
                      </a:r>
                      <a:br>
                        <a:rPr lang="en-US" sz="1200" dirty="0">
                          <a:solidFill>
                            <a:schemeClr val="tx2"/>
                          </a:solidFill>
                        </a:rPr>
                      </a:br>
                      <a:r>
                        <a:rPr lang="en-US" sz="1200" dirty="0">
                          <a:solidFill>
                            <a:schemeClr val="tx2"/>
                          </a:solidFill>
                        </a:rPr>
                        <a:t>(n=60)</a:t>
                      </a:r>
                      <a:endParaRPr lang="en-GB" sz="1200" dirty="0">
                        <a:solidFill>
                          <a:schemeClr val="tx2"/>
                        </a:solidFill>
                        <a:latin typeface="+mn-lt"/>
                      </a:endParaRPr>
                    </a:p>
                  </a:txBody>
                  <a:tcPr marL="36000" marR="36000" marT="36000" marB="36000" anchor="b"/>
                </a:tc>
                <a:tc>
                  <a:txBody>
                    <a:bodyPr/>
                    <a:lstStyle/>
                    <a:p>
                      <a:pPr algn="ctr"/>
                      <a:r>
                        <a:rPr lang="en-US" sz="1200" dirty="0">
                          <a:solidFill>
                            <a:schemeClr val="tx2"/>
                          </a:solidFill>
                        </a:rPr>
                        <a:t>Osimertinib +</a:t>
                      </a:r>
                      <a:r>
                        <a:rPr lang="en-US" sz="1200" baseline="0" dirty="0">
                          <a:solidFill>
                            <a:schemeClr val="tx2"/>
                          </a:solidFill>
                        </a:rPr>
                        <a:t> bevacizumab </a:t>
                      </a:r>
                      <a:r>
                        <a:rPr lang="en-US" sz="1200" dirty="0">
                          <a:solidFill>
                            <a:schemeClr val="tx2"/>
                          </a:solidFill>
                        </a:rPr>
                        <a:t>(n=61)</a:t>
                      </a:r>
                      <a:endParaRPr lang="en-GB" sz="1200" dirty="0">
                        <a:solidFill>
                          <a:schemeClr val="tx2"/>
                        </a:solidFill>
                        <a:latin typeface="+mn-lt"/>
                      </a:endParaRPr>
                    </a:p>
                  </a:txBody>
                  <a:tcPr marL="36000" marR="36000" marT="36000" marB="36000" anchor="b"/>
                </a:tc>
                <a:extLst>
                  <a:ext uri="{0D108BD9-81ED-4DB2-BD59-A6C34878D82A}">
                    <a16:rowId xmlns:a16="http://schemas.microsoft.com/office/drawing/2014/main" val="2805004280"/>
                  </a:ext>
                </a:extLst>
              </a:tr>
              <a:tr h="280767">
                <a:tc>
                  <a:txBody>
                    <a:bodyPr/>
                    <a:lstStyle/>
                    <a:p>
                      <a:r>
                        <a:rPr lang="en-US" sz="1200" dirty="0"/>
                        <a:t>Grade 3–5</a:t>
                      </a:r>
                      <a:r>
                        <a:rPr lang="en-US" sz="1200" baseline="0" dirty="0"/>
                        <a:t> </a:t>
                      </a:r>
                      <a:endParaRPr lang="en-US" sz="1200" dirty="0"/>
                    </a:p>
                  </a:txBody>
                  <a:tcPr marL="90000" anchor="ctr"/>
                </a:tc>
                <a:tc>
                  <a:txBody>
                    <a:bodyPr/>
                    <a:lstStyle/>
                    <a:p>
                      <a:pPr algn="ctr"/>
                      <a:r>
                        <a:rPr lang="en-US" sz="1200" dirty="0"/>
                        <a:t>29 (48.3)</a:t>
                      </a:r>
                    </a:p>
                  </a:txBody>
                  <a:tcPr anchor="ctr"/>
                </a:tc>
                <a:tc>
                  <a:txBody>
                    <a:bodyPr/>
                    <a:lstStyle/>
                    <a:p>
                      <a:pPr algn="ctr"/>
                      <a:r>
                        <a:rPr lang="en-US" sz="1200" dirty="0"/>
                        <a:t>34 (55.7)</a:t>
                      </a:r>
                    </a:p>
                  </a:txBody>
                  <a:tcPr anchor="ctr"/>
                </a:tc>
                <a:extLst>
                  <a:ext uri="{0D108BD9-81ED-4DB2-BD59-A6C34878D82A}">
                    <a16:rowId xmlns:a16="http://schemas.microsoft.com/office/drawing/2014/main" val="2832671344"/>
                  </a:ext>
                </a:extLst>
              </a:tr>
              <a:tr h="280767">
                <a:tc>
                  <a:txBody>
                    <a:bodyPr/>
                    <a:lstStyle/>
                    <a:p>
                      <a:r>
                        <a:rPr lang="en-US" sz="1200" baseline="0" dirty="0"/>
                        <a:t>Led</a:t>
                      </a:r>
                      <a:r>
                        <a:rPr lang="en-US" sz="1200" dirty="0"/>
                        <a:t> to discontinuation</a:t>
                      </a:r>
                    </a:p>
                  </a:txBody>
                  <a:tcPr marL="180000" anchor="ctr"/>
                </a:tc>
                <a:tc>
                  <a:txBody>
                    <a:bodyPr/>
                    <a:lstStyle/>
                    <a:p>
                      <a:pPr algn="ctr"/>
                      <a:r>
                        <a:rPr lang="en-US" sz="1200" dirty="0"/>
                        <a:t>16 (26.7)</a:t>
                      </a:r>
                    </a:p>
                  </a:txBody>
                  <a:tcPr anchor="ctr"/>
                </a:tc>
                <a:tc>
                  <a:txBody>
                    <a:bodyPr/>
                    <a:lstStyle/>
                    <a:p>
                      <a:pPr algn="ctr"/>
                      <a:r>
                        <a:rPr lang="en-US" sz="1200" dirty="0"/>
                        <a:t>34 (55.7)</a:t>
                      </a:r>
                    </a:p>
                  </a:txBody>
                  <a:tcPr anchor="ctr"/>
                </a:tc>
                <a:extLst>
                  <a:ext uri="{0D108BD9-81ED-4DB2-BD59-A6C34878D82A}">
                    <a16:rowId xmlns:a16="http://schemas.microsoft.com/office/drawing/2014/main" val="3174589432"/>
                  </a:ext>
                </a:extLst>
              </a:tr>
              <a:tr h="280767">
                <a:tc>
                  <a:txBody>
                    <a:bodyPr/>
                    <a:lstStyle/>
                    <a:p>
                      <a:r>
                        <a:rPr lang="en-US" sz="1200" dirty="0"/>
                        <a:t>Led to dose modification</a:t>
                      </a:r>
                    </a:p>
                  </a:txBody>
                  <a:tcPr marL="180000" anchor="ctr"/>
                </a:tc>
                <a:tc>
                  <a:txBody>
                    <a:bodyPr/>
                    <a:lstStyle/>
                    <a:p>
                      <a:pPr algn="ctr"/>
                      <a:r>
                        <a:rPr lang="en-US" sz="1200" dirty="0"/>
                        <a:t>25 (41.7)</a:t>
                      </a:r>
                    </a:p>
                  </a:txBody>
                  <a:tcPr anchor="ctr"/>
                </a:tc>
                <a:tc>
                  <a:txBody>
                    <a:bodyPr/>
                    <a:lstStyle/>
                    <a:p>
                      <a:pPr algn="ctr"/>
                      <a:r>
                        <a:rPr lang="en-US" sz="1200" dirty="0"/>
                        <a:t>39 (63.9)</a:t>
                      </a:r>
                    </a:p>
                  </a:txBody>
                  <a:tcPr anchor="ctr"/>
                </a:tc>
                <a:extLst>
                  <a:ext uri="{0D108BD9-81ED-4DB2-BD59-A6C34878D82A}">
                    <a16:rowId xmlns:a16="http://schemas.microsoft.com/office/drawing/2014/main" val="902662807"/>
                  </a:ext>
                </a:extLst>
              </a:tr>
              <a:tr h="280767">
                <a:tc>
                  <a:txBody>
                    <a:bodyPr/>
                    <a:lstStyle/>
                    <a:p>
                      <a:r>
                        <a:rPr lang="en-US" sz="1200" dirty="0"/>
                        <a:t>Led to dose reduction</a:t>
                      </a:r>
                    </a:p>
                  </a:txBody>
                  <a:tcPr marL="180000" anchor="ctr"/>
                </a:tc>
                <a:tc>
                  <a:txBody>
                    <a:bodyPr/>
                    <a:lstStyle/>
                    <a:p>
                      <a:pPr algn="ctr"/>
                      <a:r>
                        <a:rPr lang="en-US" sz="1200" dirty="0"/>
                        <a:t>0</a:t>
                      </a:r>
                    </a:p>
                  </a:txBody>
                  <a:tcPr anchor="ctr"/>
                </a:tc>
                <a:tc>
                  <a:txBody>
                    <a:bodyPr/>
                    <a:lstStyle/>
                    <a:p>
                      <a:pPr algn="ctr"/>
                      <a:r>
                        <a:rPr lang="en-US" sz="1200" dirty="0"/>
                        <a:t>3 (4.9)</a:t>
                      </a:r>
                    </a:p>
                  </a:txBody>
                  <a:tcPr anchor="ctr"/>
                </a:tc>
                <a:extLst>
                  <a:ext uri="{0D108BD9-81ED-4DB2-BD59-A6C34878D82A}">
                    <a16:rowId xmlns:a16="http://schemas.microsoft.com/office/drawing/2014/main" val="2345728024"/>
                  </a:ext>
                </a:extLst>
              </a:tr>
              <a:tr h="280767">
                <a:tc>
                  <a:txBody>
                    <a:bodyPr/>
                    <a:lstStyle/>
                    <a:p>
                      <a:pPr marL="0" algn="l" defTabSz="914400" rtl="0" eaLnBrk="1" fontAlgn="b" latinLnBrk="0" hangingPunct="1">
                        <a:lnSpc>
                          <a:spcPct val="100000"/>
                        </a:lnSpc>
                      </a:pPr>
                      <a:r>
                        <a:rPr lang="en-US" sz="1200" u="none" strike="noStrike" kern="1200" baseline="0" dirty="0">
                          <a:solidFill>
                            <a:schemeClr val="tx1"/>
                          </a:solidFill>
                          <a:effectLst/>
                          <a:latin typeface="+mn-lt"/>
                          <a:ea typeface="+mn-ea"/>
                          <a:cs typeface="+mn-cs"/>
                        </a:rPr>
                        <a:t>Led to death</a:t>
                      </a:r>
                      <a:endParaRPr lang="en-US" sz="1200" u="none" strike="noStrike" kern="1200" dirty="0">
                        <a:solidFill>
                          <a:schemeClr val="tx1"/>
                        </a:solidFill>
                        <a:effectLst/>
                        <a:latin typeface="+mn-lt"/>
                        <a:ea typeface="+mn-ea"/>
                        <a:cs typeface="+mn-cs"/>
                      </a:endParaRPr>
                    </a:p>
                  </a:txBody>
                  <a:tcPr marL="180000" anchor="ctr"/>
                </a:tc>
                <a:tc>
                  <a:txBody>
                    <a:bodyPr/>
                    <a:lstStyle/>
                    <a:p>
                      <a:pPr algn="ctr"/>
                      <a:r>
                        <a:rPr lang="en-US" sz="1200" dirty="0"/>
                        <a:t>0</a:t>
                      </a:r>
                    </a:p>
                  </a:txBody>
                  <a:tcPr anchor="ctr"/>
                </a:tc>
                <a:tc>
                  <a:txBody>
                    <a:bodyPr/>
                    <a:lstStyle/>
                    <a:p>
                      <a:pPr algn="ctr"/>
                      <a:r>
                        <a:rPr lang="en-US" sz="1200" dirty="0"/>
                        <a:t>0</a:t>
                      </a:r>
                    </a:p>
                  </a:txBody>
                  <a:tcPr anchor="ctr"/>
                </a:tc>
                <a:extLst>
                  <a:ext uri="{0D108BD9-81ED-4DB2-BD59-A6C34878D82A}">
                    <a16:rowId xmlns:a16="http://schemas.microsoft.com/office/drawing/2014/main" val="601138349"/>
                  </a:ext>
                </a:extLst>
              </a:tr>
              <a:tr h="280767">
                <a:tc>
                  <a:txBody>
                    <a:bodyPr/>
                    <a:lstStyle/>
                    <a:p>
                      <a:r>
                        <a:rPr lang="en-US" sz="1200" dirty="0"/>
                        <a:t>SAEs</a:t>
                      </a:r>
                    </a:p>
                  </a:txBody>
                  <a:tcPr marL="90000" anchor="ctr"/>
                </a:tc>
                <a:tc>
                  <a:txBody>
                    <a:bodyPr/>
                    <a:lstStyle/>
                    <a:p>
                      <a:pPr algn="ctr"/>
                      <a:r>
                        <a:rPr lang="en-US" sz="1200" dirty="0"/>
                        <a:t>12 (20.0)</a:t>
                      </a:r>
                    </a:p>
                  </a:txBody>
                  <a:tcPr anchor="ctr"/>
                </a:tc>
                <a:tc>
                  <a:txBody>
                    <a:bodyPr/>
                    <a:lstStyle/>
                    <a:p>
                      <a:pPr algn="ctr"/>
                      <a:r>
                        <a:rPr lang="en-US" sz="1200" dirty="0"/>
                        <a:t>20 (32.8)</a:t>
                      </a:r>
                    </a:p>
                  </a:txBody>
                  <a:tcPr anchor="ctr"/>
                </a:tc>
                <a:extLst>
                  <a:ext uri="{0D108BD9-81ED-4DB2-BD59-A6C34878D82A}">
                    <a16:rowId xmlns:a16="http://schemas.microsoft.com/office/drawing/2014/main" val="1611592537"/>
                  </a:ext>
                </a:extLst>
              </a:tr>
              <a:tr h="280767">
                <a:tc>
                  <a:txBody>
                    <a:bodyPr/>
                    <a:lstStyle/>
                    <a:p>
                      <a:r>
                        <a:rPr lang="en-US" sz="1200" dirty="0"/>
                        <a:t>Led to discontinuation</a:t>
                      </a:r>
                    </a:p>
                  </a:txBody>
                  <a:tcPr marL="180000" anchor="ctr"/>
                </a:tc>
                <a:tc>
                  <a:txBody>
                    <a:bodyPr/>
                    <a:lstStyle/>
                    <a:p>
                      <a:pPr algn="ctr"/>
                      <a:r>
                        <a:rPr lang="en-US" sz="1200" dirty="0"/>
                        <a:t>3 (5.0)</a:t>
                      </a:r>
                    </a:p>
                  </a:txBody>
                  <a:tcPr anchor="ctr"/>
                </a:tc>
                <a:tc>
                  <a:txBody>
                    <a:bodyPr/>
                    <a:lstStyle/>
                    <a:p>
                      <a:pPr algn="ctr"/>
                      <a:r>
                        <a:rPr lang="en-US" sz="1200" dirty="0"/>
                        <a:t>7 (11.5)</a:t>
                      </a:r>
                    </a:p>
                  </a:txBody>
                  <a:tcPr anchor="ctr"/>
                </a:tc>
                <a:extLst>
                  <a:ext uri="{0D108BD9-81ED-4DB2-BD59-A6C34878D82A}">
                    <a16:rowId xmlns:a16="http://schemas.microsoft.com/office/drawing/2014/main" val="1579579010"/>
                  </a:ext>
                </a:extLst>
              </a:tr>
            </a:tbl>
          </a:graphicData>
        </a:graphic>
      </p:graphicFrame>
      <p:graphicFrame>
        <p:nvGraphicFramePr>
          <p:cNvPr id="9" name="Table 7">
            <a:extLst>
              <a:ext uri="{FF2B5EF4-FFF2-40B4-BE49-F238E27FC236}">
                <a16:creationId xmlns:a16="http://schemas.microsoft.com/office/drawing/2014/main" id="{7F2E7B14-C3AA-4D05-B269-BE6AB9AB32B9}"/>
              </a:ext>
            </a:extLst>
          </p:cNvPr>
          <p:cNvGraphicFramePr>
            <a:graphicFrameLocks noGrp="1"/>
          </p:cNvGraphicFramePr>
          <p:nvPr>
            <p:extLst>
              <p:ext uri="{D42A27DB-BD31-4B8C-83A1-F6EECF244321}">
                <p14:modId xmlns:p14="http://schemas.microsoft.com/office/powerpoint/2010/main" val="1369933753"/>
              </p:ext>
            </p:extLst>
          </p:nvPr>
        </p:nvGraphicFramePr>
        <p:xfrm>
          <a:off x="419539" y="1757227"/>
          <a:ext cx="5405644" cy="2476800"/>
        </p:xfrm>
        <a:graphic>
          <a:graphicData uri="http://schemas.openxmlformats.org/drawingml/2006/table">
            <a:tbl>
              <a:tblPr firstRow="1" bandRow="1">
                <a:tableStyleId>{69012ECD-51FC-41F1-AA8D-1B2483CD663E}</a:tableStyleId>
              </a:tblPr>
              <a:tblGrid>
                <a:gridCol w="1429901">
                  <a:extLst>
                    <a:ext uri="{9D8B030D-6E8A-4147-A177-3AD203B41FA5}">
                      <a16:colId xmlns:a16="http://schemas.microsoft.com/office/drawing/2014/main" val="3440932879"/>
                    </a:ext>
                  </a:extLst>
                </a:gridCol>
                <a:gridCol w="1232543">
                  <a:extLst>
                    <a:ext uri="{9D8B030D-6E8A-4147-A177-3AD203B41FA5}">
                      <a16:colId xmlns:a16="http://schemas.microsoft.com/office/drawing/2014/main" val="2223674241"/>
                    </a:ext>
                  </a:extLst>
                </a:gridCol>
                <a:gridCol w="1227383">
                  <a:extLst>
                    <a:ext uri="{9D8B030D-6E8A-4147-A177-3AD203B41FA5}">
                      <a16:colId xmlns:a16="http://schemas.microsoft.com/office/drawing/2014/main" val="2054936878"/>
                    </a:ext>
                  </a:extLst>
                </a:gridCol>
                <a:gridCol w="1515817">
                  <a:extLst>
                    <a:ext uri="{9D8B030D-6E8A-4147-A177-3AD203B41FA5}">
                      <a16:colId xmlns:a16="http://schemas.microsoft.com/office/drawing/2014/main" val="1944046060"/>
                    </a:ext>
                  </a:extLst>
                </a:gridCol>
              </a:tblGrid>
              <a:tr h="0">
                <a:tc>
                  <a:txBody>
                    <a:bodyPr/>
                    <a:lstStyle/>
                    <a:p>
                      <a:endParaRPr lang="en-GB" sz="1200" dirty="0">
                        <a:solidFill>
                          <a:schemeClr val="tx2"/>
                        </a:solidFill>
                        <a:latin typeface="+mn-lt"/>
                      </a:endParaRPr>
                    </a:p>
                  </a:txBody>
                  <a:tcPr marL="36000" marR="36000" marT="36000" marB="36000" anchor="ctr"/>
                </a:tc>
                <a:tc>
                  <a:txBody>
                    <a:bodyPr/>
                    <a:lstStyle/>
                    <a:p>
                      <a:pPr algn="ctr"/>
                      <a:r>
                        <a:rPr lang="en-US" sz="1200" dirty="0">
                          <a:solidFill>
                            <a:schemeClr val="tx2"/>
                          </a:solidFill>
                        </a:rPr>
                        <a:t>Osimertinib </a:t>
                      </a:r>
                      <a:endParaRPr lang="en-GB" sz="1200" dirty="0">
                        <a:solidFill>
                          <a:schemeClr val="tx2"/>
                        </a:solidFill>
                        <a:latin typeface="+mn-lt"/>
                      </a:endParaRPr>
                    </a:p>
                  </a:txBody>
                  <a:tcPr marL="36000" marR="36000" marT="36000" marB="36000" anchor="ctr"/>
                </a:tc>
                <a:tc>
                  <a:txBody>
                    <a:bodyPr/>
                    <a:lstStyle/>
                    <a:p>
                      <a:pPr algn="ctr"/>
                      <a:r>
                        <a:rPr lang="en-US" sz="1200" dirty="0">
                          <a:solidFill>
                            <a:schemeClr val="tx2"/>
                          </a:solidFill>
                        </a:rPr>
                        <a:t>Osimertinib +</a:t>
                      </a:r>
                      <a:r>
                        <a:rPr lang="en-US" sz="1200" baseline="0" dirty="0">
                          <a:solidFill>
                            <a:schemeClr val="tx2"/>
                          </a:solidFill>
                        </a:rPr>
                        <a:t> bevacizumab</a:t>
                      </a:r>
                    </a:p>
                  </a:txBody>
                  <a:tcPr marL="36000" marR="36000" marT="36000" marB="36000" anchor="ctr"/>
                </a:tc>
                <a:tc>
                  <a:txBody>
                    <a:bodyPr/>
                    <a:lstStyle/>
                    <a:p>
                      <a:pPr algn="ctr"/>
                      <a:r>
                        <a:rPr lang="en-US" sz="1200" baseline="0" dirty="0">
                          <a:solidFill>
                            <a:schemeClr val="tx2"/>
                          </a:solidFill>
                        </a:rPr>
                        <a:t>HR (95%CI)</a:t>
                      </a:r>
                    </a:p>
                  </a:txBody>
                  <a:tcPr marL="36000" marR="36000" marT="36000" marB="36000" anchor="ctr"/>
                </a:tc>
                <a:extLst>
                  <a:ext uri="{0D108BD9-81ED-4DB2-BD59-A6C34878D82A}">
                    <a16:rowId xmlns:a16="http://schemas.microsoft.com/office/drawing/2014/main" val="1064559856"/>
                  </a:ext>
                </a:extLst>
              </a:tr>
              <a:tr h="0">
                <a:tc>
                  <a:txBody>
                    <a:bodyPr/>
                    <a:lstStyle/>
                    <a:p>
                      <a:r>
                        <a:rPr lang="en-US" sz="1200" b="1" dirty="0">
                          <a:solidFill>
                            <a:schemeClr val="tx1"/>
                          </a:solidFill>
                        </a:rPr>
                        <a:t>Ever-smoker, n</a:t>
                      </a:r>
                      <a:endParaRPr lang="en-GB" sz="1200" b="1" dirty="0">
                        <a:solidFill>
                          <a:schemeClr val="tx1"/>
                        </a:solidFill>
                        <a:latin typeface="+mn-lt"/>
                      </a:endParaRPr>
                    </a:p>
                  </a:txBody>
                  <a:tcPr marL="36000" marR="36000" marT="36000" marB="36000" anchor="ctr"/>
                </a:tc>
                <a:tc>
                  <a:txBody>
                    <a:bodyPr/>
                    <a:lstStyle/>
                    <a:p>
                      <a:pPr algn="ctr"/>
                      <a:r>
                        <a:rPr lang="en-GB" sz="1200" b="1" dirty="0">
                          <a:solidFill>
                            <a:schemeClr val="tx1"/>
                          </a:solidFill>
                          <a:latin typeface="+mn-lt"/>
                        </a:rPr>
                        <a:t>31</a:t>
                      </a:r>
                    </a:p>
                  </a:txBody>
                  <a:tcPr marL="36000" marR="36000" marT="36000" marB="36000" anchor="ctr"/>
                </a:tc>
                <a:tc>
                  <a:txBody>
                    <a:bodyPr/>
                    <a:lstStyle/>
                    <a:p>
                      <a:pPr algn="ctr"/>
                      <a:r>
                        <a:rPr lang="en-GB" sz="1200" b="1" dirty="0">
                          <a:solidFill>
                            <a:schemeClr val="tx1"/>
                          </a:solidFill>
                          <a:latin typeface="+mn-lt"/>
                        </a:rPr>
                        <a:t>23</a:t>
                      </a:r>
                    </a:p>
                  </a:txBody>
                  <a:tcPr marL="36000" marR="36000" marT="36000" marB="36000" anchor="ctr"/>
                </a:tc>
                <a:tc>
                  <a:txBody>
                    <a:bodyPr/>
                    <a:lstStyle/>
                    <a:p>
                      <a:pPr algn="ctr"/>
                      <a:endParaRPr lang="en-GB" sz="1200" b="1" dirty="0">
                        <a:solidFill>
                          <a:schemeClr val="tx1"/>
                        </a:solidFill>
                        <a:latin typeface="+mn-lt"/>
                      </a:endParaRPr>
                    </a:p>
                  </a:txBody>
                  <a:tcPr marL="36000" marR="36000" marT="36000" marB="36000" anchor="ctr"/>
                </a:tc>
                <a:extLst>
                  <a:ext uri="{0D108BD9-81ED-4DB2-BD59-A6C34878D82A}">
                    <a16:rowId xmlns:a16="http://schemas.microsoft.com/office/drawing/2014/main" val="3244326268"/>
                  </a:ext>
                </a:extLst>
              </a:tr>
              <a:tr h="0">
                <a:tc>
                  <a:txBody>
                    <a:bodyPr/>
                    <a:lstStyle/>
                    <a:p>
                      <a:r>
                        <a:rPr lang="en-US" sz="1200" b="1" dirty="0">
                          <a:solidFill>
                            <a:schemeClr val="tx1"/>
                          </a:solidFill>
                        </a:rPr>
                        <a:t>mPFS, </a:t>
                      </a:r>
                      <a:r>
                        <a:rPr lang="en-US" sz="1200" b="1" dirty="0" err="1">
                          <a:solidFill>
                            <a:schemeClr val="tx1"/>
                          </a:solidFill>
                        </a:rPr>
                        <a:t>mo</a:t>
                      </a:r>
                      <a:r>
                        <a:rPr lang="en-US" sz="1200" b="1" dirty="0">
                          <a:solidFill>
                            <a:schemeClr val="tx1"/>
                          </a:solidFill>
                        </a:rPr>
                        <a:t> (95%CI)</a:t>
                      </a:r>
                      <a:endParaRPr lang="en-GB" sz="1200" b="1" dirty="0">
                        <a:solidFill>
                          <a:schemeClr val="tx1"/>
                        </a:solidFill>
                        <a:latin typeface="+mn-lt"/>
                      </a:endParaRPr>
                    </a:p>
                  </a:txBody>
                  <a:tcPr marL="36000" marR="36000" marT="36000" marB="36000" anchor="ctr"/>
                </a:tc>
                <a:tc>
                  <a:txBody>
                    <a:bodyPr/>
                    <a:lstStyle/>
                    <a:p>
                      <a:pPr algn="ctr"/>
                      <a:r>
                        <a:rPr lang="en-US" sz="1200" b="1" dirty="0">
                          <a:solidFill>
                            <a:schemeClr val="tx1"/>
                          </a:solidFill>
                        </a:rPr>
                        <a:t>13.6 (7.8,</a:t>
                      </a:r>
                      <a:r>
                        <a:rPr lang="en-US" sz="1200" b="1" baseline="0" dirty="0">
                          <a:solidFill>
                            <a:schemeClr val="tx1"/>
                          </a:solidFill>
                        </a:rPr>
                        <a:t> </a:t>
                      </a:r>
                      <a:r>
                        <a:rPr lang="en-US" sz="1200" b="1" dirty="0">
                          <a:solidFill>
                            <a:schemeClr val="tx1"/>
                          </a:solidFill>
                        </a:rPr>
                        <a:t>19.9)</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32.4 (19.8,</a:t>
                      </a:r>
                      <a:r>
                        <a:rPr lang="en-US" sz="1200" b="1" baseline="0" dirty="0">
                          <a:solidFill>
                            <a:schemeClr val="tx1"/>
                          </a:solidFill>
                        </a:rPr>
                        <a:t> </a:t>
                      </a:r>
                      <a:r>
                        <a:rPr lang="en-US" sz="1200" b="1" dirty="0">
                          <a:solidFill>
                            <a:schemeClr val="tx1"/>
                          </a:solidFill>
                        </a:rPr>
                        <a:t>NE)</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0.481 (0.227, 1.019)</a:t>
                      </a:r>
                    </a:p>
                  </a:txBody>
                  <a:tcPr marL="36000" marR="36000" marT="36000" marB="36000" anchor="ctr"/>
                </a:tc>
                <a:extLst>
                  <a:ext uri="{0D108BD9-81ED-4DB2-BD59-A6C34878D82A}">
                    <a16:rowId xmlns:a16="http://schemas.microsoft.com/office/drawing/2014/main" val="25101043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Never-smoker,</a:t>
                      </a:r>
                      <a:r>
                        <a:rPr lang="en-US" sz="1200" b="1" baseline="0" dirty="0">
                          <a:solidFill>
                            <a:schemeClr val="tx1"/>
                          </a:solidFill>
                        </a:rPr>
                        <a:t> n</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30</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38</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mn-lt"/>
                      </a:endParaRPr>
                    </a:p>
                  </a:txBody>
                  <a:tcPr marL="36000" marR="36000" marT="36000" marB="36000" anchor="ctr"/>
                </a:tc>
                <a:extLst>
                  <a:ext uri="{0D108BD9-81ED-4DB2-BD59-A6C34878D82A}">
                    <a16:rowId xmlns:a16="http://schemas.microsoft.com/office/drawing/2014/main" val="131593032"/>
                  </a:ext>
                </a:extLst>
              </a:tr>
              <a:tr h="0">
                <a:tc>
                  <a:txBody>
                    <a:bodyPr/>
                    <a:lstStyle/>
                    <a:p>
                      <a:r>
                        <a:rPr lang="en-US" sz="1200" b="1" dirty="0">
                          <a:solidFill>
                            <a:schemeClr val="tx1"/>
                          </a:solidFill>
                        </a:rPr>
                        <a:t>mPFS, </a:t>
                      </a:r>
                      <a:r>
                        <a:rPr lang="en-US" sz="1200" b="1" dirty="0" err="1">
                          <a:solidFill>
                            <a:schemeClr val="tx1"/>
                          </a:solidFill>
                        </a:rPr>
                        <a:t>mo</a:t>
                      </a:r>
                      <a:r>
                        <a:rPr lang="en-US" sz="1200" b="1" dirty="0">
                          <a:solidFill>
                            <a:schemeClr val="tx1"/>
                          </a:solidFill>
                        </a:rPr>
                        <a:t> (95%CI)</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32.5</a:t>
                      </a:r>
                      <a:r>
                        <a:rPr lang="en-US" sz="1200" b="1" baseline="0" dirty="0">
                          <a:solidFill>
                            <a:schemeClr val="tx1"/>
                          </a:solidFill>
                        </a:rPr>
                        <a:t> </a:t>
                      </a:r>
                      <a:r>
                        <a:rPr lang="en-US" sz="1200" b="1" dirty="0">
                          <a:solidFill>
                            <a:schemeClr val="tx1"/>
                          </a:solidFill>
                        </a:rPr>
                        <a:t>(13.8, NE)</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20.3 (13.7,</a:t>
                      </a:r>
                      <a:r>
                        <a:rPr lang="en-US" sz="1200" b="1" baseline="0" dirty="0">
                          <a:solidFill>
                            <a:schemeClr val="tx1"/>
                          </a:solidFill>
                        </a:rPr>
                        <a:t> </a:t>
                      </a:r>
                      <a:r>
                        <a:rPr lang="en-US" sz="1200" b="1" dirty="0">
                          <a:solidFill>
                            <a:schemeClr val="tx1"/>
                          </a:solidFill>
                        </a:rPr>
                        <a:t>32.3)</a:t>
                      </a:r>
                      <a:endParaRPr lang="en-GB" sz="1200" b="1"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1.444 (0.736, 2.833)</a:t>
                      </a:r>
                    </a:p>
                  </a:txBody>
                  <a:tcPr marL="36000" marR="36000" marT="36000" marB="36000" anchor="ctr"/>
                </a:tc>
                <a:extLst>
                  <a:ext uri="{0D108BD9-81ED-4DB2-BD59-A6C34878D82A}">
                    <a16:rowId xmlns:a16="http://schemas.microsoft.com/office/drawing/2014/main" val="3075107210"/>
                  </a:ext>
                </a:extLst>
              </a:tr>
              <a:tr h="0">
                <a:tc>
                  <a:txBody>
                    <a:bodyPr/>
                    <a:lstStyle/>
                    <a:p>
                      <a:r>
                        <a:rPr lang="en-US" sz="1200" dirty="0">
                          <a:solidFill>
                            <a:schemeClr val="tx1"/>
                          </a:solidFill>
                        </a:rPr>
                        <a:t>Exon 19 del, n</a:t>
                      </a:r>
                      <a:endParaRPr lang="en-GB" sz="1200"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36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35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marL="36000" marR="36000" marT="36000" marB="36000" anchor="ctr"/>
                </a:tc>
                <a:extLst>
                  <a:ext uri="{0D108BD9-81ED-4DB2-BD59-A6C34878D82A}">
                    <a16:rowId xmlns:a16="http://schemas.microsoft.com/office/drawing/2014/main" val="624261001"/>
                  </a:ext>
                </a:extLst>
              </a:tr>
              <a:tr h="0">
                <a:tc>
                  <a:txBody>
                    <a:bodyPr/>
                    <a:lstStyle/>
                    <a:p>
                      <a:r>
                        <a:rPr lang="en-US" sz="1200" dirty="0">
                          <a:solidFill>
                            <a:schemeClr val="tx1"/>
                          </a:solidFill>
                        </a:rPr>
                        <a:t>mPFS, </a:t>
                      </a:r>
                      <a:r>
                        <a:rPr lang="en-US" sz="1200" dirty="0" err="1">
                          <a:solidFill>
                            <a:schemeClr val="tx1"/>
                          </a:solidFill>
                        </a:rPr>
                        <a:t>mo</a:t>
                      </a:r>
                      <a:r>
                        <a:rPr lang="en-US" sz="1200" dirty="0">
                          <a:solidFill>
                            <a:schemeClr val="tx1"/>
                          </a:solidFill>
                        </a:rPr>
                        <a:t> (95%CI)</a:t>
                      </a:r>
                      <a:endParaRPr lang="en-GB" sz="1200"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20.3 (9.6, 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NE (20.1, NE)</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0.622 (0.312, 1.240)</a:t>
                      </a:r>
                    </a:p>
                  </a:txBody>
                  <a:tcPr marL="36000" marR="36000" marT="36000" marB="36000" anchor="ctr"/>
                </a:tc>
                <a:extLst>
                  <a:ext uri="{0D108BD9-81ED-4DB2-BD59-A6C34878D82A}">
                    <a16:rowId xmlns:a16="http://schemas.microsoft.com/office/drawing/2014/main" val="18762925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Exon 21 L858R,</a:t>
                      </a:r>
                      <a:r>
                        <a:rPr lang="en-US" sz="1200" baseline="0" dirty="0">
                          <a:solidFill>
                            <a:schemeClr val="tx1"/>
                          </a:solidFill>
                        </a:rPr>
                        <a:t> n</a:t>
                      </a:r>
                      <a:endParaRPr lang="en-GB" sz="1200"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25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26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marL="36000" marR="36000" marT="36000" marB="36000" anchor="ctr"/>
                </a:tc>
                <a:extLst>
                  <a:ext uri="{0D108BD9-81ED-4DB2-BD59-A6C34878D82A}">
                    <a16:rowId xmlns:a16="http://schemas.microsoft.com/office/drawing/2014/main" val="680609567"/>
                  </a:ext>
                </a:extLst>
              </a:tr>
              <a:tr h="0">
                <a:tc>
                  <a:txBody>
                    <a:bodyPr/>
                    <a:lstStyle/>
                    <a:p>
                      <a:r>
                        <a:rPr lang="en-US" sz="1200" dirty="0">
                          <a:solidFill>
                            <a:schemeClr val="tx1"/>
                          </a:solidFill>
                        </a:rPr>
                        <a:t>mPFS, </a:t>
                      </a:r>
                      <a:r>
                        <a:rPr lang="en-US" sz="1200" dirty="0" err="1">
                          <a:solidFill>
                            <a:schemeClr val="tx1"/>
                          </a:solidFill>
                        </a:rPr>
                        <a:t>mo</a:t>
                      </a:r>
                      <a:r>
                        <a:rPr lang="en-US" sz="1200" dirty="0">
                          <a:solidFill>
                            <a:schemeClr val="tx1"/>
                          </a:solidFill>
                        </a:rPr>
                        <a:t> (95%CI)</a:t>
                      </a:r>
                      <a:endParaRPr lang="en-GB" sz="1200"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15.7 (11.5, 32.5)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20.0 (8.5,</a:t>
                      </a:r>
                      <a:r>
                        <a:rPr lang="en-GB" sz="1200" baseline="0" dirty="0">
                          <a:solidFill>
                            <a:schemeClr val="tx1"/>
                          </a:solidFill>
                          <a:latin typeface="+mn-lt"/>
                        </a:rPr>
                        <a:t> 24.4)</a:t>
                      </a:r>
                      <a:endParaRPr lang="en-GB" sz="1200" dirty="0">
                        <a:solidFill>
                          <a:schemeClr val="tx1"/>
                        </a:solidFill>
                        <a:latin typeface="+mn-lt"/>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1.246 (0.621, 2.502)</a:t>
                      </a:r>
                    </a:p>
                  </a:txBody>
                  <a:tcPr marL="36000" marR="36000" marT="36000" marB="36000" anchor="ctr"/>
                </a:tc>
                <a:extLst>
                  <a:ext uri="{0D108BD9-81ED-4DB2-BD59-A6C34878D82A}">
                    <a16:rowId xmlns:a16="http://schemas.microsoft.com/office/drawing/2014/main" val="3740270296"/>
                  </a:ext>
                </a:extLst>
              </a:tr>
            </a:tbl>
          </a:graphicData>
        </a:graphic>
      </p:graphicFrame>
    </p:spTree>
    <p:extLst>
      <p:ext uri="{BB962C8B-B14F-4D97-AF65-F5344CB8AC3E}">
        <p14:creationId xmlns:p14="http://schemas.microsoft.com/office/powerpoint/2010/main" val="197484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LBA46: </a:t>
            </a:r>
            <a:r>
              <a:rPr lang="en-GB" dirty="0"/>
              <a:t>Efficacy and safety of poziotinib in treatment-naïve NSCLC </a:t>
            </a:r>
            <a:r>
              <a:rPr lang="en-GB" dirty="0" err="1"/>
              <a:t>harboring</a:t>
            </a:r>
            <a:r>
              <a:rPr lang="en-GB" dirty="0"/>
              <a:t> HER2 exon 20 mutations: a multinational phase 2 study (ZENITH20-4) </a:t>
            </a:r>
            <a:r>
              <a:rPr lang="en-US" dirty="0"/>
              <a:t>– Cornelissen R,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poziotinib in patients with EGFR or HER2 exon 20-mutated NSCLC in the ZENITH20-4 study </a:t>
            </a:r>
          </a:p>
        </p:txBody>
      </p:sp>
      <p:sp>
        <p:nvSpPr>
          <p:cNvPr id="5" name="Text Placeholder 4"/>
          <p:cNvSpPr>
            <a:spLocks noGrp="1"/>
          </p:cNvSpPr>
          <p:nvPr>
            <p:ph type="body" sz="quarter" idx="11"/>
          </p:nvPr>
        </p:nvSpPr>
        <p:spPr/>
        <p:txBody>
          <a:bodyPr/>
          <a:lstStyle/>
          <a:p>
            <a:r>
              <a:rPr lang="en-US" dirty="0"/>
              <a:t>Cornelissen R, et al. Ann </a:t>
            </a:r>
            <a:r>
              <a:rPr lang="en-US" dirty="0" err="1"/>
              <a:t>Oncol</a:t>
            </a:r>
            <a:r>
              <a:rPr lang="en-US" dirty="0"/>
              <a:t> 2021;32(</a:t>
            </a:r>
            <a:r>
              <a:rPr lang="en-US" dirty="0" err="1"/>
              <a:t>suppl</a:t>
            </a:r>
            <a:r>
              <a:rPr lang="en-US" dirty="0"/>
              <a:t>):</a:t>
            </a:r>
            <a:r>
              <a:rPr lang="en-US" dirty="0" err="1"/>
              <a:t>Abstr</a:t>
            </a:r>
            <a:r>
              <a:rPr lang="en-US" dirty="0"/>
              <a:t> LBA46</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16117" y="5561691"/>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a:t>
            </a:r>
          </a:p>
          <a:p>
            <a:endParaRPr lang="en-GB" sz="1600" kern="0" dirty="0"/>
          </a:p>
        </p:txBody>
      </p:sp>
      <p:sp>
        <p:nvSpPr>
          <p:cNvPr id="9" name="Content Placeholder 26"/>
          <p:cNvSpPr txBox="1">
            <a:spLocks/>
          </p:cNvSpPr>
          <p:nvPr/>
        </p:nvSpPr>
        <p:spPr>
          <a:xfrm>
            <a:off x="5935717" y="5561691"/>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DCR, </a:t>
            </a:r>
            <a:r>
              <a:rPr lang="en-GB" sz="1600" kern="0" dirty="0" err="1"/>
              <a:t>DoR</a:t>
            </a:r>
            <a:r>
              <a:rPr lang="en-GB" sz="1600" kern="0" dirty="0"/>
              <a:t>, safety</a:t>
            </a:r>
          </a:p>
        </p:txBody>
      </p:sp>
      <p:cxnSp>
        <p:nvCxnSpPr>
          <p:cNvPr id="11" name="AutoShape 15"/>
          <p:cNvCxnSpPr>
            <a:cxnSpLocks noChangeShapeType="1"/>
            <a:stCxn id="19" idx="3"/>
            <a:endCxn id="21" idx="1"/>
          </p:cNvCxnSpPr>
          <p:nvPr/>
        </p:nvCxnSpPr>
        <p:spPr bwMode="auto">
          <a:xfrm flipV="1">
            <a:off x="3687764" y="2393537"/>
            <a:ext cx="914791" cy="1488450"/>
          </a:xfrm>
          <a:prstGeom prst="bentConnector3">
            <a:avLst>
              <a:gd name="adj1" fmla="val 50000"/>
            </a:avLst>
          </a:prstGeom>
          <a:noFill/>
          <a:ln w="38100">
            <a:solidFill>
              <a:schemeClr val="bg1"/>
            </a:solidFill>
            <a:miter lim="800000"/>
            <a:headEnd/>
            <a:tailEnd type="triangle" w="med" len="med"/>
          </a:ln>
        </p:spPr>
      </p:cxnSp>
      <p:cxnSp>
        <p:nvCxnSpPr>
          <p:cNvPr id="12" name="AutoShape 16"/>
          <p:cNvCxnSpPr>
            <a:cxnSpLocks noChangeShapeType="1"/>
            <a:stCxn id="19" idx="3"/>
            <a:endCxn id="27" idx="1"/>
          </p:cNvCxnSpPr>
          <p:nvPr/>
        </p:nvCxnSpPr>
        <p:spPr bwMode="auto">
          <a:xfrm flipV="1">
            <a:off x="3687764" y="2887766"/>
            <a:ext cx="914791" cy="994221"/>
          </a:xfrm>
          <a:prstGeom prst="bentConnector3">
            <a:avLst>
              <a:gd name="adj1" fmla="val 50000"/>
            </a:avLst>
          </a:prstGeom>
          <a:noFill/>
          <a:ln w="38100">
            <a:solidFill>
              <a:schemeClr val="bg1"/>
            </a:solidFill>
            <a:miter lim="800000"/>
            <a:headEnd/>
            <a:tailEnd type="triangle" w="med" len="med"/>
          </a:ln>
        </p:spPr>
      </p:cxnSp>
      <p:sp>
        <p:nvSpPr>
          <p:cNvPr id="19" name="AutoShape 9"/>
          <p:cNvSpPr>
            <a:spLocks noChangeArrowheads="1"/>
          </p:cNvSpPr>
          <p:nvPr/>
        </p:nvSpPr>
        <p:spPr bwMode="auto">
          <a:xfrm>
            <a:off x="583007" y="3112175"/>
            <a:ext cx="3104757" cy="153962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EGFR or HER2 exon 20 insertion</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Treatment naïve/previously treated </a:t>
            </a:r>
          </a:p>
        </p:txBody>
      </p:sp>
      <p:sp>
        <p:nvSpPr>
          <p:cNvPr id="20" name="AutoShape 12"/>
          <p:cNvSpPr>
            <a:spLocks noChangeArrowheads="1"/>
          </p:cNvSpPr>
          <p:nvPr/>
        </p:nvSpPr>
        <p:spPr bwMode="auto">
          <a:xfrm>
            <a:off x="8639848" y="3523990"/>
            <a:ext cx="3122501" cy="71599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Poziotinib 16 mg/</a:t>
            </a:r>
            <a:r>
              <a:rPr lang="en-GB" altLang="zh-CN" dirty="0" err="1">
                <a:solidFill>
                  <a:srgbClr val="FFFFFF"/>
                </a:solidFill>
                <a:ea typeface="SimSun" pitchFamily="2" charset="-122"/>
              </a:rPr>
              <a:t>day</a:t>
            </a:r>
            <a:r>
              <a:rPr lang="en-GB" altLang="zh-CN" baseline="30000" dirty="0" err="1">
                <a:solidFill>
                  <a:srgbClr val="FFFFFF"/>
                </a:solidFill>
                <a:ea typeface="SimSun" pitchFamily="2" charset="-122"/>
              </a:rPr>
              <a:t>a</a:t>
            </a:r>
            <a:endParaRPr lang="en-GB" altLang="zh-CN"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(n=48)</a:t>
            </a:r>
          </a:p>
        </p:txBody>
      </p:sp>
      <p:sp>
        <p:nvSpPr>
          <p:cNvPr id="21" name="AutoShape 8"/>
          <p:cNvSpPr>
            <a:spLocks noChangeArrowheads="1"/>
          </p:cNvSpPr>
          <p:nvPr/>
        </p:nvSpPr>
        <p:spPr bwMode="auto">
          <a:xfrm>
            <a:off x="4602555" y="2177537"/>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en-GB" altLang="zh-CN" sz="1400" u="sng" dirty="0">
                <a:solidFill>
                  <a:srgbClr val="FFFFFF"/>
                </a:solidFill>
                <a:ea typeface="SimSun" pitchFamily="2" charset="-122"/>
              </a:rPr>
              <a:t>Cohort 1</a:t>
            </a:r>
            <a:r>
              <a:rPr lang="en-GB" altLang="zh-CN" sz="1400" dirty="0">
                <a:solidFill>
                  <a:srgbClr val="FFFFFF"/>
                </a:solidFill>
                <a:ea typeface="SimSun" pitchFamily="2" charset="-122"/>
              </a:rPr>
              <a:t>: Previously treated; EGFR exon 20 insertion NSCLC </a:t>
            </a:r>
          </a:p>
        </p:txBody>
      </p:sp>
      <p:sp>
        <p:nvSpPr>
          <p:cNvPr id="25" name="AutoShape 8"/>
          <p:cNvSpPr>
            <a:spLocks noChangeArrowheads="1"/>
          </p:cNvSpPr>
          <p:nvPr/>
        </p:nvSpPr>
        <p:spPr bwMode="auto">
          <a:xfrm>
            <a:off x="4602555" y="3165995"/>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en-GB" altLang="zh-CN" sz="1400" u="sng" dirty="0">
                <a:solidFill>
                  <a:srgbClr val="FFFFFF"/>
                </a:solidFill>
                <a:ea typeface="SimSun" pitchFamily="2" charset="-122"/>
              </a:rPr>
              <a:t>Cohort 3</a:t>
            </a:r>
            <a:r>
              <a:rPr lang="en-GB" altLang="zh-CN" sz="1400" dirty="0">
                <a:solidFill>
                  <a:srgbClr val="FFFFFF"/>
                </a:solidFill>
                <a:ea typeface="SimSun" pitchFamily="2" charset="-122"/>
              </a:rPr>
              <a:t>: Treatment naïve; EGFR exon 20 insertion NSCLC </a:t>
            </a:r>
          </a:p>
        </p:txBody>
      </p:sp>
      <p:sp>
        <p:nvSpPr>
          <p:cNvPr id="26" name="AutoShape 8"/>
          <p:cNvSpPr>
            <a:spLocks noChangeArrowheads="1"/>
          </p:cNvSpPr>
          <p:nvPr/>
        </p:nvSpPr>
        <p:spPr bwMode="auto">
          <a:xfrm>
            <a:off x="4602555" y="4154453"/>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hangingPunct="0"/>
            <a:r>
              <a:rPr lang="en-GB" altLang="zh-CN" sz="1400" u="sng" dirty="0">
                <a:solidFill>
                  <a:srgbClr val="FFFFFF"/>
                </a:solidFill>
                <a:ea typeface="SimSun" pitchFamily="2" charset="-122"/>
              </a:rPr>
              <a:t>Cohort 5</a:t>
            </a:r>
            <a:r>
              <a:rPr lang="en-GB" altLang="zh-CN" sz="1400" dirty="0">
                <a:solidFill>
                  <a:srgbClr val="FFFFFF"/>
                </a:solidFill>
                <a:ea typeface="SimSun" pitchFamily="2" charset="-122"/>
              </a:rPr>
              <a:t>: Exploratory of Cohorts 1–4 </a:t>
            </a:r>
          </a:p>
        </p:txBody>
      </p:sp>
      <p:sp>
        <p:nvSpPr>
          <p:cNvPr id="27" name="AutoShape 8"/>
          <p:cNvSpPr>
            <a:spLocks noChangeArrowheads="1"/>
          </p:cNvSpPr>
          <p:nvPr/>
        </p:nvSpPr>
        <p:spPr bwMode="auto">
          <a:xfrm>
            <a:off x="4602555" y="2671766"/>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en-GB" altLang="zh-CN" sz="1400" u="sng" dirty="0">
                <a:solidFill>
                  <a:srgbClr val="FFFFFF"/>
                </a:solidFill>
                <a:ea typeface="SimSun" pitchFamily="2" charset="-122"/>
              </a:rPr>
              <a:t>Cohort 2</a:t>
            </a:r>
            <a:r>
              <a:rPr lang="en-GB" altLang="zh-CN" sz="1400" dirty="0">
                <a:solidFill>
                  <a:srgbClr val="FFFFFF"/>
                </a:solidFill>
                <a:ea typeface="SimSun" pitchFamily="2" charset="-122"/>
              </a:rPr>
              <a:t>: Previously treated; HER2 exon 20 insertion NSCLC</a:t>
            </a:r>
          </a:p>
        </p:txBody>
      </p:sp>
      <p:sp>
        <p:nvSpPr>
          <p:cNvPr id="28" name="AutoShape 8"/>
          <p:cNvSpPr>
            <a:spLocks noChangeArrowheads="1"/>
          </p:cNvSpPr>
          <p:nvPr/>
        </p:nvSpPr>
        <p:spPr bwMode="auto">
          <a:xfrm>
            <a:off x="4602555" y="5142913"/>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hangingPunct="0"/>
            <a:r>
              <a:rPr lang="en-GB" altLang="zh-CN" sz="1400" u="sng" dirty="0">
                <a:solidFill>
                  <a:srgbClr val="FFFFFF"/>
                </a:solidFill>
                <a:ea typeface="SimSun" pitchFamily="2" charset="-122"/>
              </a:rPr>
              <a:t>Cohort 7</a:t>
            </a:r>
            <a:r>
              <a:rPr lang="en-GB" altLang="zh-CN" sz="1400" dirty="0">
                <a:solidFill>
                  <a:srgbClr val="FFFFFF"/>
                </a:solidFill>
                <a:ea typeface="SimSun" pitchFamily="2" charset="-122"/>
              </a:rPr>
              <a:t>: Atypical EGFR or HER2 mutation</a:t>
            </a:r>
          </a:p>
        </p:txBody>
      </p:sp>
      <p:sp>
        <p:nvSpPr>
          <p:cNvPr id="29" name="AutoShape 8"/>
          <p:cNvSpPr>
            <a:spLocks noChangeArrowheads="1"/>
          </p:cNvSpPr>
          <p:nvPr/>
        </p:nvSpPr>
        <p:spPr bwMode="auto">
          <a:xfrm>
            <a:off x="4602555" y="4648682"/>
            <a:ext cx="3122502" cy="432000"/>
          </a:xfrm>
          <a:prstGeom prst="roundRect">
            <a:avLst>
              <a:gd name="adj" fmla="val 16667"/>
            </a:avLst>
          </a:prstGeom>
          <a:solidFill>
            <a:schemeClr val="bg2"/>
          </a:solidFill>
          <a:ln w="9525" algn="ctr">
            <a:noFill/>
            <a:round/>
            <a:headEnd/>
            <a:tailEnd/>
          </a:ln>
        </p:spPr>
        <p:txBody>
          <a:bodyPr lIns="90488" tIns="0" rIns="90488" bIns="0" anchor="ctr"/>
          <a:lstStyle/>
          <a:p>
            <a:pPr defTabSz="892175" eaLnBrk="0"/>
            <a:r>
              <a:rPr lang="en-GB" altLang="zh-CN" sz="1400" u="sng" dirty="0">
                <a:solidFill>
                  <a:srgbClr val="FFFFFF"/>
                </a:solidFill>
                <a:ea typeface="SimSun" pitchFamily="2" charset="-122"/>
              </a:rPr>
              <a:t>Cohort 6</a:t>
            </a:r>
            <a:r>
              <a:rPr lang="en-GB" altLang="zh-CN" sz="1400" dirty="0">
                <a:solidFill>
                  <a:srgbClr val="FFFFFF"/>
                </a:solidFill>
                <a:ea typeface="SimSun" pitchFamily="2" charset="-122"/>
              </a:rPr>
              <a:t>: EGFR osimertinib failure </a:t>
            </a:r>
          </a:p>
        </p:txBody>
      </p:sp>
      <p:sp>
        <p:nvSpPr>
          <p:cNvPr id="30" name="AutoShape 8"/>
          <p:cNvSpPr>
            <a:spLocks noChangeArrowheads="1"/>
          </p:cNvSpPr>
          <p:nvPr/>
        </p:nvSpPr>
        <p:spPr bwMode="auto">
          <a:xfrm>
            <a:off x="4602555" y="3665986"/>
            <a:ext cx="3122502" cy="432000"/>
          </a:xfrm>
          <a:prstGeom prst="roundRect">
            <a:avLst>
              <a:gd name="adj" fmla="val 16667"/>
            </a:avLst>
          </a:prstGeom>
          <a:solidFill>
            <a:schemeClr val="accent1"/>
          </a:solidFill>
          <a:ln w="9525" algn="ctr">
            <a:noFill/>
            <a:round/>
            <a:headEnd/>
            <a:tailEnd/>
          </a:ln>
        </p:spPr>
        <p:txBody>
          <a:bodyPr lIns="90488" tIns="0" rIns="90488" bIns="0" anchor="ctr"/>
          <a:lstStyle/>
          <a:p>
            <a:pPr defTabSz="892175" eaLnBrk="0"/>
            <a:r>
              <a:rPr lang="en-GB" altLang="zh-CN" sz="1400" u="sng" dirty="0">
                <a:solidFill>
                  <a:srgbClr val="FFFFFF"/>
                </a:solidFill>
                <a:ea typeface="SimSun" pitchFamily="2" charset="-122"/>
              </a:rPr>
              <a:t>Cohort 4</a:t>
            </a:r>
            <a:r>
              <a:rPr lang="en-GB" altLang="zh-CN" sz="1400" dirty="0">
                <a:solidFill>
                  <a:srgbClr val="FFFFFF"/>
                </a:solidFill>
                <a:ea typeface="SimSun" pitchFamily="2" charset="-122"/>
              </a:rPr>
              <a:t>: Treatment naïve; HER2 exon 20 insertion NSCLC </a:t>
            </a:r>
          </a:p>
        </p:txBody>
      </p:sp>
      <p:cxnSp>
        <p:nvCxnSpPr>
          <p:cNvPr id="35" name="AutoShape 16"/>
          <p:cNvCxnSpPr>
            <a:cxnSpLocks noChangeShapeType="1"/>
            <a:stCxn id="19" idx="3"/>
            <a:endCxn id="28" idx="1"/>
          </p:cNvCxnSpPr>
          <p:nvPr/>
        </p:nvCxnSpPr>
        <p:spPr bwMode="auto">
          <a:xfrm>
            <a:off x="3687764" y="3881987"/>
            <a:ext cx="914791" cy="1476926"/>
          </a:xfrm>
          <a:prstGeom prst="bentConnector3">
            <a:avLst>
              <a:gd name="adj1" fmla="val 50000"/>
            </a:avLst>
          </a:prstGeom>
          <a:noFill/>
          <a:ln w="38100">
            <a:solidFill>
              <a:schemeClr val="bg1"/>
            </a:solidFill>
            <a:miter lim="800000"/>
            <a:headEnd/>
            <a:tailEnd type="triangle" w="med" len="med"/>
          </a:ln>
        </p:spPr>
      </p:cxnSp>
      <p:cxnSp>
        <p:nvCxnSpPr>
          <p:cNvPr id="36" name="AutoShape 16"/>
          <p:cNvCxnSpPr>
            <a:cxnSpLocks noChangeShapeType="1"/>
            <a:stCxn id="19" idx="3"/>
            <a:endCxn id="25" idx="1"/>
          </p:cNvCxnSpPr>
          <p:nvPr/>
        </p:nvCxnSpPr>
        <p:spPr bwMode="auto">
          <a:xfrm flipV="1">
            <a:off x="3687764" y="3381995"/>
            <a:ext cx="914791" cy="499992"/>
          </a:xfrm>
          <a:prstGeom prst="bentConnector3">
            <a:avLst>
              <a:gd name="adj1" fmla="val 50000"/>
            </a:avLst>
          </a:prstGeom>
          <a:noFill/>
          <a:ln w="38100">
            <a:solidFill>
              <a:schemeClr val="bg1"/>
            </a:solidFill>
            <a:miter lim="800000"/>
            <a:headEnd/>
            <a:tailEnd type="triangle" w="med" len="med"/>
          </a:ln>
        </p:spPr>
      </p:cxnSp>
      <p:cxnSp>
        <p:nvCxnSpPr>
          <p:cNvPr id="38" name="AutoShape 16"/>
          <p:cNvCxnSpPr>
            <a:cxnSpLocks noChangeShapeType="1"/>
            <a:stCxn id="19" idx="3"/>
            <a:endCxn id="29" idx="1"/>
          </p:cNvCxnSpPr>
          <p:nvPr/>
        </p:nvCxnSpPr>
        <p:spPr bwMode="auto">
          <a:xfrm>
            <a:off x="3687764" y="3881987"/>
            <a:ext cx="914791" cy="982695"/>
          </a:xfrm>
          <a:prstGeom prst="bentConnector3">
            <a:avLst>
              <a:gd name="adj1" fmla="val 50000"/>
            </a:avLst>
          </a:prstGeom>
          <a:noFill/>
          <a:ln w="38100">
            <a:solidFill>
              <a:schemeClr val="bg1"/>
            </a:solidFill>
            <a:miter lim="800000"/>
            <a:headEnd/>
            <a:tailEnd type="triangle" w="med" len="med"/>
          </a:ln>
        </p:spPr>
      </p:cxnSp>
      <p:cxnSp>
        <p:nvCxnSpPr>
          <p:cNvPr id="39" name="AutoShape 16"/>
          <p:cNvCxnSpPr>
            <a:cxnSpLocks noChangeShapeType="1"/>
            <a:stCxn id="19" idx="3"/>
            <a:endCxn id="26" idx="1"/>
          </p:cNvCxnSpPr>
          <p:nvPr/>
        </p:nvCxnSpPr>
        <p:spPr bwMode="auto">
          <a:xfrm>
            <a:off x="3687764" y="3881987"/>
            <a:ext cx="914791" cy="488466"/>
          </a:xfrm>
          <a:prstGeom prst="bentConnector3">
            <a:avLst>
              <a:gd name="adj1" fmla="val 50000"/>
            </a:avLst>
          </a:prstGeom>
          <a:noFill/>
          <a:ln w="38100">
            <a:solidFill>
              <a:schemeClr val="bg1"/>
            </a:solidFill>
            <a:miter lim="800000"/>
            <a:headEnd/>
            <a:tailEnd type="triangle" w="med" len="med"/>
          </a:ln>
        </p:spPr>
      </p:cxnSp>
      <p:cxnSp>
        <p:nvCxnSpPr>
          <p:cNvPr id="49" name="Straight Arrow Connector 48"/>
          <p:cNvCxnSpPr>
            <a:stCxn id="19" idx="3"/>
            <a:endCxn id="30" idx="1"/>
          </p:cNvCxnSpPr>
          <p:nvPr/>
        </p:nvCxnSpPr>
        <p:spPr>
          <a:xfrm flipV="1">
            <a:off x="3687764" y="3881986"/>
            <a:ext cx="914791" cy="1"/>
          </a:xfrm>
          <a:prstGeom prst="straightConnector1">
            <a:avLst/>
          </a:prstGeom>
          <a:noFill/>
          <a:ln w="38100">
            <a:solidFill>
              <a:schemeClr val="bg1"/>
            </a:solidFill>
            <a:miter lim="800000"/>
            <a:headEnd/>
            <a:tailEnd type="triangle" w="med" len="med"/>
          </a:ln>
        </p:spPr>
      </p:cxnSp>
      <p:cxnSp>
        <p:nvCxnSpPr>
          <p:cNvPr id="59" name="Straight Arrow Connector 58"/>
          <p:cNvCxnSpPr>
            <a:stCxn id="30" idx="3"/>
            <a:endCxn id="20" idx="1"/>
          </p:cNvCxnSpPr>
          <p:nvPr/>
        </p:nvCxnSpPr>
        <p:spPr>
          <a:xfrm>
            <a:off x="7725057" y="3881986"/>
            <a:ext cx="914791" cy="0"/>
          </a:xfrm>
          <a:prstGeom prst="straightConnector1">
            <a:avLst/>
          </a:prstGeom>
          <a:noFill/>
          <a:ln w="38100">
            <a:solidFill>
              <a:schemeClr val="bg1"/>
            </a:solidFill>
            <a:miter lim="800000"/>
            <a:headEnd/>
            <a:tailEnd type="triangle" w="med" len="med"/>
          </a:ln>
        </p:spPr>
      </p:cxnSp>
      <p:sp>
        <p:nvSpPr>
          <p:cNvPr id="62"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Dose</a:t>
            </a:r>
            <a:r>
              <a:rPr lang="en-US" dirty="0"/>
              <a:t> reduced to 8 mg BID for patients still enrolling</a:t>
            </a:r>
            <a:endParaRPr lang="en-US" baseline="30000" dirty="0"/>
          </a:p>
        </p:txBody>
      </p:sp>
    </p:spTree>
    <p:extLst>
      <p:ext uri="{BB962C8B-B14F-4D97-AF65-F5344CB8AC3E}">
        <p14:creationId xmlns:p14="http://schemas.microsoft.com/office/powerpoint/2010/main" val="2548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LBA46: </a:t>
            </a:r>
            <a:r>
              <a:rPr lang="en-GB" dirty="0"/>
              <a:t>Efficacy and safety of poziotinib in treatment-naïve NSCLC </a:t>
            </a:r>
            <a:r>
              <a:rPr lang="en-GB" dirty="0" err="1"/>
              <a:t>harboring</a:t>
            </a:r>
            <a:r>
              <a:rPr lang="en-GB" dirty="0"/>
              <a:t> HER2 exon 20 mutations: a multinational phase 2 study (ZENITH20-4) </a:t>
            </a:r>
            <a:r>
              <a:rPr lang="en-US" dirty="0"/>
              <a:t>– Cornelissen R,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Cornelissen R, et al. Ann </a:t>
            </a:r>
            <a:r>
              <a:rPr lang="en-US" dirty="0" err="1"/>
              <a:t>Oncol</a:t>
            </a:r>
            <a:r>
              <a:rPr lang="en-US" dirty="0"/>
              <a:t> 2021;32(</a:t>
            </a:r>
            <a:r>
              <a:rPr lang="en-US" dirty="0" err="1"/>
              <a:t>suppl</a:t>
            </a:r>
            <a:r>
              <a:rPr lang="en-US" dirty="0"/>
              <a:t>):</a:t>
            </a:r>
            <a:r>
              <a:rPr lang="en-US" dirty="0" err="1"/>
              <a:t>Abstr</a:t>
            </a:r>
            <a:r>
              <a:rPr lang="en-US" dirty="0"/>
              <a:t> LBA46</a:t>
            </a:r>
          </a:p>
        </p:txBody>
      </p:sp>
      <p:graphicFrame>
        <p:nvGraphicFramePr>
          <p:cNvPr id="6" name="Table 5"/>
          <p:cNvGraphicFramePr>
            <a:graphicFrameLocks noGrp="1"/>
          </p:cNvGraphicFramePr>
          <p:nvPr>
            <p:extLst>
              <p:ext uri="{D42A27DB-BD31-4B8C-83A1-F6EECF244321}">
                <p14:modId xmlns:p14="http://schemas.microsoft.com/office/powerpoint/2010/main" val="3519207686"/>
              </p:ext>
            </p:extLst>
          </p:nvPr>
        </p:nvGraphicFramePr>
        <p:xfrm>
          <a:off x="421334" y="1734600"/>
          <a:ext cx="5012636" cy="4413378"/>
        </p:xfrm>
        <a:graphic>
          <a:graphicData uri="http://schemas.openxmlformats.org/drawingml/2006/table">
            <a:tbl>
              <a:tblPr firstRow="1" bandRow="1">
                <a:tableStyleId>{69012ECD-51FC-41F1-AA8D-1B2483CD663E}</a:tableStyleId>
              </a:tblPr>
              <a:tblGrid>
                <a:gridCol w="2852561">
                  <a:extLst>
                    <a:ext uri="{9D8B030D-6E8A-4147-A177-3AD203B41FA5}">
                      <a16:colId xmlns:a16="http://schemas.microsoft.com/office/drawing/2014/main" val="3400150753"/>
                    </a:ext>
                  </a:extLst>
                </a:gridCol>
                <a:gridCol w="2160075">
                  <a:extLst>
                    <a:ext uri="{9D8B030D-6E8A-4147-A177-3AD203B41FA5}">
                      <a16:colId xmlns:a16="http://schemas.microsoft.com/office/drawing/2014/main" val="849970926"/>
                    </a:ext>
                  </a:extLst>
                </a:gridCol>
              </a:tblGrid>
              <a:tr h="392787">
                <a:tc>
                  <a:txBody>
                    <a:bodyPr/>
                    <a:lstStyle/>
                    <a:p>
                      <a:endParaRPr lang="en-US" sz="1400" dirty="0">
                        <a:solidFill>
                          <a:schemeClr val="tx2"/>
                        </a:solidFill>
                        <a:latin typeface="+mn-lt"/>
                      </a:endParaRPr>
                    </a:p>
                  </a:txBody>
                  <a:tcPr marL="90000" anchor="b"/>
                </a:tc>
                <a:tc>
                  <a:txBody>
                    <a:bodyPr/>
                    <a:lstStyle/>
                    <a:p>
                      <a:pPr algn="ctr" defTabSz="892175" eaLnBrk="0"/>
                      <a:r>
                        <a:rPr lang="en-GB" altLang="zh-CN" sz="1400" dirty="0">
                          <a:solidFill>
                            <a:srgbClr val="FFFFFF"/>
                          </a:solidFill>
                          <a:latin typeface="+mn-lt"/>
                          <a:ea typeface="SimSun" pitchFamily="2" charset="-122"/>
                        </a:rPr>
                        <a:t>Poziotinib 16 mg/day</a:t>
                      </a:r>
                    </a:p>
                    <a:p>
                      <a:pPr algn="ctr" defTabSz="892175" eaLnBrk="0"/>
                      <a:r>
                        <a:rPr lang="en-GB" altLang="zh-CN" sz="1400" dirty="0">
                          <a:solidFill>
                            <a:srgbClr val="FFFFFF"/>
                          </a:solidFill>
                          <a:latin typeface="+mn-lt"/>
                          <a:ea typeface="SimSun" pitchFamily="2" charset="-122"/>
                        </a:rPr>
                        <a:t>(n=48)</a:t>
                      </a:r>
                    </a:p>
                  </a:txBody>
                  <a:tcPr marL="36000" marR="36000" marT="36000" marB="36000" anchor="ctr"/>
                </a:tc>
                <a:extLst>
                  <a:ext uri="{0D108BD9-81ED-4DB2-BD59-A6C34878D82A}">
                    <a16:rowId xmlns:a16="http://schemas.microsoft.com/office/drawing/2014/main" val="2805004280"/>
                  </a:ext>
                </a:extLst>
              </a:tr>
              <a:tr h="353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ORR</a:t>
                      </a:r>
                      <a:r>
                        <a:rPr lang="en-US" sz="1400" u="none" strike="noStrike" kern="1200" baseline="0" dirty="0">
                          <a:solidFill>
                            <a:schemeClr val="tx1"/>
                          </a:solidFill>
                          <a:effectLst/>
                          <a:latin typeface="+mn-lt"/>
                          <a:ea typeface="+mn-ea"/>
                          <a:cs typeface="+mn-cs"/>
                        </a:rPr>
                        <a:t>, n (%) [</a:t>
                      </a:r>
                      <a:r>
                        <a:rPr lang="en-US" sz="1400" u="none" strike="noStrike" kern="1200" dirty="0">
                          <a:solidFill>
                            <a:schemeClr val="tx1"/>
                          </a:solidFill>
                          <a:effectLst/>
                          <a:latin typeface="+mn-lt"/>
                          <a:ea typeface="+mn-ea"/>
                          <a:cs typeface="+mn-cs"/>
                        </a:rPr>
                        <a:t>95%CI]</a:t>
                      </a:r>
                    </a:p>
                  </a:txBody>
                  <a:tcPr marL="90000" anchor="ctr"/>
                </a:tc>
                <a:tc>
                  <a:txBody>
                    <a:bodyPr/>
                    <a:lstStyle/>
                    <a:p>
                      <a:pPr algn="ctr"/>
                      <a:r>
                        <a:rPr lang="en-US" sz="1400" dirty="0">
                          <a:latin typeface="+mn-lt"/>
                        </a:rPr>
                        <a:t>21 (43.8) [29.5, 58.8]</a:t>
                      </a:r>
                    </a:p>
                  </a:txBody>
                  <a:tcPr marL="90000" anchor="ctr"/>
                </a:tc>
                <a:extLst>
                  <a:ext uri="{0D108BD9-81ED-4DB2-BD59-A6C34878D82A}">
                    <a16:rowId xmlns:a16="http://schemas.microsoft.com/office/drawing/2014/main" val="1438031848"/>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effectLst/>
                          <a:latin typeface="+mn-lt"/>
                        </a:rPr>
                        <a:t>BOR, n (%)</a:t>
                      </a:r>
                    </a:p>
                  </a:txBody>
                  <a:tcPr marL="90000" anchor="ctr"/>
                </a:tc>
                <a:tc>
                  <a:txBody>
                    <a:bodyPr/>
                    <a:lstStyle/>
                    <a:p>
                      <a:pPr algn="ctr"/>
                      <a:endParaRPr lang="en-US" sz="1400" dirty="0">
                        <a:latin typeface="+mn-lt"/>
                      </a:endParaRPr>
                    </a:p>
                  </a:txBody>
                  <a:tcPr marL="90000" anchor="ctr"/>
                </a:tc>
                <a:extLst>
                  <a:ext uri="{0D108BD9-81ED-4DB2-BD59-A6C34878D82A}">
                    <a16:rowId xmlns:a16="http://schemas.microsoft.com/office/drawing/2014/main" val="1562558293"/>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CR</a:t>
                      </a:r>
                    </a:p>
                  </a:txBody>
                  <a:tcPr marL="180000" anchor="ctr"/>
                </a:tc>
                <a:tc>
                  <a:txBody>
                    <a:bodyPr/>
                    <a:lstStyle/>
                    <a:p>
                      <a:pPr algn="ctr"/>
                      <a:r>
                        <a:rPr lang="en-US" sz="1400" dirty="0">
                          <a:latin typeface="+mn-lt"/>
                        </a:rPr>
                        <a:t>1 (2.1)</a:t>
                      </a:r>
                    </a:p>
                  </a:txBody>
                  <a:tcPr marL="90000" anchor="ctr"/>
                </a:tc>
                <a:extLst>
                  <a:ext uri="{0D108BD9-81ED-4DB2-BD59-A6C34878D82A}">
                    <a16:rowId xmlns:a16="http://schemas.microsoft.com/office/drawing/2014/main" val="895962150"/>
                  </a:ext>
                </a:extLst>
              </a:tr>
              <a:tr h="353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mn-cs"/>
                        </a:rPr>
                        <a:t>PR</a:t>
                      </a:r>
                    </a:p>
                  </a:txBody>
                  <a:tcPr marL="180000" anchor="ctr"/>
                </a:tc>
                <a:tc>
                  <a:txBody>
                    <a:bodyPr/>
                    <a:lstStyle/>
                    <a:p>
                      <a:pPr algn="ctr"/>
                      <a:r>
                        <a:rPr lang="en-US" sz="1400" dirty="0">
                          <a:latin typeface="+mn-lt"/>
                        </a:rPr>
                        <a:t>20</a:t>
                      </a:r>
                      <a:r>
                        <a:rPr lang="en-US" sz="1400" baseline="0" dirty="0">
                          <a:latin typeface="+mn-lt"/>
                        </a:rPr>
                        <a:t> (41.7)</a:t>
                      </a:r>
                      <a:endParaRPr lang="en-US" sz="1400" dirty="0">
                        <a:latin typeface="+mn-lt"/>
                      </a:endParaRPr>
                    </a:p>
                  </a:txBody>
                  <a:tcPr marL="90000" anchor="ctr"/>
                </a:tc>
                <a:extLst>
                  <a:ext uri="{0D108BD9-81ED-4DB2-BD59-A6C34878D82A}">
                    <a16:rowId xmlns:a16="http://schemas.microsoft.com/office/drawing/2014/main" val="2832671344"/>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Arial" panose="020B0604020202020204" pitchFamily="34" charset="0"/>
                        </a:rPr>
                        <a:t>SD</a:t>
                      </a:r>
                    </a:p>
                  </a:txBody>
                  <a:tcPr marL="180000" anchor="ctr"/>
                </a:tc>
                <a:tc>
                  <a:txBody>
                    <a:bodyPr/>
                    <a:lstStyle/>
                    <a:p>
                      <a:pPr algn="ctr"/>
                      <a:r>
                        <a:rPr lang="en-US" sz="1400" dirty="0">
                          <a:latin typeface="+mn-lt"/>
                        </a:rPr>
                        <a:t>15</a:t>
                      </a:r>
                      <a:r>
                        <a:rPr lang="en-US" sz="1400" baseline="0" dirty="0">
                          <a:latin typeface="+mn-lt"/>
                        </a:rPr>
                        <a:t> (31.3)</a:t>
                      </a:r>
                      <a:endParaRPr lang="en-US" sz="1400" dirty="0">
                        <a:latin typeface="+mn-lt"/>
                      </a:endParaRPr>
                    </a:p>
                  </a:txBody>
                  <a:tcPr marL="90000" anchor="ctr"/>
                </a:tc>
                <a:extLst>
                  <a:ext uri="{0D108BD9-81ED-4DB2-BD59-A6C34878D82A}">
                    <a16:rowId xmlns:a16="http://schemas.microsoft.com/office/drawing/2014/main" val="3174589432"/>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effectLst/>
                          <a:latin typeface="+mn-lt"/>
                        </a:rPr>
                        <a:t>PD</a:t>
                      </a:r>
                    </a:p>
                  </a:txBody>
                  <a:tcPr marL="180000" anchor="ctr"/>
                </a:tc>
                <a:tc>
                  <a:txBody>
                    <a:bodyPr/>
                    <a:lstStyle/>
                    <a:p>
                      <a:pPr algn="ctr"/>
                      <a:r>
                        <a:rPr lang="en-US" sz="1400" dirty="0">
                          <a:latin typeface="+mn-lt"/>
                        </a:rPr>
                        <a:t>7</a:t>
                      </a:r>
                      <a:r>
                        <a:rPr lang="en-US" sz="1400" baseline="0" dirty="0">
                          <a:latin typeface="+mn-lt"/>
                        </a:rPr>
                        <a:t> (14.6)</a:t>
                      </a:r>
                      <a:endParaRPr lang="en-US" sz="1400" dirty="0">
                        <a:latin typeface="+mn-lt"/>
                      </a:endParaRPr>
                    </a:p>
                  </a:txBody>
                  <a:tcPr marL="90000" anchor="ctr"/>
                </a:tc>
                <a:extLst>
                  <a:ext uri="{0D108BD9-81ED-4DB2-BD59-A6C34878D82A}">
                    <a16:rowId xmlns:a16="http://schemas.microsoft.com/office/drawing/2014/main" val="902662807"/>
                  </a:ext>
                </a:extLst>
              </a:tr>
              <a:tr h="3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NE</a:t>
                      </a:r>
                    </a:p>
                  </a:txBody>
                  <a:tcPr marL="180000" anchor="ctr"/>
                </a:tc>
                <a:tc>
                  <a:txBody>
                    <a:bodyPr/>
                    <a:lstStyle/>
                    <a:p>
                      <a:pPr algn="ctr"/>
                      <a:r>
                        <a:rPr lang="en-US" sz="1400" dirty="0">
                          <a:latin typeface="+mn-lt"/>
                        </a:rPr>
                        <a:t>5</a:t>
                      </a:r>
                      <a:r>
                        <a:rPr lang="en-US" sz="1400" baseline="0" dirty="0">
                          <a:latin typeface="+mn-lt"/>
                        </a:rPr>
                        <a:t> (10.4)</a:t>
                      </a:r>
                      <a:endParaRPr lang="en-US" sz="1400" dirty="0">
                        <a:latin typeface="+mn-lt"/>
                      </a:endParaRPr>
                    </a:p>
                  </a:txBody>
                  <a:tcPr marL="90000" anchor="ctr"/>
                </a:tc>
                <a:extLst>
                  <a:ext uri="{0D108BD9-81ED-4DB2-BD59-A6C34878D82A}">
                    <a16:rowId xmlns:a16="http://schemas.microsoft.com/office/drawing/2014/main" val="2345728024"/>
                  </a:ext>
                </a:extLst>
              </a:tr>
              <a:tr h="353682">
                <a:tc>
                  <a:txBody>
                    <a:body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DCR</a:t>
                      </a:r>
                      <a:r>
                        <a:rPr lang="en-US" sz="1400" u="none" strike="noStrike" kern="1200" baseline="0" dirty="0">
                          <a:solidFill>
                            <a:schemeClr val="tx1"/>
                          </a:solidFill>
                          <a:effectLst/>
                          <a:latin typeface="+mn-lt"/>
                          <a:ea typeface="+mn-ea"/>
                          <a:cs typeface="+mn-cs"/>
                        </a:rPr>
                        <a:t>, n (%)</a:t>
                      </a:r>
                      <a:endParaRPr lang="en-US" sz="1400" u="none" strike="noStrike" kern="1200" dirty="0">
                        <a:solidFill>
                          <a:schemeClr val="tx1"/>
                        </a:solidFill>
                        <a:effectLst/>
                        <a:latin typeface="+mn-lt"/>
                        <a:ea typeface="+mn-ea"/>
                        <a:cs typeface="+mn-cs"/>
                      </a:endParaRPr>
                    </a:p>
                  </a:txBody>
                  <a:tcPr marL="90000" anchor="ctr"/>
                </a:tc>
                <a:tc>
                  <a:txBody>
                    <a:bodyPr/>
                    <a:lstStyle/>
                    <a:p>
                      <a:pPr algn="ctr"/>
                      <a:r>
                        <a:rPr lang="en-US" sz="1400" dirty="0">
                          <a:latin typeface="+mn-lt"/>
                        </a:rPr>
                        <a:t>36 (75.0)</a:t>
                      </a:r>
                    </a:p>
                  </a:txBody>
                  <a:tcPr marL="90000" anchor="ctr"/>
                </a:tc>
                <a:extLst>
                  <a:ext uri="{0D108BD9-81ED-4DB2-BD59-A6C34878D82A}">
                    <a16:rowId xmlns:a16="http://schemas.microsoft.com/office/drawing/2014/main" val="1416110844"/>
                  </a:ext>
                </a:extLst>
              </a:tr>
              <a:tr h="353682">
                <a:tc>
                  <a:txBody>
                    <a:body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mPFS, </a:t>
                      </a:r>
                      <a:r>
                        <a:rPr lang="en-US" sz="1400" u="none" strike="noStrike" kern="1200" dirty="0" err="1">
                          <a:solidFill>
                            <a:schemeClr val="tx1"/>
                          </a:solidFill>
                          <a:effectLst/>
                          <a:latin typeface="+mn-lt"/>
                          <a:ea typeface="+mn-ea"/>
                          <a:cs typeface="+mn-cs"/>
                        </a:rPr>
                        <a:t>mo</a:t>
                      </a:r>
                      <a:r>
                        <a:rPr lang="en-US" sz="1400" u="none" strike="noStrike" kern="1200" dirty="0">
                          <a:solidFill>
                            <a:schemeClr val="tx1"/>
                          </a:solidFill>
                          <a:effectLst/>
                          <a:latin typeface="+mn-lt"/>
                          <a:ea typeface="+mn-ea"/>
                          <a:cs typeface="+mn-cs"/>
                        </a:rPr>
                        <a:t> (range)</a:t>
                      </a:r>
                    </a:p>
                  </a:txBody>
                  <a:tcPr marL="90000" anchor="ctr"/>
                </a:tc>
                <a:tc>
                  <a:txBody>
                    <a:bodyPr/>
                    <a:lstStyle/>
                    <a:p>
                      <a:pPr algn="ctr"/>
                      <a:r>
                        <a:rPr lang="en-US" sz="1400" dirty="0">
                          <a:latin typeface="+mn-lt"/>
                        </a:rPr>
                        <a:t>5.6 (0</a:t>
                      </a:r>
                      <a:r>
                        <a:rPr lang="en-US" sz="1400" dirty="0">
                          <a:solidFill>
                            <a:schemeClr val="tx1"/>
                          </a:solidFill>
                        </a:rPr>
                        <a:t>–20.2+)</a:t>
                      </a:r>
                      <a:endParaRPr lang="en-US" sz="1400" dirty="0">
                        <a:latin typeface="+mn-lt"/>
                      </a:endParaRPr>
                    </a:p>
                  </a:txBody>
                  <a:tcPr marL="90000" anchor="ctr"/>
                </a:tc>
                <a:extLst>
                  <a:ext uri="{0D108BD9-81ED-4DB2-BD59-A6C34878D82A}">
                    <a16:rowId xmlns:a16="http://schemas.microsoft.com/office/drawing/2014/main" val="430162440"/>
                  </a:ext>
                </a:extLst>
              </a:tr>
              <a:tr h="392787">
                <a:tc>
                  <a:txBody>
                    <a:bodyPr/>
                    <a:lstStyle/>
                    <a:p>
                      <a:pPr marL="0" indent="0">
                        <a:buFont typeface="Wingdings" panose="05000000000000000000" pitchFamily="2" charset="2"/>
                        <a:buNone/>
                      </a:pPr>
                      <a:r>
                        <a:rPr lang="en-US" sz="1400" dirty="0">
                          <a:solidFill>
                            <a:schemeClr val="tx1"/>
                          </a:solidFill>
                        </a:rPr>
                        <a:t>PFS duration,</a:t>
                      </a:r>
                      <a:r>
                        <a:rPr lang="en-US" sz="1400" baseline="0" dirty="0">
                          <a:solidFill>
                            <a:schemeClr val="tx1"/>
                          </a:solidFill>
                        </a:rPr>
                        <a:t> %</a:t>
                      </a:r>
                    </a:p>
                    <a:p>
                      <a:pPr marL="85725" indent="0">
                        <a:buFont typeface="Wingdings" panose="05000000000000000000" pitchFamily="2" charset="2"/>
                        <a:buNone/>
                      </a:pPr>
                      <a:r>
                        <a:rPr lang="en-US" sz="1400" dirty="0">
                          <a:solidFill>
                            <a:schemeClr val="tx1"/>
                          </a:solidFill>
                        </a:rPr>
                        <a:t>&gt;6 months</a:t>
                      </a:r>
                    </a:p>
                    <a:p>
                      <a:pPr marL="85725" indent="0">
                        <a:buFont typeface="Wingdings" panose="05000000000000000000" pitchFamily="2" charset="2"/>
                        <a:buNone/>
                      </a:pPr>
                      <a:r>
                        <a:rPr lang="en-US" sz="1400" dirty="0">
                          <a:solidFill>
                            <a:schemeClr val="tx1"/>
                          </a:solidFill>
                        </a:rPr>
                        <a:t>&gt;12 months</a:t>
                      </a:r>
                      <a:endParaRPr lang="en-GB" sz="1400" b="0" dirty="0">
                        <a:solidFill>
                          <a:schemeClr val="tx1"/>
                        </a:solidFill>
                      </a:endParaRPr>
                    </a:p>
                  </a:txBody>
                  <a:tcPr marL="90000" anchor="ctr"/>
                </a:tc>
                <a:tc>
                  <a:txBody>
                    <a:bodyPr/>
                    <a:lstStyle/>
                    <a:p>
                      <a:pPr algn="ctr"/>
                      <a:endParaRPr lang="en-US" sz="1400" dirty="0">
                        <a:solidFill>
                          <a:schemeClr val="tx1"/>
                        </a:solidFill>
                      </a:endParaRPr>
                    </a:p>
                    <a:p>
                      <a:pPr algn="ctr"/>
                      <a:r>
                        <a:rPr lang="en-US" sz="1400" dirty="0">
                          <a:solidFill>
                            <a:schemeClr val="tx1"/>
                          </a:solidFill>
                        </a:rPr>
                        <a:t>42</a:t>
                      </a:r>
                    </a:p>
                    <a:p>
                      <a:pPr algn="ctr"/>
                      <a:r>
                        <a:rPr lang="en-US" sz="1400" dirty="0">
                          <a:solidFill>
                            <a:schemeClr val="tx1"/>
                          </a:solidFill>
                        </a:rPr>
                        <a:t>26</a:t>
                      </a:r>
                      <a:endParaRPr lang="en-GB" sz="1400" b="0" dirty="0">
                        <a:solidFill>
                          <a:schemeClr val="tx1"/>
                        </a:solidFill>
                      </a:endParaRPr>
                    </a:p>
                  </a:txBody>
                  <a:tcPr marL="90000" anchor="ctr"/>
                </a:tc>
                <a:extLst>
                  <a:ext uri="{0D108BD9-81ED-4DB2-BD59-A6C34878D82A}">
                    <a16:rowId xmlns:a16="http://schemas.microsoft.com/office/drawing/2014/main" val="2851092757"/>
                  </a:ext>
                </a:extLst>
              </a:tr>
            </a:tbl>
          </a:graphicData>
        </a:graphic>
      </p:graphicFrame>
      <p:sp>
        <p:nvSpPr>
          <p:cNvPr id="7" name="TextBox 6">
            <a:extLst>
              <a:ext uri="{FF2B5EF4-FFF2-40B4-BE49-F238E27FC236}">
                <a16:creationId xmlns:a16="http://schemas.microsoft.com/office/drawing/2014/main" id="{BBA5C445-F1D9-40E5-98A6-EF97D7DE625F}"/>
              </a:ext>
            </a:extLst>
          </p:cNvPr>
          <p:cNvSpPr txBox="1"/>
          <p:nvPr/>
        </p:nvSpPr>
        <p:spPr>
          <a:xfrm>
            <a:off x="7723737" y="1638991"/>
            <a:ext cx="2247731" cy="338554"/>
          </a:xfrm>
          <a:prstGeom prst="rect">
            <a:avLst/>
          </a:prstGeom>
          <a:noFill/>
        </p:spPr>
        <p:txBody>
          <a:bodyPr wrap="none" rtlCol="0">
            <a:spAutoFit/>
          </a:bodyPr>
          <a:lstStyle/>
          <a:p>
            <a:pPr algn="ctr"/>
            <a:r>
              <a:rPr lang="en-US" sz="1600" b="1" dirty="0">
                <a:solidFill>
                  <a:schemeClr val="tx1"/>
                </a:solidFill>
              </a:rPr>
              <a:t>Duration of response</a:t>
            </a:r>
            <a:endParaRPr lang="en-GB" sz="1600" b="1" dirty="0">
              <a:solidFill>
                <a:schemeClr val="tx1"/>
              </a:solidFill>
            </a:endParaRPr>
          </a:p>
        </p:txBody>
      </p:sp>
      <p:sp>
        <p:nvSpPr>
          <p:cNvPr id="8" name="Freeform 21">
            <a:extLst>
              <a:ext uri="{FF2B5EF4-FFF2-40B4-BE49-F238E27FC236}">
                <a16:creationId xmlns:a16="http://schemas.microsoft.com/office/drawing/2014/main" id="{ACB3E1CD-0952-4C2C-B733-B22CECDE8776}"/>
              </a:ext>
            </a:extLst>
          </p:cNvPr>
          <p:cNvSpPr>
            <a:spLocks/>
          </p:cNvSpPr>
          <p:nvPr/>
        </p:nvSpPr>
        <p:spPr bwMode="auto">
          <a:xfrm>
            <a:off x="6466676" y="2001185"/>
            <a:ext cx="4916233" cy="2012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9" name="Group 8">
            <a:extLst>
              <a:ext uri="{FF2B5EF4-FFF2-40B4-BE49-F238E27FC236}">
                <a16:creationId xmlns:a16="http://schemas.microsoft.com/office/drawing/2014/main" id="{B4EFEEAB-D403-42AC-9404-8B0F77B891E8}"/>
              </a:ext>
            </a:extLst>
          </p:cNvPr>
          <p:cNvGrpSpPr/>
          <p:nvPr/>
        </p:nvGrpSpPr>
        <p:grpSpPr>
          <a:xfrm>
            <a:off x="5664113" y="1910927"/>
            <a:ext cx="802563" cy="2156063"/>
            <a:chOff x="1576097" y="1338124"/>
            <a:chExt cx="827545" cy="2858279"/>
          </a:xfrm>
        </p:grpSpPr>
        <p:sp>
          <p:nvSpPr>
            <p:cNvPr id="10" name="Line 6">
              <a:extLst>
                <a:ext uri="{FF2B5EF4-FFF2-40B4-BE49-F238E27FC236}">
                  <a16:creationId xmlns:a16="http://schemas.microsoft.com/office/drawing/2014/main" id="{17489F50-7F1F-4EAD-BA73-9D2FA60730F7}"/>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B7B5FAAE-182B-41AA-A054-85F537A87C4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467D3537-A522-4443-9245-41F5AD142BD3}"/>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71851D99-BD5C-418F-A8F7-297E8205E602}"/>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851F1AF-FF0B-4068-A2FC-50FD1A1369B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624C1BEB-9243-4FC6-81B3-D913292DA68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6430068A-DFD8-49AF-B7E9-65C59A9AED43}"/>
                </a:ext>
              </a:extLst>
            </p:cNvPr>
            <p:cNvSpPr txBox="1"/>
            <p:nvPr/>
          </p:nvSpPr>
          <p:spPr>
            <a:xfrm rot="16200000">
              <a:off x="912644" y="2641651"/>
              <a:ext cx="1634684"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Survival probability</a:t>
              </a:r>
            </a:p>
          </p:txBody>
        </p:sp>
        <p:sp>
          <p:nvSpPr>
            <p:cNvPr id="17" name="TextBox 16">
              <a:extLst>
                <a:ext uri="{FF2B5EF4-FFF2-40B4-BE49-F238E27FC236}">
                  <a16:creationId xmlns:a16="http://schemas.microsoft.com/office/drawing/2014/main" id="{7E288F50-E0DE-4C75-BB89-4F049E4AEEE3}"/>
                </a:ext>
              </a:extLst>
            </p:cNvPr>
            <p:cNvSpPr txBox="1"/>
            <p:nvPr/>
          </p:nvSpPr>
          <p:spPr>
            <a:xfrm>
              <a:off x="1861762" y="1338124"/>
              <a:ext cx="433131"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a:t>
              </a:r>
            </a:p>
          </p:txBody>
        </p:sp>
        <p:sp>
          <p:nvSpPr>
            <p:cNvPr id="18" name="TextBox 17">
              <a:extLst>
                <a:ext uri="{FF2B5EF4-FFF2-40B4-BE49-F238E27FC236}">
                  <a16:creationId xmlns:a16="http://schemas.microsoft.com/office/drawing/2014/main" id="{7804F4CB-315F-4AB1-810E-4DA83DD74F5E}"/>
                </a:ext>
              </a:extLst>
            </p:cNvPr>
            <p:cNvSpPr txBox="1"/>
            <p:nvPr/>
          </p:nvSpPr>
          <p:spPr>
            <a:xfrm>
              <a:off x="1861766" y="1862263"/>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0.8</a:t>
              </a:r>
            </a:p>
          </p:txBody>
        </p:sp>
        <p:sp>
          <p:nvSpPr>
            <p:cNvPr id="19" name="TextBox 18">
              <a:extLst>
                <a:ext uri="{FF2B5EF4-FFF2-40B4-BE49-F238E27FC236}">
                  <a16:creationId xmlns:a16="http://schemas.microsoft.com/office/drawing/2014/main" id="{02DEBC78-EE07-4A14-8704-CAC14F4566AF}"/>
                </a:ext>
              </a:extLst>
            </p:cNvPr>
            <p:cNvSpPr txBox="1"/>
            <p:nvPr/>
          </p:nvSpPr>
          <p:spPr>
            <a:xfrm>
              <a:off x="1861766" y="2360794"/>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0.6</a:t>
              </a:r>
            </a:p>
          </p:txBody>
        </p:sp>
        <p:sp>
          <p:nvSpPr>
            <p:cNvPr id="20" name="TextBox 19">
              <a:extLst>
                <a:ext uri="{FF2B5EF4-FFF2-40B4-BE49-F238E27FC236}">
                  <a16:creationId xmlns:a16="http://schemas.microsoft.com/office/drawing/2014/main" id="{C9C3A2B8-8B89-4EC5-966A-3AADDE5A6352}"/>
                </a:ext>
              </a:extLst>
            </p:cNvPr>
            <p:cNvSpPr txBox="1"/>
            <p:nvPr/>
          </p:nvSpPr>
          <p:spPr>
            <a:xfrm>
              <a:off x="1861766" y="2875447"/>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0.4</a:t>
              </a:r>
            </a:p>
          </p:txBody>
        </p:sp>
        <p:sp>
          <p:nvSpPr>
            <p:cNvPr id="21" name="TextBox 20">
              <a:extLst>
                <a:ext uri="{FF2B5EF4-FFF2-40B4-BE49-F238E27FC236}">
                  <a16:creationId xmlns:a16="http://schemas.microsoft.com/office/drawing/2014/main" id="{E19CFB05-8A19-44A4-B0AC-BB9E711BC720}"/>
                </a:ext>
              </a:extLst>
            </p:cNvPr>
            <p:cNvSpPr txBox="1"/>
            <p:nvPr/>
          </p:nvSpPr>
          <p:spPr>
            <a:xfrm>
              <a:off x="1861766" y="3379350"/>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0.2</a:t>
              </a:r>
            </a:p>
          </p:txBody>
        </p:sp>
        <p:sp>
          <p:nvSpPr>
            <p:cNvPr id="22" name="TextBox 21">
              <a:extLst>
                <a:ext uri="{FF2B5EF4-FFF2-40B4-BE49-F238E27FC236}">
                  <a16:creationId xmlns:a16="http://schemas.microsoft.com/office/drawing/2014/main" id="{D406C68C-C0EC-4038-8243-98A1A46603D5}"/>
                </a:ext>
              </a:extLst>
            </p:cNvPr>
            <p:cNvSpPr txBox="1"/>
            <p:nvPr/>
          </p:nvSpPr>
          <p:spPr>
            <a:xfrm>
              <a:off x="2010854" y="3888626"/>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grpSp>
        <p:nvGrpSpPr>
          <p:cNvPr id="23" name="Group 22">
            <a:extLst>
              <a:ext uri="{FF2B5EF4-FFF2-40B4-BE49-F238E27FC236}">
                <a16:creationId xmlns:a16="http://schemas.microsoft.com/office/drawing/2014/main" id="{619E8C30-F5CD-4179-A8A0-A569CE626897}"/>
              </a:ext>
            </a:extLst>
          </p:cNvPr>
          <p:cNvGrpSpPr/>
          <p:nvPr/>
        </p:nvGrpSpPr>
        <p:grpSpPr>
          <a:xfrm>
            <a:off x="6507194" y="4010430"/>
            <a:ext cx="4942684" cy="496528"/>
            <a:chOff x="1513537" y="5471106"/>
            <a:chExt cx="2749089" cy="679828"/>
          </a:xfrm>
        </p:grpSpPr>
        <p:sp>
          <p:nvSpPr>
            <p:cNvPr id="24" name="TextBox 23">
              <a:extLst>
                <a:ext uri="{FF2B5EF4-FFF2-40B4-BE49-F238E27FC236}">
                  <a16:creationId xmlns:a16="http://schemas.microsoft.com/office/drawing/2014/main" id="{2B994DEA-C3A8-4844-BD5C-62F05DC7FF40}"/>
                </a:ext>
              </a:extLst>
            </p:cNvPr>
            <p:cNvSpPr txBox="1"/>
            <p:nvPr/>
          </p:nvSpPr>
          <p:spPr>
            <a:xfrm>
              <a:off x="2582872" y="5843157"/>
              <a:ext cx="684123"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sp>
          <p:nvSpPr>
            <p:cNvPr id="25" name="Line 21">
              <a:extLst>
                <a:ext uri="{FF2B5EF4-FFF2-40B4-BE49-F238E27FC236}">
                  <a16:creationId xmlns:a16="http://schemas.microsoft.com/office/drawing/2014/main" id="{FA43AD39-75D6-4BAC-879D-12A19971F70F}"/>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100F34-F041-4C63-A39E-4066FAF92231}"/>
                </a:ext>
              </a:extLst>
            </p:cNvPr>
            <p:cNvSpPr txBox="1"/>
            <p:nvPr/>
          </p:nvSpPr>
          <p:spPr>
            <a:xfrm>
              <a:off x="4116191" y="5543106"/>
              <a:ext cx="14643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21</a:t>
              </a:r>
            </a:p>
          </p:txBody>
        </p:sp>
        <p:sp>
          <p:nvSpPr>
            <p:cNvPr id="27" name="Line 21">
              <a:extLst>
                <a:ext uri="{FF2B5EF4-FFF2-40B4-BE49-F238E27FC236}">
                  <a16:creationId xmlns:a16="http://schemas.microsoft.com/office/drawing/2014/main" id="{97CBDC76-700F-43CC-A30B-8AD4F7F60376}"/>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C8E39CD-CEBA-4E45-A988-533A5D5EFDC9}"/>
                </a:ext>
              </a:extLst>
            </p:cNvPr>
            <p:cNvSpPr txBox="1"/>
            <p:nvPr/>
          </p:nvSpPr>
          <p:spPr>
            <a:xfrm>
              <a:off x="3740554" y="5543106"/>
              <a:ext cx="14643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29" name="Line 21">
              <a:extLst>
                <a:ext uri="{FF2B5EF4-FFF2-40B4-BE49-F238E27FC236}">
                  <a16:creationId xmlns:a16="http://schemas.microsoft.com/office/drawing/2014/main" id="{2310BB15-F739-4289-A819-ED1C15ACC8FC}"/>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BDAF7F5-D9BC-4798-BF2A-73F2180CB6A1}"/>
                </a:ext>
              </a:extLst>
            </p:cNvPr>
            <p:cNvSpPr txBox="1"/>
            <p:nvPr/>
          </p:nvSpPr>
          <p:spPr>
            <a:xfrm>
              <a:off x="3364917" y="5543106"/>
              <a:ext cx="14643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15</a:t>
              </a:r>
            </a:p>
          </p:txBody>
        </p:sp>
        <p:sp>
          <p:nvSpPr>
            <p:cNvPr id="31" name="Line 21">
              <a:extLst>
                <a:ext uri="{FF2B5EF4-FFF2-40B4-BE49-F238E27FC236}">
                  <a16:creationId xmlns:a16="http://schemas.microsoft.com/office/drawing/2014/main" id="{B8544D1C-34DB-4DF8-9C60-321C2063119F}"/>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DF83C7-8208-429B-B997-BC196506A689}"/>
                </a:ext>
              </a:extLst>
            </p:cNvPr>
            <p:cNvSpPr txBox="1"/>
            <p:nvPr/>
          </p:nvSpPr>
          <p:spPr>
            <a:xfrm>
              <a:off x="2989280" y="5543106"/>
              <a:ext cx="14643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33" name="Line 21">
              <a:extLst>
                <a:ext uri="{FF2B5EF4-FFF2-40B4-BE49-F238E27FC236}">
                  <a16:creationId xmlns:a16="http://schemas.microsoft.com/office/drawing/2014/main" id="{52AB5921-B5F6-4F29-A4B2-EEC9444D21A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4551DC3-75D4-4213-830C-FB911BEEF9C1}"/>
                </a:ext>
              </a:extLst>
            </p:cNvPr>
            <p:cNvSpPr txBox="1"/>
            <p:nvPr/>
          </p:nvSpPr>
          <p:spPr>
            <a:xfrm>
              <a:off x="2640447" y="5543106"/>
              <a:ext cx="9282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9</a:t>
              </a:r>
            </a:p>
          </p:txBody>
        </p:sp>
        <p:sp>
          <p:nvSpPr>
            <p:cNvPr id="35" name="Line 21">
              <a:extLst>
                <a:ext uri="{FF2B5EF4-FFF2-40B4-BE49-F238E27FC236}">
                  <a16:creationId xmlns:a16="http://schemas.microsoft.com/office/drawing/2014/main" id="{1FF09B57-66A6-492F-9BA4-D84514A0ED2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02C9844-06B9-4E45-A8A8-101EAE07B6F3}"/>
                </a:ext>
              </a:extLst>
            </p:cNvPr>
            <p:cNvSpPr txBox="1"/>
            <p:nvPr/>
          </p:nvSpPr>
          <p:spPr>
            <a:xfrm>
              <a:off x="2264811" y="5543106"/>
              <a:ext cx="9282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37" name="Line 21">
              <a:extLst>
                <a:ext uri="{FF2B5EF4-FFF2-40B4-BE49-F238E27FC236}">
                  <a16:creationId xmlns:a16="http://schemas.microsoft.com/office/drawing/2014/main" id="{4EFC5AEF-CE46-4ED2-8EDC-528A005DAC8E}"/>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4A4D135-3A83-4F76-9A77-9400D2D2C108}"/>
                </a:ext>
              </a:extLst>
            </p:cNvPr>
            <p:cNvSpPr txBox="1"/>
            <p:nvPr/>
          </p:nvSpPr>
          <p:spPr>
            <a:xfrm>
              <a:off x="1889173" y="5543106"/>
              <a:ext cx="9282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a:t>
              </a:r>
            </a:p>
          </p:txBody>
        </p:sp>
        <p:sp>
          <p:nvSpPr>
            <p:cNvPr id="39" name="Line 21">
              <a:extLst>
                <a:ext uri="{FF2B5EF4-FFF2-40B4-BE49-F238E27FC236}">
                  <a16:creationId xmlns:a16="http://schemas.microsoft.com/office/drawing/2014/main" id="{3CF9D1A1-4541-4481-A88B-FFB3D4AD9C73}"/>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2ED9A9A-DC70-42B3-B5F1-96D1EB4DA7DA}"/>
                </a:ext>
              </a:extLst>
            </p:cNvPr>
            <p:cNvSpPr txBox="1"/>
            <p:nvPr/>
          </p:nvSpPr>
          <p:spPr>
            <a:xfrm>
              <a:off x="1513537" y="5543106"/>
              <a:ext cx="9282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grpSp>
        <p:nvGrpSpPr>
          <p:cNvPr id="41" name="Group 40">
            <a:extLst>
              <a:ext uri="{FF2B5EF4-FFF2-40B4-BE49-F238E27FC236}">
                <a16:creationId xmlns:a16="http://schemas.microsoft.com/office/drawing/2014/main" id="{E9F140EF-1718-4EFC-A0E9-A27947D7D418}"/>
              </a:ext>
            </a:extLst>
          </p:cNvPr>
          <p:cNvGrpSpPr/>
          <p:nvPr/>
        </p:nvGrpSpPr>
        <p:grpSpPr>
          <a:xfrm>
            <a:off x="6466551" y="4669659"/>
            <a:ext cx="4942683" cy="210455"/>
            <a:chOff x="6516623" y="5873164"/>
            <a:chExt cx="5096535" cy="288147"/>
          </a:xfrm>
        </p:grpSpPr>
        <p:sp>
          <p:nvSpPr>
            <p:cNvPr id="42" name="TextBox 41">
              <a:extLst>
                <a:ext uri="{FF2B5EF4-FFF2-40B4-BE49-F238E27FC236}">
                  <a16:creationId xmlns:a16="http://schemas.microsoft.com/office/drawing/2014/main" id="{93CFA6D1-EC18-4112-BE55-B3C675D3C8B3}"/>
                </a:ext>
              </a:extLst>
            </p:cNvPr>
            <p:cNvSpPr txBox="1"/>
            <p:nvPr/>
          </p:nvSpPr>
          <p:spPr>
            <a:xfrm>
              <a:off x="11441069" y="587316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sp>
          <p:nvSpPr>
            <p:cNvPr id="43" name="TextBox 42">
              <a:extLst>
                <a:ext uri="{FF2B5EF4-FFF2-40B4-BE49-F238E27FC236}">
                  <a16:creationId xmlns:a16="http://schemas.microsoft.com/office/drawing/2014/main" id="{42F27B14-C857-4115-8E5F-F6E312E82979}"/>
                </a:ext>
              </a:extLst>
            </p:cNvPr>
            <p:cNvSpPr txBox="1"/>
            <p:nvPr/>
          </p:nvSpPr>
          <p:spPr>
            <a:xfrm>
              <a:off x="10744676" y="587316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a:t>
              </a:r>
            </a:p>
          </p:txBody>
        </p:sp>
        <p:sp>
          <p:nvSpPr>
            <p:cNvPr id="44" name="TextBox 43">
              <a:extLst>
                <a:ext uri="{FF2B5EF4-FFF2-40B4-BE49-F238E27FC236}">
                  <a16:creationId xmlns:a16="http://schemas.microsoft.com/office/drawing/2014/main" id="{0F9D4E98-6D5F-45AC-94B7-1A597796E6AC}"/>
                </a:ext>
              </a:extLst>
            </p:cNvPr>
            <p:cNvSpPr txBox="1"/>
            <p:nvPr/>
          </p:nvSpPr>
          <p:spPr>
            <a:xfrm>
              <a:off x="10048282" y="587316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a:t>
              </a:r>
            </a:p>
          </p:txBody>
        </p:sp>
        <p:sp>
          <p:nvSpPr>
            <p:cNvPr id="45" name="TextBox 44">
              <a:extLst>
                <a:ext uri="{FF2B5EF4-FFF2-40B4-BE49-F238E27FC236}">
                  <a16:creationId xmlns:a16="http://schemas.microsoft.com/office/drawing/2014/main" id="{2A112813-43EB-44BD-86F3-B58AFD2EDC68}"/>
                </a:ext>
              </a:extLst>
            </p:cNvPr>
            <p:cNvSpPr txBox="1"/>
            <p:nvPr/>
          </p:nvSpPr>
          <p:spPr>
            <a:xfrm>
              <a:off x="9351889" y="587316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46" name="TextBox 45">
              <a:extLst>
                <a:ext uri="{FF2B5EF4-FFF2-40B4-BE49-F238E27FC236}">
                  <a16:creationId xmlns:a16="http://schemas.microsoft.com/office/drawing/2014/main" id="{8F7C2F31-4410-4EA7-A2BF-EF6E9953CE00}"/>
                </a:ext>
              </a:extLst>
            </p:cNvPr>
            <p:cNvSpPr txBox="1"/>
            <p:nvPr/>
          </p:nvSpPr>
          <p:spPr>
            <a:xfrm>
              <a:off x="8655495" y="5873164"/>
              <a:ext cx="172089" cy="288147"/>
            </a:xfrm>
            <a:prstGeom prst="rect">
              <a:avLst/>
            </a:prstGeom>
            <a:noFill/>
          </p:spPr>
          <p:txBody>
            <a:bodyPr wrap="none" lIns="36000" tIns="36000" rIns="36000" bIns="36000" rtlCol="0" anchor="t" anchorCtr="0">
              <a:spAutoFit/>
            </a:bodyPr>
            <a:lstStyle/>
            <a:p>
              <a:pPr algn="ctr"/>
              <a:r>
                <a:rPr lang="en-US" sz="1400" dirty="0">
                  <a:solidFill>
                    <a:schemeClr val="tx1"/>
                  </a:solidFill>
                  <a:latin typeface="Arial" panose="020B0604020202020204" pitchFamily="34" charset="0"/>
                  <a:cs typeface="Arial" panose="020B0604020202020204" pitchFamily="34" charset="0"/>
                </a:rPr>
                <a:t>5</a:t>
              </a:r>
              <a:endParaRPr lang="en-GB" sz="1400" dirty="0">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B53D9A4-D7A7-4041-B72D-27FB46563CD0}"/>
                </a:ext>
              </a:extLst>
            </p:cNvPr>
            <p:cNvSpPr txBox="1"/>
            <p:nvPr/>
          </p:nvSpPr>
          <p:spPr>
            <a:xfrm>
              <a:off x="7959103" y="5873164"/>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7</a:t>
              </a:r>
            </a:p>
          </p:txBody>
        </p:sp>
        <p:sp>
          <p:nvSpPr>
            <p:cNvPr id="48" name="TextBox 47">
              <a:extLst>
                <a:ext uri="{FF2B5EF4-FFF2-40B4-BE49-F238E27FC236}">
                  <a16:creationId xmlns:a16="http://schemas.microsoft.com/office/drawing/2014/main" id="{79691E8B-ECF5-42C5-9A6F-B000572FE2D4}"/>
                </a:ext>
              </a:extLst>
            </p:cNvPr>
            <p:cNvSpPr txBox="1"/>
            <p:nvPr/>
          </p:nvSpPr>
          <p:spPr>
            <a:xfrm>
              <a:off x="7213015" y="587316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20</a:t>
              </a:r>
            </a:p>
          </p:txBody>
        </p:sp>
        <p:sp>
          <p:nvSpPr>
            <p:cNvPr id="49" name="TextBox 48">
              <a:extLst>
                <a:ext uri="{FF2B5EF4-FFF2-40B4-BE49-F238E27FC236}">
                  <a16:creationId xmlns:a16="http://schemas.microsoft.com/office/drawing/2014/main" id="{F1B5ED6E-3009-47E4-BB07-8EAFAB68E5C8}"/>
                </a:ext>
              </a:extLst>
            </p:cNvPr>
            <p:cNvSpPr txBox="1"/>
            <p:nvPr/>
          </p:nvSpPr>
          <p:spPr>
            <a:xfrm>
              <a:off x="6516623" y="5873164"/>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21</a:t>
              </a:r>
            </a:p>
          </p:txBody>
        </p:sp>
      </p:grpSp>
      <p:sp>
        <p:nvSpPr>
          <p:cNvPr id="50" name="TextBox 49">
            <a:extLst>
              <a:ext uri="{FF2B5EF4-FFF2-40B4-BE49-F238E27FC236}">
                <a16:creationId xmlns:a16="http://schemas.microsoft.com/office/drawing/2014/main" id="{4D747570-8999-4DFF-B21D-B71C73942AA7}"/>
              </a:ext>
            </a:extLst>
          </p:cNvPr>
          <p:cNvSpPr txBox="1"/>
          <p:nvPr/>
        </p:nvSpPr>
        <p:spPr>
          <a:xfrm>
            <a:off x="5662628" y="4452361"/>
            <a:ext cx="990977" cy="307777"/>
          </a:xfrm>
          <a:prstGeom prst="rect">
            <a:avLst/>
          </a:prstGeom>
          <a:noFill/>
        </p:spPr>
        <p:txBody>
          <a:bodyPr wrap="none" rtlCol="0">
            <a:spAutoFit/>
          </a:bodyPr>
          <a:lstStyle/>
          <a:p>
            <a:pPr algn="r"/>
            <a:r>
              <a:rPr lang="en-US" sz="1400" dirty="0">
                <a:solidFill>
                  <a:schemeClr val="tx1"/>
                </a:solidFill>
              </a:rPr>
              <a:t>No. at risk</a:t>
            </a:r>
            <a:endParaRPr lang="en-GB" sz="1400" dirty="0">
              <a:solidFill>
                <a:schemeClr val="tx1"/>
              </a:solidFill>
            </a:endParaRPr>
          </a:p>
        </p:txBody>
      </p:sp>
      <p:grpSp>
        <p:nvGrpSpPr>
          <p:cNvPr id="51" name="Group 50">
            <a:extLst>
              <a:ext uri="{FF2B5EF4-FFF2-40B4-BE49-F238E27FC236}">
                <a16:creationId xmlns:a16="http://schemas.microsoft.com/office/drawing/2014/main" id="{007D711B-17BD-4119-89F7-BF57C32B0D2F}"/>
              </a:ext>
            </a:extLst>
          </p:cNvPr>
          <p:cNvGrpSpPr/>
          <p:nvPr/>
        </p:nvGrpSpPr>
        <p:grpSpPr>
          <a:xfrm>
            <a:off x="6587771" y="2023849"/>
            <a:ext cx="4329460" cy="1820786"/>
            <a:chOff x="3305175" y="1971674"/>
            <a:chExt cx="5589803" cy="3052428"/>
          </a:xfrm>
        </p:grpSpPr>
        <p:sp>
          <p:nvSpPr>
            <p:cNvPr id="52" name="Freeform: Shape 63">
              <a:extLst>
                <a:ext uri="{FF2B5EF4-FFF2-40B4-BE49-F238E27FC236}">
                  <a16:creationId xmlns:a16="http://schemas.microsoft.com/office/drawing/2014/main" id="{7D973A7C-0DC1-421F-B309-6D89257E6F42}"/>
                </a:ext>
              </a:extLst>
            </p:cNvPr>
            <p:cNvSpPr/>
            <p:nvPr/>
          </p:nvSpPr>
          <p:spPr>
            <a:xfrm>
              <a:off x="4611328" y="309641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400"/>
            </a:p>
          </p:txBody>
        </p:sp>
        <p:sp>
          <p:nvSpPr>
            <p:cNvPr id="53" name="Freeform: Shape 64">
              <a:extLst>
                <a:ext uri="{FF2B5EF4-FFF2-40B4-BE49-F238E27FC236}">
                  <a16:creationId xmlns:a16="http://schemas.microsoft.com/office/drawing/2014/main" id="{1398ADDB-69D8-48AD-B36E-2523D2518E1C}"/>
                </a:ext>
              </a:extLst>
            </p:cNvPr>
            <p:cNvSpPr/>
            <p:nvPr/>
          </p:nvSpPr>
          <p:spPr>
            <a:xfrm>
              <a:off x="3305175" y="1971674"/>
              <a:ext cx="5579554" cy="2883712"/>
            </a:xfrm>
            <a:custGeom>
              <a:avLst/>
              <a:gdLst>
                <a:gd name="connsiteX0" fmla="*/ 5579555 w 5579554"/>
                <a:gd name="connsiteY0" fmla="*/ 2883713 h 2883712"/>
                <a:gd name="connsiteX1" fmla="*/ 4089635 w 5579554"/>
                <a:gd name="connsiteY1" fmla="*/ 2883713 h 2883712"/>
                <a:gd name="connsiteX2" fmla="*/ 4089635 w 5579554"/>
                <a:gd name="connsiteY2" fmla="*/ 2477377 h 2883712"/>
                <a:gd name="connsiteX3" fmla="*/ 3469196 w 5579554"/>
                <a:gd name="connsiteY3" fmla="*/ 2477377 h 2883712"/>
                <a:gd name="connsiteX4" fmla="*/ 3469196 w 5579554"/>
                <a:gd name="connsiteY4" fmla="*/ 2289496 h 2883712"/>
                <a:gd name="connsiteX5" fmla="*/ 2306974 w 5579554"/>
                <a:gd name="connsiteY5" fmla="*/ 2289496 h 2883712"/>
                <a:gd name="connsiteX6" fmla="*/ 2306974 w 5579554"/>
                <a:gd name="connsiteY6" fmla="*/ 2101615 h 2883712"/>
                <a:gd name="connsiteX7" fmla="*/ 1826352 w 5579554"/>
                <a:gd name="connsiteY7" fmla="*/ 2101615 h 2883712"/>
                <a:gd name="connsiteX8" fmla="*/ 1826352 w 5579554"/>
                <a:gd name="connsiteY8" fmla="*/ 1909372 h 2883712"/>
                <a:gd name="connsiteX9" fmla="*/ 1677800 w 5579554"/>
                <a:gd name="connsiteY9" fmla="*/ 1909372 h 2883712"/>
                <a:gd name="connsiteX10" fmla="*/ 1677800 w 5579554"/>
                <a:gd name="connsiteY10" fmla="*/ 1708385 h 2883712"/>
                <a:gd name="connsiteX11" fmla="*/ 1594780 w 5579554"/>
                <a:gd name="connsiteY11" fmla="*/ 1708385 h 2883712"/>
                <a:gd name="connsiteX12" fmla="*/ 1594780 w 5579554"/>
                <a:gd name="connsiteY12" fmla="*/ 1503026 h 2883712"/>
                <a:gd name="connsiteX13" fmla="*/ 1380687 w 5579554"/>
                <a:gd name="connsiteY13" fmla="*/ 1503026 h 2883712"/>
                <a:gd name="connsiteX14" fmla="*/ 1380687 w 5579554"/>
                <a:gd name="connsiteY14" fmla="*/ 1153487 h 2883712"/>
                <a:gd name="connsiteX15" fmla="*/ 1341368 w 5579554"/>
                <a:gd name="connsiteY15" fmla="*/ 1153487 h 2883712"/>
                <a:gd name="connsiteX16" fmla="*/ 1341368 w 5579554"/>
                <a:gd name="connsiteY16" fmla="*/ 943762 h 2883712"/>
                <a:gd name="connsiteX17" fmla="*/ 1323889 w 5579554"/>
                <a:gd name="connsiteY17" fmla="*/ 943762 h 2883712"/>
                <a:gd name="connsiteX18" fmla="*/ 1323889 w 5579554"/>
                <a:gd name="connsiteY18" fmla="*/ 773361 h 2883712"/>
                <a:gd name="connsiteX19" fmla="*/ 1288933 w 5579554"/>
                <a:gd name="connsiteY19" fmla="*/ 773361 h 2883712"/>
                <a:gd name="connsiteX20" fmla="*/ 1288933 w 5579554"/>
                <a:gd name="connsiteY20" fmla="*/ 616067 h 2883712"/>
                <a:gd name="connsiteX21" fmla="*/ 1092318 w 5579554"/>
                <a:gd name="connsiteY21" fmla="*/ 616067 h 2883712"/>
                <a:gd name="connsiteX22" fmla="*/ 1092318 w 5579554"/>
                <a:gd name="connsiteY22" fmla="*/ 463143 h 2883712"/>
                <a:gd name="connsiteX23" fmla="*/ 987457 w 5579554"/>
                <a:gd name="connsiteY23" fmla="*/ 463143 h 2883712"/>
                <a:gd name="connsiteX24" fmla="*/ 987457 w 5579554"/>
                <a:gd name="connsiteY24" fmla="*/ 297110 h 2883712"/>
                <a:gd name="connsiteX25" fmla="*/ 913177 w 5579554"/>
                <a:gd name="connsiteY25" fmla="*/ 297110 h 2883712"/>
                <a:gd name="connsiteX26" fmla="*/ 913177 w 5579554"/>
                <a:gd name="connsiteY26" fmla="*/ 152925 h 2883712"/>
                <a:gd name="connsiteX27" fmla="*/ 817053 w 5579554"/>
                <a:gd name="connsiteY27" fmla="*/ 152925 h 2883712"/>
                <a:gd name="connsiteX28" fmla="*/ 817053 w 5579554"/>
                <a:gd name="connsiteY28" fmla="*/ 0 h 2883712"/>
                <a:gd name="connsiteX29" fmla="*/ 0 w 5579554"/>
                <a:gd name="connsiteY29" fmla="*/ 0 h 28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79554" h="2883712">
                  <a:moveTo>
                    <a:pt x="5579555" y="2883713"/>
                  </a:moveTo>
                  <a:lnTo>
                    <a:pt x="4089635" y="2883713"/>
                  </a:lnTo>
                  <a:lnTo>
                    <a:pt x="4089635" y="2477377"/>
                  </a:lnTo>
                  <a:lnTo>
                    <a:pt x="3469196" y="2477377"/>
                  </a:lnTo>
                  <a:lnTo>
                    <a:pt x="3469196" y="2289496"/>
                  </a:lnTo>
                  <a:lnTo>
                    <a:pt x="2306974" y="2289496"/>
                  </a:lnTo>
                  <a:lnTo>
                    <a:pt x="2306974" y="2101615"/>
                  </a:lnTo>
                  <a:lnTo>
                    <a:pt x="1826352" y="2101615"/>
                  </a:lnTo>
                  <a:lnTo>
                    <a:pt x="1826352" y="1909372"/>
                  </a:lnTo>
                  <a:lnTo>
                    <a:pt x="1677800" y="1909372"/>
                  </a:lnTo>
                  <a:lnTo>
                    <a:pt x="1677800" y="1708385"/>
                  </a:lnTo>
                  <a:lnTo>
                    <a:pt x="1594780" y="1708385"/>
                  </a:lnTo>
                  <a:lnTo>
                    <a:pt x="1594780" y="1503026"/>
                  </a:lnTo>
                  <a:lnTo>
                    <a:pt x="1380687" y="1503026"/>
                  </a:lnTo>
                  <a:lnTo>
                    <a:pt x="1380687" y="1153487"/>
                  </a:lnTo>
                  <a:lnTo>
                    <a:pt x="1341368" y="1153487"/>
                  </a:lnTo>
                  <a:lnTo>
                    <a:pt x="1341368" y="943762"/>
                  </a:lnTo>
                  <a:lnTo>
                    <a:pt x="1323889" y="943762"/>
                  </a:lnTo>
                  <a:lnTo>
                    <a:pt x="1323889" y="773361"/>
                  </a:lnTo>
                  <a:lnTo>
                    <a:pt x="1288933" y="773361"/>
                  </a:lnTo>
                  <a:lnTo>
                    <a:pt x="1288933" y="616067"/>
                  </a:lnTo>
                  <a:lnTo>
                    <a:pt x="1092318" y="616067"/>
                  </a:lnTo>
                  <a:lnTo>
                    <a:pt x="1092318" y="463143"/>
                  </a:lnTo>
                  <a:lnTo>
                    <a:pt x="987457" y="463143"/>
                  </a:lnTo>
                  <a:lnTo>
                    <a:pt x="987457" y="297110"/>
                  </a:lnTo>
                  <a:lnTo>
                    <a:pt x="913177" y="297110"/>
                  </a:lnTo>
                  <a:lnTo>
                    <a:pt x="913177" y="152925"/>
                  </a:lnTo>
                  <a:lnTo>
                    <a:pt x="817053" y="152925"/>
                  </a:lnTo>
                  <a:lnTo>
                    <a:pt x="817053" y="0"/>
                  </a:lnTo>
                  <a:lnTo>
                    <a:pt x="0" y="0"/>
                  </a:lnTo>
                </a:path>
              </a:pathLst>
            </a:custGeom>
            <a:noFill/>
            <a:ln w="25400" cap="flat">
              <a:solidFill>
                <a:schemeClr val="accent2"/>
              </a:solidFill>
              <a:prstDash val="solid"/>
              <a:miter/>
            </a:ln>
          </p:spPr>
          <p:txBody>
            <a:bodyPr rtlCol="0" anchor="ctr"/>
            <a:lstStyle/>
            <a:p>
              <a:endParaRPr lang="en-GB" sz="1400"/>
            </a:p>
          </p:txBody>
        </p:sp>
        <p:sp>
          <p:nvSpPr>
            <p:cNvPr id="54" name="Freeform: Shape 65">
              <a:extLst>
                <a:ext uri="{FF2B5EF4-FFF2-40B4-BE49-F238E27FC236}">
                  <a16:creationId xmlns:a16="http://schemas.microsoft.com/office/drawing/2014/main" id="{15284CA2-290C-4AEF-B843-7B016FEBF8B3}"/>
                </a:ext>
              </a:extLst>
            </p:cNvPr>
            <p:cNvSpPr/>
            <p:nvPr/>
          </p:nvSpPr>
          <p:spPr>
            <a:xfrm>
              <a:off x="4465824" y="25370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sz="1400"/>
            </a:p>
          </p:txBody>
        </p:sp>
        <p:sp>
          <p:nvSpPr>
            <p:cNvPr id="55" name="Freeform: Shape 66">
              <a:extLst>
                <a:ext uri="{FF2B5EF4-FFF2-40B4-BE49-F238E27FC236}">
                  <a16:creationId xmlns:a16="http://schemas.microsoft.com/office/drawing/2014/main" id="{7160BFE5-1C59-4DC6-A2B9-359EC93C6227}"/>
                </a:ext>
              </a:extLst>
            </p:cNvPr>
            <p:cNvSpPr/>
            <p:nvPr/>
          </p:nvSpPr>
          <p:spPr>
            <a:xfrm>
              <a:off x="7056634" y="4403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6" name="Freeform: Shape 67">
              <a:extLst>
                <a:ext uri="{FF2B5EF4-FFF2-40B4-BE49-F238E27FC236}">
                  <a16:creationId xmlns:a16="http://schemas.microsoft.com/office/drawing/2014/main" id="{371338D5-F113-4DA9-B5C3-4242F584E7EA}"/>
                </a:ext>
              </a:extLst>
            </p:cNvPr>
            <p:cNvSpPr/>
            <p:nvPr/>
          </p:nvSpPr>
          <p:spPr>
            <a:xfrm>
              <a:off x="7247143" y="4403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7" name="Freeform: Shape 68">
              <a:extLst>
                <a:ext uri="{FF2B5EF4-FFF2-40B4-BE49-F238E27FC236}">
                  <a16:creationId xmlns:a16="http://schemas.microsoft.com/office/drawing/2014/main" id="{7DEACB07-CA22-4BAD-825F-0A352CFD762F}"/>
                </a:ext>
              </a:extLst>
            </p:cNvPr>
            <p:cNvSpPr/>
            <p:nvPr/>
          </p:nvSpPr>
          <p:spPr>
            <a:xfrm>
              <a:off x="8885453" y="48040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sp>
          <p:nvSpPr>
            <p:cNvPr id="58" name="Freeform: Shape 70">
              <a:extLst>
                <a:ext uri="{FF2B5EF4-FFF2-40B4-BE49-F238E27FC236}">
                  <a16:creationId xmlns:a16="http://schemas.microsoft.com/office/drawing/2014/main" id="{84CDC417-734A-44D0-BB15-BE34D2DF2797}"/>
                </a:ext>
              </a:extLst>
            </p:cNvPr>
            <p:cNvSpPr/>
            <p:nvPr/>
          </p:nvSpPr>
          <p:spPr>
            <a:xfrm>
              <a:off x="3526367" y="493410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400"/>
            </a:p>
          </p:txBody>
        </p:sp>
      </p:grpSp>
      <p:sp>
        <p:nvSpPr>
          <p:cNvPr id="59" name="TextBox 58">
            <a:extLst>
              <a:ext uri="{FF2B5EF4-FFF2-40B4-BE49-F238E27FC236}">
                <a16:creationId xmlns:a16="http://schemas.microsoft.com/office/drawing/2014/main" id="{837E782D-D660-4D23-91A0-CD792E0B5FDC}"/>
              </a:ext>
            </a:extLst>
          </p:cNvPr>
          <p:cNvSpPr txBox="1"/>
          <p:nvPr/>
        </p:nvSpPr>
        <p:spPr>
          <a:xfrm>
            <a:off x="6792214" y="3694230"/>
            <a:ext cx="931523" cy="224792"/>
          </a:xfrm>
          <a:prstGeom prst="rect">
            <a:avLst/>
          </a:prstGeom>
          <a:noFill/>
        </p:spPr>
        <p:txBody>
          <a:bodyPr wrap="none" rtlCol="0">
            <a:spAutoFit/>
          </a:bodyPr>
          <a:lstStyle/>
          <a:p>
            <a:r>
              <a:rPr lang="en-US" sz="1400" dirty="0">
                <a:solidFill>
                  <a:schemeClr val="tx1"/>
                </a:solidFill>
              </a:rPr>
              <a:t>Censored</a:t>
            </a:r>
            <a:endParaRPr lang="en-GB" sz="1400" dirty="0">
              <a:solidFill>
                <a:schemeClr val="tx1"/>
              </a:solidFill>
            </a:endParaRPr>
          </a:p>
        </p:txBody>
      </p:sp>
      <p:graphicFrame>
        <p:nvGraphicFramePr>
          <p:cNvPr id="61" name="Table 7">
            <a:extLst>
              <a:ext uri="{FF2B5EF4-FFF2-40B4-BE49-F238E27FC236}">
                <a16:creationId xmlns:a16="http://schemas.microsoft.com/office/drawing/2014/main" id="{482B7306-5D81-4F95-B219-BF6B3C2910FD}"/>
              </a:ext>
            </a:extLst>
          </p:cNvPr>
          <p:cNvGraphicFramePr>
            <a:graphicFrameLocks noGrp="1"/>
          </p:cNvGraphicFramePr>
          <p:nvPr>
            <p:extLst>
              <p:ext uri="{D42A27DB-BD31-4B8C-83A1-F6EECF244321}">
                <p14:modId xmlns:p14="http://schemas.microsoft.com/office/powerpoint/2010/main" val="2197296863"/>
              </p:ext>
            </p:extLst>
          </p:nvPr>
        </p:nvGraphicFramePr>
        <p:xfrm>
          <a:off x="6338743" y="5031093"/>
          <a:ext cx="4847854" cy="1188720"/>
        </p:xfrm>
        <a:graphic>
          <a:graphicData uri="http://schemas.openxmlformats.org/drawingml/2006/table">
            <a:tbl>
              <a:tblPr firstRow="1" bandRow="1">
                <a:tableStyleId>{69012ECD-51FC-41F1-AA8D-1B2483CD663E}</a:tableStyleId>
              </a:tblPr>
              <a:tblGrid>
                <a:gridCol w="3314100">
                  <a:extLst>
                    <a:ext uri="{9D8B030D-6E8A-4147-A177-3AD203B41FA5}">
                      <a16:colId xmlns:a16="http://schemas.microsoft.com/office/drawing/2014/main" val="2354262801"/>
                    </a:ext>
                  </a:extLst>
                </a:gridCol>
                <a:gridCol w="1533754">
                  <a:extLst>
                    <a:ext uri="{9D8B030D-6E8A-4147-A177-3AD203B41FA5}">
                      <a16:colId xmlns:a16="http://schemas.microsoft.com/office/drawing/2014/main" val="1485433886"/>
                    </a:ext>
                  </a:extLst>
                </a:gridCol>
              </a:tblGrid>
              <a:tr h="0">
                <a:tc>
                  <a:txBody>
                    <a:bodyPr/>
                    <a:lstStyle/>
                    <a:p>
                      <a:r>
                        <a:rPr lang="en-US" sz="1200" b="0" dirty="0" err="1">
                          <a:solidFill>
                            <a:schemeClr val="tx1"/>
                          </a:solidFill>
                        </a:rPr>
                        <a:t>mDoR</a:t>
                      </a:r>
                      <a:r>
                        <a:rPr lang="en-US" sz="1200" b="0" dirty="0">
                          <a:solidFill>
                            <a:schemeClr val="tx1"/>
                          </a:solidFill>
                        </a:rPr>
                        <a:t>,</a:t>
                      </a:r>
                      <a:r>
                        <a:rPr lang="en-US" sz="1200" b="0" baseline="0" dirty="0">
                          <a:solidFill>
                            <a:schemeClr val="tx1"/>
                          </a:solidFill>
                        </a:rPr>
                        <a:t> </a:t>
                      </a:r>
                      <a:r>
                        <a:rPr lang="en-US" sz="1200" b="0" dirty="0" err="1">
                          <a:solidFill>
                            <a:schemeClr val="tx1"/>
                          </a:solidFill>
                        </a:rPr>
                        <a:t>mo</a:t>
                      </a:r>
                      <a:r>
                        <a:rPr lang="en-US" sz="1200" b="0" dirty="0">
                          <a:solidFill>
                            <a:schemeClr val="tx1"/>
                          </a:solidFill>
                        </a:rPr>
                        <a:t> (range)</a:t>
                      </a:r>
                      <a:endParaRPr lang="en-GB" sz="1200" b="0" dirty="0">
                        <a:solidFill>
                          <a:schemeClr val="tx1"/>
                        </a:solidFill>
                      </a:endParaRPr>
                    </a:p>
                  </a:txBody>
                  <a:tcPr>
                    <a:solidFill>
                      <a:schemeClr val="tx2"/>
                    </a:solidFill>
                  </a:tcPr>
                </a:tc>
                <a:tc>
                  <a:txBody>
                    <a:bodyPr/>
                    <a:lstStyle/>
                    <a:p>
                      <a:pPr algn="ctr"/>
                      <a:r>
                        <a:rPr lang="en-US" sz="1200" b="0" dirty="0">
                          <a:solidFill>
                            <a:schemeClr val="tx1"/>
                          </a:solidFill>
                        </a:rPr>
                        <a:t>5.4</a:t>
                      </a:r>
                      <a:r>
                        <a:rPr lang="en-US" sz="1200" b="0" baseline="0" dirty="0">
                          <a:solidFill>
                            <a:schemeClr val="tx1"/>
                          </a:solidFill>
                        </a:rPr>
                        <a:t> </a:t>
                      </a:r>
                      <a:r>
                        <a:rPr lang="en-US" sz="1200" b="0" dirty="0">
                          <a:solidFill>
                            <a:schemeClr val="tx1"/>
                          </a:solidFill>
                        </a:rPr>
                        <a:t>(2.8–19.1+)</a:t>
                      </a:r>
                      <a:endParaRPr lang="en-GB" sz="1200" b="0" dirty="0">
                        <a:solidFill>
                          <a:schemeClr val="tx1"/>
                        </a:solidFill>
                      </a:endParaRPr>
                    </a:p>
                  </a:txBody>
                  <a:tcPr>
                    <a:solidFill>
                      <a:schemeClr val="tx2"/>
                    </a:solidFill>
                  </a:tcPr>
                </a:tc>
                <a:extLst>
                  <a:ext uri="{0D108BD9-81ED-4DB2-BD59-A6C34878D82A}">
                    <a16:rowId xmlns:a16="http://schemas.microsoft.com/office/drawing/2014/main" val="3715197419"/>
                  </a:ext>
                </a:extLst>
              </a:tr>
              <a:tr h="125654">
                <a:tc>
                  <a:txBody>
                    <a:bodyPr/>
                    <a:lstStyle/>
                    <a:p>
                      <a:r>
                        <a:rPr lang="en-US" sz="1200" dirty="0">
                          <a:solidFill>
                            <a:schemeClr val="tx1"/>
                          </a:solidFill>
                        </a:rPr>
                        <a:t>Median follow-up of response,</a:t>
                      </a:r>
                      <a:r>
                        <a:rPr lang="en-US" sz="1200" baseline="0" dirty="0">
                          <a:solidFill>
                            <a:schemeClr val="tx1"/>
                          </a:solidFill>
                        </a:rPr>
                        <a:t> </a:t>
                      </a:r>
                      <a:r>
                        <a:rPr lang="en-US" sz="1200" dirty="0" err="1">
                          <a:solidFill>
                            <a:schemeClr val="tx1"/>
                          </a:solidFill>
                        </a:rPr>
                        <a:t>mo</a:t>
                      </a:r>
                      <a:endParaRPr lang="en-GB" sz="1200" b="0" dirty="0">
                        <a:solidFill>
                          <a:schemeClr val="tx1"/>
                        </a:solidFill>
                      </a:endParaRPr>
                    </a:p>
                  </a:txBody>
                  <a:tcPr/>
                </a:tc>
                <a:tc>
                  <a:txBody>
                    <a:bodyPr/>
                    <a:lstStyle/>
                    <a:p>
                      <a:pPr algn="ctr"/>
                      <a:r>
                        <a:rPr lang="en-US" sz="1200" dirty="0">
                          <a:solidFill>
                            <a:schemeClr val="tx1"/>
                          </a:solidFill>
                        </a:rPr>
                        <a:t>13.5</a:t>
                      </a:r>
                      <a:endParaRPr lang="en-GB" sz="1200" b="0" dirty="0">
                        <a:solidFill>
                          <a:schemeClr val="tx1"/>
                        </a:solidFill>
                      </a:endParaRPr>
                    </a:p>
                  </a:txBody>
                  <a:tcPr/>
                </a:tc>
                <a:extLst>
                  <a:ext uri="{0D108BD9-81ED-4DB2-BD59-A6C34878D82A}">
                    <a16:rowId xmlns:a16="http://schemas.microsoft.com/office/drawing/2014/main" val="1719712335"/>
                  </a:ext>
                </a:extLst>
              </a:tr>
              <a:tr h="159557">
                <a:tc>
                  <a:txBody>
                    <a:bodyPr/>
                    <a:lstStyle/>
                    <a:p>
                      <a:r>
                        <a:rPr lang="en-US" sz="1200" dirty="0">
                          <a:solidFill>
                            <a:schemeClr val="tx1"/>
                          </a:solidFill>
                        </a:rPr>
                        <a:t>Response duration, %</a:t>
                      </a:r>
                      <a:endParaRPr lang="en-GB" sz="1200" b="0" dirty="0">
                        <a:solidFill>
                          <a:schemeClr val="tx1"/>
                        </a:solidFill>
                      </a:endParaRPr>
                    </a:p>
                    <a:p>
                      <a:pPr marL="85725" indent="0">
                        <a:buFont typeface="Wingdings" panose="05000000000000000000" pitchFamily="2" charset="2"/>
                        <a:buNone/>
                      </a:pPr>
                      <a:r>
                        <a:rPr lang="en-US" sz="1200" dirty="0">
                          <a:solidFill>
                            <a:schemeClr val="tx1"/>
                          </a:solidFill>
                        </a:rPr>
                        <a:t>&gt;6 months</a:t>
                      </a:r>
                    </a:p>
                    <a:p>
                      <a:pPr marL="85725" indent="0">
                        <a:buFont typeface="Wingdings" panose="05000000000000000000" pitchFamily="2" charset="2"/>
                        <a:buNone/>
                      </a:pPr>
                      <a:r>
                        <a:rPr lang="en-US" sz="1200" dirty="0">
                          <a:solidFill>
                            <a:schemeClr val="tx1"/>
                          </a:solidFill>
                        </a:rPr>
                        <a:t>&gt;12 months</a:t>
                      </a:r>
                      <a:endParaRPr lang="en-GB" sz="1200" b="0" dirty="0">
                        <a:solidFill>
                          <a:schemeClr val="tx1"/>
                        </a:solidFill>
                      </a:endParaRPr>
                    </a:p>
                  </a:txBody>
                  <a:tcPr/>
                </a:tc>
                <a:tc>
                  <a:txBody>
                    <a:bodyPr/>
                    <a:lstStyle/>
                    <a:p>
                      <a:pPr algn="ctr"/>
                      <a:endParaRPr lang="en-US" sz="1200" dirty="0">
                        <a:solidFill>
                          <a:schemeClr val="tx1"/>
                        </a:solidFill>
                      </a:endParaRPr>
                    </a:p>
                    <a:p>
                      <a:pPr algn="ctr"/>
                      <a:r>
                        <a:rPr lang="en-US" sz="1200" dirty="0">
                          <a:solidFill>
                            <a:schemeClr val="tx1"/>
                          </a:solidFill>
                        </a:rPr>
                        <a:t>42</a:t>
                      </a:r>
                    </a:p>
                    <a:p>
                      <a:pPr algn="ctr"/>
                      <a:r>
                        <a:rPr lang="en-US" sz="1200" dirty="0">
                          <a:solidFill>
                            <a:schemeClr val="tx1"/>
                          </a:solidFill>
                        </a:rPr>
                        <a:t>24</a:t>
                      </a:r>
                      <a:endParaRPr lang="en-GB" sz="1200" b="0" dirty="0">
                        <a:solidFill>
                          <a:schemeClr val="tx1"/>
                        </a:solidFill>
                      </a:endParaRPr>
                    </a:p>
                  </a:txBody>
                  <a:tcPr/>
                </a:tc>
                <a:extLst>
                  <a:ext uri="{0D108BD9-81ED-4DB2-BD59-A6C34878D82A}">
                    <a16:rowId xmlns:a16="http://schemas.microsoft.com/office/drawing/2014/main" val="54095530"/>
                  </a:ext>
                </a:extLst>
              </a:tr>
            </a:tbl>
          </a:graphicData>
        </a:graphic>
      </p:graphicFrame>
    </p:spTree>
    <p:extLst>
      <p:ext uri="{BB962C8B-B14F-4D97-AF65-F5344CB8AC3E}">
        <p14:creationId xmlns:p14="http://schemas.microsoft.com/office/powerpoint/2010/main" val="198106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LBA46: </a:t>
            </a:r>
            <a:r>
              <a:rPr lang="en-GB" dirty="0"/>
              <a:t>Efficacy and safety of poziotinib in treatment-naïve NSCLC </a:t>
            </a:r>
            <a:r>
              <a:rPr lang="en-GB" dirty="0" err="1"/>
              <a:t>harboring</a:t>
            </a:r>
            <a:r>
              <a:rPr lang="en-GB" dirty="0"/>
              <a:t> HER2 exon 20 mutations: a multinational phase 2 study (ZENITH20-4) </a:t>
            </a:r>
            <a:r>
              <a:rPr lang="en-US" dirty="0"/>
              <a:t>– Cornelissen R, et al</a:t>
            </a:r>
          </a:p>
        </p:txBody>
      </p:sp>
      <p:sp>
        <p:nvSpPr>
          <p:cNvPr id="3" name="Content Placeholder 2"/>
          <p:cNvSpPr>
            <a:spLocks noGrp="1"/>
          </p:cNvSpPr>
          <p:nvPr>
            <p:ph idx="1"/>
          </p:nvPr>
        </p:nvSpPr>
        <p:spPr/>
        <p:txBody>
          <a:bodyPr/>
          <a:lstStyle/>
          <a:p>
            <a:r>
              <a:rPr lang="en-US" b="1" dirty="0"/>
              <a:t>Key results (cont.)</a:t>
            </a:r>
          </a:p>
          <a:p>
            <a:pPr>
              <a:spcBef>
                <a:spcPts val="19200"/>
              </a:spcBef>
            </a:pPr>
            <a:r>
              <a:rPr lang="en-US" b="1" dirty="0"/>
              <a:t>Conclusions</a:t>
            </a:r>
          </a:p>
          <a:p>
            <a:pPr lvl="1"/>
            <a:r>
              <a:rPr lang="en-US" dirty="0"/>
              <a:t>In patients with NSCLC and HER2 exon 20 mutations, 1L poziotinib demonstrated promising antitumor activity and had a manageable safety profile</a:t>
            </a:r>
          </a:p>
        </p:txBody>
      </p:sp>
      <p:sp>
        <p:nvSpPr>
          <p:cNvPr id="5" name="Text Placeholder 4"/>
          <p:cNvSpPr>
            <a:spLocks noGrp="1"/>
          </p:cNvSpPr>
          <p:nvPr>
            <p:ph type="body" sz="quarter" idx="11"/>
          </p:nvPr>
        </p:nvSpPr>
        <p:spPr/>
        <p:txBody>
          <a:bodyPr/>
          <a:lstStyle/>
          <a:p>
            <a:r>
              <a:rPr lang="en-US" dirty="0"/>
              <a:t>Cornelissen R, et al. Ann </a:t>
            </a:r>
            <a:r>
              <a:rPr lang="en-US" dirty="0" err="1"/>
              <a:t>Oncol</a:t>
            </a:r>
            <a:r>
              <a:rPr lang="en-US" dirty="0"/>
              <a:t> 2021;32(</a:t>
            </a:r>
            <a:r>
              <a:rPr lang="en-US" dirty="0" err="1"/>
              <a:t>suppl</a:t>
            </a:r>
            <a:r>
              <a:rPr lang="en-US" dirty="0"/>
              <a:t>):</a:t>
            </a:r>
            <a:r>
              <a:rPr lang="en-US" dirty="0" err="1"/>
              <a:t>Abstr</a:t>
            </a:r>
            <a:r>
              <a:rPr lang="en-US" dirty="0"/>
              <a:t> LBA46</a:t>
            </a:r>
          </a:p>
        </p:txBody>
      </p:sp>
      <p:graphicFrame>
        <p:nvGraphicFramePr>
          <p:cNvPr id="6" name="Table 5"/>
          <p:cNvGraphicFramePr>
            <a:graphicFrameLocks noGrp="1"/>
          </p:cNvGraphicFramePr>
          <p:nvPr>
            <p:extLst>
              <p:ext uri="{D42A27DB-BD31-4B8C-83A1-F6EECF244321}">
                <p14:modId xmlns:p14="http://schemas.microsoft.com/office/powerpoint/2010/main" val="2767203982"/>
              </p:ext>
            </p:extLst>
          </p:nvPr>
        </p:nvGraphicFramePr>
        <p:xfrm>
          <a:off x="5849518" y="1701993"/>
          <a:ext cx="5134359" cy="1961762"/>
        </p:xfrm>
        <a:graphic>
          <a:graphicData uri="http://schemas.openxmlformats.org/drawingml/2006/table">
            <a:tbl>
              <a:tblPr firstRow="1" bandRow="1">
                <a:tableStyleId>{69012ECD-51FC-41F1-AA8D-1B2483CD663E}</a:tableStyleId>
              </a:tblPr>
              <a:tblGrid>
                <a:gridCol w="2756275">
                  <a:extLst>
                    <a:ext uri="{9D8B030D-6E8A-4147-A177-3AD203B41FA5}">
                      <a16:colId xmlns:a16="http://schemas.microsoft.com/office/drawing/2014/main" val="3400150753"/>
                    </a:ext>
                  </a:extLst>
                </a:gridCol>
                <a:gridCol w="1189042">
                  <a:extLst>
                    <a:ext uri="{9D8B030D-6E8A-4147-A177-3AD203B41FA5}">
                      <a16:colId xmlns:a16="http://schemas.microsoft.com/office/drawing/2014/main" val="849970926"/>
                    </a:ext>
                  </a:extLst>
                </a:gridCol>
                <a:gridCol w="1189042">
                  <a:extLst>
                    <a:ext uri="{9D8B030D-6E8A-4147-A177-3AD203B41FA5}">
                      <a16:colId xmlns:a16="http://schemas.microsoft.com/office/drawing/2014/main" val="2746409465"/>
                    </a:ext>
                  </a:extLst>
                </a:gridCol>
              </a:tblGrid>
              <a:tr h="345562">
                <a:tc>
                  <a:txBody>
                    <a:bodyPr/>
                    <a:lstStyle/>
                    <a:p>
                      <a:r>
                        <a:rPr lang="en-US" sz="1400" b="1" i="0" baseline="0" dirty="0">
                          <a:solidFill>
                            <a:schemeClr val="tx2"/>
                          </a:solidFill>
                        </a:rPr>
                        <a:t>AEs, n (%)</a:t>
                      </a:r>
                      <a:endParaRPr lang="en-US" sz="1400" b="1" i="0" dirty="0">
                        <a:solidFill>
                          <a:schemeClr val="tx2"/>
                        </a:solidFill>
                      </a:endParaRPr>
                    </a:p>
                  </a:txBody>
                  <a:tcPr anchor="b">
                    <a:lnB w="12700" cap="flat" cmpd="sng" algn="ctr">
                      <a:solidFill>
                        <a:schemeClr val="accent1"/>
                      </a:solidFill>
                      <a:prstDash val="solid"/>
                      <a:round/>
                      <a:headEnd type="none" w="med" len="med"/>
                      <a:tailEnd type="none" w="med" len="med"/>
                    </a:lnB>
                  </a:tcPr>
                </a:tc>
                <a:tc>
                  <a:txBody>
                    <a:bodyPr/>
                    <a:lstStyle/>
                    <a:p>
                      <a:pPr algn="ctr" defTabSz="892175" eaLnBrk="0"/>
                      <a:r>
                        <a:rPr lang="en-GB" altLang="zh-CN" sz="1400" b="1" i="0" dirty="0">
                          <a:solidFill>
                            <a:srgbClr val="FFFFFF"/>
                          </a:solidFill>
                          <a:latin typeface="+mn-lt"/>
                          <a:ea typeface="SimSun" pitchFamily="2" charset="-122"/>
                        </a:rPr>
                        <a:t>Any grade</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defTabSz="892175" eaLnBrk="0"/>
                      <a:r>
                        <a:rPr lang="en-GB" altLang="zh-CN" sz="1400" b="1" i="0" dirty="0">
                          <a:solidFill>
                            <a:srgbClr val="FFFFFF"/>
                          </a:solidFill>
                          <a:latin typeface="+mn-lt"/>
                          <a:ea typeface="SimSun" pitchFamily="2" charset="-122"/>
                        </a:rPr>
                        <a:t>Grade </a:t>
                      </a:r>
                      <a:r>
                        <a:rPr lang="en-GB" sz="1400" b="1" i="0" baseline="0" dirty="0">
                          <a:solidFill>
                            <a:schemeClr val="tx2"/>
                          </a:solidFill>
                        </a:rPr>
                        <a:t>3</a:t>
                      </a:r>
                      <a:endParaRPr lang="en-GB" altLang="zh-CN" sz="1400" b="1" i="0" dirty="0">
                        <a:solidFill>
                          <a:srgbClr val="FFFFFF"/>
                        </a:solidFill>
                        <a:latin typeface="+mn-lt"/>
                        <a:ea typeface="SimSun" pitchFamily="2" charset="-122"/>
                      </a:endParaRP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805004280"/>
                  </a:ext>
                </a:extLst>
              </a:tr>
              <a:tr h="323240">
                <a:tc>
                  <a:txBody>
                    <a:bodyPr/>
                    <a:lstStyle/>
                    <a:p>
                      <a:r>
                        <a:rPr lang="en-GB" sz="1400" noProof="0" dirty="0"/>
                        <a:t>Diarrhoea</a:t>
                      </a:r>
                      <a:r>
                        <a:rPr lang="en-GB" sz="1400" baseline="0" noProof="0" dirty="0"/>
                        <a:t> </a:t>
                      </a:r>
                      <a:endParaRPr lang="en-GB" sz="1400" noProof="0" dirty="0"/>
                    </a:p>
                  </a:txBody>
                  <a:tcPr marL="90000" anchor="ctr">
                    <a:lnT w="12700" cap="flat" cmpd="sng" algn="ctr">
                      <a:solidFill>
                        <a:schemeClr val="accent1"/>
                      </a:solidFill>
                      <a:prstDash val="solid"/>
                      <a:round/>
                      <a:headEnd type="none" w="med" len="med"/>
                      <a:tailEnd type="none" w="med" len="med"/>
                    </a:lnT>
                  </a:tcPr>
                </a:tc>
                <a:tc>
                  <a:txBody>
                    <a:bodyPr/>
                    <a:lstStyle/>
                    <a:p>
                      <a:pPr algn="ctr"/>
                      <a:r>
                        <a:rPr lang="en-GB" sz="1400" noProof="0" dirty="0"/>
                        <a:t>40 (83)</a:t>
                      </a:r>
                    </a:p>
                  </a:txBody>
                  <a:tcPr anchor="ctr">
                    <a:lnT w="12700" cap="flat" cmpd="sng" algn="ctr">
                      <a:solidFill>
                        <a:schemeClr val="accent1"/>
                      </a:solidFill>
                      <a:prstDash val="solid"/>
                      <a:round/>
                      <a:headEnd type="none" w="med" len="med"/>
                      <a:tailEnd type="none" w="med" len="med"/>
                    </a:lnT>
                  </a:tcPr>
                </a:tc>
                <a:tc>
                  <a:txBody>
                    <a:bodyPr/>
                    <a:lstStyle/>
                    <a:p>
                      <a:pPr algn="ctr"/>
                      <a:r>
                        <a:rPr lang="en-US" sz="1400" dirty="0"/>
                        <a:t>7 (15)</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832671344"/>
                  </a:ext>
                </a:extLst>
              </a:tr>
              <a:tr h="323240">
                <a:tc>
                  <a:txBody>
                    <a:bodyPr/>
                    <a:lstStyle/>
                    <a:p>
                      <a:r>
                        <a:rPr lang="en-GB" sz="1400" noProof="0" dirty="0"/>
                        <a:t>Rash</a:t>
                      </a:r>
                    </a:p>
                  </a:txBody>
                  <a:tcPr marL="90000" anchor="ctr"/>
                </a:tc>
                <a:tc>
                  <a:txBody>
                    <a:bodyPr/>
                    <a:lstStyle/>
                    <a:p>
                      <a:pPr algn="ctr"/>
                      <a:r>
                        <a:rPr lang="en-GB" sz="1400" noProof="0" dirty="0"/>
                        <a:t>34 (69)</a:t>
                      </a:r>
                    </a:p>
                  </a:txBody>
                  <a:tcPr anchor="ctr"/>
                </a:tc>
                <a:tc>
                  <a:txBody>
                    <a:bodyPr/>
                    <a:lstStyle/>
                    <a:p>
                      <a:pPr algn="ctr"/>
                      <a:r>
                        <a:rPr lang="en-US" sz="1400" dirty="0"/>
                        <a:t>17 (35)</a:t>
                      </a:r>
                    </a:p>
                  </a:txBody>
                  <a:tcPr anchor="ctr"/>
                </a:tc>
                <a:extLst>
                  <a:ext uri="{0D108BD9-81ED-4DB2-BD59-A6C34878D82A}">
                    <a16:rowId xmlns:a16="http://schemas.microsoft.com/office/drawing/2014/main" val="3174589432"/>
                  </a:ext>
                </a:extLst>
              </a:tr>
              <a:tr h="323240">
                <a:tc>
                  <a:txBody>
                    <a:bodyPr/>
                    <a:lstStyle/>
                    <a:p>
                      <a:r>
                        <a:rPr lang="en-GB" sz="1400" noProof="0" dirty="0"/>
                        <a:t>Stomatitis/mucosal</a:t>
                      </a:r>
                      <a:r>
                        <a:rPr lang="en-GB" sz="1400" baseline="0" noProof="0" dirty="0"/>
                        <a:t> inflammation</a:t>
                      </a:r>
                      <a:endParaRPr lang="en-GB" sz="1400" noProof="0" dirty="0"/>
                    </a:p>
                  </a:txBody>
                  <a:tcPr marL="90000" anchor="ctr"/>
                </a:tc>
                <a:tc>
                  <a:txBody>
                    <a:bodyPr/>
                    <a:lstStyle/>
                    <a:p>
                      <a:pPr algn="ctr"/>
                      <a:r>
                        <a:rPr lang="en-GB" sz="1400" noProof="0"/>
                        <a:t>39 (81)</a:t>
                      </a:r>
                      <a:endParaRPr lang="en-GB" sz="1400" noProof="0" dirty="0"/>
                    </a:p>
                  </a:txBody>
                  <a:tcPr anchor="ctr"/>
                </a:tc>
                <a:tc>
                  <a:txBody>
                    <a:bodyPr/>
                    <a:lstStyle/>
                    <a:p>
                      <a:pPr algn="ctr"/>
                      <a:r>
                        <a:rPr lang="en-US" sz="1400"/>
                        <a:t>10 (21)</a:t>
                      </a:r>
                      <a:endParaRPr lang="en-US" sz="1400" dirty="0"/>
                    </a:p>
                  </a:txBody>
                  <a:tcPr anchor="ctr"/>
                </a:tc>
                <a:extLst>
                  <a:ext uri="{0D108BD9-81ED-4DB2-BD59-A6C34878D82A}">
                    <a16:rowId xmlns:a16="http://schemas.microsoft.com/office/drawing/2014/main" val="902662807"/>
                  </a:ext>
                </a:extLst>
              </a:tr>
              <a:tr h="323240">
                <a:tc>
                  <a:txBody>
                    <a:bodyPr/>
                    <a:lstStyle/>
                    <a:p>
                      <a:r>
                        <a:rPr lang="en-GB" sz="1400" noProof="0" dirty="0"/>
                        <a:t>Paronychia</a:t>
                      </a:r>
                    </a:p>
                  </a:txBody>
                  <a:tcPr marL="90000" anchor="ctr"/>
                </a:tc>
                <a:tc>
                  <a:txBody>
                    <a:bodyPr/>
                    <a:lstStyle/>
                    <a:p>
                      <a:pPr algn="ctr"/>
                      <a:r>
                        <a:rPr lang="en-GB" sz="1400" noProof="0" dirty="0"/>
                        <a:t>22 (46)</a:t>
                      </a:r>
                    </a:p>
                  </a:txBody>
                  <a:tcPr anchor="ctr"/>
                </a:tc>
                <a:tc>
                  <a:txBody>
                    <a:bodyPr/>
                    <a:lstStyle/>
                    <a:p>
                      <a:pPr algn="ctr"/>
                      <a:r>
                        <a:rPr lang="en-US" sz="1400" dirty="0"/>
                        <a:t>4 (8)</a:t>
                      </a:r>
                    </a:p>
                  </a:txBody>
                  <a:tcPr anchor="ctr"/>
                </a:tc>
                <a:extLst>
                  <a:ext uri="{0D108BD9-81ED-4DB2-BD59-A6C34878D82A}">
                    <a16:rowId xmlns:a16="http://schemas.microsoft.com/office/drawing/2014/main" val="2345728024"/>
                  </a:ext>
                </a:extLst>
              </a:tr>
              <a:tr h="323240">
                <a:tc>
                  <a:txBody>
                    <a:bodyPr/>
                    <a:lstStyle/>
                    <a:p>
                      <a:pPr marL="0" algn="l" defTabSz="914400" rtl="0" eaLnBrk="1" fontAlgn="b" latinLnBrk="0" hangingPunct="1">
                        <a:lnSpc>
                          <a:spcPct val="100000"/>
                        </a:lnSpc>
                      </a:pPr>
                      <a:r>
                        <a:rPr lang="en-GB" sz="1400" u="none" strike="noStrike" kern="1200" noProof="0" dirty="0">
                          <a:solidFill>
                            <a:schemeClr val="tx1"/>
                          </a:solidFill>
                          <a:effectLst/>
                          <a:latin typeface="+mn-lt"/>
                          <a:ea typeface="+mn-ea"/>
                          <a:cs typeface="+mn-cs"/>
                        </a:rPr>
                        <a:t>Pneumonitis </a:t>
                      </a:r>
                    </a:p>
                  </a:txBody>
                  <a:tcPr marL="90000" anchor="ctr"/>
                </a:tc>
                <a:tc>
                  <a:txBody>
                    <a:bodyPr/>
                    <a:lstStyle/>
                    <a:p>
                      <a:pPr algn="ctr"/>
                      <a:r>
                        <a:rPr lang="en-GB" sz="1400" noProof="0" dirty="0"/>
                        <a:t>2 (4)</a:t>
                      </a:r>
                    </a:p>
                  </a:txBody>
                  <a:tcPr anchor="ctr"/>
                </a:tc>
                <a:tc>
                  <a:txBody>
                    <a:bodyPr/>
                    <a:lstStyle/>
                    <a:p>
                      <a:pPr algn="ctr"/>
                      <a:r>
                        <a:rPr lang="en-US" sz="1400" dirty="0"/>
                        <a:t>1 (2)</a:t>
                      </a:r>
                    </a:p>
                  </a:txBody>
                  <a:tcPr anchor="ctr"/>
                </a:tc>
                <a:extLst>
                  <a:ext uri="{0D108BD9-81ED-4DB2-BD59-A6C34878D82A}">
                    <a16:rowId xmlns:a16="http://schemas.microsoft.com/office/drawing/2014/main" val="60113834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32615631"/>
              </p:ext>
            </p:extLst>
          </p:nvPr>
        </p:nvGraphicFramePr>
        <p:xfrm>
          <a:off x="1287633" y="1701993"/>
          <a:ext cx="4189801" cy="2022720"/>
        </p:xfrm>
        <a:graphic>
          <a:graphicData uri="http://schemas.openxmlformats.org/drawingml/2006/table">
            <a:tbl>
              <a:tblPr firstRow="1" bandRow="1">
                <a:tableStyleId>{69012ECD-51FC-41F1-AA8D-1B2483CD663E}</a:tableStyleId>
              </a:tblPr>
              <a:tblGrid>
                <a:gridCol w="2347260">
                  <a:extLst>
                    <a:ext uri="{9D8B030D-6E8A-4147-A177-3AD203B41FA5}">
                      <a16:colId xmlns:a16="http://schemas.microsoft.com/office/drawing/2014/main" val="3400150753"/>
                    </a:ext>
                  </a:extLst>
                </a:gridCol>
                <a:gridCol w="1842541">
                  <a:extLst>
                    <a:ext uri="{9D8B030D-6E8A-4147-A177-3AD203B41FA5}">
                      <a16:colId xmlns:a16="http://schemas.microsoft.com/office/drawing/2014/main" val="849970926"/>
                    </a:ext>
                  </a:extLst>
                </a:gridCol>
              </a:tblGrid>
              <a:tr h="304800">
                <a:tc>
                  <a:txBody>
                    <a:bodyPr/>
                    <a:lstStyle/>
                    <a:p>
                      <a:r>
                        <a:rPr lang="en-US" sz="1400" baseline="0" dirty="0">
                          <a:solidFill>
                            <a:schemeClr val="tx2"/>
                          </a:solidFill>
                          <a:latin typeface="+mn-lt"/>
                        </a:rPr>
                        <a:t>TRAEs, n </a:t>
                      </a:r>
                      <a:r>
                        <a:rPr lang="en-US" sz="1400" dirty="0">
                          <a:solidFill>
                            <a:schemeClr val="tx2"/>
                          </a:solidFill>
                          <a:latin typeface="+mn-lt"/>
                        </a:rPr>
                        <a:t>(%)</a:t>
                      </a:r>
                    </a:p>
                  </a:txBody>
                  <a:tcPr anchor="b"/>
                </a:tc>
                <a:tc>
                  <a:txBody>
                    <a:bodyPr/>
                    <a:lstStyle/>
                    <a:p>
                      <a:pPr algn="ctr" defTabSz="892175" eaLnBrk="0"/>
                      <a:r>
                        <a:rPr lang="en-GB" altLang="zh-CN" sz="1400" dirty="0">
                          <a:solidFill>
                            <a:srgbClr val="FFFFFF"/>
                          </a:solidFill>
                          <a:latin typeface="+mn-lt"/>
                          <a:ea typeface="SimSun" pitchFamily="2" charset="-122"/>
                        </a:rPr>
                        <a:t>Poziotinib 16 mg/day (n=48)</a:t>
                      </a:r>
                    </a:p>
                  </a:txBody>
                  <a:tcPr marL="36000" marR="36000" marT="36000" marB="36000" anchor="ctr"/>
                </a:tc>
                <a:extLst>
                  <a:ext uri="{0D108BD9-81ED-4DB2-BD59-A6C34878D82A}">
                    <a16:rowId xmlns:a16="http://schemas.microsoft.com/office/drawing/2014/main" val="2805004280"/>
                  </a:ext>
                </a:extLst>
              </a:tr>
              <a:tr h="304800">
                <a:tc>
                  <a:txBody>
                    <a:body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Any</a:t>
                      </a:r>
                    </a:p>
                  </a:txBody>
                  <a:tcPr marL="90000" anchor="ctr"/>
                </a:tc>
                <a:tc>
                  <a:txBody>
                    <a:bodyPr/>
                    <a:lstStyle/>
                    <a:p>
                      <a:pPr algn="ctr"/>
                      <a:r>
                        <a:rPr lang="en-US" sz="1400" dirty="0">
                          <a:latin typeface="+mn-lt"/>
                        </a:rPr>
                        <a:t>48 (100)</a:t>
                      </a:r>
                    </a:p>
                  </a:txBody>
                  <a:tcPr anchor="ctr"/>
                </a:tc>
                <a:extLst>
                  <a:ext uri="{0D108BD9-81ED-4DB2-BD59-A6C34878D82A}">
                    <a16:rowId xmlns:a16="http://schemas.microsoft.com/office/drawing/2014/main" val="1438031848"/>
                  </a:ext>
                </a:extLst>
              </a:tr>
              <a:tr h="304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mn-cs"/>
                        </a:rPr>
                        <a:t>Serious</a:t>
                      </a:r>
                    </a:p>
                  </a:txBody>
                  <a:tcPr marL="90000" anchor="b"/>
                </a:tc>
                <a:tc>
                  <a:txBody>
                    <a:bodyPr/>
                    <a:lstStyle/>
                    <a:p>
                      <a:pPr algn="ctr"/>
                      <a:r>
                        <a:rPr lang="en-US" sz="1400" dirty="0">
                          <a:latin typeface="+mn-lt"/>
                        </a:rPr>
                        <a:t>5 (10)</a:t>
                      </a:r>
                    </a:p>
                  </a:txBody>
                  <a:tcPr anchor="ctr"/>
                </a:tc>
                <a:extLst>
                  <a:ext uri="{0D108BD9-81ED-4DB2-BD59-A6C34878D82A}">
                    <a16:rowId xmlns:a16="http://schemas.microsoft.com/office/drawing/2014/main" val="895962150"/>
                  </a:ext>
                </a:extLst>
              </a:tr>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636"/>
                          </a:solidFill>
                          <a:effectLst/>
                          <a:uLnTx/>
                          <a:uFillTx/>
                          <a:latin typeface="+mn-lt"/>
                          <a:ea typeface="+mn-ea"/>
                          <a:cs typeface="Arial" panose="020B0604020202020204" pitchFamily="34" charset="0"/>
                        </a:rPr>
                        <a:t>Led to interruption</a:t>
                      </a:r>
                    </a:p>
                  </a:txBody>
                  <a:tcPr marL="90000" anchor="b"/>
                </a:tc>
                <a:tc>
                  <a:txBody>
                    <a:bodyPr/>
                    <a:lstStyle/>
                    <a:p>
                      <a:pPr algn="ctr"/>
                      <a:r>
                        <a:rPr lang="en-US" sz="1400" dirty="0">
                          <a:latin typeface="+mn-lt"/>
                        </a:rPr>
                        <a:t>42 (88)</a:t>
                      </a:r>
                    </a:p>
                  </a:txBody>
                  <a:tcPr anchor="ctr"/>
                </a:tc>
                <a:extLst>
                  <a:ext uri="{0D108BD9-81ED-4DB2-BD59-A6C34878D82A}">
                    <a16:rowId xmlns:a16="http://schemas.microsoft.com/office/drawing/2014/main" val="2832671344"/>
                  </a:ext>
                </a:extLst>
              </a:tr>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tx1"/>
                          </a:solidFill>
                          <a:effectLst/>
                          <a:latin typeface="+mn-lt"/>
                          <a:ea typeface="+mn-ea"/>
                          <a:cs typeface="Arial" panose="020B0604020202020204" pitchFamily="34" charset="0"/>
                        </a:rPr>
                        <a:t>Led to dose reduction</a:t>
                      </a:r>
                    </a:p>
                  </a:txBody>
                  <a:tcPr marL="90000" anchor="b"/>
                </a:tc>
                <a:tc>
                  <a:txBody>
                    <a:bodyPr/>
                    <a:lstStyle/>
                    <a:p>
                      <a:pPr algn="ctr"/>
                      <a:r>
                        <a:rPr lang="en-US" sz="1400" dirty="0">
                          <a:latin typeface="+mn-lt"/>
                        </a:rPr>
                        <a:t>37</a:t>
                      </a:r>
                      <a:r>
                        <a:rPr lang="en-US" sz="1400" baseline="0" dirty="0">
                          <a:latin typeface="+mn-lt"/>
                        </a:rPr>
                        <a:t> (77)</a:t>
                      </a:r>
                      <a:endParaRPr lang="en-US" sz="1400" dirty="0">
                        <a:latin typeface="+mn-lt"/>
                      </a:endParaRPr>
                    </a:p>
                  </a:txBody>
                  <a:tcPr anchor="ctr"/>
                </a:tc>
                <a:extLst>
                  <a:ext uri="{0D108BD9-81ED-4DB2-BD59-A6C34878D82A}">
                    <a16:rowId xmlns:a16="http://schemas.microsoft.com/office/drawing/2014/main" val="3174589432"/>
                  </a:ext>
                </a:extLst>
              </a:tr>
              <a:tr h="3048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400" u="none" strike="noStrike" kern="1200" dirty="0">
                          <a:solidFill>
                            <a:schemeClr val="tx1"/>
                          </a:solidFill>
                          <a:effectLst/>
                          <a:latin typeface="+mn-lt"/>
                          <a:ea typeface="+mn-ea"/>
                          <a:cs typeface="Arial" panose="020B0604020202020204" pitchFamily="34" charset="0"/>
                        </a:rPr>
                        <a:t>Led to discontinuation</a:t>
                      </a:r>
                    </a:p>
                  </a:txBody>
                  <a:tcPr marL="90000" anchor="b"/>
                </a:tc>
                <a:tc>
                  <a:txBody>
                    <a:bodyPr/>
                    <a:lstStyle/>
                    <a:p>
                      <a:pPr algn="ctr"/>
                      <a:r>
                        <a:rPr lang="en-US" sz="1400" dirty="0">
                          <a:latin typeface="+mn-lt"/>
                        </a:rPr>
                        <a:t>6 (13)</a:t>
                      </a:r>
                    </a:p>
                  </a:txBody>
                  <a:tcPr anchor="ctr"/>
                </a:tc>
                <a:extLst>
                  <a:ext uri="{0D108BD9-81ED-4DB2-BD59-A6C34878D82A}">
                    <a16:rowId xmlns:a16="http://schemas.microsoft.com/office/drawing/2014/main" val="902662807"/>
                  </a:ext>
                </a:extLst>
              </a:tr>
            </a:tbl>
          </a:graphicData>
        </a:graphic>
      </p:graphicFrame>
    </p:spTree>
    <p:extLst>
      <p:ext uri="{BB962C8B-B14F-4D97-AF65-F5344CB8AC3E}">
        <p14:creationId xmlns:p14="http://schemas.microsoft.com/office/powerpoint/2010/main" val="4234148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LBA50: </a:t>
            </a:r>
            <a:r>
              <a:rPr lang="en-GB" sz="2000" dirty="0"/>
              <a:t>A randomized phase III study comparing cisplatin-pemetrexed (cis-</a:t>
            </a:r>
            <a:r>
              <a:rPr lang="en-GB" sz="2000" dirty="0" err="1"/>
              <a:t>pem</a:t>
            </a:r>
            <a:r>
              <a:rPr lang="en-GB" sz="2000" dirty="0"/>
              <a:t>) with carboplatin (C)-paclitaxel (P)-bevacizumab (B) in chemotherapy naïve patients (pts) with advanced KRAS mutated non-small cell lung cancer (NSCLC): NVALT22 </a:t>
            </a:r>
            <a:r>
              <a:rPr lang="en-US" sz="2000" dirty="0"/>
              <a:t>– </a:t>
            </a:r>
            <a:r>
              <a:rPr lang="en-US" sz="2000" dirty="0" err="1"/>
              <a:t>Dingemans</a:t>
            </a:r>
            <a:r>
              <a:rPr lang="en-US" sz="2000" dirty="0"/>
              <a:t> AC,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carboplatin + paclitaxel + bevacizumab in patients with advanced, KRAS-mutated</a:t>
            </a:r>
            <a:r>
              <a:rPr lang="en-US" i="1" dirty="0"/>
              <a:t> </a:t>
            </a:r>
            <a:r>
              <a:rPr lang="en-US" dirty="0"/>
              <a:t>NSCLC compared with standard of care in the NVALT22 study</a:t>
            </a:r>
          </a:p>
        </p:txBody>
      </p:sp>
      <p:sp>
        <p:nvSpPr>
          <p:cNvPr id="5" name="Text Placeholder 4"/>
          <p:cNvSpPr>
            <a:spLocks noGrp="1"/>
          </p:cNvSpPr>
          <p:nvPr>
            <p:ph type="body" sz="quarter" idx="11"/>
          </p:nvPr>
        </p:nvSpPr>
        <p:spPr/>
        <p:txBody>
          <a:bodyPr/>
          <a:lstStyle/>
          <a:p>
            <a:r>
              <a:rPr lang="en-US" dirty="0" err="1"/>
              <a:t>Dingemans</a:t>
            </a:r>
            <a:r>
              <a:rPr lang="en-US" dirty="0"/>
              <a:t> AC, et al. Ann </a:t>
            </a:r>
            <a:r>
              <a:rPr lang="en-US" dirty="0" err="1"/>
              <a:t>Oncol</a:t>
            </a:r>
            <a:r>
              <a:rPr lang="en-US" dirty="0"/>
              <a:t> 2021;32(</a:t>
            </a:r>
            <a:r>
              <a:rPr lang="en-US" dirty="0" err="1"/>
              <a:t>suppl</a:t>
            </a:r>
            <a:r>
              <a:rPr lang="en-US" dirty="0"/>
              <a:t>):</a:t>
            </a:r>
            <a:r>
              <a:rPr lang="en-US" dirty="0" err="1"/>
              <a:t>Abstr</a:t>
            </a:r>
            <a:r>
              <a:rPr lang="en-US" dirty="0"/>
              <a:t> LBA50</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dirty="0"/>
              <a:t>PFS</a:t>
            </a:r>
            <a:endParaRPr lang="en-GB" sz="1600" kern="0" dirty="0"/>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ORR, DCR, OS, safety</a:t>
            </a:r>
          </a:p>
        </p:txBody>
      </p:sp>
      <p:sp>
        <p:nvSpPr>
          <p:cNvPr id="10" name="Oval 14"/>
          <p:cNvSpPr>
            <a:spLocks noChangeArrowheads="1"/>
          </p:cNvSpPr>
          <p:nvPr/>
        </p:nvSpPr>
        <p:spPr bwMode="auto">
          <a:xfrm>
            <a:off x="3929768" y="3482633"/>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4058933" y="2954950"/>
            <a:ext cx="690316" cy="365051"/>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021036" y="4267362"/>
            <a:ext cx="766111" cy="365051"/>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10133574" y="4422576"/>
            <a:ext cx="1600203"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Pemetrexed maintenance</a:t>
            </a:r>
          </a:p>
        </p:txBody>
      </p:sp>
      <p:sp>
        <p:nvSpPr>
          <p:cNvPr id="14" name="AutoShape 12"/>
          <p:cNvSpPr>
            <a:spLocks noChangeArrowheads="1"/>
          </p:cNvSpPr>
          <p:nvPr/>
        </p:nvSpPr>
        <p:spPr bwMode="auto">
          <a:xfrm>
            <a:off x="10133574" y="2381948"/>
            <a:ext cx="160020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Bevacizumab maintenance</a:t>
            </a:r>
          </a:p>
        </p:txBody>
      </p:sp>
      <p:sp>
        <p:nvSpPr>
          <p:cNvPr id="15" name="Content Placeholder 26"/>
          <p:cNvSpPr txBox="1">
            <a:spLocks/>
          </p:cNvSpPr>
          <p:nvPr/>
        </p:nvSpPr>
        <p:spPr bwMode="auto">
          <a:xfrm>
            <a:off x="4805161" y="3203357"/>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rPr>
              <a:t>Stratification</a:t>
            </a:r>
          </a:p>
          <a:p>
            <a:pPr marL="203200" indent="-203200">
              <a:spcBef>
                <a:spcPts val="0"/>
              </a:spcBef>
              <a:spcAft>
                <a:spcPts val="400"/>
              </a:spcAft>
              <a:buFont typeface="Arial" pitchFamily="34" charset="0"/>
              <a:buChar char="•"/>
              <a:defRPr/>
            </a:pPr>
            <a:r>
              <a:rPr lang="en-GB" sz="1200" dirty="0">
                <a:solidFill>
                  <a:srgbClr val="363636"/>
                </a:solidFill>
              </a:rPr>
              <a:t>KRAS mutation (G12C vs. G12V vs. other)</a:t>
            </a:r>
          </a:p>
          <a:p>
            <a:pPr marL="203200" indent="-203200">
              <a:spcBef>
                <a:spcPts val="0"/>
              </a:spcBef>
              <a:spcAft>
                <a:spcPts val="400"/>
              </a:spcAft>
              <a:buFont typeface="Arial" pitchFamily="34" charset="0"/>
              <a:buChar char="•"/>
              <a:defRPr/>
            </a:pPr>
            <a:r>
              <a:rPr lang="en-GB" sz="1200" dirty="0">
                <a:solidFill>
                  <a:srgbClr val="363636"/>
                </a:solidFill>
              </a:rPr>
              <a:t>ECOG PS (0–1 vs. 2)</a:t>
            </a:r>
          </a:p>
          <a:p>
            <a:pPr marL="203200" indent="-203200">
              <a:spcBef>
                <a:spcPts val="0"/>
              </a:spcBef>
              <a:spcAft>
                <a:spcPts val="400"/>
              </a:spcAft>
              <a:buFont typeface="Arial" pitchFamily="34" charset="0"/>
              <a:buChar char="•"/>
              <a:defRPr/>
            </a:pPr>
            <a:r>
              <a:rPr lang="en-GB" sz="1200" dirty="0">
                <a:solidFill>
                  <a:srgbClr val="363636"/>
                </a:solidFill>
              </a:rPr>
              <a:t>Brain metastasis (yes vs. no)</a:t>
            </a:r>
          </a:p>
          <a:p>
            <a:pPr marL="203200" indent="-203200">
              <a:spcBef>
                <a:spcPts val="0"/>
              </a:spcBef>
              <a:spcAft>
                <a:spcPts val="400"/>
              </a:spcAft>
              <a:buFont typeface="Arial" pitchFamily="34" charset="0"/>
              <a:buChar char="•"/>
              <a:defRPr/>
            </a:pPr>
            <a:r>
              <a:rPr lang="en-GB" sz="1200" dirty="0">
                <a:solidFill>
                  <a:srgbClr val="363636"/>
                </a:solidFill>
              </a:rPr>
              <a:t>Prior anti-PD-L1 (yes vs. no)</a:t>
            </a:r>
          </a:p>
        </p:txBody>
      </p:sp>
      <p:cxnSp>
        <p:nvCxnSpPr>
          <p:cNvPr id="16" name="AutoShape 19"/>
          <p:cNvCxnSpPr>
            <a:cxnSpLocks noChangeShapeType="1"/>
            <a:stCxn id="19" idx="3"/>
            <a:endCxn id="10" idx="2"/>
          </p:cNvCxnSpPr>
          <p:nvPr/>
        </p:nvCxnSpPr>
        <p:spPr bwMode="auto">
          <a:xfrm flipV="1">
            <a:off x="3776345" y="3774733"/>
            <a:ext cx="153423" cy="1"/>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a:off x="9428642" y="4832944"/>
            <a:ext cx="704932"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9428643" y="2792317"/>
            <a:ext cx="704931"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478092" y="2630637"/>
            <a:ext cx="3298253"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a:spcAft>
                <a:spcPct val="30000"/>
              </a:spcAft>
              <a:buFont typeface="Arial" pitchFamily="34" charset="0"/>
              <a:buChar char="•"/>
            </a:pPr>
            <a:r>
              <a:rPr lang="en-US" altLang="zh-CN" sz="1600" dirty="0">
                <a:solidFill>
                  <a:srgbClr val="FFFFFF"/>
                </a:solidFill>
                <a:ea typeface="SimSun" pitchFamily="2" charset="-122"/>
              </a:rPr>
              <a:t>Advanced NSCLC </a:t>
            </a:r>
            <a:endParaRPr lang="en-GB" altLang="zh-CN" sz="1600" i="1" dirty="0">
              <a:solidFill>
                <a:srgbClr val="FFFFFF"/>
              </a:solidFill>
              <a:ea typeface="SimSun" pitchFamily="2" charset="-122"/>
            </a:endParaRPr>
          </a:p>
          <a:p>
            <a:pPr marL="228600" indent="-228600" defTabSz="892175" eaLnBrk="0">
              <a:spcAft>
                <a:spcPct val="30000"/>
              </a:spcAft>
              <a:buFont typeface="Arial" pitchFamily="34" charset="0"/>
              <a:buChar char="•"/>
            </a:pPr>
            <a:r>
              <a:rPr lang="en-US" altLang="zh-CN" sz="1600" dirty="0">
                <a:solidFill>
                  <a:srgbClr val="FFFFFF"/>
                </a:solidFill>
                <a:ea typeface="SimSun" pitchFamily="2" charset="-122"/>
              </a:rPr>
              <a:t>KRAS mutation</a:t>
            </a:r>
          </a:p>
          <a:p>
            <a:pPr marL="228600" indent="-228600" defTabSz="892175" eaLnBrk="0">
              <a:spcAft>
                <a:spcPct val="30000"/>
              </a:spcAft>
              <a:buFont typeface="Arial" pitchFamily="34" charset="0"/>
              <a:buChar char="•"/>
            </a:pPr>
            <a:r>
              <a:rPr lang="en-US" altLang="zh-CN" sz="1600" dirty="0">
                <a:solidFill>
                  <a:srgbClr val="FFFFFF"/>
                </a:solidFill>
                <a:ea typeface="SimSun" pitchFamily="2" charset="-122"/>
              </a:rPr>
              <a:t>Chemotherapy naïve/previous anti-PD-L1 therapy allowed </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0–2</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(n=240)</a:t>
            </a:r>
          </a:p>
        </p:txBody>
      </p:sp>
      <p:sp>
        <p:nvSpPr>
          <p:cNvPr id="20" name="AutoShape 12"/>
          <p:cNvSpPr>
            <a:spLocks noChangeArrowheads="1"/>
          </p:cNvSpPr>
          <p:nvPr/>
        </p:nvSpPr>
        <p:spPr bwMode="auto">
          <a:xfrm>
            <a:off x="4586617" y="4422576"/>
            <a:ext cx="484202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Cisplatin 75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 </a:t>
            </a:r>
            <a:br>
              <a:rPr lang="en-GB" altLang="zh-CN" dirty="0">
                <a:solidFill>
                  <a:srgbClr val="FFFFFF"/>
                </a:solidFill>
                <a:ea typeface="SimSun" pitchFamily="2" charset="-122"/>
              </a:rPr>
            </a:br>
            <a:r>
              <a:rPr lang="en-GB" altLang="zh-CN" dirty="0">
                <a:solidFill>
                  <a:srgbClr val="FFFFFF"/>
                </a:solidFill>
                <a:ea typeface="SimSun" pitchFamily="2" charset="-122"/>
              </a:rPr>
              <a:t>pemetrexed 500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q3w </a:t>
            </a:r>
            <a:br>
              <a:rPr lang="en-GB" altLang="zh-CN" dirty="0">
                <a:solidFill>
                  <a:srgbClr val="FFFFFF"/>
                </a:solidFill>
                <a:ea typeface="SimSun" pitchFamily="2" charset="-122"/>
              </a:rPr>
            </a:br>
            <a:r>
              <a:rPr lang="en-GB" altLang="zh-CN" dirty="0">
                <a:solidFill>
                  <a:srgbClr val="FFFFFF"/>
                </a:solidFill>
                <a:ea typeface="SimSun" pitchFamily="2" charset="-122"/>
              </a:rPr>
              <a:t>(n=101)</a:t>
            </a:r>
          </a:p>
        </p:txBody>
      </p:sp>
      <p:sp>
        <p:nvSpPr>
          <p:cNvPr id="21" name="AutoShape 8"/>
          <p:cNvSpPr>
            <a:spLocks noChangeArrowheads="1"/>
          </p:cNvSpPr>
          <p:nvPr/>
        </p:nvSpPr>
        <p:spPr bwMode="auto">
          <a:xfrm>
            <a:off x="4586617" y="2381948"/>
            <a:ext cx="484202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Carboplatin AUC6 + paclitaxel 200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 bevacizumab 15 mg/kg q3w</a:t>
            </a:r>
          </a:p>
          <a:p>
            <a:pPr algn="ctr" defTabSz="892175" eaLnBrk="0" hangingPunct="0"/>
            <a:r>
              <a:rPr lang="en-GB" altLang="zh-CN" dirty="0">
                <a:solidFill>
                  <a:srgbClr val="FFFFFF"/>
                </a:solidFill>
                <a:ea typeface="SimSun" pitchFamily="2" charset="-122"/>
              </a:rPr>
              <a:t>(n=102)</a:t>
            </a:r>
          </a:p>
        </p:txBody>
      </p:sp>
    </p:spTree>
    <p:extLst>
      <p:ext uri="{BB962C8B-B14F-4D97-AF65-F5344CB8AC3E}">
        <p14:creationId xmlns:p14="http://schemas.microsoft.com/office/powerpoint/2010/main" val="353413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LBA50: </a:t>
            </a:r>
            <a:r>
              <a:rPr lang="en-GB" sz="2000" dirty="0"/>
              <a:t>A randomized phase III study comparing cisplatin-pemetrexed (cis-</a:t>
            </a:r>
            <a:r>
              <a:rPr lang="en-GB" sz="2000" dirty="0" err="1"/>
              <a:t>pem</a:t>
            </a:r>
            <a:r>
              <a:rPr lang="en-GB" sz="2000" dirty="0"/>
              <a:t>) with carboplatin (C)-paclitaxel (P)-bevacizumab (B) in chemotherapy naïve patients (pts) with advanced KRAS mutated non-small cell lung cancer (NSCLC): NVALT22 </a:t>
            </a:r>
            <a:r>
              <a:rPr lang="en-US" sz="2000" dirty="0"/>
              <a:t>– </a:t>
            </a:r>
            <a:r>
              <a:rPr lang="en-US" sz="2000" dirty="0" err="1"/>
              <a:t>Dingemans</a:t>
            </a:r>
            <a:r>
              <a:rPr lang="en-US" sz="2000" dirty="0"/>
              <a:t> AC, et al</a:t>
            </a:r>
          </a:p>
        </p:txBody>
      </p:sp>
      <p:sp>
        <p:nvSpPr>
          <p:cNvPr id="3" name="Content Placeholder 2"/>
          <p:cNvSpPr>
            <a:spLocks noGrp="1"/>
          </p:cNvSpPr>
          <p:nvPr>
            <p:ph idx="1"/>
          </p:nvPr>
        </p:nvSpPr>
        <p:spPr>
          <a:xfrm>
            <a:off x="304800" y="1246909"/>
            <a:ext cx="11582400" cy="491344"/>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err="1"/>
              <a:t>Dingemans</a:t>
            </a:r>
            <a:r>
              <a:rPr lang="en-US" dirty="0"/>
              <a:t> AC, et al. Ann </a:t>
            </a:r>
            <a:r>
              <a:rPr lang="en-US" dirty="0" err="1"/>
              <a:t>Oncol</a:t>
            </a:r>
            <a:r>
              <a:rPr lang="en-US" dirty="0"/>
              <a:t> 2021;32(</a:t>
            </a:r>
            <a:r>
              <a:rPr lang="en-US" dirty="0" err="1"/>
              <a:t>suppl</a:t>
            </a:r>
            <a:r>
              <a:rPr lang="en-US" dirty="0"/>
              <a:t>):</a:t>
            </a:r>
            <a:r>
              <a:rPr lang="en-US" dirty="0" err="1"/>
              <a:t>Abstr</a:t>
            </a:r>
            <a:r>
              <a:rPr lang="en-US" dirty="0"/>
              <a:t> LBA50</a:t>
            </a:r>
          </a:p>
        </p:txBody>
      </p:sp>
      <p:sp>
        <p:nvSpPr>
          <p:cNvPr id="6" name="TextBox 5">
            <a:extLst>
              <a:ext uri="{FF2B5EF4-FFF2-40B4-BE49-F238E27FC236}">
                <a16:creationId xmlns:a16="http://schemas.microsoft.com/office/drawing/2014/main" id="{2F0FE98C-7CDB-46C0-979C-E585E4F8C2F9}"/>
              </a:ext>
            </a:extLst>
          </p:cNvPr>
          <p:cNvSpPr txBox="1"/>
          <p:nvPr/>
        </p:nvSpPr>
        <p:spPr>
          <a:xfrm>
            <a:off x="5829918" y="1557082"/>
            <a:ext cx="582212" cy="338554"/>
          </a:xfrm>
          <a:prstGeom prst="rect">
            <a:avLst/>
          </a:prstGeom>
          <a:noFill/>
        </p:spPr>
        <p:txBody>
          <a:bodyPr wrap="none" rtlCol="0">
            <a:spAutoFit/>
          </a:bodyPr>
          <a:lstStyle/>
          <a:p>
            <a:pPr algn="ctr"/>
            <a:r>
              <a:rPr lang="en-US" sz="1600" b="1" dirty="0">
                <a:solidFill>
                  <a:srgbClr val="363636"/>
                </a:solidFill>
              </a:rPr>
              <a:t>PFS</a:t>
            </a:r>
            <a:endParaRPr lang="en-GB" sz="1600" b="1" dirty="0">
              <a:solidFill>
                <a:srgbClr val="363636"/>
              </a:solidFill>
            </a:endParaRPr>
          </a:p>
        </p:txBody>
      </p:sp>
      <p:grpSp>
        <p:nvGrpSpPr>
          <p:cNvPr id="134" name="Group 133">
            <a:extLst>
              <a:ext uri="{FF2B5EF4-FFF2-40B4-BE49-F238E27FC236}">
                <a16:creationId xmlns:a16="http://schemas.microsoft.com/office/drawing/2014/main" id="{25114095-7B33-47DE-986F-D6810E2B80E2}"/>
              </a:ext>
            </a:extLst>
          </p:cNvPr>
          <p:cNvGrpSpPr/>
          <p:nvPr/>
        </p:nvGrpSpPr>
        <p:grpSpPr>
          <a:xfrm>
            <a:off x="2390962" y="1789555"/>
            <a:ext cx="7100389" cy="4298812"/>
            <a:chOff x="2404808" y="1640543"/>
            <a:chExt cx="7100389" cy="4298812"/>
          </a:xfrm>
        </p:grpSpPr>
        <p:sp>
          <p:nvSpPr>
            <p:cNvPr id="7" name="Freeform 21">
              <a:extLst>
                <a:ext uri="{FF2B5EF4-FFF2-40B4-BE49-F238E27FC236}">
                  <a16:creationId xmlns:a16="http://schemas.microsoft.com/office/drawing/2014/main" id="{72219D4D-3D96-4A01-B9ED-4D305A276A3F}"/>
                </a:ext>
              </a:extLst>
            </p:cNvPr>
            <p:cNvSpPr>
              <a:spLocks/>
            </p:cNvSpPr>
            <p:nvPr/>
          </p:nvSpPr>
          <p:spPr bwMode="auto">
            <a:xfrm>
              <a:off x="3532775" y="1772279"/>
              <a:ext cx="4361244" cy="24712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8" name="Group 7">
              <a:extLst>
                <a:ext uri="{FF2B5EF4-FFF2-40B4-BE49-F238E27FC236}">
                  <a16:creationId xmlns:a16="http://schemas.microsoft.com/office/drawing/2014/main" id="{A9E96950-5358-4F60-8042-0783CADA6E14}"/>
                </a:ext>
              </a:extLst>
            </p:cNvPr>
            <p:cNvGrpSpPr/>
            <p:nvPr/>
          </p:nvGrpSpPr>
          <p:grpSpPr>
            <a:xfrm>
              <a:off x="2754853" y="1640543"/>
              <a:ext cx="780460" cy="2655088"/>
              <a:chOff x="2965865" y="1764868"/>
              <a:chExt cx="780460" cy="2292058"/>
            </a:xfrm>
          </p:grpSpPr>
          <p:sp>
            <p:nvSpPr>
              <p:cNvPr id="9" name="Line 7">
                <a:extLst>
                  <a:ext uri="{FF2B5EF4-FFF2-40B4-BE49-F238E27FC236}">
                    <a16:creationId xmlns:a16="http://schemas.microsoft.com/office/drawing/2014/main" id="{19C78D5C-C487-4457-A349-70E5F45675FE}"/>
                  </a:ext>
                </a:extLst>
              </p:cNvPr>
              <p:cNvSpPr>
                <a:spLocks noChangeShapeType="1"/>
              </p:cNvSpPr>
              <p:nvPr/>
            </p:nvSpPr>
            <p:spPr bwMode="auto">
              <a:xfrm>
                <a:off x="3660091"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8">
                <a:extLst>
                  <a:ext uri="{FF2B5EF4-FFF2-40B4-BE49-F238E27FC236}">
                    <a16:creationId xmlns:a16="http://schemas.microsoft.com/office/drawing/2014/main" id="{036E1FE0-AE84-4636-8636-47C935832517}"/>
                  </a:ext>
                </a:extLst>
              </p:cNvPr>
              <p:cNvSpPr>
                <a:spLocks noChangeShapeType="1"/>
              </p:cNvSpPr>
              <p:nvPr/>
            </p:nvSpPr>
            <p:spPr bwMode="auto">
              <a:xfrm>
                <a:off x="3660091"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9">
                <a:extLst>
                  <a:ext uri="{FF2B5EF4-FFF2-40B4-BE49-F238E27FC236}">
                    <a16:creationId xmlns:a16="http://schemas.microsoft.com/office/drawing/2014/main" id="{F96154E7-0019-4D44-91D3-80A74436D2A2}"/>
                  </a:ext>
                </a:extLst>
              </p:cNvPr>
              <p:cNvSpPr>
                <a:spLocks noChangeShapeType="1"/>
              </p:cNvSpPr>
              <p:nvPr/>
            </p:nvSpPr>
            <p:spPr bwMode="auto">
              <a:xfrm>
                <a:off x="3660091"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0">
                <a:extLst>
                  <a:ext uri="{FF2B5EF4-FFF2-40B4-BE49-F238E27FC236}">
                    <a16:creationId xmlns:a16="http://schemas.microsoft.com/office/drawing/2014/main" id="{EC51D81D-BEE5-4D4C-B720-44F478F0E620}"/>
                  </a:ext>
                </a:extLst>
              </p:cNvPr>
              <p:cNvSpPr>
                <a:spLocks noChangeShapeType="1"/>
              </p:cNvSpPr>
              <p:nvPr/>
            </p:nvSpPr>
            <p:spPr bwMode="auto">
              <a:xfrm>
                <a:off x="3660091"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1">
                <a:extLst>
                  <a:ext uri="{FF2B5EF4-FFF2-40B4-BE49-F238E27FC236}">
                    <a16:creationId xmlns:a16="http://schemas.microsoft.com/office/drawing/2014/main" id="{0B69A7CF-6FF3-4D1A-80CC-D55D06F1B5AE}"/>
                  </a:ext>
                </a:extLst>
              </p:cNvPr>
              <p:cNvSpPr>
                <a:spLocks noChangeShapeType="1"/>
              </p:cNvSpPr>
              <p:nvPr/>
            </p:nvSpPr>
            <p:spPr bwMode="auto">
              <a:xfrm>
                <a:off x="3660091"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id="{AABFA70E-365C-428F-A2F5-25AEAE24C8F1}"/>
                  </a:ext>
                </a:extLst>
              </p:cNvPr>
              <p:cNvSpPr txBox="1"/>
              <p:nvPr/>
            </p:nvSpPr>
            <p:spPr>
              <a:xfrm rot="16200000">
                <a:off x="2284699" y="2768255"/>
                <a:ext cx="1670109"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cs typeface="Arial" panose="020B0604020202020204" pitchFamily="34" charset="0"/>
                  </a:rPr>
                  <a:t>Survival probability, %</a:t>
                </a:r>
              </a:p>
            </p:txBody>
          </p:sp>
          <p:sp>
            <p:nvSpPr>
              <p:cNvPr id="15" name="TextBox 14">
                <a:extLst>
                  <a:ext uri="{FF2B5EF4-FFF2-40B4-BE49-F238E27FC236}">
                    <a16:creationId xmlns:a16="http://schemas.microsoft.com/office/drawing/2014/main" id="{188038FD-D641-4421-BB34-A271FC986F5A}"/>
                  </a:ext>
                </a:extLst>
              </p:cNvPr>
              <p:cNvSpPr txBox="1"/>
              <p:nvPr/>
            </p:nvSpPr>
            <p:spPr>
              <a:xfrm>
                <a:off x="3208358" y="1764868"/>
                <a:ext cx="482824" cy="265695"/>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100</a:t>
                </a:r>
              </a:p>
            </p:txBody>
          </p:sp>
          <p:sp>
            <p:nvSpPr>
              <p:cNvPr id="16" name="TextBox 15">
                <a:extLst>
                  <a:ext uri="{FF2B5EF4-FFF2-40B4-BE49-F238E27FC236}">
                    <a16:creationId xmlns:a16="http://schemas.microsoft.com/office/drawing/2014/main" id="{49D3A5D1-BAE7-4176-AEAB-1F3A74A34B20}"/>
                  </a:ext>
                </a:extLst>
              </p:cNvPr>
              <p:cNvSpPr txBox="1"/>
              <p:nvPr/>
            </p:nvSpPr>
            <p:spPr>
              <a:xfrm>
                <a:off x="3307744" y="2263399"/>
                <a:ext cx="383438" cy="265695"/>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75</a:t>
                </a:r>
              </a:p>
            </p:txBody>
          </p:sp>
          <p:sp>
            <p:nvSpPr>
              <p:cNvPr id="17" name="TextBox 16">
                <a:extLst>
                  <a:ext uri="{FF2B5EF4-FFF2-40B4-BE49-F238E27FC236}">
                    <a16:creationId xmlns:a16="http://schemas.microsoft.com/office/drawing/2014/main" id="{4FC92B6E-E91C-44D1-8B6C-1051446204C3}"/>
                  </a:ext>
                </a:extLst>
              </p:cNvPr>
              <p:cNvSpPr txBox="1"/>
              <p:nvPr/>
            </p:nvSpPr>
            <p:spPr>
              <a:xfrm>
                <a:off x="3307744" y="2778053"/>
                <a:ext cx="383438" cy="265695"/>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50</a:t>
                </a:r>
              </a:p>
            </p:txBody>
          </p:sp>
          <p:sp>
            <p:nvSpPr>
              <p:cNvPr id="18" name="TextBox 17">
                <a:extLst>
                  <a:ext uri="{FF2B5EF4-FFF2-40B4-BE49-F238E27FC236}">
                    <a16:creationId xmlns:a16="http://schemas.microsoft.com/office/drawing/2014/main" id="{B27152C6-7A1A-46CB-A39D-582316274014}"/>
                  </a:ext>
                </a:extLst>
              </p:cNvPr>
              <p:cNvSpPr txBox="1"/>
              <p:nvPr/>
            </p:nvSpPr>
            <p:spPr>
              <a:xfrm>
                <a:off x="3307744" y="3281955"/>
                <a:ext cx="383438" cy="265695"/>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25</a:t>
                </a:r>
              </a:p>
            </p:txBody>
          </p:sp>
          <p:sp>
            <p:nvSpPr>
              <p:cNvPr id="19" name="TextBox 18">
                <a:extLst>
                  <a:ext uri="{FF2B5EF4-FFF2-40B4-BE49-F238E27FC236}">
                    <a16:creationId xmlns:a16="http://schemas.microsoft.com/office/drawing/2014/main" id="{B5A982FB-035B-4BE5-BEB6-E28BC8A8424D}"/>
                  </a:ext>
                </a:extLst>
              </p:cNvPr>
              <p:cNvSpPr txBox="1"/>
              <p:nvPr/>
            </p:nvSpPr>
            <p:spPr>
              <a:xfrm>
                <a:off x="3407138" y="3791231"/>
                <a:ext cx="284052" cy="265695"/>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a:t>
                </a:r>
              </a:p>
            </p:txBody>
          </p:sp>
        </p:grpSp>
        <p:sp>
          <p:nvSpPr>
            <p:cNvPr id="20" name="TextBox 19">
              <a:extLst>
                <a:ext uri="{FF2B5EF4-FFF2-40B4-BE49-F238E27FC236}">
                  <a16:creationId xmlns:a16="http://schemas.microsoft.com/office/drawing/2014/main" id="{D75216E4-44CC-464A-8EFB-03633A743CD5}"/>
                </a:ext>
              </a:extLst>
            </p:cNvPr>
            <p:cNvSpPr txBox="1"/>
            <p:nvPr/>
          </p:nvSpPr>
          <p:spPr>
            <a:xfrm>
              <a:off x="5210327" y="4589058"/>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cs typeface="Arial" panose="020B0604020202020204" pitchFamily="34" charset="0"/>
                </a:rPr>
                <a:t>Time, months</a:t>
              </a:r>
            </a:p>
          </p:txBody>
        </p:sp>
        <p:grpSp>
          <p:nvGrpSpPr>
            <p:cNvPr id="79" name="Group 78">
              <a:extLst>
                <a:ext uri="{FF2B5EF4-FFF2-40B4-BE49-F238E27FC236}">
                  <a16:creationId xmlns:a16="http://schemas.microsoft.com/office/drawing/2014/main" id="{A6336EFD-D6E3-4EAF-B5B8-D23E265F0598}"/>
                </a:ext>
              </a:extLst>
            </p:cNvPr>
            <p:cNvGrpSpPr/>
            <p:nvPr/>
          </p:nvGrpSpPr>
          <p:grpSpPr>
            <a:xfrm>
              <a:off x="3642762" y="4249312"/>
              <a:ext cx="4343108" cy="360147"/>
              <a:chOff x="1473905" y="5471106"/>
              <a:chExt cx="3966378" cy="360147"/>
            </a:xfrm>
          </p:grpSpPr>
          <p:sp>
            <p:nvSpPr>
              <p:cNvPr id="57" name="Line 21">
                <a:extLst>
                  <a:ext uri="{FF2B5EF4-FFF2-40B4-BE49-F238E27FC236}">
                    <a16:creationId xmlns:a16="http://schemas.microsoft.com/office/drawing/2014/main" id="{D1D29C1E-1E7A-4D93-8C5A-60A6D69C7E33}"/>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2E155FB-27DD-4715-91E3-7DE2D6FB0028}"/>
                  </a:ext>
                </a:extLst>
              </p:cNvPr>
              <p:cNvSpPr txBox="1"/>
              <p:nvPr/>
            </p:nvSpPr>
            <p:spPr>
              <a:xfrm>
                <a:off x="5192356"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60</a:t>
                </a:r>
              </a:p>
            </p:txBody>
          </p:sp>
          <p:sp>
            <p:nvSpPr>
              <p:cNvPr id="59" name="Line 21">
                <a:extLst>
                  <a:ext uri="{FF2B5EF4-FFF2-40B4-BE49-F238E27FC236}">
                    <a16:creationId xmlns:a16="http://schemas.microsoft.com/office/drawing/2014/main" id="{26283340-FC39-4FBB-BB15-06CB82A204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C3B71B2-A91D-4643-8473-7E26934B37AF}"/>
                  </a:ext>
                </a:extLst>
              </p:cNvPr>
              <p:cNvSpPr txBox="1"/>
              <p:nvPr/>
            </p:nvSpPr>
            <p:spPr>
              <a:xfrm>
                <a:off x="4816719"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54</a:t>
                </a:r>
              </a:p>
            </p:txBody>
          </p:sp>
          <p:sp>
            <p:nvSpPr>
              <p:cNvPr id="61" name="Line 21">
                <a:extLst>
                  <a:ext uri="{FF2B5EF4-FFF2-40B4-BE49-F238E27FC236}">
                    <a16:creationId xmlns:a16="http://schemas.microsoft.com/office/drawing/2014/main" id="{31CD84B8-4ADE-47BF-9906-2C041704910E}"/>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6BDE3010-F6D4-4CAD-A0E1-4C3CC3C01200}"/>
                  </a:ext>
                </a:extLst>
              </p:cNvPr>
              <p:cNvSpPr txBox="1"/>
              <p:nvPr/>
            </p:nvSpPr>
            <p:spPr>
              <a:xfrm>
                <a:off x="4441082" y="5543106"/>
                <a:ext cx="247927" cy="288147"/>
              </a:xfrm>
              <a:prstGeom prst="rect">
                <a:avLst/>
              </a:prstGeom>
              <a:noFill/>
            </p:spPr>
            <p:txBody>
              <a:bodyPr wrap="none" lIns="36000" tIns="36000" rIns="36000" bIns="36000" rtlCol="0" anchor="t" anchorCtr="0">
                <a:spAutoFit/>
              </a:bodyPr>
              <a:lstStyle/>
              <a:p>
                <a:pPr algn="ctr"/>
                <a:r>
                  <a:rPr lang="en-US" sz="1400" dirty="0">
                    <a:solidFill>
                      <a:srgbClr val="363636"/>
                    </a:solidFill>
                    <a:latin typeface="Arial" panose="020B0604020202020204" pitchFamily="34" charset="0"/>
                    <a:cs typeface="Arial" panose="020B0604020202020204" pitchFamily="34" charset="0"/>
                  </a:rPr>
                  <a:t>4</a:t>
                </a:r>
                <a:r>
                  <a:rPr lang="en-GB" sz="1400" dirty="0">
                    <a:solidFill>
                      <a:srgbClr val="363636"/>
                    </a:solidFill>
                    <a:latin typeface="Arial" panose="020B0604020202020204" pitchFamily="34" charset="0"/>
                    <a:cs typeface="Arial" panose="020B0604020202020204" pitchFamily="34" charset="0"/>
                  </a:rPr>
                  <a:t>8</a:t>
                </a:r>
              </a:p>
            </p:txBody>
          </p:sp>
          <p:sp>
            <p:nvSpPr>
              <p:cNvPr id="63" name="Line 21">
                <a:extLst>
                  <a:ext uri="{FF2B5EF4-FFF2-40B4-BE49-F238E27FC236}">
                    <a16:creationId xmlns:a16="http://schemas.microsoft.com/office/drawing/2014/main" id="{81092A18-DFB0-40E4-AAF8-1F22EDE30604}"/>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5A7144B-6D50-4A0B-A05A-969C98D35CDC}"/>
                  </a:ext>
                </a:extLst>
              </p:cNvPr>
              <p:cNvSpPr txBox="1"/>
              <p:nvPr/>
            </p:nvSpPr>
            <p:spPr>
              <a:xfrm>
                <a:off x="4065445"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42</a:t>
                </a:r>
              </a:p>
            </p:txBody>
          </p:sp>
          <p:sp>
            <p:nvSpPr>
              <p:cNvPr id="65" name="Line 21">
                <a:extLst>
                  <a:ext uri="{FF2B5EF4-FFF2-40B4-BE49-F238E27FC236}">
                    <a16:creationId xmlns:a16="http://schemas.microsoft.com/office/drawing/2014/main" id="{A8871F44-D6BC-40C4-B37A-0E01181C0CC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BF025832-ED06-4A27-A1E1-13AE5D941091}"/>
                  </a:ext>
                </a:extLst>
              </p:cNvPr>
              <p:cNvSpPr txBox="1"/>
              <p:nvPr/>
            </p:nvSpPr>
            <p:spPr>
              <a:xfrm>
                <a:off x="3689808"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36</a:t>
                </a:r>
              </a:p>
            </p:txBody>
          </p:sp>
          <p:sp>
            <p:nvSpPr>
              <p:cNvPr id="67" name="Line 21">
                <a:extLst>
                  <a:ext uri="{FF2B5EF4-FFF2-40B4-BE49-F238E27FC236}">
                    <a16:creationId xmlns:a16="http://schemas.microsoft.com/office/drawing/2014/main" id="{77EF1AE2-860E-4164-A749-7B9FFC97AA96}"/>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7FA5CA01-0999-42FB-8915-633AA5DFF3AC}"/>
                  </a:ext>
                </a:extLst>
              </p:cNvPr>
              <p:cNvSpPr txBox="1"/>
              <p:nvPr/>
            </p:nvSpPr>
            <p:spPr>
              <a:xfrm>
                <a:off x="3314171"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30</a:t>
                </a:r>
              </a:p>
            </p:txBody>
          </p:sp>
          <p:sp>
            <p:nvSpPr>
              <p:cNvPr id="69" name="Line 21">
                <a:extLst>
                  <a:ext uri="{FF2B5EF4-FFF2-40B4-BE49-F238E27FC236}">
                    <a16:creationId xmlns:a16="http://schemas.microsoft.com/office/drawing/2014/main" id="{40512509-DE7E-466A-A72F-F93D769C20D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E06D7C48-59C2-40F7-BF99-B63BDC6786BF}"/>
                  </a:ext>
                </a:extLst>
              </p:cNvPr>
              <p:cNvSpPr txBox="1"/>
              <p:nvPr/>
            </p:nvSpPr>
            <p:spPr>
              <a:xfrm>
                <a:off x="2938533"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24</a:t>
                </a:r>
              </a:p>
            </p:txBody>
          </p:sp>
          <p:sp>
            <p:nvSpPr>
              <p:cNvPr id="71" name="Line 21">
                <a:extLst>
                  <a:ext uri="{FF2B5EF4-FFF2-40B4-BE49-F238E27FC236}">
                    <a16:creationId xmlns:a16="http://schemas.microsoft.com/office/drawing/2014/main" id="{326F63A0-56B1-4C21-9B9E-022D8574E94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0E6E41B0-AB68-4D27-8D1C-D48D1DE31D5D}"/>
                  </a:ext>
                </a:extLst>
              </p:cNvPr>
              <p:cNvSpPr txBox="1"/>
              <p:nvPr/>
            </p:nvSpPr>
            <p:spPr>
              <a:xfrm>
                <a:off x="2562897"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73" name="Line 21">
                <a:extLst>
                  <a:ext uri="{FF2B5EF4-FFF2-40B4-BE49-F238E27FC236}">
                    <a16:creationId xmlns:a16="http://schemas.microsoft.com/office/drawing/2014/main" id="{22C4DE29-2558-4A5E-93AF-90310E3736A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EEAE37E-F562-40F2-9647-B52A18A37FAD}"/>
                  </a:ext>
                </a:extLst>
              </p:cNvPr>
              <p:cNvSpPr txBox="1"/>
              <p:nvPr/>
            </p:nvSpPr>
            <p:spPr>
              <a:xfrm>
                <a:off x="2187261" y="5543106"/>
                <a:ext cx="24792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75" name="Line 21">
                <a:extLst>
                  <a:ext uri="{FF2B5EF4-FFF2-40B4-BE49-F238E27FC236}">
                    <a16:creationId xmlns:a16="http://schemas.microsoft.com/office/drawing/2014/main" id="{1A0EDBA2-CCE2-4E70-9648-5179DA4D10C8}"/>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7DCD0F28-A981-4379-A27B-B266B59E55EE}"/>
                  </a:ext>
                </a:extLst>
              </p:cNvPr>
              <p:cNvSpPr txBox="1"/>
              <p:nvPr/>
            </p:nvSpPr>
            <p:spPr>
              <a:xfrm>
                <a:off x="1857005" y="5543106"/>
                <a:ext cx="15716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77" name="Line 21">
                <a:extLst>
                  <a:ext uri="{FF2B5EF4-FFF2-40B4-BE49-F238E27FC236}">
                    <a16:creationId xmlns:a16="http://schemas.microsoft.com/office/drawing/2014/main" id="{6B4D9910-3DF8-403D-9438-FBF7E78315B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31C5BD1-C179-48CF-AE34-CA96172EFD92}"/>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grpSp>
          <p:nvGrpSpPr>
            <p:cNvPr id="103" name="Group 102">
              <a:extLst>
                <a:ext uri="{FF2B5EF4-FFF2-40B4-BE49-F238E27FC236}">
                  <a16:creationId xmlns:a16="http://schemas.microsoft.com/office/drawing/2014/main" id="{1B8B2F78-0965-48C8-8197-45E04048EB04}"/>
                </a:ext>
              </a:extLst>
            </p:cNvPr>
            <p:cNvGrpSpPr/>
            <p:nvPr/>
          </p:nvGrpSpPr>
          <p:grpSpPr>
            <a:xfrm>
              <a:off x="3543376" y="4896450"/>
              <a:ext cx="4493633" cy="503590"/>
              <a:chOff x="2520902" y="5741453"/>
              <a:chExt cx="4493633" cy="503590"/>
            </a:xfrm>
          </p:grpSpPr>
          <p:sp>
            <p:nvSpPr>
              <p:cNvPr id="82" name="TextBox 81">
                <a:extLst>
                  <a:ext uri="{FF2B5EF4-FFF2-40B4-BE49-F238E27FC236}">
                    <a16:creationId xmlns:a16="http://schemas.microsoft.com/office/drawing/2014/main" id="{84AF15F9-0F7D-4C97-99CC-95370C04DD85}"/>
                  </a:ext>
                </a:extLst>
              </p:cNvPr>
              <p:cNvSpPr txBox="1"/>
              <p:nvPr/>
            </p:nvSpPr>
            <p:spPr>
              <a:xfrm>
                <a:off x="6624436" y="5741453"/>
                <a:ext cx="390099"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0</a:t>
                </a:r>
              </a:p>
              <a:p>
                <a:pPr algn="ctr"/>
                <a:r>
                  <a:rPr lang="en-GB" sz="1400" dirty="0">
                    <a:solidFill>
                      <a:schemeClr val="accent1"/>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824B849C-CE97-4C36-8FE4-CF06CFAE94EE}"/>
                  </a:ext>
                </a:extLst>
              </p:cNvPr>
              <p:cNvSpPr txBox="1"/>
              <p:nvPr/>
            </p:nvSpPr>
            <p:spPr>
              <a:xfrm>
                <a:off x="6262815"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a:p>
                <a:pPr algn="ctr"/>
                <a:r>
                  <a:rPr lang="en-GB" sz="1400" dirty="0">
                    <a:solidFill>
                      <a:schemeClr val="accent1"/>
                    </a:solidFill>
                    <a:latin typeface="Arial" panose="020B0604020202020204" pitchFamily="34" charset="0"/>
                    <a:cs typeface="Arial" panose="020B0604020202020204" pitchFamily="34" charset="0"/>
                  </a:rPr>
                  <a:t>(9)</a:t>
                </a:r>
              </a:p>
            </p:txBody>
          </p:sp>
          <p:sp>
            <p:nvSpPr>
              <p:cNvPr id="86" name="TextBox 85">
                <a:extLst>
                  <a:ext uri="{FF2B5EF4-FFF2-40B4-BE49-F238E27FC236}">
                    <a16:creationId xmlns:a16="http://schemas.microsoft.com/office/drawing/2014/main" id="{6F929B7F-E9C5-4E44-8B5B-00672B159969}"/>
                  </a:ext>
                </a:extLst>
              </p:cNvPr>
              <p:cNvSpPr txBox="1"/>
              <p:nvPr/>
            </p:nvSpPr>
            <p:spPr>
              <a:xfrm>
                <a:off x="5851499"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a:p>
                <a:pPr algn="ctr"/>
                <a:r>
                  <a:rPr lang="en-GB" sz="1400" dirty="0">
                    <a:solidFill>
                      <a:schemeClr val="accent1"/>
                    </a:solidFill>
                    <a:latin typeface="Arial" panose="020B0604020202020204" pitchFamily="34" charset="0"/>
                    <a:cs typeface="Arial" panose="020B0604020202020204" pitchFamily="34" charset="0"/>
                  </a:rPr>
                  <a:t>(9)</a:t>
                </a:r>
              </a:p>
            </p:txBody>
          </p:sp>
          <p:sp>
            <p:nvSpPr>
              <p:cNvPr id="88" name="TextBox 87">
                <a:extLst>
                  <a:ext uri="{FF2B5EF4-FFF2-40B4-BE49-F238E27FC236}">
                    <a16:creationId xmlns:a16="http://schemas.microsoft.com/office/drawing/2014/main" id="{C910C6CD-7308-4153-AFE1-3F50E387FE7D}"/>
                  </a:ext>
                </a:extLst>
              </p:cNvPr>
              <p:cNvSpPr txBox="1"/>
              <p:nvPr/>
            </p:nvSpPr>
            <p:spPr>
              <a:xfrm>
                <a:off x="5440184"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a:p>
                <a:pPr algn="ctr"/>
                <a:r>
                  <a:rPr lang="en-GB" sz="1400" dirty="0">
                    <a:solidFill>
                      <a:schemeClr val="accent1"/>
                    </a:solidFill>
                    <a:latin typeface="Arial" panose="020B0604020202020204" pitchFamily="34" charset="0"/>
                    <a:cs typeface="Arial" panose="020B0604020202020204" pitchFamily="34" charset="0"/>
                  </a:rPr>
                  <a:t>(9)</a:t>
                </a:r>
              </a:p>
            </p:txBody>
          </p:sp>
          <p:sp>
            <p:nvSpPr>
              <p:cNvPr id="90" name="TextBox 89">
                <a:extLst>
                  <a:ext uri="{FF2B5EF4-FFF2-40B4-BE49-F238E27FC236}">
                    <a16:creationId xmlns:a16="http://schemas.microsoft.com/office/drawing/2014/main" id="{47C7F1DF-06A2-445E-931E-72481CECA7E1}"/>
                  </a:ext>
                </a:extLst>
              </p:cNvPr>
              <p:cNvSpPr txBox="1"/>
              <p:nvPr/>
            </p:nvSpPr>
            <p:spPr>
              <a:xfrm>
                <a:off x="5028869"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br>
                  <a:rPr lang="en-GB" sz="1400" dirty="0">
                    <a:solidFill>
                      <a:schemeClr val="accent1"/>
                    </a:solidFill>
                    <a:latin typeface="Arial" panose="020B0604020202020204" pitchFamily="34" charset="0"/>
                    <a:cs typeface="Arial" panose="020B0604020202020204" pitchFamily="34" charset="0"/>
                  </a:rPr>
                </a:br>
                <a:r>
                  <a:rPr lang="en-GB" sz="1400" dirty="0">
                    <a:solidFill>
                      <a:schemeClr val="accent1"/>
                    </a:solidFill>
                    <a:latin typeface="Arial" panose="020B0604020202020204" pitchFamily="34" charset="0"/>
                    <a:cs typeface="Arial" panose="020B0604020202020204" pitchFamily="34" charset="0"/>
                  </a:rPr>
                  <a:t>(9)</a:t>
                </a:r>
              </a:p>
            </p:txBody>
          </p:sp>
          <p:sp>
            <p:nvSpPr>
              <p:cNvPr id="92" name="TextBox 91">
                <a:extLst>
                  <a:ext uri="{FF2B5EF4-FFF2-40B4-BE49-F238E27FC236}">
                    <a16:creationId xmlns:a16="http://schemas.microsoft.com/office/drawing/2014/main" id="{8E233040-F76D-421E-BA5E-A6F8AA8C6E8D}"/>
                  </a:ext>
                </a:extLst>
              </p:cNvPr>
              <p:cNvSpPr txBox="1"/>
              <p:nvPr/>
            </p:nvSpPr>
            <p:spPr>
              <a:xfrm>
                <a:off x="4617554"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a:p>
                <a:pPr algn="ctr"/>
                <a:r>
                  <a:rPr lang="en-GB" sz="1400" dirty="0">
                    <a:solidFill>
                      <a:schemeClr val="accent1"/>
                    </a:solidFill>
                    <a:latin typeface="Arial" panose="020B0604020202020204" pitchFamily="34" charset="0"/>
                    <a:cs typeface="Arial" panose="020B0604020202020204" pitchFamily="34" charset="0"/>
                  </a:rPr>
                  <a:t>(9)</a:t>
                </a:r>
              </a:p>
            </p:txBody>
          </p:sp>
          <p:sp>
            <p:nvSpPr>
              <p:cNvPr id="94" name="TextBox 93">
                <a:extLst>
                  <a:ext uri="{FF2B5EF4-FFF2-40B4-BE49-F238E27FC236}">
                    <a16:creationId xmlns:a16="http://schemas.microsoft.com/office/drawing/2014/main" id="{9387C5B5-5683-41D6-8D3F-1F9CF888F505}"/>
                  </a:ext>
                </a:extLst>
              </p:cNvPr>
              <p:cNvSpPr txBox="1"/>
              <p:nvPr/>
            </p:nvSpPr>
            <p:spPr>
              <a:xfrm>
                <a:off x="4206238"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a:t>
                </a:r>
              </a:p>
              <a:p>
                <a:pPr algn="ctr"/>
                <a:r>
                  <a:rPr lang="en-GB" sz="1400" dirty="0">
                    <a:solidFill>
                      <a:schemeClr val="accent1"/>
                    </a:solidFill>
                    <a:latin typeface="Arial" panose="020B0604020202020204" pitchFamily="34" charset="0"/>
                    <a:cs typeface="Arial" panose="020B0604020202020204" pitchFamily="34" charset="0"/>
                  </a:rPr>
                  <a:t>(8)</a:t>
                </a:r>
              </a:p>
            </p:txBody>
          </p:sp>
          <p:sp>
            <p:nvSpPr>
              <p:cNvPr id="96" name="TextBox 95">
                <a:extLst>
                  <a:ext uri="{FF2B5EF4-FFF2-40B4-BE49-F238E27FC236}">
                    <a16:creationId xmlns:a16="http://schemas.microsoft.com/office/drawing/2014/main" id="{45D70E1D-DA5B-47EF-A287-487C47D267E6}"/>
                  </a:ext>
                </a:extLst>
              </p:cNvPr>
              <p:cNvSpPr txBox="1"/>
              <p:nvPr/>
            </p:nvSpPr>
            <p:spPr>
              <a:xfrm>
                <a:off x="3794923"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a:t>
                </a:r>
                <a:br>
                  <a:rPr lang="en-GB" sz="1400" dirty="0">
                    <a:solidFill>
                      <a:schemeClr val="accent1"/>
                    </a:solidFill>
                    <a:latin typeface="Arial" panose="020B0604020202020204" pitchFamily="34" charset="0"/>
                    <a:cs typeface="Arial" panose="020B0604020202020204" pitchFamily="34" charset="0"/>
                  </a:rPr>
                </a:br>
                <a:r>
                  <a:rPr lang="en-GB" sz="1400" dirty="0">
                    <a:solidFill>
                      <a:schemeClr val="accent1"/>
                    </a:solidFill>
                    <a:latin typeface="Arial" panose="020B0604020202020204" pitchFamily="34" charset="0"/>
                    <a:cs typeface="Arial" panose="020B0604020202020204" pitchFamily="34" charset="0"/>
                  </a:rPr>
                  <a:t>(8)</a:t>
                </a:r>
              </a:p>
            </p:txBody>
          </p:sp>
          <p:sp>
            <p:nvSpPr>
              <p:cNvPr id="98" name="TextBox 97">
                <a:extLst>
                  <a:ext uri="{FF2B5EF4-FFF2-40B4-BE49-F238E27FC236}">
                    <a16:creationId xmlns:a16="http://schemas.microsoft.com/office/drawing/2014/main" id="{025274C3-EC81-42F4-83C7-705F7886947B}"/>
                  </a:ext>
                </a:extLst>
              </p:cNvPr>
              <p:cNvSpPr txBox="1"/>
              <p:nvPr/>
            </p:nvSpPr>
            <p:spPr>
              <a:xfrm>
                <a:off x="3383608" y="5741453"/>
                <a:ext cx="29071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a:t>
                </a:r>
              </a:p>
              <a:p>
                <a:pPr algn="ctr"/>
                <a:r>
                  <a:rPr lang="en-GB" sz="1400" dirty="0">
                    <a:solidFill>
                      <a:schemeClr val="accent1"/>
                    </a:solidFill>
                    <a:latin typeface="Arial" panose="020B0604020202020204" pitchFamily="34" charset="0"/>
                    <a:cs typeface="Arial" panose="020B0604020202020204" pitchFamily="34" charset="0"/>
                  </a:rPr>
                  <a:t>(8)</a:t>
                </a:r>
              </a:p>
            </p:txBody>
          </p:sp>
          <p:sp>
            <p:nvSpPr>
              <p:cNvPr id="100" name="TextBox 99">
                <a:extLst>
                  <a:ext uri="{FF2B5EF4-FFF2-40B4-BE49-F238E27FC236}">
                    <a16:creationId xmlns:a16="http://schemas.microsoft.com/office/drawing/2014/main" id="{D5D05AB6-72D6-4AC4-8B14-BAF3DEC562F2}"/>
                  </a:ext>
                </a:extLst>
              </p:cNvPr>
              <p:cNvSpPr txBox="1"/>
              <p:nvPr/>
            </p:nvSpPr>
            <p:spPr>
              <a:xfrm>
                <a:off x="2972291" y="5741453"/>
                <a:ext cx="290713"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39</a:t>
                </a:r>
                <a:br>
                  <a:rPr lang="en-GB" sz="1400" dirty="0">
                    <a:solidFill>
                      <a:schemeClr val="accent1"/>
                    </a:solidFill>
                    <a:latin typeface="Arial" panose="020B0604020202020204" pitchFamily="34" charset="0"/>
                    <a:cs typeface="Arial" panose="020B0604020202020204" pitchFamily="34" charset="0"/>
                  </a:rPr>
                </a:br>
                <a:r>
                  <a:rPr lang="en-GB" sz="1400" dirty="0">
                    <a:solidFill>
                      <a:schemeClr val="accent1"/>
                    </a:solidFill>
                    <a:latin typeface="Arial" panose="020B0604020202020204" pitchFamily="34" charset="0"/>
                    <a:cs typeface="Arial" panose="020B0604020202020204" pitchFamily="34" charset="0"/>
                  </a:rPr>
                  <a:t>(6)</a:t>
                </a:r>
              </a:p>
            </p:txBody>
          </p:sp>
          <p:sp>
            <p:nvSpPr>
              <p:cNvPr id="102" name="TextBox 101">
                <a:extLst>
                  <a:ext uri="{FF2B5EF4-FFF2-40B4-BE49-F238E27FC236}">
                    <a16:creationId xmlns:a16="http://schemas.microsoft.com/office/drawing/2014/main" id="{666D1A1D-F474-4B56-BAD9-4C88C3579BC8}"/>
                  </a:ext>
                </a:extLst>
              </p:cNvPr>
              <p:cNvSpPr txBox="1"/>
              <p:nvPr/>
            </p:nvSpPr>
            <p:spPr>
              <a:xfrm>
                <a:off x="2520902" y="5741453"/>
                <a:ext cx="37086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102</a:t>
                </a:r>
              </a:p>
              <a:p>
                <a:pPr algn="ctr"/>
                <a:r>
                  <a:rPr lang="en-GB" sz="1400" dirty="0">
                    <a:solidFill>
                      <a:schemeClr val="accent1"/>
                    </a:solidFill>
                    <a:latin typeface="Arial" panose="020B0604020202020204" pitchFamily="34" charset="0"/>
                    <a:cs typeface="Arial" panose="020B0604020202020204" pitchFamily="34" charset="0"/>
                  </a:rPr>
                  <a:t>(0)</a:t>
                </a:r>
              </a:p>
            </p:txBody>
          </p:sp>
        </p:grpSp>
        <p:grpSp>
          <p:nvGrpSpPr>
            <p:cNvPr id="104" name="Group 103">
              <a:extLst>
                <a:ext uri="{FF2B5EF4-FFF2-40B4-BE49-F238E27FC236}">
                  <a16:creationId xmlns:a16="http://schemas.microsoft.com/office/drawing/2014/main" id="{798EE2F5-30AE-4B6B-A01A-8D2E5557385F}"/>
                </a:ext>
              </a:extLst>
            </p:cNvPr>
            <p:cNvGrpSpPr/>
            <p:nvPr/>
          </p:nvGrpSpPr>
          <p:grpSpPr>
            <a:xfrm>
              <a:off x="3551548" y="5435765"/>
              <a:ext cx="4443940" cy="503590"/>
              <a:chOff x="2520902" y="5741453"/>
              <a:chExt cx="4443940" cy="503590"/>
            </a:xfrm>
          </p:grpSpPr>
          <p:sp>
            <p:nvSpPr>
              <p:cNvPr id="105" name="TextBox 104">
                <a:extLst>
                  <a:ext uri="{FF2B5EF4-FFF2-40B4-BE49-F238E27FC236}">
                    <a16:creationId xmlns:a16="http://schemas.microsoft.com/office/drawing/2014/main" id="{24D6D97E-A644-4266-83E5-E7C8D83E22F9}"/>
                  </a:ext>
                </a:extLst>
              </p:cNvPr>
              <p:cNvSpPr txBox="1"/>
              <p:nvPr/>
            </p:nvSpPr>
            <p:spPr>
              <a:xfrm>
                <a:off x="6674130"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(9)</a:t>
                </a:r>
              </a:p>
            </p:txBody>
          </p:sp>
          <p:sp>
            <p:nvSpPr>
              <p:cNvPr id="106" name="TextBox 105">
                <a:extLst>
                  <a:ext uri="{FF2B5EF4-FFF2-40B4-BE49-F238E27FC236}">
                    <a16:creationId xmlns:a16="http://schemas.microsoft.com/office/drawing/2014/main" id="{791E6608-745F-4535-B93C-875FC1E64F20}"/>
                  </a:ext>
                </a:extLst>
              </p:cNvPr>
              <p:cNvSpPr txBox="1"/>
              <p:nvPr/>
            </p:nvSpPr>
            <p:spPr>
              <a:xfrm>
                <a:off x="6262815"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(9)</a:t>
                </a:r>
              </a:p>
            </p:txBody>
          </p:sp>
          <p:sp>
            <p:nvSpPr>
              <p:cNvPr id="107" name="TextBox 106">
                <a:extLst>
                  <a:ext uri="{FF2B5EF4-FFF2-40B4-BE49-F238E27FC236}">
                    <a16:creationId xmlns:a16="http://schemas.microsoft.com/office/drawing/2014/main" id="{41AF5790-0765-45F5-A404-2362D68D90DE}"/>
                  </a:ext>
                </a:extLst>
              </p:cNvPr>
              <p:cNvSpPr txBox="1"/>
              <p:nvPr/>
            </p:nvSpPr>
            <p:spPr>
              <a:xfrm>
                <a:off x="5851499"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(9)</a:t>
                </a:r>
              </a:p>
            </p:txBody>
          </p:sp>
          <p:sp>
            <p:nvSpPr>
              <p:cNvPr id="108" name="TextBox 107">
                <a:extLst>
                  <a:ext uri="{FF2B5EF4-FFF2-40B4-BE49-F238E27FC236}">
                    <a16:creationId xmlns:a16="http://schemas.microsoft.com/office/drawing/2014/main" id="{DCC674A6-D409-42E7-BA49-8DA3424ED27D}"/>
                  </a:ext>
                </a:extLst>
              </p:cNvPr>
              <p:cNvSpPr txBox="1"/>
              <p:nvPr/>
            </p:nvSpPr>
            <p:spPr>
              <a:xfrm>
                <a:off x="5440184"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(9)</a:t>
                </a:r>
              </a:p>
            </p:txBody>
          </p:sp>
          <p:sp>
            <p:nvSpPr>
              <p:cNvPr id="109" name="TextBox 108">
                <a:extLst>
                  <a:ext uri="{FF2B5EF4-FFF2-40B4-BE49-F238E27FC236}">
                    <a16:creationId xmlns:a16="http://schemas.microsoft.com/office/drawing/2014/main" id="{FFCADF00-DE50-423F-9F55-39790B23B510}"/>
                  </a:ext>
                </a:extLst>
              </p:cNvPr>
              <p:cNvSpPr txBox="1"/>
              <p:nvPr/>
            </p:nvSpPr>
            <p:spPr>
              <a:xfrm>
                <a:off x="5028869"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a:t>
                </a:r>
              </a:p>
              <a:p>
                <a:pPr algn="ctr"/>
                <a:r>
                  <a:rPr lang="en-GB" sz="1400" dirty="0">
                    <a:solidFill>
                      <a:srgbClr val="FF6600"/>
                    </a:solidFill>
                    <a:latin typeface="Arial" panose="020B0604020202020204" pitchFamily="34" charset="0"/>
                    <a:cs typeface="Arial" panose="020B0604020202020204" pitchFamily="34" charset="0"/>
                  </a:rPr>
                  <a:t>(8)</a:t>
                </a:r>
              </a:p>
            </p:txBody>
          </p:sp>
          <p:sp>
            <p:nvSpPr>
              <p:cNvPr id="110" name="TextBox 109">
                <a:extLst>
                  <a:ext uri="{FF2B5EF4-FFF2-40B4-BE49-F238E27FC236}">
                    <a16:creationId xmlns:a16="http://schemas.microsoft.com/office/drawing/2014/main" id="{F4F05776-F339-4A61-8452-8DAD740CA64E}"/>
                  </a:ext>
                </a:extLst>
              </p:cNvPr>
              <p:cNvSpPr txBox="1"/>
              <p:nvPr/>
            </p:nvSpPr>
            <p:spPr>
              <a:xfrm>
                <a:off x="4617554"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a:t>
                </a:r>
              </a:p>
              <a:p>
                <a:pPr algn="ctr"/>
                <a:r>
                  <a:rPr lang="en-GB" sz="1400" dirty="0">
                    <a:solidFill>
                      <a:srgbClr val="FF6600"/>
                    </a:solidFill>
                    <a:latin typeface="Arial" panose="020B0604020202020204" pitchFamily="34" charset="0"/>
                    <a:cs typeface="Arial" panose="020B0604020202020204" pitchFamily="34" charset="0"/>
                  </a:rPr>
                  <a:t>(8)</a:t>
                </a:r>
              </a:p>
            </p:txBody>
          </p:sp>
          <p:sp>
            <p:nvSpPr>
              <p:cNvPr id="111" name="TextBox 110">
                <a:extLst>
                  <a:ext uri="{FF2B5EF4-FFF2-40B4-BE49-F238E27FC236}">
                    <a16:creationId xmlns:a16="http://schemas.microsoft.com/office/drawing/2014/main" id="{7D4D1894-0560-4565-840E-430DF3D53294}"/>
                  </a:ext>
                </a:extLst>
              </p:cNvPr>
              <p:cNvSpPr txBox="1"/>
              <p:nvPr/>
            </p:nvSpPr>
            <p:spPr>
              <a:xfrm>
                <a:off x="4206238"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4</a:t>
                </a:r>
              </a:p>
              <a:p>
                <a:pPr algn="ctr"/>
                <a:r>
                  <a:rPr lang="en-GB" sz="1400" dirty="0">
                    <a:solidFill>
                      <a:srgbClr val="FF6600"/>
                    </a:solidFill>
                    <a:latin typeface="Arial" panose="020B0604020202020204" pitchFamily="34" charset="0"/>
                    <a:cs typeface="Arial" panose="020B0604020202020204" pitchFamily="34" charset="0"/>
                  </a:rPr>
                  <a:t>(8)</a:t>
                </a:r>
              </a:p>
            </p:txBody>
          </p:sp>
          <p:sp>
            <p:nvSpPr>
              <p:cNvPr id="112" name="TextBox 111">
                <a:extLst>
                  <a:ext uri="{FF2B5EF4-FFF2-40B4-BE49-F238E27FC236}">
                    <a16:creationId xmlns:a16="http://schemas.microsoft.com/office/drawing/2014/main" id="{401CCA84-07CE-4162-9D76-1E3E8FC0639E}"/>
                  </a:ext>
                </a:extLst>
              </p:cNvPr>
              <p:cNvSpPr txBox="1"/>
              <p:nvPr/>
            </p:nvSpPr>
            <p:spPr>
              <a:xfrm>
                <a:off x="3794923"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7</a:t>
                </a:r>
              </a:p>
              <a:p>
                <a:pPr algn="ctr"/>
                <a:r>
                  <a:rPr lang="en-GB" sz="1400" dirty="0">
                    <a:solidFill>
                      <a:srgbClr val="FF6600"/>
                    </a:solidFill>
                    <a:latin typeface="Arial" panose="020B0604020202020204" pitchFamily="34" charset="0"/>
                    <a:cs typeface="Arial" panose="020B0604020202020204" pitchFamily="34" charset="0"/>
                  </a:rPr>
                  <a:t>(7)</a:t>
                </a:r>
              </a:p>
            </p:txBody>
          </p:sp>
          <p:sp>
            <p:nvSpPr>
              <p:cNvPr id="113" name="TextBox 112">
                <a:extLst>
                  <a:ext uri="{FF2B5EF4-FFF2-40B4-BE49-F238E27FC236}">
                    <a16:creationId xmlns:a16="http://schemas.microsoft.com/office/drawing/2014/main" id="{08A432A6-E81C-44D4-A729-263888692825}"/>
                  </a:ext>
                </a:extLst>
              </p:cNvPr>
              <p:cNvSpPr txBox="1"/>
              <p:nvPr/>
            </p:nvSpPr>
            <p:spPr>
              <a:xfrm>
                <a:off x="3383608" y="5741453"/>
                <a:ext cx="29071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8</a:t>
                </a:r>
              </a:p>
              <a:p>
                <a:pPr algn="ctr"/>
                <a:r>
                  <a:rPr lang="en-GB" sz="1400" dirty="0">
                    <a:solidFill>
                      <a:srgbClr val="FF6600"/>
                    </a:solidFill>
                    <a:latin typeface="Arial" panose="020B0604020202020204" pitchFamily="34" charset="0"/>
                    <a:cs typeface="Arial" panose="020B0604020202020204" pitchFamily="34" charset="0"/>
                  </a:rPr>
                  <a:t>(7)</a:t>
                </a:r>
              </a:p>
            </p:txBody>
          </p:sp>
          <p:sp>
            <p:nvSpPr>
              <p:cNvPr id="114" name="TextBox 113">
                <a:extLst>
                  <a:ext uri="{FF2B5EF4-FFF2-40B4-BE49-F238E27FC236}">
                    <a16:creationId xmlns:a16="http://schemas.microsoft.com/office/drawing/2014/main" id="{C050B725-63AC-4D57-94B3-5C759DDB584C}"/>
                  </a:ext>
                </a:extLst>
              </p:cNvPr>
              <p:cNvSpPr txBox="1"/>
              <p:nvPr/>
            </p:nvSpPr>
            <p:spPr>
              <a:xfrm>
                <a:off x="2972291" y="5741453"/>
                <a:ext cx="290713"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35</a:t>
                </a:r>
              </a:p>
              <a:p>
                <a:pPr algn="ctr"/>
                <a:r>
                  <a:rPr lang="en-GB" sz="1400" dirty="0">
                    <a:solidFill>
                      <a:srgbClr val="FF6600"/>
                    </a:solidFill>
                    <a:latin typeface="Arial" panose="020B0604020202020204" pitchFamily="34" charset="0"/>
                    <a:cs typeface="Arial" panose="020B0604020202020204" pitchFamily="34" charset="0"/>
                  </a:rPr>
                  <a:t>(5)</a:t>
                </a:r>
              </a:p>
            </p:txBody>
          </p:sp>
          <p:sp>
            <p:nvSpPr>
              <p:cNvPr id="115" name="TextBox 114">
                <a:extLst>
                  <a:ext uri="{FF2B5EF4-FFF2-40B4-BE49-F238E27FC236}">
                    <a16:creationId xmlns:a16="http://schemas.microsoft.com/office/drawing/2014/main" id="{B5190662-FEBD-47B5-97A8-9942E3D77DE2}"/>
                  </a:ext>
                </a:extLst>
              </p:cNvPr>
              <p:cNvSpPr txBox="1"/>
              <p:nvPr/>
            </p:nvSpPr>
            <p:spPr>
              <a:xfrm>
                <a:off x="2520902" y="5741453"/>
                <a:ext cx="37086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101</a:t>
                </a:r>
              </a:p>
              <a:p>
                <a:pPr algn="ctr"/>
                <a:r>
                  <a:rPr lang="en-GB" sz="1400" dirty="0">
                    <a:solidFill>
                      <a:srgbClr val="FF6600"/>
                    </a:solidFill>
                    <a:latin typeface="Arial" panose="020B0604020202020204" pitchFamily="34" charset="0"/>
                    <a:cs typeface="Arial" panose="020B0604020202020204" pitchFamily="34" charset="0"/>
                  </a:rPr>
                  <a:t>(0)</a:t>
                </a:r>
              </a:p>
            </p:txBody>
          </p:sp>
        </p:grpSp>
        <p:sp>
          <p:nvSpPr>
            <p:cNvPr id="119" name="TextBox 118">
              <a:extLst>
                <a:ext uri="{FF2B5EF4-FFF2-40B4-BE49-F238E27FC236}">
                  <a16:creationId xmlns:a16="http://schemas.microsoft.com/office/drawing/2014/main" id="{012F0FC7-045D-40B1-8BAF-B9E5A2F63C2F}"/>
                </a:ext>
              </a:extLst>
            </p:cNvPr>
            <p:cNvSpPr txBox="1"/>
            <p:nvPr/>
          </p:nvSpPr>
          <p:spPr>
            <a:xfrm>
              <a:off x="2915103" y="4886635"/>
              <a:ext cx="554960" cy="307777"/>
            </a:xfrm>
            <a:prstGeom prst="rect">
              <a:avLst/>
            </a:prstGeom>
            <a:noFill/>
          </p:spPr>
          <p:txBody>
            <a:bodyPr wrap="none" rtlCol="0">
              <a:spAutoFit/>
            </a:bodyPr>
            <a:lstStyle/>
            <a:p>
              <a:pPr algn="r"/>
              <a:r>
                <a:rPr lang="en-US" sz="1400" dirty="0">
                  <a:solidFill>
                    <a:schemeClr val="accent1"/>
                  </a:solidFill>
                </a:rPr>
                <a:t>CPB</a:t>
              </a:r>
              <a:endParaRPr lang="en-GB" sz="1400" dirty="0">
                <a:solidFill>
                  <a:schemeClr val="accent1"/>
                </a:solidFill>
              </a:endParaRPr>
            </a:p>
          </p:txBody>
        </p:sp>
        <p:sp>
          <p:nvSpPr>
            <p:cNvPr id="120" name="TextBox 119">
              <a:extLst>
                <a:ext uri="{FF2B5EF4-FFF2-40B4-BE49-F238E27FC236}">
                  <a16:creationId xmlns:a16="http://schemas.microsoft.com/office/drawing/2014/main" id="{CCA7E918-C052-47B8-B1F0-549DECA1E371}"/>
                </a:ext>
              </a:extLst>
            </p:cNvPr>
            <p:cNvSpPr txBox="1"/>
            <p:nvPr/>
          </p:nvSpPr>
          <p:spPr>
            <a:xfrm>
              <a:off x="2597708" y="5425950"/>
              <a:ext cx="872355" cy="307777"/>
            </a:xfrm>
            <a:prstGeom prst="rect">
              <a:avLst/>
            </a:prstGeom>
            <a:noFill/>
          </p:spPr>
          <p:txBody>
            <a:bodyPr wrap="none" rtlCol="0">
              <a:spAutoFit/>
            </a:bodyPr>
            <a:lstStyle/>
            <a:p>
              <a:pPr algn="r"/>
              <a:r>
                <a:rPr lang="en-US" sz="1400" dirty="0">
                  <a:solidFill>
                    <a:srgbClr val="FF6600"/>
                  </a:solidFill>
                </a:rPr>
                <a:t>Cis-</a:t>
              </a:r>
              <a:r>
                <a:rPr lang="en-US" sz="1400" dirty="0" err="1">
                  <a:solidFill>
                    <a:srgbClr val="FF6600"/>
                  </a:solidFill>
                </a:rPr>
                <a:t>Pem</a:t>
              </a:r>
              <a:endParaRPr lang="en-GB" sz="1400" dirty="0">
                <a:solidFill>
                  <a:srgbClr val="FF6600"/>
                </a:solidFill>
              </a:endParaRPr>
            </a:p>
          </p:txBody>
        </p:sp>
        <p:sp>
          <p:nvSpPr>
            <p:cNvPr id="124" name="Graphic 122">
              <a:extLst>
                <a:ext uri="{FF2B5EF4-FFF2-40B4-BE49-F238E27FC236}">
                  <a16:creationId xmlns:a16="http://schemas.microsoft.com/office/drawing/2014/main" id="{B3C32E0B-B389-4112-8363-BC5417F892AD}"/>
                </a:ext>
              </a:extLst>
            </p:cNvPr>
            <p:cNvSpPr/>
            <p:nvPr/>
          </p:nvSpPr>
          <p:spPr>
            <a:xfrm>
              <a:off x="3736979" y="1795403"/>
              <a:ext cx="3847194" cy="2262767"/>
            </a:xfrm>
            <a:custGeom>
              <a:avLst/>
              <a:gdLst>
                <a:gd name="connsiteX0" fmla="*/ 4800753 w 4800752"/>
                <a:gd name="connsiteY0" fmla="*/ 2849851 h 2849851"/>
                <a:gd name="connsiteX1" fmla="*/ 1947082 w 4800752"/>
                <a:gd name="connsiteY1" fmla="*/ 2849851 h 2849851"/>
                <a:gd name="connsiteX2" fmla="*/ 1947082 w 4800752"/>
                <a:gd name="connsiteY2" fmla="*/ 2834545 h 2849851"/>
                <a:gd name="connsiteX3" fmla="*/ 1809369 w 4800752"/>
                <a:gd name="connsiteY3" fmla="*/ 2834545 h 2849851"/>
                <a:gd name="connsiteX4" fmla="*/ 1809369 w 4800752"/>
                <a:gd name="connsiteY4" fmla="*/ 2796293 h 2849851"/>
                <a:gd name="connsiteX5" fmla="*/ 1304430 w 4800752"/>
                <a:gd name="connsiteY5" fmla="*/ 2796293 h 2849851"/>
                <a:gd name="connsiteX6" fmla="*/ 1304430 w 4800752"/>
                <a:gd name="connsiteY6" fmla="*/ 2765689 h 2849851"/>
                <a:gd name="connsiteX7" fmla="*/ 1281474 w 4800752"/>
                <a:gd name="connsiteY7" fmla="*/ 2765689 h 2849851"/>
                <a:gd name="connsiteX8" fmla="*/ 1281474 w 4800752"/>
                <a:gd name="connsiteY8" fmla="*/ 2712139 h 2849851"/>
                <a:gd name="connsiteX9" fmla="*/ 1239393 w 4800752"/>
                <a:gd name="connsiteY9" fmla="*/ 2712139 h 2849851"/>
                <a:gd name="connsiteX10" fmla="*/ 1239393 w 4800752"/>
                <a:gd name="connsiteY10" fmla="*/ 2681535 h 2849851"/>
                <a:gd name="connsiteX11" fmla="*/ 1201141 w 4800752"/>
                <a:gd name="connsiteY11" fmla="*/ 2681535 h 2849851"/>
                <a:gd name="connsiteX12" fmla="*/ 1201141 w 4800752"/>
                <a:gd name="connsiteY12" fmla="*/ 2647112 h 2849851"/>
                <a:gd name="connsiteX13" fmla="*/ 1116987 w 4800752"/>
                <a:gd name="connsiteY13" fmla="*/ 2647112 h 2849851"/>
                <a:gd name="connsiteX14" fmla="*/ 1116987 w 4800752"/>
                <a:gd name="connsiteY14" fmla="*/ 2631805 h 2849851"/>
                <a:gd name="connsiteX15" fmla="*/ 1048131 w 4800752"/>
                <a:gd name="connsiteY15" fmla="*/ 2631805 h 2849851"/>
                <a:gd name="connsiteX16" fmla="*/ 1048131 w 4800752"/>
                <a:gd name="connsiteY16" fmla="*/ 2605030 h 2849851"/>
                <a:gd name="connsiteX17" fmla="*/ 937199 w 4800752"/>
                <a:gd name="connsiteY17" fmla="*/ 2605030 h 2849851"/>
                <a:gd name="connsiteX18" fmla="*/ 937199 w 4800752"/>
                <a:gd name="connsiteY18" fmla="*/ 2540003 h 2849851"/>
                <a:gd name="connsiteX19" fmla="*/ 891295 w 4800752"/>
                <a:gd name="connsiteY19" fmla="*/ 2540003 h 2849851"/>
                <a:gd name="connsiteX20" fmla="*/ 891295 w 4800752"/>
                <a:gd name="connsiteY20" fmla="*/ 2501751 h 2849851"/>
                <a:gd name="connsiteX21" fmla="*/ 772711 w 4800752"/>
                <a:gd name="connsiteY21" fmla="*/ 2501751 h 2849851"/>
                <a:gd name="connsiteX22" fmla="*/ 772711 w 4800752"/>
                <a:gd name="connsiteY22" fmla="*/ 2459669 h 2849851"/>
                <a:gd name="connsiteX23" fmla="*/ 730632 w 4800752"/>
                <a:gd name="connsiteY23" fmla="*/ 2459669 h 2849851"/>
                <a:gd name="connsiteX24" fmla="*/ 730632 w 4800752"/>
                <a:gd name="connsiteY24" fmla="*/ 2383165 h 2849851"/>
                <a:gd name="connsiteX25" fmla="*/ 707681 w 4800752"/>
                <a:gd name="connsiteY25" fmla="*/ 2383165 h 2849851"/>
                <a:gd name="connsiteX26" fmla="*/ 707681 w 4800752"/>
                <a:gd name="connsiteY26" fmla="*/ 2295182 h 2849851"/>
                <a:gd name="connsiteX27" fmla="*/ 669427 w 4800752"/>
                <a:gd name="connsiteY27" fmla="*/ 2295182 h 2849851"/>
                <a:gd name="connsiteX28" fmla="*/ 669427 w 4800752"/>
                <a:gd name="connsiteY28" fmla="*/ 2165118 h 2849851"/>
                <a:gd name="connsiteX29" fmla="*/ 631175 w 4800752"/>
                <a:gd name="connsiteY29" fmla="*/ 2165118 h 2849851"/>
                <a:gd name="connsiteX30" fmla="*/ 631175 w 4800752"/>
                <a:gd name="connsiteY30" fmla="*/ 2061839 h 2849851"/>
                <a:gd name="connsiteX31" fmla="*/ 600572 w 4800752"/>
                <a:gd name="connsiteY31" fmla="*/ 2061839 h 2849851"/>
                <a:gd name="connsiteX32" fmla="*/ 600572 w 4800752"/>
                <a:gd name="connsiteY32" fmla="*/ 1962379 h 2849851"/>
                <a:gd name="connsiteX33" fmla="*/ 581446 w 4800752"/>
                <a:gd name="connsiteY33" fmla="*/ 1962379 h 2849851"/>
                <a:gd name="connsiteX34" fmla="*/ 581446 w 4800752"/>
                <a:gd name="connsiteY34" fmla="*/ 1885874 h 2849851"/>
                <a:gd name="connsiteX35" fmla="*/ 547018 w 4800752"/>
                <a:gd name="connsiteY35" fmla="*/ 1885874 h 2849851"/>
                <a:gd name="connsiteX36" fmla="*/ 547018 w 4800752"/>
                <a:gd name="connsiteY36" fmla="*/ 1763468 h 2849851"/>
                <a:gd name="connsiteX37" fmla="*/ 508766 w 4800752"/>
                <a:gd name="connsiteY37" fmla="*/ 1763468 h 2849851"/>
                <a:gd name="connsiteX38" fmla="*/ 508766 w 4800752"/>
                <a:gd name="connsiteY38" fmla="*/ 1621927 h 2849851"/>
                <a:gd name="connsiteX39" fmla="*/ 478163 w 4800752"/>
                <a:gd name="connsiteY39" fmla="*/ 1621927 h 2849851"/>
                <a:gd name="connsiteX40" fmla="*/ 478163 w 4800752"/>
                <a:gd name="connsiteY40" fmla="*/ 1530125 h 2849851"/>
                <a:gd name="connsiteX41" fmla="*/ 462862 w 4800752"/>
                <a:gd name="connsiteY41" fmla="*/ 1530125 h 2849851"/>
                <a:gd name="connsiteX42" fmla="*/ 462862 w 4800752"/>
                <a:gd name="connsiteY42" fmla="*/ 1438313 h 2849851"/>
                <a:gd name="connsiteX43" fmla="*/ 443735 w 4800752"/>
                <a:gd name="connsiteY43" fmla="*/ 1438313 h 2849851"/>
                <a:gd name="connsiteX44" fmla="*/ 443735 w 4800752"/>
                <a:gd name="connsiteY44" fmla="*/ 1373286 h 2849851"/>
                <a:gd name="connsiteX45" fmla="*/ 428434 w 4800752"/>
                <a:gd name="connsiteY45" fmla="*/ 1373286 h 2849851"/>
                <a:gd name="connsiteX46" fmla="*/ 428434 w 4800752"/>
                <a:gd name="connsiteY46" fmla="*/ 1300601 h 2849851"/>
                <a:gd name="connsiteX47" fmla="*/ 394006 w 4800752"/>
                <a:gd name="connsiteY47" fmla="*/ 1300601 h 2849851"/>
                <a:gd name="connsiteX48" fmla="*/ 394006 w 4800752"/>
                <a:gd name="connsiteY48" fmla="*/ 1243222 h 2849851"/>
                <a:gd name="connsiteX49" fmla="*/ 390181 w 4800752"/>
                <a:gd name="connsiteY49" fmla="*/ 1243222 h 2849851"/>
                <a:gd name="connsiteX50" fmla="*/ 390181 w 4800752"/>
                <a:gd name="connsiteY50" fmla="*/ 1032834 h 2849851"/>
                <a:gd name="connsiteX51" fmla="*/ 344277 w 4800752"/>
                <a:gd name="connsiteY51" fmla="*/ 1032834 h 2849851"/>
                <a:gd name="connsiteX52" fmla="*/ 344277 w 4800752"/>
                <a:gd name="connsiteY52" fmla="*/ 952500 h 2849851"/>
                <a:gd name="connsiteX53" fmla="*/ 306024 w 4800752"/>
                <a:gd name="connsiteY53" fmla="*/ 952500 h 2849851"/>
                <a:gd name="connsiteX54" fmla="*/ 306024 w 4800752"/>
                <a:gd name="connsiteY54" fmla="*/ 872169 h 2849851"/>
                <a:gd name="connsiteX55" fmla="*/ 271597 w 4800752"/>
                <a:gd name="connsiteY55" fmla="*/ 872169 h 2849851"/>
                <a:gd name="connsiteX56" fmla="*/ 271597 w 4800752"/>
                <a:gd name="connsiteY56" fmla="*/ 768886 h 2849851"/>
                <a:gd name="connsiteX57" fmla="*/ 248644 w 4800752"/>
                <a:gd name="connsiteY57" fmla="*/ 768886 h 2849851"/>
                <a:gd name="connsiteX58" fmla="*/ 248644 w 4800752"/>
                <a:gd name="connsiteY58" fmla="*/ 684729 h 2849851"/>
                <a:gd name="connsiteX59" fmla="*/ 244819 w 4800752"/>
                <a:gd name="connsiteY59" fmla="*/ 684729 h 2849851"/>
                <a:gd name="connsiteX60" fmla="*/ 244819 w 4800752"/>
                <a:gd name="connsiteY60" fmla="*/ 627349 h 2849851"/>
                <a:gd name="connsiteX61" fmla="*/ 225693 w 4800752"/>
                <a:gd name="connsiteY61" fmla="*/ 627349 h 2849851"/>
                <a:gd name="connsiteX62" fmla="*/ 225693 w 4800752"/>
                <a:gd name="connsiteY62" fmla="*/ 558494 h 2849851"/>
                <a:gd name="connsiteX63" fmla="*/ 149187 w 4800752"/>
                <a:gd name="connsiteY63" fmla="*/ 558494 h 2849851"/>
                <a:gd name="connsiteX64" fmla="*/ 149187 w 4800752"/>
                <a:gd name="connsiteY64" fmla="*/ 390181 h 2849851"/>
                <a:gd name="connsiteX65" fmla="*/ 122410 w 4800752"/>
                <a:gd name="connsiteY65" fmla="*/ 390181 h 2849851"/>
                <a:gd name="connsiteX66" fmla="*/ 122410 w 4800752"/>
                <a:gd name="connsiteY66" fmla="*/ 130060 h 2849851"/>
                <a:gd name="connsiteX67" fmla="*/ 80331 w 4800752"/>
                <a:gd name="connsiteY67" fmla="*/ 130060 h 2849851"/>
                <a:gd name="connsiteX68" fmla="*/ 80331 w 4800752"/>
                <a:gd name="connsiteY68" fmla="*/ 87982 h 2849851"/>
                <a:gd name="connsiteX69" fmla="*/ 38253 w 4800752"/>
                <a:gd name="connsiteY69" fmla="*/ 87982 h 2849851"/>
                <a:gd name="connsiteX70" fmla="*/ 38253 w 4800752"/>
                <a:gd name="connsiteY70" fmla="*/ 0 h 2849851"/>
                <a:gd name="connsiteX71" fmla="*/ 0 w 4800752"/>
                <a:gd name="connsiteY71" fmla="*/ 0 h 28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800752" h="2849851">
                  <a:moveTo>
                    <a:pt x="4800753" y="2849851"/>
                  </a:moveTo>
                  <a:lnTo>
                    <a:pt x="1947082" y="2849851"/>
                  </a:lnTo>
                  <a:lnTo>
                    <a:pt x="1947082" y="2834545"/>
                  </a:lnTo>
                  <a:lnTo>
                    <a:pt x="1809369" y="2834545"/>
                  </a:lnTo>
                  <a:lnTo>
                    <a:pt x="1809369" y="2796293"/>
                  </a:lnTo>
                  <a:lnTo>
                    <a:pt x="1304430" y="2796293"/>
                  </a:lnTo>
                  <a:lnTo>
                    <a:pt x="1304430" y="2765689"/>
                  </a:lnTo>
                  <a:lnTo>
                    <a:pt x="1281474" y="2765689"/>
                  </a:lnTo>
                  <a:lnTo>
                    <a:pt x="1281474" y="2712139"/>
                  </a:lnTo>
                  <a:lnTo>
                    <a:pt x="1239393" y="2712139"/>
                  </a:lnTo>
                  <a:lnTo>
                    <a:pt x="1239393" y="2681535"/>
                  </a:lnTo>
                  <a:lnTo>
                    <a:pt x="1201141" y="2681535"/>
                  </a:lnTo>
                  <a:lnTo>
                    <a:pt x="1201141" y="2647112"/>
                  </a:lnTo>
                  <a:lnTo>
                    <a:pt x="1116987" y="2647112"/>
                  </a:lnTo>
                  <a:lnTo>
                    <a:pt x="1116987" y="2631805"/>
                  </a:lnTo>
                  <a:lnTo>
                    <a:pt x="1048131" y="2631805"/>
                  </a:lnTo>
                  <a:lnTo>
                    <a:pt x="1048131" y="2605030"/>
                  </a:lnTo>
                  <a:lnTo>
                    <a:pt x="937199" y="2605030"/>
                  </a:lnTo>
                  <a:lnTo>
                    <a:pt x="937199" y="2540003"/>
                  </a:lnTo>
                  <a:lnTo>
                    <a:pt x="891295" y="2540003"/>
                  </a:lnTo>
                  <a:lnTo>
                    <a:pt x="891295" y="2501751"/>
                  </a:lnTo>
                  <a:lnTo>
                    <a:pt x="772711" y="2501751"/>
                  </a:lnTo>
                  <a:lnTo>
                    <a:pt x="772711" y="2459669"/>
                  </a:lnTo>
                  <a:lnTo>
                    <a:pt x="730632" y="2459669"/>
                  </a:lnTo>
                  <a:lnTo>
                    <a:pt x="730632" y="2383165"/>
                  </a:lnTo>
                  <a:lnTo>
                    <a:pt x="707681" y="2383165"/>
                  </a:lnTo>
                  <a:lnTo>
                    <a:pt x="707681" y="2295182"/>
                  </a:lnTo>
                  <a:lnTo>
                    <a:pt x="669427" y="2295182"/>
                  </a:lnTo>
                  <a:lnTo>
                    <a:pt x="669427" y="2165118"/>
                  </a:lnTo>
                  <a:lnTo>
                    <a:pt x="631175" y="2165118"/>
                  </a:lnTo>
                  <a:lnTo>
                    <a:pt x="631175" y="2061839"/>
                  </a:lnTo>
                  <a:lnTo>
                    <a:pt x="600572" y="2061839"/>
                  </a:lnTo>
                  <a:lnTo>
                    <a:pt x="600572" y="1962379"/>
                  </a:lnTo>
                  <a:lnTo>
                    <a:pt x="581446" y="1962379"/>
                  </a:lnTo>
                  <a:lnTo>
                    <a:pt x="581446" y="1885874"/>
                  </a:lnTo>
                  <a:lnTo>
                    <a:pt x="547018" y="1885874"/>
                  </a:lnTo>
                  <a:lnTo>
                    <a:pt x="547018" y="1763468"/>
                  </a:lnTo>
                  <a:lnTo>
                    <a:pt x="508766" y="1763468"/>
                  </a:lnTo>
                  <a:lnTo>
                    <a:pt x="508766" y="1621927"/>
                  </a:lnTo>
                  <a:lnTo>
                    <a:pt x="478163" y="1621927"/>
                  </a:lnTo>
                  <a:lnTo>
                    <a:pt x="478163" y="1530125"/>
                  </a:lnTo>
                  <a:lnTo>
                    <a:pt x="462862" y="1530125"/>
                  </a:lnTo>
                  <a:lnTo>
                    <a:pt x="462862" y="1438313"/>
                  </a:lnTo>
                  <a:lnTo>
                    <a:pt x="443735" y="1438313"/>
                  </a:lnTo>
                  <a:lnTo>
                    <a:pt x="443735" y="1373286"/>
                  </a:lnTo>
                  <a:lnTo>
                    <a:pt x="428434" y="1373286"/>
                  </a:lnTo>
                  <a:lnTo>
                    <a:pt x="428434" y="1300601"/>
                  </a:lnTo>
                  <a:lnTo>
                    <a:pt x="394006" y="1300601"/>
                  </a:lnTo>
                  <a:lnTo>
                    <a:pt x="394006" y="1243222"/>
                  </a:lnTo>
                  <a:lnTo>
                    <a:pt x="390181" y="1243222"/>
                  </a:lnTo>
                  <a:lnTo>
                    <a:pt x="390181" y="1032834"/>
                  </a:lnTo>
                  <a:lnTo>
                    <a:pt x="344277" y="1032834"/>
                  </a:lnTo>
                  <a:lnTo>
                    <a:pt x="344277" y="952500"/>
                  </a:lnTo>
                  <a:lnTo>
                    <a:pt x="306024" y="952500"/>
                  </a:lnTo>
                  <a:lnTo>
                    <a:pt x="306024" y="872169"/>
                  </a:lnTo>
                  <a:lnTo>
                    <a:pt x="271597" y="872169"/>
                  </a:lnTo>
                  <a:lnTo>
                    <a:pt x="271597" y="768886"/>
                  </a:lnTo>
                  <a:lnTo>
                    <a:pt x="248644" y="768886"/>
                  </a:lnTo>
                  <a:lnTo>
                    <a:pt x="248644" y="684729"/>
                  </a:lnTo>
                  <a:lnTo>
                    <a:pt x="244819" y="684729"/>
                  </a:lnTo>
                  <a:lnTo>
                    <a:pt x="244819" y="627349"/>
                  </a:lnTo>
                  <a:lnTo>
                    <a:pt x="225693" y="627349"/>
                  </a:lnTo>
                  <a:lnTo>
                    <a:pt x="225693" y="558494"/>
                  </a:lnTo>
                  <a:lnTo>
                    <a:pt x="149187" y="558494"/>
                  </a:lnTo>
                  <a:lnTo>
                    <a:pt x="149187" y="390181"/>
                  </a:lnTo>
                  <a:lnTo>
                    <a:pt x="122410" y="390181"/>
                  </a:lnTo>
                  <a:lnTo>
                    <a:pt x="122410" y="130060"/>
                  </a:lnTo>
                  <a:lnTo>
                    <a:pt x="80331" y="130060"/>
                  </a:lnTo>
                  <a:lnTo>
                    <a:pt x="80331" y="87982"/>
                  </a:lnTo>
                  <a:lnTo>
                    <a:pt x="38253" y="87982"/>
                  </a:lnTo>
                  <a:lnTo>
                    <a:pt x="38253"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25">
              <a:extLst>
                <a:ext uri="{FF2B5EF4-FFF2-40B4-BE49-F238E27FC236}">
                  <a16:creationId xmlns:a16="http://schemas.microsoft.com/office/drawing/2014/main" id="{8C0D0B89-FD7E-449A-9D4D-482E1D922CA4}"/>
                </a:ext>
              </a:extLst>
            </p:cNvPr>
            <p:cNvSpPr/>
            <p:nvPr/>
          </p:nvSpPr>
          <p:spPr>
            <a:xfrm>
              <a:off x="3736979" y="1795404"/>
              <a:ext cx="2603629" cy="2298492"/>
            </a:xfrm>
            <a:custGeom>
              <a:avLst/>
              <a:gdLst>
                <a:gd name="connsiteX0" fmla="*/ 3274457 w 3274456"/>
                <a:gd name="connsiteY0" fmla="*/ 2872797 h 2872797"/>
                <a:gd name="connsiteX1" fmla="*/ 2631805 w 3274456"/>
                <a:gd name="connsiteY1" fmla="*/ 2872797 h 2872797"/>
                <a:gd name="connsiteX2" fmla="*/ 2631805 w 3274456"/>
                <a:gd name="connsiteY2" fmla="*/ 2811599 h 2872797"/>
                <a:gd name="connsiteX3" fmla="*/ 2283705 w 3274456"/>
                <a:gd name="connsiteY3" fmla="*/ 2811599 h 2872797"/>
                <a:gd name="connsiteX4" fmla="*/ 2283705 w 3274456"/>
                <a:gd name="connsiteY4" fmla="*/ 2780995 h 2872797"/>
                <a:gd name="connsiteX5" fmla="*/ 2226326 w 3274456"/>
                <a:gd name="connsiteY5" fmla="*/ 2780995 h 2872797"/>
                <a:gd name="connsiteX6" fmla="*/ 2226326 w 3274456"/>
                <a:gd name="connsiteY6" fmla="*/ 2731265 h 2872797"/>
                <a:gd name="connsiteX7" fmla="*/ 1985334 w 3274456"/>
                <a:gd name="connsiteY7" fmla="*/ 2731265 h 2872797"/>
                <a:gd name="connsiteX8" fmla="*/ 1985334 w 3274456"/>
                <a:gd name="connsiteY8" fmla="*/ 2689184 h 2872797"/>
                <a:gd name="connsiteX9" fmla="*/ 1725206 w 3274456"/>
                <a:gd name="connsiteY9" fmla="*/ 2689184 h 2872797"/>
                <a:gd name="connsiteX10" fmla="*/ 1725206 w 3274456"/>
                <a:gd name="connsiteY10" fmla="*/ 2662409 h 2872797"/>
                <a:gd name="connsiteX11" fmla="*/ 1113158 w 3274456"/>
                <a:gd name="connsiteY11" fmla="*/ 2662409 h 2872797"/>
                <a:gd name="connsiteX12" fmla="*/ 1113158 w 3274456"/>
                <a:gd name="connsiteY12" fmla="*/ 2631805 h 2872797"/>
                <a:gd name="connsiteX13" fmla="*/ 1025185 w 3274456"/>
                <a:gd name="connsiteY13" fmla="*/ 2631805 h 2872797"/>
                <a:gd name="connsiteX14" fmla="*/ 1025185 w 3274456"/>
                <a:gd name="connsiteY14" fmla="*/ 2597382 h 2872797"/>
                <a:gd name="connsiteX15" fmla="*/ 975455 w 3274456"/>
                <a:gd name="connsiteY15" fmla="*/ 2597382 h 2872797"/>
                <a:gd name="connsiteX16" fmla="*/ 975455 w 3274456"/>
                <a:gd name="connsiteY16" fmla="*/ 2547652 h 2872797"/>
                <a:gd name="connsiteX17" fmla="*/ 918072 w 3274456"/>
                <a:gd name="connsiteY17" fmla="*/ 2547652 h 2872797"/>
                <a:gd name="connsiteX18" fmla="*/ 918072 w 3274456"/>
                <a:gd name="connsiteY18" fmla="*/ 2486444 h 2872797"/>
                <a:gd name="connsiteX19" fmla="*/ 833916 w 3274456"/>
                <a:gd name="connsiteY19" fmla="*/ 2486444 h 2872797"/>
                <a:gd name="connsiteX20" fmla="*/ 833916 w 3274456"/>
                <a:gd name="connsiteY20" fmla="*/ 2406110 h 2872797"/>
                <a:gd name="connsiteX21" fmla="*/ 795662 w 3274456"/>
                <a:gd name="connsiteY21" fmla="*/ 2406110 h 2872797"/>
                <a:gd name="connsiteX22" fmla="*/ 795662 w 3274456"/>
                <a:gd name="connsiteY22" fmla="*/ 2279875 h 2872797"/>
                <a:gd name="connsiteX23" fmla="*/ 761235 w 3274456"/>
                <a:gd name="connsiteY23" fmla="*/ 2279875 h 2872797"/>
                <a:gd name="connsiteX24" fmla="*/ 761235 w 3274456"/>
                <a:gd name="connsiteY24" fmla="*/ 2230155 h 2872797"/>
                <a:gd name="connsiteX25" fmla="*/ 753585 w 3274456"/>
                <a:gd name="connsiteY25" fmla="*/ 2230155 h 2872797"/>
                <a:gd name="connsiteX26" fmla="*/ 753585 w 3274456"/>
                <a:gd name="connsiteY26" fmla="*/ 2222497 h 2872797"/>
                <a:gd name="connsiteX27" fmla="*/ 722982 w 3274456"/>
                <a:gd name="connsiteY27" fmla="*/ 2222497 h 2872797"/>
                <a:gd name="connsiteX28" fmla="*/ 722982 w 3274456"/>
                <a:gd name="connsiteY28" fmla="*/ 2199551 h 2872797"/>
                <a:gd name="connsiteX29" fmla="*/ 692380 w 3274456"/>
                <a:gd name="connsiteY29" fmla="*/ 2199551 h 2872797"/>
                <a:gd name="connsiteX30" fmla="*/ 692380 w 3274456"/>
                <a:gd name="connsiteY30" fmla="*/ 2168947 h 2872797"/>
                <a:gd name="connsiteX31" fmla="*/ 650301 w 3274456"/>
                <a:gd name="connsiteY31" fmla="*/ 2168947 h 2872797"/>
                <a:gd name="connsiteX32" fmla="*/ 650301 w 3274456"/>
                <a:gd name="connsiteY32" fmla="*/ 2077136 h 2872797"/>
                <a:gd name="connsiteX33" fmla="*/ 615873 w 3274456"/>
                <a:gd name="connsiteY33" fmla="*/ 2077136 h 2872797"/>
                <a:gd name="connsiteX34" fmla="*/ 615873 w 3274456"/>
                <a:gd name="connsiteY34" fmla="*/ 1992982 h 2872797"/>
                <a:gd name="connsiteX35" fmla="*/ 592922 w 3274456"/>
                <a:gd name="connsiteY35" fmla="*/ 1992982 h 2872797"/>
                <a:gd name="connsiteX36" fmla="*/ 592922 w 3274456"/>
                <a:gd name="connsiteY36" fmla="*/ 1947082 h 2872797"/>
                <a:gd name="connsiteX37" fmla="*/ 562319 w 3274456"/>
                <a:gd name="connsiteY37" fmla="*/ 1947082 h 2872797"/>
                <a:gd name="connsiteX38" fmla="*/ 562319 w 3274456"/>
                <a:gd name="connsiteY38" fmla="*/ 1866748 h 2872797"/>
                <a:gd name="connsiteX39" fmla="*/ 531717 w 3274456"/>
                <a:gd name="connsiteY39" fmla="*/ 1866748 h 2872797"/>
                <a:gd name="connsiteX40" fmla="*/ 531717 w 3274456"/>
                <a:gd name="connsiteY40" fmla="*/ 1801720 h 2872797"/>
                <a:gd name="connsiteX41" fmla="*/ 508766 w 3274456"/>
                <a:gd name="connsiteY41" fmla="*/ 1801720 h 2872797"/>
                <a:gd name="connsiteX42" fmla="*/ 508766 w 3274456"/>
                <a:gd name="connsiteY42" fmla="*/ 1679305 h 2872797"/>
                <a:gd name="connsiteX43" fmla="*/ 455211 w 3274456"/>
                <a:gd name="connsiteY43" fmla="*/ 1679305 h 2872797"/>
                <a:gd name="connsiteX44" fmla="*/ 455211 w 3274456"/>
                <a:gd name="connsiteY44" fmla="*/ 1618098 h 2872797"/>
                <a:gd name="connsiteX45" fmla="*/ 443735 w 3274456"/>
                <a:gd name="connsiteY45" fmla="*/ 1618098 h 2872797"/>
                <a:gd name="connsiteX46" fmla="*/ 443735 w 3274456"/>
                <a:gd name="connsiteY46" fmla="*/ 1564548 h 2872797"/>
                <a:gd name="connsiteX47" fmla="*/ 397832 w 3274456"/>
                <a:gd name="connsiteY47" fmla="*/ 1564548 h 2872797"/>
                <a:gd name="connsiteX48" fmla="*/ 397832 w 3274456"/>
                <a:gd name="connsiteY48" fmla="*/ 1350331 h 2872797"/>
                <a:gd name="connsiteX49" fmla="*/ 351928 w 3274456"/>
                <a:gd name="connsiteY49" fmla="*/ 1350331 h 2872797"/>
                <a:gd name="connsiteX50" fmla="*/ 351928 w 3274456"/>
                <a:gd name="connsiteY50" fmla="*/ 1193492 h 2872797"/>
                <a:gd name="connsiteX51" fmla="*/ 321325 w 3274456"/>
                <a:gd name="connsiteY51" fmla="*/ 1193492 h 2872797"/>
                <a:gd name="connsiteX52" fmla="*/ 321325 w 3274456"/>
                <a:gd name="connsiteY52" fmla="*/ 1082564 h 2872797"/>
                <a:gd name="connsiteX53" fmla="*/ 271596 w 3274456"/>
                <a:gd name="connsiteY53" fmla="*/ 1082564 h 2872797"/>
                <a:gd name="connsiteX54" fmla="*/ 271596 w 3274456"/>
                <a:gd name="connsiteY54" fmla="*/ 983104 h 2872797"/>
                <a:gd name="connsiteX55" fmla="*/ 252470 w 3274456"/>
                <a:gd name="connsiteY55" fmla="*/ 983104 h 2872797"/>
                <a:gd name="connsiteX56" fmla="*/ 252470 w 3274456"/>
                <a:gd name="connsiteY56" fmla="*/ 887470 h 2872797"/>
                <a:gd name="connsiteX57" fmla="*/ 225693 w 3274456"/>
                <a:gd name="connsiteY57" fmla="*/ 887470 h 2872797"/>
                <a:gd name="connsiteX58" fmla="*/ 225693 w 3274456"/>
                <a:gd name="connsiteY58" fmla="*/ 776536 h 2872797"/>
                <a:gd name="connsiteX59" fmla="*/ 206567 w 3274456"/>
                <a:gd name="connsiteY59" fmla="*/ 776536 h 2872797"/>
                <a:gd name="connsiteX60" fmla="*/ 206567 w 3274456"/>
                <a:gd name="connsiteY60" fmla="*/ 680903 h 2872797"/>
                <a:gd name="connsiteX61" fmla="*/ 168313 w 3274456"/>
                <a:gd name="connsiteY61" fmla="*/ 680903 h 2872797"/>
                <a:gd name="connsiteX62" fmla="*/ 168313 w 3274456"/>
                <a:gd name="connsiteY62" fmla="*/ 596747 h 2872797"/>
                <a:gd name="connsiteX63" fmla="*/ 149187 w 3274456"/>
                <a:gd name="connsiteY63" fmla="*/ 596747 h 2872797"/>
                <a:gd name="connsiteX64" fmla="*/ 149187 w 3274456"/>
                <a:gd name="connsiteY64" fmla="*/ 436084 h 2872797"/>
                <a:gd name="connsiteX65" fmla="*/ 130060 w 3274456"/>
                <a:gd name="connsiteY65" fmla="*/ 436084 h 2872797"/>
                <a:gd name="connsiteX66" fmla="*/ 130060 w 3274456"/>
                <a:gd name="connsiteY66" fmla="*/ 351928 h 2872797"/>
                <a:gd name="connsiteX67" fmla="*/ 126235 w 3274456"/>
                <a:gd name="connsiteY67" fmla="*/ 351928 h 2872797"/>
                <a:gd name="connsiteX68" fmla="*/ 126235 w 3274456"/>
                <a:gd name="connsiteY68" fmla="*/ 244819 h 2872797"/>
                <a:gd name="connsiteX69" fmla="*/ 107109 w 3274456"/>
                <a:gd name="connsiteY69" fmla="*/ 244819 h 2872797"/>
                <a:gd name="connsiteX70" fmla="*/ 107109 w 3274456"/>
                <a:gd name="connsiteY70" fmla="*/ 126235 h 2872797"/>
                <a:gd name="connsiteX71" fmla="*/ 42078 w 3274456"/>
                <a:gd name="connsiteY71" fmla="*/ 126235 h 2872797"/>
                <a:gd name="connsiteX72" fmla="*/ 42078 w 3274456"/>
                <a:gd name="connsiteY72" fmla="*/ 65030 h 2872797"/>
                <a:gd name="connsiteX73" fmla="*/ 22952 w 3274456"/>
                <a:gd name="connsiteY73" fmla="*/ 65030 h 2872797"/>
                <a:gd name="connsiteX74" fmla="*/ 22952 w 3274456"/>
                <a:gd name="connsiteY74" fmla="*/ 0 h 2872797"/>
                <a:gd name="connsiteX75" fmla="*/ 0 w 3274456"/>
                <a:gd name="connsiteY75" fmla="*/ 0 h 28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74456" h="2872797">
                  <a:moveTo>
                    <a:pt x="3274457" y="2872797"/>
                  </a:moveTo>
                  <a:lnTo>
                    <a:pt x="2631805" y="2872797"/>
                  </a:lnTo>
                  <a:lnTo>
                    <a:pt x="2631805" y="2811599"/>
                  </a:lnTo>
                  <a:lnTo>
                    <a:pt x="2283705" y="2811599"/>
                  </a:lnTo>
                  <a:lnTo>
                    <a:pt x="2283705" y="2780995"/>
                  </a:lnTo>
                  <a:lnTo>
                    <a:pt x="2226326" y="2780995"/>
                  </a:lnTo>
                  <a:lnTo>
                    <a:pt x="2226326" y="2731265"/>
                  </a:lnTo>
                  <a:lnTo>
                    <a:pt x="1985334" y="2731265"/>
                  </a:lnTo>
                  <a:lnTo>
                    <a:pt x="1985334" y="2689184"/>
                  </a:lnTo>
                  <a:lnTo>
                    <a:pt x="1725206" y="2689184"/>
                  </a:lnTo>
                  <a:lnTo>
                    <a:pt x="1725206" y="2662409"/>
                  </a:lnTo>
                  <a:lnTo>
                    <a:pt x="1113158" y="2662409"/>
                  </a:lnTo>
                  <a:lnTo>
                    <a:pt x="1113158" y="2631805"/>
                  </a:lnTo>
                  <a:lnTo>
                    <a:pt x="1025185" y="2631805"/>
                  </a:lnTo>
                  <a:lnTo>
                    <a:pt x="1025185" y="2597382"/>
                  </a:lnTo>
                  <a:lnTo>
                    <a:pt x="975455" y="2597382"/>
                  </a:lnTo>
                  <a:lnTo>
                    <a:pt x="975455" y="2547652"/>
                  </a:lnTo>
                  <a:lnTo>
                    <a:pt x="918072" y="2547652"/>
                  </a:lnTo>
                  <a:lnTo>
                    <a:pt x="918072" y="2486444"/>
                  </a:lnTo>
                  <a:lnTo>
                    <a:pt x="833916" y="2486444"/>
                  </a:lnTo>
                  <a:lnTo>
                    <a:pt x="833916" y="2406110"/>
                  </a:lnTo>
                  <a:lnTo>
                    <a:pt x="795662" y="2406110"/>
                  </a:lnTo>
                  <a:lnTo>
                    <a:pt x="795662" y="2279875"/>
                  </a:lnTo>
                  <a:lnTo>
                    <a:pt x="761235" y="2279875"/>
                  </a:lnTo>
                  <a:lnTo>
                    <a:pt x="761235" y="2230155"/>
                  </a:lnTo>
                  <a:lnTo>
                    <a:pt x="753585" y="2230155"/>
                  </a:lnTo>
                  <a:lnTo>
                    <a:pt x="753585" y="2222497"/>
                  </a:lnTo>
                  <a:lnTo>
                    <a:pt x="722982" y="2222497"/>
                  </a:lnTo>
                  <a:lnTo>
                    <a:pt x="722982" y="2199551"/>
                  </a:lnTo>
                  <a:lnTo>
                    <a:pt x="692380" y="2199551"/>
                  </a:lnTo>
                  <a:lnTo>
                    <a:pt x="692380" y="2168947"/>
                  </a:lnTo>
                  <a:lnTo>
                    <a:pt x="650301" y="2168947"/>
                  </a:lnTo>
                  <a:lnTo>
                    <a:pt x="650301" y="2077136"/>
                  </a:lnTo>
                  <a:lnTo>
                    <a:pt x="615873" y="2077136"/>
                  </a:lnTo>
                  <a:lnTo>
                    <a:pt x="615873" y="1992982"/>
                  </a:lnTo>
                  <a:lnTo>
                    <a:pt x="592922" y="1992982"/>
                  </a:lnTo>
                  <a:lnTo>
                    <a:pt x="592922" y="1947082"/>
                  </a:lnTo>
                  <a:lnTo>
                    <a:pt x="562319" y="1947082"/>
                  </a:lnTo>
                  <a:lnTo>
                    <a:pt x="562319" y="1866748"/>
                  </a:lnTo>
                  <a:lnTo>
                    <a:pt x="531717" y="1866748"/>
                  </a:lnTo>
                  <a:lnTo>
                    <a:pt x="531717" y="1801720"/>
                  </a:lnTo>
                  <a:lnTo>
                    <a:pt x="508766" y="1801720"/>
                  </a:lnTo>
                  <a:lnTo>
                    <a:pt x="508766" y="1679305"/>
                  </a:lnTo>
                  <a:lnTo>
                    <a:pt x="455211" y="1679305"/>
                  </a:lnTo>
                  <a:lnTo>
                    <a:pt x="455211" y="1618098"/>
                  </a:lnTo>
                  <a:lnTo>
                    <a:pt x="443735" y="1618098"/>
                  </a:lnTo>
                  <a:lnTo>
                    <a:pt x="443735" y="1564548"/>
                  </a:lnTo>
                  <a:lnTo>
                    <a:pt x="397832" y="1564548"/>
                  </a:lnTo>
                  <a:lnTo>
                    <a:pt x="397832" y="1350331"/>
                  </a:lnTo>
                  <a:lnTo>
                    <a:pt x="351928" y="1350331"/>
                  </a:lnTo>
                  <a:lnTo>
                    <a:pt x="351928" y="1193492"/>
                  </a:lnTo>
                  <a:lnTo>
                    <a:pt x="321325" y="1193492"/>
                  </a:lnTo>
                  <a:lnTo>
                    <a:pt x="321325" y="1082564"/>
                  </a:lnTo>
                  <a:lnTo>
                    <a:pt x="271596" y="1082564"/>
                  </a:lnTo>
                  <a:lnTo>
                    <a:pt x="271596" y="983104"/>
                  </a:lnTo>
                  <a:lnTo>
                    <a:pt x="252470" y="983104"/>
                  </a:lnTo>
                  <a:lnTo>
                    <a:pt x="252470" y="887470"/>
                  </a:lnTo>
                  <a:lnTo>
                    <a:pt x="225693" y="887470"/>
                  </a:lnTo>
                  <a:lnTo>
                    <a:pt x="225693" y="776536"/>
                  </a:lnTo>
                  <a:lnTo>
                    <a:pt x="206567" y="776536"/>
                  </a:lnTo>
                  <a:lnTo>
                    <a:pt x="206567" y="680903"/>
                  </a:lnTo>
                  <a:lnTo>
                    <a:pt x="168313" y="680903"/>
                  </a:lnTo>
                  <a:lnTo>
                    <a:pt x="168313" y="596747"/>
                  </a:lnTo>
                  <a:lnTo>
                    <a:pt x="149187" y="596747"/>
                  </a:lnTo>
                  <a:lnTo>
                    <a:pt x="149187" y="436084"/>
                  </a:lnTo>
                  <a:lnTo>
                    <a:pt x="130060" y="436084"/>
                  </a:lnTo>
                  <a:lnTo>
                    <a:pt x="130060" y="351928"/>
                  </a:lnTo>
                  <a:lnTo>
                    <a:pt x="126235" y="351928"/>
                  </a:lnTo>
                  <a:lnTo>
                    <a:pt x="126235" y="244819"/>
                  </a:lnTo>
                  <a:lnTo>
                    <a:pt x="107109" y="244819"/>
                  </a:lnTo>
                  <a:lnTo>
                    <a:pt x="107109" y="126235"/>
                  </a:lnTo>
                  <a:lnTo>
                    <a:pt x="42078" y="126235"/>
                  </a:lnTo>
                  <a:lnTo>
                    <a:pt x="42078" y="65030"/>
                  </a:lnTo>
                  <a:lnTo>
                    <a:pt x="22952" y="65030"/>
                  </a:lnTo>
                  <a:lnTo>
                    <a:pt x="22952" y="0"/>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TextBox 127">
              <a:extLst>
                <a:ext uri="{FF2B5EF4-FFF2-40B4-BE49-F238E27FC236}">
                  <a16:creationId xmlns:a16="http://schemas.microsoft.com/office/drawing/2014/main" id="{767E2D75-47B3-47F3-ACFE-29C2BC19478C}"/>
                </a:ext>
              </a:extLst>
            </p:cNvPr>
            <p:cNvSpPr txBox="1"/>
            <p:nvPr/>
          </p:nvSpPr>
          <p:spPr>
            <a:xfrm>
              <a:off x="5704156" y="2651361"/>
              <a:ext cx="3801041" cy="954107"/>
            </a:xfrm>
            <a:prstGeom prst="rect">
              <a:avLst/>
            </a:prstGeom>
            <a:noFill/>
          </p:spPr>
          <p:txBody>
            <a:bodyPr wrap="none" rtlCol="0">
              <a:spAutoFit/>
            </a:bodyPr>
            <a:lstStyle/>
            <a:p>
              <a:r>
                <a:rPr lang="en-US" sz="1400" dirty="0">
                  <a:solidFill>
                    <a:schemeClr val="tx1"/>
                  </a:solidFill>
                </a:rPr>
                <a:t>Events = 184</a:t>
              </a:r>
            </a:p>
            <a:p>
              <a:r>
                <a:rPr lang="en-US" sz="1400" dirty="0">
                  <a:solidFill>
                    <a:schemeClr val="tx1"/>
                  </a:solidFill>
                </a:rPr>
                <a:t>Stratified HR 0.96 (95%CI 0.70, 1.31); p=0.81</a:t>
              </a:r>
            </a:p>
            <a:p>
              <a:r>
                <a:rPr lang="en-US" sz="1400" dirty="0">
                  <a:solidFill>
                    <a:schemeClr val="tx1"/>
                  </a:solidFill>
                </a:rPr>
                <a:t>mPFS CPB 5.2 </a:t>
              </a:r>
              <a:r>
                <a:rPr lang="en-US" sz="1400" dirty="0" err="1">
                  <a:solidFill>
                    <a:schemeClr val="tx1"/>
                  </a:solidFill>
                </a:rPr>
                <a:t>mo</a:t>
              </a:r>
              <a:r>
                <a:rPr lang="en-US" sz="1400" dirty="0">
                  <a:solidFill>
                    <a:schemeClr val="tx1"/>
                  </a:solidFill>
                </a:rPr>
                <a:t> (95%CI 4.4, 6.2)</a:t>
              </a:r>
            </a:p>
            <a:p>
              <a:r>
                <a:rPr lang="en-US" sz="1400" dirty="0">
                  <a:solidFill>
                    <a:schemeClr val="tx1"/>
                  </a:solidFill>
                </a:rPr>
                <a:t>mPFS Cis-</a:t>
              </a:r>
              <a:r>
                <a:rPr lang="en-US" sz="1400" dirty="0" err="1">
                  <a:solidFill>
                    <a:schemeClr val="tx1"/>
                  </a:solidFill>
                </a:rPr>
                <a:t>Pem</a:t>
              </a:r>
              <a:r>
                <a:rPr lang="en-US" sz="1400" dirty="0">
                  <a:solidFill>
                    <a:schemeClr val="tx1"/>
                  </a:solidFill>
                </a:rPr>
                <a:t> 4.7 </a:t>
              </a:r>
              <a:r>
                <a:rPr lang="en-US" sz="1400" dirty="0" err="1">
                  <a:solidFill>
                    <a:schemeClr val="tx1"/>
                  </a:solidFill>
                </a:rPr>
                <a:t>mo</a:t>
              </a:r>
              <a:r>
                <a:rPr lang="en-US" sz="1400" dirty="0">
                  <a:solidFill>
                    <a:schemeClr val="tx1"/>
                  </a:solidFill>
                </a:rPr>
                <a:t> (95%CI 3.9, 5.9)</a:t>
              </a:r>
              <a:endParaRPr lang="en-GB" sz="1400" dirty="0">
                <a:solidFill>
                  <a:schemeClr val="tx1"/>
                </a:solidFill>
              </a:endParaRPr>
            </a:p>
          </p:txBody>
        </p:sp>
        <p:sp>
          <p:nvSpPr>
            <p:cNvPr id="129" name="TextBox 128">
              <a:extLst>
                <a:ext uri="{FF2B5EF4-FFF2-40B4-BE49-F238E27FC236}">
                  <a16:creationId xmlns:a16="http://schemas.microsoft.com/office/drawing/2014/main" id="{071E0546-A0D8-4AC5-B577-5200FFC12567}"/>
                </a:ext>
              </a:extLst>
            </p:cNvPr>
            <p:cNvSpPr txBox="1"/>
            <p:nvPr/>
          </p:nvSpPr>
          <p:spPr>
            <a:xfrm>
              <a:off x="7916032" y="2102246"/>
              <a:ext cx="872355" cy="523220"/>
            </a:xfrm>
            <a:prstGeom prst="rect">
              <a:avLst/>
            </a:prstGeom>
            <a:noFill/>
          </p:spPr>
          <p:txBody>
            <a:bodyPr wrap="none" rtlCol="0">
              <a:spAutoFit/>
            </a:bodyPr>
            <a:lstStyle/>
            <a:p>
              <a:r>
                <a:rPr lang="en-US" sz="1400" dirty="0">
                  <a:solidFill>
                    <a:schemeClr val="accent1"/>
                  </a:solidFill>
                </a:rPr>
                <a:t>CPB</a:t>
              </a:r>
            </a:p>
            <a:p>
              <a:r>
                <a:rPr lang="en-US" sz="1400" dirty="0">
                  <a:solidFill>
                    <a:schemeClr val="accent2"/>
                  </a:solidFill>
                </a:rPr>
                <a:t>Cis-</a:t>
              </a:r>
              <a:r>
                <a:rPr lang="en-US" sz="1400" dirty="0" err="1">
                  <a:solidFill>
                    <a:schemeClr val="accent2"/>
                  </a:solidFill>
                </a:rPr>
                <a:t>Pem</a:t>
              </a:r>
              <a:endParaRPr lang="en-GB" sz="1400" dirty="0">
                <a:solidFill>
                  <a:schemeClr val="accent2"/>
                </a:solidFill>
              </a:endParaRPr>
            </a:p>
          </p:txBody>
        </p:sp>
        <p:cxnSp>
          <p:nvCxnSpPr>
            <p:cNvPr id="130" name="Straight Connector 129">
              <a:extLst>
                <a:ext uri="{FF2B5EF4-FFF2-40B4-BE49-F238E27FC236}">
                  <a16:creationId xmlns:a16="http://schemas.microsoft.com/office/drawing/2014/main" id="{F521E152-437D-4135-8FE2-7BC9B10F0B65}"/>
                </a:ext>
              </a:extLst>
            </p:cNvPr>
            <p:cNvCxnSpPr>
              <a:cxnSpLocks/>
            </p:cNvCxnSpPr>
            <p:nvPr/>
          </p:nvCxnSpPr>
          <p:spPr>
            <a:xfrm>
              <a:off x="7694636" y="2263674"/>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72936FD-3619-404B-98CA-1C32635D49A9}"/>
                </a:ext>
              </a:extLst>
            </p:cNvPr>
            <p:cNvCxnSpPr>
              <a:cxnSpLocks/>
            </p:cNvCxnSpPr>
            <p:nvPr/>
          </p:nvCxnSpPr>
          <p:spPr>
            <a:xfrm>
              <a:off x="7694636" y="2488358"/>
              <a:ext cx="252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C881285-E24E-4167-831F-6333835F1BDD}"/>
                </a:ext>
              </a:extLst>
            </p:cNvPr>
            <p:cNvSpPr txBox="1"/>
            <p:nvPr/>
          </p:nvSpPr>
          <p:spPr>
            <a:xfrm>
              <a:off x="2404808" y="4402175"/>
              <a:ext cx="1039067" cy="523220"/>
            </a:xfrm>
            <a:prstGeom prst="rect">
              <a:avLst/>
            </a:prstGeom>
            <a:noFill/>
          </p:spPr>
          <p:txBody>
            <a:bodyPr wrap="none" rtlCol="0">
              <a:spAutoFit/>
            </a:bodyPr>
            <a:lstStyle/>
            <a:p>
              <a:pPr algn="r"/>
              <a:r>
                <a:rPr lang="en-US" sz="1400" dirty="0">
                  <a:solidFill>
                    <a:schemeClr val="tx1"/>
                  </a:solidFill>
                </a:rPr>
                <a:t>No. at risk</a:t>
              </a:r>
              <a:br>
                <a:rPr lang="en-US" sz="1400" dirty="0">
                  <a:solidFill>
                    <a:schemeClr val="tx1"/>
                  </a:solidFill>
                </a:rPr>
              </a:br>
              <a:r>
                <a:rPr lang="en-US" sz="1400" dirty="0">
                  <a:solidFill>
                    <a:schemeClr val="tx1"/>
                  </a:solidFill>
                </a:rPr>
                <a:t>(censored)</a:t>
              </a:r>
              <a:endParaRPr lang="en-GB" sz="1400" dirty="0">
                <a:solidFill>
                  <a:schemeClr val="tx1"/>
                </a:solidFill>
              </a:endParaRPr>
            </a:p>
          </p:txBody>
        </p:sp>
      </p:grpSp>
    </p:spTree>
    <p:extLst>
      <p:ext uri="{BB962C8B-B14F-4D97-AF65-F5344CB8AC3E}">
        <p14:creationId xmlns:p14="http://schemas.microsoft.com/office/powerpoint/2010/main" val="354664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2000" dirty="0"/>
              <a:t>LBA50: </a:t>
            </a:r>
            <a:r>
              <a:rPr lang="en-GB" sz="2000" dirty="0"/>
              <a:t>A randomized phase III study comparing cisplatin-pemetrexed (cis-</a:t>
            </a:r>
            <a:r>
              <a:rPr lang="en-GB" sz="2000" dirty="0" err="1"/>
              <a:t>pem</a:t>
            </a:r>
            <a:r>
              <a:rPr lang="en-GB" sz="2000" dirty="0"/>
              <a:t>) with carboplatin (C)-paclitaxel (P)-bevacizumab (B) in chemotherapy naïve patients (pts) with advanced KRAS mutated non-small cell lung cancer (NSCLC): NVALT22 </a:t>
            </a:r>
            <a:r>
              <a:rPr lang="en-US" sz="2000" dirty="0"/>
              <a:t>– </a:t>
            </a:r>
            <a:r>
              <a:rPr lang="en-US" sz="2000" dirty="0" err="1"/>
              <a:t>Dingemans</a:t>
            </a:r>
            <a:r>
              <a:rPr lang="en-US" sz="2000" dirty="0"/>
              <a:t> AC, et al</a:t>
            </a:r>
          </a:p>
        </p:txBody>
      </p:sp>
      <p:sp>
        <p:nvSpPr>
          <p:cNvPr id="3" name="Content Placeholder 2"/>
          <p:cNvSpPr>
            <a:spLocks noGrp="1"/>
          </p:cNvSpPr>
          <p:nvPr>
            <p:ph idx="1"/>
          </p:nvPr>
        </p:nvSpPr>
        <p:spPr/>
        <p:txBody>
          <a:bodyPr/>
          <a:lstStyle/>
          <a:p>
            <a:r>
              <a:rPr lang="en-US" b="1" dirty="0"/>
              <a:t>Key results (cont.)</a:t>
            </a:r>
          </a:p>
          <a:p>
            <a:pPr>
              <a:spcBef>
                <a:spcPts val="24000"/>
              </a:spcBef>
            </a:pPr>
            <a:r>
              <a:rPr lang="en-US" b="1" dirty="0"/>
              <a:t>Conclusions</a:t>
            </a:r>
          </a:p>
          <a:p>
            <a:pPr lvl="1"/>
            <a:r>
              <a:rPr lang="en-US" dirty="0"/>
              <a:t>In patients with advanced</a:t>
            </a:r>
            <a:r>
              <a:rPr lang="en-US" i="1" dirty="0"/>
              <a:t> </a:t>
            </a:r>
            <a:r>
              <a:rPr lang="en-US" dirty="0"/>
              <a:t>KRAS-mutated</a:t>
            </a:r>
            <a:r>
              <a:rPr lang="en-US" i="1" dirty="0"/>
              <a:t> </a:t>
            </a:r>
            <a:r>
              <a:rPr lang="en-US" dirty="0"/>
              <a:t>NSCLC, carboplatin + paclitaxel + bevacizumab failed to demonstrate improved PFS compared with cisplatin + pemetrexed and had a safety profile similar to previous findings</a:t>
            </a:r>
            <a:endParaRPr lang="en-US" b="1" dirty="0"/>
          </a:p>
        </p:txBody>
      </p:sp>
      <p:sp>
        <p:nvSpPr>
          <p:cNvPr id="5" name="Text Placeholder 4"/>
          <p:cNvSpPr>
            <a:spLocks noGrp="1"/>
          </p:cNvSpPr>
          <p:nvPr>
            <p:ph type="body" sz="quarter" idx="11"/>
          </p:nvPr>
        </p:nvSpPr>
        <p:spPr/>
        <p:txBody>
          <a:bodyPr/>
          <a:lstStyle/>
          <a:p>
            <a:r>
              <a:rPr lang="en-US" dirty="0" err="1"/>
              <a:t>Dingemans</a:t>
            </a:r>
            <a:r>
              <a:rPr lang="en-US" dirty="0"/>
              <a:t> AC, et al. Ann </a:t>
            </a:r>
            <a:r>
              <a:rPr lang="en-US" dirty="0" err="1"/>
              <a:t>Oncol</a:t>
            </a:r>
            <a:r>
              <a:rPr lang="en-US" dirty="0"/>
              <a:t> 2021;32(</a:t>
            </a:r>
            <a:r>
              <a:rPr lang="en-US" dirty="0" err="1"/>
              <a:t>suppl</a:t>
            </a:r>
            <a:r>
              <a:rPr lang="en-US" dirty="0"/>
              <a:t>):</a:t>
            </a:r>
            <a:r>
              <a:rPr lang="en-US" dirty="0" err="1"/>
              <a:t>Abstr</a:t>
            </a:r>
            <a:r>
              <a:rPr lang="en-US" dirty="0"/>
              <a:t> LBA50</a:t>
            </a:r>
          </a:p>
        </p:txBody>
      </p:sp>
      <p:graphicFrame>
        <p:nvGraphicFramePr>
          <p:cNvPr id="6" name="Table 5"/>
          <p:cNvGraphicFramePr>
            <a:graphicFrameLocks noGrp="1"/>
          </p:cNvGraphicFramePr>
          <p:nvPr>
            <p:extLst>
              <p:ext uri="{D42A27DB-BD31-4B8C-83A1-F6EECF244321}">
                <p14:modId xmlns:p14="http://schemas.microsoft.com/office/powerpoint/2010/main" val="3873126982"/>
              </p:ext>
            </p:extLst>
          </p:nvPr>
        </p:nvGraphicFramePr>
        <p:xfrm>
          <a:off x="1881304" y="1838646"/>
          <a:ext cx="8429392" cy="2372360"/>
        </p:xfrm>
        <a:graphic>
          <a:graphicData uri="http://schemas.openxmlformats.org/drawingml/2006/table">
            <a:tbl>
              <a:tblPr firstRow="1" bandRow="1">
                <a:tableStyleId>{69012ECD-51FC-41F1-AA8D-1B2483CD663E}</a:tableStyleId>
              </a:tblPr>
              <a:tblGrid>
                <a:gridCol w="2606396">
                  <a:extLst>
                    <a:ext uri="{9D8B030D-6E8A-4147-A177-3AD203B41FA5}">
                      <a16:colId xmlns:a16="http://schemas.microsoft.com/office/drawing/2014/main" val="3140776174"/>
                    </a:ext>
                  </a:extLst>
                </a:gridCol>
                <a:gridCol w="1455749">
                  <a:extLst>
                    <a:ext uri="{9D8B030D-6E8A-4147-A177-3AD203B41FA5}">
                      <a16:colId xmlns:a16="http://schemas.microsoft.com/office/drawing/2014/main" val="2996794387"/>
                    </a:ext>
                  </a:extLst>
                </a:gridCol>
                <a:gridCol w="1455749">
                  <a:extLst>
                    <a:ext uri="{9D8B030D-6E8A-4147-A177-3AD203B41FA5}">
                      <a16:colId xmlns:a16="http://schemas.microsoft.com/office/drawing/2014/main" val="249461913"/>
                    </a:ext>
                  </a:extLst>
                </a:gridCol>
                <a:gridCol w="1455749">
                  <a:extLst>
                    <a:ext uri="{9D8B030D-6E8A-4147-A177-3AD203B41FA5}">
                      <a16:colId xmlns:a16="http://schemas.microsoft.com/office/drawing/2014/main" val="1005799812"/>
                    </a:ext>
                  </a:extLst>
                </a:gridCol>
                <a:gridCol w="1455749">
                  <a:extLst>
                    <a:ext uri="{9D8B030D-6E8A-4147-A177-3AD203B41FA5}">
                      <a16:colId xmlns:a16="http://schemas.microsoft.com/office/drawing/2014/main" val="1670155272"/>
                    </a:ext>
                  </a:extLst>
                </a:gridCol>
              </a:tblGrid>
              <a:tr h="370840">
                <a:tc>
                  <a:txBody>
                    <a:bodyPr/>
                    <a:lstStyle/>
                    <a:p>
                      <a:pPr algn="l"/>
                      <a:r>
                        <a:rPr lang="en-US" sz="1400" dirty="0">
                          <a:solidFill>
                            <a:schemeClr val="tx2"/>
                          </a:solidFill>
                        </a:rPr>
                        <a:t>Grade ≥3 TRAEs occurring in ≥5% of patients, %</a:t>
                      </a:r>
                    </a:p>
                  </a:txBody>
                  <a:tcPr anchor="b"/>
                </a:tc>
                <a:tc>
                  <a:txBody>
                    <a:bodyPr/>
                    <a:lstStyle/>
                    <a:p>
                      <a:pPr algn="ctr"/>
                      <a:r>
                        <a:rPr lang="en-US" sz="1400" dirty="0">
                          <a:solidFill>
                            <a:schemeClr val="tx2"/>
                          </a:solidFill>
                        </a:rPr>
                        <a:t>CPB </a:t>
                      </a:r>
                    </a:p>
                    <a:p>
                      <a:pPr algn="ctr"/>
                      <a:r>
                        <a:rPr lang="en-US" sz="1400" dirty="0">
                          <a:solidFill>
                            <a:schemeClr val="tx2"/>
                          </a:solidFill>
                        </a:rPr>
                        <a:t>(n=100)</a:t>
                      </a:r>
                    </a:p>
                  </a:txBody>
                  <a:tcPr anchor="b"/>
                </a:tc>
                <a:tc>
                  <a:txBody>
                    <a:bodyPr/>
                    <a:lstStyle/>
                    <a:p>
                      <a:pPr algn="ctr"/>
                      <a:r>
                        <a:rPr lang="en-US" sz="1400" dirty="0">
                          <a:solidFill>
                            <a:schemeClr val="tx2"/>
                          </a:solidFill>
                        </a:rPr>
                        <a:t>Cis-</a:t>
                      </a:r>
                      <a:r>
                        <a:rPr lang="en-US" sz="1400" dirty="0" err="1">
                          <a:solidFill>
                            <a:schemeClr val="tx2"/>
                          </a:solidFill>
                        </a:rPr>
                        <a:t>Pem</a:t>
                      </a:r>
                      <a:r>
                        <a:rPr lang="en-US" sz="1400" baseline="0" dirty="0">
                          <a:solidFill>
                            <a:schemeClr val="tx2"/>
                          </a:solidFill>
                        </a:rPr>
                        <a:t> </a:t>
                      </a:r>
                    </a:p>
                    <a:p>
                      <a:pPr algn="ctr"/>
                      <a:r>
                        <a:rPr lang="en-US" sz="1400" baseline="0" dirty="0">
                          <a:solidFill>
                            <a:schemeClr val="tx2"/>
                          </a:solidFill>
                        </a:rPr>
                        <a:t>(n=98)</a:t>
                      </a:r>
                      <a:endParaRPr lang="en-US" sz="1400" dirty="0">
                        <a:solidFill>
                          <a:schemeClr val="tx2"/>
                        </a:solidFill>
                      </a:endParaRPr>
                    </a:p>
                  </a:txBody>
                  <a:tcPr anchor="b"/>
                </a:tc>
                <a:tc>
                  <a:txBody>
                    <a:bodyPr/>
                    <a:lstStyle/>
                    <a:p>
                      <a:pPr algn="ctr"/>
                      <a:r>
                        <a:rPr lang="en-US" sz="1400" dirty="0">
                          <a:solidFill>
                            <a:schemeClr val="tx2"/>
                          </a:solidFill>
                        </a:rPr>
                        <a:t>All</a:t>
                      </a:r>
                      <a:r>
                        <a:rPr lang="en-US" sz="1400" baseline="0" dirty="0">
                          <a:solidFill>
                            <a:schemeClr val="tx2"/>
                          </a:solidFill>
                        </a:rPr>
                        <a:t> </a:t>
                      </a:r>
                    </a:p>
                    <a:p>
                      <a:pPr algn="ctr"/>
                      <a:r>
                        <a:rPr lang="en-US" sz="1400" dirty="0">
                          <a:solidFill>
                            <a:schemeClr val="tx2"/>
                          </a:solidFill>
                        </a:rPr>
                        <a:t>(n=198)</a:t>
                      </a:r>
                    </a:p>
                  </a:txBody>
                  <a:tcPr anchor="b"/>
                </a:tc>
                <a:tc>
                  <a:txBody>
                    <a:bodyPr/>
                    <a:lstStyle/>
                    <a:p>
                      <a:pPr algn="ctr"/>
                      <a:r>
                        <a:rPr lang="en-US" sz="1400" dirty="0">
                          <a:solidFill>
                            <a:schemeClr val="tx2"/>
                          </a:solidFill>
                        </a:rPr>
                        <a:t>p-value</a:t>
                      </a:r>
                    </a:p>
                  </a:txBody>
                  <a:tcPr anchor="b"/>
                </a:tc>
                <a:extLst>
                  <a:ext uri="{0D108BD9-81ED-4DB2-BD59-A6C34878D82A}">
                    <a16:rowId xmlns:a16="http://schemas.microsoft.com/office/drawing/2014/main" val="3280556995"/>
                  </a:ext>
                </a:extLst>
              </a:tr>
              <a:tr h="370840">
                <a:tc>
                  <a:txBody>
                    <a:bodyPr/>
                    <a:lstStyle/>
                    <a:p>
                      <a:r>
                        <a:rPr lang="en-US" sz="1400" dirty="0"/>
                        <a:t>Neutropenia</a:t>
                      </a:r>
                    </a:p>
                  </a:txBody>
                  <a:tcPr anchor="ctr"/>
                </a:tc>
                <a:tc>
                  <a:txBody>
                    <a:bodyPr/>
                    <a:lstStyle/>
                    <a:p>
                      <a:pPr algn="ctr"/>
                      <a:r>
                        <a:rPr lang="en-US" sz="1400" dirty="0"/>
                        <a:t>6</a:t>
                      </a:r>
                    </a:p>
                  </a:txBody>
                  <a:tcPr anchor="ctr"/>
                </a:tc>
                <a:tc>
                  <a:txBody>
                    <a:bodyPr/>
                    <a:lstStyle/>
                    <a:p>
                      <a:pPr algn="ctr"/>
                      <a:r>
                        <a:rPr lang="en-US" sz="1400" dirty="0"/>
                        <a:t>8</a:t>
                      </a:r>
                    </a:p>
                  </a:txBody>
                  <a:tcPr anchor="ctr"/>
                </a:tc>
                <a:tc>
                  <a:txBody>
                    <a:bodyPr/>
                    <a:lstStyle/>
                    <a:p>
                      <a:pPr algn="ctr"/>
                      <a:r>
                        <a:rPr lang="en-US" sz="1400" dirty="0"/>
                        <a:t>14</a:t>
                      </a:r>
                    </a:p>
                  </a:txBody>
                  <a:tcPr anchor="ctr"/>
                </a:tc>
                <a:tc>
                  <a:txBody>
                    <a:bodyPr/>
                    <a:lstStyle/>
                    <a:p>
                      <a:pPr algn="ctr"/>
                      <a:r>
                        <a:rPr lang="en-US" sz="1400" dirty="0"/>
                        <a:t>0.59</a:t>
                      </a:r>
                    </a:p>
                  </a:txBody>
                  <a:tcPr anchor="ctr"/>
                </a:tc>
                <a:extLst>
                  <a:ext uri="{0D108BD9-81ED-4DB2-BD59-A6C34878D82A}">
                    <a16:rowId xmlns:a16="http://schemas.microsoft.com/office/drawing/2014/main" val="1620724121"/>
                  </a:ext>
                </a:extLst>
              </a:tr>
              <a:tr h="370840">
                <a:tc>
                  <a:txBody>
                    <a:bodyPr/>
                    <a:lstStyle/>
                    <a:p>
                      <a:r>
                        <a:rPr lang="en-US" sz="1400" dirty="0"/>
                        <a:t>Infection</a:t>
                      </a:r>
                    </a:p>
                  </a:txBody>
                  <a:tcPr anchor="ctr"/>
                </a:tc>
                <a:tc>
                  <a:txBody>
                    <a:bodyPr/>
                    <a:lstStyle/>
                    <a:p>
                      <a:pPr algn="ctr"/>
                      <a:r>
                        <a:rPr lang="en-US" sz="1400" dirty="0"/>
                        <a:t>5</a:t>
                      </a:r>
                    </a:p>
                  </a:txBody>
                  <a:tcPr anchor="ctr"/>
                </a:tc>
                <a:tc>
                  <a:txBody>
                    <a:bodyPr/>
                    <a:lstStyle/>
                    <a:p>
                      <a:pPr algn="ctr"/>
                      <a:r>
                        <a:rPr lang="en-US" sz="1400" dirty="0"/>
                        <a:t>2</a:t>
                      </a:r>
                    </a:p>
                  </a:txBody>
                  <a:tcPr anchor="ctr"/>
                </a:tc>
                <a:tc>
                  <a:txBody>
                    <a:bodyPr/>
                    <a:lstStyle/>
                    <a:p>
                      <a:pPr algn="ctr"/>
                      <a:r>
                        <a:rPr lang="en-US" sz="1400" dirty="0"/>
                        <a:t>7</a:t>
                      </a:r>
                    </a:p>
                  </a:txBody>
                  <a:tcPr anchor="ctr"/>
                </a:tc>
                <a:tc>
                  <a:txBody>
                    <a:bodyPr/>
                    <a:lstStyle/>
                    <a:p>
                      <a:pPr algn="ctr"/>
                      <a:r>
                        <a:rPr lang="en-US" sz="1400" dirty="0"/>
                        <a:t>0.44</a:t>
                      </a:r>
                    </a:p>
                  </a:txBody>
                  <a:tcPr anchor="ctr"/>
                </a:tc>
                <a:extLst>
                  <a:ext uri="{0D108BD9-81ED-4DB2-BD59-A6C34878D82A}">
                    <a16:rowId xmlns:a16="http://schemas.microsoft.com/office/drawing/2014/main" val="163997422"/>
                  </a:ext>
                </a:extLst>
              </a:tr>
              <a:tr h="370840">
                <a:tc>
                  <a:txBody>
                    <a:bodyPr/>
                    <a:lstStyle/>
                    <a:p>
                      <a:r>
                        <a:rPr lang="en-US" sz="1400" dirty="0"/>
                        <a:t>Hypertension</a:t>
                      </a:r>
                    </a:p>
                  </a:txBody>
                  <a:tcPr anchor="ctr"/>
                </a:tc>
                <a:tc>
                  <a:txBody>
                    <a:bodyPr/>
                    <a:lstStyle/>
                    <a:p>
                      <a:pPr algn="ctr"/>
                      <a:r>
                        <a:rPr lang="en-US" sz="1400" dirty="0"/>
                        <a:t>7</a:t>
                      </a:r>
                    </a:p>
                  </a:txBody>
                  <a:tcPr anchor="ctr"/>
                </a:tc>
                <a:tc>
                  <a:txBody>
                    <a:bodyPr/>
                    <a:lstStyle/>
                    <a:p>
                      <a:pPr algn="ctr"/>
                      <a:r>
                        <a:rPr lang="en-US" sz="1400" dirty="0"/>
                        <a:t>0</a:t>
                      </a:r>
                    </a:p>
                  </a:txBody>
                  <a:tcPr anchor="ctr"/>
                </a:tc>
                <a:tc>
                  <a:txBody>
                    <a:bodyPr/>
                    <a:lstStyle/>
                    <a:p>
                      <a:pPr algn="ctr"/>
                      <a:r>
                        <a:rPr lang="en-US" sz="1400" dirty="0"/>
                        <a:t>7</a:t>
                      </a:r>
                    </a:p>
                  </a:txBody>
                  <a:tcPr anchor="ctr"/>
                </a:tc>
                <a:tc>
                  <a:txBody>
                    <a:bodyPr/>
                    <a:lstStyle/>
                    <a:p>
                      <a:pPr algn="ctr"/>
                      <a:r>
                        <a:rPr lang="en-US" sz="1400" dirty="0"/>
                        <a:t>0.01</a:t>
                      </a:r>
                    </a:p>
                  </a:txBody>
                  <a:tcPr anchor="ctr"/>
                </a:tc>
                <a:extLst>
                  <a:ext uri="{0D108BD9-81ED-4DB2-BD59-A6C34878D82A}">
                    <a16:rowId xmlns:a16="http://schemas.microsoft.com/office/drawing/2014/main" val="737460005"/>
                  </a:ext>
                </a:extLst>
              </a:tr>
              <a:tr h="370840">
                <a:tc>
                  <a:txBody>
                    <a:bodyPr/>
                    <a:lstStyle/>
                    <a:p>
                      <a:r>
                        <a:rPr lang="en-US" sz="1400" dirty="0"/>
                        <a:t>Nausea</a:t>
                      </a:r>
                    </a:p>
                  </a:txBody>
                  <a:tcPr anchor="ctr"/>
                </a:tc>
                <a:tc>
                  <a:txBody>
                    <a:bodyPr/>
                    <a:lstStyle/>
                    <a:p>
                      <a:pPr algn="ctr"/>
                      <a:r>
                        <a:rPr lang="en-US" sz="1400" dirty="0"/>
                        <a:t>2</a:t>
                      </a:r>
                    </a:p>
                  </a:txBody>
                  <a:tcPr anchor="ctr"/>
                </a:tc>
                <a:tc>
                  <a:txBody>
                    <a:bodyPr/>
                    <a:lstStyle/>
                    <a:p>
                      <a:pPr algn="ctr"/>
                      <a:r>
                        <a:rPr lang="en-US" sz="1400" dirty="0"/>
                        <a:t>4</a:t>
                      </a:r>
                    </a:p>
                  </a:txBody>
                  <a:tcPr anchor="ctr"/>
                </a:tc>
                <a:tc>
                  <a:txBody>
                    <a:bodyPr/>
                    <a:lstStyle/>
                    <a:p>
                      <a:pPr algn="ctr"/>
                      <a:r>
                        <a:rPr lang="en-US" sz="1400" dirty="0"/>
                        <a:t>6</a:t>
                      </a:r>
                    </a:p>
                  </a:txBody>
                  <a:tcPr anchor="ctr"/>
                </a:tc>
                <a:tc>
                  <a:txBody>
                    <a:bodyPr/>
                    <a:lstStyle/>
                    <a:p>
                      <a:pPr algn="ctr"/>
                      <a:r>
                        <a:rPr lang="en-US" sz="1400" dirty="0"/>
                        <a:t>0.44</a:t>
                      </a:r>
                    </a:p>
                  </a:txBody>
                  <a:tcPr anchor="ctr"/>
                </a:tc>
                <a:extLst>
                  <a:ext uri="{0D108BD9-81ED-4DB2-BD59-A6C34878D82A}">
                    <a16:rowId xmlns:a16="http://schemas.microsoft.com/office/drawing/2014/main" val="3621825849"/>
                  </a:ext>
                </a:extLst>
              </a:tr>
              <a:tr h="370840">
                <a:tc>
                  <a:txBody>
                    <a:bodyPr/>
                    <a:lstStyle/>
                    <a:p>
                      <a:r>
                        <a:rPr lang="en-US" sz="1400" dirty="0"/>
                        <a:t>Malaise</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algn="ctr"/>
                      <a:r>
                        <a:rPr lang="en-US" sz="1400" dirty="0"/>
                        <a:t>3</a:t>
                      </a:r>
                    </a:p>
                  </a:txBody>
                  <a:tcPr anchor="ctr"/>
                </a:tc>
                <a:tc>
                  <a:txBody>
                    <a:bodyPr/>
                    <a:lstStyle/>
                    <a:p>
                      <a:pPr algn="ctr"/>
                      <a:r>
                        <a:rPr lang="en-US" sz="1400" dirty="0"/>
                        <a:t>1</a:t>
                      </a:r>
                    </a:p>
                  </a:txBody>
                  <a:tcPr anchor="ctr"/>
                </a:tc>
                <a:extLst>
                  <a:ext uri="{0D108BD9-81ED-4DB2-BD59-A6C34878D82A}">
                    <a16:rowId xmlns:a16="http://schemas.microsoft.com/office/drawing/2014/main" val="1091787456"/>
                  </a:ext>
                </a:extLst>
              </a:tr>
            </a:tbl>
          </a:graphicData>
        </a:graphic>
      </p:graphicFrame>
    </p:spTree>
    <p:extLst>
      <p:ext uri="{BB962C8B-B14F-4D97-AF65-F5344CB8AC3E}">
        <p14:creationId xmlns:p14="http://schemas.microsoft.com/office/powerpoint/2010/main" val="1305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lang="en-GB" dirty="0"/>
          </a:p>
        </p:txBody>
      </p:sp>
      <p:sp>
        <p:nvSpPr>
          <p:cNvPr id="3" name="Content Placeholder 2"/>
          <p:cNvSpPr>
            <a:spLocks noGrp="1"/>
          </p:cNvSpPr>
          <p:nvPr>
            <p:ph idx="1"/>
          </p:nvPr>
        </p:nvSpPr>
        <p:spPr/>
        <p:txBody>
          <a:bodyPr/>
          <a:lstStyle/>
          <a:p>
            <a:r>
              <a:rPr lang="en-US" dirty="0"/>
              <a:t>Screening, biomarkers and prevention</a:t>
            </a:r>
          </a:p>
          <a:p>
            <a:r>
              <a:rPr lang="en-US" dirty="0"/>
              <a:t>Early stage and locally advanced NSCLC – Stages I, II and III</a:t>
            </a:r>
          </a:p>
          <a:p>
            <a:r>
              <a:rPr lang="en-US" dirty="0"/>
              <a:t>Advanced NSCLC – Not radically treatable stage III and stage IV</a:t>
            </a:r>
          </a:p>
          <a:p>
            <a:pPr lvl="1"/>
            <a:r>
              <a:rPr lang="en-US" dirty="0"/>
              <a:t>First line</a:t>
            </a:r>
          </a:p>
          <a:p>
            <a:pPr lvl="1"/>
            <a:r>
              <a:rPr lang="en-US" dirty="0"/>
              <a:t>Later lines</a:t>
            </a:r>
          </a:p>
          <a:p>
            <a:r>
              <a:rPr lang="en-US" dirty="0"/>
              <a:t>Other malignancies</a:t>
            </a:r>
          </a:p>
          <a:p>
            <a:pPr lvl="1"/>
            <a:r>
              <a:rPr lang="en-US" dirty="0"/>
              <a:t>SCLC, mesothelioma and thymic epithelial tumors </a:t>
            </a:r>
          </a:p>
        </p:txBody>
      </p:sp>
    </p:spTree>
    <p:extLst>
      <p:ext uri="{BB962C8B-B14F-4D97-AF65-F5344CB8AC3E}">
        <p14:creationId xmlns:p14="http://schemas.microsoft.com/office/powerpoint/2010/main" val="2995061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LBA51: </a:t>
            </a:r>
            <a:r>
              <a:rPr lang="en-GB" dirty="0"/>
              <a:t>EMPOWER-Lung 3: cemiplimab in combination with platinum doublet chemotherapy for first-line (1L) treatment of advanced non-small-cell lung cancer (NSCLC) </a:t>
            </a:r>
            <a:r>
              <a:rPr lang="en-US" dirty="0"/>
              <a:t>– </a:t>
            </a:r>
            <a:r>
              <a:rPr lang="en-US" dirty="0" err="1"/>
              <a:t>Gogishvili</a:t>
            </a:r>
            <a:r>
              <a:rPr lang="en-US" dirty="0"/>
              <a:t> M, et al</a:t>
            </a:r>
          </a:p>
        </p:txBody>
      </p:sp>
      <p:sp>
        <p:nvSpPr>
          <p:cNvPr id="3" name="Content Placeholder 2"/>
          <p:cNvSpPr>
            <a:spLocks noGrp="1"/>
          </p:cNvSpPr>
          <p:nvPr>
            <p:ph idx="1"/>
          </p:nvPr>
        </p:nvSpPr>
        <p:spPr>
          <a:xfrm>
            <a:off x="304800" y="1246909"/>
            <a:ext cx="11404600" cy="5055650"/>
          </a:xfrm>
        </p:spPr>
        <p:txBody>
          <a:bodyPr/>
          <a:lstStyle/>
          <a:p>
            <a:r>
              <a:rPr lang="en-US" b="1" dirty="0"/>
              <a:t>Study objective</a:t>
            </a:r>
          </a:p>
          <a:p>
            <a:pPr lvl="1"/>
            <a:r>
              <a:rPr lang="en-US" dirty="0"/>
              <a:t>To evaluate the efficacy and safety of 1L cemiplimab + platinum-based chemotherapy in patients with stage III/IV NSCLC without actionable mutations in the EMPOWER-Lung 3 study</a:t>
            </a:r>
          </a:p>
        </p:txBody>
      </p:sp>
      <p:sp>
        <p:nvSpPr>
          <p:cNvPr id="5" name="Text Placeholder 4"/>
          <p:cNvSpPr>
            <a:spLocks noGrp="1"/>
          </p:cNvSpPr>
          <p:nvPr>
            <p:ph type="body" sz="quarter" idx="11"/>
          </p:nvPr>
        </p:nvSpPr>
        <p:spPr/>
        <p:txBody>
          <a:bodyPr/>
          <a:lstStyle/>
          <a:p>
            <a:r>
              <a:rPr lang="en-US" dirty="0" err="1"/>
              <a:t>Gogishvili</a:t>
            </a:r>
            <a:r>
              <a:rPr lang="en-US" dirty="0"/>
              <a:t> M, et al. Ann </a:t>
            </a:r>
            <a:r>
              <a:rPr lang="en-US" dirty="0" err="1"/>
              <a:t>Oncol</a:t>
            </a:r>
            <a:r>
              <a:rPr lang="en-US" dirty="0"/>
              <a:t> 2021;32(</a:t>
            </a:r>
            <a:r>
              <a:rPr lang="en-US" dirty="0" err="1"/>
              <a:t>suppl</a:t>
            </a:r>
            <a:r>
              <a:rPr lang="en-US" dirty="0"/>
              <a:t>):</a:t>
            </a:r>
            <a:r>
              <a:rPr lang="en-US" dirty="0" err="1"/>
              <a:t>Abstr</a:t>
            </a:r>
            <a:r>
              <a:rPr lang="en-US" dirty="0"/>
              <a:t> LBA51</a:t>
            </a:r>
          </a:p>
        </p:txBody>
      </p:sp>
      <p:sp>
        <p:nvSpPr>
          <p:cNvPr id="7" name="Text Placeholder 4"/>
          <p:cNvSpPr>
            <a:spLocks noGrp="1"/>
          </p:cNvSpPr>
          <p:nvPr>
            <p:ph type="body" sz="quarter" idx="11"/>
          </p:nvPr>
        </p:nvSpPr>
        <p:spPr>
          <a:xfrm>
            <a:off x="6379633" y="6521312"/>
            <a:ext cx="5507567" cy="200025"/>
          </a:xfrm>
        </p:spPr>
        <p:txBody>
          <a:bodyPr/>
          <a:lstStyle/>
          <a:p>
            <a:endParaRPr lang="en-US" dirty="0"/>
          </a:p>
          <a:p>
            <a:endParaRPr lang="en-US" dirty="0"/>
          </a:p>
        </p:txBody>
      </p:sp>
      <p:sp>
        <p:nvSpPr>
          <p:cNvPr id="8" name="Rectangle 9"/>
          <p:cNvSpPr txBox="1">
            <a:spLocks noChangeArrowheads="1"/>
          </p:cNvSpPr>
          <p:nvPr/>
        </p:nvSpPr>
        <p:spPr bwMode="auto">
          <a:xfrm>
            <a:off x="1506068" y="5628644"/>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OS</a:t>
            </a:r>
          </a:p>
          <a:p>
            <a:endParaRPr lang="en-GB" sz="1600" kern="0" dirty="0"/>
          </a:p>
        </p:txBody>
      </p:sp>
      <p:sp>
        <p:nvSpPr>
          <p:cNvPr id="9" name="Content Placeholder 26"/>
          <p:cNvSpPr txBox="1">
            <a:spLocks/>
          </p:cNvSpPr>
          <p:nvPr/>
        </p:nvSpPr>
        <p:spPr>
          <a:xfrm>
            <a:off x="5904501" y="5628644"/>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 </a:t>
            </a:r>
          </a:p>
          <a:p>
            <a:pPr marL="0" indent="0">
              <a:buFontTx/>
              <a:buNone/>
            </a:pPr>
            <a:r>
              <a:rPr lang="en-GB" sz="1600" kern="0" dirty="0"/>
              <a:t>PFS, ORR, DoR, </a:t>
            </a:r>
            <a:r>
              <a:rPr lang="en-GB" sz="1600" dirty="0"/>
              <a:t>BOR, PROs, </a:t>
            </a:r>
            <a:r>
              <a:rPr lang="en-GB" sz="1600" kern="0" dirty="0"/>
              <a:t>safety</a:t>
            </a:r>
          </a:p>
        </p:txBody>
      </p:sp>
      <p:sp>
        <p:nvSpPr>
          <p:cNvPr id="10" name="Oval 14"/>
          <p:cNvSpPr>
            <a:spLocks noChangeArrowheads="1"/>
          </p:cNvSpPr>
          <p:nvPr/>
        </p:nvSpPr>
        <p:spPr bwMode="auto">
          <a:xfrm>
            <a:off x="4679150" y="3743666"/>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2:1</a:t>
            </a:r>
          </a:p>
        </p:txBody>
      </p:sp>
      <p:cxnSp>
        <p:nvCxnSpPr>
          <p:cNvPr id="11" name="AutoShape 15"/>
          <p:cNvCxnSpPr>
            <a:cxnSpLocks noChangeShapeType="1"/>
            <a:stCxn id="10" idx="0"/>
            <a:endCxn id="21" idx="1"/>
          </p:cNvCxnSpPr>
          <p:nvPr/>
        </p:nvCxnSpPr>
        <p:spPr bwMode="auto">
          <a:xfrm rot="5400000" flipH="1" flipV="1">
            <a:off x="4826222" y="3131324"/>
            <a:ext cx="757069" cy="467617"/>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822574" y="4476239"/>
            <a:ext cx="764364" cy="467617"/>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10122631" y="3625398"/>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 or 108 weeks</a:t>
            </a:r>
          </a:p>
        </p:txBody>
      </p:sp>
      <p:cxnSp>
        <p:nvCxnSpPr>
          <p:cNvPr id="16" name="AutoShape 19"/>
          <p:cNvCxnSpPr>
            <a:cxnSpLocks noChangeShapeType="1"/>
            <a:stCxn id="19" idx="3"/>
            <a:endCxn id="10" idx="2"/>
          </p:cNvCxnSpPr>
          <p:nvPr/>
        </p:nvCxnSpPr>
        <p:spPr bwMode="auto">
          <a:xfrm flipV="1">
            <a:off x="4498250" y="4035766"/>
            <a:ext cx="180900" cy="1"/>
          </a:xfrm>
          <a:prstGeom prst="straightConnector1">
            <a:avLst/>
          </a:prstGeom>
          <a:noFill/>
          <a:ln w="38100">
            <a:solidFill>
              <a:schemeClr val="bg1"/>
            </a:solidFill>
            <a:round/>
            <a:headEnd type="none" w="med" len="med"/>
            <a:tailEnd type="none" w="med" len="med"/>
          </a:ln>
        </p:spPr>
      </p:cxnSp>
      <p:sp>
        <p:nvSpPr>
          <p:cNvPr id="19" name="AutoShape 9"/>
          <p:cNvSpPr>
            <a:spLocks noChangeArrowheads="1"/>
          </p:cNvSpPr>
          <p:nvPr/>
        </p:nvSpPr>
        <p:spPr bwMode="auto">
          <a:xfrm>
            <a:off x="1263809" y="2465760"/>
            <a:ext cx="3234441" cy="314001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Advanced, squamous/non-squamous NSCLC (stage IIIB/C–IV)</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Treatment-naïve</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No EGFR, ALK or ROS1 mutations</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Brain </a:t>
            </a:r>
            <a:r>
              <a:rPr lang="en-GB" altLang="zh-CN" sz="1600" dirty="0" err="1">
                <a:solidFill>
                  <a:srgbClr val="FFFFFF"/>
                </a:solidFill>
                <a:ea typeface="SimSun" pitchFamily="2" charset="-122"/>
              </a:rPr>
              <a:t>mets</a:t>
            </a:r>
            <a:r>
              <a:rPr lang="en-GB" altLang="zh-CN" sz="1600" dirty="0">
                <a:solidFill>
                  <a:srgbClr val="FFFFFF"/>
                </a:solidFill>
                <a:ea typeface="SimSun" pitchFamily="2" charset="-122"/>
              </a:rPr>
              <a:t> allowed if stable</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(n=466)</a:t>
            </a:r>
          </a:p>
        </p:txBody>
      </p:sp>
      <p:sp>
        <p:nvSpPr>
          <p:cNvPr id="20" name="AutoShape 12"/>
          <p:cNvSpPr>
            <a:spLocks noChangeArrowheads="1"/>
          </p:cNvSpPr>
          <p:nvPr/>
        </p:nvSpPr>
        <p:spPr bwMode="auto">
          <a:xfrm>
            <a:off x="5438565" y="4555815"/>
            <a:ext cx="4153429" cy="107282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en-GB" altLang="zh-CN" dirty="0">
                <a:solidFill>
                  <a:srgbClr val="FFFFFF"/>
                </a:solidFill>
                <a:ea typeface="SimSun" pitchFamily="2" charset="-122"/>
              </a:rPr>
              <a:t>Placebo + </a:t>
            </a:r>
            <a:br>
              <a:rPr lang="en-GB" altLang="zh-CN" dirty="0">
                <a:solidFill>
                  <a:srgbClr val="FFFFFF"/>
                </a:solidFill>
                <a:ea typeface="SimSun" pitchFamily="2" charset="-122"/>
              </a:rPr>
            </a:br>
            <a:r>
              <a:rPr lang="en-GB" altLang="zh-CN" dirty="0">
                <a:solidFill>
                  <a:srgbClr val="FFFFFF"/>
                </a:solidFill>
                <a:ea typeface="SimSun" pitchFamily="2" charset="-122"/>
              </a:rPr>
              <a:t>platinum-doublet </a:t>
            </a:r>
            <a:r>
              <a:rPr lang="en-GB" altLang="zh-CN" dirty="0" err="1">
                <a:solidFill>
                  <a:srgbClr val="FFFFFF"/>
                </a:solidFill>
                <a:ea typeface="SimSun" pitchFamily="2" charset="-122"/>
              </a:rPr>
              <a:t>chemotherapy</a:t>
            </a:r>
            <a:r>
              <a:rPr lang="en-GB" altLang="zh-CN" baseline="30000" dirty="0" err="1">
                <a:solidFill>
                  <a:srgbClr val="FFFFFF"/>
                </a:solidFill>
                <a:ea typeface="SimSun" pitchFamily="2" charset="-122"/>
              </a:rPr>
              <a:t>a</a:t>
            </a:r>
            <a:r>
              <a:rPr lang="en-GB" altLang="zh-CN" dirty="0">
                <a:solidFill>
                  <a:srgbClr val="FFFFFF"/>
                </a:solidFill>
                <a:ea typeface="SimSun" pitchFamily="2" charset="-122"/>
              </a:rPr>
              <a:t> q3w</a:t>
            </a:r>
            <a:br>
              <a:rPr lang="en-GB" altLang="zh-CN" dirty="0">
                <a:solidFill>
                  <a:srgbClr val="FFFFFF"/>
                </a:solidFill>
                <a:ea typeface="SimSun" pitchFamily="2" charset="-122"/>
              </a:rPr>
            </a:br>
            <a:r>
              <a:rPr lang="en-GB" altLang="zh-CN" dirty="0">
                <a:solidFill>
                  <a:srgbClr val="FFFFFF"/>
                </a:solidFill>
                <a:ea typeface="SimSun" pitchFamily="2" charset="-122"/>
              </a:rPr>
              <a:t>(4 cycles)</a:t>
            </a:r>
          </a:p>
          <a:p>
            <a:pPr algn="ctr" defTabSz="892175" eaLnBrk="0"/>
            <a:r>
              <a:rPr lang="en-GB" altLang="zh-CN" dirty="0">
                <a:solidFill>
                  <a:srgbClr val="FFFFFF"/>
                </a:solidFill>
                <a:ea typeface="SimSun" pitchFamily="2" charset="-122"/>
              </a:rPr>
              <a:t>(n=152)</a:t>
            </a:r>
          </a:p>
        </p:txBody>
      </p:sp>
      <p:sp>
        <p:nvSpPr>
          <p:cNvPr id="21" name="AutoShape 8"/>
          <p:cNvSpPr>
            <a:spLocks noChangeArrowheads="1"/>
          </p:cNvSpPr>
          <p:nvPr/>
        </p:nvSpPr>
        <p:spPr bwMode="auto">
          <a:xfrm>
            <a:off x="5438565" y="2338903"/>
            <a:ext cx="4153430" cy="129538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Cemiplimab 350 mg + </a:t>
            </a:r>
            <a:br>
              <a:rPr lang="en-GB" altLang="zh-CN" dirty="0">
                <a:solidFill>
                  <a:srgbClr val="FFFFFF"/>
                </a:solidFill>
                <a:ea typeface="SimSun" pitchFamily="2" charset="-122"/>
              </a:rPr>
            </a:br>
            <a:r>
              <a:rPr lang="en-GB" altLang="zh-CN" dirty="0">
                <a:solidFill>
                  <a:srgbClr val="FFFFFF"/>
                </a:solidFill>
                <a:ea typeface="SimSun" pitchFamily="2" charset="-122"/>
              </a:rPr>
              <a:t>platinum-doublet </a:t>
            </a:r>
            <a:r>
              <a:rPr lang="en-GB" altLang="zh-CN" dirty="0" err="1">
                <a:solidFill>
                  <a:srgbClr val="FFFFFF"/>
                </a:solidFill>
                <a:ea typeface="SimSun" pitchFamily="2" charset="-122"/>
              </a:rPr>
              <a:t>chemotherapy</a:t>
            </a:r>
            <a:r>
              <a:rPr lang="en-GB" altLang="zh-CN" baseline="30000" dirty="0" err="1">
                <a:solidFill>
                  <a:srgbClr val="FFFFFF"/>
                </a:solidFill>
                <a:ea typeface="SimSun" pitchFamily="2" charset="-122"/>
              </a:rPr>
              <a:t>a</a:t>
            </a:r>
            <a:r>
              <a:rPr lang="en-GB" altLang="zh-CN" dirty="0">
                <a:solidFill>
                  <a:srgbClr val="FFFFFF"/>
                </a:solidFill>
                <a:ea typeface="SimSun" pitchFamily="2" charset="-122"/>
              </a:rPr>
              <a:t> q3w (4 cycles)</a:t>
            </a:r>
          </a:p>
          <a:p>
            <a:pPr algn="ctr" defTabSz="892175" eaLnBrk="0" hangingPunct="0"/>
            <a:r>
              <a:rPr lang="en-GB" altLang="zh-CN" dirty="0">
                <a:solidFill>
                  <a:srgbClr val="FFFFFF"/>
                </a:solidFill>
                <a:ea typeface="SimSun" pitchFamily="2" charset="-122"/>
              </a:rPr>
              <a:t>(n=312)</a:t>
            </a:r>
          </a:p>
        </p:txBody>
      </p:sp>
      <p:cxnSp>
        <p:nvCxnSpPr>
          <p:cNvPr id="23" name="AutoShape 15"/>
          <p:cNvCxnSpPr>
            <a:cxnSpLocks noChangeShapeType="1"/>
            <a:stCxn id="21" idx="3"/>
            <a:endCxn id="14" idx="1"/>
          </p:cNvCxnSpPr>
          <p:nvPr/>
        </p:nvCxnSpPr>
        <p:spPr bwMode="auto">
          <a:xfrm>
            <a:off x="9591995" y="2986597"/>
            <a:ext cx="530636" cy="1049170"/>
          </a:xfrm>
          <a:prstGeom prst="bentConnector3">
            <a:avLst>
              <a:gd name="adj1" fmla="val 50000"/>
            </a:avLst>
          </a:prstGeom>
          <a:noFill/>
          <a:ln w="38100">
            <a:solidFill>
              <a:schemeClr val="bg1"/>
            </a:solidFill>
            <a:miter lim="800000"/>
            <a:headEnd/>
            <a:tailEnd type="triangle" w="med" len="med"/>
          </a:ln>
        </p:spPr>
      </p:cxnSp>
      <p:cxnSp>
        <p:nvCxnSpPr>
          <p:cNvPr id="26" name="AutoShape 15"/>
          <p:cNvCxnSpPr>
            <a:cxnSpLocks noChangeShapeType="1"/>
            <a:stCxn id="20" idx="3"/>
            <a:endCxn id="14" idx="1"/>
          </p:cNvCxnSpPr>
          <p:nvPr/>
        </p:nvCxnSpPr>
        <p:spPr bwMode="auto">
          <a:xfrm flipV="1">
            <a:off x="9591994" y="4035767"/>
            <a:ext cx="530637" cy="1056463"/>
          </a:xfrm>
          <a:prstGeom prst="bentConnector3">
            <a:avLst>
              <a:gd name="adj1" fmla="val 50000"/>
            </a:avLst>
          </a:prstGeom>
          <a:noFill/>
          <a:ln w="38100">
            <a:solidFill>
              <a:schemeClr val="bg1"/>
            </a:solidFill>
            <a:miter lim="800000"/>
            <a:headEnd/>
            <a:tailEnd type="triangle" w="med" len="med"/>
          </a:ln>
        </p:spPr>
      </p:cxnSp>
      <p:sp>
        <p:nvSpPr>
          <p:cNvPr id="22" name="Text Placeholder 3"/>
          <p:cNvSpPr>
            <a:spLocks noGrp="1"/>
          </p:cNvSpPr>
          <p:nvPr>
            <p:ph type="body" sz="quarter" idx="10"/>
          </p:nvPr>
        </p:nvSpPr>
        <p:spPr>
          <a:xfrm>
            <a:off x="304800" y="6233974"/>
            <a:ext cx="6464215" cy="487363"/>
          </a:xfrm>
        </p:spPr>
        <p:txBody>
          <a:bodyPr/>
          <a:lstStyle/>
          <a:p>
            <a:r>
              <a:rPr lang="en-US" baseline="30000" dirty="0" err="1"/>
              <a:t>a</a:t>
            </a:r>
            <a:r>
              <a:rPr lang="en-US" dirty="0" err="1"/>
              <a:t>Investigator</a:t>
            </a:r>
            <a:r>
              <a:rPr lang="en-US" dirty="0"/>
              <a:t> choice; pemetrexed maintenance mandatory for patients with non-squamous NSCLC who received a pemetrexed-containing regimen</a:t>
            </a:r>
            <a:endParaRPr lang="en-US" baseline="30000" dirty="0"/>
          </a:p>
        </p:txBody>
      </p:sp>
      <p:sp>
        <p:nvSpPr>
          <p:cNvPr id="24" name="Content Placeholder 26"/>
          <p:cNvSpPr txBox="1">
            <a:spLocks/>
          </p:cNvSpPr>
          <p:nvPr/>
        </p:nvSpPr>
        <p:spPr bwMode="auto">
          <a:xfrm>
            <a:off x="5457259" y="3666397"/>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rPr>
              <a:t>Stratification</a:t>
            </a:r>
          </a:p>
          <a:p>
            <a:pPr marL="203200" indent="-203200">
              <a:spcBef>
                <a:spcPts val="0"/>
              </a:spcBef>
              <a:spcAft>
                <a:spcPts val="400"/>
              </a:spcAft>
              <a:buFont typeface="Arial" pitchFamily="34" charset="0"/>
              <a:buChar char="•"/>
              <a:defRPr/>
            </a:pPr>
            <a:r>
              <a:rPr lang="en-GB" sz="1200" dirty="0">
                <a:solidFill>
                  <a:srgbClr val="363636"/>
                </a:solidFill>
              </a:rPr>
              <a:t>PD-L1 expression (&lt;1% vs. 1–49% vs ≥50%)</a:t>
            </a:r>
          </a:p>
          <a:p>
            <a:pPr marL="203200" indent="-203200">
              <a:spcBef>
                <a:spcPts val="0"/>
              </a:spcBef>
              <a:spcAft>
                <a:spcPts val="400"/>
              </a:spcAft>
              <a:buFont typeface="Arial" pitchFamily="34" charset="0"/>
              <a:buChar char="•"/>
              <a:defRPr/>
            </a:pPr>
            <a:r>
              <a:rPr lang="en-GB" sz="1200" dirty="0">
                <a:solidFill>
                  <a:srgbClr val="363636"/>
                </a:solidFill>
              </a:rPr>
              <a:t>Histology (non-squamous vs. squamous) </a:t>
            </a:r>
          </a:p>
        </p:txBody>
      </p:sp>
    </p:spTree>
    <p:extLst>
      <p:ext uri="{BB962C8B-B14F-4D97-AF65-F5344CB8AC3E}">
        <p14:creationId xmlns:p14="http://schemas.microsoft.com/office/powerpoint/2010/main" val="217026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LBA51: </a:t>
            </a:r>
            <a:r>
              <a:rPr lang="en-GB"/>
              <a:t>EMPOWER-Lung 3: cemiplimab in combination with platinum doublet chemotherapy for first-line (1L) treatment of advanced non-small-cell lung cancer (NSCLC) </a:t>
            </a:r>
            <a:r>
              <a:rPr lang="en-US"/>
              <a:t>– Gogishvili M, et al</a:t>
            </a:r>
            <a:endParaRPr lang="en-US" dirty="0"/>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err="1"/>
              <a:t>Gogishvili</a:t>
            </a:r>
            <a:r>
              <a:rPr lang="en-US" dirty="0"/>
              <a:t> M, et al. Ann </a:t>
            </a:r>
            <a:r>
              <a:rPr lang="en-US" dirty="0" err="1"/>
              <a:t>Oncol</a:t>
            </a:r>
            <a:r>
              <a:rPr lang="en-US" dirty="0"/>
              <a:t> 2021;32(</a:t>
            </a:r>
            <a:r>
              <a:rPr lang="en-US" dirty="0" err="1"/>
              <a:t>suppl</a:t>
            </a:r>
            <a:r>
              <a:rPr lang="en-US" dirty="0"/>
              <a:t>):</a:t>
            </a:r>
            <a:r>
              <a:rPr lang="en-US" dirty="0" err="1"/>
              <a:t>Abstr</a:t>
            </a:r>
            <a:r>
              <a:rPr lang="en-US" dirty="0"/>
              <a:t> LBA51</a:t>
            </a:r>
          </a:p>
        </p:txBody>
      </p:sp>
      <p:sp>
        <p:nvSpPr>
          <p:cNvPr id="7" name="TextBox 6">
            <a:extLst>
              <a:ext uri="{FF2B5EF4-FFF2-40B4-BE49-F238E27FC236}">
                <a16:creationId xmlns:a16="http://schemas.microsoft.com/office/drawing/2014/main" id="{CA75596F-DF98-4EF5-B4DE-B7CD511960BB}"/>
              </a:ext>
            </a:extLst>
          </p:cNvPr>
          <p:cNvSpPr txBox="1"/>
          <p:nvPr/>
        </p:nvSpPr>
        <p:spPr>
          <a:xfrm>
            <a:off x="2391519" y="1429804"/>
            <a:ext cx="1715534" cy="338554"/>
          </a:xfrm>
          <a:prstGeom prst="rect">
            <a:avLst/>
          </a:prstGeom>
          <a:noFill/>
        </p:spPr>
        <p:txBody>
          <a:bodyPr wrap="none" rtlCol="0">
            <a:spAutoFit/>
          </a:bodyPr>
          <a:lstStyle/>
          <a:p>
            <a:pPr algn="ctr"/>
            <a:r>
              <a:rPr lang="en-US" sz="1600" b="1" dirty="0">
                <a:solidFill>
                  <a:srgbClr val="363636"/>
                </a:solidFill>
              </a:rPr>
              <a:t>Overall survival</a:t>
            </a:r>
            <a:endParaRPr lang="en-GB" sz="1600" b="1" dirty="0">
              <a:solidFill>
                <a:srgbClr val="363636"/>
              </a:solidFill>
            </a:endParaRPr>
          </a:p>
        </p:txBody>
      </p:sp>
      <p:graphicFrame>
        <p:nvGraphicFramePr>
          <p:cNvPr id="8" name="Table 8">
            <a:extLst>
              <a:ext uri="{FF2B5EF4-FFF2-40B4-BE49-F238E27FC236}">
                <a16:creationId xmlns:a16="http://schemas.microsoft.com/office/drawing/2014/main" id="{919B24A7-7D55-45D9-9FDD-A5281EEE9918}"/>
              </a:ext>
            </a:extLst>
          </p:cNvPr>
          <p:cNvGraphicFramePr>
            <a:graphicFrameLocks noGrp="1"/>
          </p:cNvGraphicFramePr>
          <p:nvPr>
            <p:extLst>
              <p:ext uri="{D42A27DB-BD31-4B8C-83A1-F6EECF244321}">
                <p14:modId xmlns:p14="http://schemas.microsoft.com/office/powerpoint/2010/main" val="1500695236"/>
              </p:ext>
            </p:extLst>
          </p:nvPr>
        </p:nvGraphicFramePr>
        <p:xfrm>
          <a:off x="1773594" y="1797212"/>
          <a:ext cx="4018518" cy="825600"/>
        </p:xfrm>
        <a:graphic>
          <a:graphicData uri="http://schemas.openxmlformats.org/drawingml/2006/table">
            <a:tbl>
              <a:tblPr firstRow="1" bandRow="1">
                <a:tableStyleId>{69012ECD-51FC-41F1-AA8D-1B2483CD663E}</a:tableStyleId>
              </a:tblPr>
              <a:tblGrid>
                <a:gridCol w="1366116">
                  <a:extLst>
                    <a:ext uri="{9D8B030D-6E8A-4147-A177-3AD203B41FA5}">
                      <a16:colId xmlns:a16="http://schemas.microsoft.com/office/drawing/2014/main" val="2684051948"/>
                    </a:ext>
                  </a:extLst>
                </a:gridCol>
                <a:gridCol w="631178">
                  <a:extLst>
                    <a:ext uri="{9D8B030D-6E8A-4147-A177-3AD203B41FA5}">
                      <a16:colId xmlns:a16="http://schemas.microsoft.com/office/drawing/2014/main" val="3340504235"/>
                    </a:ext>
                  </a:extLst>
                </a:gridCol>
                <a:gridCol w="899638">
                  <a:extLst>
                    <a:ext uri="{9D8B030D-6E8A-4147-A177-3AD203B41FA5}">
                      <a16:colId xmlns:a16="http://schemas.microsoft.com/office/drawing/2014/main" val="2048185462"/>
                    </a:ext>
                  </a:extLst>
                </a:gridCol>
                <a:gridCol w="1121586">
                  <a:extLst>
                    <a:ext uri="{9D8B030D-6E8A-4147-A177-3AD203B41FA5}">
                      <a16:colId xmlns:a16="http://schemas.microsoft.com/office/drawing/2014/main" val="1146208690"/>
                    </a:ext>
                  </a:extLst>
                </a:gridCol>
              </a:tblGrid>
              <a:tr h="170419">
                <a:tc>
                  <a:txBody>
                    <a:bodyPr/>
                    <a:lstStyle/>
                    <a:p>
                      <a:endParaRPr lang="en-GB" sz="1000" dirty="0">
                        <a:solidFill>
                          <a:srgbClr val="363636"/>
                        </a:solidFill>
                      </a:endParaRPr>
                    </a:p>
                  </a:txBody>
                  <a:tcPr marL="36000" marR="36000" marT="36000" marB="36000" anchor="ctr"/>
                </a:tc>
                <a:tc>
                  <a:txBody>
                    <a:bodyPr/>
                    <a:lstStyle/>
                    <a:p>
                      <a:pPr algn="ctr"/>
                      <a:r>
                        <a:rPr lang="en-US" sz="1000" dirty="0">
                          <a:solidFill>
                            <a:schemeClr val="tx2"/>
                          </a:solidFill>
                        </a:rPr>
                        <a:t>Patients, n</a:t>
                      </a:r>
                      <a:endParaRPr lang="en-GB" sz="1000" dirty="0">
                        <a:solidFill>
                          <a:schemeClr val="tx2"/>
                        </a:solidFill>
                      </a:endParaRPr>
                    </a:p>
                  </a:txBody>
                  <a:tcPr marL="36000" marR="36000" marT="36000" marB="36000" anchor="b"/>
                </a:tc>
                <a:tc>
                  <a:txBody>
                    <a:bodyPr/>
                    <a:lstStyle/>
                    <a:p>
                      <a:pPr algn="ctr"/>
                      <a:r>
                        <a:rPr lang="en-US" sz="1000" dirty="0">
                          <a:solidFill>
                            <a:schemeClr val="tx2"/>
                          </a:solidFill>
                        </a:rPr>
                        <a:t>Events,</a:t>
                      </a:r>
                    </a:p>
                    <a:p>
                      <a:pPr algn="ctr"/>
                      <a:r>
                        <a:rPr lang="en-US" sz="1000" dirty="0">
                          <a:solidFill>
                            <a:schemeClr val="tx2"/>
                          </a:solidFill>
                        </a:rPr>
                        <a:t>n (%)</a:t>
                      </a:r>
                      <a:endParaRPr lang="en-GB" sz="1000" dirty="0">
                        <a:solidFill>
                          <a:schemeClr val="tx2"/>
                        </a:solidFill>
                      </a:endParaRPr>
                    </a:p>
                  </a:txBody>
                  <a:tcPr marL="36000" marR="36000" marT="36000" marB="36000" anchor="b"/>
                </a:tc>
                <a:tc>
                  <a:txBody>
                    <a:bodyPr/>
                    <a:lstStyle/>
                    <a:p>
                      <a:pPr algn="ctr"/>
                      <a:r>
                        <a:rPr lang="en-US" sz="1000" dirty="0">
                          <a:solidFill>
                            <a:schemeClr val="tx2"/>
                          </a:solidFill>
                        </a:rPr>
                        <a:t>mOS, </a:t>
                      </a:r>
                      <a:r>
                        <a:rPr lang="en-US" sz="1000" dirty="0" err="1">
                          <a:solidFill>
                            <a:schemeClr val="tx2"/>
                          </a:solidFill>
                        </a:rPr>
                        <a:t>mo</a:t>
                      </a:r>
                      <a:r>
                        <a:rPr lang="en-US" sz="1000" dirty="0">
                          <a:solidFill>
                            <a:schemeClr val="tx2"/>
                          </a:solidFill>
                        </a:rPr>
                        <a:t> (95%CI)</a:t>
                      </a:r>
                      <a:endParaRPr lang="en-GB" sz="1000" dirty="0">
                        <a:solidFill>
                          <a:schemeClr val="tx2"/>
                        </a:solidFill>
                      </a:endParaRPr>
                    </a:p>
                  </a:txBody>
                  <a:tcPr marL="36000" marR="36000" marT="36000" marB="36000" anchor="b"/>
                </a:tc>
                <a:extLst>
                  <a:ext uri="{0D108BD9-81ED-4DB2-BD59-A6C34878D82A}">
                    <a16:rowId xmlns:a16="http://schemas.microsoft.com/office/drawing/2014/main" val="3329799797"/>
                  </a:ext>
                </a:extLst>
              </a:tr>
              <a:tr h="170419">
                <a:tc>
                  <a:txBody>
                    <a:bodyPr/>
                    <a:lstStyle/>
                    <a:p>
                      <a:r>
                        <a:rPr lang="en-US" sz="1000" dirty="0"/>
                        <a:t>Cemiplimab + chemo</a:t>
                      </a:r>
                      <a:endParaRPr lang="en-GB" sz="1000" dirty="0">
                        <a:solidFill>
                          <a:srgbClr val="FF6600"/>
                        </a:solidFill>
                      </a:endParaRPr>
                    </a:p>
                  </a:txBody>
                  <a:tcPr marL="36000" marR="36000" marT="36000" marB="36000" anchor="ctr"/>
                </a:tc>
                <a:tc>
                  <a:txBody>
                    <a:bodyPr/>
                    <a:lstStyle/>
                    <a:p>
                      <a:pPr algn="ctr"/>
                      <a:r>
                        <a:rPr lang="en-US" sz="1000" dirty="0"/>
                        <a:t>312</a:t>
                      </a:r>
                      <a:endParaRPr lang="en-GB" sz="1000" dirty="0">
                        <a:solidFill>
                          <a:srgbClr val="FF6600"/>
                        </a:solidFill>
                      </a:endParaRPr>
                    </a:p>
                  </a:txBody>
                  <a:tcPr marL="36000" marR="36000" marT="36000" marB="36000" anchor="ctr"/>
                </a:tc>
                <a:tc>
                  <a:txBody>
                    <a:bodyPr/>
                    <a:lstStyle/>
                    <a:p>
                      <a:pPr algn="ctr"/>
                      <a:r>
                        <a:rPr lang="en-US" sz="1000" dirty="0"/>
                        <a:t>132 (42.3)</a:t>
                      </a:r>
                      <a:endParaRPr lang="en-GB" sz="1000" dirty="0">
                        <a:solidFill>
                          <a:srgbClr val="FF6600"/>
                        </a:solidFill>
                      </a:endParaRPr>
                    </a:p>
                  </a:txBody>
                  <a:tcPr marL="36000" marR="36000" marT="36000" marB="36000" anchor="ctr"/>
                </a:tc>
                <a:tc>
                  <a:txBody>
                    <a:bodyPr/>
                    <a:lstStyle/>
                    <a:p>
                      <a:pPr algn="ctr"/>
                      <a:r>
                        <a:rPr lang="en-US" sz="1000" dirty="0"/>
                        <a:t>21.9 (15.5,</a:t>
                      </a:r>
                      <a:r>
                        <a:rPr lang="en-US" sz="1000" baseline="0" dirty="0"/>
                        <a:t> </a:t>
                      </a:r>
                      <a:r>
                        <a:rPr lang="en-US" sz="1000" dirty="0"/>
                        <a:t>NE)</a:t>
                      </a:r>
                      <a:endParaRPr lang="en-GB" sz="1000" dirty="0">
                        <a:solidFill>
                          <a:srgbClr val="FF6600"/>
                        </a:solidFill>
                      </a:endParaRPr>
                    </a:p>
                  </a:txBody>
                  <a:tcPr marL="36000" marR="36000" marT="36000" marB="36000" anchor="ctr"/>
                </a:tc>
                <a:extLst>
                  <a:ext uri="{0D108BD9-81ED-4DB2-BD59-A6C34878D82A}">
                    <a16:rowId xmlns:a16="http://schemas.microsoft.com/office/drawing/2014/main" val="4074087938"/>
                  </a:ext>
                </a:extLst>
              </a:tr>
              <a:tr h="170419">
                <a:tc>
                  <a:txBody>
                    <a:bodyPr/>
                    <a:lstStyle/>
                    <a:p>
                      <a:r>
                        <a:rPr lang="en-US" sz="1000" dirty="0"/>
                        <a:t>Placebo + chemo</a:t>
                      </a:r>
                      <a:endParaRPr lang="en-GB" sz="1000" dirty="0">
                        <a:solidFill>
                          <a:srgbClr val="2894FF"/>
                        </a:solidFill>
                      </a:endParaRPr>
                    </a:p>
                  </a:txBody>
                  <a:tcPr marL="36000" marR="36000" marT="36000" marB="36000" anchor="ctr"/>
                </a:tc>
                <a:tc>
                  <a:txBody>
                    <a:bodyPr/>
                    <a:lstStyle/>
                    <a:p>
                      <a:pPr algn="ctr"/>
                      <a:r>
                        <a:rPr lang="en-US" sz="1000" dirty="0"/>
                        <a:t>154</a:t>
                      </a:r>
                      <a:endParaRPr lang="en-GB" sz="1000" dirty="0">
                        <a:solidFill>
                          <a:srgbClr val="2894FF"/>
                        </a:solidFill>
                      </a:endParaRPr>
                    </a:p>
                  </a:txBody>
                  <a:tcPr marL="36000" marR="36000" marT="36000" marB="36000" anchor="ctr"/>
                </a:tc>
                <a:tc>
                  <a:txBody>
                    <a:bodyPr/>
                    <a:lstStyle/>
                    <a:p>
                      <a:pPr algn="ctr"/>
                      <a:r>
                        <a:rPr lang="en-US" sz="1000" dirty="0"/>
                        <a:t>82 (53.2)</a:t>
                      </a:r>
                      <a:endParaRPr lang="en-GB" sz="1000" dirty="0">
                        <a:solidFill>
                          <a:srgbClr val="2894FF"/>
                        </a:solidFill>
                      </a:endParaRPr>
                    </a:p>
                  </a:txBody>
                  <a:tcPr marL="36000" marR="36000" marT="36000" marB="36000" anchor="ctr"/>
                </a:tc>
                <a:tc>
                  <a:txBody>
                    <a:bodyPr/>
                    <a:lstStyle/>
                    <a:p>
                      <a:pPr algn="ctr"/>
                      <a:r>
                        <a:rPr lang="en-US" sz="1000" dirty="0"/>
                        <a:t>13.0 (11.9,</a:t>
                      </a:r>
                      <a:r>
                        <a:rPr lang="en-US" sz="1000" baseline="0" dirty="0"/>
                        <a:t> </a:t>
                      </a:r>
                      <a:r>
                        <a:rPr lang="en-US" sz="1000" dirty="0"/>
                        <a:t>16.1)</a:t>
                      </a:r>
                      <a:endParaRPr lang="en-GB" sz="1000" dirty="0">
                        <a:solidFill>
                          <a:srgbClr val="2894FF"/>
                        </a:solidFill>
                      </a:endParaRPr>
                    </a:p>
                  </a:txBody>
                  <a:tcPr marL="36000" marR="36000" marT="36000" marB="36000" anchor="ctr"/>
                </a:tc>
                <a:extLst>
                  <a:ext uri="{0D108BD9-81ED-4DB2-BD59-A6C34878D82A}">
                    <a16:rowId xmlns:a16="http://schemas.microsoft.com/office/drawing/2014/main" val="4242537105"/>
                  </a:ext>
                </a:extLst>
              </a:tr>
            </a:tbl>
          </a:graphicData>
        </a:graphic>
      </p:graphicFrame>
      <p:sp>
        <p:nvSpPr>
          <p:cNvPr id="9" name="Freeform 21">
            <a:extLst>
              <a:ext uri="{FF2B5EF4-FFF2-40B4-BE49-F238E27FC236}">
                <a16:creationId xmlns:a16="http://schemas.microsoft.com/office/drawing/2014/main" id="{2D468E48-4094-43DC-8B09-4F014A13397D}"/>
              </a:ext>
            </a:extLst>
          </p:cNvPr>
          <p:cNvSpPr>
            <a:spLocks/>
          </p:cNvSpPr>
          <p:nvPr/>
        </p:nvSpPr>
        <p:spPr bwMode="auto">
          <a:xfrm>
            <a:off x="1331634" y="2977373"/>
            <a:ext cx="3053553" cy="16932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grpSp>
        <p:nvGrpSpPr>
          <p:cNvPr id="10" name="Group 9">
            <a:extLst>
              <a:ext uri="{FF2B5EF4-FFF2-40B4-BE49-F238E27FC236}">
                <a16:creationId xmlns:a16="http://schemas.microsoft.com/office/drawing/2014/main" id="{D92E9C28-FAD2-43BB-A422-32F9B11CB257}"/>
              </a:ext>
            </a:extLst>
          </p:cNvPr>
          <p:cNvGrpSpPr/>
          <p:nvPr/>
        </p:nvGrpSpPr>
        <p:grpSpPr>
          <a:xfrm>
            <a:off x="637250" y="2841748"/>
            <a:ext cx="691778" cy="1956464"/>
            <a:chOff x="1711864" y="1301823"/>
            <a:chExt cx="691778" cy="2930881"/>
          </a:xfrm>
        </p:grpSpPr>
        <p:sp>
          <p:nvSpPr>
            <p:cNvPr id="11" name="Line 6">
              <a:extLst>
                <a:ext uri="{FF2B5EF4-FFF2-40B4-BE49-F238E27FC236}">
                  <a16:creationId xmlns:a16="http://schemas.microsoft.com/office/drawing/2014/main" id="{8C12EACD-40F9-438C-BEE1-36D07B238581}"/>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2" name="Line 7">
              <a:extLst>
                <a:ext uri="{FF2B5EF4-FFF2-40B4-BE49-F238E27FC236}">
                  <a16:creationId xmlns:a16="http://schemas.microsoft.com/office/drawing/2014/main" id="{9CCD94AB-B685-432A-A909-000EEA713E1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3" name="Line 8">
              <a:extLst>
                <a:ext uri="{FF2B5EF4-FFF2-40B4-BE49-F238E27FC236}">
                  <a16:creationId xmlns:a16="http://schemas.microsoft.com/office/drawing/2014/main" id="{EF2E615C-EED6-47A0-A838-298288562D8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4" name="Line 9">
              <a:extLst>
                <a:ext uri="{FF2B5EF4-FFF2-40B4-BE49-F238E27FC236}">
                  <a16:creationId xmlns:a16="http://schemas.microsoft.com/office/drawing/2014/main" id="{AD7321BE-D5C7-4049-9D48-CBD3FE797BF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5" name="Line 10">
              <a:extLst>
                <a:ext uri="{FF2B5EF4-FFF2-40B4-BE49-F238E27FC236}">
                  <a16:creationId xmlns:a16="http://schemas.microsoft.com/office/drawing/2014/main" id="{960F33B0-6D8A-407A-8390-5350B10FBE95}"/>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6" name="Line 11">
              <a:extLst>
                <a:ext uri="{FF2B5EF4-FFF2-40B4-BE49-F238E27FC236}">
                  <a16:creationId xmlns:a16="http://schemas.microsoft.com/office/drawing/2014/main" id="{16B7BF63-5852-4A2E-B55D-6818BDED2328}"/>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17" name="TextBox 16">
              <a:extLst>
                <a:ext uri="{FF2B5EF4-FFF2-40B4-BE49-F238E27FC236}">
                  <a16:creationId xmlns:a16="http://schemas.microsoft.com/office/drawing/2014/main" id="{226A9B8D-3D92-43C7-9CD9-0D65A12FAB99}"/>
                </a:ext>
              </a:extLst>
            </p:cNvPr>
            <p:cNvSpPr txBox="1"/>
            <p:nvPr/>
          </p:nvSpPr>
          <p:spPr>
            <a:xfrm rot="16200000">
              <a:off x="942867" y="2668587"/>
              <a:ext cx="1791909" cy="253916"/>
            </a:xfrm>
            <a:prstGeom prst="rect">
              <a:avLst/>
            </a:prstGeom>
            <a:noFill/>
          </p:spPr>
          <p:txBody>
            <a:bodyPr wrap="none" rtlCol="0">
              <a:spAutoFit/>
            </a:bodyPr>
            <a:lstStyle/>
            <a:p>
              <a:pPr algn="ctr" fontAlgn="base">
                <a:spcBef>
                  <a:spcPct val="0"/>
                </a:spcBef>
                <a:spcAft>
                  <a:spcPct val="0"/>
                </a:spcAft>
              </a:pPr>
              <a:r>
                <a:rPr lang="en-GB" sz="1050" dirty="0">
                  <a:solidFill>
                    <a:srgbClr val="363636"/>
                  </a:solidFill>
                  <a:latin typeface="Arial" panose="020B0604020202020204" pitchFamily="34" charset="0"/>
                  <a:cs typeface="Arial" panose="020B0604020202020204" pitchFamily="34" charset="0"/>
                </a:rPr>
                <a:t>Probability of OS</a:t>
              </a:r>
            </a:p>
          </p:txBody>
        </p:sp>
        <p:sp>
          <p:nvSpPr>
            <p:cNvPr id="18" name="TextBox 17">
              <a:extLst>
                <a:ext uri="{FF2B5EF4-FFF2-40B4-BE49-F238E27FC236}">
                  <a16:creationId xmlns:a16="http://schemas.microsoft.com/office/drawing/2014/main" id="{D3C705D7-5039-47A5-81AC-452704EE39CC}"/>
                </a:ext>
              </a:extLst>
            </p:cNvPr>
            <p:cNvSpPr txBox="1"/>
            <p:nvPr/>
          </p:nvSpPr>
          <p:spPr>
            <a:xfrm>
              <a:off x="1922675" y="1301823"/>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FF889837-B7BF-4DB8-9D5F-2211C0211FA0}"/>
                </a:ext>
              </a:extLst>
            </p:cNvPr>
            <p:cNvSpPr txBox="1"/>
            <p:nvPr/>
          </p:nvSpPr>
          <p:spPr>
            <a:xfrm>
              <a:off x="1922680" y="1825962"/>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0.8</a:t>
              </a:r>
            </a:p>
          </p:txBody>
        </p:sp>
        <p:sp>
          <p:nvSpPr>
            <p:cNvPr id="20" name="TextBox 19">
              <a:extLst>
                <a:ext uri="{FF2B5EF4-FFF2-40B4-BE49-F238E27FC236}">
                  <a16:creationId xmlns:a16="http://schemas.microsoft.com/office/drawing/2014/main" id="{92F501B5-CB16-4A40-B037-FCF058513E38}"/>
                </a:ext>
              </a:extLst>
            </p:cNvPr>
            <p:cNvSpPr txBox="1"/>
            <p:nvPr/>
          </p:nvSpPr>
          <p:spPr>
            <a:xfrm>
              <a:off x="1922680" y="2324494"/>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0.6</a:t>
              </a:r>
            </a:p>
          </p:txBody>
        </p:sp>
        <p:sp>
          <p:nvSpPr>
            <p:cNvPr id="21" name="TextBox 20">
              <a:extLst>
                <a:ext uri="{FF2B5EF4-FFF2-40B4-BE49-F238E27FC236}">
                  <a16:creationId xmlns:a16="http://schemas.microsoft.com/office/drawing/2014/main" id="{51B59E8F-9DE4-43C9-8334-959602090180}"/>
                </a:ext>
              </a:extLst>
            </p:cNvPr>
            <p:cNvSpPr txBox="1"/>
            <p:nvPr/>
          </p:nvSpPr>
          <p:spPr>
            <a:xfrm>
              <a:off x="1922680" y="2839146"/>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0.4</a:t>
              </a:r>
            </a:p>
          </p:txBody>
        </p:sp>
        <p:sp>
          <p:nvSpPr>
            <p:cNvPr id="22" name="TextBox 21">
              <a:extLst>
                <a:ext uri="{FF2B5EF4-FFF2-40B4-BE49-F238E27FC236}">
                  <a16:creationId xmlns:a16="http://schemas.microsoft.com/office/drawing/2014/main" id="{19D8C87B-8A38-44A6-B118-D0CB85F10E88}"/>
                </a:ext>
              </a:extLst>
            </p:cNvPr>
            <p:cNvSpPr txBox="1"/>
            <p:nvPr/>
          </p:nvSpPr>
          <p:spPr>
            <a:xfrm>
              <a:off x="1922680" y="3343049"/>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0.2</a:t>
              </a:r>
            </a:p>
          </p:txBody>
        </p:sp>
        <p:sp>
          <p:nvSpPr>
            <p:cNvPr id="23" name="TextBox 22">
              <a:extLst>
                <a:ext uri="{FF2B5EF4-FFF2-40B4-BE49-F238E27FC236}">
                  <a16:creationId xmlns:a16="http://schemas.microsoft.com/office/drawing/2014/main" id="{50AB21D8-1DC1-4128-A6A2-30F5EB488A56}"/>
                </a:ext>
              </a:extLst>
            </p:cNvPr>
            <p:cNvSpPr txBox="1"/>
            <p:nvPr/>
          </p:nvSpPr>
          <p:spPr>
            <a:xfrm>
              <a:off x="2034898" y="3852325"/>
              <a:ext cx="26000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a:t>
              </a:r>
            </a:p>
          </p:txBody>
        </p:sp>
      </p:grpSp>
      <p:grpSp>
        <p:nvGrpSpPr>
          <p:cNvPr id="54" name="Group 53">
            <a:extLst>
              <a:ext uri="{FF2B5EF4-FFF2-40B4-BE49-F238E27FC236}">
                <a16:creationId xmlns:a16="http://schemas.microsoft.com/office/drawing/2014/main" id="{8716E8F3-B88D-4C1C-873A-66150F8FF949}"/>
              </a:ext>
            </a:extLst>
          </p:cNvPr>
          <p:cNvGrpSpPr/>
          <p:nvPr/>
        </p:nvGrpSpPr>
        <p:grpSpPr>
          <a:xfrm>
            <a:off x="1263662" y="4685108"/>
            <a:ext cx="3216086" cy="306286"/>
            <a:chOff x="1579608" y="5738696"/>
            <a:chExt cx="5182552" cy="306286"/>
          </a:xfrm>
        </p:grpSpPr>
        <p:sp>
          <p:nvSpPr>
            <p:cNvPr id="24" name="Line 21">
              <a:extLst>
                <a:ext uri="{FF2B5EF4-FFF2-40B4-BE49-F238E27FC236}">
                  <a16:creationId xmlns:a16="http://schemas.microsoft.com/office/drawing/2014/main" id="{6AD9424F-6A78-4724-A765-EAEB859E1DA9}"/>
                </a:ext>
              </a:extLst>
            </p:cNvPr>
            <p:cNvSpPr>
              <a:spLocks noChangeShapeType="1"/>
            </p:cNvSpPr>
            <p:nvPr/>
          </p:nvSpPr>
          <p:spPr bwMode="auto">
            <a:xfrm>
              <a:off x="658528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F27E96D-8B20-4D0C-BA19-7A0CCD6F4C9D}"/>
                </a:ext>
              </a:extLst>
            </p:cNvPr>
            <p:cNvSpPr txBox="1"/>
            <p:nvPr/>
          </p:nvSpPr>
          <p:spPr>
            <a:xfrm>
              <a:off x="6402185"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26</a:t>
              </a:r>
            </a:p>
          </p:txBody>
        </p:sp>
        <p:sp>
          <p:nvSpPr>
            <p:cNvPr id="26" name="Line 21">
              <a:extLst>
                <a:ext uri="{FF2B5EF4-FFF2-40B4-BE49-F238E27FC236}">
                  <a16:creationId xmlns:a16="http://schemas.microsoft.com/office/drawing/2014/main" id="{39CAADB4-F4FA-45A7-B963-AB4AF56CF818}"/>
                </a:ext>
              </a:extLst>
            </p:cNvPr>
            <p:cNvSpPr>
              <a:spLocks noChangeShapeType="1"/>
            </p:cNvSpPr>
            <p:nvPr/>
          </p:nvSpPr>
          <p:spPr bwMode="auto">
            <a:xfrm>
              <a:off x="620964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A0466C0-4DDB-450E-9BED-263F313E7E94}"/>
                </a:ext>
              </a:extLst>
            </p:cNvPr>
            <p:cNvSpPr txBox="1"/>
            <p:nvPr/>
          </p:nvSpPr>
          <p:spPr>
            <a:xfrm>
              <a:off x="6026549"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24</a:t>
              </a:r>
            </a:p>
          </p:txBody>
        </p:sp>
        <p:sp>
          <p:nvSpPr>
            <p:cNvPr id="28" name="Line 21">
              <a:extLst>
                <a:ext uri="{FF2B5EF4-FFF2-40B4-BE49-F238E27FC236}">
                  <a16:creationId xmlns:a16="http://schemas.microsoft.com/office/drawing/2014/main" id="{DE9B02A8-BD1E-4427-9FBE-D5514DEEB700}"/>
                </a:ext>
              </a:extLst>
            </p:cNvPr>
            <p:cNvSpPr>
              <a:spLocks noChangeShapeType="1"/>
            </p:cNvSpPr>
            <p:nvPr/>
          </p:nvSpPr>
          <p:spPr bwMode="auto">
            <a:xfrm>
              <a:off x="583400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E4873EE-5A0F-4D98-BF53-EC484B0E7CAE}"/>
                </a:ext>
              </a:extLst>
            </p:cNvPr>
            <p:cNvSpPr txBox="1"/>
            <p:nvPr/>
          </p:nvSpPr>
          <p:spPr>
            <a:xfrm>
              <a:off x="5650911"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22</a:t>
              </a:r>
            </a:p>
          </p:txBody>
        </p:sp>
        <p:sp>
          <p:nvSpPr>
            <p:cNvPr id="30" name="Line 21">
              <a:extLst>
                <a:ext uri="{FF2B5EF4-FFF2-40B4-BE49-F238E27FC236}">
                  <a16:creationId xmlns:a16="http://schemas.microsoft.com/office/drawing/2014/main" id="{5865AFB6-0FA8-428D-859C-02F130B50FD8}"/>
                </a:ext>
              </a:extLst>
            </p:cNvPr>
            <p:cNvSpPr>
              <a:spLocks noChangeShapeType="1"/>
            </p:cNvSpPr>
            <p:nvPr/>
          </p:nvSpPr>
          <p:spPr bwMode="auto">
            <a:xfrm>
              <a:off x="545837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06B1DCA-7CA0-494A-881A-070F2FB08931}"/>
                </a:ext>
              </a:extLst>
            </p:cNvPr>
            <p:cNvSpPr txBox="1"/>
            <p:nvPr/>
          </p:nvSpPr>
          <p:spPr>
            <a:xfrm>
              <a:off x="5275275"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28D102A9-0063-4E96-8F30-19C2D7A97B95}"/>
                </a:ext>
              </a:extLst>
            </p:cNvPr>
            <p:cNvSpPr>
              <a:spLocks noChangeShapeType="1"/>
            </p:cNvSpPr>
            <p:nvPr/>
          </p:nvSpPr>
          <p:spPr bwMode="auto">
            <a:xfrm>
              <a:off x="5082735"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E19E781-B0FC-42C3-8F35-210B6F5E0413}"/>
                </a:ext>
              </a:extLst>
            </p:cNvPr>
            <p:cNvSpPr txBox="1"/>
            <p:nvPr/>
          </p:nvSpPr>
          <p:spPr>
            <a:xfrm>
              <a:off x="4899637"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id="{60A2D54B-D612-446C-ABF4-D1F93A4FBF37}"/>
                </a:ext>
              </a:extLst>
            </p:cNvPr>
            <p:cNvSpPr>
              <a:spLocks noChangeShapeType="1"/>
            </p:cNvSpPr>
            <p:nvPr/>
          </p:nvSpPr>
          <p:spPr bwMode="auto">
            <a:xfrm>
              <a:off x="4707098"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74EF5B0-5816-4903-BCC9-C8AF28152B0C}"/>
                </a:ext>
              </a:extLst>
            </p:cNvPr>
            <p:cNvSpPr txBox="1"/>
            <p:nvPr/>
          </p:nvSpPr>
          <p:spPr>
            <a:xfrm>
              <a:off x="4524001"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16</a:t>
              </a:r>
            </a:p>
          </p:txBody>
        </p:sp>
        <p:sp>
          <p:nvSpPr>
            <p:cNvPr id="36" name="Line 21">
              <a:extLst>
                <a:ext uri="{FF2B5EF4-FFF2-40B4-BE49-F238E27FC236}">
                  <a16:creationId xmlns:a16="http://schemas.microsoft.com/office/drawing/2014/main" id="{C58BB1BD-9B37-4DBA-A304-65F20BA85157}"/>
                </a:ext>
              </a:extLst>
            </p:cNvPr>
            <p:cNvSpPr>
              <a:spLocks noChangeShapeType="1"/>
            </p:cNvSpPr>
            <p:nvPr/>
          </p:nvSpPr>
          <p:spPr bwMode="auto">
            <a:xfrm>
              <a:off x="4331461"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1FCBA45-9AC4-4E5C-B8C8-766C0F2D6A25}"/>
                </a:ext>
              </a:extLst>
            </p:cNvPr>
            <p:cNvSpPr txBox="1"/>
            <p:nvPr/>
          </p:nvSpPr>
          <p:spPr>
            <a:xfrm>
              <a:off x="4148363"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14</a:t>
              </a:r>
            </a:p>
          </p:txBody>
        </p:sp>
        <p:sp>
          <p:nvSpPr>
            <p:cNvPr id="38" name="Line 21">
              <a:extLst>
                <a:ext uri="{FF2B5EF4-FFF2-40B4-BE49-F238E27FC236}">
                  <a16:creationId xmlns:a16="http://schemas.microsoft.com/office/drawing/2014/main" id="{EB93911B-E2DF-4801-8E65-F22C04EA019A}"/>
                </a:ext>
              </a:extLst>
            </p:cNvPr>
            <p:cNvSpPr>
              <a:spLocks noChangeShapeType="1"/>
            </p:cNvSpPr>
            <p:nvPr/>
          </p:nvSpPr>
          <p:spPr bwMode="auto">
            <a:xfrm>
              <a:off x="3955824"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D54BB8B-1418-436B-AC3D-9E7BE510F6EE}"/>
                </a:ext>
              </a:extLst>
            </p:cNvPr>
            <p:cNvSpPr txBox="1"/>
            <p:nvPr/>
          </p:nvSpPr>
          <p:spPr>
            <a:xfrm>
              <a:off x="3772726"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12</a:t>
              </a:r>
            </a:p>
          </p:txBody>
        </p:sp>
        <p:sp>
          <p:nvSpPr>
            <p:cNvPr id="40" name="Line 21">
              <a:extLst>
                <a:ext uri="{FF2B5EF4-FFF2-40B4-BE49-F238E27FC236}">
                  <a16:creationId xmlns:a16="http://schemas.microsoft.com/office/drawing/2014/main" id="{4AE1B8E9-622A-4343-8CE3-71321EEA5B42}"/>
                </a:ext>
              </a:extLst>
            </p:cNvPr>
            <p:cNvSpPr>
              <a:spLocks noChangeShapeType="1"/>
            </p:cNvSpPr>
            <p:nvPr/>
          </p:nvSpPr>
          <p:spPr bwMode="auto">
            <a:xfrm>
              <a:off x="3580187"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25CE5B5-0558-46A1-AAAF-BA57021DA0A4}"/>
                </a:ext>
              </a:extLst>
            </p:cNvPr>
            <p:cNvSpPr txBox="1"/>
            <p:nvPr/>
          </p:nvSpPr>
          <p:spPr>
            <a:xfrm>
              <a:off x="3397090"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10</a:t>
              </a:r>
            </a:p>
          </p:txBody>
        </p:sp>
        <p:sp>
          <p:nvSpPr>
            <p:cNvPr id="42" name="Line 21">
              <a:extLst>
                <a:ext uri="{FF2B5EF4-FFF2-40B4-BE49-F238E27FC236}">
                  <a16:creationId xmlns:a16="http://schemas.microsoft.com/office/drawing/2014/main" id="{1E5BD936-8CC1-4F91-B1D1-A60124086322}"/>
                </a:ext>
              </a:extLst>
            </p:cNvPr>
            <p:cNvSpPr>
              <a:spLocks noChangeShapeType="1"/>
            </p:cNvSpPr>
            <p:nvPr/>
          </p:nvSpPr>
          <p:spPr bwMode="auto">
            <a:xfrm>
              <a:off x="3204550"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89ACF7D-BB2D-43C7-8532-F1E96579A1EC}"/>
                </a:ext>
              </a:extLst>
            </p:cNvPr>
            <p:cNvSpPr txBox="1"/>
            <p:nvPr/>
          </p:nvSpPr>
          <p:spPr>
            <a:xfrm>
              <a:off x="3082157"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8</a:t>
              </a:r>
            </a:p>
          </p:txBody>
        </p:sp>
        <p:sp>
          <p:nvSpPr>
            <p:cNvPr id="44" name="Line 21">
              <a:extLst>
                <a:ext uri="{FF2B5EF4-FFF2-40B4-BE49-F238E27FC236}">
                  <a16:creationId xmlns:a16="http://schemas.microsoft.com/office/drawing/2014/main" id="{74B16AB7-3A0C-45A3-BBF8-DC078E42518B}"/>
                </a:ext>
              </a:extLst>
            </p:cNvPr>
            <p:cNvSpPr>
              <a:spLocks noChangeShapeType="1"/>
            </p:cNvSpPr>
            <p:nvPr/>
          </p:nvSpPr>
          <p:spPr bwMode="auto">
            <a:xfrm>
              <a:off x="282891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F1C9162-F2C4-46EB-986C-34E8AACEE479}"/>
                </a:ext>
              </a:extLst>
            </p:cNvPr>
            <p:cNvSpPr txBox="1"/>
            <p:nvPr/>
          </p:nvSpPr>
          <p:spPr>
            <a:xfrm>
              <a:off x="2706519"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6</a:t>
              </a:r>
            </a:p>
          </p:txBody>
        </p:sp>
        <p:sp>
          <p:nvSpPr>
            <p:cNvPr id="46" name="Line 21">
              <a:extLst>
                <a:ext uri="{FF2B5EF4-FFF2-40B4-BE49-F238E27FC236}">
                  <a16:creationId xmlns:a16="http://schemas.microsoft.com/office/drawing/2014/main" id="{6B70314A-C222-46F9-9134-99AD035C454E}"/>
                </a:ext>
              </a:extLst>
            </p:cNvPr>
            <p:cNvSpPr>
              <a:spLocks noChangeShapeType="1"/>
            </p:cNvSpPr>
            <p:nvPr/>
          </p:nvSpPr>
          <p:spPr bwMode="auto">
            <a:xfrm>
              <a:off x="245327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1EC1DAC-8D5E-4EE9-B635-C646494955B0}"/>
                </a:ext>
              </a:extLst>
            </p:cNvPr>
            <p:cNvSpPr txBox="1"/>
            <p:nvPr/>
          </p:nvSpPr>
          <p:spPr>
            <a:xfrm>
              <a:off x="2330883"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4</a:t>
              </a:r>
            </a:p>
          </p:txBody>
        </p:sp>
        <p:sp>
          <p:nvSpPr>
            <p:cNvPr id="48" name="Line 21">
              <a:extLst>
                <a:ext uri="{FF2B5EF4-FFF2-40B4-BE49-F238E27FC236}">
                  <a16:creationId xmlns:a16="http://schemas.microsoft.com/office/drawing/2014/main" id="{39FA9902-2A52-4067-AA58-52413E7DF22F}"/>
                </a:ext>
              </a:extLst>
            </p:cNvPr>
            <p:cNvSpPr>
              <a:spLocks noChangeShapeType="1"/>
            </p:cNvSpPr>
            <p:nvPr/>
          </p:nvSpPr>
          <p:spPr bwMode="auto">
            <a:xfrm>
              <a:off x="207763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A92E09F-244E-4D3A-9375-1B55DF985567}"/>
                </a:ext>
              </a:extLst>
            </p:cNvPr>
            <p:cNvSpPr txBox="1"/>
            <p:nvPr/>
          </p:nvSpPr>
          <p:spPr>
            <a:xfrm>
              <a:off x="1955245"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a:t>
              </a:r>
            </a:p>
          </p:txBody>
        </p:sp>
        <p:sp>
          <p:nvSpPr>
            <p:cNvPr id="50" name="Line 21">
              <a:extLst>
                <a:ext uri="{FF2B5EF4-FFF2-40B4-BE49-F238E27FC236}">
                  <a16:creationId xmlns:a16="http://schemas.microsoft.com/office/drawing/2014/main" id="{6D0335AA-F3AC-45DF-AF5F-402C5461C2A7}"/>
                </a:ext>
              </a:extLst>
            </p:cNvPr>
            <p:cNvSpPr>
              <a:spLocks noChangeShapeType="1"/>
            </p:cNvSpPr>
            <p:nvPr/>
          </p:nvSpPr>
          <p:spPr bwMode="auto">
            <a:xfrm>
              <a:off x="170200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083F3F0-CCE5-4D4A-866E-D4C8B9694520}"/>
                </a:ext>
              </a:extLst>
            </p:cNvPr>
            <p:cNvSpPr txBox="1"/>
            <p:nvPr/>
          </p:nvSpPr>
          <p:spPr>
            <a:xfrm>
              <a:off x="1579608"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0</a:t>
              </a:r>
            </a:p>
          </p:txBody>
        </p:sp>
      </p:grpSp>
      <p:sp>
        <p:nvSpPr>
          <p:cNvPr id="52" name="TextBox 51">
            <a:extLst>
              <a:ext uri="{FF2B5EF4-FFF2-40B4-BE49-F238E27FC236}">
                <a16:creationId xmlns:a16="http://schemas.microsoft.com/office/drawing/2014/main" id="{964F6C76-8BA8-454D-924C-713B1F507D6F}"/>
              </a:ext>
            </a:extLst>
          </p:cNvPr>
          <p:cNvSpPr txBox="1"/>
          <p:nvPr/>
        </p:nvSpPr>
        <p:spPr>
          <a:xfrm>
            <a:off x="455944" y="4961686"/>
            <a:ext cx="790601" cy="253916"/>
          </a:xfrm>
          <a:prstGeom prst="rect">
            <a:avLst/>
          </a:prstGeom>
          <a:noFill/>
        </p:spPr>
        <p:txBody>
          <a:bodyPr wrap="none" rtlCol="0">
            <a:spAutoFit/>
          </a:bodyPr>
          <a:lstStyle/>
          <a:p>
            <a:pPr algn="r"/>
            <a:r>
              <a:rPr lang="en-US" sz="1050" dirty="0">
                <a:solidFill>
                  <a:schemeClr val="tx1"/>
                </a:solidFill>
              </a:rPr>
              <a:t>No. at risk</a:t>
            </a:r>
            <a:endParaRPr lang="en-GB" sz="1050" dirty="0">
              <a:solidFill>
                <a:schemeClr val="tx1"/>
              </a:solidFill>
            </a:endParaRPr>
          </a:p>
        </p:txBody>
      </p:sp>
      <p:grpSp>
        <p:nvGrpSpPr>
          <p:cNvPr id="104" name="Group 103">
            <a:extLst>
              <a:ext uri="{FF2B5EF4-FFF2-40B4-BE49-F238E27FC236}">
                <a16:creationId xmlns:a16="http://schemas.microsoft.com/office/drawing/2014/main" id="{7EFB8F84-EF2F-40D9-AFB7-AD32F0FF56FB}"/>
              </a:ext>
            </a:extLst>
          </p:cNvPr>
          <p:cNvGrpSpPr/>
          <p:nvPr/>
        </p:nvGrpSpPr>
        <p:grpSpPr>
          <a:xfrm>
            <a:off x="1222526" y="5251594"/>
            <a:ext cx="3231313" cy="211203"/>
            <a:chOff x="1222526" y="5072955"/>
            <a:chExt cx="3231313" cy="211203"/>
          </a:xfrm>
        </p:grpSpPr>
        <p:sp>
          <p:nvSpPr>
            <p:cNvPr id="57" name="TextBox 56">
              <a:extLst>
                <a:ext uri="{FF2B5EF4-FFF2-40B4-BE49-F238E27FC236}">
                  <a16:creationId xmlns:a16="http://schemas.microsoft.com/office/drawing/2014/main" id="{7AFBA70D-DA29-4C57-A50E-19D4D55CCBF4}"/>
                </a:ext>
              </a:extLst>
            </p:cNvPr>
            <p:cNvSpPr txBox="1"/>
            <p:nvPr/>
          </p:nvSpPr>
          <p:spPr>
            <a:xfrm>
              <a:off x="4317016" y="5072955"/>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D60DEF40-C661-46DB-A426-2101BB5B2B2C}"/>
                </a:ext>
              </a:extLst>
            </p:cNvPr>
            <p:cNvSpPr txBox="1"/>
            <p:nvPr/>
          </p:nvSpPr>
          <p:spPr>
            <a:xfrm>
              <a:off x="4083911" y="5072955"/>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61" name="TextBox 60">
              <a:extLst>
                <a:ext uri="{FF2B5EF4-FFF2-40B4-BE49-F238E27FC236}">
                  <a16:creationId xmlns:a16="http://schemas.microsoft.com/office/drawing/2014/main" id="{70D2906A-1504-44DE-AC4B-9116E9354ABC}"/>
                </a:ext>
              </a:extLst>
            </p:cNvPr>
            <p:cNvSpPr txBox="1"/>
            <p:nvPr/>
          </p:nvSpPr>
          <p:spPr>
            <a:xfrm>
              <a:off x="3850805" y="5072955"/>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8</a:t>
              </a:r>
            </a:p>
          </p:txBody>
        </p:sp>
        <p:sp>
          <p:nvSpPr>
            <p:cNvPr id="63" name="TextBox 62">
              <a:extLst>
                <a:ext uri="{FF2B5EF4-FFF2-40B4-BE49-F238E27FC236}">
                  <a16:creationId xmlns:a16="http://schemas.microsoft.com/office/drawing/2014/main" id="{F54D0C93-EA11-46C0-8E43-2BB43FC882BB}"/>
                </a:ext>
              </a:extLst>
            </p:cNvPr>
            <p:cNvSpPr txBox="1"/>
            <p:nvPr/>
          </p:nvSpPr>
          <p:spPr>
            <a:xfrm>
              <a:off x="3585641" y="5072955"/>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18</a:t>
              </a:r>
            </a:p>
          </p:txBody>
        </p:sp>
        <p:sp>
          <p:nvSpPr>
            <p:cNvPr id="65" name="TextBox 64">
              <a:extLst>
                <a:ext uri="{FF2B5EF4-FFF2-40B4-BE49-F238E27FC236}">
                  <a16:creationId xmlns:a16="http://schemas.microsoft.com/office/drawing/2014/main" id="{EF5F9B00-8C06-4DBA-969D-6F440B3E9046}"/>
                </a:ext>
              </a:extLst>
            </p:cNvPr>
            <p:cNvSpPr txBox="1"/>
            <p:nvPr/>
          </p:nvSpPr>
          <p:spPr>
            <a:xfrm>
              <a:off x="3358886" y="5072955"/>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52</a:t>
              </a:r>
            </a:p>
          </p:txBody>
        </p:sp>
        <p:sp>
          <p:nvSpPr>
            <p:cNvPr id="67" name="TextBox 66">
              <a:extLst>
                <a:ext uri="{FF2B5EF4-FFF2-40B4-BE49-F238E27FC236}">
                  <a16:creationId xmlns:a16="http://schemas.microsoft.com/office/drawing/2014/main" id="{38509F64-D976-453B-AE25-78691C77E80C}"/>
                </a:ext>
              </a:extLst>
            </p:cNvPr>
            <p:cNvSpPr txBox="1"/>
            <p:nvPr/>
          </p:nvSpPr>
          <p:spPr>
            <a:xfrm>
              <a:off x="3119429" y="5072955"/>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86</a:t>
              </a:r>
            </a:p>
          </p:txBody>
        </p:sp>
        <p:sp>
          <p:nvSpPr>
            <p:cNvPr id="69" name="TextBox 68">
              <a:extLst>
                <a:ext uri="{FF2B5EF4-FFF2-40B4-BE49-F238E27FC236}">
                  <a16:creationId xmlns:a16="http://schemas.microsoft.com/office/drawing/2014/main" id="{31DD27F1-C2C0-4689-A862-1B35C1268FA4}"/>
                </a:ext>
              </a:extLst>
            </p:cNvPr>
            <p:cNvSpPr txBox="1"/>
            <p:nvPr/>
          </p:nvSpPr>
          <p:spPr>
            <a:xfrm>
              <a:off x="2854265"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131</a:t>
              </a:r>
            </a:p>
          </p:txBody>
        </p:sp>
        <p:sp>
          <p:nvSpPr>
            <p:cNvPr id="71" name="TextBox 70">
              <a:extLst>
                <a:ext uri="{FF2B5EF4-FFF2-40B4-BE49-F238E27FC236}">
                  <a16:creationId xmlns:a16="http://schemas.microsoft.com/office/drawing/2014/main" id="{8ECD7AF6-8432-4ACD-83F6-1D6B31FD6537}"/>
                </a:ext>
              </a:extLst>
            </p:cNvPr>
            <p:cNvSpPr txBox="1"/>
            <p:nvPr/>
          </p:nvSpPr>
          <p:spPr>
            <a:xfrm>
              <a:off x="2621157"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162</a:t>
              </a:r>
            </a:p>
          </p:txBody>
        </p:sp>
        <p:sp>
          <p:nvSpPr>
            <p:cNvPr id="73" name="TextBox 72">
              <a:extLst>
                <a:ext uri="{FF2B5EF4-FFF2-40B4-BE49-F238E27FC236}">
                  <a16:creationId xmlns:a16="http://schemas.microsoft.com/office/drawing/2014/main" id="{16AD90D4-91C7-4352-BA2D-998E9A38FEC9}"/>
                </a:ext>
              </a:extLst>
            </p:cNvPr>
            <p:cNvSpPr txBox="1"/>
            <p:nvPr/>
          </p:nvSpPr>
          <p:spPr>
            <a:xfrm>
              <a:off x="2388054"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199</a:t>
              </a:r>
            </a:p>
          </p:txBody>
        </p:sp>
        <p:sp>
          <p:nvSpPr>
            <p:cNvPr id="75" name="TextBox 74">
              <a:extLst>
                <a:ext uri="{FF2B5EF4-FFF2-40B4-BE49-F238E27FC236}">
                  <a16:creationId xmlns:a16="http://schemas.microsoft.com/office/drawing/2014/main" id="{228AC315-1AF5-4158-93CE-521D690EF439}"/>
                </a:ext>
              </a:extLst>
            </p:cNvPr>
            <p:cNvSpPr txBox="1"/>
            <p:nvPr/>
          </p:nvSpPr>
          <p:spPr>
            <a:xfrm>
              <a:off x="2154948"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233</a:t>
              </a:r>
            </a:p>
          </p:txBody>
        </p:sp>
        <p:sp>
          <p:nvSpPr>
            <p:cNvPr id="77" name="TextBox 76">
              <a:extLst>
                <a:ext uri="{FF2B5EF4-FFF2-40B4-BE49-F238E27FC236}">
                  <a16:creationId xmlns:a16="http://schemas.microsoft.com/office/drawing/2014/main" id="{0D6675BD-8672-4366-82F5-B2E1547A89A2}"/>
                </a:ext>
              </a:extLst>
            </p:cNvPr>
            <p:cNvSpPr txBox="1"/>
            <p:nvPr/>
          </p:nvSpPr>
          <p:spPr>
            <a:xfrm>
              <a:off x="1921841"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256</a:t>
              </a:r>
            </a:p>
          </p:txBody>
        </p:sp>
        <p:sp>
          <p:nvSpPr>
            <p:cNvPr id="79" name="TextBox 78">
              <a:extLst>
                <a:ext uri="{FF2B5EF4-FFF2-40B4-BE49-F238E27FC236}">
                  <a16:creationId xmlns:a16="http://schemas.microsoft.com/office/drawing/2014/main" id="{E74648C1-FD79-4585-8E74-35A388455C53}"/>
                </a:ext>
              </a:extLst>
            </p:cNvPr>
            <p:cNvSpPr txBox="1"/>
            <p:nvPr/>
          </p:nvSpPr>
          <p:spPr>
            <a:xfrm>
              <a:off x="1688737"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269</a:t>
              </a:r>
            </a:p>
          </p:txBody>
        </p:sp>
        <p:sp>
          <p:nvSpPr>
            <p:cNvPr id="81" name="TextBox 80">
              <a:extLst>
                <a:ext uri="{FF2B5EF4-FFF2-40B4-BE49-F238E27FC236}">
                  <a16:creationId xmlns:a16="http://schemas.microsoft.com/office/drawing/2014/main" id="{BA167718-6BC8-40B9-8063-345ED685F31D}"/>
                </a:ext>
              </a:extLst>
            </p:cNvPr>
            <p:cNvSpPr txBox="1"/>
            <p:nvPr/>
          </p:nvSpPr>
          <p:spPr>
            <a:xfrm>
              <a:off x="1455631"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289</a:t>
              </a:r>
            </a:p>
          </p:txBody>
        </p:sp>
        <p:sp>
          <p:nvSpPr>
            <p:cNvPr id="83" name="TextBox 82">
              <a:extLst>
                <a:ext uri="{FF2B5EF4-FFF2-40B4-BE49-F238E27FC236}">
                  <a16:creationId xmlns:a16="http://schemas.microsoft.com/office/drawing/2014/main" id="{66C8533A-3213-413A-AA4F-F868201A516D}"/>
                </a:ext>
              </a:extLst>
            </p:cNvPr>
            <p:cNvSpPr txBox="1"/>
            <p:nvPr/>
          </p:nvSpPr>
          <p:spPr>
            <a:xfrm>
              <a:off x="1222526" y="5072955"/>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312</a:t>
              </a:r>
            </a:p>
          </p:txBody>
        </p:sp>
      </p:grpSp>
      <p:sp>
        <p:nvSpPr>
          <p:cNvPr id="85" name="TextBox 84">
            <a:extLst>
              <a:ext uri="{FF2B5EF4-FFF2-40B4-BE49-F238E27FC236}">
                <a16:creationId xmlns:a16="http://schemas.microsoft.com/office/drawing/2014/main" id="{BF5F5584-72D5-4E47-A5B1-5179B4230CE4}"/>
              </a:ext>
            </a:extLst>
          </p:cNvPr>
          <p:cNvSpPr txBox="1"/>
          <p:nvPr/>
        </p:nvSpPr>
        <p:spPr>
          <a:xfrm>
            <a:off x="2354327" y="4905843"/>
            <a:ext cx="1000595" cy="253916"/>
          </a:xfrm>
          <a:prstGeom prst="rect">
            <a:avLst/>
          </a:prstGeom>
          <a:noFill/>
        </p:spPr>
        <p:txBody>
          <a:bodyPr wrap="none" rtlCol="0">
            <a:spAutoFit/>
          </a:bodyPr>
          <a:lstStyle/>
          <a:p>
            <a:pPr algn="ctr" fontAlgn="base">
              <a:spcBef>
                <a:spcPct val="0"/>
              </a:spcBef>
              <a:spcAft>
                <a:spcPct val="0"/>
              </a:spcAft>
            </a:pPr>
            <a:r>
              <a:rPr lang="en-GB" sz="1050" dirty="0">
                <a:solidFill>
                  <a:srgbClr val="363636"/>
                </a:solidFill>
                <a:latin typeface="Arial" panose="020B0604020202020204" pitchFamily="34" charset="0"/>
                <a:cs typeface="Arial" panose="020B0604020202020204" pitchFamily="34" charset="0"/>
              </a:rPr>
              <a:t>Time, months</a:t>
            </a:r>
          </a:p>
        </p:txBody>
      </p:sp>
      <p:grpSp>
        <p:nvGrpSpPr>
          <p:cNvPr id="105" name="Group 104">
            <a:extLst>
              <a:ext uri="{FF2B5EF4-FFF2-40B4-BE49-F238E27FC236}">
                <a16:creationId xmlns:a16="http://schemas.microsoft.com/office/drawing/2014/main" id="{00B47E29-1059-4FF6-984E-CF6A90AC2B62}"/>
              </a:ext>
            </a:extLst>
          </p:cNvPr>
          <p:cNvGrpSpPr/>
          <p:nvPr/>
        </p:nvGrpSpPr>
        <p:grpSpPr>
          <a:xfrm>
            <a:off x="1222526" y="5605258"/>
            <a:ext cx="3231313" cy="211203"/>
            <a:chOff x="1222526" y="4983748"/>
            <a:chExt cx="3231313" cy="211203"/>
          </a:xfrm>
        </p:grpSpPr>
        <p:sp>
          <p:nvSpPr>
            <p:cNvPr id="106" name="TextBox 105">
              <a:extLst>
                <a:ext uri="{FF2B5EF4-FFF2-40B4-BE49-F238E27FC236}">
                  <a16:creationId xmlns:a16="http://schemas.microsoft.com/office/drawing/2014/main" id="{83E08B78-EE03-4CA1-8AD7-014609E543BC}"/>
                </a:ext>
              </a:extLst>
            </p:cNvPr>
            <p:cNvSpPr txBox="1"/>
            <p:nvPr/>
          </p:nvSpPr>
          <p:spPr>
            <a:xfrm>
              <a:off x="4317016" y="4983748"/>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0</a:t>
              </a:r>
            </a:p>
          </p:txBody>
        </p:sp>
        <p:sp>
          <p:nvSpPr>
            <p:cNvPr id="107" name="TextBox 106">
              <a:extLst>
                <a:ext uri="{FF2B5EF4-FFF2-40B4-BE49-F238E27FC236}">
                  <a16:creationId xmlns:a16="http://schemas.microsoft.com/office/drawing/2014/main" id="{BCFE072E-13A8-4754-8066-8EB6CCD9462A}"/>
                </a:ext>
              </a:extLst>
            </p:cNvPr>
            <p:cNvSpPr txBox="1"/>
            <p:nvPr/>
          </p:nvSpPr>
          <p:spPr>
            <a:xfrm>
              <a:off x="4083911" y="4983748"/>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0</a:t>
              </a:r>
            </a:p>
          </p:txBody>
        </p:sp>
        <p:sp>
          <p:nvSpPr>
            <p:cNvPr id="108" name="TextBox 107">
              <a:extLst>
                <a:ext uri="{FF2B5EF4-FFF2-40B4-BE49-F238E27FC236}">
                  <a16:creationId xmlns:a16="http://schemas.microsoft.com/office/drawing/2014/main" id="{C2A7DF7F-2FAE-4C3E-BA76-C24ADAD05EA1}"/>
                </a:ext>
              </a:extLst>
            </p:cNvPr>
            <p:cNvSpPr txBox="1"/>
            <p:nvPr/>
          </p:nvSpPr>
          <p:spPr>
            <a:xfrm>
              <a:off x="3850805" y="4983748"/>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2</a:t>
              </a:r>
            </a:p>
          </p:txBody>
        </p:sp>
        <p:sp>
          <p:nvSpPr>
            <p:cNvPr id="109" name="TextBox 108">
              <a:extLst>
                <a:ext uri="{FF2B5EF4-FFF2-40B4-BE49-F238E27FC236}">
                  <a16:creationId xmlns:a16="http://schemas.microsoft.com/office/drawing/2014/main" id="{06262A9F-5300-4B46-9034-849667667D43}"/>
                </a:ext>
              </a:extLst>
            </p:cNvPr>
            <p:cNvSpPr txBox="1"/>
            <p:nvPr/>
          </p:nvSpPr>
          <p:spPr>
            <a:xfrm>
              <a:off x="3617701" y="4983748"/>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D9F980D7-EC7B-4B1D-85BF-F6DE38CC2027}"/>
                </a:ext>
              </a:extLst>
            </p:cNvPr>
            <p:cNvSpPr txBox="1"/>
            <p:nvPr/>
          </p:nvSpPr>
          <p:spPr>
            <a:xfrm>
              <a:off x="3358886"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14</a:t>
              </a:r>
            </a:p>
          </p:txBody>
        </p:sp>
        <p:sp>
          <p:nvSpPr>
            <p:cNvPr id="111" name="TextBox 110">
              <a:extLst>
                <a:ext uri="{FF2B5EF4-FFF2-40B4-BE49-F238E27FC236}">
                  <a16:creationId xmlns:a16="http://schemas.microsoft.com/office/drawing/2014/main" id="{CB6AC11C-71F3-4DA9-9CF5-BF84BEC0DA5E}"/>
                </a:ext>
              </a:extLst>
            </p:cNvPr>
            <p:cNvSpPr txBox="1"/>
            <p:nvPr/>
          </p:nvSpPr>
          <p:spPr>
            <a:xfrm>
              <a:off x="3119429"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26</a:t>
              </a:r>
            </a:p>
          </p:txBody>
        </p:sp>
        <p:sp>
          <p:nvSpPr>
            <p:cNvPr id="112" name="TextBox 111">
              <a:extLst>
                <a:ext uri="{FF2B5EF4-FFF2-40B4-BE49-F238E27FC236}">
                  <a16:creationId xmlns:a16="http://schemas.microsoft.com/office/drawing/2014/main" id="{5F6E3C6E-5840-4C1B-A4B4-101C74A07BFB}"/>
                </a:ext>
              </a:extLst>
            </p:cNvPr>
            <p:cNvSpPr txBox="1"/>
            <p:nvPr/>
          </p:nvSpPr>
          <p:spPr>
            <a:xfrm>
              <a:off x="2886325"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46</a:t>
              </a:r>
            </a:p>
          </p:txBody>
        </p:sp>
        <p:sp>
          <p:nvSpPr>
            <p:cNvPr id="113" name="TextBox 112">
              <a:extLst>
                <a:ext uri="{FF2B5EF4-FFF2-40B4-BE49-F238E27FC236}">
                  <a16:creationId xmlns:a16="http://schemas.microsoft.com/office/drawing/2014/main" id="{0F1D2359-1C5A-4890-9014-D17A1BF19CB8}"/>
                </a:ext>
              </a:extLst>
            </p:cNvPr>
            <p:cNvSpPr txBox="1"/>
            <p:nvPr/>
          </p:nvSpPr>
          <p:spPr>
            <a:xfrm>
              <a:off x="2653218"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65</a:t>
              </a:r>
            </a:p>
          </p:txBody>
        </p:sp>
        <p:sp>
          <p:nvSpPr>
            <p:cNvPr id="114" name="TextBox 113">
              <a:extLst>
                <a:ext uri="{FF2B5EF4-FFF2-40B4-BE49-F238E27FC236}">
                  <a16:creationId xmlns:a16="http://schemas.microsoft.com/office/drawing/2014/main" id="{C3B1EC6B-52CB-479C-B436-26873622EF4C}"/>
                </a:ext>
              </a:extLst>
            </p:cNvPr>
            <p:cNvSpPr txBox="1"/>
            <p:nvPr/>
          </p:nvSpPr>
          <p:spPr>
            <a:xfrm>
              <a:off x="2420114"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85</a:t>
              </a:r>
            </a:p>
          </p:txBody>
        </p:sp>
        <p:sp>
          <p:nvSpPr>
            <p:cNvPr id="115" name="TextBox 114">
              <a:extLst>
                <a:ext uri="{FF2B5EF4-FFF2-40B4-BE49-F238E27FC236}">
                  <a16:creationId xmlns:a16="http://schemas.microsoft.com/office/drawing/2014/main" id="{486FA82F-E4F0-41D2-A407-1DE296421010}"/>
                </a:ext>
              </a:extLst>
            </p:cNvPr>
            <p:cNvSpPr txBox="1"/>
            <p:nvPr/>
          </p:nvSpPr>
          <p:spPr>
            <a:xfrm>
              <a:off x="2187008" y="4983748"/>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98</a:t>
              </a:r>
            </a:p>
          </p:txBody>
        </p:sp>
        <p:sp>
          <p:nvSpPr>
            <p:cNvPr id="116" name="TextBox 115">
              <a:extLst>
                <a:ext uri="{FF2B5EF4-FFF2-40B4-BE49-F238E27FC236}">
                  <a16:creationId xmlns:a16="http://schemas.microsoft.com/office/drawing/2014/main" id="{1493BE40-4BE9-4AB4-A5F7-F93D9A4D831A}"/>
                </a:ext>
              </a:extLst>
            </p:cNvPr>
            <p:cNvSpPr txBox="1"/>
            <p:nvPr/>
          </p:nvSpPr>
          <p:spPr>
            <a:xfrm>
              <a:off x="1921840" y="4983748"/>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112</a:t>
              </a:r>
            </a:p>
          </p:txBody>
        </p:sp>
        <p:sp>
          <p:nvSpPr>
            <p:cNvPr id="117" name="TextBox 116">
              <a:extLst>
                <a:ext uri="{FF2B5EF4-FFF2-40B4-BE49-F238E27FC236}">
                  <a16:creationId xmlns:a16="http://schemas.microsoft.com/office/drawing/2014/main" id="{08B6DE17-DECB-4BDE-970E-FCF617620B96}"/>
                </a:ext>
              </a:extLst>
            </p:cNvPr>
            <p:cNvSpPr txBox="1"/>
            <p:nvPr/>
          </p:nvSpPr>
          <p:spPr>
            <a:xfrm>
              <a:off x="1688737" y="4983748"/>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126</a:t>
              </a:r>
            </a:p>
          </p:txBody>
        </p:sp>
        <p:sp>
          <p:nvSpPr>
            <p:cNvPr id="118" name="TextBox 117">
              <a:extLst>
                <a:ext uri="{FF2B5EF4-FFF2-40B4-BE49-F238E27FC236}">
                  <a16:creationId xmlns:a16="http://schemas.microsoft.com/office/drawing/2014/main" id="{54876A92-245B-4F1B-93BC-DDC8392CCEDE}"/>
                </a:ext>
              </a:extLst>
            </p:cNvPr>
            <p:cNvSpPr txBox="1"/>
            <p:nvPr/>
          </p:nvSpPr>
          <p:spPr>
            <a:xfrm>
              <a:off x="1455631" y="4983748"/>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141</a:t>
              </a:r>
            </a:p>
          </p:txBody>
        </p:sp>
        <p:sp>
          <p:nvSpPr>
            <p:cNvPr id="119" name="TextBox 118">
              <a:extLst>
                <a:ext uri="{FF2B5EF4-FFF2-40B4-BE49-F238E27FC236}">
                  <a16:creationId xmlns:a16="http://schemas.microsoft.com/office/drawing/2014/main" id="{E407DDCE-2600-4A8F-B091-F94D89C0EBFC}"/>
                </a:ext>
              </a:extLst>
            </p:cNvPr>
            <p:cNvSpPr txBox="1"/>
            <p:nvPr/>
          </p:nvSpPr>
          <p:spPr>
            <a:xfrm>
              <a:off x="1222526" y="4983748"/>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154</a:t>
              </a:r>
            </a:p>
          </p:txBody>
        </p:sp>
      </p:grpSp>
      <p:sp>
        <p:nvSpPr>
          <p:cNvPr id="121" name="TextBox 120">
            <a:extLst>
              <a:ext uri="{FF2B5EF4-FFF2-40B4-BE49-F238E27FC236}">
                <a16:creationId xmlns:a16="http://schemas.microsoft.com/office/drawing/2014/main" id="{D74E0F55-C7C9-42EA-852E-33D2ABA9E64C}"/>
              </a:ext>
            </a:extLst>
          </p:cNvPr>
          <p:cNvSpPr txBox="1"/>
          <p:nvPr/>
        </p:nvSpPr>
        <p:spPr>
          <a:xfrm>
            <a:off x="205875" y="5149446"/>
            <a:ext cx="1040670" cy="415498"/>
          </a:xfrm>
          <a:prstGeom prst="rect">
            <a:avLst/>
          </a:prstGeom>
          <a:noFill/>
        </p:spPr>
        <p:txBody>
          <a:bodyPr wrap="none" rtlCol="0">
            <a:spAutoFit/>
          </a:bodyPr>
          <a:lstStyle/>
          <a:p>
            <a:pPr algn="r"/>
            <a:r>
              <a:rPr lang="en-US" sz="1050" dirty="0">
                <a:solidFill>
                  <a:srgbClr val="FF6600"/>
                </a:solidFill>
              </a:rPr>
              <a:t>Cemiplimab +</a:t>
            </a:r>
          </a:p>
          <a:p>
            <a:pPr algn="r"/>
            <a:r>
              <a:rPr lang="en-US" sz="1050" dirty="0">
                <a:solidFill>
                  <a:srgbClr val="FF6600"/>
                </a:solidFill>
              </a:rPr>
              <a:t>chemotherapy</a:t>
            </a:r>
            <a:endParaRPr lang="en-GB" sz="1050" dirty="0">
              <a:solidFill>
                <a:srgbClr val="FF6600"/>
              </a:solidFill>
            </a:endParaRPr>
          </a:p>
        </p:txBody>
      </p:sp>
      <p:sp>
        <p:nvSpPr>
          <p:cNvPr id="122" name="TextBox 121">
            <a:extLst>
              <a:ext uri="{FF2B5EF4-FFF2-40B4-BE49-F238E27FC236}">
                <a16:creationId xmlns:a16="http://schemas.microsoft.com/office/drawing/2014/main" id="{60F72866-60B9-4958-A9C5-127A2E9DB680}"/>
              </a:ext>
            </a:extLst>
          </p:cNvPr>
          <p:cNvSpPr txBox="1"/>
          <p:nvPr/>
        </p:nvSpPr>
        <p:spPr>
          <a:xfrm>
            <a:off x="205875" y="5503110"/>
            <a:ext cx="1040670" cy="415498"/>
          </a:xfrm>
          <a:prstGeom prst="rect">
            <a:avLst/>
          </a:prstGeom>
          <a:noFill/>
        </p:spPr>
        <p:txBody>
          <a:bodyPr wrap="none" rtlCol="0">
            <a:spAutoFit/>
          </a:bodyPr>
          <a:lstStyle/>
          <a:p>
            <a:pPr algn="r"/>
            <a:r>
              <a:rPr lang="en-US" sz="1050" dirty="0">
                <a:solidFill>
                  <a:srgbClr val="2894FF"/>
                </a:solidFill>
              </a:rPr>
              <a:t>Placebo +</a:t>
            </a:r>
            <a:br>
              <a:rPr lang="en-US" sz="1050" dirty="0">
                <a:solidFill>
                  <a:srgbClr val="2894FF"/>
                </a:solidFill>
              </a:rPr>
            </a:br>
            <a:r>
              <a:rPr lang="en-US" sz="1050" dirty="0">
                <a:solidFill>
                  <a:srgbClr val="2894FF"/>
                </a:solidFill>
              </a:rPr>
              <a:t>chemotherapy</a:t>
            </a:r>
            <a:endParaRPr lang="en-GB" sz="1050" dirty="0">
              <a:solidFill>
                <a:srgbClr val="2894FF"/>
              </a:solidFill>
            </a:endParaRPr>
          </a:p>
        </p:txBody>
      </p:sp>
      <p:sp>
        <p:nvSpPr>
          <p:cNvPr id="123" name="TextBox 122">
            <a:extLst>
              <a:ext uri="{FF2B5EF4-FFF2-40B4-BE49-F238E27FC236}">
                <a16:creationId xmlns:a16="http://schemas.microsoft.com/office/drawing/2014/main" id="{7224974D-925B-4BB2-9A74-D804D578CC36}"/>
              </a:ext>
            </a:extLst>
          </p:cNvPr>
          <p:cNvSpPr txBox="1"/>
          <p:nvPr/>
        </p:nvSpPr>
        <p:spPr>
          <a:xfrm>
            <a:off x="4260626" y="3420377"/>
            <a:ext cx="1455848" cy="707886"/>
          </a:xfrm>
          <a:prstGeom prst="rect">
            <a:avLst/>
          </a:prstGeom>
          <a:noFill/>
        </p:spPr>
        <p:txBody>
          <a:bodyPr wrap="none" rtlCol="0">
            <a:spAutoFit/>
          </a:bodyPr>
          <a:lstStyle/>
          <a:p>
            <a:pPr algn="ctr"/>
            <a:r>
              <a:rPr lang="en-US" sz="1000" dirty="0">
                <a:solidFill>
                  <a:schemeClr val="tx1"/>
                </a:solidFill>
              </a:rPr>
              <a:t>12-mo OS, % (95%CI)</a:t>
            </a:r>
          </a:p>
          <a:p>
            <a:pPr algn="ctr"/>
            <a:r>
              <a:rPr lang="en-US" sz="1000" dirty="0">
                <a:solidFill>
                  <a:srgbClr val="FF6600"/>
                </a:solidFill>
              </a:rPr>
              <a:t>65.7 (59.9, 70.9)</a:t>
            </a:r>
          </a:p>
          <a:p>
            <a:pPr algn="ctr"/>
            <a:r>
              <a:rPr lang="en-US" sz="1000" dirty="0">
                <a:solidFill>
                  <a:schemeClr val="tx1"/>
                </a:solidFill>
              </a:rPr>
              <a:t>vs.</a:t>
            </a:r>
          </a:p>
          <a:p>
            <a:pPr algn="ctr"/>
            <a:r>
              <a:rPr lang="en-US" sz="1000" dirty="0">
                <a:solidFill>
                  <a:srgbClr val="2894FF"/>
                </a:solidFill>
              </a:rPr>
              <a:t>56.1 (47.5, 63.8)</a:t>
            </a:r>
            <a:endParaRPr lang="en-GB" sz="1000" dirty="0">
              <a:solidFill>
                <a:srgbClr val="2894FF"/>
              </a:solidFill>
            </a:endParaRPr>
          </a:p>
        </p:txBody>
      </p:sp>
      <p:grpSp>
        <p:nvGrpSpPr>
          <p:cNvPr id="215" name="Group 214">
            <a:extLst>
              <a:ext uri="{FF2B5EF4-FFF2-40B4-BE49-F238E27FC236}">
                <a16:creationId xmlns:a16="http://schemas.microsoft.com/office/drawing/2014/main" id="{7D1288DF-1533-4164-AF4C-E8AF493080CC}"/>
              </a:ext>
            </a:extLst>
          </p:cNvPr>
          <p:cNvGrpSpPr/>
          <p:nvPr/>
        </p:nvGrpSpPr>
        <p:grpSpPr>
          <a:xfrm>
            <a:off x="1315114" y="2920520"/>
            <a:ext cx="2773565" cy="1279270"/>
            <a:chOff x="4367212" y="2643187"/>
            <a:chExt cx="3460565" cy="1575910"/>
          </a:xfrm>
        </p:grpSpPr>
        <p:sp>
          <p:nvSpPr>
            <p:cNvPr id="127" name="Freeform: Shape 126">
              <a:extLst>
                <a:ext uri="{FF2B5EF4-FFF2-40B4-BE49-F238E27FC236}">
                  <a16:creationId xmlns:a16="http://schemas.microsoft.com/office/drawing/2014/main" id="{E4593F59-331A-44DE-B790-AFCC46BC13CB}"/>
                </a:ext>
              </a:extLst>
            </p:cNvPr>
            <p:cNvSpPr/>
            <p:nvPr/>
          </p:nvSpPr>
          <p:spPr>
            <a:xfrm>
              <a:off x="4367212" y="2700337"/>
              <a:ext cx="3460565" cy="1485118"/>
            </a:xfrm>
            <a:custGeom>
              <a:avLst/>
              <a:gdLst>
                <a:gd name="connsiteX0" fmla="*/ 3460566 w 3460565"/>
                <a:gd name="connsiteY0" fmla="*/ 1485119 h 1485118"/>
                <a:gd name="connsiteX1" fmla="*/ 3368631 w 3460565"/>
                <a:gd name="connsiteY1" fmla="*/ 1485119 h 1485118"/>
                <a:gd name="connsiteX2" fmla="*/ 3368631 w 3460565"/>
                <a:gd name="connsiteY2" fmla="*/ 1166879 h 1485118"/>
                <a:gd name="connsiteX3" fmla="*/ 3187113 w 3460565"/>
                <a:gd name="connsiteY3" fmla="*/ 1166879 h 1485118"/>
                <a:gd name="connsiteX4" fmla="*/ 3187113 w 3460565"/>
                <a:gd name="connsiteY4" fmla="*/ 1056084 h 1485118"/>
                <a:gd name="connsiteX5" fmla="*/ 2616642 w 3460565"/>
                <a:gd name="connsiteY5" fmla="*/ 1056084 h 1485118"/>
                <a:gd name="connsiteX6" fmla="*/ 2616642 w 3460565"/>
                <a:gd name="connsiteY6" fmla="*/ 1037224 h 1485118"/>
                <a:gd name="connsiteX7" fmla="*/ 2529421 w 3460565"/>
                <a:gd name="connsiteY7" fmla="*/ 1037224 h 1485118"/>
                <a:gd name="connsiteX8" fmla="*/ 2529421 w 3460565"/>
                <a:gd name="connsiteY8" fmla="*/ 1013650 h 1485118"/>
                <a:gd name="connsiteX9" fmla="*/ 2373830 w 3460565"/>
                <a:gd name="connsiteY9" fmla="*/ 1013650 h 1485118"/>
                <a:gd name="connsiteX10" fmla="*/ 2373830 w 3460565"/>
                <a:gd name="connsiteY10" fmla="*/ 994791 h 1485118"/>
                <a:gd name="connsiteX11" fmla="*/ 2284257 w 3460565"/>
                <a:gd name="connsiteY11" fmla="*/ 994791 h 1485118"/>
                <a:gd name="connsiteX12" fmla="*/ 2284257 w 3460565"/>
                <a:gd name="connsiteY12" fmla="*/ 971216 h 1485118"/>
                <a:gd name="connsiteX13" fmla="*/ 2265398 w 3460565"/>
                <a:gd name="connsiteY13" fmla="*/ 971216 h 1485118"/>
                <a:gd name="connsiteX14" fmla="*/ 2265398 w 3460565"/>
                <a:gd name="connsiteY14" fmla="*/ 926430 h 1485118"/>
                <a:gd name="connsiteX15" fmla="*/ 2239461 w 3460565"/>
                <a:gd name="connsiteY15" fmla="*/ 926430 h 1485118"/>
                <a:gd name="connsiteX16" fmla="*/ 2239461 w 3460565"/>
                <a:gd name="connsiteY16" fmla="*/ 909932 h 1485118"/>
                <a:gd name="connsiteX17" fmla="*/ 2161670 w 3460565"/>
                <a:gd name="connsiteY17" fmla="*/ 909932 h 1485118"/>
                <a:gd name="connsiteX18" fmla="*/ 2161670 w 3460565"/>
                <a:gd name="connsiteY18" fmla="*/ 881642 h 1485118"/>
                <a:gd name="connsiteX19" fmla="*/ 2105101 w 3460565"/>
                <a:gd name="connsiteY19" fmla="*/ 881642 h 1485118"/>
                <a:gd name="connsiteX20" fmla="*/ 2105101 w 3460565"/>
                <a:gd name="connsiteY20" fmla="*/ 858068 h 1485118"/>
                <a:gd name="connsiteX21" fmla="*/ 2069735 w 3460565"/>
                <a:gd name="connsiteY21" fmla="*/ 858068 h 1485118"/>
                <a:gd name="connsiteX22" fmla="*/ 2069735 w 3460565"/>
                <a:gd name="connsiteY22" fmla="*/ 832138 h 1485118"/>
                <a:gd name="connsiteX23" fmla="*/ 2036731 w 3460565"/>
                <a:gd name="connsiteY23" fmla="*/ 832138 h 1485118"/>
                <a:gd name="connsiteX24" fmla="*/ 2036731 w 3460565"/>
                <a:gd name="connsiteY24" fmla="*/ 817994 h 1485118"/>
                <a:gd name="connsiteX25" fmla="*/ 1991944 w 3460565"/>
                <a:gd name="connsiteY25" fmla="*/ 817994 h 1485118"/>
                <a:gd name="connsiteX26" fmla="*/ 1991944 w 3460565"/>
                <a:gd name="connsiteY26" fmla="*/ 813279 h 1485118"/>
                <a:gd name="connsiteX27" fmla="*/ 1966017 w 3460565"/>
                <a:gd name="connsiteY27" fmla="*/ 813279 h 1485118"/>
                <a:gd name="connsiteX28" fmla="*/ 1966017 w 3460565"/>
                <a:gd name="connsiteY28" fmla="*/ 770847 h 1485118"/>
                <a:gd name="connsiteX29" fmla="*/ 1874082 w 3460565"/>
                <a:gd name="connsiteY29" fmla="*/ 770847 h 1485118"/>
                <a:gd name="connsiteX30" fmla="*/ 1874082 w 3460565"/>
                <a:gd name="connsiteY30" fmla="*/ 754345 h 1485118"/>
                <a:gd name="connsiteX31" fmla="*/ 1798644 w 3460565"/>
                <a:gd name="connsiteY31" fmla="*/ 754345 h 1485118"/>
                <a:gd name="connsiteX32" fmla="*/ 1798644 w 3460565"/>
                <a:gd name="connsiteY32" fmla="*/ 718986 h 1485118"/>
                <a:gd name="connsiteX33" fmla="*/ 1730283 w 3460565"/>
                <a:gd name="connsiteY33" fmla="*/ 718986 h 1485118"/>
                <a:gd name="connsiteX34" fmla="*/ 1730283 w 3460565"/>
                <a:gd name="connsiteY34" fmla="*/ 702485 h 1485118"/>
                <a:gd name="connsiteX35" fmla="*/ 1680782 w 3460565"/>
                <a:gd name="connsiteY35" fmla="*/ 702485 h 1485118"/>
                <a:gd name="connsiteX36" fmla="*/ 1680782 w 3460565"/>
                <a:gd name="connsiteY36" fmla="*/ 674196 h 1485118"/>
                <a:gd name="connsiteX37" fmla="*/ 1631271 w 3460565"/>
                <a:gd name="connsiteY37" fmla="*/ 674196 h 1485118"/>
                <a:gd name="connsiteX38" fmla="*/ 1631271 w 3460565"/>
                <a:gd name="connsiteY38" fmla="*/ 655338 h 1485118"/>
                <a:gd name="connsiteX39" fmla="*/ 1529906 w 3460565"/>
                <a:gd name="connsiteY39" fmla="*/ 655338 h 1485118"/>
                <a:gd name="connsiteX40" fmla="*/ 1529906 w 3460565"/>
                <a:gd name="connsiteY40" fmla="*/ 627049 h 1485118"/>
                <a:gd name="connsiteX41" fmla="*/ 1487472 w 3460565"/>
                <a:gd name="connsiteY41" fmla="*/ 627049 h 1485118"/>
                <a:gd name="connsiteX42" fmla="*/ 1487472 w 3460565"/>
                <a:gd name="connsiteY42" fmla="*/ 608191 h 1485118"/>
                <a:gd name="connsiteX43" fmla="*/ 1381392 w 3460565"/>
                <a:gd name="connsiteY43" fmla="*/ 608191 h 1485118"/>
                <a:gd name="connsiteX44" fmla="*/ 1381392 w 3460565"/>
                <a:gd name="connsiteY44" fmla="*/ 565760 h 1485118"/>
                <a:gd name="connsiteX45" fmla="*/ 1360180 w 3460565"/>
                <a:gd name="connsiteY45" fmla="*/ 565760 h 1485118"/>
                <a:gd name="connsiteX46" fmla="*/ 1360180 w 3460565"/>
                <a:gd name="connsiteY46" fmla="*/ 537472 h 1485118"/>
                <a:gd name="connsiteX47" fmla="*/ 1334252 w 3460565"/>
                <a:gd name="connsiteY47" fmla="*/ 537472 h 1485118"/>
                <a:gd name="connsiteX48" fmla="*/ 1334252 w 3460565"/>
                <a:gd name="connsiteY48" fmla="*/ 523327 h 1485118"/>
                <a:gd name="connsiteX49" fmla="*/ 1261177 w 3460565"/>
                <a:gd name="connsiteY49" fmla="*/ 523327 h 1485118"/>
                <a:gd name="connsiteX50" fmla="*/ 1261177 w 3460565"/>
                <a:gd name="connsiteY50" fmla="*/ 504468 h 1485118"/>
                <a:gd name="connsiteX51" fmla="*/ 1242317 w 3460565"/>
                <a:gd name="connsiteY51" fmla="*/ 504468 h 1485118"/>
                <a:gd name="connsiteX52" fmla="*/ 1242317 w 3460565"/>
                <a:gd name="connsiteY52" fmla="*/ 466751 h 1485118"/>
                <a:gd name="connsiteX53" fmla="*/ 1171594 w 3460565"/>
                <a:gd name="connsiteY53" fmla="*/ 466751 h 1485118"/>
                <a:gd name="connsiteX54" fmla="*/ 1171594 w 3460565"/>
                <a:gd name="connsiteY54" fmla="*/ 447893 h 1485118"/>
                <a:gd name="connsiteX55" fmla="*/ 1145667 w 3460565"/>
                <a:gd name="connsiteY55" fmla="*/ 447893 h 1485118"/>
                <a:gd name="connsiteX56" fmla="*/ 1145667 w 3460565"/>
                <a:gd name="connsiteY56" fmla="*/ 429034 h 1485118"/>
                <a:gd name="connsiteX57" fmla="*/ 1105586 w 3460565"/>
                <a:gd name="connsiteY57" fmla="*/ 429034 h 1485118"/>
                <a:gd name="connsiteX58" fmla="*/ 1105586 w 3460565"/>
                <a:gd name="connsiteY58" fmla="*/ 410176 h 1485118"/>
                <a:gd name="connsiteX59" fmla="*/ 1056084 w 3460565"/>
                <a:gd name="connsiteY59" fmla="*/ 410176 h 1485118"/>
                <a:gd name="connsiteX60" fmla="*/ 1056084 w 3460565"/>
                <a:gd name="connsiteY60" fmla="*/ 391317 h 1485118"/>
                <a:gd name="connsiteX61" fmla="*/ 959434 w 3460565"/>
                <a:gd name="connsiteY61" fmla="*/ 391317 h 1485118"/>
                <a:gd name="connsiteX62" fmla="*/ 959434 w 3460565"/>
                <a:gd name="connsiteY62" fmla="*/ 365386 h 1485118"/>
                <a:gd name="connsiteX63" fmla="*/ 886357 w 3460565"/>
                <a:gd name="connsiteY63" fmla="*/ 365386 h 1485118"/>
                <a:gd name="connsiteX64" fmla="*/ 886357 w 3460565"/>
                <a:gd name="connsiteY64" fmla="*/ 334741 h 1485118"/>
                <a:gd name="connsiteX65" fmla="*/ 855712 w 3460565"/>
                <a:gd name="connsiteY65" fmla="*/ 334741 h 1485118"/>
                <a:gd name="connsiteX66" fmla="*/ 855712 w 3460565"/>
                <a:gd name="connsiteY66" fmla="*/ 315882 h 1485118"/>
                <a:gd name="connsiteX67" fmla="*/ 836852 w 3460565"/>
                <a:gd name="connsiteY67" fmla="*/ 315882 h 1485118"/>
                <a:gd name="connsiteX68" fmla="*/ 836852 w 3460565"/>
                <a:gd name="connsiteY68" fmla="*/ 308811 h 1485118"/>
                <a:gd name="connsiteX69" fmla="*/ 806207 w 3460565"/>
                <a:gd name="connsiteY69" fmla="*/ 308811 h 1485118"/>
                <a:gd name="connsiteX70" fmla="*/ 806207 w 3460565"/>
                <a:gd name="connsiteY70" fmla="*/ 289951 h 1485118"/>
                <a:gd name="connsiteX71" fmla="*/ 777919 w 3460565"/>
                <a:gd name="connsiteY71" fmla="*/ 289951 h 1485118"/>
                <a:gd name="connsiteX72" fmla="*/ 777919 w 3460565"/>
                <a:gd name="connsiteY72" fmla="*/ 268736 h 1485118"/>
                <a:gd name="connsiteX73" fmla="*/ 681269 w 3460565"/>
                <a:gd name="connsiteY73" fmla="*/ 268736 h 1485118"/>
                <a:gd name="connsiteX74" fmla="*/ 681269 w 3460565"/>
                <a:gd name="connsiteY74" fmla="*/ 252234 h 1485118"/>
                <a:gd name="connsiteX75" fmla="*/ 572832 w 3460565"/>
                <a:gd name="connsiteY75" fmla="*/ 252234 h 1485118"/>
                <a:gd name="connsiteX76" fmla="*/ 572832 w 3460565"/>
                <a:gd name="connsiteY76" fmla="*/ 238090 h 1485118"/>
                <a:gd name="connsiteX77" fmla="*/ 513899 w 3460565"/>
                <a:gd name="connsiteY77" fmla="*/ 238090 h 1485118"/>
                <a:gd name="connsiteX78" fmla="*/ 513899 w 3460565"/>
                <a:gd name="connsiteY78" fmla="*/ 221589 h 1485118"/>
                <a:gd name="connsiteX79" fmla="*/ 485610 w 3460565"/>
                <a:gd name="connsiteY79" fmla="*/ 221589 h 1485118"/>
                <a:gd name="connsiteX80" fmla="*/ 485610 w 3460565"/>
                <a:gd name="connsiteY80" fmla="*/ 195658 h 1485118"/>
                <a:gd name="connsiteX81" fmla="*/ 438463 w 3460565"/>
                <a:gd name="connsiteY81" fmla="*/ 195658 h 1485118"/>
                <a:gd name="connsiteX82" fmla="*/ 438463 w 3460565"/>
                <a:gd name="connsiteY82" fmla="*/ 183872 h 1485118"/>
                <a:gd name="connsiteX83" fmla="*/ 393674 w 3460565"/>
                <a:gd name="connsiteY83" fmla="*/ 183872 h 1485118"/>
                <a:gd name="connsiteX84" fmla="*/ 393674 w 3460565"/>
                <a:gd name="connsiteY84" fmla="*/ 160299 h 1485118"/>
                <a:gd name="connsiteX85" fmla="*/ 348885 w 3460565"/>
                <a:gd name="connsiteY85" fmla="*/ 160299 h 1485118"/>
                <a:gd name="connsiteX86" fmla="*/ 348885 w 3460565"/>
                <a:gd name="connsiteY86" fmla="*/ 136725 h 1485118"/>
                <a:gd name="connsiteX87" fmla="*/ 271093 w 3460565"/>
                <a:gd name="connsiteY87" fmla="*/ 136725 h 1485118"/>
                <a:gd name="connsiteX88" fmla="*/ 271093 w 3460565"/>
                <a:gd name="connsiteY88" fmla="*/ 122581 h 1485118"/>
                <a:gd name="connsiteX89" fmla="*/ 240448 w 3460565"/>
                <a:gd name="connsiteY89" fmla="*/ 122581 h 1485118"/>
                <a:gd name="connsiteX90" fmla="*/ 240448 w 3460565"/>
                <a:gd name="connsiteY90" fmla="*/ 89578 h 1485118"/>
                <a:gd name="connsiteX91" fmla="*/ 193301 w 3460565"/>
                <a:gd name="connsiteY91" fmla="*/ 89578 h 1485118"/>
                <a:gd name="connsiteX92" fmla="*/ 193301 w 3460565"/>
                <a:gd name="connsiteY92" fmla="*/ 70720 h 1485118"/>
                <a:gd name="connsiteX93" fmla="*/ 169728 w 3460565"/>
                <a:gd name="connsiteY93" fmla="*/ 70720 h 1485118"/>
                <a:gd name="connsiteX94" fmla="*/ 169728 w 3460565"/>
                <a:gd name="connsiteY94" fmla="*/ 47146 h 1485118"/>
                <a:gd name="connsiteX95" fmla="*/ 103722 w 3460565"/>
                <a:gd name="connsiteY95" fmla="*/ 47146 h 1485118"/>
                <a:gd name="connsiteX96" fmla="*/ 103722 w 3460565"/>
                <a:gd name="connsiteY96" fmla="*/ 30645 h 1485118"/>
                <a:gd name="connsiteX97" fmla="*/ 91936 w 3460565"/>
                <a:gd name="connsiteY97" fmla="*/ 30645 h 1485118"/>
                <a:gd name="connsiteX98" fmla="*/ 91936 w 3460565"/>
                <a:gd name="connsiteY98" fmla="*/ 21216 h 1485118"/>
                <a:gd name="connsiteX99" fmla="*/ 58933 w 3460565"/>
                <a:gd name="connsiteY99" fmla="*/ 21216 h 1485118"/>
                <a:gd name="connsiteX100" fmla="*/ 58933 w 3460565"/>
                <a:gd name="connsiteY100" fmla="*/ 0 h 1485118"/>
                <a:gd name="connsiteX101" fmla="*/ 0 w 3460565"/>
                <a:gd name="connsiteY101" fmla="*/ 0 h 148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60565" h="1485118">
                  <a:moveTo>
                    <a:pt x="3460566" y="1485119"/>
                  </a:moveTo>
                  <a:lnTo>
                    <a:pt x="3368631" y="1485119"/>
                  </a:lnTo>
                  <a:lnTo>
                    <a:pt x="3368631" y="1166879"/>
                  </a:lnTo>
                  <a:lnTo>
                    <a:pt x="3187113" y="1166879"/>
                  </a:lnTo>
                  <a:lnTo>
                    <a:pt x="3187113" y="1056084"/>
                  </a:lnTo>
                  <a:lnTo>
                    <a:pt x="2616642" y="1056084"/>
                  </a:lnTo>
                  <a:lnTo>
                    <a:pt x="2616642" y="1037224"/>
                  </a:lnTo>
                  <a:lnTo>
                    <a:pt x="2529421" y="1037224"/>
                  </a:lnTo>
                  <a:lnTo>
                    <a:pt x="2529421" y="1013650"/>
                  </a:lnTo>
                  <a:lnTo>
                    <a:pt x="2373830" y="1013650"/>
                  </a:lnTo>
                  <a:lnTo>
                    <a:pt x="2373830" y="994791"/>
                  </a:lnTo>
                  <a:lnTo>
                    <a:pt x="2284257" y="994791"/>
                  </a:lnTo>
                  <a:lnTo>
                    <a:pt x="2284257" y="971216"/>
                  </a:lnTo>
                  <a:lnTo>
                    <a:pt x="2265398" y="971216"/>
                  </a:lnTo>
                  <a:lnTo>
                    <a:pt x="2265398" y="926430"/>
                  </a:lnTo>
                  <a:lnTo>
                    <a:pt x="2239461" y="926430"/>
                  </a:lnTo>
                  <a:lnTo>
                    <a:pt x="2239461" y="909932"/>
                  </a:lnTo>
                  <a:lnTo>
                    <a:pt x="2161670" y="909932"/>
                  </a:lnTo>
                  <a:lnTo>
                    <a:pt x="2161670" y="881642"/>
                  </a:lnTo>
                  <a:lnTo>
                    <a:pt x="2105101" y="881642"/>
                  </a:lnTo>
                  <a:lnTo>
                    <a:pt x="2105101" y="858068"/>
                  </a:lnTo>
                  <a:lnTo>
                    <a:pt x="2069735" y="858068"/>
                  </a:lnTo>
                  <a:lnTo>
                    <a:pt x="2069735" y="832138"/>
                  </a:lnTo>
                  <a:lnTo>
                    <a:pt x="2036731" y="832138"/>
                  </a:lnTo>
                  <a:lnTo>
                    <a:pt x="2036731" y="817994"/>
                  </a:lnTo>
                  <a:lnTo>
                    <a:pt x="1991944" y="817994"/>
                  </a:lnTo>
                  <a:lnTo>
                    <a:pt x="1991944" y="813279"/>
                  </a:lnTo>
                  <a:lnTo>
                    <a:pt x="1966017" y="813279"/>
                  </a:lnTo>
                  <a:lnTo>
                    <a:pt x="1966017" y="770847"/>
                  </a:lnTo>
                  <a:lnTo>
                    <a:pt x="1874082" y="770847"/>
                  </a:lnTo>
                  <a:lnTo>
                    <a:pt x="1874082" y="754345"/>
                  </a:lnTo>
                  <a:lnTo>
                    <a:pt x="1798644" y="754345"/>
                  </a:lnTo>
                  <a:lnTo>
                    <a:pt x="1798644" y="718986"/>
                  </a:lnTo>
                  <a:lnTo>
                    <a:pt x="1730283" y="718986"/>
                  </a:lnTo>
                  <a:lnTo>
                    <a:pt x="1730283" y="702485"/>
                  </a:lnTo>
                  <a:lnTo>
                    <a:pt x="1680782" y="702485"/>
                  </a:lnTo>
                  <a:lnTo>
                    <a:pt x="1680782" y="674196"/>
                  </a:lnTo>
                  <a:lnTo>
                    <a:pt x="1631271" y="674196"/>
                  </a:lnTo>
                  <a:lnTo>
                    <a:pt x="1631271" y="655338"/>
                  </a:lnTo>
                  <a:lnTo>
                    <a:pt x="1529906" y="655338"/>
                  </a:lnTo>
                  <a:lnTo>
                    <a:pt x="1529906" y="627049"/>
                  </a:lnTo>
                  <a:lnTo>
                    <a:pt x="1487472" y="627049"/>
                  </a:lnTo>
                  <a:lnTo>
                    <a:pt x="1487472" y="608191"/>
                  </a:lnTo>
                  <a:lnTo>
                    <a:pt x="1381392" y="608191"/>
                  </a:lnTo>
                  <a:lnTo>
                    <a:pt x="1381392" y="565760"/>
                  </a:lnTo>
                  <a:lnTo>
                    <a:pt x="1360180" y="565760"/>
                  </a:lnTo>
                  <a:lnTo>
                    <a:pt x="1360180" y="537472"/>
                  </a:lnTo>
                  <a:lnTo>
                    <a:pt x="1334252" y="537472"/>
                  </a:lnTo>
                  <a:lnTo>
                    <a:pt x="1334252" y="523327"/>
                  </a:lnTo>
                  <a:lnTo>
                    <a:pt x="1261177" y="523327"/>
                  </a:lnTo>
                  <a:lnTo>
                    <a:pt x="1261177" y="504468"/>
                  </a:lnTo>
                  <a:lnTo>
                    <a:pt x="1242317" y="504468"/>
                  </a:lnTo>
                  <a:lnTo>
                    <a:pt x="1242317" y="466751"/>
                  </a:lnTo>
                  <a:lnTo>
                    <a:pt x="1171594" y="466751"/>
                  </a:lnTo>
                  <a:lnTo>
                    <a:pt x="1171594" y="447893"/>
                  </a:lnTo>
                  <a:lnTo>
                    <a:pt x="1145667" y="447893"/>
                  </a:lnTo>
                  <a:lnTo>
                    <a:pt x="1145667" y="429034"/>
                  </a:lnTo>
                  <a:lnTo>
                    <a:pt x="1105586" y="429034"/>
                  </a:lnTo>
                  <a:lnTo>
                    <a:pt x="1105586" y="410176"/>
                  </a:lnTo>
                  <a:lnTo>
                    <a:pt x="1056084" y="410176"/>
                  </a:lnTo>
                  <a:lnTo>
                    <a:pt x="1056084" y="391317"/>
                  </a:lnTo>
                  <a:lnTo>
                    <a:pt x="959434" y="391317"/>
                  </a:lnTo>
                  <a:lnTo>
                    <a:pt x="959434" y="365386"/>
                  </a:lnTo>
                  <a:lnTo>
                    <a:pt x="886357" y="365386"/>
                  </a:lnTo>
                  <a:lnTo>
                    <a:pt x="886357" y="334741"/>
                  </a:lnTo>
                  <a:lnTo>
                    <a:pt x="855712" y="334741"/>
                  </a:lnTo>
                  <a:lnTo>
                    <a:pt x="855712" y="315882"/>
                  </a:lnTo>
                  <a:lnTo>
                    <a:pt x="836852" y="315882"/>
                  </a:lnTo>
                  <a:lnTo>
                    <a:pt x="836852" y="308811"/>
                  </a:lnTo>
                  <a:lnTo>
                    <a:pt x="806207" y="308811"/>
                  </a:lnTo>
                  <a:lnTo>
                    <a:pt x="806207" y="289951"/>
                  </a:lnTo>
                  <a:lnTo>
                    <a:pt x="777919" y="289951"/>
                  </a:lnTo>
                  <a:lnTo>
                    <a:pt x="777919" y="268736"/>
                  </a:lnTo>
                  <a:lnTo>
                    <a:pt x="681269" y="268736"/>
                  </a:lnTo>
                  <a:lnTo>
                    <a:pt x="681269" y="252234"/>
                  </a:lnTo>
                  <a:lnTo>
                    <a:pt x="572832" y="252234"/>
                  </a:lnTo>
                  <a:lnTo>
                    <a:pt x="572832" y="238090"/>
                  </a:lnTo>
                  <a:lnTo>
                    <a:pt x="513899" y="238090"/>
                  </a:lnTo>
                  <a:lnTo>
                    <a:pt x="513899" y="221589"/>
                  </a:lnTo>
                  <a:lnTo>
                    <a:pt x="485610" y="221589"/>
                  </a:lnTo>
                  <a:lnTo>
                    <a:pt x="485610" y="195658"/>
                  </a:lnTo>
                  <a:lnTo>
                    <a:pt x="438463" y="195658"/>
                  </a:lnTo>
                  <a:lnTo>
                    <a:pt x="438463" y="183872"/>
                  </a:lnTo>
                  <a:lnTo>
                    <a:pt x="393674" y="183872"/>
                  </a:lnTo>
                  <a:lnTo>
                    <a:pt x="393674" y="160299"/>
                  </a:lnTo>
                  <a:lnTo>
                    <a:pt x="348885" y="160299"/>
                  </a:lnTo>
                  <a:lnTo>
                    <a:pt x="348885" y="136725"/>
                  </a:lnTo>
                  <a:lnTo>
                    <a:pt x="271093" y="136725"/>
                  </a:lnTo>
                  <a:lnTo>
                    <a:pt x="271093" y="122581"/>
                  </a:lnTo>
                  <a:lnTo>
                    <a:pt x="240448" y="122581"/>
                  </a:lnTo>
                  <a:lnTo>
                    <a:pt x="240448" y="89578"/>
                  </a:lnTo>
                  <a:lnTo>
                    <a:pt x="193301" y="89578"/>
                  </a:lnTo>
                  <a:lnTo>
                    <a:pt x="193301" y="70720"/>
                  </a:lnTo>
                  <a:lnTo>
                    <a:pt x="169728" y="70720"/>
                  </a:lnTo>
                  <a:lnTo>
                    <a:pt x="169728" y="47146"/>
                  </a:lnTo>
                  <a:lnTo>
                    <a:pt x="103722" y="47146"/>
                  </a:lnTo>
                  <a:lnTo>
                    <a:pt x="103722" y="30645"/>
                  </a:lnTo>
                  <a:lnTo>
                    <a:pt x="91936" y="30645"/>
                  </a:lnTo>
                  <a:lnTo>
                    <a:pt x="91936" y="21216"/>
                  </a:lnTo>
                  <a:lnTo>
                    <a:pt x="58933" y="21216"/>
                  </a:lnTo>
                  <a:lnTo>
                    <a:pt x="58933" y="0"/>
                  </a:lnTo>
                  <a:lnTo>
                    <a:pt x="0" y="0"/>
                  </a:lnTo>
                </a:path>
              </a:pathLst>
            </a:custGeom>
            <a:noFill/>
            <a:ln w="15875" cap="flat">
              <a:solidFill>
                <a:srgbClr val="FF6600"/>
              </a:solidFill>
              <a:prstDash val="solid"/>
              <a:miter/>
            </a:ln>
          </p:spPr>
          <p:txBody>
            <a:bodyPr rtlCol="0" anchor="ctr"/>
            <a:lstStyle/>
            <a:p>
              <a:endParaRPr lang="en-GB" sz="1050"/>
            </a:p>
          </p:txBody>
        </p:sp>
        <p:sp>
          <p:nvSpPr>
            <p:cNvPr id="128" name="Freeform: Shape 127">
              <a:extLst>
                <a:ext uri="{FF2B5EF4-FFF2-40B4-BE49-F238E27FC236}">
                  <a16:creationId xmlns:a16="http://schemas.microsoft.com/office/drawing/2014/main" id="{7C4925CE-F1B8-4432-A5A8-313BC19957A3}"/>
                </a:ext>
              </a:extLst>
            </p:cNvPr>
            <p:cNvSpPr/>
            <p:nvPr/>
          </p:nvSpPr>
          <p:spPr>
            <a:xfrm>
              <a:off x="4407095" y="26431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29" name="Freeform: Shape 128">
              <a:extLst>
                <a:ext uri="{FF2B5EF4-FFF2-40B4-BE49-F238E27FC236}">
                  <a16:creationId xmlns:a16="http://schemas.microsoft.com/office/drawing/2014/main" id="{6462231A-A60B-43FA-90A7-215F9379CF2A}"/>
                </a:ext>
              </a:extLst>
            </p:cNvPr>
            <p:cNvSpPr/>
            <p:nvPr/>
          </p:nvSpPr>
          <p:spPr>
            <a:xfrm>
              <a:off x="4464245" y="27003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0" name="Freeform: Shape 129">
              <a:extLst>
                <a:ext uri="{FF2B5EF4-FFF2-40B4-BE49-F238E27FC236}">
                  <a16:creationId xmlns:a16="http://schemas.microsoft.com/office/drawing/2014/main" id="{BB992087-F653-423A-AF3B-7AAD3264C87D}"/>
                </a:ext>
              </a:extLst>
            </p:cNvPr>
            <p:cNvSpPr/>
            <p:nvPr/>
          </p:nvSpPr>
          <p:spPr>
            <a:xfrm>
              <a:off x="4559495" y="27384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1" name="Freeform: Shape 130">
              <a:extLst>
                <a:ext uri="{FF2B5EF4-FFF2-40B4-BE49-F238E27FC236}">
                  <a16:creationId xmlns:a16="http://schemas.microsoft.com/office/drawing/2014/main" id="{55128F02-A6CC-4F06-9873-444EA3975F3E}"/>
                </a:ext>
              </a:extLst>
            </p:cNvPr>
            <p:cNvSpPr/>
            <p:nvPr/>
          </p:nvSpPr>
          <p:spPr>
            <a:xfrm>
              <a:off x="4673795"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2" name="Freeform: Shape 131">
              <a:extLst>
                <a:ext uri="{FF2B5EF4-FFF2-40B4-BE49-F238E27FC236}">
                  <a16:creationId xmlns:a16="http://schemas.microsoft.com/office/drawing/2014/main" id="{827DC758-824C-46A4-AA62-193B14806166}"/>
                </a:ext>
              </a:extLst>
            </p:cNvPr>
            <p:cNvSpPr/>
            <p:nvPr/>
          </p:nvSpPr>
          <p:spPr>
            <a:xfrm>
              <a:off x="4692845"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3" name="Freeform: Shape 132">
              <a:extLst>
                <a:ext uri="{FF2B5EF4-FFF2-40B4-BE49-F238E27FC236}">
                  <a16:creationId xmlns:a16="http://schemas.microsoft.com/office/drawing/2014/main" id="{09C68784-28D4-4BD2-A2FA-ECB939BD9837}"/>
                </a:ext>
              </a:extLst>
            </p:cNvPr>
            <p:cNvSpPr/>
            <p:nvPr/>
          </p:nvSpPr>
          <p:spPr>
            <a:xfrm>
              <a:off x="4788095" y="28336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4" name="Freeform: Shape 133">
              <a:extLst>
                <a:ext uri="{FF2B5EF4-FFF2-40B4-BE49-F238E27FC236}">
                  <a16:creationId xmlns:a16="http://schemas.microsoft.com/office/drawing/2014/main" id="{4F821CE3-2730-4C70-836D-E7C5F8626CC2}"/>
                </a:ext>
              </a:extLst>
            </p:cNvPr>
            <p:cNvSpPr/>
            <p:nvPr/>
          </p:nvSpPr>
          <p:spPr>
            <a:xfrm>
              <a:off x="4902396" y="28908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5" name="Freeform: Shape 134">
              <a:extLst>
                <a:ext uri="{FF2B5EF4-FFF2-40B4-BE49-F238E27FC236}">
                  <a16:creationId xmlns:a16="http://schemas.microsoft.com/office/drawing/2014/main" id="{6F73B203-0F41-4122-BCEA-E1B444A2A4A4}"/>
                </a:ext>
              </a:extLst>
            </p:cNvPr>
            <p:cNvSpPr/>
            <p:nvPr/>
          </p:nvSpPr>
          <p:spPr>
            <a:xfrm>
              <a:off x="4978596" y="29098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6" name="Freeform: Shape 135">
              <a:extLst>
                <a:ext uri="{FF2B5EF4-FFF2-40B4-BE49-F238E27FC236}">
                  <a16:creationId xmlns:a16="http://schemas.microsoft.com/office/drawing/2014/main" id="{23A8B3E5-CDDC-44B4-8AA2-0F40C94EF761}"/>
                </a:ext>
              </a:extLst>
            </p:cNvPr>
            <p:cNvSpPr/>
            <p:nvPr/>
          </p:nvSpPr>
          <p:spPr>
            <a:xfrm>
              <a:off x="5111946" y="29289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7" name="Freeform: Shape 136">
              <a:extLst>
                <a:ext uri="{FF2B5EF4-FFF2-40B4-BE49-F238E27FC236}">
                  <a16:creationId xmlns:a16="http://schemas.microsoft.com/office/drawing/2014/main" id="{56A1FF81-84AE-46EE-B649-16DBF546AB37}"/>
                </a:ext>
              </a:extLst>
            </p:cNvPr>
            <p:cNvSpPr/>
            <p:nvPr/>
          </p:nvSpPr>
          <p:spPr>
            <a:xfrm>
              <a:off x="5226246" y="29860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8" name="Freeform: Shape 137">
              <a:extLst>
                <a:ext uri="{FF2B5EF4-FFF2-40B4-BE49-F238E27FC236}">
                  <a16:creationId xmlns:a16="http://schemas.microsoft.com/office/drawing/2014/main" id="{6A7E7E7F-9C0B-434E-8894-98211D44AF07}"/>
                </a:ext>
              </a:extLst>
            </p:cNvPr>
            <p:cNvSpPr/>
            <p:nvPr/>
          </p:nvSpPr>
          <p:spPr>
            <a:xfrm>
              <a:off x="5492943" y="30813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39" name="Freeform: Shape 138">
              <a:extLst>
                <a:ext uri="{FF2B5EF4-FFF2-40B4-BE49-F238E27FC236}">
                  <a16:creationId xmlns:a16="http://schemas.microsoft.com/office/drawing/2014/main" id="{B0E64E14-7052-4D68-9540-69C7410C23D8}"/>
                </a:ext>
              </a:extLst>
            </p:cNvPr>
            <p:cNvSpPr/>
            <p:nvPr/>
          </p:nvSpPr>
          <p:spPr>
            <a:xfrm>
              <a:off x="5588193" y="31194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0" name="Freeform: Shape 139">
              <a:extLst>
                <a:ext uri="{FF2B5EF4-FFF2-40B4-BE49-F238E27FC236}">
                  <a16:creationId xmlns:a16="http://schemas.microsoft.com/office/drawing/2014/main" id="{80E36423-3DEC-4CE1-BF8F-5BAFCD725801}"/>
                </a:ext>
              </a:extLst>
            </p:cNvPr>
            <p:cNvSpPr/>
            <p:nvPr/>
          </p:nvSpPr>
          <p:spPr>
            <a:xfrm>
              <a:off x="5664393" y="31765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1" name="Freeform: Shape 140">
              <a:extLst>
                <a:ext uri="{FF2B5EF4-FFF2-40B4-BE49-F238E27FC236}">
                  <a16:creationId xmlns:a16="http://schemas.microsoft.com/office/drawing/2014/main" id="{2583F966-F71F-4868-BF10-B7243842AE02}"/>
                </a:ext>
              </a:extLst>
            </p:cNvPr>
            <p:cNvSpPr/>
            <p:nvPr/>
          </p:nvSpPr>
          <p:spPr>
            <a:xfrm>
              <a:off x="5683443" y="31765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2" name="Freeform: Shape 141">
              <a:extLst>
                <a:ext uri="{FF2B5EF4-FFF2-40B4-BE49-F238E27FC236}">
                  <a16:creationId xmlns:a16="http://schemas.microsoft.com/office/drawing/2014/main" id="{8C2D141E-705B-4BEF-95D1-567A711C7ACB}"/>
                </a:ext>
              </a:extLst>
            </p:cNvPr>
            <p:cNvSpPr/>
            <p:nvPr/>
          </p:nvSpPr>
          <p:spPr>
            <a:xfrm>
              <a:off x="5740593" y="32337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3" name="Freeform: Shape 142">
              <a:extLst>
                <a:ext uri="{FF2B5EF4-FFF2-40B4-BE49-F238E27FC236}">
                  <a16:creationId xmlns:a16="http://schemas.microsoft.com/office/drawing/2014/main" id="{0C26545E-E628-433E-BBE5-6A01A9A6EE4F}"/>
                </a:ext>
              </a:extLst>
            </p:cNvPr>
            <p:cNvSpPr/>
            <p:nvPr/>
          </p:nvSpPr>
          <p:spPr>
            <a:xfrm>
              <a:off x="5778693" y="3271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4" name="Freeform: Shape 143">
              <a:extLst>
                <a:ext uri="{FF2B5EF4-FFF2-40B4-BE49-F238E27FC236}">
                  <a16:creationId xmlns:a16="http://schemas.microsoft.com/office/drawing/2014/main" id="{489F0960-8ED7-4CFC-8EBF-F150425A3432}"/>
                </a:ext>
              </a:extLst>
            </p:cNvPr>
            <p:cNvSpPr/>
            <p:nvPr/>
          </p:nvSpPr>
          <p:spPr>
            <a:xfrm>
              <a:off x="5797743" y="3271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5" name="Freeform: Shape 144">
              <a:extLst>
                <a:ext uri="{FF2B5EF4-FFF2-40B4-BE49-F238E27FC236}">
                  <a16:creationId xmlns:a16="http://schemas.microsoft.com/office/drawing/2014/main" id="{618970D0-9B08-414D-8D79-C6940367206A}"/>
                </a:ext>
              </a:extLst>
            </p:cNvPr>
            <p:cNvSpPr/>
            <p:nvPr/>
          </p:nvSpPr>
          <p:spPr>
            <a:xfrm>
              <a:off x="5854893" y="32908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6" name="Freeform: Shape 145">
              <a:extLst>
                <a:ext uri="{FF2B5EF4-FFF2-40B4-BE49-F238E27FC236}">
                  <a16:creationId xmlns:a16="http://schemas.microsoft.com/office/drawing/2014/main" id="{C5CF9F49-1487-4208-93B4-F08FF77B3E1E}"/>
                </a:ext>
              </a:extLst>
            </p:cNvPr>
            <p:cNvSpPr/>
            <p:nvPr/>
          </p:nvSpPr>
          <p:spPr>
            <a:xfrm>
              <a:off x="5873943" y="32908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47" name="Freeform: Shape 146">
              <a:extLst>
                <a:ext uri="{FF2B5EF4-FFF2-40B4-BE49-F238E27FC236}">
                  <a16:creationId xmlns:a16="http://schemas.microsoft.com/office/drawing/2014/main" id="{A89E95A8-4C82-43BA-9E48-711C5BCD6A69}"/>
                </a:ext>
              </a:extLst>
            </p:cNvPr>
            <p:cNvSpPr/>
            <p:nvPr/>
          </p:nvSpPr>
          <p:spPr>
            <a:xfrm>
              <a:off x="59120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48" name="Freeform: Shape 147">
              <a:extLst>
                <a:ext uri="{FF2B5EF4-FFF2-40B4-BE49-F238E27FC236}">
                  <a16:creationId xmlns:a16="http://schemas.microsoft.com/office/drawing/2014/main" id="{F325C159-01B2-4FB8-937B-C00284F38696}"/>
                </a:ext>
              </a:extLst>
            </p:cNvPr>
            <p:cNvSpPr/>
            <p:nvPr/>
          </p:nvSpPr>
          <p:spPr>
            <a:xfrm>
              <a:off x="593109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49" name="Freeform: Shape 148">
              <a:extLst>
                <a:ext uri="{FF2B5EF4-FFF2-40B4-BE49-F238E27FC236}">
                  <a16:creationId xmlns:a16="http://schemas.microsoft.com/office/drawing/2014/main" id="{EC80B7F0-C8A8-47BD-A9BD-75265920BE74}"/>
                </a:ext>
              </a:extLst>
            </p:cNvPr>
            <p:cNvSpPr/>
            <p:nvPr/>
          </p:nvSpPr>
          <p:spPr>
            <a:xfrm>
              <a:off x="59501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50" name="Freeform: Shape 149">
              <a:extLst>
                <a:ext uri="{FF2B5EF4-FFF2-40B4-BE49-F238E27FC236}">
                  <a16:creationId xmlns:a16="http://schemas.microsoft.com/office/drawing/2014/main" id="{78FF53E8-A651-4448-AFC2-3EACB482CBD2}"/>
                </a:ext>
              </a:extLst>
            </p:cNvPr>
            <p:cNvSpPr/>
            <p:nvPr/>
          </p:nvSpPr>
          <p:spPr>
            <a:xfrm>
              <a:off x="5988243" y="330994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51" name="Freeform: Shape 150">
              <a:extLst>
                <a:ext uri="{FF2B5EF4-FFF2-40B4-BE49-F238E27FC236}">
                  <a16:creationId xmlns:a16="http://schemas.microsoft.com/office/drawing/2014/main" id="{C45A17D2-A046-4BC4-B659-E4E2E9390587}"/>
                </a:ext>
              </a:extLst>
            </p:cNvPr>
            <p:cNvSpPr/>
            <p:nvPr/>
          </p:nvSpPr>
          <p:spPr>
            <a:xfrm>
              <a:off x="6007293" y="33289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2" name="Freeform: Shape 151">
              <a:extLst>
                <a:ext uri="{FF2B5EF4-FFF2-40B4-BE49-F238E27FC236}">
                  <a16:creationId xmlns:a16="http://schemas.microsoft.com/office/drawing/2014/main" id="{5B9A857E-617D-4766-BF06-5F00AF3F696D}"/>
                </a:ext>
              </a:extLst>
            </p:cNvPr>
            <p:cNvSpPr/>
            <p:nvPr/>
          </p:nvSpPr>
          <p:spPr>
            <a:xfrm>
              <a:off x="6026343" y="33480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3" name="Freeform: Shape 152">
              <a:extLst>
                <a:ext uri="{FF2B5EF4-FFF2-40B4-BE49-F238E27FC236}">
                  <a16:creationId xmlns:a16="http://schemas.microsoft.com/office/drawing/2014/main" id="{97EB102C-E6C9-4B64-B9C8-86BB1905676F}"/>
                </a:ext>
              </a:extLst>
            </p:cNvPr>
            <p:cNvSpPr/>
            <p:nvPr/>
          </p:nvSpPr>
          <p:spPr>
            <a:xfrm>
              <a:off x="6064443" y="33670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4" name="Freeform: Shape 153">
              <a:extLst>
                <a:ext uri="{FF2B5EF4-FFF2-40B4-BE49-F238E27FC236}">
                  <a16:creationId xmlns:a16="http://schemas.microsoft.com/office/drawing/2014/main" id="{977A2920-6846-4582-910C-C8B381E5BED4}"/>
                </a:ext>
              </a:extLst>
            </p:cNvPr>
            <p:cNvSpPr/>
            <p:nvPr/>
          </p:nvSpPr>
          <p:spPr>
            <a:xfrm>
              <a:off x="610255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5" name="Freeform: Shape 154">
              <a:extLst>
                <a:ext uri="{FF2B5EF4-FFF2-40B4-BE49-F238E27FC236}">
                  <a16:creationId xmlns:a16="http://schemas.microsoft.com/office/drawing/2014/main" id="{71F959F9-C121-488A-964B-2A4C393CA42C}"/>
                </a:ext>
              </a:extLst>
            </p:cNvPr>
            <p:cNvSpPr/>
            <p:nvPr/>
          </p:nvSpPr>
          <p:spPr>
            <a:xfrm>
              <a:off x="614065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6" name="Freeform: Shape 155">
              <a:extLst>
                <a:ext uri="{FF2B5EF4-FFF2-40B4-BE49-F238E27FC236}">
                  <a16:creationId xmlns:a16="http://schemas.microsoft.com/office/drawing/2014/main" id="{F75D8174-5339-4004-BAEA-A61D76ED20A0}"/>
                </a:ext>
              </a:extLst>
            </p:cNvPr>
            <p:cNvSpPr/>
            <p:nvPr/>
          </p:nvSpPr>
          <p:spPr>
            <a:xfrm>
              <a:off x="6159702" y="33861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7" name="Freeform: Shape 156">
              <a:extLst>
                <a:ext uri="{FF2B5EF4-FFF2-40B4-BE49-F238E27FC236}">
                  <a16:creationId xmlns:a16="http://schemas.microsoft.com/office/drawing/2014/main" id="{011B96DA-2FFD-42DD-AF3C-26E128A29FC8}"/>
                </a:ext>
              </a:extLst>
            </p:cNvPr>
            <p:cNvSpPr/>
            <p:nvPr/>
          </p:nvSpPr>
          <p:spPr>
            <a:xfrm>
              <a:off x="617875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8" name="Freeform: Shape 157">
              <a:extLst>
                <a:ext uri="{FF2B5EF4-FFF2-40B4-BE49-F238E27FC236}">
                  <a16:creationId xmlns:a16="http://schemas.microsoft.com/office/drawing/2014/main" id="{963734A6-9F39-47A2-A120-1D908F24A353}"/>
                </a:ext>
              </a:extLst>
            </p:cNvPr>
            <p:cNvSpPr/>
            <p:nvPr/>
          </p:nvSpPr>
          <p:spPr>
            <a:xfrm>
              <a:off x="619780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59" name="Freeform: Shape 158">
              <a:extLst>
                <a:ext uri="{FF2B5EF4-FFF2-40B4-BE49-F238E27FC236}">
                  <a16:creationId xmlns:a16="http://schemas.microsoft.com/office/drawing/2014/main" id="{5EBA6CBF-41F5-43FB-B8D2-9EE5B841AEAC}"/>
                </a:ext>
              </a:extLst>
            </p:cNvPr>
            <p:cNvSpPr/>
            <p:nvPr/>
          </p:nvSpPr>
          <p:spPr>
            <a:xfrm>
              <a:off x="6216852" y="34051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0" name="Freeform: Shape 159">
              <a:extLst>
                <a:ext uri="{FF2B5EF4-FFF2-40B4-BE49-F238E27FC236}">
                  <a16:creationId xmlns:a16="http://schemas.microsoft.com/office/drawing/2014/main" id="{9B7E9032-5FFD-4BCD-BF05-647A87CB0976}"/>
                </a:ext>
              </a:extLst>
            </p:cNvPr>
            <p:cNvSpPr/>
            <p:nvPr/>
          </p:nvSpPr>
          <p:spPr>
            <a:xfrm>
              <a:off x="623590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1" name="Freeform: Shape 160">
              <a:extLst>
                <a:ext uri="{FF2B5EF4-FFF2-40B4-BE49-F238E27FC236}">
                  <a16:creationId xmlns:a16="http://schemas.microsoft.com/office/drawing/2014/main" id="{F38393BF-0EC8-4818-8E43-A03DE4AD5585}"/>
                </a:ext>
              </a:extLst>
            </p:cNvPr>
            <p:cNvSpPr/>
            <p:nvPr/>
          </p:nvSpPr>
          <p:spPr>
            <a:xfrm>
              <a:off x="625495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2" name="Freeform: Shape 161">
              <a:extLst>
                <a:ext uri="{FF2B5EF4-FFF2-40B4-BE49-F238E27FC236}">
                  <a16:creationId xmlns:a16="http://schemas.microsoft.com/office/drawing/2014/main" id="{E1B94A18-E3C6-4BD2-8A24-590FE3F35EE1}"/>
                </a:ext>
              </a:extLst>
            </p:cNvPr>
            <p:cNvSpPr/>
            <p:nvPr/>
          </p:nvSpPr>
          <p:spPr>
            <a:xfrm>
              <a:off x="6293052" y="34242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3" name="Freeform: Shape 162">
              <a:extLst>
                <a:ext uri="{FF2B5EF4-FFF2-40B4-BE49-F238E27FC236}">
                  <a16:creationId xmlns:a16="http://schemas.microsoft.com/office/drawing/2014/main" id="{FAE89E4C-51F6-49A8-A44E-32A90D737898}"/>
                </a:ext>
              </a:extLst>
            </p:cNvPr>
            <p:cNvSpPr/>
            <p:nvPr/>
          </p:nvSpPr>
          <p:spPr>
            <a:xfrm>
              <a:off x="6331152" y="34623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64" name="Freeform: Shape 163">
              <a:extLst>
                <a:ext uri="{FF2B5EF4-FFF2-40B4-BE49-F238E27FC236}">
                  <a16:creationId xmlns:a16="http://schemas.microsoft.com/office/drawing/2014/main" id="{18F0F349-7B3E-4D2D-A576-141C8E22839C}"/>
                </a:ext>
              </a:extLst>
            </p:cNvPr>
            <p:cNvSpPr/>
            <p:nvPr/>
          </p:nvSpPr>
          <p:spPr>
            <a:xfrm>
              <a:off x="6350202" y="34623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FF6600"/>
              </a:solidFill>
              <a:prstDash val="solid"/>
              <a:miter/>
            </a:ln>
          </p:spPr>
          <p:txBody>
            <a:bodyPr rtlCol="0" anchor="ctr"/>
            <a:lstStyle/>
            <a:p>
              <a:endParaRPr lang="en-GB" sz="1050"/>
            </a:p>
          </p:txBody>
        </p:sp>
        <p:sp>
          <p:nvSpPr>
            <p:cNvPr id="165" name="Freeform: Shape 164">
              <a:extLst>
                <a:ext uri="{FF2B5EF4-FFF2-40B4-BE49-F238E27FC236}">
                  <a16:creationId xmlns:a16="http://schemas.microsoft.com/office/drawing/2014/main" id="{2581B3FF-40B7-46C1-8E72-0C017EBF36EF}"/>
                </a:ext>
              </a:extLst>
            </p:cNvPr>
            <p:cNvSpPr/>
            <p:nvPr/>
          </p:nvSpPr>
          <p:spPr>
            <a:xfrm>
              <a:off x="6369252" y="34813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6" name="Freeform: Shape 165">
              <a:extLst>
                <a:ext uri="{FF2B5EF4-FFF2-40B4-BE49-F238E27FC236}">
                  <a16:creationId xmlns:a16="http://schemas.microsoft.com/office/drawing/2014/main" id="{E2DFAE41-BF05-4E24-AEC8-4B8E890BEA50}"/>
                </a:ext>
              </a:extLst>
            </p:cNvPr>
            <p:cNvSpPr/>
            <p:nvPr/>
          </p:nvSpPr>
          <p:spPr>
            <a:xfrm>
              <a:off x="640735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7" name="Freeform: Shape 166">
              <a:extLst>
                <a:ext uri="{FF2B5EF4-FFF2-40B4-BE49-F238E27FC236}">
                  <a16:creationId xmlns:a16="http://schemas.microsoft.com/office/drawing/2014/main" id="{0C3F41F0-A68B-43C6-9FD7-13AB7D4A20E7}"/>
                </a:ext>
              </a:extLst>
            </p:cNvPr>
            <p:cNvSpPr/>
            <p:nvPr/>
          </p:nvSpPr>
          <p:spPr>
            <a:xfrm>
              <a:off x="642640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8" name="Freeform: Shape 167">
              <a:extLst>
                <a:ext uri="{FF2B5EF4-FFF2-40B4-BE49-F238E27FC236}">
                  <a16:creationId xmlns:a16="http://schemas.microsoft.com/office/drawing/2014/main" id="{726F2166-BB6B-4720-9151-99E223728403}"/>
                </a:ext>
              </a:extLst>
            </p:cNvPr>
            <p:cNvSpPr/>
            <p:nvPr/>
          </p:nvSpPr>
          <p:spPr>
            <a:xfrm>
              <a:off x="6445452" y="3500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FF6600"/>
              </a:solidFill>
              <a:prstDash val="solid"/>
              <a:miter/>
            </a:ln>
          </p:spPr>
          <p:txBody>
            <a:bodyPr rtlCol="0" anchor="ctr"/>
            <a:lstStyle/>
            <a:p>
              <a:endParaRPr lang="en-GB" sz="1050"/>
            </a:p>
          </p:txBody>
        </p:sp>
        <p:sp>
          <p:nvSpPr>
            <p:cNvPr id="169" name="Freeform: Shape 168">
              <a:extLst>
                <a:ext uri="{FF2B5EF4-FFF2-40B4-BE49-F238E27FC236}">
                  <a16:creationId xmlns:a16="http://schemas.microsoft.com/office/drawing/2014/main" id="{FECF8302-9F8C-45B4-98EE-C7F589BBD4E7}"/>
                </a:ext>
              </a:extLst>
            </p:cNvPr>
            <p:cNvSpPr/>
            <p:nvPr/>
          </p:nvSpPr>
          <p:spPr>
            <a:xfrm>
              <a:off x="644545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0" name="Freeform: Shape 169">
              <a:extLst>
                <a:ext uri="{FF2B5EF4-FFF2-40B4-BE49-F238E27FC236}">
                  <a16:creationId xmlns:a16="http://schemas.microsoft.com/office/drawing/2014/main" id="{C93CEE08-736D-4894-B0BA-1D101236154D}"/>
                </a:ext>
              </a:extLst>
            </p:cNvPr>
            <p:cNvSpPr/>
            <p:nvPr/>
          </p:nvSpPr>
          <p:spPr>
            <a:xfrm>
              <a:off x="646450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1" name="Freeform: Shape 170">
              <a:extLst>
                <a:ext uri="{FF2B5EF4-FFF2-40B4-BE49-F238E27FC236}">
                  <a16:creationId xmlns:a16="http://schemas.microsoft.com/office/drawing/2014/main" id="{62F29FF0-EBAF-483C-AB27-6C19D27BCFC6}"/>
                </a:ext>
              </a:extLst>
            </p:cNvPr>
            <p:cNvSpPr/>
            <p:nvPr/>
          </p:nvSpPr>
          <p:spPr>
            <a:xfrm>
              <a:off x="6483552"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2" name="Freeform: Shape 171">
              <a:extLst>
                <a:ext uri="{FF2B5EF4-FFF2-40B4-BE49-F238E27FC236}">
                  <a16:creationId xmlns:a16="http://schemas.microsoft.com/office/drawing/2014/main" id="{126A4CDA-A870-429C-870E-8D79FBA80400}"/>
                </a:ext>
              </a:extLst>
            </p:cNvPr>
            <p:cNvSpPr/>
            <p:nvPr/>
          </p:nvSpPr>
          <p:spPr>
            <a:xfrm>
              <a:off x="6502602" y="35385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3" name="Freeform: Shape 172">
              <a:extLst>
                <a:ext uri="{FF2B5EF4-FFF2-40B4-BE49-F238E27FC236}">
                  <a16:creationId xmlns:a16="http://schemas.microsoft.com/office/drawing/2014/main" id="{6FEB0303-DB3F-4E44-A3F4-6F325113C902}"/>
                </a:ext>
              </a:extLst>
            </p:cNvPr>
            <p:cNvSpPr/>
            <p:nvPr/>
          </p:nvSpPr>
          <p:spPr>
            <a:xfrm>
              <a:off x="6521652" y="35385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4" name="Freeform: Shape 173">
              <a:extLst>
                <a:ext uri="{FF2B5EF4-FFF2-40B4-BE49-F238E27FC236}">
                  <a16:creationId xmlns:a16="http://schemas.microsoft.com/office/drawing/2014/main" id="{DF2474DD-51EA-4578-AC93-A7403C04218A}"/>
                </a:ext>
              </a:extLst>
            </p:cNvPr>
            <p:cNvSpPr/>
            <p:nvPr/>
          </p:nvSpPr>
          <p:spPr>
            <a:xfrm>
              <a:off x="654070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5" name="Freeform: Shape 174">
              <a:extLst>
                <a:ext uri="{FF2B5EF4-FFF2-40B4-BE49-F238E27FC236}">
                  <a16:creationId xmlns:a16="http://schemas.microsoft.com/office/drawing/2014/main" id="{2A35E44E-AAC8-45EB-BF67-61AD34BC69CA}"/>
                </a:ext>
              </a:extLst>
            </p:cNvPr>
            <p:cNvSpPr/>
            <p:nvPr/>
          </p:nvSpPr>
          <p:spPr>
            <a:xfrm>
              <a:off x="655975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6" name="Freeform: Shape 175">
              <a:extLst>
                <a:ext uri="{FF2B5EF4-FFF2-40B4-BE49-F238E27FC236}">
                  <a16:creationId xmlns:a16="http://schemas.microsoft.com/office/drawing/2014/main" id="{42BC4107-A17D-4113-BF32-DD1375EA6702}"/>
                </a:ext>
              </a:extLst>
            </p:cNvPr>
            <p:cNvSpPr/>
            <p:nvPr/>
          </p:nvSpPr>
          <p:spPr>
            <a:xfrm>
              <a:off x="657880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7" name="Freeform: Shape 176">
              <a:extLst>
                <a:ext uri="{FF2B5EF4-FFF2-40B4-BE49-F238E27FC236}">
                  <a16:creationId xmlns:a16="http://schemas.microsoft.com/office/drawing/2014/main" id="{0B681562-2E1E-4BD2-B46E-2CEFD68FC48F}"/>
                </a:ext>
              </a:extLst>
            </p:cNvPr>
            <p:cNvSpPr/>
            <p:nvPr/>
          </p:nvSpPr>
          <p:spPr>
            <a:xfrm>
              <a:off x="6597852" y="3576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FF6600"/>
              </a:solidFill>
              <a:prstDash val="solid"/>
              <a:miter/>
            </a:ln>
          </p:spPr>
          <p:txBody>
            <a:bodyPr rtlCol="0" anchor="ctr"/>
            <a:lstStyle/>
            <a:p>
              <a:endParaRPr lang="en-GB" sz="1050"/>
            </a:p>
          </p:txBody>
        </p:sp>
        <p:sp>
          <p:nvSpPr>
            <p:cNvPr id="178" name="Freeform: Shape 177">
              <a:extLst>
                <a:ext uri="{FF2B5EF4-FFF2-40B4-BE49-F238E27FC236}">
                  <a16:creationId xmlns:a16="http://schemas.microsoft.com/office/drawing/2014/main" id="{C3A5AB5E-5985-4555-BE7C-B5A16820507E}"/>
                </a:ext>
              </a:extLst>
            </p:cNvPr>
            <p:cNvSpPr/>
            <p:nvPr/>
          </p:nvSpPr>
          <p:spPr>
            <a:xfrm>
              <a:off x="6635952"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79" name="Freeform: Shape 178">
              <a:extLst>
                <a:ext uri="{FF2B5EF4-FFF2-40B4-BE49-F238E27FC236}">
                  <a16:creationId xmlns:a16="http://schemas.microsoft.com/office/drawing/2014/main" id="{A6671EAB-588B-470C-8FC5-D3ADA9C9DA2A}"/>
                </a:ext>
              </a:extLst>
            </p:cNvPr>
            <p:cNvSpPr/>
            <p:nvPr/>
          </p:nvSpPr>
          <p:spPr>
            <a:xfrm>
              <a:off x="66740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0" name="Freeform: Shape 179">
              <a:extLst>
                <a:ext uri="{FF2B5EF4-FFF2-40B4-BE49-F238E27FC236}">
                  <a16:creationId xmlns:a16="http://schemas.microsoft.com/office/drawing/2014/main" id="{93FA2F18-6A30-4740-94E0-634716B5F7B0}"/>
                </a:ext>
              </a:extLst>
            </p:cNvPr>
            <p:cNvSpPr/>
            <p:nvPr/>
          </p:nvSpPr>
          <p:spPr>
            <a:xfrm>
              <a:off x="669310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1" name="Freeform: Shape 180">
              <a:extLst>
                <a:ext uri="{FF2B5EF4-FFF2-40B4-BE49-F238E27FC236}">
                  <a16:creationId xmlns:a16="http://schemas.microsoft.com/office/drawing/2014/main" id="{C935147C-A16D-41EB-A249-8F189E8C781E}"/>
                </a:ext>
              </a:extLst>
            </p:cNvPr>
            <p:cNvSpPr/>
            <p:nvPr/>
          </p:nvSpPr>
          <p:spPr>
            <a:xfrm>
              <a:off x="67121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2" name="Freeform: Shape 181">
              <a:extLst>
                <a:ext uri="{FF2B5EF4-FFF2-40B4-BE49-F238E27FC236}">
                  <a16:creationId xmlns:a16="http://schemas.microsoft.com/office/drawing/2014/main" id="{F2CCE561-167B-4B8B-9FAC-0055B1F838B9}"/>
                </a:ext>
              </a:extLst>
            </p:cNvPr>
            <p:cNvSpPr/>
            <p:nvPr/>
          </p:nvSpPr>
          <p:spPr>
            <a:xfrm>
              <a:off x="673120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3" name="Freeform: Shape 182">
              <a:extLst>
                <a:ext uri="{FF2B5EF4-FFF2-40B4-BE49-F238E27FC236}">
                  <a16:creationId xmlns:a16="http://schemas.microsoft.com/office/drawing/2014/main" id="{667A3F09-1BE1-4206-B5FB-0393F1C38E0B}"/>
                </a:ext>
              </a:extLst>
            </p:cNvPr>
            <p:cNvSpPr/>
            <p:nvPr/>
          </p:nvSpPr>
          <p:spPr>
            <a:xfrm>
              <a:off x="6750252"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FF6600"/>
              </a:solidFill>
              <a:prstDash val="solid"/>
              <a:miter/>
            </a:ln>
          </p:spPr>
          <p:txBody>
            <a:bodyPr rtlCol="0" anchor="ctr"/>
            <a:lstStyle/>
            <a:p>
              <a:endParaRPr lang="en-GB" sz="1050"/>
            </a:p>
          </p:txBody>
        </p:sp>
        <p:sp>
          <p:nvSpPr>
            <p:cNvPr id="184" name="Freeform: Shape 183">
              <a:extLst>
                <a:ext uri="{FF2B5EF4-FFF2-40B4-BE49-F238E27FC236}">
                  <a16:creationId xmlns:a16="http://schemas.microsoft.com/office/drawing/2014/main" id="{996DCB2F-9CE3-4BC8-A7AC-B365714958BD}"/>
                </a:ext>
              </a:extLst>
            </p:cNvPr>
            <p:cNvSpPr/>
            <p:nvPr/>
          </p:nvSpPr>
          <p:spPr>
            <a:xfrm>
              <a:off x="67693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5" name="Freeform: Shape 184">
              <a:extLst>
                <a:ext uri="{FF2B5EF4-FFF2-40B4-BE49-F238E27FC236}">
                  <a16:creationId xmlns:a16="http://schemas.microsoft.com/office/drawing/2014/main" id="{4A74F1D3-A287-47B5-B330-F984AB9012D3}"/>
                </a:ext>
              </a:extLst>
            </p:cNvPr>
            <p:cNvSpPr/>
            <p:nvPr/>
          </p:nvSpPr>
          <p:spPr>
            <a:xfrm>
              <a:off x="67883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6" name="Freeform: Shape 185">
              <a:extLst>
                <a:ext uri="{FF2B5EF4-FFF2-40B4-BE49-F238E27FC236}">
                  <a16:creationId xmlns:a16="http://schemas.microsoft.com/office/drawing/2014/main" id="{EDEEB3A7-0F16-4793-ACAC-CD99C3FEDACA}"/>
                </a:ext>
              </a:extLst>
            </p:cNvPr>
            <p:cNvSpPr/>
            <p:nvPr/>
          </p:nvSpPr>
          <p:spPr>
            <a:xfrm>
              <a:off x="68074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7" name="Freeform: Shape 186">
              <a:extLst>
                <a:ext uri="{FF2B5EF4-FFF2-40B4-BE49-F238E27FC236}">
                  <a16:creationId xmlns:a16="http://schemas.microsoft.com/office/drawing/2014/main" id="{54E15FC3-96CE-4004-9DA4-D27E3AFC1668}"/>
                </a:ext>
              </a:extLst>
            </p:cNvPr>
            <p:cNvSpPr/>
            <p:nvPr/>
          </p:nvSpPr>
          <p:spPr>
            <a:xfrm>
              <a:off x="68264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8" name="Freeform: Shape 187">
              <a:extLst>
                <a:ext uri="{FF2B5EF4-FFF2-40B4-BE49-F238E27FC236}">
                  <a16:creationId xmlns:a16="http://schemas.microsoft.com/office/drawing/2014/main" id="{7DA6584E-4D2C-477A-9981-D1E1B8C6C8F3}"/>
                </a:ext>
              </a:extLst>
            </p:cNvPr>
            <p:cNvSpPr/>
            <p:nvPr/>
          </p:nvSpPr>
          <p:spPr>
            <a:xfrm>
              <a:off x="68455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89" name="Freeform: Shape 188">
              <a:extLst>
                <a:ext uri="{FF2B5EF4-FFF2-40B4-BE49-F238E27FC236}">
                  <a16:creationId xmlns:a16="http://schemas.microsoft.com/office/drawing/2014/main" id="{36DE783C-6A14-4C55-B750-4246FB4698D0}"/>
                </a:ext>
              </a:extLst>
            </p:cNvPr>
            <p:cNvSpPr/>
            <p:nvPr/>
          </p:nvSpPr>
          <p:spPr>
            <a:xfrm>
              <a:off x="686455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0" name="Freeform: Shape 189">
              <a:extLst>
                <a:ext uri="{FF2B5EF4-FFF2-40B4-BE49-F238E27FC236}">
                  <a16:creationId xmlns:a16="http://schemas.microsoft.com/office/drawing/2014/main" id="{D9137F02-239E-43A1-B596-BA8A4FEAFD23}"/>
                </a:ext>
              </a:extLst>
            </p:cNvPr>
            <p:cNvSpPr/>
            <p:nvPr/>
          </p:nvSpPr>
          <p:spPr>
            <a:xfrm>
              <a:off x="6883602" y="3671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1" name="Freeform: Shape 190">
              <a:extLst>
                <a:ext uri="{FF2B5EF4-FFF2-40B4-BE49-F238E27FC236}">
                  <a16:creationId xmlns:a16="http://schemas.microsoft.com/office/drawing/2014/main" id="{1D318875-B388-44D3-8315-460327F9298B}"/>
                </a:ext>
              </a:extLst>
            </p:cNvPr>
            <p:cNvSpPr/>
            <p:nvPr/>
          </p:nvSpPr>
          <p:spPr>
            <a:xfrm>
              <a:off x="69026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2" name="Freeform: Shape 191">
              <a:extLst>
                <a:ext uri="{FF2B5EF4-FFF2-40B4-BE49-F238E27FC236}">
                  <a16:creationId xmlns:a16="http://schemas.microsoft.com/office/drawing/2014/main" id="{41B0C286-EE67-47E2-908B-F9965862C6AB}"/>
                </a:ext>
              </a:extLst>
            </p:cNvPr>
            <p:cNvSpPr/>
            <p:nvPr/>
          </p:nvSpPr>
          <p:spPr>
            <a:xfrm>
              <a:off x="692170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3" name="Freeform: Shape 192">
              <a:extLst>
                <a:ext uri="{FF2B5EF4-FFF2-40B4-BE49-F238E27FC236}">
                  <a16:creationId xmlns:a16="http://schemas.microsoft.com/office/drawing/2014/main" id="{CDE85381-D5AD-42FA-B5F3-8413EBD8AF14}"/>
                </a:ext>
              </a:extLst>
            </p:cNvPr>
            <p:cNvSpPr/>
            <p:nvPr/>
          </p:nvSpPr>
          <p:spPr>
            <a:xfrm>
              <a:off x="694075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4" name="Freeform: Shape 193">
              <a:extLst>
                <a:ext uri="{FF2B5EF4-FFF2-40B4-BE49-F238E27FC236}">
                  <a16:creationId xmlns:a16="http://schemas.microsoft.com/office/drawing/2014/main" id="{452A00CA-9D7C-47B4-9497-8E8E654463DA}"/>
                </a:ext>
              </a:extLst>
            </p:cNvPr>
            <p:cNvSpPr/>
            <p:nvPr/>
          </p:nvSpPr>
          <p:spPr>
            <a:xfrm>
              <a:off x="6959802"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5" name="Freeform: Shape 194">
              <a:extLst>
                <a:ext uri="{FF2B5EF4-FFF2-40B4-BE49-F238E27FC236}">
                  <a16:creationId xmlns:a16="http://schemas.microsoft.com/office/drawing/2014/main" id="{5D9B7D19-657F-4D36-9EF8-44A76A026FAD}"/>
                </a:ext>
              </a:extLst>
            </p:cNvPr>
            <p:cNvSpPr/>
            <p:nvPr/>
          </p:nvSpPr>
          <p:spPr>
            <a:xfrm>
              <a:off x="69788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6" name="Freeform: Shape 195">
              <a:extLst>
                <a:ext uri="{FF2B5EF4-FFF2-40B4-BE49-F238E27FC236}">
                  <a16:creationId xmlns:a16="http://schemas.microsoft.com/office/drawing/2014/main" id="{3E10C2E0-6B6B-4BA7-BD50-57A199C00678}"/>
                </a:ext>
              </a:extLst>
            </p:cNvPr>
            <p:cNvSpPr/>
            <p:nvPr/>
          </p:nvSpPr>
          <p:spPr>
            <a:xfrm>
              <a:off x="69979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7" name="Freeform: Shape 196">
              <a:extLst>
                <a:ext uri="{FF2B5EF4-FFF2-40B4-BE49-F238E27FC236}">
                  <a16:creationId xmlns:a16="http://schemas.microsoft.com/office/drawing/2014/main" id="{F9674DFF-0067-43E9-A0B4-6572EDA56645}"/>
                </a:ext>
              </a:extLst>
            </p:cNvPr>
            <p:cNvSpPr/>
            <p:nvPr/>
          </p:nvSpPr>
          <p:spPr>
            <a:xfrm>
              <a:off x="70360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8" name="Freeform: Shape 197">
              <a:extLst>
                <a:ext uri="{FF2B5EF4-FFF2-40B4-BE49-F238E27FC236}">
                  <a16:creationId xmlns:a16="http://schemas.microsoft.com/office/drawing/2014/main" id="{75B1F134-1420-4D0E-A3E7-C7C138995606}"/>
                </a:ext>
              </a:extLst>
            </p:cNvPr>
            <p:cNvSpPr/>
            <p:nvPr/>
          </p:nvSpPr>
          <p:spPr>
            <a:xfrm>
              <a:off x="70741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199" name="Freeform: Shape 198">
              <a:extLst>
                <a:ext uri="{FF2B5EF4-FFF2-40B4-BE49-F238E27FC236}">
                  <a16:creationId xmlns:a16="http://schemas.microsoft.com/office/drawing/2014/main" id="{5F44D3CE-A184-4035-996B-8CEC084FD48B}"/>
                </a:ext>
              </a:extLst>
            </p:cNvPr>
            <p:cNvSpPr/>
            <p:nvPr/>
          </p:nvSpPr>
          <p:spPr>
            <a:xfrm>
              <a:off x="71122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0" name="Freeform: Shape 199">
              <a:extLst>
                <a:ext uri="{FF2B5EF4-FFF2-40B4-BE49-F238E27FC236}">
                  <a16:creationId xmlns:a16="http://schemas.microsoft.com/office/drawing/2014/main" id="{CB213E52-FC5B-4F9A-9706-F581467A9F97}"/>
                </a:ext>
              </a:extLst>
            </p:cNvPr>
            <p:cNvSpPr/>
            <p:nvPr/>
          </p:nvSpPr>
          <p:spPr>
            <a:xfrm>
              <a:off x="71312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1" name="Freeform: Shape 200">
              <a:extLst>
                <a:ext uri="{FF2B5EF4-FFF2-40B4-BE49-F238E27FC236}">
                  <a16:creationId xmlns:a16="http://schemas.microsoft.com/office/drawing/2014/main" id="{21DE3840-7161-4830-A2BA-60AC188C2CB9}"/>
                </a:ext>
              </a:extLst>
            </p:cNvPr>
            <p:cNvSpPr/>
            <p:nvPr/>
          </p:nvSpPr>
          <p:spPr>
            <a:xfrm>
              <a:off x="71503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2" name="Freeform: Shape 201">
              <a:extLst>
                <a:ext uri="{FF2B5EF4-FFF2-40B4-BE49-F238E27FC236}">
                  <a16:creationId xmlns:a16="http://schemas.microsoft.com/office/drawing/2014/main" id="{CD0948E3-58EC-4F88-A0F2-4D5C2B2B55BF}"/>
                </a:ext>
              </a:extLst>
            </p:cNvPr>
            <p:cNvSpPr/>
            <p:nvPr/>
          </p:nvSpPr>
          <p:spPr>
            <a:xfrm>
              <a:off x="71884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3" name="Freeform: Shape 202">
              <a:extLst>
                <a:ext uri="{FF2B5EF4-FFF2-40B4-BE49-F238E27FC236}">
                  <a16:creationId xmlns:a16="http://schemas.microsoft.com/office/drawing/2014/main" id="{93B0D886-6365-4A75-9BB6-DABF013B1415}"/>
                </a:ext>
              </a:extLst>
            </p:cNvPr>
            <p:cNvSpPr/>
            <p:nvPr/>
          </p:nvSpPr>
          <p:spPr>
            <a:xfrm>
              <a:off x="73598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4" name="Freeform: Shape 203">
              <a:extLst>
                <a:ext uri="{FF2B5EF4-FFF2-40B4-BE49-F238E27FC236}">
                  <a16:creationId xmlns:a16="http://schemas.microsoft.com/office/drawing/2014/main" id="{C6347295-8139-4B0D-BBD7-6DF147A22E0E}"/>
                </a:ext>
              </a:extLst>
            </p:cNvPr>
            <p:cNvSpPr/>
            <p:nvPr/>
          </p:nvSpPr>
          <p:spPr>
            <a:xfrm>
              <a:off x="73408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5" name="Freeform: Shape 204">
              <a:extLst>
                <a:ext uri="{FF2B5EF4-FFF2-40B4-BE49-F238E27FC236}">
                  <a16:creationId xmlns:a16="http://schemas.microsoft.com/office/drawing/2014/main" id="{9A1A20F0-1CEB-4360-9F66-6AB021BD0521}"/>
                </a:ext>
              </a:extLst>
            </p:cNvPr>
            <p:cNvSpPr/>
            <p:nvPr/>
          </p:nvSpPr>
          <p:spPr>
            <a:xfrm>
              <a:off x="73217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6" name="Freeform: Shape 205">
              <a:extLst>
                <a:ext uri="{FF2B5EF4-FFF2-40B4-BE49-F238E27FC236}">
                  <a16:creationId xmlns:a16="http://schemas.microsoft.com/office/drawing/2014/main" id="{35CF16F2-DF52-4423-B3FB-2EEA9D6685D5}"/>
                </a:ext>
              </a:extLst>
            </p:cNvPr>
            <p:cNvSpPr/>
            <p:nvPr/>
          </p:nvSpPr>
          <p:spPr>
            <a:xfrm>
              <a:off x="72646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7" name="Freeform: Shape 206">
              <a:extLst>
                <a:ext uri="{FF2B5EF4-FFF2-40B4-BE49-F238E27FC236}">
                  <a16:creationId xmlns:a16="http://schemas.microsoft.com/office/drawing/2014/main" id="{0D425D86-7293-46E9-A6CC-E7967D9F79C1}"/>
                </a:ext>
              </a:extLst>
            </p:cNvPr>
            <p:cNvSpPr/>
            <p:nvPr/>
          </p:nvSpPr>
          <p:spPr>
            <a:xfrm>
              <a:off x="72265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8" name="Freeform: Shape 207">
              <a:extLst>
                <a:ext uri="{FF2B5EF4-FFF2-40B4-BE49-F238E27FC236}">
                  <a16:creationId xmlns:a16="http://schemas.microsoft.com/office/drawing/2014/main" id="{AF275962-D259-4A8D-9DE2-017E8E086A6F}"/>
                </a:ext>
              </a:extLst>
            </p:cNvPr>
            <p:cNvSpPr/>
            <p:nvPr/>
          </p:nvSpPr>
          <p:spPr>
            <a:xfrm>
              <a:off x="720745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09" name="Freeform: Shape 208">
              <a:extLst>
                <a:ext uri="{FF2B5EF4-FFF2-40B4-BE49-F238E27FC236}">
                  <a16:creationId xmlns:a16="http://schemas.microsoft.com/office/drawing/2014/main" id="{00863DB4-CF66-4D2E-8106-27429B251929}"/>
                </a:ext>
              </a:extLst>
            </p:cNvPr>
            <p:cNvSpPr/>
            <p:nvPr/>
          </p:nvSpPr>
          <p:spPr>
            <a:xfrm>
              <a:off x="753130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0" name="Freeform: Shape 209">
              <a:extLst>
                <a:ext uri="{FF2B5EF4-FFF2-40B4-BE49-F238E27FC236}">
                  <a16:creationId xmlns:a16="http://schemas.microsoft.com/office/drawing/2014/main" id="{286BA2CE-BAC5-48B3-A7B6-0F7687DE66AE}"/>
                </a:ext>
              </a:extLst>
            </p:cNvPr>
            <p:cNvSpPr/>
            <p:nvPr/>
          </p:nvSpPr>
          <p:spPr>
            <a:xfrm>
              <a:off x="760751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1" name="Freeform: Shape 210">
              <a:extLst>
                <a:ext uri="{FF2B5EF4-FFF2-40B4-BE49-F238E27FC236}">
                  <a16:creationId xmlns:a16="http://schemas.microsoft.com/office/drawing/2014/main" id="{9016BA9E-4EF6-409D-9E90-4524DA773950}"/>
                </a:ext>
              </a:extLst>
            </p:cNvPr>
            <p:cNvSpPr/>
            <p:nvPr/>
          </p:nvSpPr>
          <p:spPr>
            <a:xfrm>
              <a:off x="764561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2" name="Freeform: Shape 211">
              <a:extLst>
                <a:ext uri="{FF2B5EF4-FFF2-40B4-BE49-F238E27FC236}">
                  <a16:creationId xmlns:a16="http://schemas.microsoft.com/office/drawing/2014/main" id="{5E40504D-735C-4505-A98A-E3DAD5E21F20}"/>
                </a:ext>
              </a:extLst>
            </p:cNvPr>
            <p:cNvSpPr/>
            <p:nvPr/>
          </p:nvSpPr>
          <p:spPr>
            <a:xfrm>
              <a:off x="7702762"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3" name="Freeform: Shape 212">
              <a:extLst>
                <a:ext uri="{FF2B5EF4-FFF2-40B4-BE49-F238E27FC236}">
                  <a16:creationId xmlns:a16="http://schemas.microsoft.com/office/drawing/2014/main" id="{2FC7A468-58A1-400F-9997-A2FF69FB96F6}"/>
                </a:ext>
              </a:extLst>
            </p:cNvPr>
            <p:cNvSpPr/>
            <p:nvPr/>
          </p:nvSpPr>
          <p:spPr>
            <a:xfrm>
              <a:off x="7798012"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sp>
          <p:nvSpPr>
            <p:cNvPr id="214" name="Freeform: Shape 213">
              <a:extLst>
                <a:ext uri="{FF2B5EF4-FFF2-40B4-BE49-F238E27FC236}">
                  <a16:creationId xmlns:a16="http://schemas.microsoft.com/office/drawing/2014/main" id="{C516A8AD-5435-4886-8A79-65CAE7CBED24}"/>
                </a:ext>
              </a:extLst>
            </p:cNvPr>
            <p:cNvSpPr/>
            <p:nvPr/>
          </p:nvSpPr>
          <p:spPr>
            <a:xfrm>
              <a:off x="7759912"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FF6600"/>
              </a:solidFill>
              <a:prstDash val="solid"/>
              <a:miter/>
            </a:ln>
          </p:spPr>
          <p:txBody>
            <a:bodyPr rtlCol="0" anchor="ctr"/>
            <a:lstStyle/>
            <a:p>
              <a:endParaRPr lang="en-GB" sz="1050"/>
            </a:p>
          </p:txBody>
        </p:sp>
      </p:grpSp>
      <p:grpSp>
        <p:nvGrpSpPr>
          <p:cNvPr id="263" name="Group 262">
            <a:extLst>
              <a:ext uri="{FF2B5EF4-FFF2-40B4-BE49-F238E27FC236}">
                <a16:creationId xmlns:a16="http://schemas.microsoft.com/office/drawing/2014/main" id="{6844522D-3C16-4628-B04D-A6C709A723A1}"/>
              </a:ext>
            </a:extLst>
          </p:cNvPr>
          <p:cNvGrpSpPr/>
          <p:nvPr/>
        </p:nvGrpSpPr>
        <p:grpSpPr>
          <a:xfrm>
            <a:off x="1315115" y="2920520"/>
            <a:ext cx="2690148" cy="1270264"/>
            <a:chOff x="4438650" y="2643187"/>
            <a:chExt cx="3310899" cy="1575910"/>
          </a:xfrm>
        </p:grpSpPr>
        <p:sp>
          <p:nvSpPr>
            <p:cNvPr id="219" name="Freeform: Shape 218">
              <a:extLst>
                <a:ext uri="{FF2B5EF4-FFF2-40B4-BE49-F238E27FC236}">
                  <a16:creationId xmlns:a16="http://schemas.microsoft.com/office/drawing/2014/main" id="{C49118B0-3F2E-4D90-90A2-84A4275A9629}"/>
                </a:ext>
              </a:extLst>
            </p:cNvPr>
            <p:cNvSpPr/>
            <p:nvPr/>
          </p:nvSpPr>
          <p:spPr>
            <a:xfrm>
              <a:off x="4438650" y="2681287"/>
              <a:ext cx="3310899" cy="1492805"/>
            </a:xfrm>
            <a:custGeom>
              <a:avLst/>
              <a:gdLst>
                <a:gd name="connsiteX0" fmla="*/ 3310900 w 3310899"/>
                <a:gd name="connsiteY0" fmla="*/ 1492805 h 1492805"/>
                <a:gd name="connsiteX1" fmla="*/ 2831687 w 3310899"/>
                <a:gd name="connsiteY1" fmla="*/ 1492805 h 1492805"/>
                <a:gd name="connsiteX2" fmla="*/ 2831687 w 3310899"/>
                <a:gd name="connsiteY2" fmla="*/ 1394060 h 1492805"/>
                <a:gd name="connsiteX3" fmla="*/ 2590629 w 3310899"/>
                <a:gd name="connsiteY3" fmla="*/ 1394060 h 1492805"/>
                <a:gd name="connsiteX4" fmla="*/ 2590629 w 3310899"/>
                <a:gd name="connsiteY4" fmla="*/ 1338881 h 1492805"/>
                <a:gd name="connsiteX5" fmla="*/ 2439610 w 3310899"/>
                <a:gd name="connsiteY5" fmla="*/ 1338881 h 1492805"/>
                <a:gd name="connsiteX6" fmla="*/ 2439610 w 3310899"/>
                <a:gd name="connsiteY6" fmla="*/ 1318545 h 1492805"/>
                <a:gd name="connsiteX7" fmla="*/ 2369906 w 3310899"/>
                <a:gd name="connsiteY7" fmla="*/ 1318545 h 1492805"/>
                <a:gd name="connsiteX8" fmla="*/ 2369906 w 3310899"/>
                <a:gd name="connsiteY8" fmla="*/ 1272083 h 1492805"/>
                <a:gd name="connsiteX9" fmla="*/ 2335054 w 3310899"/>
                <a:gd name="connsiteY9" fmla="*/ 1272083 h 1492805"/>
                <a:gd name="connsiteX10" fmla="*/ 2335054 w 3310899"/>
                <a:gd name="connsiteY10" fmla="*/ 1231420 h 1492805"/>
                <a:gd name="connsiteX11" fmla="*/ 2256635 w 3310899"/>
                <a:gd name="connsiteY11" fmla="*/ 1231420 h 1492805"/>
                <a:gd name="connsiteX12" fmla="*/ 2256635 w 3310899"/>
                <a:gd name="connsiteY12" fmla="*/ 1208189 h 1492805"/>
                <a:gd name="connsiteX13" fmla="*/ 2154984 w 3310899"/>
                <a:gd name="connsiteY13" fmla="*/ 1208189 h 1492805"/>
                <a:gd name="connsiteX14" fmla="*/ 2154984 w 3310899"/>
                <a:gd name="connsiteY14" fmla="*/ 1176242 h 1492805"/>
                <a:gd name="connsiteX15" fmla="*/ 2073669 w 3310899"/>
                <a:gd name="connsiteY15" fmla="*/ 1176242 h 1492805"/>
                <a:gd name="connsiteX16" fmla="*/ 2073669 w 3310899"/>
                <a:gd name="connsiteY16" fmla="*/ 1132675 h 1492805"/>
                <a:gd name="connsiteX17" fmla="*/ 1995249 w 3310899"/>
                <a:gd name="connsiteY17" fmla="*/ 1132675 h 1492805"/>
                <a:gd name="connsiteX18" fmla="*/ 1995249 w 3310899"/>
                <a:gd name="connsiteY18" fmla="*/ 1092012 h 1492805"/>
                <a:gd name="connsiteX19" fmla="*/ 1881978 w 3310899"/>
                <a:gd name="connsiteY19" fmla="*/ 1092012 h 1492805"/>
                <a:gd name="connsiteX20" fmla="*/ 1881978 w 3310899"/>
                <a:gd name="connsiteY20" fmla="*/ 1045549 h 1492805"/>
                <a:gd name="connsiteX21" fmla="*/ 1861652 w 3310899"/>
                <a:gd name="connsiteY21" fmla="*/ 1045549 h 1492805"/>
                <a:gd name="connsiteX22" fmla="*/ 1861652 w 3310899"/>
                <a:gd name="connsiteY22" fmla="*/ 1001982 h 1492805"/>
                <a:gd name="connsiteX23" fmla="*/ 1812284 w 3310899"/>
                <a:gd name="connsiteY23" fmla="*/ 1001982 h 1492805"/>
                <a:gd name="connsiteX24" fmla="*/ 1812284 w 3310899"/>
                <a:gd name="connsiteY24" fmla="*/ 970035 h 1492805"/>
                <a:gd name="connsiteX25" fmla="*/ 1757096 w 3310899"/>
                <a:gd name="connsiteY25" fmla="*/ 970035 h 1492805"/>
                <a:gd name="connsiteX26" fmla="*/ 1757096 w 3310899"/>
                <a:gd name="connsiteY26" fmla="*/ 938088 h 1492805"/>
                <a:gd name="connsiteX27" fmla="*/ 1707728 w 3310899"/>
                <a:gd name="connsiteY27" fmla="*/ 938088 h 1492805"/>
                <a:gd name="connsiteX28" fmla="*/ 1707728 w 3310899"/>
                <a:gd name="connsiteY28" fmla="*/ 885809 h 1492805"/>
                <a:gd name="connsiteX29" fmla="*/ 1545088 w 3310899"/>
                <a:gd name="connsiteY29" fmla="*/ 885809 h 1492805"/>
                <a:gd name="connsiteX30" fmla="*/ 1545088 w 3310899"/>
                <a:gd name="connsiteY30" fmla="*/ 850958 h 1492805"/>
                <a:gd name="connsiteX31" fmla="*/ 1481185 w 3310899"/>
                <a:gd name="connsiteY31" fmla="*/ 850958 h 1492805"/>
                <a:gd name="connsiteX32" fmla="*/ 1481185 w 3310899"/>
                <a:gd name="connsiteY32" fmla="*/ 816106 h 1492805"/>
                <a:gd name="connsiteX33" fmla="*/ 1440532 w 3310899"/>
                <a:gd name="connsiteY33" fmla="*/ 816106 h 1492805"/>
                <a:gd name="connsiteX34" fmla="*/ 1440532 w 3310899"/>
                <a:gd name="connsiteY34" fmla="*/ 804489 h 1492805"/>
                <a:gd name="connsiteX35" fmla="*/ 1347597 w 3310899"/>
                <a:gd name="connsiteY35" fmla="*/ 804489 h 1492805"/>
                <a:gd name="connsiteX36" fmla="*/ 1347597 w 3310899"/>
                <a:gd name="connsiteY36" fmla="*/ 763830 h 1492805"/>
                <a:gd name="connsiteX37" fmla="*/ 1315641 w 3310899"/>
                <a:gd name="connsiteY37" fmla="*/ 763830 h 1492805"/>
                <a:gd name="connsiteX38" fmla="*/ 1315641 w 3310899"/>
                <a:gd name="connsiteY38" fmla="*/ 728977 h 1492805"/>
                <a:gd name="connsiteX39" fmla="*/ 1243041 w 3310899"/>
                <a:gd name="connsiteY39" fmla="*/ 728977 h 1492805"/>
                <a:gd name="connsiteX40" fmla="*/ 1243041 w 3310899"/>
                <a:gd name="connsiteY40" fmla="*/ 691221 h 1492805"/>
                <a:gd name="connsiteX41" fmla="*/ 1208189 w 3310899"/>
                <a:gd name="connsiteY41" fmla="*/ 691221 h 1492805"/>
                <a:gd name="connsiteX42" fmla="*/ 1208189 w 3310899"/>
                <a:gd name="connsiteY42" fmla="*/ 665083 h 1492805"/>
                <a:gd name="connsiteX43" fmla="*/ 1141390 w 3310899"/>
                <a:gd name="connsiteY43" fmla="*/ 665083 h 1492805"/>
                <a:gd name="connsiteX44" fmla="*/ 1141390 w 3310899"/>
                <a:gd name="connsiteY44" fmla="*/ 644753 h 1492805"/>
                <a:gd name="connsiteX45" fmla="*/ 1068781 w 3310899"/>
                <a:gd name="connsiteY45" fmla="*/ 644753 h 1492805"/>
                <a:gd name="connsiteX46" fmla="*/ 1068781 w 3310899"/>
                <a:gd name="connsiteY46" fmla="*/ 566337 h 1492805"/>
                <a:gd name="connsiteX47" fmla="*/ 1042645 w 3310899"/>
                <a:gd name="connsiteY47" fmla="*/ 566337 h 1492805"/>
                <a:gd name="connsiteX48" fmla="*/ 1042645 w 3310899"/>
                <a:gd name="connsiteY48" fmla="*/ 543103 h 1492805"/>
                <a:gd name="connsiteX49" fmla="*/ 1019404 w 3310899"/>
                <a:gd name="connsiteY49" fmla="*/ 543103 h 1492805"/>
                <a:gd name="connsiteX50" fmla="*/ 1019404 w 3310899"/>
                <a:gd name="connsiteY50" fmla="*/ 528581 h 1492805"/>
                <a:gd name="connsiteX51" fmla="*/ 920661 w 3310899"/>
                <a:gd name="connsiteY51" fmla="*/ 528581 h 1492805"/>
                <a:gd name="connsiteX52" fmla="*/ 920661 w 3310899"/>
                <a:gd name="connsiteY52" fmla="*/ 490826 h 1492805"/>
                <a:gd name="connsiteX53" fmla="*/ 880000 w 3310899"/>
                <a:gd name="connsiteY53" fmla="*/ 490826 h 1492805"/>
                <a:gd name="connsiteX54" fmla="*/ 880000 w 3310899"/>
                <a:gd name="connsiteY54" fmla="*/ 499538 h 1492805"/>
                <a:gd name="connsiteX55" fmla="*/ 885810 w 3310899"/>
                <a:gd name="connsiteY55" fmla="*/ 499538 h 1492805"/>
                <a:gd name="connsiteX56" fmla="*/ 885810 w 3310899"/>
                <a:gd name="connsiteY56" fmla="*/ 461782 h 1492805"/>
                <a:gd name="connsiteX57" fmla="*/ 807393 w 3310899"/>
                <a:gd name="connsiteY57" fmla="*/ 461782 h 1492805"/>
                <a:gd name="connsiteX58" fmla="*/ 807393 w 3310899"/>
                <a:gd name="connsiteY58" fmla="*/ 435644 h 1492805"/>
                <a:gd name="connsiteX59" fmla="*/ 775446 w 3310899"/>
                <a:gd name="connsiteY59" fmla="*/ 435644 h 1492805"/>
                <a:gd name="connsiteX60" fmla="*/ 775446 w 3310899"/>
                <a:gd name="connsiteY60" fmla="*/ 389175 h 1492805"/>
                <a:gd name="connsiteX61" fmla="*/ 758020 w 3310899"/>
                <a:gd name="connsiteY61" fmla="*/ 389175 h 1492805"/>
                <a:gd name="connsiteX62" fmla="*/ 758020 w 3310899"/>
                <a:gd name="connsiteY62" fmla="*/ 357228 h 1492805"/>
                <a:gd name="connsiteX63" fmla="*/ 711552 w 3310899"/>
                <a:gd name="connsiteY63" fmla="*/ 357228 h 1492805"/>
                <a:gd name="connsiteX64" fmla="*/ 711552 w 3310899"/>
                <a:gd name="connsiteY64" fmla="*/ 342706 h 1492805"/>
                <a:gd name="connsiteX65" fmla="*/ 665083 w 3310899"/>
                <a:gd name="connsiteY65" fmla="*/ 342706 h 1492805"/>
                <a:gd name="connsiteX66" fmla="*/ 665083 w 3310899"/>
                <a:gd name="connsiteY66" fmla="*/ 293334 h 1492805"/>
                <a:gd name="connsiteX67" fmla="*/ 566337 w 3310899"/>
                <a:gd name="connsiteY67" fmla="*/ 293334 h 1492805"/>
                <a:gd name="connsiteX68" fmla="*/ 566337 w 3310899"/>
                <a:gd name="connsiteY68" fmla="*/ 273003 h 1492805"/>
                <a:gd name="connsiteX69" fmla="*/ 540199 w 3310899"/>
                <a:gd name="connsiteY69" fmla="*/ 273003 h 1492805"/>
                <a:gd name="connsiteX70" fmla="*/ 540199 w 3310899"/>
                <a:gd name="connsiteY70" fmla="*/ 229439 h 1492805"/>
                <a:gd name="connsiteX71" fmla="*/ 438548 w 3310899"/>
                <a:gd name="connsiteY71" fmla="*/ 229439 h 1492805"/>
                <a:gd name="connsiteX72" fmla="*/ 438548 w 3310899"/>
                <a:gd name="connsiteY72" fmla="*/ 197492 h 1492805"/>
                <a:gd name="connsiteX73" fmla="*/ 394984 w 3310899"/>
                <a:gd name="connsiteY73" fmla="*/ 197492 h 1492805"/>
                <a:gd name="connsiteX74" fmla="*/ 394984 w 3310899"/>
                <a:gd name="connsiteY74" fmla="*/ 159736 h 1492805"/>
                <a:gd name="connsiteX75" fmla="*/ 313664 w 3310899"/>
                <a:gd name="connsiteY75" fmla="*/ 159736 h 1492805"/>
                <a:gd name="connsiteX76" fmla="*/ 313664 w 3310899"/>
                <a:gd name="connsiteY76" fmla="*/ 151023 h 1492805"/>
                <a:gd name="connsiteX77" fmla="*/ 252673 w 3310899"/>
                <a:gd name="connsiteY77" fmla="*/ 151023 h 1492805"/>
                <a:gd name="connsiteX78" fmla="*/ 252673 w 3310899"/>
                <a:gd name="connsiteY78" fmla="*/ 130693 h 1492805"/>
                <a:gd name="connsiteX79" fmla="*/ 209109 w 3310899"/>
                <a:gd name="connsiteY79" fmla="*/ 130693 h 1492805"/>
                <a:gd name="connsiteX80" fmla="*/ 209109 w 3310899"/>
                <a:gd name="connsiteY80" fmla="*/ 113267 h 1492805"/>
                <a:gd name="connsiteX81" fmla="*/ 185875 w 3310899"/>
                <a:gd name="connsiteY81" fmla="*/ 113267 h 1492805"/>
                <a:gd name="connsiteX82" fmla="*/ 185875 w 3310899"/>
                <a:gd name="connsiteY82" fmla="*/ 107459 h 1492805"/>
                <a:gd name="connsiteX83" fmla="*/ 165544 w 3310899"/>
                <a:gd name="connsiteY83" fmla="*/ 107459 h 1492805"/>
                <a:gd name="connsiteX84" fmla="*/ 165544 w 3310899"/>
                <a:gd name="connsiteY84" fmla="*/ 87129 h 1492805"/>
                <a:gd name="connsiteX85" fmla="*/ 119076 w 3310899"/>
                <a:gd name="connsiteY85" fmla="*/ 87129 h 1492805"/>
                <a:gd name="connsiteX86" fmla="*/ 119076 w 3310899"/>
                <a:gd name="connsiteY86" fmla="*/ 63894 h 1492805"/>
                <a:gd name="connsiteX87" fmla="*/ 98746 w 3310899"/>
                <a:gd name="connsiteY87" fmla="*/ 63894 h 1492805"/>
                <a:gd name="connsiteX88" fmla="*/ 98746 w 3310899"/>
                <a:gd name="connsiteY88" fmla="*/ 37756 h 1492805"/>
                <a:gd name="connsiteX89" fmla="*/ 60990 w 3310899"/>
                <a:gd name="connsiteY89" fmla="*/ 37756 h 1492805"/>
                <a:gd name="connsiteX90" fmla="*/ 60990 w 3310899"/>
                <a:gd name="connsiteY90" fmla="*/ 0 h 1492805"/>
                <a:gd name="connsiteX91" fmla="*/ 0 w 3310899"/>
                <a:gd name="connsiteY91" fmla="*/ 0 h 14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310899" h="1492805">
                  <a:moveTo>
                    <a:pt x="3310900" y="1492805"/>
                  </a:moveTo>
                  <a:lnTo>
                    <a:pt x="2831687" y="1492805"/>
                  </a:lnTo>
                  <a:lnTo>
                    <a:pt x="2831687" y="1394060"/>
                  </a:lnTo>
                  <a:lnTo>
                    <a:pt x="2590629" y="1394060"/>
                  </a:lnTo>
                  <a:lnTo>
                    <a:pt x="2590629" y="1338881"/>
                  </a:lnTo>
                  <a:lnTo>
                    <a:pt x="2439610" y="1338881"/>
                  </a:lnTo>
                  <a:lnTo>
                    <a:pt x="2439610" y="1318545"/>
                  </a:lnTo>
                  <a:lnTo>
                    <a:pt x="2369906" y="1318545"/>
                  </a:lnTo>
                  <a:lnTo>
                    <a:pt x="2369906" y="1272083"/>
                  </a:lnTo>
                  <a:lnTo>
                    <a:pt x="2335054" y="1272083"/>
                  </a:lnTo>
                  <a:lnTo>
                    <a:pt x="2335054" y="1231420"/>
                  </a:lnTo>
                  <a:lnTo>
                    <a:pt x="2256635" y="1231420"/>
                  </a:lnTo>
                  <a:lnTo>
                    <a:pt x="2256635" y="1208189"/>
                  </a:lnTo>
                  <a:lnTo>
                    <a:pt x="2154984" y="1208189"/>
                  </a:lnTo>
                  <a:lnTo>
                    <a:pt x="2154984" y="1176242"/>
                  </a:lnTo>
                  <a:lnTo>
                    <a:pt x="2073669" y="1176242"/>
                  </a:lnTo>
                  <a:lnTo>
                    <a:pt x="2073669" y="1132675"/>
                  </a:lnTo>
                  <a:lnTo>
                    <a:pt x="1995249" y="1132675"/>
                  </a:lnTo>
                  <a:lnTo>
                    <a:pt x="1995249" y="1092012"/>
                  </a:lnTo>
                  <a:lnTo>
                    <a:pt x="1881978" y="1092012"/>
                  </a:lnTo>
                  <a:lnTo>
                    <a:pt x="1881978" y="1045549"/>
                  </a:lnTo>
                  <a:lnTo>
                    <a:pt x="1861652" y="1045549"/>
                  </a:lnTo>
                  <a:lnTo>
                    <a:pt x="1861652" y="1001982"/>
                  </a:lnTo>
                  <a:lnTo>
                    <a:pt x="1812284" y="1001982"/>
                  </a:lnTo>
                  <a:lnTo>
                    <a:pt x="1812284" y="970035"/>
                  </a:lnTo>
                  <a:lnTo>
                    <a:pt x="1757096" y="970035"/>
                  </a:lnTo>
                  <a:lnTo>
                    <a:pt x="1757096" y="938088"/>
                  </a:lnTo>
                  <a:lnTo>
                    <a:pt x="1707728" y="938088"/>
                  </a:lnTo>
                  <a:lnTo>
                    <a:pt x="1707728" y="885809"/>
                  </a:lnTo>
                  <a:lnTo>
                    <a:pt x="1545088" y="885809"/>
                  </a:lnTo>
                  <a:lnTo>
                    <a:pt x="1545088" y="850958"/>
                  </a:lnTo>
                  <a:lnTo>
                    <a:pt x="1481185" y="850958"/>
                  </a:lnTo>
                  <a:lnTo>
                    <a:pt x="1481185" y="816106"/>
                  </a:lnTo>
                  <a:lnTo>
                    <a:pt x="1440532" y="816106"/>
                  </a:lnTo>
                  <a:lnTo>
                    <a:pt x="1440532" y="804489"/>
                  </a:lnTo>
                  <a:lnTo>
                    <a:pt x="1347597" y="804489"/>
                  </a:lnTo>
                  <a:lnTo>
                    <a:pt x="1347597" y="763830"/>
                  </a:lnTo>
                  <a:lnTo>
                    <a:pt x="1315641" y="763830"/>
                  </a:lnTo>
                  <a:lnTo>
                    <a:pt x="1315641" y="728977"/>
                  </a:lnTo>
                  <a:lnTo>
                    <a:pt x="1243041" y="728977"/>
                  </a:lnTo>
                  <a:lnTo>
                    <a:pt x="1243041" y="691221"/>
                  </a:lnTo>
                  <a:lnTo>
                    <a:pt x="1208189" y="691221"/>
                  </a:lnTo>
                  <a:lnTo>
                    <a:pt x="1208189" y="665083"/>
                  </a:lnTo>
                  <a:lnTo>
                    <a:pt x="1141390" y="665083"/>
                  </a:lnTo>
                  <a:lnTo>
                    <a:pt x="1141390" y="644753"/>
                  </a:lnTo>
                  <a:lnTo>
                    <a:pt x="1068781" y="644753"/>
                  </a:lnTo>
                  <a:lnTo>
                    <a:pt x="1068781" y="566337"/>
                  </a:lnTo>
                  <a:lnTo>
                    <a:pt x="1042645" y="566337"/>
                  </a:lnTo>
                  <a:lnTo>
                    <a:pt x="1042645" y="543103"/>
                  </a:lnTo>
                  <a:lnTo>
                    <a:pt x="1019404" y="543103"/>
                  </a:lnTo>
                  <a:lnTo>
                    <a:pt x="1019404" y="528581"/>
                  </a:lnTo>
                  <a:lnTo>
                    <a:pt x="920661" y="528581"/>
                  </a:lnTo>
                  <a:lnTo>
                    <a:pt x="920661" y="490826"/>
                  </a:lnTo>
                  <a:lnTo>
                    <a:pt x="880000" y="490826"/>
                  </a:lnTo>
                  <a:lnTo>
                    <a:pt x="880000" y="499538"/>
                  </a:lnTo>
                  <a:lnTo>
                    <a:pt x="885810" y="499538"/>
                  </a:lnTo>
                  <a:lnTo>
                    <a:pt x="885810" y="461782"/>
                  </a:lnTo>
                  <a:lnTo>
                    <a:pt x="807393" y="461782"/>
                  </a:lnTo>
                  <a:lnTo>
                    <a:pt x="807393" y="435644"/>
                  </a:lnTo>
                  <a:lnTo>
                    <a:pt x="775446" y="435644"/>
                  </a:lnTo>
                  <a:lnTo>
                    <a:pt x="775446" y="389175"/>
                  </a:lnTo>
                  <a:lnTo>
                    <a:pt x="758020" y="389175"/>
                  </a:lnTo>
                  <a:lnTo>
                    <a:pt x="758020" y="357228"/>
                  </a:lnTo>
                  <a:lnTo>
                    <a:pt x="711552" y="357228"/>
                  </a:lnTo>
                  <a:lnTo>
                    <a:pt x="711552" y="342706"/>
                  </a:lnTo>
                  <a:lnTo>
                    <a:pt x="665083" y="342706"/>
                  </a:lnTo>
                  <a:lnTo>
                    <a:pt x="665083" y="293334"/>
                  </a:lnTo>
                  <a:lnTo>
                    <a:pt x="566337" y="293334"/>
                  </a:lnTo>
                  <a:lnTo>
                    <a:pt x="566337" y="273003"/>
                  </a:lnTo>
                  <a:lnTo>
                    <a:pt x="540199" y="273003"/>
                  </a:lnTo>
                  <a:lnTo>
                    <a:pt x="540199" y="229439"/>
                  </a:lnTo>
                  <a:lnTo>
                    <a:pt x="438548" y="229439"/>
                  </a:lnTo>
                  <a:lnTo>
                    <a:pt x="438548" y="197492"/>
                  </a:lnTo>
                  <a:lnTo>
                    <a:pt x="394984" y="197492"/>
                  </a:lnTo>
                  <a:lnTo>
                    <a:pt x="394984" y="159736"/>
                  </a:lnTo>
                  <a:lnTo>
                    <a:pt x="313664" y="159736"/>
                  </a:lnTo>
                  <a:lnTo>
                    <a:pt x="313664" y="151023"/>
                  </a:lnTo>
                  <a:lnTo>
                    <a:pt x="252673" y="151023"/>
                  </a:lnTo>
                  <a:lnTo>
                    <a:pt x="252673" y="130693"/>
                  </a:lnTo>
                  <a:lnTo>
                    <a:pt x="209109" y="130693"/>
                  </a:lnTo>
                  <a:lnTo>
                    <a:pt x="209109" y="113267"/>
                  </a:lnTo>
                  <a:lnTo>
                    <a:pt x="185875" y="113267"/>
                  </a:lnTo>
                  <a:lnTo>
                    <a:pt x="185875" y="107459"/>
                  </a:lnTo>
                  <a:lnTo>
                    <a:pt x="165544" y="107459"/>
                  </a:lnTo>
                  <a:lnTo>
                    <a:pt x="165544" y="87129"/>
                  </a:lnTo>
                  <a:lnTo>
                    <a:pt x="119076" y="87129"/>
                  </a:lnTo>
                  <a:lnTo>
                    <a:pt x="119076" y="63894"/>
                  </a:lnTo>
                  <a:lnTo>
                    <a:pt x="98746" y="63894"/>
                  </a:lnTo>
                  <a:lnTo>
                    <a:pt x="98746" y="37756"/>
                  </a:lnTo>
                  <a:lnTo>
                    <a:pt x="60990" y="37756"/>
                  </a:lnTo>
                  <a:lnTo>
                    <a:pt x="60990" y="0"/>
                  </a:lnTo>
                  <a:lnTo>
                    <a:pt x="0" y="0"/>
                  </a:lnTo>
                </a:path>
              </a:pathLst>
            </a:custGeom>
            <a:noFill/>
            <a:ln w="15875" cap="flat">
              <a:solidFill>
                <a:srgbClr val="2894FF"/>
              </a:solidFill>
              <a:prstDash val="solid"/>
              <a:miter/>
            </a:ln>
          </p:spPr>
          <p:txBody>
            <a:bodyPr rtlCol="0" anchor="ctr"/>
            <a:lstStyle/>
            <a:p>
              <a:endParaRPr lang="en-GB" sz="1050"/>
            </a:p>
          </p:txBody>
        </p:sp>
        <p:sp>
          <p:nvSpPr>
            <p:cNvPr id="220" name="Freeform: Shape 219">
              <a:extLst>
                <a:ext uri="{FF2B5EF4-FFF2-40B4-BE49-F238E27FC236}">
                  <a16:creationId xmlns:a16="http://schemas.microsoft.com/office/drawing/2014/main" id="{670269C7-22BC-4210-93C0-F9E41BE86964}"/>
                </a:ext>
              </a:extLst>
            </p:cNvPr>
            <p:cNvSpPr/>
            <p:nvPr/>
          </p:nvSpPr>
          <p:spPr>
            <a:xfrm>
              <a:off x="4499640" y="26431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1" name="Freeform: Shape 220">
              <a:extLst>
                <a:ext uri="{FF2B5EF4-FFF2-40B4-BE49-F238E27FC236}">
                  <a16:creationId xmlns:a16="http://schemas.microsoft.com/office/drawing/2014/main" id="{DD622650-3C25-4E3D-91A2-3873D792A887}"/>
                </a:ext>
              </a:extLst>
            </p:cNvPr>
            <p:cNvSpPr/>
            <p:nvPr/>
          </p:nvSpPr>
          <p:spPr>
            <a:xfrm>
              <a:off x="4632990" y="2757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2" name="Freeform: Shape 221">
              <a:extLst>
                <a:ext uri="{FF2B5EF4-FFF2-40B4-BE49-F238E27FC236}">
                  <a16:creationId xmlns:a16="http://schemas.microsoft.com/office/drawing/2014/main" id="{3EE1ED5A-E7A6-4F0E-875E-3805D9344D5F}"/>
                </a:ext>
              </a:extLst>
            </p:cNvPr>
            <p:cNvSpPr/>
            <p:nvPr/>
          </p:nvSpPr>
          <p:spPr>
            <a:xfrm>
              <a:off x="4709190" y="2776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3" name="Freeform: Shape 222">
              <a:extLst>
                <a:ext uri="{FF2B5EF4-FFF2-40B4-BE49-F238E27FC236}">
                  <a16:creationId xmlns:a16="http://schemas.microsoft.com/office/drawing/2014/main" id="{3B34BABF-7555-4366-B7BF-457B58413431}"/>
                </a:ext>
              </a:extLst>
            </p:cNvPr>
            <p:cNvSpPr/>
            <p:nvPr/>
          </p:nvSpPr>
          <p:spPr>
            <a:xfrm>
              <a:off x="4728240" y="2776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4" name="Freeform: Shape 223">
              <a:extLst>
                <a:ext uri="{FF2B5EF4-FFF2-40B4-BE49-F238E27FC236}">
                  <a16:creationId xmlns:a16="http://schemas.microsoft.com/office/drawing/2014/main" id="{C084DB28-1C62-47B7-8552-D31C08C00459}"/>
                </a:ext>
              </a:extLst>
            </p:cNvPr>
            <p:cNvSpPr/>
            <p:nvPr/>
          </p:nvSpPr>
          <p:spPr>
            <a:xfrm>
              <a:off x="4766340"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5" name="Freeform: Shape 224">
              <a:extLst>
                <a:ext uri="{FF2B5EF4-FFF2-40B4-BE49-F238E27FC236}">
                  <a16:creationId xmlns:a16="http://schemas.microsoft.com/office/drawing/2014/main" id="{F8658EC6-D8A4-44CB-8B44-6F934738C4A1}"/>
                </a:ext>
              </a:extLst>
            </p:cNvPr>
            <p:cNvSpPr/>
            <p:nvPr/>
          </p:nvSpPr>
          <p:spPr>
            <a:xfrm>
              <a:off x="4785390" y="2795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6" name="Freeform: Shape 225">
              <a:extLst>
                <a:ext uri="{FF2B5EF4-FFF2-40B4-BE49-F238E27FC236}">
                  <a16:creationId xmlns:a16="http://schemas.microsoft.com/office/drawing/2014/main" id="{C1AD183F-AD0E-4DF0-89E6-981B9FC177F6}"/>
                </a:ext>
              </a:extLst>
            </p:cNvPr>
            <p:cNvSpPr/>
            <p:nvPr/>
          </p:nvSpPr>
          <p:spPr>
            <a:xfrm>
              <a:off x="5166390" y="30051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2894FF"/>
              </a:solidFill>
              <a:prstDash val="solid"/>
              <a:miter/>
            </a:ln>
          </p:spPr>
          <p:txBody>
            <a:bodyPr rtlCol="0" anchor="ctr"/>
            <a:lstStyle/>
            <a:p>
              <a:endParaRPr lang="en-GB" sz="1050"/>
            </a:p>
          </p:txBody>
        </p:sp>
        <p:sp>
          <p:nvSpPr>
            <p:cNvPr id="227" name="Freeform: Shape 226">
              <a:extLst>
                <a:ext uri="{FF2B5EF4-FFF2-40B4-BE49-F238E27FC236}">
                  <a16:creationId xmlns:a16="http://schemas.microsoft.com/office/drawing/2014/main" id="{18A82AE1-9279-4136-87D7-41D5786AFE00}"/>
                </a:ext>
              </a:extLst>
            </p:cNvPr>
            <p:cNvSpPr/>
            <p:nvPr/>
          </p:nvSpPr>
          <p:spPr>
            <a:xfrm>
              <a:off x="5280690" y="31003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28" name="Freeform: Shape 227">
              <a:extLst>
                <a:ext uri="{FF2B5EF4-FFF2-40B4-BE49-F238E27FC236}">
                  <a16:creationId xmlns:a16="http://schemas.microsoft.com/office/drawing/2014/main" id="{BB6DBBBE-3C1C-4F93-8512-C0C8E47EBBF9}"/>
                </a:ext>
              </a:extLst>
            </p:cNvPr>
            <p:cNvSpPr/>
            <p:nvPr/>
          </p:nvSpPr>
          <p:spPr>
            <a:xfrm>
              <a:off x="5356890" y="31575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5875" cap="flat">
              <a:solidFill>
                <a:srgbClr val="2894FF"/>
              </a:solidFill>
              <a:prstDash val="solid"/>
              <a:miter/>
            </a:ln>
          </p:spPr>
          <p:txBody>
            <a:bodyPr rtlCol="0" anchor="ctr"/>
            <a:lstStyle/>
            <a:p>
              <a:endParaRPr lang="en-GB" sz="1050"/>
            </a:p>
          </p:txBody>
        </p:sp>
        <p:sp>
          <p:nvSpPr>
            <p:cNvPr id="229" name="Freeform: Shape 228">
              <a:extLst>
                <a:ext uri="{FF2B5EF4-FFF2-40B4-BE49-F238E27FC236}">
                  <a16:creationId xmlns:a16="http://schemas.microsoft.com/office/drawing/2014/main" id="{D5662D51-FE1B-4B5B-B26C-025294111546}"/>
                </a:ext>
              </a:extLst>
            </p:cNvPr>
            <p:cNvSpPr/>
            <p:nvPr/>
          </p:nvSpPr>
          <p:spPr>
            <a:xfrm>
              <a:off x="583313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0" name="Freeform: Shape 229">
              <a:extLst>
                <a:ext uri="{FF2B5EF4-FFF2-40B4-BE49-F238E27FC236}">
                  <a16:creationId xmlns:a16="http://schemas.microsoft.com/office/drawing/2014/main" id="{2E7AA08D-C4E5-4401-9DCE-74FFC23F954E}"/>
                </a:ext>
              </a:extLst>
            </p:cNvPr>
            <p:cNvSpPr/>
            <p:nvPr/>
          </p:nvSpPr>
          <p:spPr>
            <a:xfrm>
              <a:off x="585218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1" name="Freeform: Shape 230">
              <a:extLst>
                <a:ext uri="{FF2B5EF4-FFF2-40B4-BE49-F238E27FC236}">
                  <a16:creationId xmlns:a16="http://schemas.microsoft.com/office/drawing/2014/main" id="{54BCF9D4-46BF-4AF7-A619-D6C3F60EF334}"/>
                </a:ext>
              </a:extLst>
            </p:cNvPr>
            <p:cNvSpPr/>
            <p:nvPr/>
          </p:nvSpPr>
          <p:spPr>
            <a:xfrm>
              <a:off x="5890288" y="34432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2" name="Freeform: Shape 231">
              <a:extLst>
                <a:ext uri="{FF2B5EF4-FFF2-40B4-BE49-F238E27FC236}">
                  <a16:creationId xmlns:a16="http://schemas.microsoft.com/office/drawing/2014/main" id="{906D268A-F9AE-473D-BA1F-EB26ABAEF492}"/>
                </a:ext>
              </a:extLst>
            </p:cNvPr>
            <p:cNvSpPr/>
            <p:nvPr/>
          </p:nvSpPr>
          <p:spPr>
            <a:xfrm>
              <a:off x="5966488" y="34813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rgbClr val="2894FF"/>
              </a:solidFill>
              <a:prstDash val="solid"/>
              <a:miter/>
            </a:ln>
          </p:spPr>
          <p:txBody>
            <a:bodyPr rtlCol="0" anchor="ctr"/>
            <a:lstStyle/>
            <a:p>
              <a:endParaRPr lang="en-GB" sz="1050"/>
            </a:p>
          </p:txBody>
        </p:sp>
        <p:sp>
          <p:nvSpPr>
            <p:cNvPr id="233" name="Freeform: Shape 232">
              <a:extLst>
                <a:ext uri="{FF2B5EF4-FFF2-40B4-BE49-F238E27FC236}">
                  <a16:creationId xmlns:a16="http://schemas.microsoft.com/office/drawing/2014/main" id="{365EB252-3E99-4C02-8715-468AB9C503BC}"/>
                </a:ext>
              </a:extLst>
            </p:cNvPr>
            <p:cNvSpPr/>
            <p:nvPr/>
          </p:nvSpPr>
          <p:spPr>
            <a:xfrm>
              <a:off x="600458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4" name="Freeform: Shape 233">
              <a:extLst>
                <a:ext uri="{FF2B5EF4-FFF2-40B4-BE49-F238E27FC236}">
                  <a16:creationId xmlns:a16="http://schemas.microsoft.com/office/drawing/2014/main" id="{BD57BF10-0CAD-4A9B-9C20-9BAAF180FABB}"/>
                </a:ext>
              </a:extLst>
            </p:cNvPr>
            <p:cNvSpPr/>
            <p:nvPr/>
          </p:nvSpPr>
          <p:spPr>
            <a:xfrm>
              <a:off x="604268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5" name="Freeform: Shape 234">
              <a:extLst>
                <a:ext uri="{FF2B5EF4-FFF2-40B4-BE49-F238E27FC236}">
                  <a16:creationId xmlns:a16="http://schemas.microsoft.com/office/drawing/2014/main" id="{F26396F7-E75E-498D-BD81-28DB1DC8FCC8}"/>
                </a:ext>
              </a:extLst>
            </p:cNvPr>
            <p:cNvSpPr/>
            <p:nvPr/>
          </p:nvSpPr>
          <p:spPr>
            <a:xfrm>
              <a:off x="6099838" y="35194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5875" cap="flat">
              <a:solidFill>
                <a:srgbClr val="2894FF"/>
              </a:solidFill>
              <a:prstDash val="solid"/>
              <a:miter/>
            </a:ln>
          </p:spPr>
          <p:txBody>
            <a:bodyPr rtlCol="0" anchor="ctr"/>
            <a:lstStyle/>
            <a:p>
              <a:endParaRPr lang="en-GB" sz="1050"/>
            </a:p>
          </p:txBody>
        </p:sp>
        <p:sp>
          <p:nvSpPr>
            <p:cNvPr id="236" name="Freeform: Shape 235">
              <a:extLst>
                <a:ext uri="{FF2B5EF4-FFF2-40B4-BE49-F238E27FC236}">
                  <a16:creationId xmlns:a16="http://schemas.microsoft.com/office/drawing/2014/main" id="{B1E8D08F-AC94-4691-8A67-EE48D94310EF}"/>
                </a:ext>
              </a:extLst>
            </p:cNvPr>
            <p:cNvSpPr/>
            <p:nvPr/>
          </p:nvSpPr>
          <p:spPr>
            <a:xfrm>
              <a:off x="6233198"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2894FF"/>
              </a:solidFill>
              <a:prstDash val="solid"/>
              <a:miter/>
            </a:ln>
          </p:spPr>
          <p:txBody>
            <a:bodyPr rtlCol="0" anchor="ctr"/>
            <a:lstStyle/>
            <a:p>
              <a:endParaRPr lang="en-GB" sz="1050"/>
            </a:p>
          </p:txBody>
        </p:sp>
        <p:sp>
          <p:nvSpPr>
            <p:cNvPr id="237" name="Freeform: Shape 236">
              <a:extLst>
                <a:ext uri="{FF2B5EF4-FFF2-40B4-BE49-F238E27FC236}">
                  <a16:creationId xmlns:a16="http://schemas.microsoft.com/office/drawing/2014/main" id="{E522692F-A343-406F-B4AA-1F5A74B5FB76}"/>
                </a:ext>
              </a:extLst>
            </p:cNvPr>
            <p:cNvSpPr/>
            <p:nvPr/>
          </p:nvSpPr>
          <p:spPr>
            <a:xfrm>
              <a:off x="6252248"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rgbClr val="2894FF"/>
              </a:solidFill>
              <a:prstDash val="solid"/>
              <a:miter/>
            </a:ln>
          </p:spPr>
          <p:txBody>
            <a:bodyPr rtlCol="0" anchor="ctr"/>
            <a:lstStyle/>
            <a:p>
              <a:endParaRPr lang="en-GB" sz="1050"/>
            </a:p>
          </p:txBody>
        </p:sp>
        <p:sp>
          <p:nvSpPr>
            <p:cNvPr id="238" name="Freeform: Shape 237">
              <a:extLst>
                <a:ext uri="{FF2B5EF4-FFF2-40B4-BE49-F238E27FC236}">
                  <a16:creationId xmlns:a16="http://schemas.microsoft.com/office/drawing/2014/main" id="{F6E0096D-C74D-404C-921F-240E2BE57F23}"/>
                </a:ext>
              </a:extLst>
            </p:cNvPr>
            <p:cNvSpPr/>
            <p:nvPr/>
          </p:nvSpPr>
          <p:spPr>
            <a:xfrm>
              <a:off x="6290348" y="3690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39" name="Freeform: Shape 238">
              <a:extLst>
                <a:ext uri="{FF2B5EF4-FFF2-40B4-BE49-F238E27FC236}">
                  <a16:creationId xmlns:a16="http://schemas.microsoft.com/office/drawing/2014/main" id="{15AF48B0-34D4-4136-B348-35C3CD8679D7}"/>
                </a:ext>
              </a:extLst>
            </p:cNvPr>
            <p:cNvSpPr/>
            <p:nvPr/>
          </p:nvSpPr>
          <p:spPr>
            <a:xfrm>
              <a:off x="6347498"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0" name="Freeform: Shape 239">
              <a:extLst>
                <a:ext uri="{FF2B5EF4-FFF2-40B4-BE49-F238E27FC236}">
                  <a16:creationId xmlns:a16="http://schemas.microsoft.com/office/drawing/2014/main" id="{D65BA2E5-8D0E-435F-B1C9-578D97A320AE}"/>
                </a:ext>
              </a:extLst>
            </p:cNvPr>
            <p:cNvSpPr/>
            <p:nvPr/>
          </p:nvSpPr>
          <p:spPr>
            <a:xfrm>
              <a:off x="6404648"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1" name="Freeform: Shape 240">
              <a:extLst>
                <a:ext uri="{FF2B5EF4-FFF2-40B4-BE49-F238E27FC236}">
                  <a16:creationId xmlns:a16="http://schemas.microsoft.com/office/drawing/2014/main" id="{3AD1859D-6279-4F01-9389-A1E86D0C59B9}"/>
                </a:ext>
              </a:extLst>
            </p:cNvPr>
            <p:cNvSpPr/>
            <p:nvPr/>
          </p:nvSpPr>
          <p:spPr>
            <a:xfrm>
              <a:off x="6461798" y="3767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2" name="Freeform: Shape 241">
              <a:extLst>
                <a:ext uri="{FF2B5EF4-FFF2-40B4-BE49-F238E27FC236}">
                  <a16:creationId xmlns:a16="http://schemas.microsoft.com/office/drawing/2014/main" id="{B05F5978-6F80-48F6-9925-06D2AFADA10E}"/>
                </a:ext>
              </a:extLst>
            </p:cNvPr>
            <p:cNvSpPr/>
            <p:nvPr/>
          </p:nvSpPr>
          <p:spPr>
            <a:xfrm>
              <a:off x="651894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3" name="Freeform: Shape 242">
              <a:extLst>
                <a:ext uri="{FF2B5EF4-FFF2-40B4-BE49-F238E27FC236}">
                  <a16:creationId xmlns:a16="http://schemas.microsoft.com/office/drawing/2014/main" id="{83F4595F-A8B3-4C91-927B-399DA4365641}"/>
                </a:ext>
              </a:extLst>
            </p:cNvPr>
            <p:cNvSpPr/>
            <p:nvPr/>
          </p:nvSpPr>
          <p:spPr>
            <a:xfrm>
              <a:off x="653799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4" name="Freeform: Shape 243">
              <a:extLst>
                <a:ext uri="{FF2B5EF4-FFF2-40B4-BE49-F238E27FC236}">
                  <a16:creationId xmlns:a16="http://schemas.microsoft.com/office/drawing/2014/main" id="{4F83EADF-A684-4CBE-97F7-4932A4A1DD72}"/>
                </a:ext>
              </a:extLst>
            </p:cNvPr>
            <p:cNvSpPr/>
            <p:nvPr/>
          </p:nvSpPr>
          <p:spPr>
            <a:xfrm>
              <a:off x="6576098"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5" name="Freeform: Shape 244">
              <a:extLst>
                <a:ext uri="{FF2B5EF4-FFF2-40B4-BE49-F238E27FC236}">
                  <a16:creationId xmlns:a16="http://schemas.microsoft.com/office/drawing/2014/main" id="{8C61804E-FEF5-4AE5-8D6F-68DB4CCA203C}"/>
                </a:ext>
              </a:extLst>
            </p:cNvPr>
            <p:cNvSpPr/>
            <p:nvPr/>
          </p:nvSpPr>
          <p:spPr>
            <a:xfrm>
              <a:off x="66141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6" name="Freeform: Shape 245">
              <a:extLst>
                <a:ext uri="{FF2B5EF4-FFF2-40B4-BE49-F238E27FC236}">
                  <a16:creationId xmlns:a16="http://schemas.microsoft.com/office/drawing/2014/main" id="{C76D7350-68F7-40E4-8E1D-9FFF20D1E5DC}"/>
                </a:ext>
              </a:extLst>
            </p:cNvPr>
            <p:cNvSpPr/>
            <p:nvPr/>
          </p:nvSpPr>
          <p:spPr>
            <a:xfrm>
              <a:off x="66522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7" name="Freeform: Shape 246">
              <a:extLst>
                <a:ext uri="{FF2B5EF4-FFF2-40B4-BE49-F238E27FC236}">
                  <a16:creationId xmlns:a16="http://schemas.microsoft.com/office/drawing/2014/main" id="{9AE0DDD2-BAC6-4904-A198-4480CA259F0A}"/>
                </a:ext>
              </a:extLst>
            </p:cNvPr>
            <p:cNvSpPr/>
            <p:nvPr/>
          </p:nvSpPr>
          <p:spPr>
            <a:xfrm>
              <a:off x="6690398"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8" name="Freeform: Shape 247">
              <a:extLst>
                <a:ext uri="{FF2B5EF4-FFF2-40B4-BE49-F238E27FC236}">
                  <a16:creationId xmlns:a16="http://schemas.microsoft.com/office/drawing/2014/main" id="{834EE5B7-1FB0-485E-A6A3-8A8A032A0EBD}"/>
                </a:ext>
              </a:extLst>
            </p:cNvPr>
            <p:cNvSpPr/>
            <p:nvPr/>
          </p:nvSpPr>
          <p:spPr>
            <a:xfrm>
              <a:off x="6728498"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49" name="Freeform: Shape 248">
              <a:extLst>
                <a:ext uri="{FF2B5EF4-FFF2-40B4-BE49-F238E27FC236}">
                  <a16:creationId xmlns:a16="http://schemas.microsoft.com/office/drawing/2014/main" id="{620ADDB1-BD9D-4882-AA9B-7D21AB020C4C}"/>
                </a:ext>
              </a:extLst>
            </p:cNvPr>
            <p:cNvSpPr/>
            <p:nvPr/>
          </p:nvSpPr>
          <p:spPr>
            <a:xfrm>
              <a:off x="6823748"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0" name="Freeform: Shape 249">
              <a:extLst>
                <a:ext uri="{FF2B5EF4-FFF2-40B4-BE49-F238E27FC236}">
                  <a16:creationId xmlns:a16="http://schemas.microsoft.com/office/drawing/2014/main" id="{96874591-D331-4B70-8376-6099481994BF}"/>
                </a:ext>
              </a:extLst>
            </p:cNvPr>
            <p:cNvSpPr/>
            <p:nvPr/>
          </p:nvSpPr>
          <p:spPr>
            <a:xfrm>
              <a:off x="68808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1" name="Freeform: Shape 250">
              <a:extLst>
                <a:ext uri="{FF2B5EF4-FFF2-40B4-BE49-F238E27FC236}">
                  <a16:creationId xmlns:a16="http://schemas.microsoft.com/office/drawing/2014/main" id="{DCD5C5E9-3172-470B-AA1E-63DC76DE6FF6}"/>
                </a:ext>
              </a:extLst>
            </p:cNvPr>
            <p:cNvSpPr/>
            <p:nvPr/>
          </p:nvSpPr>
          <p:spPr>
            <a:xfrm>
              <a:off x="69570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2" name="Freeform: Shape 251">
              <a:extLst>
                <a:ext uri="{FF2B5EF4-FFF2-40B4-BE49-F238E27FC236}">
                  <a16:creationId xmlns:a16="http://schemas.microsoft.com/office/drawing/2014/main" id="{88C03601-38CD-4A9F-8EDA-A8E5B7BE754D}"/>
                </a:ext>
              </a:extLst>
            </p:cNvPr>
            <p:cNvSpPr/>
            <p:nvPr/>
          </p:nvSpPr>
          <p:spPr>
            <a:xfrm>
              <a:off x="6995198"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3" name="Freeform: Shape 252">
              <a:extLst>
                <a:ext uri="{FF2B5EF4-FFF2-40B4-BE49-F238E27FC236}">
                  <a16:creationId xmlns:a16="http://schemas.microsoft.com/office/drawing/2014/main" id="{75A96B8A-254F-44DB-9A8C-532D74632493}"/>
                </a:ext>
              </a:extLst>
            </p:cNvPr>
            <p:cNvSpPr/>
            <p:nvPr/>
          </p:nvSpPr>
          <p:spPr>
            <a:xfrm>
              <a:off x="705234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4" name="Freeform: Shape 253">
              <a:extLst>
                <a:ext uri="{FF2B5EF4-FFF2-40B4-BE49-F238E27FC236}">
                  <a16:creationId xmlns:a16="http://schemas.microsoft.com/office/drawing/2014/main" id="{281E2821-148D-41B7-B8F9-449D79773F1A}"/>
                </a:ext>
              </a:extLst>
            </p:cNvPr>
            <p:cNvSpPr/>
            <p:nvPr/>
          </p:nvSpPr>
          <p:spPr>
            <a:xfrm>
              <a:off x="714759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5" name="Freeform: Shape 254">
              <a:extLst>
                <a:ext uri="{FF2B5EF4-FFF2-40B4-BE49-F238E27FC236}">
                  <a16:creationId xmlns:a16="http://schemas.microsoft.com/office/drawing/2014/main" id="{190B7764-DF14-4EB8-B094-4EC260ACCA50}"/>
                </a:ext>
              </a:extLst>
            </p:cNvPr>
            <p:cNvSpPr/>
            <p:nvPr/>
          </p:nvSpPr>
          <p:spPr>
            <a:xfrm>
              <a:off x="720474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6" name="Freeform: Shape 255">
              <a:extLst>
                <a:ext uri="{FF2B5EF4-FFF2-40B4-BE49-F238E27FC236}">
                  <a16:creationId xmlns:a16="http://schemas.microsoft.com/office/drawing/2014/main" id="{BF8A0F59-2F2B-4680-818A-C74C342A7727}"/>
                </a:ext>
              </a:extLst>
            </p:cNvPr>
            <p:cNvSpPr/>
            <p:nvPr/>
          </p:nvSpPr>
          <p:spPr>
            <a:xfrm>
              <a:off x="7223798"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7" name="Freeform: Shape 256">
              <a:extLst>
                <a:ext uri="{FF2B5EF4-FFF2-40B4-BE49-F238E27FC236}">
                  <a16:creationId xmlns:a16="http://schemas.microsoft.com/office/drawing/2014/main" id="{D9DE01F4-08A5-4ED4-8FAD-24F05CD5BF10}"/>
                </a:ext>
              </a:extLst>
            </p:cNvPr>
            <p:cNvSpPr/>
            <p:nvPr/>
          </p:nvSpPr>
          <p:spPr>
            <a:xfrm>
              <a:off x="72999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8" name="Freeform: Shape 257">
              <a:extLst>
                <a:ext uri="{FF2B5EF4-FFF2-40B4-BE49-F238E27FC236}">
                  <a16:creationId xmlns:a16="http://schemas.microsoft.com/office/drawing/2014/main" id="{D8CF39EF-321F-46AD-B743-87A5A340CD40}"/>
                </a:ext>
              </a:extLst>
            </p:cNvPr>
            <p:cNvSpPr/>
            <p:nvPr/>
          </p:nvSpPr>
          <p:spPr>
            <a:xfrm>
              <a:off x="73380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59" name="Freeform: Shape 258">
              <a:extLst>
                <a:ext uri="{FF2B5EF4-FFF2-40B4-BE49-F238E27FC236}">
                  <a16:creationId xmlns:a16="http://schemas.microsoft.com/office/drawing/2014/main" id="{230B9C54-2C40-45B9-80F5-20964B4F342E}"/>
                </a:ext>
              </a:extLst>
            </p:cNvPr>
            <p:cNvSpPr/>
            <p:nvPr/>
          </p:nvSpPr>
          <p:spPr>
            <a:xfrm>
              <a:off x="76047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60" name="Freeform: Shape 259">
              <a:extLst>
                <a:ext uri="{FF2B5EF4-FFF2-40B4-BE49-F238E27FC236}">
                  <a16:creationId xmlns:a16="http://schemas.microsoft.com/office/drawing/2014/main" id="{C176816F-6FB9-4934-A2CC-2B9CC6F68754}"/>
                </a:ext>
              </a:extLst>
            </p:cNvPr>
            <p:cNvSpPr/>
            <p:nvPr/>
          </p:nvSpPr>
          <p:spPr>
            <a:xfrm>
              <a:off x="7642898"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sp>
          <p:nvSpPr>
            <p:cNvPr id="261" name="Freeform: Shape 260">
              <a:extLst>
                <a:ext uri="{FF2B5EF4-FFF2-40B4-BE49-F238E27FC236}">
                  <a16:creationId xmlns:a16="http://schemas.microsoft.com/office/drawing/2014/main" id="{C8709536-3F32-4490-84A2-A495CD4EFCAE}"/>
                </a:ext>
              </a:extLst>
            </p:cNvPr>
            <p:cNvSpPr/>
            <p:nvPr/>
          </p:nvSpPr>
          <p:spPr>
            <a:xfrm>
              <a:off x="7738157"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rgbClr val="2894FF"/>
              </a:solidFill>
              <a:prstDash val="solid"/>
              <a:miter/>
            </a:ln>
          </p:spPr>
          <p:txBody>
            <a:bodyPr rtlCol="0" anchor="ctr"/>
            <a:lstStyle/>
            <a:p>
              <a:endParaRPr lang="en-GB" sz="1050"/>
            </a:p>
          </p:txBody>
        </p:sp>
      </p:grpSp>
      <p:sp>
        <p:nvSpPr>
          <p:cNvPr id="265" name="TextBox 264">
            <a:extLst>
              <a:ext uri="{FF2B5EF4-FFF2-40B4-BE49-F238E27FC236}">
                <a16:creationId xmlns:a16="http://schemas.microsoft.com/office/drawing/2014/main" id="{74ACB14A-3202-4701-9FE4-D8A37C7DD37F}"/>
              </a:ext>
            </a:extLst>
          </p:cNvPr>
          <p:cNvSpPr txBox="1"/>
          <p:nvPr/>
        </p:nvSpPr>
        <p:spPr>
          <a:xfrm>
            <a:off x="3475804" y="2668341"/>
            <a:ext cx="3025492" cy="253916"/>
          </a:xfrm>
          <a:prstGeom prst="rect">
            <a:avLst/>
          </a:prstGeom>
          <a:noFill/>
        </p:spPr>
        <p:txBody>
          <a:bodyPr wrap="square" rtlCol="0">
            <a:spAutoFit/>
          </a:bodyPr>
          <a:lstStyle/>
          <a:p>
            <a:r>
              <a:rPr lang="en-US" sz="1050" dirty="0">
                <a:solidFill>
                  <a:schemeClr val="tx1"/>
                </a:solidFill>
              </a:rPr>
              <a:t>HR 0.71 (95%CI 0.53, 0.93); p=0.014</a:t>
            </a:r>
            <a:endParaRPr lang="en-GB" sz="1050" dirty="0">
              <a:solidFill>
                <a:schemeClr val="tx1"/>
              </a:solidFill>
            </a:endParaRPr>
          </a:p>
        </p:txBody>
      </p:sp>
      <p:sp>
        <p:nvSpPr>
          <p:cNvPr id="266" name="TextBox 265">
            <a:extLst>
              <a:ext uri="{FF2B5EF4-FFF2-40B4-BE49-F238E27FC236}">
                <a16:creationId xmlns:a16="http://schemas.microsoft.com/office/drawing/2014/main" id="{1BFFCF64-9EB4-4C05-B0D5-C6FEBE6ADF77}"/>
              </a:ext>
            </a:extLst>
          </p:cNvPr>
          <p:cNvSpPr txBox="1"/>
          <p:nvPr/>
        </p:nvSpPr>
        <p:spPr>
          <a:xfrm>
            <a:off x="7918393" y="1449253"/>
            <a:ext cx="2659702" cy="338554"/>
          </a:xfrm>
          <a:prstGeom prst="rect">
            <a:avLst/>
          </a:prstGeom>
          <a:noFill/>
        </p:spPr>
        <p:txBody>
          <a:bodyPr wrap="none" rtlCol="0">
            <a:spAutoFit/>
          </a:bodyPr>
          <a:lstStyle/>
          <a:p>
            <a:pPr algn="ctr"/>
            <a:r>
              <a:rPr lang="en-US" sz="1600" b="1" dirty="0">
                <a:solidFill>
                  <a:srgbClr val="363636"/>
                </a:solidFill>
              </a:rPr>
              <a:t>Progression-free survival</a:t>
            </a:r>
            <a:endParaRPr lang="en-GB" sz="1600" b="1" dirty="0">
              <a:solidFill>
                <a:srgbClr val="363636"/>
              </a:solidFill>
            </a:endParaRPr>
          </a:p>
        </p:txBody>
      </p:sp>
      <p:sp>
        <p:nvSpPr>
          <p:cNvPr id="269" name="Freeform 21">
            <a:extLst>
              <a:ext uri="{FF2B5EF4-FFF2-40B4-BE49-F238E27FC236}">
                <a16:creationId xmlns:a16="http://schemas.microsoft.com/office/drawing/2014/main" id="{ACAC5A98-4AE0-41D6-A5CA-77A05CF54C2E}"/>
              </a:ext>
            </a:extLst>
          </p:cNvPr>
          <p:cNvSpPr>
            <a:spLocks/>
          </p:cNvSpPr>
          <p:nvPr/>
        </p:nvSpPr>
        <p:spPr bwMode="auto">
          <a:xfrm>
            <a:off x="7333796" y="2977373"/>
            <a:ext cx="3053553" cy="16932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grpSp>
        <p:nvGrpSpPr>
          <p:cNvPr id="270" name="Group 269">
            <a:extLst>
              <a:ext uri="{FF2B5EF4-FFF2-40B4-BE49-F238E27FC236}">
                <a16:creationId xmlns:a16="http://schemas.microsoft.com/office/drawing/2014/main" id="{620CAB0A-0566-4AD9-B898-9F7B4B65E0FD}"/>
              </a:ext>
            </a:extLst>
          </p:cNvPr>
          <p:cNvGrpSpPr/>
          <p:nvPr/>
        </p:nvGrpSpPr>
        <p:grpSpPr>
          <a:xfrm>
            <a:off x="6454377" y="2841748"/>
            <a:ext cx="876813" cy="1956464"/>
            <a:chOff x="1526829" y="1301823"/>
            <a:chExt cx="876813" cy="2930881"/>
          </a:xfrm>
        </p:grpSpPr>
        <p:sp>
          <p:nvSpPr>
            <p:cNvPr id="470" name="Line 6">
              <a:extLst>
                <a:ext uri="{FF2B5EF4-FFF2-40B4-BE49-F238E27FC236}">
                  <a16:creationId xmlns:a16="http://schemas.microsoft.com/office/drawing/2014/main" id="{C081063D-F74F-4B3D-B90F-2032304D27D3}"/>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1" name="Line 7">
              <a:extLst>
                <a:ext uri="{FF2B5EF4-FFF2-40B4-BE49-F238E27FC236}">
                  <a16:creationId xmlns:a16="http://schemas.microsoft.com/office/drawing/2014/main" id="{29830768-6528-4725-BCF2-95DFA83B7653}"/>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2" name="Line 8">
              <a:extLst>
                <a:ext uri="{FF2B5EF4-FFF2-40B4-BE49-F238E27FC236}">
                  <a16:creationId xmlns:a16="http://schemas.microsoft.com/office/drawing/2014/main" id="{4CC4F734-C56E-4503-9C90-DEB1A0AA6E0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3" name="Line 9">
              <a:extLst>
                <a:ext uri="{FF2B5EF4-FFF2-40B4-BE49-F238E27FC236}">
                  <a16:creationId xmlns:a16="http://schemas.microsoft.com/office/drawing/2014/main" id="{EC4AF0C6-736B-4362-B42C-340C9B8A1D40}"/>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4" name="Line 10">
              <a:extLst>
                <a:ext uri="{FF2B5EF4-FFF2-40B4-BE49-F238E27FC236}">
                  <a16:creationId xmlns:a16="http://schemas.microsoft.com/office/drawing/2014/main" id="{5496A5DF-9E1B-411D-AD87-FF07B5E849D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5" name="Line 11">
              <a:extLst>
                <a:ext uri="{FF2B5EF4-FFF2-40B4-BE49-F238E27FC236}">
                  <a16:creationId xmlns:a16="http://schemas.microsoft.com/office/drawing/2014/main" id="{23840B5F-7E55-40A6-8355-2862D74B5AD5}"/>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endParaRPr>
            </a:p>
          </p:txBody>
        </p:sp>
        <p:sp>
          <p:nvSpPr>
            <p:cNvPr id="476" name="TextBox 475">
              <a:extLst>
                <a:ext uri="{FF2B5EF4-FFF2-40B4-BE49-F238E27FC236}">
                  <a16:creationId xmlns:a16="http://schemas.microsoft.com/office/drawing/2014/main" id="{DEF14019-E41C-4432-80B5-4E3D2447C852}"/>
                </a:ext>
              </a:extLst>
            </p:cNvPr>
            <p:cNvSpPr txBox="1"/>
            <p:nvPr/>
          </p:nvSpPr>
          <p:spPr>
            <a:xfrm rot="16200000">
              <a:off x="679788" y="2668586"/>
              <a:ext cx="1947998" cy="253916"/>
            </a:xfrm>
            <a:prstGeom prst="rect">
              <a:avLst/>
            </a:prstGeom>
            <a:noFill/>
          </p:spPr>
          <p:txBody>
            <a:bodyPr wrap="none" rtlCol="0">
              <a:spAutoFit/>
            </a:bodyPr>
            <a:lstStyle/>
            <a:p>
              <a:pPr algn="ctr" fontAlgn="base">
                <a:spcBef>
                  <a:spcPct val="0"/>
                </a:spcBef>
                <a:spcAft>
                  <a:spcPct val="0"/>
                </a:spcAft>
              </a:pPr>
              <a:r>
                <a:rPr lang="en-GB" sz="1050" dirty="0">
                  <a:solidFill>
                    <a:srgbClr val="363636"/>
                  </a:solidFill>
                  <a:latin typeface="Arial" panose="020B0604020202020204" pitchFamily="34" charset="0"/>
                  <a:cs typeface="Arial" panose="020B0604020202020204" pitchFamily="34" charset="0"/>
                </a:rPr>
                <a:t>Probability of PFS</a:t>
              </a:r>
            </a:p>
          </p:txBody>
        </p:sp>
        <p:sp>
          <p:nvSpPr>
            <p:cNvPr id="477" name="TextBox 476">
              <a:extLst>
                <a:ext uri="{FF2B5EF4-FFF2-40B4-BE49-F238E27FC236}">
                  <a16:creationId xmlns:a16="http://schemas.microsoft.com/office/drawing/2014/main" id="{F2AD619B-AF7F-405D-86DF-211028E06FE1}"/>
                </a:ext>
              </a:extLst>
            </p:cNvPr>
            <p:cNvSpPr txBox="1"/>
            <p:nvPr/>
          </p:nvSpPr>
          <p:spPr>
            <a:xfrm>
              <a:off x="1922675" y="1301823"/>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1.0</a:t>
              </a:r>
            </a:p>
          </p:txBody>
        </p:sp>
        <p:sp>
          <p:nvSpPr>
            <p:cNvPr id="478" name="TextBox 477">
              <a:extLst>
                <a:ext uri="{FF2B5EF4-FFF2-40B4-BE49-F238E27FC236}">
                  <a16:creationId xmlns:a16="http://schemas.microsoft.com/office/drawing/2014/main" id="{A9F6C325-52AE-4910-A53B-A0145681FACF}"/>
                </a:ext>
              </a:extLst>
            </p:cNvPr>
            <p:cNvSpPr txBox="1"/>
            <p:nvPr/>
          </p:nvSpPr>
          <p:spPr>
            <a:xfrm>
              <a:off x="1922680" y="1825962"/>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0.8</a:t>
              </a:r>
            </a:p>
          </p:txBody>
        </p:sp>
        <p:sp>
          <p:nvSpPr>
            <p:cNvPr id="479" name="TextBox 478">
              <a:extLst>
                <a:ext uri="{FF2B5EF4-FFF2-40B4-BE49-F238E27FC236}">
                  <a16:creationId xmlns:a16="http://schemas.microsoft.com/office/drawing/2014/main" id="{ED6F2A8E-AC08-4B5F-A68A-1FBA4EDB020A}"/>
                </a:ext>
              </a:extLst>
            </p:cNvPr>
            <p:cNvSpPr txBox="1"/>
            <p:nvPr/>
          </p:nvSpPr>
          <p:spPr>
            <a:xfrm>
              <a:off x="1922680" y="2324494"/>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0.6</a:t>
              </a:r>
            </a:p>
          </p:txBody>
        </p:sp>
        <p:sp>
          <p:nvSpPr>
            <p:cNvPr id="480" name="TextBox 479">
              <a:extLst>
                <a:ext uri="{FF2B5EF4-FFF2-40B4-BE49-F238E27FC236}">
                  <a16:creationId xmlns:a16="http://schemas.microsoft.com/office/drawing/2014/main" id="{3726D5ED-29CA-4C99-97C6-27FD5DE6179D}"/>
                </a:ext>
              </a:extLst>
            </p:cNvPr>
            <p:cNvSpPr txBox="1"/>
            <p:nvPr/>
          </p:nvSpPr>
          <p:spPr>
            <a:xfrm>
              <a:off x="1922680" y="2839146"/>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0.4</a:t>
              </a:r>
            </a:p>
          </p:txBody>
        </p:sp>
        <p:sp>
          <p:nvSpPr>
            <p:cNvPr id="481" name="TextBox 480">
              <a:extLst>
                <a:ext uri="{FF2B5EF4-FFF2-40B4-BE49-F238E27FC236}">
                  <a16:creationId xmlns:a16="http://schemas.microsoft.com/office/drawing/2014/main" id="{78B72338-5BC5-4241-A9A2-A2B284F8F415}"/>
                </a:ext>
              </a:extLst>
            </p:cNvPr>
            <p:cNvSpPr txBox="1"/>
            <p:nvPr/>
          </p:nvSpPr>
          <p:spPr>
            <a:xfrm>
              <a:off x="1922680" y="3343049"/>
              <a:ext cx="37221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0.2</a:t>
              </a:r>
            </a:p>
          </p:txBody>
        </p:sp>
        <p:sp>
          <p:nvSpPr>
            <p:cNvPr id="482" name="TextBox 481">
              <a:extLst>
                <a:ext uri="{FF2B5EF4-FFF2-40B4-BE49-F238E27FC236}">
                  <a16:creationId xmlns:a16="http://schemas.microsoft.com/office/drawing/2014/main" id="{0D594ABA-3679-4068-839B-EA44CABA1000}"/>
                </a:ext>
              </a:extLst>
            </p:cNvPr>
            <p:cNvSpPr txBox="1"/>
            <p:nvPr/>
          </p:nvSpPr>
          <p:spPr>
            <a:xfrm>
              <a:off x="2034898" y="3852325"/>
              <a:ext cx="260008" cy="380379"/>
            </a:xfrm>
            <a:prstGeom prst="rect">
              <a:avLst/>
            </a:prstGeom>
            <a:noFill/>
          </p:spPr>
          <p:txBody>
            <a:bodyPr wrap="none" rtlCol="0" anchor="ctr" anchorCtr="0">
              <a:spAutoFit/>
            </a:bodyPr>
            <a:lstStyle/>
            <a:p>
              <a:pPr algn="r"/>
              <a:r>
                <a:rPr lang="en-GB" sz="1050" dirty="0">
                  <a:solidFill>
                    <a:srgbClr val="363636"/>
                  </a:solidFill>
                  <a:latin typeface="Arial" panose="020B0604020202020204" pitchFamily="34" charset="0"/>
                  <a:cs typeface="Arial" panose="020B0604020202020204" pitchFamily="34" charset="0"/>
                </a:rPr>
                <a:t>0</a:t>
              </a:r>
            </a:p>
          </p:txBody>
        </p:sp>
      </p:grpSp>
      <p:grpSp>
        <p:nvGrpSpPr>
          <p:cNvPr id="271" name="Group 270">
            <a:extLst>
              <a:ext uri="{FF2B5EF4-FFF2-40B4-BE49-F238E27FC236}">
                <a16:creationId xmlns:a16="http://schemas.microsoft.com/office/drawing/2014/main" id="{A38C3B42-A857-48E7-9F6F-4D0A615A61CA}"/>
              </a:ext>
            </a:extLst>
          </p:cNvPr>
          <p:cNvGrpSpPr/>
          <p:nvPr/>
        </p:nvGrpSpPr>
        <p:grpSpPr>
          <a:xfrm>
            <a:off x="7265824" y="4685108"/>
            <a:ext cx="3216086" cy="306286"/>
            <a:chOff x="1579608" y="5738696"/>
            <a:chExt cx="5182552" cy="306286"/>
          </a:xfrm>
        </p:grpSpPr>
        <p:sp>
          <p:nvSpPr>
            <p:cNvPr id="442" name="Line 21">
              <a:extLst>
                <a:ext uri="{FF2B5EF4-FFF2-40B4-BE49-F238E27FC236}">
                  <a16:creationId xmlns:a16="http://schemas.microsoft.com/office/drawing/2014/main" id="{C11D4ECB-1DF3-49A0-B7D2-A85E1D96949A}"/>
                </a:ext>
              </a:extLst>
            </p:cNvPr>
            <p:cNvSpPr>
              <a:spLocks noChangeShapeType="1"/>
            </p:cNvSpPr>
            <p:nvPr/>
          </p:nvSpPr>
          <p:spPr bwMode="auto">
            <a:xfrm>
              <a:off x="658528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29CBC767-7A52-49F0-9392-5D5A2B5FE263}"/>
                </a:ext>
              </a:extLst>
            </p:cNvPr>
            <p:cNvSpPr txBox="1"/>
            <p:nvPr/>
          </p:nvSpPr>
          <p:spPr>
            <a:xfrm>
              <a:off x="6402185"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26</a:t>
              </a:r>
            </a:p>
          </p:txBody>
        </p:sp>
        <p:sp>
          <p:nvSpPr>
            <p:cNvPr id="444" name="Line 21">
              <a:extLst>
                <a:ext uri="{FF2B5EF4-FFF2-40B4-BE49-F238E27FC236}">
                  <a16:creationId xmlns:a16="http://schemas.microsoft.com/office/drawing/2014/main" id="{7FACD1D0-507E-4355-A09B-72DC6EC95063}"/>
                </a:ext>
              </a:extLst>
            </p:cNvPr>
            <p:cNvSpPr>
              <a:spLocks noChangeShapeType="1"/>
            </p:cNvSpPr>
            <p:nvPr/>
          </p:nvSpPr>
          <p:spPr bwMode="auto">
            <a:xfrm>
              <a:off x="620964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5" name="TextBox 444">
              <a:extLst>
                <a:ext uri="{FF2B5EF4-FFF2-40B4-BE49-F238E27FC236}">
                  <a16:creationId xmlns:a16="http://schemas.microsoft.com/office/drawing/2014/main" id="{229E7F95-546C-4CC4-89C8-4ED2FAF7126D}"/>
                </a:ext>
              </a:extLst>
            </p:cNvPr>
            <p:cNvSpPr txBox="1"/>
            <p:nvPr/>
          </p:nvSpPr>
          <p:spPr>
            <a:xfrm>
              <a:off x="6026549"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24</a:t>
              </a:r>
            </a:p>
          </p:txBody>
        </p:sp>
        <p:sp>
          <p:nvSpPr>
            <p:cNvPr id="446" name="Line 21">
              <a:extLst>
                <a:ext uri="{FF2B5EF4-FFF2-40B4-BE49-F238E27FC236}">
                  <a16:creationId xmlns:a16="http://schemas.microsoft.com/office/drawing/2014/main" id="{BDE6F74F-7C27-49F6-A1D4-A9B9B2A6BD7B}"/>
                </a:ext>
              </a:extLst>
            </p:cNvPr>
            <p:cNvSpPr>
              <a:spLocks noChangeShapeType="1"/>
            </p:cNvSpPr>
            <p:nvPr/>
          </p:nvSpPr>
          <p:spPr bwMode="auto">
            <a:xfrm>
              <a:off x="583400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7" name="TextBox 446">
              <a:extLst>
                <a:ext uri="{FF2B5EF4-FFF2-40B4-BE49-F238E27FC236}">
                  <a16:creationId xmlns:a16="http://schemas.microsoft.com/office/drawing/2014/main" id="{39B8190A-DAE9-4DCE-9269-4BA624AF71DA}"/>
                </a:ext>
              </a:extLst>
            </p:cNvPr>
            <p:cNvSpPr txBox="1"/>
            <p:nvPr/>
          </p:nvSpPr>
          <p:spPr>
            <a:xfrm>
              <a:off x="5650911"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22</a:t>
              </a:r>
            </a:p>
          </p:txBody>
        </p:sp>
        <p:sp>
          <p:nvSpPr>
            <p:cNvPr id="448" name="Line 21">
              <a:extLst>
                <a:ext uri="{FF2B5EF4-FFF2-40B4-BE49-F238E27FC236}">
                  <a16:creationId xmlns:a16="http://schemas.microsoft.com/office/drawing/2014/main" id="{C3E091A1-6324-4EFD-842B-44B8FC2AC965}"/>
                </a:ext>
              </a:extLst>
            </p:cNvPr>
            <p:cNvSpPr>
              <a:spLocks noChangeShapeType="1"/>
            </p:cNvSpPr>
            <p:nvPr/>
          </p:nvSpPr>
          <p:spPr bwMode="auto">
            <a:xfrm>
              <a:off x="545837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49" name="TextBox 448">
              <a:extLst>
                <a:ext uri="{FF2B5EF4-FFF2-40B4-BE49-F238E27FC236}">
                  <a16:creationId xmlns:a16="http://schemas.microsoft.com/office/drawing/2014/main" id="{6CB73E3F-9920-4AE4-BAF0-7AD7411FC40B}"/>
                </a:ext>
              </a:extLst>
            </p:cNvPr>
            <p:cNvSpPr txBox="1"/>
            <p:nvPr/>
          </p:nvSpPr>
          <p:spPr>
            <a:xfrm>
              <a:off x="5275275"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20</a:t>
              </a:r>
            </a:p>
          </p:txBody>
        </p:sp>
        <p:sp>
          <p:nvSpPr>
            <p:cNvPr id="450" name="Line 21">
              <a:extLst>
                <a:ext uri="{FF2B5EF4-FFF2-40B4-BE49-F238E27FC236}">
                  <a16:creationId xmlns:a16="http://schemas.microsoft.com/office/drawing/2014/main" id="{4064F185-0DAD-4269-960A-212703BB0F95}"/>
                </a:ext>
              </a:extLst>
            </p:cNvPr>
            <p:cNvSpPr>
              <a:spLocks noChangeShapeType="1"/>
            </p:cNvSpPr>
            <p:nvPr/>
          </p:nvSpPr>
          <p:spPr bwMode="auto">
            <a:xfrm>
              <a:off x="5082735"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1" name="TextBox 450">
              <a:extLst>
                <a:ext uri="{FF2B5EF4-FFF2-40B4-BE49-F238E27FC236}">
                  <a16:creationId xmlns:a16="http://schemas.microsoft.com/office/drawing/2014/main" id="{7275437C-5B39-4C28-A41D-06DF20DCC7E3}"/>
                </a:ext>
              </a:extLst>
            </p:cNvPr>
            <p:cNvSpPr txBox="1"/>
            <p:nvPr/>
          </p:nvSpPr>
          <p:spPr>
            <a:xfrm>
              <a:off x="4899637"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18</a:t>
              </a:r>
            </a:p>
          </p:txBody>
        </p:sp>
        <p:sp>
          <p:nvSpPr>
            <p:cNvPr id="452" name="Line 21">
              <a:extLst>
                <a:ext uri="{FF2B5EF4-FFF2-40B4-BE49-F238E27FC236}">
                  <a16:creationId xmlns:a16="http://schemas.microsoft.com/office/drawing/2014/main" id="{FC4081A2-9C98-4324-B3C0-B82AE0272669}"/>
                </a:ext>
              </a:extLst>
            </p:cNvPr>
            <p:cNvSpPr>
              <a:spLocks noChangeShapeType="1"/>
            </p:cNvSpPr>
            <p:nvPr/>
          </p:nvSpPr>
          <p:spPr bwMode="auto">
            <a:xfrm>
              <a:off x="4707098"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id="{7926ABB2-61F4-4D00-929E-49FF472523C3}"/>
                </a:ext>
              </a:extLst>
            </p:cNvPr>
            <p:cNvSpPr txBox="1"/>
            <p:nvPr/>
          </p:nvSpPr>
          <p:spPr>
            <a:xfrm>
              <a:off x="4524001"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16</a:t>
              </a:r>
            </a:p>
          </p:txBody>
        </p:sp>
        <p:sp>
          <p:nvSpPr>
            <p:cNvPr id="454" name="Line 21">
              <a:extLst>
                <a:ext uri="{FF2B5EF4-FFF2-40B4-BE49-F238E27FC236}">
                  <a16:creationId xmlns:a16="http://schemas.microsoft.com/office/drawing/2014/main" id="{E0F8FEDC-352F-44B6-95A5-DAE8132389CE}"/>
                </a:ext>
              </a:extLst>
            </p:cNvPr>
            <p:cNvSpPr>
              <a:spLocks noChangeShapeType="1"/>
            </p:cNvSpPr>
            <p:nvPr/>
          </p:nvSpPr>
          <p:spPr bwMode="auto">
            <a:xfrm>
              <a:off x="4331461"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id="{C2EB627F-C00D-4508-B6D6-8DD122859C26}"/>
                </a:ext>
              </a:extLst>
            </p:cNvPr>
            <p:cNvSpPr txBox="1"/>
            <p:nvPr/>
          </p:nvSpPr>
          <p:spPr>
            <a:xfrm>
              <a:off x="4148363"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14</a:t>
              </a:r>
            </a:p>
          </p:txBody>
        </p:sp>
        <p:sp>
          <p:nvSpPr>
            <p:cNvPr id="456" name="Line 21">
              <a:extLst>
                <a:ext uri="{FF2B5EF4-FFF2-40B4-BE49-F238E27FC236}">
                  <a16:creationId xmlns:a16="http://schemas.microsoft.com/office/drawing/2014/main" id="{CDE6CDBA-4301-43C6-8AC0-3CA0D12A9BC7}"/>
                </a:ext>
              </a:extLst>
            </p:cNvPr>
            <p:cNvSpPr>
              <a:spLocks noChangeShapeType="1"/>
            </p:cNvSpPr>
            <p:nvPr/>
          </p:nvSpPr>
          <p:spPr bwMode="auto">
            <a:xfrm>
              <a:off x="3955824"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827C30D3-ADEA-4171-8DF5-E654C8199FA1}"/>
                </a:ext>
              </a:extLst>
            </p:cNvPr>
            <p:cNvSpPr txBox="1"/>
            <p:nvPr/>
          </p:nvSpPr>
          <p:spPr>
            <a:xfrm>
              <a:off x="3772726"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12</a:t>
              </a:r>
            </a:p>
          </p:txBody>
        </p:sp>
        <p:sp>
          <p:nvSpPr>
            <p:cNvPr id="458" name="Line 21">
              <a:extLst>
                <a:ext uri="{FF2B5EF4-FFF2-40B4-BE49-F238E27FC236}">
                  <a16:creationId xmlns:a16="http://schemas.microsoft.com/office/drawing/2014/main" id="{5F98DD96-DBE4-4699-9B59-5CED907C7614}"/>
                </a:ext>
              </a:extLst>
            </p:cNvPr>
            <p:cNvSpPr>
              <a:spLocks noChangeShapeType="1"/>
            </p:cNvSpPr>
            <p:nvPr/>
          </p:nvSpPr>
          <p:spPr bwMode="auto">
            <a:xfrm>
              <a:off x="3580187"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id="{219BAAFC-D934-436B-AA3A-FF76E291D60F}"/>
                </a:ext>
              </a:extLst>
            </p:cNvPr>
            <p:cNvSpPr txBox="1"/>
            <p:nvPr/>
          </p:nvSpPr>
          <p:spPr>
            <a:xfrm>
              <a:off x="3397090" y="5810696"/>
              <a:ext cx="359975"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10</a:t>
              </a:r>
            </a:p>
          </p:txBody>
        </p:sp>
        <p:sp>
          <p:nvSpPr>
            <p:cNvPr id="460" name="Line 21">
              <a:extLst>
                <a:ext uri="{FF2B5EF4-FFF2-40B4-BE49-F238E27FC236}">
                  <a16:creationId xmlns:a16="http://schemas.microsoft.com/office/drawing/2014/main" id="{01D9A245-80E6-428E-8EB7-691805FB08BF}"/>
                </a:ext>
              </a:extLst>
            </p:cNvPr>
            <p:cNvSpPr>
              <a:spLocks noChangeShapeType="1"/>
            </p:cNvSpPr>
            <p:nvPr/>
          </p:nvSpPr>
          <p:spPr bwMode="auto">
            <a:xfrm>
              <a:off x="3204550"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1" name="TextBox 460">
              <a:extLst>
                <a:ext uri="{FF2B5EF4-FFF2-40B4-BE49-F238E27FC236}">
                  <a16:creationId xmlns:a16="http://schemas.microsoft.com/office/drawing/2014/main" id="{2F69F6A4-A409-4D2E-88D7-9252626B08CC}"/>
                </a:ext>
              </a:extLst>
            </p:cNvPr>
            <p:cNvSpPr txBox="1"/>
            <p:nvPr/>
          </p:nvSpPr>
          <p:spPr>
            <a:xfrm>
              <a:off x="3082157"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8</a:t>
              </a:r>
            </a:p>
          </p:txBody>
        </p:sp>
        <p:sp>
          <p:nvSpPr>
            <p:cNvPr id="462" name="Line 21">
              <a:extLst>
                <a:ext uri="{FF2B5EF4-FFF2-40B4-BE49-F238E27FC236}">
                  <a16:creationId xmlns:a16="http://schemas.microsoft.com/office/drawing/2014/main" id="{B0BBA333-9E0F-4A79-8F99-CB03B9CB2D7F}"/>
                </a:ext>
              </a:extLst>
            </p:cNvPr>
            <p:cNvSpPr>
              <a:spLocks noChangeShapeType="1"/>
            </p:cNvSpPr>
            <p:nvPr/>
          </p:nvSpPr>
          <p:spPr bwMode="auto">
            <a:xfrm>
              <a:off x="2828913"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99095E3F-3E59-4D8B-A6BC-B723C90B757D}"/>
                </a:ext>
              </a:extLst>
            </p:cNvPr>
            <p:cNvSpPr txBox="1"/>
            <p:nvPr/>
          </p:nvSpPr>
          <p:spPr>
            <a:xfrm>
              <a:off x="2706519"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6</a:t>
              </a:r>
            </a:p>
          </p:txBody>
        </p:sp>
        <p:sp>
          <p:nvSpPr>
            <p:cNvPr id="464" name="Line 21">
              <a:extLst>
                <a:ext uri="{FF2B5EF4-FFF2-40B4-BE49-F238E27FC236}">
                  <a16:creationId xmlns:a16="http://schemas.microsoft.com/office/drawing/2014/main" id="{33257481-02EC-4211-A8FC-99F0C17D63A2}"/>
                </a:ext>
              </a:extLst>
            </p:cNvPr>
            <p:cNvSpPr>
              <a:spLocks noChangeShapeType="1"/>
            </p:cNvSpPr>
            <p:nvPr/>
          </p:nvSpPr>
          <p:spPr bwMode="auto">
            <a:xfrm>
              <a:off x="2453276"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7BB716AB-DECA-40C6-AD7E-3C0C4D014E61}"/>
                </a:ext>
              </a:extLst>
            </p:cNvPr>
            <p:cNvSpPr txBox="1"/>
            <p:nvPr/>
          </p:nvSpPr>
          <p:spPr>
            <a:xfrm>
              <a:off x="2330883"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4</a:t>
              </a:r>
            </a:p>
          </p:txBody>
        </p:sp>
        <p:sp>
          <p:nvSpPr>
            <p:cNvPr id="466" name="Line 21">
              <a:extLst>
                <a:ext uri="{FF2B5EF4-FFF2-40B4-BE49-F238E27FC236}">
                  <a16:creationId xmlns:a16="http://schemas.microsoft.com/office/drawing/2014/main" id="{3C53024F-D0AD-4507-9A0B-689AE6A78D76}"/>
                </a:ext>
              </a:extLst>
            </p:cNvPr>
            <p:cNvSpPr>
              <a:spLocks noChangeShapeType="1"/>
            </p:cNvSpPr>
            <p:nvPr/>
          </p:nvSpPr>
          <p:spPr bwMode="auto">
            <a:xfrm>
              <a:off x="2077639"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AC6C0322-9C4F-461C-8869-77EA73BD2992}"/>
                </a:ext>
              </a:extLst>
            </p:cNvPr>
            <p:cNvSpPr txBox="1"/>
            <p:nvPr/>
          </p:nvSpPr>
          <p:spPr>
            <a:xfrm>
              <a:off x="1955245"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2</a:t>
              </a:r>
            </a:p>
          </p:txBody>
        </p:sp>
        <p:sp>
          <p:nvSpPr>
            <p:cNvPr id="468" name="Line 21">
              <a:extLst>
                <a:ext uri="{FF2B5EF4-FFF2-40B4-BE49-F238E27FC236}">
                  <a16:creationId xmlns:a16="http://schemas.microsoft.com/office/drawing/2014/main" id="{384DFBB8-3389-4CE6-AED7-E7DEB35D68F2}"/>
                </a:ext>
              </a:extLst>
            </p:cNvPr>
            <p:cNvSpPr>
              <a:spLocks noChangeShapeType="1"/>
            </p:cNvSpPr>
            <p:nvPr/>
          </p:nvSpPr>
          <p:spPr bwMode="auto">
            <a:xfrm>
              <a:off x="1702002" y="573869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363636"/>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D37655E5-3BD0-4594-BBA5-91AEB8BBF235}"/>
                </a:ext>
              </a:extLst>
            </p:cNvPr>
            <p:cNvSpPr txBox="1"/>
            <p:nvPr/>
          </p:nvSpPr>
          <p:spPr>
            <a:xfrm>
              <a:off x="1579608" y="5810696"/>
              <a:ext cx="238567" cy="234286"/>
            </a:xfrm>
            <a:prstGeom prst="rect">
              <a:avLst/>
            </a:prstGeom>
            <a:noFill/>
          </p:spPr>
          <p:txBody>
            <a:bodyPr wrap="none" lIns="36000" tIns="36000" rIns="36000" bIns="36000" rtlCol="0" anchor="t" anchorCtr="0">
              <a:spAutoFit/>
            </a:bodyPr>
            <a:lstStyle/>
            <a:p>
              <a:pPr algn="ctr"/>
              <a:r>
                <a:rPr lang="en-GB" sz="1050" dirty="0">
                  <a:solidFill>
                    <a:srgbClr val="363636"/>
                  </a:solidFill>
                  <a:latin typeface="Arial" panose="020B0604020202020204" pitchFamily="34" charset="0"/>
                  <a:cs typeface="Arial" panose="020B0604020202020204" pitchFamily="34" charset="0"/>
                </a:rPr>
                <a:t>0</a:t>
              </a:r>
            </a:p>
          </p:txBody>
        </p:sp>
      </p:grpSp>
      <p:grpSp>
        <p:nvGrpSpPr>
          <p:cNvPr id="56" name="Group 55"/>
          <p:cNvGrpSpPr/>
          <p:nvPr/>
        </p:nvGrpSpPr>
        <p:grpSpPr>
          <a:xfrm>
            <a:off x="7224687" y="5251594"/>
            <a:ext cx="3231314" cy="211203"/>
            <a:chOff x="7224687" y="5266983"/>
            <a:chExt cx="3231314" cy="211203"/>
          </a:xfrm>
        </p:grpSpPr>
        <p:sp>
          <p:nvSpPr>
            <p:cNvPr id="428" name="TextBox 427">
              <a:extLst>
                <a:ext uri="{FF2B5EF4-FFF2-40B4-BE49-F238E27FC236}">
                  <a16:creationId xmlns:a16="http://schemas.microsoft.com/office/drawing/2014/main" id="{11B20963-9A67-4965-B72C-23AC89674AAA}"/>
                </a:ext>
              </a:extLst>
            </p:cNvPr>
            <p:cNvSpPr txBox="1"/>
            <p:nvPr/>
          </p:nvSpPr>
          <p:spPr>
            <a:xfrm>
              <a:off x="10319178" y="5266983"/>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429" name="TextBox 428">
              <a:extLst>
                <a:ext uri="{FF2B5EF4-FFF2-40B4-BE49-F238E27FC236}">
                  <a16:creationId xmlns:a16="http://schemas.microsoft.com/office/drawing/2014/main" id="{0C4FB4CF-6650-4072-A4F9-3EB303EECAF9}"/>
                </a:ext>
              </a:extLst>
            </p:cNvPr>
            <p:cNvSpPr txBox="1"/>
            <p:nvPr/>
          </p:nvSpPr>
          <p:spPr>
            <a:xfrm>
              <a:off x="10086073" y="5266983"/>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430" name="TextBox 429">
              <a:extLst>
                <a:ext uri="{FF2B5EF4-FFF2-40B4-BE49-F238E27FC236}">
                  <a16:creationId xmlns:a16="http://schemas.microsoft.com/office/drawing/2014/main" id="{DA04AE11-DF3A-44EA-B57F-81274B01DBD7}"/>
                </a:ext>
              </a:extLst>
            </p:cNvPr>
            <p:cNvSpPr txBox="1"/>
            <p:nvPr/>
          </p:nvSpPr>
          <p:spPr>
            <a:xfrm>
              <a:off x="9852967" y="5266983"/>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0</a:t>
              </a:r>
            </a:p>
          </p:txBody>
        </p:sp>
        <p:sp>
          <p:nvSpPr>
            <p:cNvPr id="431" name="TextBox 430">
              <a:extLst>
                <a:ext uri="{FF2B5EF4-FFF2-40B4-BE49-F238E27FC236}">
                  <a16:creationId xmlns:a16="http://schemas.microsoft.com/office/drawing/2014/main" id="{6D9784D9-B3EE-4AEA-B35F-8E9297E04963}"/>
                </a:ext>
              </a:extLst>
            </p:cNvPr>
            <p:cNvSpPr txBox="1"/>
            <p:nvPr/>
          </p:nvSpPr>
          <p:spPr>
            <a:xfrm>
              <a:off x="9619862" y="5266983"/>
              <a:ext cx="13682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a:t>
              </a:r>
            </a:p>
          </p:txBody>
        </p:sp>
        <p:sp>
          <p:nvSpPr>
            <p:cNvPr id="432" name="TextBox 431">
              <a:extLst>
                <a:ext uri="{FF2B5EF4-FFF2-40B4-BE49-F238E27FC236}">
                  <a16:creationId xmlns:a16="http://schemas.microsoft.com/office/drawing/2014/main" id="{494152A0-0045-4CD7-8149-D7AEEC39952D}"/>
                </a:ext>
              </a:extLst>
            </p:cNvPr>
            <p:cNvSpPr txBox="1"/>
            <p:nvPr/>
          </p:nvSpPr>
          <p:spPr>
            <a:xfrm>
              <a:off x="9361048" y="5266983"/>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15</a:t>
              </a:r>
            </a:p>
          </p:txBody>
        </p:sp>
        <p:sp>
          <p:nvSpPr>
            <p:cNvPr id="433" name="TextBox 432">
              <a:extLst>
                <a:ext uri="{FF2B5EF4-FFF2-40B4-BE49-F238E27FC236}">
                  <a16:creationId xmlns:a16="http://schemas.microsoft.com/office/drawing/2014/main" id="{95EBB598-5CD6-4B77-B40A-F14787A1D8A6}"/>
                </a:ext>
              </a:extLst>
            </p:cNvPr>
            <p:cNvSpPr txBox="1"/>
            <p:nvPr/>
          </p:nvSpPr>
          <p:spPr>
            <a:xfrm>
              <a:off x="9121591" y="5266983"/>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27</a:t>
              </a:r>
            </a:p>
          </p:txBody>
        </p:sp>
        <p:sp>
          <p:nvSpPr>
            <p:cNvPr id="434" name="TextBox 433">
              <a:extLst>
                <a:ext uri="{FF2B5EF4-FFF2-40B4-BE49-F238E27FC236}">
                  <a16:creationId xmlns:a16="http://schemas.microsoft.com/office/drawing/2014/main" id="{66F3FB82-6090-4500-A906-9C5923A2421C}"/>
                </a:ext>
              </a:extLst>
            </p:cNvPr>
            <p:cNvSpPr txBox="1"/>
            <p:nvPr/>
          </p:nvSpPr>
          <p:spPr>
            <a:xfrm>
              <a:off x="8888487" y="5266983"/>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57</a:t>
              </a:r>
            </a:p>
          </p:txBody>
        </p:sp>
        <p:sp>
          <p:nvSpPr>
            <p:cNvPr id="435" name="TextBox 434">
              <a:extLst>
                <a:ext uri="{FF2B5EF4-FFF2-40B4-BE49-F238E27FC236}">
                  <a16:creationId xmlns:a16="http://schemas.microsoft.com/office/drawing/2014/main" id="{FB8B4154-B6C6-4DA1-9D45-4B98E91ECB57}"/>
                </a:ext>
              </a:extLst>
            </p:cNvPr>
            <p:cNvSpPr txBox="1"/>
            <p:nvPr/>
          </p:nvSpPr>
          <p:spPr>
            <a:xfrm>
              <a:off x="8655380" y="5266983"/>
              <a:ext cx="20094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90</a:t>
              </a:r>
            </a:p>
          </p:txBody>
        </p:sp>
        <p:sp>
          <p:nvSpPr>
            <p:cNvPr id="436" name="TextBox 435">
              <a:extLst>
                <a:ext uri="{FF2B5EF4-FFF2-40B4-BE49-F238E27FC236}">
                  <a16:creationId xmlns:a16="http://schemas.microsoft.com/office/drawing/2014/main" id="{3D3E334C-E31D-45DB-B518-1391E291781E}"/>
                </a:ext>
              </a:extLst>
            </p:cNvPr>
            <p:cNvSpPr txBox="1"/>
            <p:nvPr/>
          </p:nvSpPr>
          <p:spPr>
            <a:xfrm>
              <a:off x="8390215"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113</a:t>
              </a:r>
            </a:p>
          </p:txBody>
        </p:sp>
        <p:sp>
          <p:nvSpPr>
            <p:cNvPr id="437" name="TextBox 436">
              <a:extLst>
                <a:ext uri="{FF2B5EF4-FFF2-40B4-BE49-F238E27FC236}">
                  <a16:creationId xmlns:a16="http://schemas.microsoft.com/office/drawing/2014/main" id="{C252A04A-AC88-42A4-8EBF-49CB880D866F}"/>
                </a:ext>
              </a:extLst>
            </p:cNvPr>
            <p:cNvSpPr txBox="1"/>
            <p:nvPr/>
          </p:nvSpPr>
          <p:spPr>
            <a:xfrm>
              <a:off x="8157109"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145</a:t>
              </a:r>
            </a:p>
          </p:txBody>
        </p:sp>
        <p:sp>
          <p:nvSpPr>
            <p:cNvPr id="438" name="TextBox 437">
              <a:extLst>
                <a:ext uri="{FF2B5EF4-FFF2-40B4-BE49-F238E27FC236}">
                  <a16:creationId xmlns:a16="http://schemas.microsoft.com/office/drawing/2014/main" id="{B12ADE82-8A59-4828-91F3-00A2BB9E9CDF}"/>
                </a:ext>
              </a:extLst>
            </p:cNvPr>
            <p:cNvSpPr txBox="1"/>
            <p:nvPr/>
          </p:nvSpPr>
          <p:spPr>
            <a:xfrm>
              <a:off x="7924002"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194</a:t>
              </a:r>
            </a:p>
          </p:txBody>
        </p:sp>
        <p:sp>
          <p:nvSpPr>
            <p:cNvPr id="439" name="TextBox 438">
              <a:extLst>
                <a:ext uri="{FF2B5EF4-FFF2-40B4-BE49-F238E27FC236}">
                  <a16:creationId xmlns:a16="http://schemas.microsoft.com/office/drawing/2014/main" id="{66AFB077-82E7-4A7F-BFD4-0C13CC59112A}"/>
                </a:ext>
              </a:extLst>
            </p:cNvPr>
            <p:cNvSpPr txBox="1"/>
            <p:nvPr/>
          </p:nvSpPr>
          <p:spPr>
            <a:xfrm>
              <a:off x="7690898"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248</a:t>
              </a:r>
            </a:p>
          </p:txBody>
        </p:sp>
        <p:sp>
          <p:nvSpPr>
            <p:cNvPr id="440" name="TextBox 439">
              <a:extLst>
                <a:ext uri="{FF2B5EF4-FFF2-40B4-BE49-F238E27FC236}">
                  <a16:creationId xmlns:a16="http://schemas.microsoft.com/office/drawing/2014/main" id="{197C90AD-1085-4EF7-AB37-DBB7423052B1}"/>
                </a:ext>
              </a:extLst>
            </p:cNvPr>
            <p:cNvSpPr txBox="1"/>
            <p:nvPr/>
          </p:nvSpPr>
          <p:spPr>
            <a:xfrm>
              <a:off x="7457792"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280</a:t>
              </a:r>
            </a:p>
          </p:txBody>
        </p:sp>
        <p:sp>
          <p:nvSpPr>
            <p:cNvPr id="441" name="TextBox 440">
              <a:extLst>
                <a:ext uri="{FF2B5EF4-FFF2-40B4-BE49-F238E27FC236}">
                  <a16:creationId xmlns:a16="http://schemas.microsoft.com/office/drawing/2014/main" id="{5AA3C544-7998-4A77-9D98-D73D04F1BF59}"/>
                </a:ext>
              </a:extLst>
            </p:cNvPr>
            <p:cNvSpPr txBox="1"/>
            <p:nvPr/>
          </p:nvSpPr>
          <p:spPr>
            <a:xfrm>
              <a:off x="7224687" y="5266983"/>
              <a:ext cx="265063" cy="211203"/>
            </a:xfrm>
            <a:prstGeom prst="rect">
              <a:avLst/>
            </a:prstGeom>
            <a:noFill/>
          </p:spPr>
          <p:txBody>
            <a:bodyPr wrap="none" lIns="36000" tIns="36000" rIns="36000" bIns="36000" rtlCol="0" anchor="t" anchorCtr="0">
              <a:spAutoFit/>
            </a:bodyPr>
            <a:lstStyle/>
            <a:p>
              <a:pPr algn="ctr"/>
              <a:r>
                <a:rPr lang="en-GB" sz="900" dirty="0">
                  <a:solidFill>
                    <a:srgbClr val="FF6600"/>
                  </a:solidFill>
                  <a:latin typeface="Arial" panose="020B0604020202020204" pitchFamily="34" charset="0"/>
                  <a:cs typeface="Arial" panose="020B0604020202020204" pitchFamily="34" charset="0"/>
                </a:rPr>
                <a:t>312</a:t>
              </a:r>
            </a:p>
          </p:txBody>
        </p:sp>
      </p:grpSp>
      <p:sp>
        <p:nvSpPr>
          <p:cNvPr id="274" name="TextBox 273">
            <a:extLst>
              <a:ext uri="{FF2B5EF4-FFF2-40B4-BE49-F238E27FC236}">
                <a16:creationId xmlns:a16="http://schemas.microsoft.com/office/drawing/2014/main" id="{50E25153-9E92-4214-BD1D-E9DF45CA4F81}"/>
              </a:ext>
            </a:extLst>
          </p:cNvPr>
          <p:cNvSpPr txBox="1"/>
          <p:nvPr/>
        </p:nvSpPr>
        <p:spPr>
          <a:xfrm>
            <a:off x="8356489" y="4905843"/>
            <a:ext cx="1000595" cy="253916"/>
          </a:xfrm>
          <a:prstGeom prst="rect">
            <a:avLst/>
          </a:prstGeom>
          <a:noFill/>
        </p:spPr>
        <p:txBody>
          <a:bodyPr wrap="none" rtlCol="0">
            <a:spAutoFit/>
          </a:bodyPr>
          <a:lstStyle/>
          <a:p>
            <a:pPr algn="ctr" fontAlgn="base">
              <a:spcBef>
                <a:spcPct val="0"/>
              </a:spcBef>
              <a:spcAft>
                <a:spcPct val="0"/>
              </a:spcAft>
            </a:pPr>
            <a:r>
              <a:rPr lang="en-GB" sz="1050" dirty="0">
                <a:solidFill>
                  <a:srgbClr val="363636"/>
                </a:solidFill>
                <a:latin typeface="Arial" panose="020B0604020202020204" pitchFamily="34" charset="0"/>
                <a:cs typeface="Arial" panose="020B0604020202020204" pitchFamily="34" charset="0"/>
              </a:rPr>
              <a:t>Time, months</a:t>
            </a:r>
          </a:p>
        </p:txBody>
      </p:sp>
      <p:grpSp>
        <p:nvGrpSpPr>
          <p:cNvPr id="58" name="Group 57"/>
          <p:cNvGrpSpPr/>
          <p:nvPr/>
        </p:nvGrpSpPr>
        <p:grpSpPr>
          <a:xfrm>
            <a:off x="7224687" y="5601776"/>
            <a:ext cx="3231314" cy="211203"/>
            <a:chOff x="7224687" y="5724990"/>
            <a:chExt cx="3231314" cy="211203"/>
          </a:xfrm>
        </p:grpSpPr>
        <p:sp>
          <p:nvSpPr>
            <p:cNvPr id="414" name="TextBox 413">
              <a:extLst>
                <a:ext uri="{FF2B5EF4-FFF2-40B4-BE49-F238E27FC236}">
                  <a16:creationId xmlns:a16="http://schemas.microsoft.com/office/drawing/2014/main" id="{FD110C43-7D18-4EFD-BA52-DDAAE220D8E2}"/>
                </a:ext>
              </a:extLst>
            </p:cNvPr>
            <p:cNvSpPr txBox="1"/>
            <p:nvPr/>
          </p:nvSpPr>
          <p:spPr>
            <a:xfrm>
              <a:off x="10319178" y="5724990"/>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0</a:t>
              </a:r>
            </a:p>
          </p:txBody>
        </p:sp>
        <p:sp>
          <p:nvSpPr>
            <p:cNvPr id="415" name="TextBox 414">
              <a:extLst>
                <a:ext uri="{FF2B5EF4-FFF2-40B4-BE49-F238E27FC236}">
                  <a16:creationId xmlns:a16="http://schemas.microsoft.com/office/drawing/2014/main" id="{45279365-9807-4567-A6D5-04EF6B1EE0B8}"/>
                </a:ext>
              </a:extLst>
            </p:cNvPr>
            <p:cNvSpPr txBox="1"/>
            <p:nvPr/>
          </p:nvSpPr>
          <p:spPr>
            <a:xfrm>
              <a:off x="10086073" y="5724990"/>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0</a:t>
              </a:r>
            </a:p>
          </p:txBody>
        </p:sp>
        <p:sp>
          <p:nvSpPr>
            <p:cNvPr id="416" name="TextBox 415">
              <a:extLst>
                <a:ext uri="{FF2B5EF4-FFF2-40B4-BE49-F238E27FC236}">
                  <a16:creationId xmlns:a16="http://schemas.microsoft.com/office/drawing/2014/main" id="{709BC541-FCEC-4AD3-AEF5-1C1887F654EF}"/>
                </a:ext>
              </a:extLst>
            </p:cNvPr>
            <p:cNvSpPr txBox="1"/>
            <p:nvPr/>
          </p:nvSpPr>
          <p:spPr>
            <a:xfrm>
              <a:off x="9852967" y="5724990"/>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0</a:t>
              </a:r>
            </a:p>
          </p:txBody>
        </p:sp>
        <p:sp>
          <p:nvSpPr>
            <p:cNvPr id="417" name="TextBox 416">
              <a:extLst>
                <a:ext uri="{FF2B5EF4-FFF2-40B4-BE49-F238E27FC236}">
                  <a16:creationId xmlns:a16="http://schemas.microsoft.com/office/drawing/2014/main" id="{0A9A9CF7-8D7C-41ED-9140-9E6CB900BED7}"/>
                </a:ext>
              </a:extLst>
            </p:cNvPr>
            <p:cNvSpPr txBox="1"/>
            <p:nvPr/>
          </p:nvSpPr>
          <p:spPr>
            <a:xfrm>
              <a:off x="9619864" y="5724990"/>
              <a:ext cx="136823" cy="211203"/>
            </a:xfrm>
            <a:prstGeom prst="rect">
              <a:avLst/>
            </a:prstGeom>
            <a:noFill/>
          </p:spPr>
          <p:txBody>
            <a:bodyPr wrap="none" lIns="36000" tIns="36000" rIns="36000" bIns="36000" rtlCol="0" anchor="t" anchorCtr="0">
              <a:spAutoFit/>
            </a:bodyPr>
            <a:lstStyle/>
            <a:p>
              <a:pPr algn="ctr"/>
              <a:r>
                <a:rPr lang="en-GB" sz="900" dirty="0">
                  <a:solidFill>
                    <a:schemeClr val="accent1"/>
                  </a:solidFill>
                  <a:latin typeface="Arial" panose="020B0604020202020204" pitchFamily="34" charset="0"/>
                  <a:cs typeface="Arial" panose="020B0604020202020204" pitchFamily="34" charset="0"/>
                </a:rPr>
                <a:t>1</a:t>
              </a:r>
            </a:p>
          </p:txBody>
        </p:sp>
        <p:sp>
          <p:nvSpPr>
            <p:cNvPr id="418" name="TextBox 417">
              <a:extLst>
                <a:ext uri="{FF2B5EF4-FFF2-40B4-BE49-F238E27FC236}">
                  <a16:creationId xmlns:a16="http://schemas.microsoft.com/office/drawing/2014/main" id="{9D8F10AF-7E2C-4455-ADE4-A48161648E76}"/>
                </a:ext>
              </a:extLst>
            </p:cNvPr>
            <p:cNvSpPr txBox="1"/>
            <p:nvPr/>
          </p:nvSpPr>
          <p:spPr>
            <a:xfrm>
              <a:off x="9393107" y="5724990"/>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a:t>
              </a:r>
            </a:p>
          </p:txBody>
        </p:sp>
        <p:sp>
          <p:nvSpPr>
            <p:cNvPr id="419" name="TextBox 418">
              <a:extLst>
                <a:ext uri="{FF2B5EF4-FFF2-40B4-BE49-F238E27FC236}">
                  <a16:creationId xmlns:a16="http://schemas.microsoft.com/office/drawing/2014/main" id="{39BB27B7-4970-4BB7-A062-F62B750EDAA8}"/>
                </a:ext>
              </a:extLst>
            </p:cNvPr>
            <p:cNvSpPr txBox="1"/>
            <p:nvPr/>
          </p:nvSpPr>
          <p:spPr>
            <a:xfrm>
              <a:off x="9153650" y="5724990"/>
              <a:ext cx="13682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6</a:t>
              </a:r>
            </a:p>
          </p:txBody>
        </p:sp>
        <p:sp>
          <p:nvSpPr>
            <p:cNvPr id="420" name="TextBox 419">
              <a:extLst>
                <a:ext uri="{FF2B5EF4-FFF2-40B4-BE49-F238E27FC236}">
                  <a16:creationId xmlns:a16="http://schemas.microsoft.com/office/drawing/2014/main" id="{75710C5F-F470-4F8F-9DB6-0FC2A227A83B}"/>
                </a:ext>
              </a:extLst>
            </p:cNvPr>
            <p:cNvSpPr txBox="1"/>
            <p:nvPr/>
          </p:nvSpPr>
          <p:spPr>
            <a:xfrm>
              <a:off x="8888487" y="5724990"/>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11</a:t>
              </a:r>
            </a:p>
          </p:txBody>
        </p:sp>
        <p:sp>
          <p:nvSpPr>
            <p:cNvPr id="421" name="TextBox 420">
              <a:extLst>
                <a:ext uri="{FF2B5EF4-FFF2-40B4-BE49-F238E27FC236}">
                  <a16:creationId xmlns:a16="http://schemas.microsoft.com/office/drawing/2014/main" id="{EEB3543A-E21C-4B17-97A2-497F89C79E2C}"/>
                </a:ext>
              </a:extLst>
            </p:cNvPr>
            <p:cNvSpPr txBox="1"/>
            <p:nvPr/>
          </p:nvSpPr>
          <p:spPr>
            <a:xfrm>
              <a:off x="8655380" y="5724990"/>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16</a:t>
              </a:r>
            </a:p>
          </p:txBody>
        </p:sp>
        <p:sp>
          <p:nvSpPr>
            <p:cNvPr id="422" name="TextBox 421">
              <a:extLst>
                <a:ext uri="{FF2B5EF4-FFF2-40B4-BE49-F238E27FC236}">
                  <a16:creationId xmlns:a16="http://schemas.microsoft.com/office/drawing/2014/main" id="{E298BBFC-DE27-45F0-AB60-DC435223FF70}"/>
                </a:ext>
              </a:extLst>
            </p:cNvPr>
            <p:cNvSpPr txBox="1"/>
            <p:nvPr/>
          </p:nvSpPr>
          <p:spPr>
            <a:xfrm>
              <a:off x="8422276" y="5724990"/>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24</a:t>
              </a:r>
            </a:p>
          </p:txBody>
        </p:sp>
        <p:sp>
          <p:nvSpPr>
            <p:cNvPr id="423" name="TextBox 422">
              <a:extLst>
                <a:ext uri="{FF2B5EF4-FFF2-40B4-BE49-F238E27FC236}">
                  <a16:creationId xmlns:a16="http://schemas.microsoft.com/office/drawing/2014/main" id="{C905BADA-523C-4CF2-8FDD-5C2F6734F6E9}"/>
                </a:ext>
              </a:extLst>
            </p:cNvPr>
            <p:cNvSpPr txBox="1"/>
            <p:nvPr/>
          </p:nvSpPr>
          <p:spPr>
            <a:xfrm>
              <a:off x="8189170" y="5724990"/>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34</a:t>
              </a:r>
            </a:p>
          </p:txBody>
        </p:sp>
        <p:sp>
          <p:nvSpPr>
            <p:cNvPr id="424" name="TextBox 423">
              <a:extLst>
                <a:ext uri="{FF2B5EF4-FFF2-40B4-BE49-F238E27FC236}">
                  <a16:creationId xmlns:a16="http://schemas.microsoft.com/office/drawing/2014/main" id="{28CB77C2-7BA7-4029-8B20-EF71C7E04225}"/>
                </a:ext>
              </a:extLst>
            </p:cNvPr>
            <p:cNvSpPr txBox="1"/>
            <p:nvPr/>
          </p:nvSpPr>
          <p:spPr>
            <a:xfrm>
              <a:off x="7956063" y="5724990"/>
              <a:ext cx="20094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64</a:t>
              </a:r>
            </a:p>
          </p:txBody>
        </p:sp>
        <p:sp>
          <p:nvSpPr>
            <p:cNvPr id="425" name="TextBox 424">
              <a:extLst>
                <a:ext uri="{FF2B5EF4-FFF2-40B4-BE49-F238E27FC236}">
                  <a16:creationId xmlns:a16="http://schemas.microsoft.com/office/drawing/2014/main" id="{062C7F11-DAB1-4BA5-B105-BE9204F60DEA}"/>
                </a:ext>
              </a:extLst>
            </p:cNvPr>
            <p:cNvSpPr txBox="1"/>
            <p:nvPr/>
          </p:nvSpPr>
          <p:spPr>
            <a:xfrm>
              <a:off x="7690898" y="5724990"/>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106</a:t>
              </a:r>
            </a:p>
          </p:txBody>
        </p:sp>
        <p:sp>
          <p:nvSpPr>
            <p:cNvPr id="426" name="TextBox 425">
              <a:extLst>
                <a:ext uri="{FF2B5EF4-FFF2-40B4-BE49-F238E27FC236}">
                  <a16:creationId xmlns:a16="http://schemas.microsoft.com/office/drawing/2014/main" id="{8E1BB1D7-3606-44C5-A561-90954CB7EEDD}"/>
                </a:ext>
              </a:extLst>
            </p:cNvPr>
            <p:cNvSpPr txBox="1"/>
            <p:nvPr/>
          </p:nvSpPr>
          <p:spPr>
            <a:xfrm>
              <a:off x="7457792" y="5724990"/>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133</a:t>
              </a:r>
            </a:p>
          </p:txBody>
        </p:sp>
        <p:sp>
          <p:nvSpPr>
            <p:cNvPr id="427" name="TextBox 426">
              <a:extLst>
                <a:ext uri="{FF2B5EF4-FFF2-40B4-BE49-F238E27FC236}">
                  <a16:creationId xmlns:a16="http://schemas.microsoft.com/office/drawing/2014/main" id="{A6112FE4-F09E-45AD-8B6C-513C35164781}"/>
                </a:ext>
              </a:extLst>
            </p:cNvPr>
            <p:cNvSpPr txBox="1"/>
            <p:nvPr/>
          </p:nvSpPr>
          <p:spPr>
            <a:xfrm>
              <a:off x="7224687" y="5724990"/>
              <a:ext cx="265063" cy="211203"/>
            </a:xfrm>
            <a:prstGeom prst="rect">
              <a:avLst/>
            </a:prstGeom>
            <a:noFill/>
          </p:spPr>
          <p:txBody>
            <a:bodyPr wrap="none" lIns="36000" tIns="36000" rIns="36000" bIns="36000" rtlCol="0" anchor="t" anchorCtr="0">
              <a:spAutoFit/>
            </a:bodyPr>
            <a:lstStyle/>
            <a:p>
              <a:pPr algn="ctr"/>
              <a:r>
                <a:rPr lang="en-GB" sz="900" dirty="0">
                  <a:solidFill>
                    <a:srgbClr val="2894FF"/>
                  </a:solidFill>
                  <a:latin typeface="Arial" panose="020B0604020202020204" pitchFamily="34" charset="0"/>
                  <a:cs typeface="Arial" panose="020B0604020202020204" pitchFamily="34" charset="0"/>
                </a:rPr>
                <a:t>154</a:t>
              </a:r>
            </a:p>
          </p:txBody>
        </p:sp>
      </p:grpSp>
      <p:sp>
        <p:nvSpPr>
          <p:cNvPr id="278" name="TextBox 277">
            <a:extLst>
              <a:ext uri="{FF2B5EF4-FFF2-40B4-BE49-F238E27FC236}">
                <a16:creationId xmlns:a16="http://schemas.microsoft.com/office/drawing/2014/main" id="{36FCE692-918F-4167-9A91-30D77BC30028}"/>
              </a:ext>
            </a:extLst>
          </p:cNvPr>
          <p:cNvSpPr txBox="1"/>
          <p:nvPr/>
        </p:nvSpPr>
        <p:spPr>
          <a:xfrm>
            <a:off x="10204123" y="3470611"/>
            <a:ext cx="1519968" cy="707886"/>
          </a:xfrm>
          <a:prstGeom prst="rect">
            <a:avLst/>
          </a:prstGeom>
          <a:noFill/>
        </p:spPr>
        <p:txBody>
          <a:bodyPr wrap="none" rtlCol="0">
            <a:spAutoFit/>
          </a:bodyPr>
          <a:lstStyle/>
          <a:p>
            <a:pPr algn="ctr"/>
            <a:r>
              <a:rPr lang="en-US" sz="1000" dirty="0">
                <a:solidFill>
                  <a:schemeClr val="tx1"/>
                </a:solidFill>
              </a:rPr>
              <a:t>12-mo PFS, % (95%CI)</a:t>
            </a:r>
            <a:br>
              <a:rPr lang="en-US" sz="1000" dirty="0">
                <a:solidFill>
                  <a:schemeClr val="tx1"/>
                </a:solidFill>
              </a:rPr>
            </a:br>
            <a:r>
              <a:rPr lang="en-US" sz="1000" dirty="0">
                <a:solidFill>
                  <a:schemeClr val="accent2"/>
                </a:solidFill>
              </a:rPr>
              <a:t>3</a:t>
            </a:r>
            <a:r>
              <a:rPr lang="en-US" sz="1000" dirty="0">
                <a:solidFill>
                  <a:srgbClr val="FF6600"/>
                </a:solidFill>
              </a:rPr>
              <a:t>8.1 (32.4, 43.8)</a:t>
            </a:r>
          </a:p>
          <a:p>
            <a:pPr algn="ctr"/>
            <a:r>
              <a:rPr lang="en-US" sz="1000" dirty="0">
                <a:solidFill>
                  <a:schemeClr val="tx1"/>
                </a:solidFill>
              </a:rPr>
              <a:t>vs.</a:t>
            </a:r>
          </a:p>
          <a:p>
            <a:pPr algn="ctr"/>
            <a:r>
              <a:rPr lang="en-US" sz="1000" dirty="0">
                <a:solidFill>
                  <a:srgbClr val="2894FF"/>
                </a:solidFill>
              </a:rPr>
              <a:t>16.4 (10.5, 23.4)</a:t>
            </a:r>
            <a:endParaRPr lang="en-GB" sz="1000" dirty="0">
              <a:solidFill>
                <a:srgbClr val="2894FF"/>
              </a:solidFill>
            </a:endParaRPr>
          </a:p>
        </p:txBody>
      </p:sp>
      <p:sp>
        <p:nvSpPr>
          <p:cNvPr id="282" name="TextBox 281">
            <a:extLst>
              <a:ext uri="{FF2B5EF4-FFF2-40B4-BE49-F238E27FC236}">
                <a16:creationId xmlns:a16="http://schemas.microsoft.com/office/drawing/2014/main" id="{399F0412-A043-4C0D-BB55-482ECAB8FAEE}"/>
              </a:ext>
            </a:extLst>
          </p:cNvPr>
          <p:cNvSpPr txBox="1"/>
          <p:nvPr/>
        </p:nvSpPr>
        <p:spPr>
          <a:xfrm>
            <a:off x="9453283" y="2670265"/>
            <a:ext cx="2475358" cy="246221"/>
          </a:xfrm>
          <a:prstGeom prst="rect">
            <a:avLst/>
          </a:prstGeom>
          <a:noFill/>
        </p:spPr>
        <p:txBody>
          <a:bodyPr wrap="none" rtlCol="0">
            <a:spAutoFit/>
          </a:bodyPr>
          <a:lstStyle/>
          <a:p>
            <a:r>
              <a:rPr lang="en-US" sz="1000" dirty="0">
                <a:solidFill>
                  <a:schemeClr val="tx1"/>
                </a:solidFill>
              </a:rPr>
              <a:t>HR 0.56 (9%%CI 0.44, 0.70); p&lt;0.0001</a:t>
            </a:r>
            <a:endParaRPr lang="en-GB" sz="1000" dirty="0">
              <a:solidFill>
                <a:schemeClr val="tx1"/>
              </a:solidFill>
            </a:endParaRPr>
          </a:p>
        </p:txBody>
      </p:sp>
      <p:graphicFrame>
        <p:nvGraphicFramePr>
          <p:cNvPr id="483" name="Table 8">
            <a:extLst>
              <a:ext uri="{FF2B5EF4-FFF2-40B4-BE49-F238E27FC236}">
                <a16:creationId xmlns:a16="http://schemas.microsoft.com/office/drawing/2014/main" id="{70FBD824-CED0-4F65-91AF-9FA982A48931}"/>
              </a:ext>
            </a:extLst>
          </p:cNvPr>
          <p:cNvGraphicFramePr>
            <a:graphicFrameLocks noGrp="1"/>
          </p:cNvGraphicFramePr>
          <p:nvPr>
            <p:extLst>
              <p:ext uri="{D42A27DB-BD31-4B8C-83A1-F6EECF244321}">
                <p14:modId xmlns:p14="http://schemas.microsoft.com/office/powerpoint/2010/main" val="787933075"/>
              </p:ext>
            </p:extLst>
          </p:nvPr>
        </p:nvGraphicFramePr>
        <p:xfrm>
          <a:off x="7903547" y="1797212"/>
          <a:ext cx="3983653" cy="825600"/>
        </p:xfrm>
        <a:graphic>
          <a:graphicData uri="http://schemas.openxmlformats.org/drawingml/2006/table">
            <a:tbl>
              <a:tblPr firstRow="1" bandRow="1">
                <a:tableStyleId>{69012ECD-51FC-41F1-AA8D-1B2483CD663E}</a:tableStyleId>
              </a:tblPr>
              <a:tblGrid>
                <a:gridCol w="1410386">
                  <a:extLst>
                    <a:ext uri="{9D8B030D-6E8A-4147-A177-3AD203B41FA5}">
                      <a16:colId xmlns:a16="http://schemas.microsoft.com/office/drawing/2014/main" val="2684051948"/>
                    </a:ext>
                  </a:extLst>
                </a:gridCol>
                <a:gridCol w="631179">
                  <a:extLst>
                    <a:ext uri="{9D8B030D-6E8A-4147-A177-3AD203B41FA5}">
                      <a16:colId xmlns:a16="http://schemas.microsoft.com/office/drawing/2014/main" val="3340504235"/>
                    </a:ext>
                  </a:extLst>
                </a:gridCol>
                <a:gridCol w="817295">
                  <a:extLst>
                    <a:ext uri="{9D8B030D-6E8A-4147-A177-3AD203B41FA5}">
                      <a16:colId xmlns:a16="http://schemas.microsoft.com/office/drawing/2014/main" val="2048185462"/>
                    </a:ext>
                  </a:extLst>
                </a:gridCol>
                <a:gridCol w="1124793">
                  <a:extLst>
                    <a:ext uri="{9D8B030D-6E8A-4147-A177-3AD203B41FA5}">
                      <a16:colId xmlns:a16="http://schemas.microsoft.com/office/drawing/2014/main" val="1146208690"/>
                    </a:ext>
                  </a:extLst>
                </a:gridCol>
              </a:tblGrid>
              <a:tr h="305972">
                <a:tc>
                  <a:txBody>
                    <a:bodyPr/>
                    <a:lstStyle/>
                    <a:p>
                      <a:endParaRPr lang="en-GB" sz="1000" dirty="0">
                        <a:solidFill>
                          <a:schemeClr val="tx1"/>
                        </a:solidFill>
                      </a:endParaRPr>
                    </a:p>
                  </a:txBody>
                  <a:tcPr marL="36000" marR="36000" marT="36000" marB="36000" anchor="ctr"/>
                </a:tc>
                <a:tc>
                  <a:txBody>
                    <a:bodyPr/>
                    <a:lstStyle/>
                    <a:p>
                      <a:pPr algn="ctr"/>
                      <a:r>
                        <a:rPr lang="en-US" sz="1000" dirty="0">
                          <a:solidFill>
                            <a:schemeClr val="tx2"/>
                          </a:solidFill>
                        </a:rPr>
                        <a:t>Patients, n</a:t>
                      </a:r>
                      <a:endParaRPr lang="en-GB" sz="1000" dirty="0">
                        <a:solidFill>
                          <a:schemeClr val="tx2"/>
                        </a:solidFill>
                      </a:endParaRPr>
                    </a:p>
                  </a:txBody>
                  <a:tcPr marL="36000" marR="36000" marT="36000" marB="36000" anchor="ctr"/>
                </a:tc>
                <a:tc>
                  <a:txBody>
                    <a:bodyPr/>
                    <a:lstStyle/>
                    <a:p>
                      <a:pPr algn="ctr"/>
                      <a:r>
                        <a:rPr lang="en-US" sz="1000" dirty="0">
                          <a:solidFill>
                            <a:schemeClr val="tx2"/>
                          </a:solidFill>
                        </a:rPr>
                        <a:t>Events,</a:t>
                      </a:r>
                    </a:p>
                    <a:p>
                      <a:pPr algn="ctr"/>
                      <a:r>
                        <a:rPr lang="en-US" sz="1000" dirty="0">
                          <a:solidFill>
                            <a:schemeClr val="tx2"/>
                          </a:solidFill>
                        </a:rPr>
                        <a:t>n (%)</a:t>
                      </a:r>
                      <a:endParaRPr lang="en-GB" sz="1000" dirty="0">
                        <a:solidFill>
                          <a:schemeClr val="tx2"/>
                        </a:solidFill>
                      </a:endParaRPr>
                    </a:p>
                  </a:txBody>
                  <a:tcPr marL="36000" marR="36000" marT="36000" marB="36000" anchor="ctr"/>
                </a:tc>
                <a:tc>
                  <a:txBody>
                    <a:bodyPr/>
                    <a:lstStyle/>
                    <a:p>
                      <a:pPr algn="ctr"/>
                      <a:r>
                        <a:rPr lang="en-US" sz="1000" dirty="0">
                          <a:solidFill>
                            <a:schemeClr val="tx2"/>
                          </a:solidFill>
                        </a:rPr>
                        <a:t>mPFS, </a:t>
                      </a:r>
                      <a:r>
                        <a:rPr lang="en-US" sz="1000" dirty="0" err="1">
                          <a:solidFill>
                            <a:schemeClr val="tx2"/>
                          </a:solidFill>
                        </a:rPr>
                        <a:t>mo</a:t>
                      </a:r>
                      <a:r>
                        <a:rPr lang="en-US" sz="1000" dirty="0">
                          <a:solidFill>
                            <a:schemeClr val="tx2"/>
                          </a:solidFill>
                        </a:rPr>
                        <a:t> (95%CI)</a:t>
                      </a:r>
                      <a:endParaRPr lang="en-GB" sz="1000" dirty="0">
                        <a:solidFill>
                          <a:schemeClr val="tx2"/>
                        </a:solidFill>
                      </a:endParaRPr>
                    </a:p>
                  </a:txBody>
                  <a:tcPr marL="36000" marR="36000" marT="36000" marB="36000" anchor="ctr"/>
                </a:tc>
                <a:extLst>
                  <a:ext uri="{0D108BD9-81ED-4DB2-BD59-A6C34878D82A}">
                    <a16:rowId xmlns:a16="http://schemas.microsoft.com/office/drawing/2014/main" val="3329799797"/>
                  </a:ext>
                </a:extLst>
              </a:tr>
              <a:tr h="129743">
                <a:tc>
                  <a:txBody>
                    <a:bodyPr/>
                    <a:lstStyle/>
                    <a:p>
                      <a:r>
                        <a:rPr lang="en-US" sz="1000" dirty="0"/>
                        <a:t>Cemiplimab + chemo</a:t>
                      </a:r>
                      <a:endParaRPr lang="en-GB" sz="1000" dirty="0">
                        <a:solidFill>
                          <a:schemeClr val="tx1"/>
                        </a:solidFill>
                      </a:endParaRPr>
                    </a:p>
                  </a:txBody>
                  <a:tcPr marL="36000" marR="36000" marT="36000" marB="36000" anchor="ctr"/>
                </a:tc>
                <a:tc>
                  <a:txBody>
                    <a:bodyPr/>
                    <a:lstStyle/>
                    <a:p>
                      <a:pPr algn="ctr"/>
                      <a:r>
                        <a:rPr lang="en-US" sz="1000" dirty="0"/>
                        <a:t>312</a:t>
                      </a:r>
                      <a:endParaRPr lang="en-GB" sz="1000" dirty="0">
                        <a:solidFill>
                          <a:schemeClr val="tx1"/>
                        </a:solidFill>
                      </a:endParaRPr>
                    </a:p>
                  </a:txBody>
                  <a:tcPr marL="36000" marR="36000" marT="36000" marB="36000" anchor="ctr"/>
                </a:tc>
                <a:tc>
                  <a:txBody>
                    <a:bodyPr/>
                    <a:lstStyle/>
                    <a:p>
                      <a:pPr algn="ctr"/>
                      <a:r>
                        <a:rPr lang="en-US" sz="1000" dirty="0"/>
                        <a:t>204 (65.4)</a:t>
                      </a:r>
                      <a:endParaRPr lang="en-GB" sz="1000" dirty="0">
                        <a:solidFill>
                          <a:schemeClr val="tx1"/>
                        </a:solidFill>
                      </a:endParaRPr>
                    </a:p>
                  </a:txBody>
                  <a:tcPr marL="36000" marR="36000" marT="36000" marB="36000" anchor="ctr"/>
                </a:tc>
                <a:tc>
                  <a:txBody>
                    <a:bodyPr/>
                    <a:lstStyle/>
                    <a:p>
                      <a:pPr algn="ctr"/>
                      <a:r>
                        <a:rPr lang="en-US" sz="1000" dirty="0"/>
                        <a:t>8.2 (6.4,</a:t>
                      </a:r>
                      <a:r>
                        <a:rPr lang="en-US" sz="1000" baseline="0" dirty="0"/>
                        <a:t> </a:t>
                      </a:r>
                      <a:r>
                        <a:rPr lang="en-US" sz="1000" dirty="0"/>
                        <a:t>9.3)</a:t>
                      </a:r>
                      <a:endParaRPr lang="en-GB" sz="1000" dirty="0">
                        <a:solidFill>
                          <a:schemeClr val="tx1"/>
                        </a:solidFill>
                      </a:endParaRPr>
                    </a:p>
                  </a:txBody>
                  <a:tcPr marL="36000" marR="36000" marT="36000" marB="36000" anchor="ctr"/>
                </a:tc>
                <a:extLst>
                  <a:ext uri="{0D108BD9-81ED-4DB2-BD59-A6C34878D82A}">
                    <a16:rowId xmlns:a16="http://schemas.microsoft.com/office/drawing/2014/main" val="4074087938"/>
                  </a:ext>
                </a:extLst>
              </a:tr>
              <a:tr h="129743">
                <a:tc>
                  <a:txBody>
                    <a:bodyPr/>
                    <a:lstStyle/>
                    <a:p>
                      <a:r>
                        <a:rPr lang="en-US" sz="1000" dirty="0"/>
                        <a:t>Placebo + chemo</a:t>
                      </a:r>
                      <a:endParaRPr lang="en-GB" sz="1000" dirty="0">
                        <a:solidFill>
                          <a:schemeClr val="tx1"/>
                        </a:solidFill>
                      </a:endParaRPr>
                    </a:p>
                  </a:txBody>
                  <a:tcPr marL="36000" marR="36000" marT="36000" marB="36000" anchor="ctr"/>
                </a:tc>
                <a:tc>
                  <a:txBody>
                    <a:bodyPr/>
                    <a:lstStyle/>
                    <a:p>
                      <a:pPr algn="ctr"/>
                      <a:r>
                        <a:rPr lang="en-US" sz="1000" dirty="0"/>
                        <a:t>154</a:t>
                      </a:r>
                      <a:endParaRPr lang="en-GB" sz="1000" dirty="0">
                        <a:solidFill>
                          <a:schemeClr val="tx1"/>
                        </a:solidFill>
                      </a:endParaRPr>
                    </a:p>
                  </a:txBody>
                  <a:tcPr marL="36000" marR="36000" marT="36000" marB="36000" anchor="ctr"/>
                </a:tc>
                <a:tc>
                  <a:txBody>
                    <a:bodyPr/>
                    <a:lstStyle/>
                    <a:p>
                      <a:pPr algn="ctr"/>
                      <a:r>
                        <a:rPr lang="en-US" sz="1000" dirty="0"/>
                        <a:t>122 (79.2)</a:t>
                      </a:r>
                      <a:endParaRPr lang="en-GB" sz="1000" dirty="0">
                        <a:solidFill>
                          <a:schemeClr val="tx1"/>
                        </a:solidFill>
                      </a:endParaRPr>
                    </a:p>
                  </a:txBody>
                  <a:tcPr marL="36000" marR="36000" marT="36000" marB="36000" anchor="ctr"/>
                </a:tc>
                <a:tc>
                  <a:txBody>
                    <a:bodyPr/>
                    <a:lstStyle/>
                    <a:p>
                      <a:pPr algn="ctr"/>
                      <a:r>
                        <a:rPr lang="en-US" sz="1000" dirty="0"/>
                        <a:t>5.0 (4.3,</a:t>
                      </a:r>
                      <a:r>
                        <a:rPr lang="en-US" sz="1000" baseline="0" dirty="0"/>
                        <a:t> </a:t>
                      </a:r>
                      <a:r>
                        <a:rPr lang="en-US" sz="1000" dirty="0"/>
                        <a:t>6.2)</a:t>
                      </a:r>
                      <a:endParaRPr lang="en-GB" sz="1000" dirty="0">
                        <a:solidFill>
                          <a:schemeClr val="tx1"/>
                        </a:solidFill>
                      </a:endParaRPr>
                    </a:p>
                  </a:txBody>
                  <a:tcPr marL="36000" marR="36000" marT="36000" marB="36000" anchor="ctr"/>
                </a:tc>
                <a:extLst>
                  <a:ext uri="{0D108BD9-81ED-4DB2-BD59-A6C34878D82A}">
                    <a16:rowId xmlns:a16="http://schemas.microsoft.com/office/drawing/2014/main" val="4242537105"/>
                  </a:ext>
                </a:extLst>
              </a:tr>
            </a:tbl>
          </a:graphicData>
        </a:graphic>
      </p:graphicFrame>
      <p:grpSp>
        <p:nvGrpSpPr>
          <p:cNvPr id="526" name="Group 525">
            <a:extLst>
              <a:ext uri="{FF2B5EF4-FFF2-40B4-BE49-F238E27FC236}">
                <a16:creationId xmlns:a16="http://schemas.microsoft.com/office/drawing/2014/main" id="{C8285EC8-0384-49C2-94EC-66D4D53BB730}"/>
              </a:ext>
            </a:extLst>
          </p:cNvPr>
          <p:cNvGrpSpPr/>
          <p:nvPr/>
        </p:nvGrpSpPr>
        <p:grpSpPr>
          <a:xfrm>
            <a:off x="7305323" y="2929543"/>
            <a:ext cx="2496199" cy="1454740"/>
            <a:chOff x="4541927" y="2557462"/>
            <a:chExt cx="3109132" cy="1747541"/>
          </a:xfrm>
        </p:grpSpPr>
        <p:sp>
          <p:nvSpPr>
            <p:cNvPr id="489" name="Freeform: Shape 488">
              <a:extLst>
                <a:ext uri="{FF2B5EF4-FFF2-40B4-BE49-F238E27FC236}">
                  <a16:creationId xmlns:a16="http://schemas.microsoft.com/office/drawing/2014/main" id="{AC4DA3F5-514D-4BA9-8B05-F3875A30E603}"/>
                </a:ext>
              </a:extLst>
            </p:cNvPr>
            <p:cNvSpPr/>
            <p:nvPr/>
          </p:nvSpPr>
          <p:spPr>
            <a:xfrm>
              <a:off x="4541927" y="2609361"/>
              <a:ext cx="3109132" cy="1657113"/>
            </a:xfrm>
            <a:custGeom>
              <a:avLst/>
              <a:gdLst>
                <a:gd name="connsiteX0" fmla="*/ 3109133 w 3109132"/>
                <a:gd name="connsiteY0" fmla="*/ 1657114 h 1657113"/>
                <a:gd name="connsiteX1" fmla="*/ 2701691 w 3109132"/>
                <a:gd name="connsiteY1" fmla="*/ 1657114 h 1657113"/>
                <a:gd name="connsiteX2" fmla="*/ 2701691 w 3109132"/>
                <a:gd name="connsiteY2" fmla="*/ 1591477 h 1657113"/>
                <a:gd name="connsiteX3" fmla="*/ 2657934 w 3109132"/>
                <a:gd name="connsiteY3" fmla="*/ 1591477 h 1657113"/>
                <a:gd name="connsiteX4" fmla="*/ 2657934 w 3109132"/>
                <a:gd name="connsiteY4" fmla="*/ 1531327 h 1657113"/>
                <a:gd name="connsiteX5" fmla="*/ 2584106 w 3109132"/>
                <a:gd name="connsiteY5" fmla="*/ 1531327 h 1657113"/>
                <a:gd name="connsiteX6" fmla="*/ 2584106 w 3109132"/>
                <a:gd name="connsiteY6" fmla="*/ 1498513 h 1657113"/>
                <a:gd name="connsiteX7" fmla="*/ 2258703 w 3109132"/>
                <a:gd name="connsiteY7" fmla="*/ 1498513 h 1657113"/>
                <a:gd name="connsiteX8" fmla="*/ 2258703 w 3109132"/>
                <a:gd name="connsiteY8" fmla="*/ 1452022 h 1657113"/>
                <a:gd name="connsiteX9" fmla="*/ 2225889 w 3109132"/>
                <a:gd name="connsiteY9" fmla="*/ 1452022 h 1657113"/>
                <a:gd name="connsiteX10" fmla="*/ 2225889 w 3109132"/>
                <a:gd name="connsiteY10" fmla="*/ 1430143 h 1657113"/>
                <a:gd name="connsiteX11" fmla="*/ 2198543 w 3109132"/>
                <a:gd name="connsiteY11" fmla="*/ 1430143 h 1657113"/>
                <a:gd name="connsiteX12" fmla="*/ 2198543 w 3109132"/>
                <a:gd name="connsiteY12" fmla="*/ 1408273 h 1657113"/>
                <a:gd name="connsiteX13" fmla="*/ 2182131 w 3109132"/>
                <a:gd name="connsiteY13" fmla="*/ 1408273 h 1657113"/>
                <a:gd name="connsiteX14" fmla="*/ 2182131 w 3109132"/>
                <a:gd name="connsiteY14" fmla="*/ 1378193 h 1657113"/>
                <a:gd name="connsiteX15" fmla="*/ 2001661 w 3109132"/>
                <a:gd name="connsiteY15" fmla="*/ 1378193 h 1657113"/>
                <a:gd name="connsiteX16" fmla="*/ 2001661 w 3109132"/>
                <a:gd name="connsiteY16" fmla="*/ 1350847 h 1657113"/>
                <a:gd name="connsiteX17" fmla="*/ 1875874 w 3109132"/>
                <a:gd name="connsiteY17" fmla="*/ 1350847 h 1657113"/>
                <a:gd name="connsiteX18" fmla="*/ 1875874 w 3109132"/>
                <a:gd name="connsiteY18" fmla="*/ 1290687 h 1657113"/>
                <a:gd name="connsiteX19" fmla="*/ 1834850 w 3109132"/>
                <a:gd name="connsiteY19" fmla="*/ 1290687 h 1657113"/>
                <a:gd name="connsiteX20" fmla="*/ 1834850 w 3109132"/>
                <a:gd name="connsiteY20" fmla="*/ 1260607 h 1657113"/>
                <a:gd name="connsiteX21" fmla="*/ 1744610 w 3109132"/>
                <a:gd name="connsiteY21" fmla="*/ 1260607 h 1657113"/>
                <a:gd name="connsiteX22" fmla="*/ 1744610 w 3109132"/>
                <a:gd name="connsiteY22" fmla="*/ 1246929 h 1657113"/>
                <a:gd name="connsiteX23" fmla="*/ 1684450 w 3109132"/>
                <a:gd name="connsiteY23" fmla="*/ 1246929 h 1657113"/>
                <a:gd name="connsiteX24" fmla="*/ 1684450 w 3109132"/>
                <a:gd name="connsiteY24" fmla="*/ 1222326 h 1657113"/>
                <a:gd name="connsiteX25" fmla="*/ 1599687 w 3109132"/>
                <a:gd name="connsiteY25" fmla="*/ 1222326 h 1657113"/>
                <a:gd name="connsiteX26" fmla="*/ 1599687 w 3109132"/>
                <a:gd name="connsiteY26" fmla="*/ 1222326 h 1657113"/>
                <a:gd name="connsiteX27" fmla="*/ 1586009 w 3109132"/>
                <a:gd name="connsiteY27" fmla="*/ 1222326 h 1657113"/>
                <a:gd name="connsiteX28" fmla="*/ 1586009 w 3109132"/>
                <a:gd name="connsiteY28" fmla="*/ 1208648 h 1657113"/>
                <a:gd name="connsiteX29" fmla="*/ 1542261 w 3109132"/>
                <a:gd name="connsiteY29" fmla="*/ 1208648 h 1657113"/>
                <a:gd name="connsiteX30" fmla="*/ 1542261 w 3109132"/>
                <a:gd name="connsiteY30" fmla="*/ 1140287 h 1657113"/>
                <a:gd name="connsiteX31" fmla="*/ 1309832 w 3109132"/>
                <a:gd name="connsiteY31" fmla="*/ 1140287 h 1657113"/>
                <a:gd name="connsiteX32" fmla="*/ 1309832 w 3109132"/>
                <a:gd name="connsiteY32" fmla="*/ 1110207 h 1657113"/>
                <a:gd name="connsiteX33" fmla="*/ 1268808 w 3109132"/>
                <a:gd name="connsiteY33" fmla="*/ 1110207 h 1657113"/>
                <a:gd name="connsiteX34" fmla="*/ 1268808 w 3109132"/>
                <a:gd name="connsiteY34" fmla="*/ 1093805 h 1657113"/>
                <a:gd name="connsiteX35" fmla="*/ 1238728 w 3109132"/>
                <a:gd name="connsiteY35" fmla="*/ 1093805 h 1657113"/>
                <a:gd name="connsiteX36" fmla="*/ 1238728 w 3109132"/>
                <a:gd name="connsiteY36" fmla="*/ 998098 h 1657113"/>
                <a:gd name="connsiteX37" fmla="*/ 1151231 w 3109132"/>
                <a:gd name="connsiteY37" fmla="*/ 998098 h 1657113"/>
                <a:gd name="connsiteX38" fmla="*/ 1151231 w 3109132"/>
                <a:gd name="connsiteY38" fmla="*/ 973486 h 1657113"/>
                <a:gd name="connsiteX39" fmla="*/ 1006299 w 3109132"/>
                <a:gd name="connsiteY39" fmla="*/ 973486 h 1657113"/>
                <a:gd name="connsiteX40" fmla="*/ 1006299 w 3109132"/>
                <a:gd name="connsiteY40" fmla="*/ 918793 h 1657113"/>
                <a:gd name="connsiteX41" fmla="*/ 965284 w 3109132"/>
                <a:gd name="connsiteY41" fmla="*/ 918793 h 1657113"/>
                <a:gd name="connsiteX42" fmla="*/ 965284 w 3109132"/>
                <a:gd name="connsiteY42" fmla="*/ 880510 h 1657113"/>
                <a:gd name="connsiteX43" fmla="*/ 940670 w 3109132"/>
                <a:gd name="connsiteY43" fmla="*/ 880510 h 1657113"/>
                <a:gd name="connsiteX44" fmla="*/ 940670 w 3109132"/>
                <a:gd name="connsiteY44" fmla="*/ 732847 h 1657113"/>
                <a:gd name="connsiteX45" fmla="*/ 896917 w 3109132"/>
                <a:gd name="connsiteY45" fmla="*/ 732847 h 1657113"/>
                <a:gd name="connsiteX46" fmla="*/ 896917 w 3109132"/>
                <a:gd name="connsiteY46" fmla="*/ 683626 h 1657113"/>
                <a:gd name="connsiteX47" fmla="*/ 864104 w 3109132"/>
                <a:gd name="connsiteY47" fmla="*/ 683626 h 1657113"/>
                <a:gd name="connsiteX48" fmla="*/ 864104 w 3109132"/>
                <a:gd name="connsiteY48" fmla="*/ 648077 h 1657113"/>
                <a:gd name="connsiteX49" fmla="*/ 779334 w 3109132"/>
                <a:gd name="connsiteY49" fmla="*/ 648077 h 1657113"/>
                <a:gd name="connsiteX50" fmla="*/ 779334 w 3109132"/>
                <a:gd name="connsiteY50" fmla="*/ 626201 h 1657113"/>
                <a:gd name="connsiteX51" fmla="*/ 716441 w 3109132"/>
                <a:gd name="connsiteY51" fmla="*/ 626201 h 1657113"/>
                <a:gd name="connsiteX52" fmla="*/ 716441 w 3109132"/>
                <a:gd name="connsiteY52" fmla="*/ 604325 h 1657113"/>
                <a:gd name="connsiteX53" fmla="*/ 659015 w 3109132"/>
                <a:gd name="connsiteY53" fmla="*/ 604325 h 1657113"/>
                <a:gd name="connsiteX54" fmla="*/ 659015 w 3109132"/>
                <a:gd name="connsiteY54" fmla="*/ 549636 h 1657113"/>
                <a:gd name="connsiteX55" fmla="*/ 628936 w 3109132"/>
                <a:gd name="connsiteY55" fmla="*/ 549636 h 1657113"/>
                <a:gd name="connsiteX56" fmla="*/ 628936 w 3109132"/>
                <a:gd name="connsiteY56" fmla="*/ 374627 h 1657113"/>
                <a:gd name="connsiteX57" fmla="*/ 590653 w 3109132"/>
                <a:gd name="connsiteY57" fmla="*/ 374627 h 1657113"/>
                <a:gd name="connsiteX58" fmla="*/ 590653 w 3109132"/>
                <a:gd name="connsiteY58" fmla="*/ 336344 h 1657113"/>
                <a:gd name="connsiteX59" fmla="*/ 544167 w 3109132"/>
                <a:gd name="connsiteY59" fmla="*/ 336344 h 1657113"/>
                <a:gd name="connsiteX60" fmla="*/ 544167 w 3109132"/>
                <a:gd name="connsiteY60" fmla="*/ 322671 h 1657113"/>
                <a:gd name="connsiteX61" fmla="*/ 514087 w 3109132"/>
                <a:gd name="connsiteY61" fmla="*/ 322671 h 1657113"/>
                <a:gd name="connsiteX62" fmla="*/ 514087 w 3109132"/>
                <a:gd name="connsiteY62" fmla="*/ 298061 h 1657113"/>
                <a:gd name="connsiteX63" fmla="*/ 421114 w 3109132"/>
                <a:gd name="connsiteY63" fmla="*/ 298061 h 1657113"/>
                <a:gd name="connsiteX64" fmla="*/ 421114 w 3109132"/>
                <a:gd name="connsiteY64" fmla="*/ 281654 h 1657113"/>
                <a:gd name="connsiteX65" fmla="*/ 374627 w 3109132"/>
                <a:gd name="connsiteY65" fmla="*/ 281654 h 1657113"/>
                <a:gd name="connsiteX66" fmla="*/ 374627 w 3109132"/>
                <a:gd name="connsiteY66" fmla="*/ 254309 h 1657113"/>
                <a:gd name="connsiteX67" fmla="*/ 314468 w 3109132"/>
                <a:gd name="connsiteY67" fmla="*/ 254309 h 1657113"/>
                <a:gd name="connsiteX68" fmla="*/ 314468 w 3109132"/>
                <a:gd name="connsiteY68" fmla="*/ 188681 h 1657113"/>
                <a:gd name="connsiteX69" fmla="*/ 306265 w 3109132"/>
                <a:gd name="connsiteY69" fmla="*/ 188681 h 1657113"/>
                <a:gd name="connsiteX70" fmla="*/ 306265 w 3109132"/>
                <a:gd name="connsiteY70" fmla="*/ 136725 h 1657113"/>
                <a:gd name="connsiteX71" fmla="*/ 257043 w 3109132"/>
                <a:gd name="connsiteY71" fmla="*/ 136725 h 1657113"/>
                <a:gd name="connsiteX72" fmla="*/ 257043 w 3109132"/>
                <a:gd name="connsiteY72" fmla="*/ 117583 h 1657113"/>
                <a:gd name="connsiteX73" fmla="*/ 226964 w 3109132"/>
                <a:gd name="connsiteY73" fmla="*/ 117583 h 1657113"/>
                <a:gd name="connsiteX74" fmla="*/ 226964 w 3109132"/>
                <a:gd name="connsiteY74" fmla="*/ 92974 h 1657113"/>
                <a:gd name="connsiteX75" fmla="*/ 169539 w 3109132"/>
                <a:gd name="connsiteY75" fmla="*/ 92974 h 1657113"/>
                <a:gd name="connsiteX76" fmla="*/ 169539 w 3109132"/>
                <a:gd name="connsiteY76" fmla="*/ 49221 h 1657113"/>
                <a:gd name="connsiteX77" fmla="*/ 133991 w 3109132"/>
                <a:gd name="connsiteY77" fmla="*/ 49221 h 1657113"/>
                <a:gd name="connsiteX78" fmla="*/ 133991 w 3109132"/>
                <a:gd name="connsiteY78" fmla="*/ 38283 h 1657113"/>
                <a:gd name="connsiteX79" fmla="*/ 90239 w 3109132"/>
                <a:gd name="connsiteY79" fmla="*/ 38283 h 1657113"/>
                <a:gd name="connsiteX80" fmla="*/ 90239 w 3109132"/>
                <a:gd name="connsiteY80" fmla="*/ 27345 h 1657113"/>
                <a:gd name="connsiteX81" fmla="*/ 49221 w 3109132"/>
                <a:gd name="connsiteY81" fmla="*/ 27345 h 1657113"/>
                <a:gd name="connsiteX82" fmla="*/ 49221 w 3109132"/>
                <a:gd name="connsiteY82" fmla="*/ 0 h 1657113"/>
                <a:gd name="connsiteX83" fmla="*/ 0 w 3109132"/>
                <a:gd name="connsiteY83" fmla="*/ 0 h 165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09132" h="1657113">
                  <a:moveTo>
                    <a:pt x="3109133" y="1657114"/>
                  </a:moveTo>
                  <a:lnTo>
                    <a:pt x="2701691" y="1657114"/>
                  </a:lnTo>
                  <a:lnTo>
                    <a:pt x="2701691" y="1591477"/>
                  </a:lnTo>
                  <a:lnTo>
                    <a:pt x="2657934" y="1591477"/>
                  </a:lnTo>
                  <a:lnTo>
                    <a:pt x="2657934" y="1531327"/>
                  </a:lnTo>
                  <a:lnTo>
                    <a:pt x="2584106" y="1531327"/>
                  </a:lnTo>
                  <a:lnTo>
                    <a:pt x="2584106" y="1498513"/>
                  </a:lnTo>
                  <a:lnTo>
                    <a:pt x="2258703" y="1498513"/>
                  </a:lnTo>
                  <a:lnTo>
                    <a:pt x="2258703" y="1452022"/>
                  </a:lnTo>
                  <a:lnTo>
                    <a:pt x="2225889" y="1452022"/>
                  </a:lnTo>
                  <a:lnTo>
                    <a:pt x="2225889" y="1430143"/>
                  </a:lnTo>
                  <a:lnTo>
                    <a:pt x="2198543" y="1430143"/>
                  </a:lnTo>
                  <a:lnTo>
                    <a:pt x="2198543" y="1408273"/>
                  </a:lnTo>
                  <a:lnTo>
                    <a:pt x="2182131" y="1408273"/>
                  </a:lnTo>
                  <a:lnTo>
                    <a:pt x="2182131" y="1378193"/>
                  </a:lnTo>
                  <a:lnTo>
                    <a:pt x="2001661" y="1378193"/>
                  </a:lnTo>
                  <a:lnTo>
                    <a:pt x="2001661" y="1350847"/>
                  </a:lnTo>
                  <a:lnTo>
                    <a:pt x="1875874" y="1350847"/>
                  </a:lnTo>
                  <a:lnTo>
                    <a:pt x="1875874" y="1290687"/>
                  </a:lnTo>
                  <a:lnTo>
                    <a:pt x="1834850" y="1290687"/>
                  </a:lnTo>
                  <a:lnTo>
                    <a:pt x="1834850" y="1260607"/>
                  </a:lnTo>
                  <a:lnTo>
                    <a:pt x="1744610" y="1260607"/>
                  </a:lnTo>
                  <a:lnTo>
                    <a:pt x="1744610" y="1246929"/>
                  </a:lnTo>
                  <a:lnTo>
                    <a:pt x="1684450" y="1246929"/>
                  </a:lnTo>
                  <a:lnTo>
                    <a:pt x="1684450" y="1222326"/>
                  </a:lnTo>
                  <a:lnTo>
                    <a:pt x="1599687" y="1222326"/>
                  </a:lnTo>
                  <a:lnTo>
                    <a:pt x="1599687" y="1222326"/>
                  </a:lnTo>
                  <a:lnTo>
                    <a:pt x="1586009" y="1222326"/>
                  </a:lnTo>
                  <a:lnTo>
                    <a:pt x="1586009" y="1208648"/>
                  </a:lnTo>
                  <a:lnTo>
                    <a:pt x="1542261" y="1208648"/>
                  </a:lnTo>
                  <a:lnTo>
                    <a:pt x="1542261" y="1140287"/>
                  </a:lnTo>
                  <a:lnTo>
                    <a:pt x="1309832" y="1140287"/>
                  </a:lnTo>
                  <a:lnTo>
                    <a:pt x="1309832" y="1110207"/>
                  </a:lnTo>
                  <a:lnTo>
                    <a:pt x="1268808" y="1110207"/>
                  </a:lnTo>
                  <a:lnTo>
                    <a:pt x="1268808" y="1093805"/>
                  </a:lnTo>
                  <a:lnTo>
                    <a:pt x="1238728" y="1093805"/>
                  </a:lnTo>
                  <a:lnTo>
                    <a:pt x="1238728" y="998098"/>
                  </a:lnTo>
                  <a:lnTo>
                    <a:pt x="1151231" y="998098"/>
                  </a:lnTo>
                  <a:lnTo>
                    <a:pt x="1151231" y="973486"/>
                  </a:lnTo>
                  <a:lnTo>
                    <a:pt x="1006299" y="973486"/>
                  </a:lnTo>
                  <a:lnTo>
                    <a:pt x="1006299" y="918793"/>
                  </a:lnTo>
                  <a:lnTo>
                    <a:pt x="965284" y="918793"/>
                  </a:lnTo>
                  <a:lnTo>
                    <a:pt x="965284" y="880510"/>
                  </a:lnTo>
                  <a:lnTo>
                    <a:pt x="940670" y="880510"/>
                  </a:lnTo>
                  <a:lnTo>
                    <a:pt x="940670" y="732847"/>
                  </a:lnTo>
                  <a:lnTo>
                    <a:pt x="896917" y="732847"/>
                  </a:lnTo>
                  <a:lnTo>
                    <a:pt x="896917" y="683626"/>
                  </a:lnTo>
                  <a:lnTo>
                    <a:pt x="864104" y="683626"/>
                  </a:lnTo>
                  <a:lnTo>
                    <a:pt x="864104" y="648077"/>
                  </a:lnTo>
                  <a:lnTo>
                    <a:pt x="779334" y="648077"/>
                  </a:lnTo>
                  <a:lnTo>
                    <a:pt x="779334" y="626201"/>
                  </a:lnTo>
                  <a:lnTo>
                    <a:pt x="716441" y="626201"/>
                  </a:lnTo>
                  <a:lnTo>
                    <a:pt x="716441" y="604325"/>
                  </a:lnTo>
                  <a:lnTo>
                    <a:pt x="659015" y="604325"/>
                  </a:lnTo>
                  <a:lnTo>
                    <a:pt x="659015" y="549636"/>
                  </a:lnTo>
                  <a:lnTo>
                    <a:pt x="628936" y="549636"/>
                  </a:lnTo>
                  <a:lnTo>
                    <a:pt x="628936" y="374627"/>
                  </a:lnTo>
                  <a:lnTo>
                    <a:pt x="590653" y="374627"/>
                  </a:lnTo>
                  <a:lnTo>
                    <a:pt x="590653" y="336344"/>
                  </a:lnTo>
                  <a:lnTo>
                    <a:pt x="544167" y="336344"/>
                  </a:lnTo>
                  <a:lnTo>
                    <a:pt x="544167" y="322671"/>
                  </a:lnTo>
                  <a:lnTo>
                    <a:pt x="514087" y="322671"/>
                  </a:lnTo>
                  <a:lnTo>
                    <a:pt x="514087" y="298061"/>
                  </a:lnTo>
                  <a:lnTo>
                    <a:pt x="421114" y="298061"/>
                  </a:lnTo>
                  <a:lnTo>
                    <a:pt x="421114" y="281654"/>
                  </a:lnTo>
                  <a:lnTo>
                    <a:pt x="374627" y="281654"/>
                  </a:lnTo>
                  <a:lnTo>
                    <a:pt x="374627" y="254309"/>
                  </a:lnTo>
                  <a:lnTo>
                    <a:pt x="314468" y="254309"/>
                  </a:lnTo>
                  <a:lnTo>
                    <a:pt x="314468" y="188681"/>
                  </a:lnTo>
                  <a:lnTo>
                    <a:pt x="306265" y="188681"/>
                  </a:lnTo>
                  <a:lnTo>
                    <a:pt x="306265" y="136725"/>
                  </a:lnTo>
                  <a:lnTo>
                    <a:pt x="257043" y="136725"/>
                  </a:lnTo>
                  <a:lnTo>
                    <a:pt x="257043" y="117583"/>
                  </a:lnTo>
                  <a:lnTo>
                    <a:pt x="226964" y="117583"/>
                  </a:lnTo>
                  <a:lnTo>
                    <a:pt x="226964" y="92974"/>
                  </a:lnTo>
                  <a:lnTo>
                    <a:pt x="169539" y="92974"/>
                  </a:lnTo>
                  <a:lnTo>
                    <a:pt x="169539" y="49221"/>
                  </a:lnTo>
                  <a:lnTo>
                    <a:pt x="133991" y="49221"/>
                  </a:lnTo>
                  <a:lnTo>
                    <a:pt x="133991" y="38283"/>
                  </a:lnTo>
                  <a:lnTo>
                    <a:pt x="90239" y="38283"/>
                  </a:lnTo>
                  <a:lnTo>
                    <a:pt x="90239" y="27345"/>
                  </a:lnTo>
                  <a:lnTo>
                    <a:pt x="49221" y="27345"/>
                  </a:lnTo>
                  <a:lnTo>
                    <a:pt x="49221" y="0"/>
                  </a:ln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0" name="Freeform: Shape 489">
              <a:extLst>
                <a:ext uri="{FF2B5EF4-FFF2-40B4-BE49-F238E27FC236}">
                  <a16:creationId xmlns:a16="http://schemas.microsoft.com/office/drawing/2014/main" id="{6A41BEAB-5ED4-41A1-975B-06DDA761303A}"/>
                </a:ext>
              </a:extLst>
            </p:cNvPr>
            <p:cNvSpPr/>
            <p:nvPr/>
          </p:nvSpPr>
          <p:spPr>
            <a:xfrm>
              <a:off x="4541927" y="25574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1" name="Freeform: Shape 490">
              <a:extLst>
                <a:ext uri="{FF2B5EF4-FFF2-40B4-BE49-F238E27FC236}">
                  <a16:creationId xmlns:a16="http://schemas.microsoft.com/office/drawing/2014/main" id="{8066DAD2-4DC0-41E6-AD7B-37BE1C8CCC4C}"/>
                </a:ext>
              </a:extLst>
            </p:cNvPr>
            <p:cNvSpPr/>
            <p:nvPr/>
          </p:nvSpPr>
          <p:spPr>
            <a:xfrm>
              <a:off x="4561618" y="257564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2" name="Freeform: Shape 491">
              <a:extLst>
                <a:ext uri="{FF2B5EF4-FFF2-40B4-BE49-F238E27FC236}">
                  <a16:creationId xmlns:a16="http://schemas.microsoft.com/office/drawing/2014/main" id="{8EFBDDFC-EA4C-4EAC-B605-3D131318E587}"/>
                </a:ext>
              </a:extLst>
            </p:cNvPr>
            <p:cNvSpPr/>
            <p:nvPr/>
          </p:nvSpPr>
          <p:spPr>
            <a:xfrm>
              <a:off x="5135218" y="306884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3" name="Freeform: Shape 492">
              <a:extLst>
                <a:ext uri="{FF2B5EF4-FFF2-40B4-BE49-F238E27FC236}">
                  <a16:creationId xmlns:a16="http://schemas.microsoft.com/office/drawing/2014/main" id="{D45B634C-0310-400F-A6A3-A4DF824F7580}"/>
                </a:ext>
              </a:extLst>
            </p:cNvPr>
            <p:cNvSpPr/>
            <p:nvPr/>
          </p:nvSpPr>
          <p:spPr>
            <a:xfrm>
              <a:off x="5135218" y="312599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4" name="Freeform: Shape 493">
              <a:extLst>
                <a:ext uri="{FF2B5EF4-FFF2-40B4-BE49-F238E27FC236}">
                  <a16:creationId xmlns:a16="http://schemas.microsoft.com/office/drawing/2014/main" id="{A9CB15F9-7D19-45F8-ACB7-AA3E4B1C196D}"/>
                </a:ext>
              </a:extLst>
            </p:cNvPr>
            <p:cNvSpPr/>
            <p:nvPr/>
          </p:nvSpPr>
          <p:spPr>
            <a:xfrm>
              <a:off x="5440018" y="3392699"/>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5" name="Freeform: Shape 494">
              <a:extLst>
                <a:ext uri="{FF2B5EF4-FFF2-40B4-BE49-F238E27FC236}">
                  <a16:creationId xmlns:a16="http://schemas.microsoft.com/office/drawing/2014/main" id="{519C70E2-2977-4668-B113-2BCCD6C21F73}"/>
                </a:ext>
              </a:extLst>
            </p:cNvPr>
            <p:cNvSpPr/>
            <p:nvPr/>
          </p:nvSpPr>
          <p:spPr>
            <a:xfrm>
              <a:off x="5440018" y="3430799"/>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6" name="Freeform: Shape 495">
              <a:extLst>
                <a:ext uri="{FF2B5EF4-FFF2-40B4-BE49-F238E27FC236}">
                  <a16:creationId xmlns:a16="http://schemas.microsoft.com/office/drawing/2014/main" id="{2EE162CD-09BB-4304-80F4-6B9B49D2BE1A}"/>
                </a:ext>
              </a:extLst>
            </p:cNvPr>
            <p:cNvSpPr/>
            <p:nvPr/>
          </p:nvSpPr>
          <p:spPr>
            <a:xfrm>
              <a:off x="5440018" y="3468900"/>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7" name="Freeform: Shape 496">
              <a:extLst>
                <a:ext uri="{FF2B5EF4-FFF2-40B4-BE49-F238E27FC236}">
                  <a16:creationId xmlns:a16="http://schemas.microsoft.com/office/drawing/2014/main" id="{A5C7358E-C383-4771-A44D-6D0A9CBBA3C0}"/>
                </a:ext>
              </a:extLst>
            </p:cNvPr>
            <p:cNvSpPr/>
            <p:nvPr/>
          </p:nvSpPr>
          <p:spPr>
            <a:xfrm>
              <a:off x="5440018" y="3487950"/>
              <a:ext cx="72003" cy="9525"/>
            </a:xfrm>
            <a:custGeom>
              <a:avLst/>
              <a:gdLst>
                <a:gd name="connsiteX0" fmla="*/ 0 w 72003"/>
                <a:gd name="connsiteY0" fmla="*/ 0 h 9525"/>
                <a:gd name="connsiteX1" fmla="*/ 72003 w 72003"/>
                <a:gd name="connsiteY1" fmla="*/ 0 h 9525"/>
              </a:gdLst>
              <a:ahLst/>
              <a:cxnLst>
                <a:cxn ang="0">
                  <a:pos x="connsiteX0" y="connsiteY0"/>
                </a:cxn>
                <a:cxn ang="0">
                  <a:pos x="connsiteX1" y="connsiteY1"/>
                </a:cxn>
              </a:cxnLst>
              <a:rect l="l" t="t" r="r" b="b"/>
              <a:pathLst>
                <a:path w="72003" h="9525">
                  <a:moveTo>
                    <a:pt x="0" y="0"/>
                  </a:moveTo>
                  <a:lnTo>
                    <a:pt x="72003"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8" name="Freeform: Shape 497">
              <a:extLst>
                <a:ext uri="{FF2B5EF4-FFF2-40B4-BE49-F238E27FC236}">
                  <a16:creationId xmlns:a16="http://schemas.microsoft.com/office/drawing/2014/main" id="{5AB44EA5-1F91-434F-87F9-242D961C5496}"/>
                </a:ext>
              </a:extLst>
            </p:cNvPr>
            <p:cNvSpPr/>
            <p:nvPr/>
          </p:nvSpPr>
          <p:spPr>
            <a:xfrm>
              <a:off x="6049622" y="37736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499" name="Freeform: Shape 498">
              <a:extLst>
                <a:ext uri="{FF2B5EF4-FFF2-40B4-BE49-F238E27FC236}">
                  <a16:creationId xmlns:a16="http://schemas.microsoft.com/office/drawing/2014/main" id="{BEB2EB98-6136-489A-8F5F-995A86A83F66}"/>
                </a:ext>
              </a:extLst>
            </p:cNvPr>
            <p:cNvSpPr/>
            <p:nvPr/>
          </p:nvSpPr>
          <p:spPr>
            <a:xfrm>
              <a:off x="6049622" y="37927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0" name="Freeform: Shape 499">
              <a:extLst>
                <a:ext uri="{FF2B5EF4-FFF2-40B4-BE49-F238E27FC236}">
                  <a16:creationId xmlns:a16="http://schemas.microsoft.com/office/drawing/2014/main" id="{AD58280A-F216-4777-BCAA-8DB5E642522C}"/>
                </a:ext>
              </a:extLst>
            </p:cNvPr>
            <p:cNvSpPr/>
            <p:nvPr/>
          </p:nvSpPr>
          <p:spPr>
            <a:xfrm>
              <a:off x="6049622" y="38117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1" name="Freeform: Shape 500">
              <a:extLst>
                <a:ext uri="{FF2B5EF4-FFF2-40B4-BE49-F238E27FC236}">
                  <a16:creationId xmlns:a16="http://schemas.microsoft.com/office/drawing/2014/main" id="{11654E46-0197-4811-ACE2-898B1981EB50}"/>
                </a:ext>
              </a:extLst>
            </p:cNvPr>
            <p:cNvSpPr/>
            <p:nvPr/>
          </p:nvSpPr>
          <p:spPr>
            <a:xfrm>
              <a:off x="6373472" y="392609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2" name="Freeform: Shape 501">
              <a:extLst>
                <a:ext uri="{FF2B5EF4-FFF2-40B4-BE49-F238E27FC236}">
                  <a16:creationId xmlns:a16="http://schemas.microsoft.com/office/drawing/2014/main" id="{F7C7D4B2-BF6B-48CE-83DC-59A37407A96C}"/>
                </a:ext>
              </a:extLst>
            </p:cNvPr>
            <p:cNvSpPr/>
            <p:nvPr/>
          </p:nvSpPr>
          <p:spPr>
            <a:xfrm>
              <a:off x="6373472" y="39451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3" name="Freeform: Shape 502">
              <a:extLst>
                <a:ext uri="{FF2B5EF4-FFF2-40B4-BE49-F238E27FC236}">
                  <a16:creationId xmlns:a16="http://schemas.microsoft.com/office/drawing/2014/main" id="{8E069FCF-E300-4179-B368-1792011868A8}"/>
                </a:ext>
              </a:extLst>
            </p:cNvPr>
            <p:cNvSpPr/>
            <p:nvPr/>
          </p:nvSpPr>
          <p:spPr>
            <a:xfrm>
              <a:off x="6373472" y="394514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4" name="Freeform: Shape 503">
              <a:extLst>
                <a:ext uri="{FF2B5EF4-FFF2-40B4-BE49-F238E27FC236}">
                  <a16:creationId xmlns:a16="http://schemas.microsoft.com/office/drawing/2014/main" id="{216D474B-33D7-4DBF-8817-AEE9E18C5DF1}"/>
                </a:ext>
              </a:extLst>
            </p:cNvPr>
            <p:cNvSpPr/>
            <p:nvPr/>
          </p:nvSpPr>
          <p:spPr>
            <a:xfrm>
              <a:off x="5704617" y="3566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5" name="Freeform: Shape 504">
              <a:extLst>
                <a:ext uri="{FF2B5EF4-FFF2-40B4-BE49-F238E27FC236}">
                  <a16:creationId xmlns:a16="http://schemas.microsoft.com/office/drawing/2014/main" id="{F2A69DE0-CA66-44F9-BC45-82D79931F5AC}"/>
                </a:ext>
              </a:extLst>
            </p:cNvPr>
            <p:cNvSpPr/>
            <p:nvPr/>
          </p:nvSpPr>
          <p:spPr>
            <a:xfrm>
              <a:off x="5742717" y="3566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6" name="Freeform: Shape 505">
              <a:extLst>
                <a:ext uri="{FF2B5EF4-FFF2-40B4-BE49-F238E27FC236}">
                  <a16:creationId xmlns:a16="http://schemas.microsoft.com/office/drawing/2014/main" id="{46306C65-0198-4E3D-86B6-839F98130879}"/>
                </a:ext>
              </a:extLst>
            </p:cNvPr>
            <p:cNvSpPr/>
            <p:nvPr/>
          </p:nvSpPr>
          <p:spPr>
            <a:xfrm>
              <a:off x="5837967" y="36805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7" name="Freeform: Shape 506">
              <a:extLst>
                <a:ext uri="{FF2B5EF4-FFF2-40B4-BE49-F238E27FC236}">
                  <a16:creationId xmlns:a16="http://schemas.microsoft.com/office/drawing/2014/main" id="{3DD8F4A8-19AB-4FE6-B707-F8AE049EE5D7}"/>
                </a:ext>
              </a:extLst>
            </p:cNvPr>
            <p:cNvSpPr/>
            <p:nvPr/>
          </p:nvSpPr>
          <p:spPr>
            <a:xfrm>
              <a:off x="6009417" y="37186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8" name="Freeform: Shape 507">
              <a:extLst>
                <a:ext uri="{FF2B5EF4-FFF2-40B4-BE49-F238E27FC236}">
                  <a16:creationId xmlns:a16="http://schemas.microsoft.com/office/drawing/2014/main" id="{CCD1778D-F9EC-4C31-8736-03B8C67F8778}"/>
                </a:ext>
              </a:extLst>
            </p:cNvPr>
            <p:cNvSpPr/>
            <p:nvPr/>
          </p:nvSpPr>
          <p:spPr>
            <a:xfrm>
              <a:off x="6352326" y="38329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09" name="Freeform: Shape 508">
              <a:extLst>
                <a:ext uri="{FF2B5EF4-FFF2-40B4-BE49-F238E27FC236}">
                  <a16:creationId xmlns:a16="http://schemas.microsoft.com/office/drawing/2014/main" id="{8F42ED91-FE9B-4F97-B30E-E8F90C3CC19B}"/>
                </a:ext>
              </a:extLst>
            </p:cNvPr>
            <p:cNvSpPr/>
            <p:nvPr/>
          </p:nvSpPr>
          <p:spPr>
            <a:xfrm>
              <a:off x="64666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0" name="Freeform: Shape 509">
              <a:extLst>
                <a:ext uri="{FF2B5EF4-FFF2-40B4-BE49-F238E27FC236}">
                  <a16:creationId xmlns:a16="http://schemas.microsoft.com/office/drawing/2014/main" id="{4589AB06-9EEF-453F-90DF-F4B4924750CA}"/>
                </a:ext>
              </a:extLst>
            </p:cNvPr>
            <p:cNvSpPr/>
            <p:nvPr/>
          </p:nvSpPr>
          <p:spPr>
            <a:xfrm>
              <a:off x="65047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1" name="Freeform: Shape 510">
              <a:extLst>
                <a:ext uri="{FF2B5EF4-FFF2-40B4-BE49-F238E27FC236}">
                  <a16:creationId xmlns:a16="http://schemas.microsoft.com/office/drawing/2014/main" id="{2EFE993D-1E92-409F-AC36-702D60F25A48}"/>
                </a:ext>
              </a:extLst>
            </p:cNvPr>
            <p:cNvSpPr/>
            <p:nvPr/>
          </p:nvSpPr>
          <p:spPr>
            <a:xfrm>
              <a:off x="6504726" y="39282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2" name="Freeform: Shape 511">
              <a:extLst>
                <a:ext uri="{FF2B5EF4-FFF2-40B4-BE49-F238E27FC236}">
                  <a16:creationId xmlns:a16="http://schemas.microsoft.com/office/drawing/2014/main" id="{8CF70682-99DF-41FA-B6A2-5979C49B4E95}"/>
                </a:ext>
              </a:extLst>
            </p:cNvPr>
            <p:cNvSpPr/>
            <p:nvPr/>
          </p:nvSpPr>
          <p:spPr>
            <a:xfrm>
              <a:off x="663807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3" name="Freeform: Shape 512">
              <a:extLst>
                <a:ext uri="{FF2B5EF4-FFF2-40B4-BE49-F238E27FC236}">
                  <a16:creationId xmlns:a16="http://schemas.microsoft.com/office/drawing/2014/main" id="{2BE0BEF2-CCCE-4889-BE30-71DCB97AFA7C}"/>
                </a:ext>
              </a:extLst>
            </p:cNvPr>
            <p:cNvSpPr/>
            <p:nvPr/>
          </p:nvSpPr>
          <p:spPr>
            <a:xfrm>
              <a:off x="665712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4" name="Freeform: Shape 513">
              <a:extLst>
                <a:ext uri="{FF2B5EF4-FFF2-40B4-BE49-F238E27FC236}">
                  <a16:creationId xmlns:a16="http://schemas.microsoft.com/office/drawing/2014/main" id="{72A84200-D4B4-4021-AE29-7434291E127E}"/>
                </a:ext>
              </a:extLst>
            </p:cNvPr>
            <p:cNvSpPr/>
            <p:nvPr/>
          </p:nvSpPr>
          <p:spPr>
            <a:xfrm>
              <a:off x="6714276" y="39472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5" name="Freeform: Shape 514">
              <a:extLst>
                <a:ext uri="{FF2B5EF4-FFF2-40B4-BE49-F238E27FC236}">
                  <a16:creationId xmlns:a16="http://schemas.microsoft.com/office/drawing/2014/main" id="{802F522B-6E74-41E8-A0B3-8B407BE28EA6}"/>
                </a:ext>
              </a:extLst>
            </p:cNvPr>
            <p:cNvSpPr/>
            <p:nvPr/>
          </p:nvSpPr>
          <p:spPr>
            <a:xfrm>
              <a:off x="6790476" y="402345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6" name="Freeform: Shape 515">
              <a:extLst>
                <a:ext uri="{FF2B5EF4-FFF2-40B4-BE49-F238E27FC236}">
                  <a16:creationId xmlns:a16="http://schemas.microsoft.com/office/drawing/2014/main" id="{28E5633E-D82A-445D-970B-DB4FDB98F4CB}"/>
                </a:ext>
              </a:extLst>
            </p:cNvPr>
            <p:cNvSpPr/>
            <p:nvPr/>
          </p:nvSpPr>
          <p:spPr>
            <a:xfrm>
              <a:off x="682857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7" name="Freeform: Shape 516">
              <a:extLst>
                <a:ext uri="{FF2B5EF4-FFF2-40B4-BE49-F238E27FC236}">
                  <a16:creationId xmlns:a16="http://schemas.microsoft.com/office/drawing/2014/main" id="{C590DCAC-DAAC-4AB9-8713-A69850BDEDD4}"/>
                </a:ext>
              </a:extLst>
            </p:cNvPr>
            <p:cNvSpPr/>
            <p:nvPr/>
          </p:nvSpPr>
          <p:spPr>
            <a:xfrm>
              <a:off x="686667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8" name="Freeform: Shape 517">
              <a:extLst>
                <a:ext uri="{FF2B5EF4-FFF2-40B4-BE49-F238E27FC236}">
                  <a16:creationId xmlns:a16="http://schemas.microsoft.com/office/drawing/2014/main" id="{34D58878-66ED-4C78-A169-0426AF05FE2C}"/>
                </a:ext>
              </a:extLst>
            </p:cNvPr>
            <p:cNvSpPr/>
            <p:nvPr/>
          </p:nvSpPr>
          <p:spPr>
            <a:xfrm>
              <a:off x="68857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19" name="Freeform: Shape 518">
              <a:extLst>
                <a:ext uri="{FF2B5EF4-FFF2-40B4-BE49-F238E27FC236}">
                  <a16:creationId xmlns:a16="http://schemas.microsoft.com/office/drawing/2014/main" id="{3E0E4573-D732-4FA4-9755-17B058E8BCC6}"/>
                </a:ext>
              </a:extLst>
            </p:cNvPr>
            <p:cNvSpPr/>
            <p:nvPr/>
          </p:nvSpPr>
          <p:spPr>
            <a:xfrm>
              <a:off x="69238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0" name="Freeform: Shape 519">
              <a:extLst>
                <a:ext uri="{FF2B5EF4-FFF2-40B4-BE49-F238E27FC236}">
                  <a16:creationId xmlns:a16="http://schemas.microsoft.com/office/drawing/2014/main" id="{9293E406-8FAB-4916-838D-B00C2FC27405}"/>
                </a:ext>
              </a:extLst>
            </p:cNvPr>
            <p:cNvSpPr/>
            <p:nvPr/>
          </p:nvSpPr>
          <p:spPr>
            <a:xfrm>
              <a:off x="69619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1" name="Freeform: Shape 520">
              <a:extLst>
                <a:ext uri="{FF2B5EF4-FFF2-40B4-BE49-F238E27FC236}">
                  <a16:creationId xmlns:a16="http://schemas.microsoft.com/office/drawing/2014/main" id="{0B181DFC-79D8-418C-81B2-BFF13F6ACCF8}"/>
                </a:ext>
              </a:extLst>
            </p:cNvPr>
            <p:cNvSpPr/>
            <p:nvPr/>
          </p:nvSpPr>
          <p:spPr>
            <a:xfrm>
              <a:off x="70000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2" name="Freeform: Shape 521">
              <a:extLst>
                <a:ext uri="{FF2B5EF4-FFF2-40B4-BE49-F238E27FC236}">
                  <a16:creationId xmlns:a16="http://schemas.microsoft.com/office/drawing/2014/main" id="{14B1D063-13BD-460F-84CB-AB133675B659}"/>
                </a:ext>
              </a:extLst>
            </p:cNvPr>
            <p:cNvSpPr/>
            <p:nvPr/>
          </p:nvSpPr>
          <p:spPr>
            <a:xfrm>
              <a:off x="7038126" y="40806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3" name="Freeform: Shape 522">
              <a:extLst>
                <a:ext uri="{FF2B5EF4-FFF2-40B4-BE49-F238E27FC236}">
                  <a16:creationId xmlns:a16="http://schemas.microsoft.com/office/drawing/2014/main" id="{1FDC8E04-11FB-4D67-A6DB-F04C451027DA}"/>
                </a:ext>
              </a:extLst>
            </p:cNvPr>
            <p:cNvSpPr/>
            <p:nvPr/>
          </p:nvSpPr>
          <p:spPr>
            <a:xfrm>
              <a:off x="7438176" y="42330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4" name="Freeform: Shape 523">
              <a:extLst>
                <a:ext uri="{FF2B5EF4-FFF2-40B4-BE49-F238E27FC236}">
                  <a16:creationId xmlns:a16="http://schemas.microsoft.com/office/drawing/2014/main" id="{D67F292B-5B9A-4898-8696-33C99E0C778A}"/>
                </a:ext>
              </a:extLst>
            </p:cNvPr>
            <p:cNvSpPr/>
            <p:nvPr/>
          </p:nvSpPr>
          <p:spPr>
            <a:xfrm>
              <a:off x="7609626" y="423300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25" name="Freeform: Shape 524">
              <a:extLst>
                <a:ext uri="{FF2B5EF4-FFF2-40B4-BE49-F238E27FC236}">
                  <a16:creationId xmlns:a16="http://schemas.microsoft.com/office/drawing/2014/main" id="{5C749FCF-46E6-43A8-BE39-0F816EE0B570}"/>
                </a:ext>
              </a:extLst>
            </p:cNvPr>
            <p:cNvSpPr/>
            <p:nvPr/>
          </p:nvSpPr>
          <p:spPr>
            <a:xfrm>
              <a:off x="7154531" y="4173759"/>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587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grpSp>
      <p:grpSp>
        <p:nvGrpSpPr>
          <p:cNvPr id="554" name="Group 553">
            <a:extLst>
              <a:ext uri="{FF2B5EF4-FFF2-40B4-BE49-F238E27FC236}">
                <a16:creationId xmlns:a16="http://schemas.microsoft.com/office/drawing/2014/main" id="{BDAB6FA0-7C60-4068-B9A4-67F606FBD055}"/>
              </a:ext>
            </a:extLst>
          </p:cNvPr>
          <p:cNvGrpSpPr/>
          <p:nvPr/>
        </p:nvGrpSpPr>
        <p:grpSpPr>
          <a:xfrm>
            <a:off x="7341777" y="3430839"/>
            <a:ext cx="3030371" cy="1239792"/>
            <a:chOff x="7341777" y="3430839"/>
            <a:chExt cx="3030371" cy="1239792"/>
          </a:xfrm>
        </p:grpSpPr>
        <p:cxnSp>
          <p:nvCxnSpPr>
            <p:cNvPr id="528" name="Straight Connector 527">
              <a:extLst>
                <a:ext uri="{FF2B5EF4-FFF2-40B4-BE49-F238E27FC236}">
                  <a16:creationId xmlns:a16="http://schemas.microsoft.com/office/drawing/2014/main" id="{C5DB4C3A-8BE4-4985-8BEA-43C20F18BC76}"/>
                </a:ext>
              </a:extLst>
            </p:cNvPr>
            <p:cNvCxnSpPr/>
            <p:nvPr/>
          </p:nvCxnSpPr>
          <p:spPr>
            <a:xfrm flipV="1">
              <a:off x="7341777" y="3823011"/>
              <a:ext cx="3030371"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69AFBA3D-C515-4D66-AEBE-7AEF672F019C}"/>
                </a:ext>
              </a:extLst>
            </p:cNvPr>
            <p:cNvCxnSpPr/>
            <p:nvPr/>
          </p:nvCxnSpPr>
          <p:spPr>
            <a:xfrm flipH="1" flipV="1">
              <a:off x="8738478" y="3430839"/>
              <a:ext cx="0" cy="123979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grpSp>
      <p:grpSp>
        <p:nvGrpSpPr>
          <p:cNvPr id="553" name="Group 552">
            <a:extLst>
              <a:ext uri="{FF2B5EF4-FFF2-40B4-BE49-F238E27FC236}">
                <a16:creationId xmlns:a16="http://schemas.microsoft.com/office/drawing/2014/main" id="{F8401722-D599-431F-B8E6-A57679474B22}"/>
              </a:ext>
            </a:extLst>
          </p:cNvPr>
          <p:cNvGrpSpPr/>
          <p:nvPr/>
        </p:nvGrpSpPr>
        <p:grpSpPr>
          <a:xfrm>
            <a:off x="7305323" y="2929543"/>
            <a:ext cx="2496199" cy="1653435"/>
            <a:chOff x="4533900" y="2462212"/>
            <a:chExt cx="3126800" cy="1934984"/>
          </a:xfrm>
        </p:grpSpPr>
        <p:sp>
          <p:nvSpPr>
            <p:cNvPr id="534" name="Freeform: Shape 533">
              <a:extLst>
                <a:ext uri="{FF2B5EF4-FFF2-40B4-BE49-F238E27FC236}">
                  <a16:creationId xmlns:a16="http://schemas.microsoft.com/office/drawing/2014/main" id="{2AD7EE45-CCAC-47BB-ACCA-B9098C2DBEBB}"/>
                </a:ext>
              </a:extLst>
            </p:cNvPr>
            <p:cNvSpPr/>
            <p:nvPr/>
          </p:nvSpPr>
          <p:spPr>
            <a:xfrm>
              <a:off x="4533900" y="2462212"/>
              <a:ext cx="3117275" cy="1896884"/>
            </a:xfrm>
            <a:custGeom>
              <a:avLst/>
              <a:gdLst>
                <a:gd name="connsiteX0" fmla="*/ 3117276 w 3117275"/>
                <a:gd name="connsiteY0" fmla="*/ 1896885 h 1896884"/>
                <a:gd name="connsiteX1" fmla="*/ 2473252 w 3117275"/>
                <a:gd name="connsiteY1" fmla="*/ 1896885 h 1896884"/>
                <a:gd name="connsiteX2" fmla="*/ 2473252 w 3117275"/>
                <a:gd name="connsiteY2" fmla="*/ 1861709 h 1896884"/>
                <a:gd name="connsiteX3" fmla="*/ 2419131 w 3117275"/>
                <a:gd name="connsiteY3" fmla="*/ 1861709 h 1896884"/>
                <a:gd name="connsiteX4" fmla="*/ 2419131 w 3117275"/>
                <a:gd name="connsiteY4" fmla="*/ 1823819 h 1896884"/>
                <a:gd name="connsiteX5" fmla="*/ 2270303 w 3117275"/>
                <a:gd name="connsiteY5" fmla="*/ 1823819 h 1896884"/>
                <a:gd name="connsiteX6" fmla="*/ 2270303 w 3117275"/>
                <a:gd name="connsiteY6" fmla="*/ 1794053 h 1896884"/>
                <a:gd name="connsiteX7" fmla="*/ 1880645 w 3117275"/>
                <a:gd name="connsiteY7" fmla="*/ 1794053 h 1896884"/>
                <a:gd name="connsiteX8" fmla="*/ 1880645 w 3117275"/>
                <a:gd name="connsiteY8" fmla="*/ 1769697 h 1896884"/>
                <a:gd name="connsiteX9" fmla="*/ 1840059 w 3117275"/>
                <a:gd name="connsiteY9" fmla="*/ 1769697 h 1896884"/>
                <a:gd name="connsiteX10" fmla="*/ 1840059 w 3117275"/>
                <a:gd name="connsiteY10" fmla="*/ 1712881 h 1896884"/>
                <a:gd name="connsiteX11" fmla="*/ 1748057 w 3117275"/>
                <a:gd name="connsiteY11" fmla="*/ 1712881 h 1896884"/>
                <a:gd name="connsiteX12" fmla="*/ 1748057 w 3117275"/>
                <a:gd name="connsiteY12" fmla="*/ 1683115 h 1896884"/>
                <a:gd name="connsiteX13" fmla="*/ 1566758 w 3117275"/>
                <a:gd name="connsiteY13" fmla="*/ 1683115 h 1896884"/>
                <a:gd name="connsiteX14" fmla="*/ 1566758 w 3117275"/>
                <a:gd name="connsiteY14" fmla="*/ 1653350 h 1896884"/>
                <a:gd name="connsiteX15" fmla="*/ 1515342 w 3117275"/>
                <a:gd name="connsiteY15" fmla="*/ 1653350 h 1896884"/>
                <a:gd name="connsiteX16" fmla="*/ 1515342 w 3117275"/>
                <a:gd name="connsiteY16" fmla="*/ 1626289 h 1896884"/>
                <a:gd name="connsiteX17" fmla="*/ 1334043 w 3117275"/>
                <a:gd name="connsiteY17" fmla="*/ 1626289 h 1896884"/>
                <a:gd name="connsiteX18" fmla="*/ 1334043 w 3117275"/>
                <a:gd name="connsiteY18" fmla="*/ 1610049 h 1896884"/>
                <a:gd name="connsiteX19" fmla="*/ 1263682 w 3117275"/>
                <a:gd name="connsiteY19" fmla="*/ 1610049 h 1896884"/>
                <a:gd name="connsiteX20" fmla="*/ 1263682 w 3117275"/>
                <a:gd name="connsiteY20" fmla="*/ 1580283 h 1896884"/>
                <a:gd name="connsiteX21" fmla="*/ 1220391 w 3117275"/>
                <a:gd name="connsiteY21" fmla="*/ 1580283 h 1896884"/>
                <a:gd name="connsiteX22" fmla="*/ 1220391 w 3117275"/>
                <a:gd name="connsiteY22" fmla="*/ 1499102 h 1896884"/>
                <a:gd name="connsiteX23" fmla="*/ 1071563 w 3117275"/>
                <a:gd name="connsiteY23" fmla="*/ 1499102 h 1896884"/>
                <a:gd name="connsiteX24" fmla="*/ 1071563 w 3117275"/>
                <a:gd name="connsiteY24" fmla="*/ 1455811 h 1896884"/>
                <a:gd name="connsiteX25" fmla="*/ 1025557 w 3117275"/>
                <a:gd name="connsiteY25" fmla="*/ 1455811 h 1896884"/>
                <a:gd name="connsiteX26" fmla="*/ 1025557 w 3117275"/>
                <a:gd name="connsiteY26" fmla="*/ 1407100 h 1896884"/>
                <a:gd name="connsiteX27" fmla="*/ 933559 w 3117275"/>
                <a:gd name="connsiteY27" fmla="*/ 1407100 h 1896884"/>
                <a:gd name="connsiteX28" fmla="*/ 933559 w 3117275"/>
                <a:gd name="connsiteY28" fmla="*/ 1288037 h 1896884"/>
                <a:gd name="connsiteX29" fmla="*/ 914616 w 3117275"/>
                <a:gd name="connsiteY29" fmla="*/ 1288037 h 1896884"/>
                <a:gd name="connsiteX30" fmla="*/ 914616 w 3117275"/>
                <a:gd name="connsiteY30" fmla="*/ 1104033 h 1896884"/>
                <a:gd name="connsiteX31" fmla="*/ 890263 w 3117275"/>
                <a:gd name="connsiteY31" fmla="*/ 1104033 h 1896884"/>
                <a:gd name="connsiteX32" fmla="*/ 890263 w 3117275"/>
                <a:gd name="connsiteY32" fmla="*/ 1071563 h 1896884"/>
                <a:gd name="connsiteX33" fmla="*/ 809084 w 3117275"/>
                <a:gd name="connsiteY33" fmla="*/ 1071563 h 1896884"/>
                <a:gd name="connsiteX34" fmla="*/ 809084 w 3117275"/>
                <a:gd name="connsiteY34" fmla="*/ 1014736 h 1896884"/>
                <a:gd name="connsiteX35" fmla="*/ 730610 w 3117275"/>
                <a:gd name="connsiteY35" fmla="*/ 1014736 h 1896884"/>
                <a:gd name="connsiteX36" fmla="*/ 730610 w 3117275"/>
                <a:gd name="connsiteY36" fmla="*/ 984971 h 1896884"/>
                <a:gd name="connsiteX37" fmla="*/ 657550 w 3117275"/>
                <a:gd name="connsiteY37" fmla="*/ 984971 h 1896884"/>
                <a:gd name="connsiteX38" fmla="*/ 657550 w 3117275"/>
                <a:gd name="connsiteY38" fmla="*/ 906498 h 1896884"/>
                <a:gd name="connsiteX39" fmla="*/ 630490 w 3117275"/>
                <a:gd name="connsiteY39" fmla="*/ 906498 h 1896884"/>
                <a:gd name="connsiteX40" fmla="*/ 630490 w 3117275"/>
                <a:gd name="connsiteY40" fmla="*/ 760376 h 1896884"/>
                <a:gd name="connsiteX41" fmla="*/ 603431 w 3117275"/>
                <a:gd name="connsiteY41" fmla="*/ 760376 h 1896884"/>
                <a:gd name="connsiteX42" fmla="*/ 603431 w 3117275"/>
                <a:gd name="connsiteY42" fmla="*/ 595313 h 1896884"/>
                <a:gd name="connsiteX43" fmla="*/ 589900 w 3117275"/>
                <a:gd name="connsiteY43" fmla="*/ 595313 h 1896884"/>
                <a:gd name="connsiteX44" fmla="*/ 589900 w 3117275"/>
                <a:gd name="connsiteY44" fmla="*/ 530369 h 1896884"/>
                <a:gd name="connsiteX45" fmla="*/ 552017 w 3117275"/>
                <a:gd name="connsiteY45" fmla="*/ 530369 h 1896884"/>
                <a:gd name="connsiteX46" fmla="*/ 552017 w 3117275"/>
                <a:gd name="connsiteY46" fmla="*/ 503310 h 1896884"/>
                <a:gd name="connsiteX47" fmla="*/ 530369 w 3117275"/>
                <a:gd name="connsiteY47" fmla="*/ 503310 h 1896884"/>
                <a:gd name="connsiteX48" fmla="*/ 530369 w 3117275"/>
                <a:gd name="connsiteY48" fmla="*/ 457308 h 1896884"/>
                <a:gd name="connsiteX49" fmla="*/ 386953 w 3117275"/>
                <a:gd name="connsiteY49" fmla="*/ 457308 h 1896884"/>
                <a:gd name="connsiteX50" fmla="*/ 386953 w 3117275"/>
                <a:gd name="connsiteY50" fmla="*/ 441072 h 1896884"/>
                <a:gd name="connsiteX51" fmla="*/ 362600 w 3117275"/>
                <a:gd name="connsiteY51" fmla="*/ 441072 h 1896884"/>
                <a:gd name="connsiteX52" fmla="*/ 362600 w 3117275"/>
                <a:gd name="connsiteY52" fmla="*/ 414013 h 1896884"/>
                <a:gd name="connsiteX53" fmla="*/ 340951 w 3117275"/>
                <a:gd name="connsiteY53" fmla="*/ 414013 h 1896884"/>
                <a:gd name="connsiteX54" fmla="*/ 340951 w 3117275"/>
                <a:gd name="connsiteY54" fmla="*/ 403188 h 1896884"/>
                <a:gd name="connsiteX55" fmla="*/ 303068 w 3117275"/>
                <a:gd name="connsiteY55" fmla="*/ 403188 h 1896884"/>
                <a:gd name="connsiteX56" fmla="*/ 303068 w 3117275"/>
                <a:gd name="connsiteY56" fmla="*/ 216478 h 1896884"/>
                <a:gd name="connsiteX57" fmla="*/ 276009 w 3117275"/>
                <a:gd name="connsiteY57" fmla="*/ 216478 h 1896884"/>
                <a:gd name="connsiteX58" fmla="*/ 276009 w 3117275"/>
                <a:gd name="connsiteY58" fmla="*/ 186712 h 1896884"/>
                <a:gd name="connsiteX59" fmla="*/ 259772 w 3117275"/>
                <a:gd name="connsiteY59" fmla="*/ 186712 h 1896884"/>
                <a:gd name="connsiteX60" fmla="*/ 259772 w 3117275"/>
                <a:gd name="connsiteY60" fmla="*/ 162357 h 1896884"/>
                <a:gd name="connsiteX61" fmla="*/ 224595 w 3117275"/>
                <a:gd name="connsiteY61" fmla="*/ 162357 h 1896884"/>
                <a:gd name="connsiteX62" fmla="*/ 224595 w 3117275"/>
                <a:gd name="connsiteY62" fmla="*/ 143416 h 1896884"/>
                <a:gd name="connsiteX63" fmla="*/ 208359 w 3117275"/>
                <a:gd name="connsiteY63" fmla="*/ 143416 h 1896884"/>
                <a:gd name="connsiteX64" fmla="*/ 208359 w 3117275"/>
                <a:gd name="connsiteY64" fmla="*/ 124475 h 1896884"/>
                <a:gd name="connsiteX65" fmla="*/ 173182 w 3117275"/>
                <a:gd name="connsiteY65" fmla="*/ 124475 h 1896884"/>
                <a:gd name="connsiteX66" fmla="*/ 173182 w 3117275"/>
                <a:gd name="connsiteY66" fmla="*/ 100121 h 1896884"/>
                <a:gd name="connsiteX67" fmla="*/ 156946 w 3117275"/>
                <a:gd name="connsiteY67" fmla="*/ 100121 h 1896884"/>
                <a:gd name="connsiteX68" fmla="*/ 156946 w 3117275"/>
                <a:gd name="connsiteY68" fmla="*/ 92003 h 1896884"/>
                <a:gd name="connsiteX69" fmla="*/ 124475 w 3117275"/>
                <a:gd name="connsiteY69" fmla="*/ 92003 h 1896884"/>
                <a:gd name="connsiteX70" fmla="*/ 124475 w 3117275"/>
                <a:gd name="connsiteY70" fmla="*/ 54119 h 1896884"/>
                <a:gd name="connsiteX71" fmla="*/ 97415 w 3117275"/>
                <a:gd name="connsiteY71" fmla="*/ 54119 h 1896884"/>
                <a:gd name="connsiteX72" fmla="*/ 97415 w 3117275"/>
                <a:gd name="connsiteY72" fmla="*/ 32471 h 1896884"/>
                <a:gd name="connsiteX73" fmla="*/ 78473 w 3117275"/>
                <a:gd name="connsiteY73" fmla="*/ 32471 h 1896884"/>
                <a:gd name="connsiteX74" fmla="*/ 78473 w 3117275"/>
                <a:gd name="connsiteY74" fmla="*/ 24354 h 1896884"/>
                <a:gd name="connsiteX75" fmla="*/ 37883 w 3117275"/>
                <a:gd name="connsiteY75" fmla="*/ 24354 h 1896884"/>
                <a:gd name="connsiteX76" fmla="*/ 37883 w 3117275"/>
                <a:gd name="connsiteY76" fmla="*/ 0 h 1896884"/>
                <a:gd name="connsiteX77" fmla="*/ 0 w 3117275"/>
                <a:gd name="connsiteY77" fmla="*/ 0 h 189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17275" h="1896884">
                  <a:moveTo>
                    <a:pt x="3117276" y="1896885"/>
                  </a:moveTo>
                  <a:lnTo>
                    <a:pt x="2473252" y="1896885"/>
                  </a:lnTo>
                  <a:lnTo>
                    <a:pt x="2473252" y="1861709"/>
                  </a:lnTo>
                  <a:lnTo>
                    <a:pt x="2419131" y="1861709"/>
                  </a:lnTo>
                  <a:lnTo>
                    <a:pt x="2419131" y="1823819"/>
                  </a:lnTo>
                  <a:lnTo>
                    <a:pt x="2270303" y="1823819"/>
                  </a:lnTo>
                  <a:lnTo>
                    <a:pt x="2270303" y="1794053"/>
                  </a:lnTo>
                  <a:lnTo>
                    <a:pt x="1880645" y="1794053"/>
                  </a:lnTo>
                  <a:lnTo>
                    <a:pt x="1880645" y="1769697"/>
                  </a:lnTo>
                  <a:lnTo>
                    <a:pt x="1840059" y="1769697"/>
                  </a:lnTo>
                  <a:lnTo>
                    <a:pt x="1840059" y="1712881"/>
                  </a:lnTo>
                  <a:lnTo>
                    <a:pt x="1748057" y="1712881"/>
                  </a:lnTo>
                  <a:lnTo>
                    <a:pt x="1748057" y="1683115"/>
                  </a:lnTo>
                  <a:lnTo>
                    <a:pt x="1566758" y="1683115"/>
                  </a:lnTo>
                  <a:lnTo>
                    <a:pt x="1566758" y="1653350"/>
                  </a:lnTo>
                  <a:lnTo>
                    <a:pt x="1515342" y="1653350"/>
                  </a:lnTo>
                  <a:lnTo>
                    <a:pt x="1515342" y="1626289"/>
                  </a:lnTo>
                  <a:lnTo>
                    <a:pt x="1334043" y="1626289"/>
                  </a:lnTo>
                  <a:lnTo>
                    <a:pt x="1334043" y="1610049"/>
                  </a:lnTo>
                  <a:lnTo>
                    <a:pt x="1263682" y="1610049"/>
                  </a:lnTo>
                  <a:lnTo>
                    <a:pt x="1263682" y="1580283"/>
                  </a:lnTo>
                  <a:lnTo>
                    <a:pt x="1220391" y="1580283"/>
                  </a:lnTo>
                  <a:lnTo>
                    <a:pt x="1220391" y="1499102"/>
                  </a:lnTo>
                  <a:lnTo>
                    <a:pt x="1071563" y="1499102"/>
                  </a:lnTo>
                  <a:lnTo>
                    <a:pt x="1071563" y="1455811"/>
                  </a:lnTo>
                  <a:lnTo>
                    <a:pt x="1025557" y="1455811"/>
                  </a:lnTo>
                  <a:lnTo>
                    <a:pt x="1025557" y="1407100"/>
                  </a:lnTo>
                  <a:lnTo>
                    <a:pt x="933559" y="1407100"/>
                  </a:lnTo>
                  <a:lnTo>
                    <a:pt x="933559" y="1288037"/>
                  </a:lnTo>
                  <a:lnTo>
                    <a:pt x="914616" y="1288037"/>
                  </a:lnTo>
                  <a:lnTo>
                    <a:pt x="914616" y="1104033"/>
                  </a:lnTo>
                  <a:lnTo>
                    <a:pt x="890263" y="1104033"/>
                  </a:lnTo>
                  <a:lnTo>
                    <a:pt x="890263" y="1071563"/>
                  </a:lnTo>
                  <a:lnTo>
                    <a:pt x="809084" y="1071563"/>
                  </a:lnTo>
                  <a:lnTo>
                    <a:pt x="809084" y="1014736"/>
                  </a:lnTo>
                  <a:lnTo>
                    <a:pt x="730610" y="1014736"/>
                  </a:lnTo>
                  <a:lnTo>
                    <a:pt x="730610" y="984971"/>
                  </a:lnTo>
                  <a:lnTo>
                    <a:pt x="657550" y="984971"/>
                  </a:lnTo>
                  <a:lnTo>
                    <a:pt x="657550" y="906498"/>
                  </a:lnTo>
                  <a:lnTo>
                    <a:pt x="630490" y="906498"/>
                  </a:lnTo>
                  <a:lnTo>
                    <a:pt x="630490" y="760376"/>
                  </a:lnTo>
                  <a:lnTo>
                    <a:pt x="603431" y="760376"/>
                  </a:lnTo>
                  <a:lnTo>
                    <a:pt x="603431" y="595313"/>
                  </a:lnTo>
                  <a:lnTo>
                    <a:pt x="589900" y="595313"/>
                  </a:lnTo>
                  <a:lnTo>
                    <a:pt x="589900" y="530369"/>
                  </a:lnTo>
                  <a:lnTo>
                    <a:pt x="552017" y="530369"/>
                  </a:lnTo>
                  <a:lnTo>
                    <a:pt x="552017" y="503310"/>
                  </a:lnTo>
                  <a:lnTo>
                    <a:pt x="530369" y="503310"/>
                  </a:lnTo>
                  <a:lnTo>
                    <a:pt x="530369" y="457308"/>
                  </a:lnTo>
                  <a:lnTo>
                    <a:pt x="386953" y="457308"/>
                  </a:lnTo>
                  <a:lnTo>
                    <a:pt x="386953" y="441072"/>
                  </a:lnTo>
                  <a:lnTo>
                    <a:pt x="362600" y="441072"/>
                  </a:lnTo>
                  <a:lnTo>
                    <a:pt x="362600" y="414013"/>
                  </a:lnTo>
                  <a:lnTo>
                    <a:pt x="340951" y="414013"/>
                  </a:lnTo>
                  <a:lnTo>
                    <a:pt x="340951" y="403188"/>
                  </a:lnTo>
                  <a:lnTo>
                    <a:pt x="303068" y="403188"/>
                  </a:lnTo>
                  <a:lnTo>
                    <a:pt x="303068" y="216478"/>
                  </a:lnTo>
                  <a:lnTo>
                    <a:pt x="276009" y="216478"/>
                  </a:lnTo>
                  <a:lnTo>
                    <a:pt x="276009" y="186712"/>
                  </a:lnTo>
                  <a:lnTo>
                    <a:pt x="259772" y="186712"/>
                  </a:lnTo>
                  <a:lnTo>
                    <a:pt x="259772" y="162357"/>
                  </a:lnTo>
                  <a:lnTo>
                    <a:pt x="224595" y="162357"/>
                  </a:lnTo>
                  <a:lnTo>
                    <a:pt x="224595" y="143416"/>
                  </a:lnTo>
                  <a:lnTo>
                    <a:pt x="208359" y="143416"/>
                  </a:lnTo>
                  <a:lnTo>
                    <a:pt x="208359" y="124475"/>
                  </a:lnTo>
                  <a:lnTo>
                    <a:pt x="173182" y="124475"/>
                  </a:lnTo>
                  <a:lnTo>
                    <a:pt x="173182" y="100121"/>
                  </a:lnTo>
                  <a:lnTo>
                    <a:pt x="156946" y="100121"/>
                  </a:lnTo>
                  <a:lnTo>
                    <a:pt x="156946" y="92003"/>
                  </a:lnTo>
                  <a:lnTo>
                    <a:pt x="124475" y="92003"/>
                  </a:lnTo>
                  <a:lnTo>
                    <a:pt x="124475" y="54119"/>
                  </a:lnTo>
                  <a:lnTo>
                    <a:pt x="97415" y="54119"/>
                  </a:lnTo>
                  <a:lnTo>
                    <a:pt x="97415" y="32471"/>
                  </a:lnTo>
                  <a:lnTo>
                    <a:pt x="78473" y="32471"/>
                  </a:lnTo>
                  <a:lnTo>
                    <a:pt x="78473" y="24354"/>
                  </a:lnTo>
                  <a:lnTo>
                    <a:pt x="37883" y="24354"/>
                  </a:lnTo>
                  <a:lnTo>
                    <a:pt x="37883" y="0"/>
                  </a:lnTo>
                  <a:lnTo>
                    <a:pt x="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5" name="Freeform: Shape 534">
              <a:extLst>
                <a:ext uri="{FF2B5EF4-FFF2-40B4-BE49-F238E27FC236}">
                  <a16:creationId xmlns:a16="http://schemas.microsoft.com/office/drawing/2014/main" id="{47D767FF-4108-440C-91E5-2931BB4F2C74}"/>
                </a:ext>
              </a:extLst>
            </p:cNvPr>
            <p:cNvSpPr/>
            <p:nvPr/>
          </p:nvSpPr>
          <p:spPr>
            <a:xfrm>
              <a:off x="765117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6" name="Freeform: Shape 535">
              <a:extLst>
                <a:ext uri="{FF2B5EF4-FFF2-40B4-BE49-F238E27FC236}">
                  <a16:creationId xmlns:a16="http://schemas.microsoft.com/office/drawing/2014/main" id="{D696F19B-F8F8-4C1E-97C5-8356BCC25A9B}"/>
                </a:ext>
              </a:extLst>
            </p:cNvPr>
            <p:cNvSpPr/>
            <p:nvPr/>
          </p:nvSpPr>
          <p:spPr>
            <a:xfrm>
              <a:off x="719396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7" name="Freeform: Shape 536">
              <a:extLst>
                <a:ext uri="{FF2B5EF4-FFF2-40B4-BE49-F238E27FC236}">
                  <a16:creationId xmlns:a16="http://schemas.microsoft.com/office/drawing/2014/main" id="{52C8EDE5-83EF-49DF-909C-5C1DC9F5EFA3}"/>
                </a:ext>
              </a:extLst>
            </p:cNvPr>
            <p:cNvSpPr/>
            <p:nvPr/>
          </p:nvSpPr>
          <p:spPr>
            <a:xfrm>
              <a:off x="7041565" y="4325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8" name="Freeform: Shape 537">
              <a:extLst>
                <a:ext uri="{FF2B5EF4-FFF2-40B4-BE49-F238E27FC236}">
                  <a16:creationId xmlns:a16="http://schemas.microsoft.com/office/drawing/2014/main" id="{AB1420A7-5AFC-427B-B602-EFD5EC9C8A7E}"/>
                </a:ext>
              </a:extLst>
            </p:cNvPr>
            <p:cNvSpPr/>
            <p:nvPr/>
          </p:nvSpPr>
          <p:spPr>
            <a:xfrm>
              <a:off x="6832015" y="4248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39" name="Freeform: Shape 538">
              <a:extLst>
                <a:ext uri="{FF2B5EF4-FFF2-40B4-BE49-F238E27FC236}">
                  <a16:creationId xmlns:a16="http://schemas.microsoft.com/office/drawing/2014/main" id="{1EED1FF6-A970-461C-A9C1-C6B0D7F535F5}"/>
                </a:ext>
              </a:extLst>
            </p:cNvPr>
            <p:cNvSpPr/>
            <p:nvPr/>
          </p:nvSpPr>
          <p:spPr>
            <a:xfrm>
              <a:off x="6793915" y="4210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0" name="Freeform: Shape 539">
              <a:extLst>
                <a:ext uri="{FF2B5EF4-FFF2-40B4-BE49-F238E27FC236}">
                  <a16:creationId xmlns:a16="http://schemas.microsoft.com/office/drawing/2014/main" id="{98F7115A-FA78-481E-9DB1-99BE41869EFC}"/>
                </a:ext>
              </a:extLst>
            </p:cNvPr>
            <p:cNvSpPr/>
            <p:nvPr/>
          </p:nvSpPr>
          <p:spPr>
            <a:xfrm>
              <a:off x="6451015" y="4210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1" name="Freeform: Shape 540">
              <a:extLst>
                <a:ext uri="{FF2B5EF4-FFF2-40B4-BE49-F238E27FC236}">
                  <a16:creationId xmlns:a16="http://schemas.microsoft.com/office/drawing/2014/main" id="{4615B31A-C5BD-478D-9A87-0BEC497352EF}"/>
                </a:ext>
              </a:extLst>
            </p:cNvPr>
            <p:cNvSpPr/>
            <p:nvPr/>
          </p:nvSpPr>
          <p:spPr>
            <a:xfrm>
              <a:off x="6165265" y="4115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2" name="Freeform: Shape 541">
              <a:extLst>
                <a:ext uri="{FF2B5EF4-FFF2-40B4-BE49-F238E27FC236}">
                  <a16:creationId xmlns:a16="http://schemas.microsoft.com/office/drawing/2014/main" id="{9E859543-4160-42EB-A651-C4A3883814D2}"/>
                </a:ext>
              </a:extLst>
            </p:cNvPr>
            <p:cNvSpPr/>
            <p:nvPr/>
          </p:nvSpPr>
          <p:spPr>
            <a:xfrm>
              <a:off x="6070015" y="40965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3" name="Freeform: Shape 542">
              <a:extLst>
                <a:ext uri="{FF2B5EF4-FFF2-40B4-BE49-F238E27FC236}">
                  <a16:creationId xmlns:a16="http://schemas.microsoft.com/office/drawing/2014/main" id="{A79242D4-CB05-4D46-A389-BAE268E24430}"/>
                </a:ext>
              </a:extLst>
            </p:cNvPr>
            <p:cNvSpPr/>
            <p:nvPr/>
          </p:nvSpPr>
          <p:spPr>
            <a:xfrm>
              <a:off x="6031915" y="40584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4" name="Freeform: Shape 543">
              <a:extLst>
                <a:ext uri="{FF2B5EF4-FFF2-40B4-BE49-F238E27FC236}">
                  <a16:creationId xmlns:a16="http://schemas.microsoft.com/office/drawing/2014/main" id="{C868CCE5-9992-4A4A-8733-A7186AD4E057}"/>
                </a:ext>
              </a:extLst>
            </p:cNvPr>
            <p:cNvSpPr/>
            <p:nvPr/>
          </p:nvSpPr>
          <p:spPr>
            <a:xfrm>
              <a:off x="5720391" y="404249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5" name="Freeform: Shape 544">
              <a:extLst>
                <a:ext uri="{FF2B5EF4-FFF2-40B4-BE49-F238E27FC236}">
                  <a16:creationId xmlns:a16="http://schemas.microsoft.com/office/drawing/2014/main" id="{8F7668F1-C6C9-4151-A3B6-49D76631B6C7}"/>
                </a:ext>
              </a:extLst>
            </p:cNvPr>
            <p:cNvSpPr/>
            <p:nvPr/>
          </p:nvSpPr>
          <p:spPr>
            <a:xfrm>
              <a:off x="5720391" y="398534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6" name="Freeform: Shape 545">
              <a:extLst>
                <a:ext uri="{FF2B5EF4-FFF2-40B4-BE49-F238E27FC236}">
                  <a16:creationId xmlns:a16="http://schemas.microsoft.com/office/drawing/2014/main" id="{5C18C0FB-83DB-4C77-B090-0C9E63562024}"/>
                </a:ext>
              </a:extLst>
            </p:cNvPr>
            <p:cNvSpPr/>
            <p:nvPr/>
          </p:nvSpPr>
          <p:spPr>
            <a:xfrm>
              <a:off x="5415590" y="381389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7" name="Freeform: Shape 546">
              <a:extLst>
                <a:ext uri="{FF2B5EF4-FFF2-40B4-BE49-F238E27FC236}">
                  <a16:creationId xmlns:a16="http://schemas.microsoft.com/office/drawing/2014/main" id="{105998DB-666B-4E02-AA38-481F6AA8ED39}"/>
                </a:ext>
              </a:extLst>
            </p:cNvPr>
            <p:cNvSpPr/>
            <p:nvPr/>
          </p:nvSpPr>
          <p:spPr>
            <a:xfrm>
              <a:off x="5415590" y="373769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8" name="Freeform: Shape 547">
              <a:extLst>
                <a:ext uri="{FF2B5EF4-FFF2-40B4-BE49-F238E27FC236}">
                  <a16:creationId xmlns:a16="http://schemas.microsoft.com/office/drawing/2014/main" id="{7CE85D06-C0D7-4E8B-BEFB-50CA67364A33}"/>
                </a:ext>
              </a:extLst>
            </p:cNvPr>
            <p:cNvSpPr/>
            <p:nvPr/>
          </p:nvSpPr>
          <p:spPr>
            <a:xfrm>
              <a:off x="5129840" y="329954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49" name="Freeform: Shape 548">
              <a:extLst>
                <a:ext uri="{FF2B5EF4-FFF2-40B4-BE49-F238E27FC236}">
                  <a16:creationId xmlns:a16="http://schemas.microsoft.com/office/drawing/2014/main" id="{0C28DF86-4DD1-4E23-987F-97EDA16DF8BF}"/>
                </a:ext>
              </a:extLst>
            </p:cNvPr>
            <p:cNvSpPr/>
            <p:nvPr/>
          </p:nvSpPr>
          <p:spPr>
            <a:xfrm>
              <a:off x="5129840" y="3242391"/>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0" name="Freeform: Shape 549">
              <a:extLst>
                <a:ext uri="{FF2B5EF4-FFF2-40B4-BE49-F238E27FC236}">
                  <a16:creationId xmlns:a16="http://schemas.microsoft.com/office/drawing/2014/main" id="{A9AA26CC-6071-455C-9919-1B9F904A9FCE}"/>
                </a:ext>
              </a:extLst>
            </p:cNvPr>
            <p:cNvSpPr/>
            <p:nvPr/>
          </p:nvSpPr>
          <p:spPr>
            <a:xfrm>
              <a:off x="5091740" y="3147140"/>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1" name="Freeform: Shape 550">
              <a:extLst>
                <a:ext uri="{FF2B5EF4-FFF2-40B4-BE49-F238E27FC236}">
                  <a16:creationId xmlns:a16="http://schemas.microsoft.com/office/drawing/2014/main" id="{93E35B24-0644-4E50-8E9D-5F9572C2F83A}"/>
                </a:ext>
              </a:extLst>
            </p:cNvPr>
            <p:cNvSpPr/>
            <p:nvPr/>
          </p:nvSpPr>
          <p:spPr>
            <a:xfrm>
              <a:off x="4805990" y="2823289"/>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sp>
          <p:nvSpPr>
            <p:cNvPr id="552" name="Freeform: Shape 551">
              <a:extLst>
                <a:ext uri="{FF2B5EF4-FFF2-40B4-BE49-F238E27FC236}">
                  <a16:creationId xmlns:a16="http://schemas.microsoft.com/office/drawing/2014/main" id="{2F796EC9-0CDB-4A63-9640-5FBB41AF9D3E}"/>
                </a:ext>
              </a:extLst>
            </p:cNvPr>
            <p:cNvSpPr/>
            <p:nvPr/>
          </p:nvSpPr>
          <p:spPr>
            <a:xfrm>
              <a:off x="4805990" y="2766138"/>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5875"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50"/>
            </a:p>
          </p:txBody>
        </p:sp>
      </p:grpSp>
      <p:grpSp>
        <p:nvGrpSpPr>
          <p:cNvPr id="555" name="Group 554">
            <a:extLst>
              <a:ext uri="{FF2B5EF4-FFF2-40B4-BE49-F238E27FC236}">
                <a16:creationId xmlns:a16="http://schemas.microsoft.com/office/drawing/2014/main" id="{76A7D3A1-539A-4F9B-AC41-1B4146C5DF56}"/>
              </a:ext>
            </a:extLst>
          </p:cNvPr>
          <p:cNvGrpSpPr/>
          <p:nvPr/>
        </p:nvGrpSpPr>
        <p:grpSpPr>
          <a:xfrm>
            <a:off x="1350323" y="3435833"/>
            <a:ext cx="3030371" cy="1239792"/>
            <a:chOff x="7341777" y="3430839"/>
            <a:chExt cx="3030371" cy="1239792"/>
          </a:xfrm>
        </p:grpSpPr>
        <p:cxnSp>
          <p:nvCxnSpPr>
            <p:cNvPr id="556" name="Straight Connector 555">
              <a:extLst>
                <a:ext uri="{FF2B5EF4-FFF2-40B4-BE49-F238E27FC236}">
                  <a16:creationId xmlns:a16="http://schemas.microsoft.com/office/drawing/2014/main" id="{8FFA6A0E-FECD-4BC1-8B0C-9BEDAEDCB894}"/>
                </a:ext>
              </a:extLst>
            </p:cNvPr>
            <p:cNvCxnSpPr/>
            <p:nvPr/>
          </p:nvCxnSpPr>
          <p:spPr>
            <a:xfrm flipV="1">
              <a:off x="7341777" y="3823011"/>
              <a:ext cx="3030371"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496B9ABF-9ECE-4C84-83E9-5A017C0170B6}"/>
                </a:ext>
              </a:extLst>
            </p:cNvPr>
            <p:cNvCxnSpPr/>
            <p:nvPr/>
          </p:nvCxnSpPr>
          <p:spPr>
            <a:xfrm flipH="1" flipV="1">
              <a:off x="8738478" y="3430839"/>
              <a:ext cx="0" cy="123979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372" name="TextBox 371">
            <a:extLst>
              <a:ext uri="{FF2B5EF4-FFF2-40B4-BE49-F238E27FC236}">
                <a16:creationId xmlns:a16="http://schemas.microsoft.com/office/drawing/2014/main" id="{964F6C76-8BA8-454D-924C-713B1F507D6F}"/>
              </a:ext>
            </a:extLst>
          </p:cNvPr>
          <p:cNvSpPr txBox="1"/>
          <p:nvPr/>
        </p:nvSpPr>
        <p:spPr>
          <a:xfrm>
            <a:off x="6407616" y="4961686"/>
            <a:ext cx="790601" cy="253916"/>
          </a:xfrm>
          <a:prstGeom prst="rect">
            <a:avLst/>
          </a:prstGeom>
          <a:noFill/>
        </p:spPr>
        <p:txBody>
          <a:bodyPr wrap="none" rtlCol="0">
            <a:spAutoFit/>
          </a:bodyPr>
          <a:lstStyle/>
          <a:p>
            <a:pPr algn="r"/>
            <a:r>
              <a:rPr lang="en-US" sz="1050" dirty="0">
                <a:solidFill>
                  <a:schemeClr val="tx1"/>
                </a:solidFill>
              </a:rPr>
              <a:t>No. at risk</a:t>
            </a:r>
            <a:endParaRPr lang="en-GB" sz="1050" dirty="0">
              <a:solidFill>
                <a:schemeClr val="tx1"/>
              </a:solidFill>
            </a:endParaRPr>
          </a:p>
        </p:txBody>
      </p:sp>
      <p:sp>
        <p:nvSpPr>
          <p:cNvPr id="373" name="TextBox 372">
            <a:extLst>
              <a:ext uri="{FF2B5EF4-FFF2-40B4-BE49-F238E27FC236}">
                <a16:creationId xmlns:a16="http://schemas.microsoft.com/office/drawing/2014/main" id="{D74E0F55-C7C9-42EA-852E-33D2ABA9E64C}"/>
              </a:ext>
            </a:extLst>
          </p:cNvPr>
          <p:cNvSpPr txBox="1"/>
          <p:nvPr/>
        </p:nvSpPr>
        <p:spPr>
          <a:xfrm>
            <a:off x="6157547" y="5149446"/>
            <a:ext cx="1040670" cy="415498"/>
          </a:xfrm>
          <a:prstGeom prst="rect">
            <a:avLst/>
          </a:prstGeom>
          <a:noFill/>
        </p:spPr>
        <p:txBody>
          <a:bodyPr wrap="none" rtlCol="0">
            <a:spAutoFit/>
          </a:bodyPr>
          <a:lstStyle/>
          <a:p>
            <a:pPr algn="r"/>
            <a:r>
              <a:rPr lang="en-US" sz="1050" dirty="0">
                <a:solidFill>
                  <a:srgbClr val="FF6600"/>
                </a:solidFill>
              </a:rPr>
              <a:t>Cemiplimab +</a:t>
            </a:r>
          </a:p>
          <a:p>
            <a:pPr algn="r"/>
            <a:r>
              <a:rPr lang="en-US" sz="1050" dirty="0">
                <a:solidFill>
                  <a:srgbClr val="FF6600"/>
                </a:solidFill>
              </a:rPr>
              <a:t>chemotherapy</a:t>
            </a:r>
            <a:endParaRPr lang="en-GB" sz="1050" dirty="0">
              <a:solidFill>
                <a:srgbClr val="FF6600"/>
              </a:solidFill>
            </a:endParaRPr>
          </a:p>
        </p:txBody>
      </p:sp>
      <p:sp>
        <p:nvSpPr>
          <p:cNvPr id="374" name="TextBox 373">
            <a:extLst>
              <a:ext uri="{FF2B5EF4-FFF2-40B4-BE49-F238E27FC236}">
                <a16:creationId xmlns:a16="http://schemas.microsoft.com/office/drawing/2014/main" id="{60F72866-60B9-4958-A9C5-127A2E9DB680}"/>
              </a:ext>
            </a:extLst>
          </p:cNvPr>
          <p:cNvSpPr txBox="1"/>
          <p:nvPr/>
        </p:nvSpPr>
        <p:spPr>
          <a:xfrm>
            <a:off x="6157547" y="5499628"/>
            <a:ext cx="1040670" cy="415498"/>
          </a:xfrm>
          <a:prstGeom prst="rect">
            <a:avLst/>
          </a:prstGeom>
          <a:noFill/>
        </p:spPr>
        <p:txBody>
          <a:bodyPr wrap="none" rtlCol="0">
            <a:spAutoFit/>
          </a:bodyPr>
          <a:lstStyle/>
          <a:p>
            <a:pPr algn="r"/>
            <a:r>
              <a:rPr lang="en-US" sz="1050" dirty="0">
                <a:solidFill>
                  <a:srgbClr val="2894FF"/>
                </a:solidFill>
              </a:rPr>
              <a:t>Placebo +</a:t>
            </a:r>
            <a:br>
              <a:rPr lang="en-US" sz="1050" dirty="0">
                <a:solidFill>
                  <a:srgbClr val="2894FF"/>
                </a:solidFill>
              </a:rPr>
            </a:br>
            <a:r>
              <a:rPr lang="en-US" sz="1050" dirty="0">
                <a:solidFill>
                  <a:srgbClr val="2894FF"/>
                </a:solidFill>
              </a:rPr>
              <a:t>chemotherapy</a:t>
            </a:r>
            <a:endParaRPr lang="en-GB" sz="1050" dirty="0">
              <a:solidFill>
                <a:srgbClr val="2894FF"/>
              </a:solidFill>
            </a:endParaRPr>
          </a:p>
        </p:txBody>
      </p:sp>
      <p:sp>
        <p:nvSpPr>
          <p:cNvPr id="368" name="Text Placeholder 3"/>
          <p:cNvSpPr>
            <a:spLocks noGrp="1"/>
          </p:cNvSpPr>
          <p:nvPr>
            <p:ph type="body" sz="quarter" idx="10"/>
          </p:nvPr>
        </p:nvSpPr>
        <p:spPr>
          <a:xfrm>
            <a:off x="304800" y="6233974"/>
            <a:ext cx="6464215" cy="487363"/>
          </a:xfrm>
        </p:spPr>
        <p:txBody>
          <a:bodyPr/>
          <a:lstStyle/>
          <a:p>
            <a:r>
              <a:rPr lang="en-US" dirty="0"/>
              <a:t>Median duration of follow-up (range): 16.4 </a:t>
            </a:r>
            <a:r>
              <a:rPr lang="en-US" dirty="0" err="1"/>
              <a:t>mo</a:t>
            </a:r>
            <a:r>
              <a:rPr lang="en-US" dirty="0"/>
              <a:t> (8.5–24.0)</a:t>
            </a:r>
            <a:endParaRPr lang="en-GB" dirty="0"/>
          </a:p>
        </p:txBody>
      </p:sp>
    </p:spTree>
    <p:extLst>
      <p:ext uri="{BB962C8B-B14F-4D97-AF65-F5344CB8AC3E}">
        <p14:creationId xmlns:p14="http://schemas.microsoft.com/office/powerpoint/2010/main" val="2470448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LBA51: </a:t>
            </a:r>
            <a:r>
              <a:rPr lang="en-GB"/>
              <a:t>EMPOWER-Lung 3: cemiplimab in combination with platinum doublet chemotherapy for first-line (1L) treatment of advanced non-small-cell lung cancer (NSCLC) </a:t>
            </a:r>
            <a:r>
              <a:rPr lang="en-US"/>
              <a:t>– Gogishvili M, et al</a:t>
            </a:r>
            <a:endParaRPr lang="en-US" dirty="0"/>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err="1"/>
              <a:t>Gogishvili</a:t>
            </a:r>
            <a:r>
              <a:rPr lang="en-US" dirty="0"/>
              <a:t> M, et al. Ann Oncol 2021;32(suppl):</a:t>
            </a:r>
            <a:r>
              <a:rPr lang="en-US" dirty="0" err="1"/>
              <a:t>Abstr</a:t>
            </a:r>
            <a:r>
              <a:rPr lang="en-US" dirty="0"/>
              <a:t> LBA51</a:t>
            </a:r>
          </a:p>
        </p:txBody>
      </p:sp>
      <p:graphicFrame>
        <p:nvGraphicFramePr>
          <p:cNvPr id="4" name="Table 6">
            <a:extLst>
              <a:ext uri="{FF2B5EF4-FFF2-40B4-BE49-F238E27FC236}">
                <a16:creationId xmlns:a16="http://schemas.microsoft.com/office/drawing/2014/main" id="{3F2229AB-BA09-C242-9008-092EB6120716}"/>
              </a:ext>
            </a:extLst>
          </p:cNvPr>
          <p:cNvGraphicFramePr>
            <a:graphicFrameLocks noGrp="1"/>
          </p:cNvGraphicFramePr>
          <p:nvPr>
            <p:extLst>
              <p:ext uri="{D42A27DB-BD31-4B8C-83A1-F6EECF244321}">
                <p14:modId xmlns:p14="http://schemas.microsoft.com/office/powerpoint/2010/main" val="3876503196"/>
              </p:ext>
            </p:extLst>
          </p:nvPr>
        </p:nvGraphicFramePr>
        <p:xfrm>
          <a:off x="770755" y="1587898"/>
          <a:ext cx="10650490" cy="4320000"/>
        </p:xfrm>
        <a:graphic>
          <a:graphicData uri="http://schemas.openxmlformats.org/drawingml/2006/table">
            <a:tbl>
              <a:tblPr firstRow="1" bandRow="1">
                <a:tableStyleId>{5C22544A-7EE6-4342-B048-85BDC9FD1C3A}</a:tableStyleId>
              </a:tblPr>
              <a:tblGrid>
                <a:gridCol w="1216521">
                  <a:extLst>
                    <a:ext uri="{9D8B030D-6E8A-4147-A177-3AD203B41FA5}">
                      <a16:colId xmlns:a16="http://schemas.microsoft.com/office/drawing/2014/main" val="405412100"/>
                    </a:ext>
                  </a:extLst>
                </a:gridCol>
                <a:gridCol w="1383946">
                  <a:extLst>
                    <a:ext uri="{9D8B030D-6E8A-4147-A177-3AD203B41FA5}">
                      <a16:colId xmlns:a16="http://schemas.microsoft.com/office/drawing/2014/main" val="3365247039"/>
                    </a:ext>
                  </a:extLst>
                </a:gridCol>
                <a:gridCol w="1773240">
                  <a:extLst>
                    <a:ext uri="{9D8B030D-6E8A-4147-A177-3AD203B41FA5}">
                      <a16:colId xmlns:a16="http://schemas.microsoft.com/office/drawing/2014/main" val="2312850381"/>
                    </a:ext>
                  </a:extLst>
                </a:gridCol>
                <a:gridCol w="2069452">
                  <a:extLst>
                    <a:ext uri="{9D8B030D-6E8A-4147-A177-3AD203B41FA5}">
                      <a16:colId xmlns:a16="http://schemas.microsoft.com/office/drawing/2014/main" val="2339539358"/>
                    </a:ext>
                  </a:extLst>
                </a:gridCol>
                <a:gridCol w="2432249">
                  <a:extLst>
                    <a:ext uri="{9D8B030D-6E8A-4147-A177-3AD203B41FA5}">
                      <a16:colId xmlns:a16="http://schemas.microsoft.com/office/drawing/2014/main" val="1823052661"/>
                    </a:ext>
                  </a:extLst>
                </a:gridCol>
                <a:gridCol w="1775082">
                  <a:extLst>
                    <a:ext uri="{9D8B030D-6E8A-4147-A177-3AD203B41FA5}">
                      <a16:colId xmlns:a16="http://schemas.microsoft.com/office/drawing/2014/main" val="1440027501"/>
                    </a:ext>
                  </a:extLst>
                </a:gridCol>
              </a:tblGrid>
              <a:tr h="180000">
                <a:tc>
                  <a:txBody>
                    <a:bodyPr/>
                    <a:lstStyle/>
                    <a:p>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Cemiplimab + chemo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chemeClr val="tx1"/>
                          </a:solidFill>
                        </a:rPr>
                        <a:t>Placebo + chemo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1" dirty="0">
                          <a:solidFill>
                            <a:schemeClr val="tx1"/>
                          </a:solidFill>
                        </a:rPr>
                        <a:t>OS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80002"/>
                  </a:ext>
                </a:extLst>
              </a:tr>
              <a:tr h="180000">
                <a:tc>
                  <a:txBody>
                    <a:bodyPr/>
                    <a:lstStyle/>
                    <a:p>
                      <a:pPr algn="ctr"/>
                      <a:endParaRPr lang="en-US" sz="1000" b="1"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n OS events/ n</a:t>
                      </a:r>
                      <a:r>
                        <a:rPr lang="en-US" sz="1000" b="1" baseline="0" dirty="0">
                          <a:solidFill>
                            <a:schemeClr val="tx1"/>
                          </a:solidFill>
                        </a:rPr>
                        <a:t> </a:t>
                      </a:r>
                      <a:r>
                        <a:rPr lang="en-US" sz="1000" b="1" dirty="0">
                          <a:solidFill>
                            <a:schemeClr val="tx1"/>
                          </a:solidFill>
                        </a:rPr>
                        <a:t>patients</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n OS events/ n</a:t>
                      </a:r>
                      <a:r>
                        <a:rPr lang="en-US" sz="1000" b="1" baseline="0" dirty="0">
                          <a:solidFill>
                            <a:schemeClr val="tx1"/>
                          </a:solidFill>
                        </a:rPr>
                        <a:t> </a:t>
                      </a:r>
                      <a:r>
                        <a:rPr lang="en-US" sz="1000" b="1" dirty="0">
                          <a:solidFill>
                            <a:schemeClr val="tx1"/>
                          </a:solidFill>
                        </a:rPr>
                        <a:t>patients</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tx1"/>
                          </a:solidFill>
                        </a:rPr>
                        <a:t>HR (95%CI)</a:t>
                      </a: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622563"/>
                  </a:ext>
                </a:extLst>
              </a:tr>
              <a:tr h="180000">
                <a:tc>
                  <a:txBody>
                    <a:bodyPr/>
                    <a:lstStyle/>
                    <a:p>
                      <a:r>
                        <a:rPr lang="en-US" sz="1000" b="1" dirty="0">
                          <a:solidFill>
                            <a:schemeClr val="tx1"/>
                          </a:solidFill>
                        </a:rPr>
                        <a:t>All patients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132/312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82/154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0.71 (0.53,</a:t>
                      </a:r>
                      <a:r>
                        <a:rPr lang="en-US" sz="1000" baseline="0" dirty="0">
                          <a:solidFill>
                            <a:schemeClr val="tx1"/>
                          </a:solidFill>
                        </a:rPr>
                        <a:t> </a:t>
                      </a:r>
                      <a:r>
                        <a:rPr lang="en-US" sz="1000" dirty="0">
                          <a:solidFill>
                            <a:schemeClr val="tx1"/>
                          </a:solidFill>
                        </a:rPr>
                        <a:t>0.93)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0783052"/>
                  </a:ext>
                </a:extLst>
              </a:tr>
              <a:tr h="180000">
                <a:tc>
                  <a:txBody>
                    <a:bodyPr/>
                    <a:lstStyle/>
                    <a:p>
                      <a:r>
                        <a:rPr lang="en-US" sz="1000" b="1" dirty="0">
                          <a:solidFill>
                            <a:schemeClr val="tx1"/>
                          </a:solidFill>
                        </a:rPr>
                        <a:t>Age group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&lt;65 years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72/184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53/94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0.57 (0.40,</a:t>
                      </a:r>
                      <a:r>
                        <a:rPr lang="en-US" sz="1000" baseline="0" dirty="0">
                          <a:solidFill>
                            <a:schemeClr val="tx1"/>
                          </a:solidFill>
                        </a:rPr>
                        <a:t> </a:t>
                      </a:r>
                      <a:r>
                        <a:rPr lang="en-US" sz="1000" dirty="0">
                          <a:solidFill>
                            <a:schemeClr val="tx1"/>
                          </a:solidFill>
                        </a:rPr>
                        <a:t>0.81)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704620"/>
                  </a:ext>
                </a:extLst>
              </a:tr>
              <a:tr h="180000">
                <a:tc>
                  <a:txBody>
                    <a:bodyPr/>
                    <a:lstStyle/>
                    <a:p>
                      <a:endParaRPr lang="en-US" sz="7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000" b="0" i="0" u="none" strike="noStrike" kern="1200" dirty="0">
                          <a:solidFill>
                            <a:schemeClr val="tx1"/>
                          </a:solidFill>
                          <a:effectLst/>
                          <a:latin typeface="+mn-lt"/>
                          <a:ea typeface="+mn-ea"/>
                          <a:cs typeface="+mn-cs"/>
                        </a:rPr>
                        <a:t>≥65 years</a:t>
                      </a:r>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60/128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29/60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0.88 (0.56,</a:t>
                      </a:r>
                      <a:r>
                        <a:rPr lang="en-US" sz="1000" baseline="0" dirty="0">
                          <a:solidFill>
                            <a:schemeClr val="tx1"/>
                          </a:solidFill>
                        </a:rPr>
                        <a:t> </a:t>
                      </a:r>
                      <a:r>
                        <a:rPr lang="en-US" sz="1000" dirty="0">
                          <a:solidFill>
                            <a:schemeClr val="tx1"/>
                          </a:solidFill>
                        </a:rPr>
                        <a:t>1.37)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7586711"/>
                  </a:ext>
                </a:extLst>
              </a:tr>
              <a:tr h="180000">
                <a:tc>
                  <a:txBody>
                    <a:bodyPr/>
                    <a:lstStyle/>
                    <a:p>
                      <a:r>
                        <a:rPr lang="en-US" sz="1000" b="1" dirty="0">
                          <a:solidFill>
                            <a:schemeClr val="tx1"/>
                          </a:solidFill>
                        </a:rPr>
                        <a:t>Gender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113/268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75/123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0.55 (0.41,</a:t>
                      </a:r>
                      <a:r>
                        <a:rPr lang="en-US" sz="1000" baseline="0" dirty="0">
                          <a:solidFill>
                            <a:schemeClr val="tx1"/>
                          </a:solidFill>
                        </a:rPr>
                        <a:t> </a:t>
                      </a:r>
                      <a:r>
                        <a:rPr lang="en-US" sz="1000" dirty="0">
                          <a:solidFill>
                            <a:schemeClr val="tx1"/>
                          </a:solidFill>
                        </a:rPr>
                        <a:t>0.74)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138215"/>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Female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19/44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2.11 (0.89,</a:t>
                      </a:r>
                      <a:r>
                        <a:rPr lang="en-US" sz="1000" baseline="0" dirty="0">
                          <a:solidFill>
                            <a:schemeClr val="tx1"/>
                          </a:solidFill>
                        </a:rPr>
                        <a:t> </a:t>
                      </a:r>
                      <a:r>
                        <a:rPr lang="en-US" sz="1000" dirty="0">
                          <a:solidFill>
                            <a:schemeClr val="tx1"/>
                          </a:solidFill>
                        </a:rPr>
                        <a:t>5.03)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1650371"/>
                  </a:ext>
                </a:extLst>
              </a:tr>
              <a:tr h="180000">
                <a:tc>
                  <a:txBody>
                    <a:bodyPr/>
                    <a:lstStyle/>
                    <a:p>
                      <a:r>
                        <a:rPr lang="en-US" sz="1000" b="1" dirty="0">
                          <a:solidFill>
                            <a:schemeClr val="tx1"/>
                          </a:solidFill>
                        </a:rPr>
                        <a:t>Race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White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116/267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76/138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0.67 (0.50,</a:t>
                      </a:r>
                      <a:r>
                        <a:rPr lang="en-US" sz="1000" baseline="0" dirty="0">
                          <a:solidFill>
                            <a:schemeClr val="tx1"/>
                          </a:solidFill>
                        </a:rPr>
                        <a:t> </a:t>
                      </a:r>
                      <a:r>
                        <a:rPr lang="en-US" sz="1000" dirty="0">
                          <a:solidFill>
                            <a:schemeClr val="tx1"/>
                          </a:solidFill>
                        </a:rPr>
                        <a:t>0.89)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530652"/>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Non-white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16/45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0.79 (0.31,</a:t>
                      </a:r>
                      <a:r>
                        <a:rPr lang="en-US" sz="1000" baseline="0" dirty="0">
                          <a:solidFill>
                            <a:schemeClr val="tx1"/>
                          </a:solidFill>
                        </a:rPr>
                        <a:t> </a:t>
                      </a:r>
                      <a:r>
                        <a:rPr lang="en-US" sz="1000" dirty="0">
                          <a:solidFill>
                            <a:schemeClr val="tx1"/>
                          </a:solidFill>
                        </a:rPr>
                        <a:t>2.02)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194184"/>
                  </a:ext>
                </a:extLst>
              </a:tr>
              <a:tr h="180000">
                <a:tc>
                  <a:txBody>
                    <a:bodyPr/>
                    <a:lstStyle/>
                    <a:p>
                      <a:r>
                        <a:rPr lang="en-US" sz="1000" b="1" dirty="0">
                          <a:solidFill>
                            <a:schemeClr val="tx1"/>
                          </a:solidFill>
                        </a:rPr>
                        <a:t>Histology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Squamous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57/133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39/67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0.56 (0.37,</a:t>
                      </a:r>
                      <a:r>
                        <a:rPr lang="en-US" sz="1000" baseline="0" dirty="0">
                          <a:solidFill>
                            <a:schemeClr val="tx1"/>
                          </a:solidFill>
                        </a:rPr>
                        <a:t> </a:t>
                      </a:r>
                      <a:r>
                        <a:rPr lang="en-US" sz="1000" dirty="0">
                          <a:solidFill>
                            <a:schemeClr val="tx1"/>
                          </a:solidFill>
                        </a:rPr>
                        <a:t>0.84)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7453903"/>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Non-squamous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75/179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43/87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0.79 (0.54,</a:t>
                      </a:r>
                      <a:r>
                        <a:rPr lang="en-US" sz="1000" baseline="0" dirty="0">
                          <a:solidFill>
                            <a:schemeClr val="tx1"/>
                          </a:solidFill>
                        </a:rPr>
                        <a:t> </a:t>
                      </a:r>
                      <a:r>
                        <a:rPr lang="en-US" sz="1000" dirty="0">
                          <a:solidFill>
                            <a:schemeClr val="tx1"/>
                          </a:solidFill>
                        </a:rPr>
                        <a:t>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4919615"/>
                  </a:ext>
                </a:extLst>
              </a:tr>
              <a:tr h="180000">
                <a:tc>
                  <a:txBody>
                    <a:bodyPr/>
                    <a:lstStyle/>
                    <a:p>
                      <a:r>
                        <a:rPr lang="en-US" sz="1000" b="1" dirty="0">
                          <a:solidFill>
                            <a:schemeClr val="tx1"/>
                          </a:solidFill>
                        </a:rPr>
                        <a:t>PD-L1 level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&lt;1%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54/95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27/44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1.01 (0.63,</a:t>
                      </a:r>
                      <a:r>
                        <a:rPr lang="en-US" sz="1000" baseline="0" dirty="0">
                          <a:solidFill>
                            <a:schemeClr val="tx1"/>
                          </a:solidFill>
                        </a:rPr>
                        <a:t> </a:t>
                      </a:r>
                      <a:r>
                        <a:rPr lang="en-US" sz="1000" dirty="0">
                          <a:solidFill>
                            <a:schemeClr val="tx1"/>
                          </a:solidFill>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349351"/>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40/114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0.52 (0.32,</a:t>
                      </a:r>
                      <a:r>
                        <a:rPr lang="en-US" sz="1000" baseline="0" dirty="0">
                          <a:solidFill>
                            <a:schemeClr val="tx1"/>
                          </a:solidFill>
                        </a:rPr>
                        <a:t> </a:t>
                      </a:r>
                      <a:r>
                        <a:rPr lang="en-US" sz="1000" dirty="0">
                          <a:solidFill>
                            <a:schemeClr val="tx1"/>
                          </a:solidFill>
                        </a:rPr>
                        <a:t>0.83)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9784163"/>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chemeClr val="tx1"/>
                          </a:solidFill>
                          <a:effectLst/>
                          <a:latin typeface="+mn-lt"/>
                          <a:ea typeface="+mn-ea"/>
                          <a:cs typeface="+mn-cs"/>
                        </a:rPr>
                        <a:t>≥50%</a:t>
                      </a:r>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38/103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24/49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0.61 (0.37,</a:t>
                      </a:r>
                      <a:r>
                        <a:rPr lang="en-US" sz="1000" baseline="0" dirty="0">
                          <a:solidFill>
                            <a:schemeClr val="tx1"/>
                          </a:solidFill>
                        </a:rPr>
                        <a:t> </a:t>
                      </a:r>
                      <a:r>
                        <a:rPr lang="en-US" sz="1000" dirty="0">
                          <a:solidFill>
                            <a:schemeClr val="tx1"/>
                          </a:solidFill>
                        </a:rPr>
                        <a:t>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608202"/>
                  </a:ext>
                </a:extLst>
              </a:tr>
              <a:tr h="180000">
                <a:tc>
                  <a:txBody>
                    <a:bodyPr/>
                    <a:lstStyle/>
                    <a:p>
                      <a:r>
                        <a:rPr lang="en-US" sz="1000" b="1" dirty="0">
                          <a:solidFill>
                            <a:schemeClr val="tx1"/>
                          </a:solidFill>
                        </a:rPr>
                        <a:t>ECOG PS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0.55 (0.20,</a:t>
                      </a:r>
                      <a:r>
                        <a:rPr lang="en-US" sz="1000" baseline="0" dirty="0">
                          <a:solidFill>
                            <a:schemeClr val="tx1"/>
                          </a:solidFill>
                        </a:rPr>
                        <a:t> </a:t>
                      </a:r>
                      <a:r>
                        <a:rPr lang="en-US" sz="1000" dirty="0">
                          <a:solidFill>
                            <a:schemeClr val="tx1"/>
                          </a:solidFill>
                        </a:rPr>
                        <a:t>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4163516"/>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119/259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75/134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0.69 (0.52,</a:t>
                      </a:r>
                      <a:r>
                        <a:rPr lang="en-US" sz="1000" baseline="0" dirty="0">
                          <a:solidFill>
                            <a:schemeClr val="tx1"/>
                          </a:solidFill>
                        </a:rPr>
                        <a:t> </a:t>
                      </a:r>
                      <a:r>
                        <a:rPr lang="en-US" sz="1000" dirty="0">
                          <a:solidFill>
                            <a:schemeClr val="tx1"/>
                          </a:solidFill>
                        </a:rPr>
                        <a:t>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970537"/>
                  </a:ext>
                </a:extLst>
              </a:tr>
              <a:tr h="180000">
                <a:tc>
                  <a:txBody>
                    <a:bodyPr/>
                    <a:lstStyle/>
                    <a:p>
                      <a:r>
                        <a:rPr lang="en-US" sz="1000" b="1" dirty="0">
                          <a:solidFill>
                            <a:schemeClr val="tx1"/>
                          </a:solidFill>
                        </a:rPr>
                        <a:t>Region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Europe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118/270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76/138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0.67 (0.50,</a:t>
                      </a:r>
                      <a:r>
                        <a:rPr lang="en-US" sz="1000" baseline="0" dirty="0">
                          <a:solidFill>
                            <a:schemeClr val="tx1"/>
                          </a:solidFill>
                        </a:rPr>
                        <a:t> </a:t>
                      </a:r>
                      <a:r>
                        <a:rPr lang="en-US" sz="1000" dirty="0">
                          <a:solidFill>
                            <a:schemeClr val="tx1"/>
                          </a:solidFill>
                        </a:rPr>
                        <a:t>0.90)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8753071"/>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Asia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14/42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0.72 (0.27,</a:t>
                      </a:r>
                      <a:r>
                        <a:rPr lang="en-US" sz="1000" baseline="0" dirty="0">
                          <a:solidFill>
                            <a:schemeClr val="tx1"/>
                          </a:solidFill>
                        </a:rPr>
                        <a:t> </a:t>
                      </a:r>
                      <a:r>
                        <a:rPr lang="en-US" sz="1000" dirty="0">
                          <a:solidFill>
                            <a:schemeClr val="tx1"/>
                          </a:solidFill>
                        </a:rPr>
                        <a:t>1.88)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4950087"/>
                  </a:ext>
                </a:extLst>
              </a:tr>
              <a:tr h="180000">
                <a:tc>
                  <a:txBody>
                    <a:bodyPr/>
                    <a:lstStyle/>
                    <a:p>
                      <a:r>
                        <a:rPr lang="en-US" sz="1000" b="1" dirty="0">
                          <a:solidFill>
                            <a:schemeClr val="tx1"/>
                          </a:solidFill>
                        </a:rPr>
                        <a:t>Brain metastasis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Yes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0.42 (0.14,</a:t>
                      </a:r>
                      <a:r>
                        <a:rPr lang="en-US" sz="1000" baseline="0" dirty="0">
                          <a:solidFill>
                            <a:schemeClr val="tx1"/>
                          </a:solidFill>
                        </a:rPr>
                        <a:t> </a:t>
                      </a:r>
                      <a:r>
                        <a:rPr lang="en-US" sz="1000" dirty="0">
                          <a:solidFill>
                            <a:schemeClr val="tx1"/>
                          </a:solidFill>
                        </a:rPr>
                        <a:t>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815442"/>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No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121/288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77/147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0.68 (0.51,</a:t>
                      </a:r>
                      <a:r>
                        <a:rPr lang="en-US" sz="1000" baseline="0" dirty="0">
                          <a:solidFill>
                            <a:schemeClr val="tx1"/>
                          </a:solidFill>
                        </a:rPr>
                        <a:t> </a:t>
                      </a:r>
                      <a:r>
                        <a:rPr lang="en-US" sz="1000" dirty="0">
                          <a:solidFill>
                            <a:schemeClr val="tx1"/>
                          </a:solidFill>
                        </a:rPr>
                        <a:t>0.90)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4202895"/>
                  </a:ext>
                </a:extLst>
              </a:tr>
              <a:tr h="180000">
                <a:tc>
                  <a:txBody>
                    <a:bodyPr/>
                    <a:lstStyle/>
                    <a:p>
                      <a:r>
                        <a:rPr lang="en-US" sz="1000" b="1" dirty="0">
                          <a:solidFill>
                            <a:schemeClr val="tx1"/>
                          </a:solidFill>
                        </a:rPr>
                        <a:t>Cancer stage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Locally advanced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16/45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13/24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0.54 (0.25, 1.15)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169306"/>
                  </a:ext>
                </a:extLst>
              </a:tr>
              <a:tr h="180000">
                <a:tc>
                  <a:txBody>
                    <a:bodyPr/>
                    <a:lstStyle/>
                    <a:p>
                      <a:endParaRPr lang="en-US"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Metastatic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116/267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69/130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0.69 (0.51,</a:t>
                      </a:r>
                      <a:r>
                        <a:rPr lang="en-US" sz="1000" baseline="0" dirty="0">
                          <a:solidFill>
                            <a:schemeClr val="tx1"/>
                          </a:solidFill>
                        </a:rPr>
                        <a:t> </a:t>
                      </a:r>
                      <a:r>
                        <a:rPr lang="en-US" sz="1000" dirty="0">
                          <a:solidFill>
                            <a:schemeClr val="tx1"/>
                          </a:solidFill>
                        </a:rPr>
                        <a:t>0.93)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151913"/>
                  </a:ext>
                </a:extLst>
              </a:tr>
              <a:tr h="180000">
                <a:tc>
                  <a:txBody>
                    <a:bodyPr/>
                    <a:lstStyle/>
                    <a:p>
                      <a:r>
                        <a:rPr lang="en-US" sz="1000" b="1" dirty="0">
                          <a:solidFill>
                            <a:schemeClr val="tx1"/>
                          </a:solidFill>
                        </a:rPr>
                        <a:t>Smoking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Smokers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115/269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75/130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0.61 (0.46,</a:t>
                      </a:r>
                      <a:r>
                        <a:rPr lang="en-US" sz="1000" baseline="0" dirty="0">
                          <a:solidFill>
                            <a:schemeClr val="tx1"/>
                          </a:solidFill>
                        </a:rPr>
                        <a:t> </a:t>
                      </a:r>
                      <a:r>
                        <a:rPr lang="en-US" sz="1000" dirty="0">
                          <a:solidFill>
                            <a:schemeClr val="tx1"/>
                          </a:solidFill>
                        </a:rPr>
                        <a:t>0.82)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6096171"/>
                  </a:ext>
                </a:extLst>
              </a:tr>
              <a:tr h="180000">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dirty="0">
                          <a:solidFill>
                            <a:schemeClr val="tx1"/>
                          </a:solidFill>
                        </a:rPr>
                        <a:t>Never smokers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17/43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7/24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1.28 (0.53,</a:t>
                      </a:r>
                      <a:r>
                        <a:rPr lang="en-US" sz="1000" baseline="0" dirty="0">
                          <a:solidFill>
                            <a:schemeClr val="tx1"/>
                          </a:solidFill>
                        </a:rPr>
                        <a:t> </a:t>
                      </a:r>
                      <a:r>
                        <a:rPr lang="en-US" sz="1000" dirty="0">
                          <a:solidFill>
                            <a:schemeClr val="tx1"/>
                          </a:solidFill>
                        </a:rPr>
                        <a:t>3.08)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9572953"/>
                  </a:ext>
                </a:extLst>
              </a:tr>
            </a:tbl>
          </a:graphicData>
        </a:graphic>
      </p:graphicFrame>
      <p:grpSp>
        <p:nvGrpSpPr>
          <p:cNvPr id="131" name="Group 130">
            <a:extLst>
              <a:ext uri="{FF2B5EF4-FFF2-40B4-BE49-F238E27FC236}">
                <a16:creationId xmlns:a16="http://schemas.microsoft.com/office/drawing/2014/main" id="{F31D3C76-7778-F14E-8C26-7950DDFC56D4}"/>
              </a:ext>
            </a:extLst>
          </p:cNvPr>
          <p:cNvGrpSpPr/>
          <p:nvPr/>
        </p:nvGrpSpPr>
        <p:grpSpPr>
          <a:xfrm>
            <a:off x="5212252" y="1944143"/>
            <a:ext cx="5944190" cy="4463360"/>
            <a:chOff x="5212252" y="2015263"/>
            <a:chExt cx="5944190" cy="4463360"/>
          </a:xfrm>
        </p:grpSpPr>
        <p:grpSp>
          <p:nvGrpSpPr>
            <p:cNvPr id="9" name="Group 8">
              <a:extLst>
                <a:ext uri="{FF2B5EF4-FFF2-40B4-BE49-F238E27FC236}">
                  <a16:creationId xmlns:a16="http://schemas.microsoft.com/office/drawing/2014/main" id="{789F2077-B860-B749-9E8F-7D74B1E9A95A}"/>
                </a:ext>
              </a:extLst>
            </p:cNvPr>
            <p:cNvGrpSpPr/>
            <p:nvPr/>
          </p:nvGrpSpPr>
          <p:grpSpPr>
            <a:xfrm>
              <a:off x="7000056" y="2015263"/>
              <a:ext cx="2711450" cy="4073131"/>
              <a:chOff x="5333301" y="1856506"/>
              <a:chExt cx="2711450" cy="4073131"/>
            </a:xfrm>
          </p:grpSpPr>
          <p:sp>
            <p:nvSpPr>
              <p:cNvPr id="10" name="object 2">
                <a:extLst>
                  <a:ext uri="{FF2B5EF4-FFF2-40B4-BE49-F238E27FC236}">
                    <a16:creationId xmlns:a16="http://schemas.microsoft.com/office/drawing/2014/main" id="{7C186BEB-15E9-C749-8043-8442EB43ED00}"/>
                  </a:ext>
                </a:extLst>
              </p:cNvPr>
              <p:cNvSpPr/>
              <p:nvPr/>
            </p:nvSpPr>
            <p:spPr>
              <a:xfrm>
                <a:off x="6688777" y="1856506"/>
                <a:ext cx="0" cy="4072890"/>
              </a:xfrm>
              <a:custGeom>
                <a:avLst/>
                <a:gdLst/>
                <a:ahLst/>
                <a:cxnLst/>
                <a:rect l="l" t="t" r="r" b="b"/>
                <a:pathLst>
                  <a:path h="4072890">
                    <a:moveTo>
                      <a:pt x="0" y="4072801"/>
                    </a:moveTo>
                    <a:lnTo>
                      <a:pt x="0" y="0"/>
                    </a:lnTo>
                  </a:path>
                </a:pathLst>
              </a:custGeom>
              <a:ln w="12700">
                <a:solidFill>
                  <a:srgbClr val="333333"/>
                </a:solidFill>
              </a:ln>
            </p:spPr>
            <p:txBody>
              <a:bodyPr wrap="square" lIns="0" tIns="0" rIns="0" bIns="0" rtlCol="0"/>
              <a:lstStyle/>
              <a:p>
                <a:endParaRPr/>
              </a:p>
            </p:txBody>
          </p:sp>
          <p:sp>
            <p:nvSpPr>
              <p:cNvPr id="11" name="object 3">
                <a:extLst>
                  <a:ext uri="{FF2B5EF4-FFF2-40B4-BE49-F238E27FC236}">
                    <a16:creationId xmlns:a16="http://schemas.microsoft.com/office/drawing/2014/main" id="{4F7236A9-2013-CE4E-A966-EA59C515A937}"/>
                  </a:ext>
                </a:extLst>
              </p:cNvPr>
              <p:cNvSpPr/>
              <p:nvPr/>
            </p:nvSpPr>
            <p:spPr>
              <a:xfrm>
                <a:off x="6323463" y="1928359"/>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2" name="object 4">
                <a:extLst>
                  <a:ext uri="{FF2B5EF4-FFF2-40B4-BE49-F238E27FC236}">
                    <a16:creationId xmlns:a16="http://schemas.microsoft.com/office/drawing/2014/main" id="{A2140CA1-9A5E-AE47-8CE3-F405D28B1E76}"/>
                  </a:ext>
                </a:extLst>
              </p:cNvPr>
              <p:cNvGrpSpPr/>
              <p:nvPr/>
            </p:nvGrpSpPr>
            <p:grpSpPr>
              <a:xfrm>
                <a:off x="6323463" y="1928359"/>
                <a:ext cx="327660" cy="68580"/>
                <a:chOff x="6323463" y="1928359"/>
                <a:chExt cx="327660" cy="68580"/>
              </a:xfrm>
            </p:grpSpPr>
            <p:sp>
              <p:nvSpPr>
                <p:cNvPr id="119" name="object 5">
                  <a:extLst>
                    <a:ext uri="{FF2B5EF4-FFF2-40B4-BE49-F238E27FC236}">
                      <a16:creationId xmlns:a16="http://schemas.microsoft.com/office/drawing/2014/main" id="{1B781E47-DC53-CE4A-8E95-A5F5016C110F}"/>
                    </a:ext>
                  </a:extLst>
                </p:cNvPr>
                <p:cNvSpPr/>
                <p:nvPr/>
              </p:nvSpPr>
              <p:spPr>
                <a:xfrm>
                  <a:off x="6650633" y="1928359"/>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20" name="object 6">
                  <a:extLst>
                    <a:ext uri="{FF2B5EF4-FFF2-40B4-BE49-F238E27FC236}">
                      <a16:creationId xmlns:a16="http://schemas.microsoft.com/office/drawing/2014/main" id="{CE13823D-72DE-714E-BF7A-F9AF7699C24C}"/>
                    </a:ext>
                  </a:extLst>
                </p:cNvPr>
                <p:cNvSpPr/>
                <p:nvPr/>
              </p:nvSpPr>
              <p:spPr>
                <a:xfrm>
                  <a:off x="6323463" y="1962613"/>
                  <a:ext cx="327660" cy="0"/>
                </a:xfrm>
                <a:custGeom>
                  <a:avLst/>
                  <a:gdLst/>
                  <a:ahLst/>
                  <a:cxnLst/>
                  <a:rect l="l" t="t" r="r" b="b"/>
                  <a:pathLst>
                    <a:path w="327659">
                      <a:moveTo>
                        <a:pt x="0" y="0"/>
                      </a:moveTo>
                      <a:lnTo>
                        <a:pt x="327164" y="0"/>
                      </a:lnTo>
                    </a:path>
                  </a:pathLst>
                </a:custGeom>
                <a:ln w="19050">
                  <a:solidFill>
                    <a:srgbClr val="353535"/>
                  </a:solidFill>
                </a:ln>
              </p:spPr>
              <p:txBody>
                <a:bodyPr wrap="square" lIns="0" tIns="0" rIns="0" bIns="0" rtlCol="0"/>
                <a:lstStyle/>
                <a:p>
                  <a:endParaRPr/>
                </a:p>
              </p:txBody>
            </p:sp>
            <p:pic>
              <p:nvPicPr>
                <p:cNvPr id="121" name="object 7">
                  <a:extLst>
                    <a:ext uri="{FF2B5EF4-FFF2-40B4-BE49-F238E27FC236}">
                      <a16:creationId xmlns:a16="http://schemas.microsoft.com/office/drawing/2014/main" id="{33E1505B-2B67-5C47-A438-1C887C7CA98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47905" y="1928361"/>
                  <a:ext cx="68503" cy="68503"/>
                </a:xfrm>
                <a:prstGeom prst="rect">
                  <a:avLst/>
                </a:prstGeom>
              </p:spPr>
            </p:pic>
          </p:grpSp>
          <p:sp>
            <p:nvSpPr>
              <p:cNvPr id="13" name="object 8">
                <a:extLst>
                  <a:ext uri="{FF2B5EF4-FFF2-40B4-BE49-F238E27FC236}">
                    <a16:creationId xmlns:a16="http://schemas.microsoft.com/office/drawing/2014/main" id="{15587167-071D-5847-9876-1E8A7AADD14B}"/>
                  </a:ext>
                </a:extLst>
              </p:cNvPr>
              <p:cNvSpPr/>
              <p:nvPr/>
            </p:nvSpPr>
            <p:spPr>
              <a:xfrm>
                <a:off x="6138905" y="210827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4" name="object 9">
                <a:extLst>
                  <a:ext uri="{FF2B5EF4-FFF2-40B4-BE49-F238E27FC236}">
                    <a16:creationId xmlns:a16="http://schemas.microsoft.com/office/drawing/2014/main" id="{555FF799-0EDD-114E-A51C-24ED8E5BD0D2}"/>
                  </a:ext>
                </a:extLst>
              </p:cNvPr>
              <p:cNvGrpSpPr/>
              <p:nvPr/>
            </p:nvGrpSpPr>
            <p:grpSpPr>
              <a:xfrm>
                <a:off x="6138905" y="2108274"/>
                <a:ext cx="430530" cy="68580"/>
                <a:chOff x="6138905" y="2108274"/>
                <a:chExt cx="430530" cy="68580"/>
              </a:xfrm>
            </p:grpSpPr>
            <p:sp>
              <p:nvSpPr>
                <p:cNvPr id="116" name="object 10">
                  <a:extLst>
                    <a:ext uri="{FF2B5EF4-FFF2-40B4-BE49-F238E27FC236}">
                      <a16:creationId xmlns:a16="http://schemas.microsoft.com/office/drawing/2014/main" id="{A3299763-723E-6E4B-BDDF-6A8477311302}"/>
                    </a:ext>
                  </a:extLst>
                </p:cNvPr>
                <p:cNvSpPr/>
                <p:nvPr/>
              </p:nvSpPr>
              <p:spPr>
                <a:xfrm>
                  <a:off x="6568841" y="210827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7" name="object 11">
                  <a:extLst>
                    <a:ext uri="{FF2B5EF4-FFF2-40B4-BE49-F238E27FC236}">
                      <a16:creationId xmlns:a16="http://schemas.microsoft.com/office/drawing/2014/main" id="{F7560C0A-AB63-DE4D-AFA3-A31AFD2368E9}"/>
                    </a:ext>
                  </a:extLst>
                </p:cNvPr>
                <p:cNvSpPr/>
                <p:nvPr/>
              </p:nvSpPr>
              <p:spPr>
                <a:xfrm>
                  <a:off x="6138905" y="2142530"/>
                  <a:ext cx="430530" cy="0"/>
                </a:xfrm>
                <a:custGeom>
                  <a:avLst/>
                  <a:gdLst/>
                  <a:ahLst/>
                  <a:cxnLst/>
                  <a:rect l="l" t="t" r="r" b="b"/>
                  <a:pathLst>
                    <a:path w="430529">
                      <a:moveTo>
                        <a:pt x="0" y="0"/>
                      </a:moveTo>
                      <a:lnTo>
                        <a:pt x="429933" y="0"/>
                      </a:lnTo>
                    </a:path>
                  </a:pathLst>
                </a:custGeom>
                <a:ln w="19050">
                  <a:solidFill>
                    <a:srgbClr val="353535"/>
                  </a:solidFill>
                </a:ln>
              </p:spPr>
              <p:txBody>
                <a:bodyPr wrap="square" lIns="0" tIns="0" rIns="0" bIns="0" rtlCol="0"/>
                <a:lstStyle/>
                <a:p>
                  <a:endParaRPr/>
                </a:p>
              </p:txBody>
            </p:sp>
            <p:pic>
              <p:nvPicPr>
                <p:cNvPr id="118" name="object 12">
                  <a:extLst>
                    <a:ext uri="{FF2B5EF4-FFF2-40B4-BE49-F238E27FC236}">
                      <a16:creationId xmlns:a16="http://schemas.microsoft.com/office/drawing/2014/main" id="{5D40ED99-48AB-544B-BC23-C2271B08BDB1}"/>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19625" y="2108278"/>
                  <a:ext cx="68503" cy="68503"/>
                </a:xfrm>
                <a:prstGeom prst="rect">
                  <a:avLst/>
                </a:prstGeom>
              </p:spPr>
            </p:pic>
          </p:grpSp>
          <p:sp>
            <p:nvSpPr>
              <p:cNvPr id="15" name="object 13">
                <a:extLst>
                  <a:ext uri="{FF2B5EF4-FFF2-40B4-BE49-F238E27FC236}">
                    <a16:creationId xmlns:a16="http://schemas.microsoft.com/office/drawing/2014/main" id="{46605E99-CE22-4447-84C0-2EDD48FD4EF4}"/>
                  </a:ext>
                </a:extLst>
              </p:cNvPr>
              <p:cNvSpPr/>
              <p:nvPr/>
            </p:nvSpPr>
            <p:spPr>
              <a:xfrm>
                <a:off x="6353873" y="2288192"/>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6" name="object 14">
                <a:extLst>
                  <a:ext uri="{FF2B5EF4-FFF2-40B4-BE49-F238E27FC236}">
                    <a16:creationId xmlns:a16="http://schemas.microsoft.com/office/drawing/2014/main" id="{AB9C0439-A604-B444-828F-0C7398602507}"/>
                  </a:ext>
                </a:extLst>
              </p:cNvPr>
              <p:cNvGrpSpPr/>
              <p:nvPr/>
            </p:nvGrpSpPr>
            <p:grpSpPr>
              <a:xfrm>
                <a:off x="6353873" y="2288192"/>
                <a:ext cx="523875" cy="68580"/>
                <a:chOff x="6353873" y="2288192"/>
                <a:chExt cx="523875" cy="68580"/>
              </a:xfrm>
            </p:grpSpPr>
            <p:sp>
              <p:nvSpPr>
                <p:cNvPr id="113" name="object 15">
                  <a:extLst>
                    <a:ext uri="{FF2B5EF4-FFF2-40B4-BE49-F238E27FC236}">
                      <a16:creationId xmlns:a16="http://schemas.microsoft.com/office/drawing/2014/main" id="{515E51C7-1A2F-EF4B-8436-ACDE82FD2D94}"/>
                    </a:ext>
                  </a:extLst>
                </p:cNvPr>
                <p:cNvSpPr/>
                <p:nvPr/>
              </p:nvSpPr>
              <p:spPr>
                <a:xfrm>
                  <a:off x="6877136" y="2288192"/>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4" name="object 16">
                  <a:extLst>
                    <a:ext uri="{FF2B5EF4-FFF2-40B4-BE49-F238E27FC236}">
                      <a16:creationId xmlns:a16="http://schemas.microsoft.com/office/drawing/2014/main" id="{827504AA-3BC1-A14F-91E9-C49618164468}"/>
                    </a:ext>
                  </a:extLst>
                </p:cNvPr>
                <p:cNvSpPr/>
                <p:nvPr/>
              </p:nvSpPr>
              <p:spPr>
                <a:xfrm>
                  <a:off x="6353873" y="2322446"/>
                  <a:ext cx="523875" cy="0"/>
                </a:xfrm>
                <a:custGeom>
                  <a:avLst/>
                  <a:gdLst/>
                  <a:ahLst/>
                  <a:cxnLst/>
                  <a:rect l="l" t="t" r="r" b="b"/>
                  <a:pathLst>
                    <a:path w="523875">
                      <a:moveTo>
                        <a:pt x="0" y="0"/>
                      </a:moveTo>
                      <a:lnTo>
                        <a:pt x="523265" y="0"/>
                      </a:lnTo>
                    </a:path>
                  </a:pathLst>
                </a:custGeom>
                <a:ln w="19050">
                  <a:solidFill>
                    <a:srgbClr val="353535"/>
                  </a:solidFill>
                </a:ln>
              </p:spPr>
              <p:txBody>
                <a:bodyPr wrap="square" lIns="0" tIns="0" rIns="0" bIns="0" rtlCol="0"/>
                <a:lstStyle/>
                <a:p>
                  <a:endParaRPr/>
                </a:p>
              </p:txBody>
            </p:sp>
            <p:pic>
              <p:nvPicPr>
                <p:cNvPr id="115" name="object 17">
                  <a:extLst>
                    <a:ext uri="{FF2B5EF4-FFF2-40B4-BE49-F238E27FC236}">
                      <a16:creationId xmlns:a16="http://schemas.microsoft.com/office/drawing/2014/main" id="{85CF8198-E4CE-DC46-A817-B79846B494AD}"/>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94364" y="2288194"/>
                  <a:ext cx="68503" cy="68503"/>
                </a:xfrm>
                <a:prstGeom prst="rect">
                  <a:avLst/>
                </a:prstGeom>
              </p:spPr>
            </p:pic>
          </p:grpSp>
          <p:sp>
            <p:nvSpPr>
              <p:cNvPr id="17" name="object 18">
                <a:extLst>
                  <a:ext uri="{FF2B5EF4-FFF2-40B4-BE49-F238E27FC236}">
                    <a16:creationId xmlns:a16="http://schemas.microsoft.com/office/drawing/2014/main" id="{9A912AFB-8BAD-FC4B-9584-45F52A999352}"/>
                  </a:ext>
                </a:extLst>
              </p:cNvPr>
              <p:cNvSpPr/>
              <p:nvPr/>
            </p:nvSpPr>
            <p:spPr>
              <a:xfrm>
                <a:off x="6157781" y="246810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18" name="object 19">
                <a:extLst>
                  <a:ext uri="{FF2B5EF4-FFF2-40B4-BE49-F238E27FC236}">
                    <a16:creationId xmlns:a16="http://schemas.microsoft.com/office/drawing/2014/main" id="{0FE62850-FE92-6945-A2E3-89F1A1FD871D}"/>
                  </a:ext>
                </a:extLst>
              </p:cNvPr>
              <p:cNvGrpSpPr/>
              <p:nvPr/>
            </p:nvGrpSpPr>
            <p:grpSpPr>
              <a:xfrm>
                <a:off x="6157781" y="2468107"/>
                <a:ext cx="353695" cy="68580"/>
                <a:chOff x="6157781" y="2468107"/>
                <a:chExt cx="353695" cy="68580"/>
              </a:xfrm>
            </p:grpSpPr>
            <p:sp>
              <p:nvSpPr>
                <p:cNvPr id="110" name="object 20">
                  <a:extLst>
                    <a:ext uri="{FF2B5EF4-FFF2-40B4-BE49-F238E27FC236}">
                      <a16:creationId xmlns:a16="http://schemas.microsoft.com/office/drawing/2014/main" id="{404C5679-52B9-594F-85EA-B424CDA61607}"/>
                    </a:ext>
                  </a:extLst>
                </p:cNvPr>
                <p:cNvSpPr/>
                <p:nvPr/>
              </p:nvSpPr>
              <p:spPr>
                <a:xfrm>
                  <a:off x="6511166" y="246810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11" name="object 21">
                  <a:extLst>
                    <a:ext uri="{FF2B5EF4-FFF2-40B4-BE49-F238E27FC236}">
                      <a16:creationId xmlns:a16="http://schemas.microsoft.com/office/drawing/2014/main" id="{EC5C032D-2E1A-D741-889A-5DCE51435AD4}"/>
                    </a:ext>
                  </a:extLst>
                </p:cNvPr>
                <p:cNvSpPr/>
                <p:nvPr/>
              </p:nvSpPr>
              <p:spPr>
                <a:xfrm>
                  <a:off x="6157781" y="2502363"/>
                  <a:ext cx="353695" cy="0"/>
                </a:xfrm>
                <a:custGeom>
                  <a:avLst/>
                  <a:gdLst/>
                  <a:ahLst/>
                  <a:cxnLst/>
                  <a:rect l="l" t="t" r="r" b="b"/>
                  <a:pathLst>
                    <a:path w="353695">
                      <a:moveTo>
                        <a:pt x="0" y="0"/>
                      </a:moveTo>
                      <a:lnTo>
                        <a:pt x="353390" y="0"/>
                      </a:lnTo>
                    </a:path>
                  </a:pathLst>
                </a:custGeom>
                <a:ln w="19050">
                  <a:solidFill>
                    <a:srgbClr val="353535"/>
                  </a:solidFill>
                </a:ln>
              </p:spPr>
              <p:txBody>
                <a:bodyPr wrap="square" lIns="0" tIns="0" rIns="0" bIns="0" rtlCol="0"/>
                <a:lstStyle/>
                <a:p>
                  <a:endParaRPr/>
                </a:p>
              </p:txBody>
            </p:sp>
            <p:pic>
              <p:nvPicPr>
                <p:cNvPr id="112" name="object 22">
                  <a:extLst>
                    <a:ext uri="{FF2B5EF4-FFF2-40B4-BE49-F238E27FC236}">
                      <a16:creationId xmlns:a16="http://schemas.microsoft.com/office/drawing/2014/main" id="{97EBA062-A55B-6A42-96B8-99A1906EDCF3}"/>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07040" y="2468111"/>
                  <a:ext cx="68503" cy="68503"/>
                </a:xfrm>
                <a:prstGeom prst="rect">
                  <a:avLst/>
                </a:prstGeom>
              </p:spPr>
            </p:pic>
          </p:grpSp>
          <p:sp>
            <p:nvSpPr>
              <p:cNvPr id="19" name="object 23">
                <a:extLst>
                  <a:ext uri="{FF2B5EF4-FFF2-40B4-BE49-F238E27FC236}">
                    <a16:creationId xmlns:a16="http://schemas.microsoft.com/office/drawing/2014/main" id="{94E2C754-F235-924B-A2EE-AD5B7AFA71BC}"/>
                  </a:ext>
                </a:extLst>
              </p:cNvPr>
              <p:cNvSpPr/>
              <p:nvPr/>
            </p:nvSpPr>
            <p:spPr>
              <a:xfrm>
                <a:off x="6286761" y="2827940"/>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20" name="object 24">
                <a:extLst>
                  <a:ext uri="{FF2B5EF4-FFF2-40B4-BE49-F238E27FC236}">
                    <a16:creationId xmlns:a16="http://schemas.microsoft.com/office/drawing/2014/main" id="{B03C8A35-9B53-154A-870E-990FB4CB0800}"/>
                  </a:ext>
                </a:extLst>
              </p:cNvPr>
              <p:cNvGrpSpPr/>
              <p:nvPr/>
            </p:nvGrpSpPr>
            <p:grpSpPr>
              <a:xfrm>
                <a:off x="6286761" y="2827940"/>
                <a:ext cx="328930" cy="68580"/>
                <a:chOff x="6286761" y="2827940"/>
                <a:chExt cx="328930" cy="68580"/>
              </a:xfrm>
            </p:grpSpPr>
            <p:sp>
              <p:nvSpPr>
                <p:cNvPr id="107" name="object 25">
                  <a:extLst>
                    <a:ext uri="{FF2B5EF4-FFF2-40B4-BE49-F238E27FC236}">
                      <a16:creationId xmlns:a16="http://schemas.microsoft.com/office/drawing/2014/main" id="{84A3F222-EE64-0048-AEC8-98460AE2B78F}"/>
                    </a:ext>
                  </a:extLst>
                </p:cNvPr>
                <p:cNvSpPr/>
                <p:nvPr/>
              </p:nvSpPr>
              <p:spPr>
                <a:xfrm>
                  <a:off x="6615504" y="2827940"/>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108" name="object 26">
                  <a:extLst>
                    <a:ext uri="{FF2B5EF4-FFF2-40B4-BE49-F238E27FC236}">
                      <a16:creationId xmlns:a16="http://schemas.microsoft.com/office/drawing/2014/main" id="{D60A9AF9-5616-664B-9CFC-6F4063A12939}"/>
                    </a:ext>
                  </a:extLst>
                </p:cNvPr>
                <p:cNvSpPr/>
                <p:nvPr/>
              </p:nvSpPr>
              <p:spPr>
                <a:xfrm>
                  <a:off x="6286761" y="2862196"/>
                  <a:ext cx="328930" cy="0"/>
                </a:xfrm>
                <a:custGeom>
                  <a:avLst/>
                  <a:gdLst/>
                  <a:ahLst/>
                  <a:cxnLst/>
                  <a:rect l="l" t="t" r="r" b="b"/>
                  <a:pathLst>
                    <a:path w="328929">
                      <a:moveTo>
                        <a:pt x="0" y="0"/>
                      </a:moveTo>
                      <a:lnTo>
                        <a:pt x="328739" y="0"/>
                      </a:lnTo>
                    </a:path>
                  </a:pathLst>
                </a:custGeom>
                <a:ln w="19050">
                  <a:solidFill>
                    <a:srgbClr val="353535"/>
                  </a:solidFill>
                </a:ln>
              </p:spPr>
              <p:txBody>
                <a:bodyPr wrap="square" lIns="0" tIns="0" rIns="0" bIns="0" rtlCol="0"/>
                <a:lstStyle/>
                <a:p>
                  <a:endParaRPr/>
                </a:p>
              </p:txBody>
            </p:sp>
            <p:pic>
              <p:nvPicPr>
                <p:cNvPr id="109" name="object 27">
                  <a:extLst>
                    <a:ext uri="{FF2B5EF4-FFF2-40B4-BE49-F238E27FC236}">
                      <a16:creationId xmlns:a16="http://schemas.microsoft.com/office/drawing/2014/main" id="{CD456557-CCCC-0D49-9125-FA959726981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16877" y="2827944"/>
                  <a:ext cx="68503" cy="68503"/>
                </a:xfrm>
                <a:prstGeom prst="rect">
                  <a:avLst/>
                </a:prstGeom>
              </p:spPr>
            </p:pic>
          </p:grpSp>
          <p:sp>
            <p:nvSpPr>
              <p:cNvPr id="21" name="object 28">
                <a:extLst>
                  <a:ext uri="{FF2B5EF4-FFF2-40B4-BE49-F238E27FC236}">
                    <a16:creationId xmlns:a16="http://schemas.microsoft.com/office/drawing/2014/main" id="{44846E3A-5985-D848-BA38-5C5C7B08476B}"/>
                  </a:ext>
                </a:extLst>
              </p:cNvPr>
              <p:cNvSpPr/>
              <p:nvPr/>
            </p:nvSpPr>
            <p:spPr>
              <a:xfrm>
                <a:off x="6099058" y="3187774"/>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2" name="object 29">
                <a:extLst>
                  <a:ext uri="{FF2B5EF4-FFF2-40B4-BE49-F238E27FC236}">
                    <a16:creationId xmlns:a16="http://schemas.microsoft.com/office/drawing/2014/main" id="{1BCECB25-5853-A846-A8E1-559DC6F915DE}"/>
                  </a:ext>
                </a:extLst>
              </p:cNvPr>
              <p:cNvGrpSpPr/>
              <p:nvPr/>
            </p:nvGrpSpPr>
            <p:grpSpPr>
              <a:xfrm>
                <a:off x="6099058" y="3187774"/>
                <a:ext cx="480695" cy="68580"/>
                <a:chOff x="6099058" y="3187774"/>
                <a:chExt cx="480695" cy="68580"/>
              </a:xfrm>
            </p:grpSpPr>
            <p:sp>
              <p:nvSpPr>
                <p:cNvPr id="104" name="object 30">
                  <a:extLst>
                    <a:ext uri="{FF2B5EF4-FFF2-40B4-BE49-F238E27FC236}">
                      <a16:creationId xmlns:a16="http://schemas.microsoft.com/office/drawing/2014/main" id="{5E1582C7-2B24-6F47-9DC1-CE1F98E1A4F8}"/>
                    </a:ext>
                  </a:extLst>
                </p:cNvPr>
                <p:cNvSpPr/>
                <p:nvPr/>
              </p:nvSpPr>
              <p:spPr>
                <a:xfrm>
                  <a:off x="6579327" y="3187774"/>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105" name="object 31">
                  <a:extLst>
                    <a:ext uri="{FF2B5EF4-FFF2-40B4-BE49-F238E27FC236}">
                      <a16:creationId xmlns:a16="http://schemas.microsoft.com/office/drawing/2014/main" id="{5258A14E-34D9-E046-9D3E-01EB83D86BD1}"/>
                    </a:ext>
                  </a:extLst>
                </p:cNvPr>
                <p:cNvSpPr/>
                <p:nvPr/>
              </p:nvSpPr>
              <p:spPr>
                <a:xfrm>
                  <a:off x="6099058" y="3222029"/>
                  <a:ext cx="480695" cy="0"/>
                </a:xfrm>
                <a:custGeom>
                  <a:avLst/>
                  <a:gdLst/>
                  <a:ahLst/>
                  <a:cxnLst/>
                  <a:rect l="l" t="t" r="r" b="b"/>
                  <a:pathLst>
                    <a:path w="480695">
                      <a:moveTo>
                        <a:pt x="0" y="0"/>
                      </a:moveTo>
                      <a:lnTo>
                        <a:pt x="480263" y="0"/>
                      </a:lnTo>
                    </a:path>
                  </a:pathLst>
                </a:custGeom>
                <a:ln w="19050">
                  <a:solidFill>
                    <a:srgbClr val="353535"/>
                  </a:solidFill>
                </a:ln>
              </p:spPr>
              <p:txBody>
                <a:bodyPr wrap="square" lIns="0" tIns="0" rIns="0" bIns="0" rtlCol="0"/>
                <a:lstStyle/>
                <a:p>
                  <a:endParaRPr/>
                </a:p>
              </p:txBody>
            </p:sp>
            <p:pic>
              <p:nvPicPr>
                <p:cNvPr id="106" name="object 32">
                  <a:extLst>
                    <a:ext uri="{FF2B5EF4-FFF2-40B4-BE49-F238E27FC236}">
                      <a16:creationId xmlns:a16="http://schemas.microsoft.com/office/drawing/2014/main" id="{7DB01471-388E-C94A-BD07-3A5F53609DE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21017" y="3187777"/>
                  <a:ext cx="68503" cy="68503"/>
                </a:xfrm>
                <a:prstGeom prst="rect">
                  <a:avLst/>
                </a:prstGeom>
              </p:spPr>
            </p:pic>
          </p:grpSp>
          <p:sp>
            <p:nvSpPr>
              <p:cNvPr id="23" name="object 33">
                <a:extLst>
                  <a:ext uri="{FF2B5EF4-FFF2-40B4-BE49-F238E27FC236}">
                    <a16:creationId xmlns:a16="http://schemas.microsoft.com/office/drawing/2014/main" id="{C3ACB2FA-B386-0045-914E-95A4B3009DAF}"/>
                  </a:ext>
                </a:extLst>
              </p:cNvPr>
              <p:cNvSpPr/>
              <p:nvPr/>
            </p:nvSpPr>
            <p:spPr>
              <a:xfrm>
                <a:off x="6328939" y="3367690"/>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4" name="object 34">
                <a:extLst>
                  <a:ext uri="{FF2B5EF4-FFF2-40B4-BE49-F238E27FC236}">
                    <a16:creationId xmlns:a16="http://schemas.microsoft.com/office/drawing/2014/main" id="{55E4614B-0CED-874A-B825-359A93120CE4}"/>
                  </a:ext>
                </a:extLst>
              </p:cNvPr>
              <p:cNvGrpSpPr/>
              <p:nvPr/>
            </p:nvGrpSpPr>
            <p:grpSpPr>
              <a:xfrm>
                <a:off x="6328939" y="3367690"/>
                <a:ext cx="437515" cy="68580"/>
                <a:chOff x="6328939" y="3367690"/>
                <a:chExt cx="437515" cy="68580"/>
              </a:xfrm>
            </p:grpSpPr>
            <p:sp>
              <p:nvSpPr>
                <p:cNvPr id="101" name="object 35">
                  <a:extLst>
                    <a:ext uri="{FF2B5EF4-FFF2-40B4-BE49-F238E27FC236}">
                      <a16:creationId xmlns:a16="http://schemas.microsoft.com/office/drawing/2014/main" id="{124D22D1-539E-2D46-BA54-CE805D1BC707}"/>
                    </a:ext>
                  </a:extLst>
                </p:cNvPr>
                <p:cNvSpPr/>
                <p:nvPr/>
              </p:nvSpPr>
              <p:spPr>
                <a:xfrm>
                  <a:off x="6765982" y="3367690"/>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102" name="object 36">
                  <a:extLst>
                    <a:ext uri="{FF2B5EF4-FFF2-40B4-BE49-F238E27FC236}">
                      <a16:creationId xmlns:a16="http://schemas.microsoft.com/office/drawing/2014/main" id="{67CA2CB2-22D7-EE41-A1B8-A532EE411E5E}"/>
                    </a:ext>
                  </a:extLst>
                </p:cNvPr>
                <p:cNvSpPr/>
                <p:nvPr/>
              </p:nvSpPr>
              <p:spPr>
                <a:xfrm>
                  <a:off x="6328939" y="3401946"/>
                  <a:ext cx="437515" cy="0"/>
                </a:xfrm>
                <a:custGeom>
                  <a:avLst/>
                  <a:gdLst/>
                  <a:ahLst/>
                  <a:cxnLst/>
                  <a:rect l="l" t="t" r="r" b="b"/>
                  <a:pathLst>
                    <a:path w="437515">
                      <a:moveTo>
                        <a:pt x="0" y="0"/>
                      </a:moveTo>
                      <a:lnTo>
                        <a:pt x="437045" y="0"/>
                      </a:lnTo>
                    </a:path>
                  </a:pathLst>
                </a:custGeom>
                <a:ln w="19050">
                  <a:solidFill>
                    <a:srgbClr val="353535"/>
                  </a:solidFill>
                </a:ln>
              </p:spPr>
              <p:txBody>
                <a:bodyPr wrap="square" lIns="0" tIns="0" rIns="0" bIns="0" rtlCol="0"/>
                <a:lstStyle/>
                <a:p>
                  <a:endParaRPr/>
                </a:p>
              </p:txBody>
            </p:sp>
            <p:pic>
              <p:nvPicPr>
                <p:cNvPr id="103" name="object 37">
                  <a:extLst>
                    <a:ext uri="{FF2B5EF4-FFF2-40B4-BE49-F238E27FC236}">
                      <a16:creationId xmlns:a16="http://schemas.microsoft.com/office/drawing/2014/main" id="{D4320FF5-2958-F64E-86D1-058467D4BDC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19643" y="3367694"/>
                  <a:ext cx="68503" cy="68503"/>
                </a:xfrm>
                <a:prstGeom prst="rect">
                  <a:avLst/>
                </a:prstGeom>
              </p:spPr>
            </p:pic>
          </p:grpSp>
          <p:sp>
            <p:nvSpPr>
              <p:cNvPr id="25" name="object 38">
                <a:extLst>
                  <a:ext uri="{FF2B5EF4-FFF2-40B4-BE49-F238E27FC236}">
                    <a16:creationId xmlns:a16="http://schemas.microsoft.com/office/drawing/2014/main" id="{9E077F7B-1027-9D43-B30C-05D88FDEEA48}"/>
                  </a:ext>
                </a:extLst>
              </p:cNvPr>
              <p:cNvSpPr/>
              <p:nvPr/>
            </p:nvSpPr>
            <p:spPr>
              <a:xfrm>
                <a:off x="6423315" y="3547607"/>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6" name="object 39">
                <a:extLst>
                  <a:ext uri="{FF2B5EF4-FFF2-40B4-BE49-F238E27FC236}">
                    <a16:creationId xmlns:a16="http://schemas.microsoft.com/office/drawing/2014/main" id="{E2966CAC-8AE8-E24E-A1E7-50CAA5533498}"/>
                  </a:ext>
                </a:extLst>
              </p:cNvPr>
              <p:cNvGrpSpPr/>
              <p:nvPr/>
            </p:nvGrpSpPr>
            <p:grpSpPr>
              <a:xfrm>
                <a:off x="6423315" y="3547607"/>
                <a:ext cx="541020" cy="68580"/>
                <a:chOff x="6423315" y="3547607"/>
                <a:chExt cx="541020" cy="68580"/>
              </a:xfrm>
            </p:grpSpPr>
            <p:sp>
              <p:nvSpPr>
                <p:cNvPr id="98" name="object 40">
                  <a:extLst>
                    <a:ext uri="{FF2B5EF4-FFF2-40B4-BE49-F238E27FC236}">
                      <a16:creationId xmlns:a16="http://schemas.microsoft.com/office/drawing/2014/main" id="{78392174-8542-3741-85BE-7FED6F8136B7}"/>
                    </a:ext>
                  </a:extLst>
                </p:cNvPr>
                <p:cNvSpPr/>
                <p:nvPr/>
              </p:nvSpPr>
              <p:spPr>
                <a:xfrm>
                  <a:off x="6964171" y="3547607"/>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99" name="object 41">
                  <a:extLst>
                    <a:ext uri="{FF2B5EF4-FFF2-40B4-BE49-F238E27FC236}">
                      <a16:creationId xmlns:a16="http://schemas.microsoft.com/office/drawing/2014/main" id="{A2DDF36F-2FB7-F543-89BE-483EA2D22F48}"/>
                    </a:ext>
                  </a:extLst>
                </p:cNvPr>
                <p:cNvSpPr/>
                <p:nvPr/>
              </p:nvSpPr>
              <p:spPr>
                <a:xfrm>
                  <a:off x="6423315" y="3581862"/>
                  <a:ext cx="541020" cy="0"/>
                </a:xfrm>
                <a:custGeom>
                  <a:avLst/>
                  <a:gdLst/>
                  <a:ahLst/>
                  <a:cxnLst/>
                  <a:rect l="l" t="t" r="r" b="b"/>
                  <a:pathLst>
                    <a:path w="541020">
                      <a:moveTo>
                        <a:pt x="0" y="0"/>
                      </a:moveTo>
                      <a:lnTo>
                        <a:pt x="540854" y="0"/>
                      </a:lnTo>
                    </a:path>
                  </a:pathLst>
                </a:custGeom>
                <a:ln w="19050">
                  <a:solidFill>
                    <a:srgbClr val="353535"/>
                  </a:solidFill>
                </a:ln>
              </p:spPr>
              <p:txBody>
                <a:bodyPr wrap="square" lIns="0" tIns="0" rIns="0" bIns="0" rtlCol="0"/>
                <a:lstStyle/>
                <a:p>
                  <a:endParaRPr/>
                </a:p>
              </p:txBody>
            </p:sp>
            <p:pic>
              <p:nvPicPr>
                <p:cNvPr id="100" name="object 42">
                  <a:extLst>
                    <a:ext uri="{FF2B5EF4-FFF2-40B4-BE49-F238E27FC236}">
                      <a16:creationId xmlns:a16="http://schemas.microsoft.com/office/drawing/2014/main" id="{58C13C9F-CCCB-1241-BC06-71A230FC234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5401" y="3547610"/>
                  <a:ext cx="68503" cy="68503"/>
                </a:xfrm>
                <a:prstGeom prst="rect">
                  <a:avLst/>
                </a:prstGeom>
              </p:spPr>
            </p:pic>
          </p:grpSp>
          <p:sp>
            <p:nvSpPr>
              <p:cNvPr id="27" name="object 43">
                <a:extLst>
                  <a:ext uri="{FF2B5EF4-FFF2-40B4-BE49-F238E27FC236}">
                    <a16:creationId xmlns:a16="http://schemas.microsoft.com/office/drawing/2014/main" id="{A3182425-7557-9E49-AA42-C95F3373A0CE}"/>
                  </a:ext>
                </a:extLst>
              </p:cNvPr>
              <p:cNvSpPr/>
              <p:nvPr/>
            </p:nvSpPr>
            <p:spPr>
              <a:xfrm>
                <a:off x="6031131" y="37275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28" name="object 44">
                <a:extLst>
                  <a:ext uri="{FF2B5EF4-FFF2-40B4-BE49-F238E27FC236}">
                    <a16:creationId xmlns:a16="http://schemas.microsoft.com/office/drawing/2014/main" id="{85824892-12E7-2F4F-8AD6-55CF1882902A}"/>
                  </a:ext>
                </a:extLst>
              </p:cNvPr>
              <p:cNvGrpSpPr/>
              <p:nvPr/>
            </p:nvGrpSpPr>
            <p:grpSpPr>
              <a:xfrm>
                <a:off x="6031131" y="3727523"/>
                <a:ext cx="548196" cy="68580"/>
                <a:chOff x="6031131" y="3727523"/>
                <a:chExt cx="548196" cy="68580"/>
              </a:xfrm>
            </p:grpSpPr>
            <p:sp>
              <p:nvSpPr>
                <p:cNvPr id="95" name="object 45">
                  <a:extLst>
                    <a:ext uri="{FF2B5EF4-FFF2-40B4-BE49-F238E27FC236}">
                      <a16:creationId xmlns:a16="http://schemas.microsoft.com/office/drawing/2014/main" id="{0DC61C0D-BFF1-BE42-9B52-7AF465E3E2EF}"/>
                    </a:ext>
                  </a:extLst>
                </p:cNvPr>
                <p:cNvSpPr/>
                <p:nvPr/>
              </p:nvSpPr>
              <p:spPr>
                <a:xfrm>
                  <a:off x="6579327" y="37275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96" name="object 46">
                  <a:extLst>
                    <a:ext uri="{FF2B5EF4-FFF2-40B4-BE49-F238E27FC236}">
                      <a16:creationId xmlns:a16="http://schemas.microsoft.com/office/drawing/2014/main" id="{7ACEB955-AE32-8D49-96BB-3F803AEEF3BE}"/>
                    </a:ext>
                  </a:extLst>
                </p:cNvPr>
                <p:cNvSpPr/>
                <p:nvPr/>
              </p:nvSpPr>
              <p:spPr>
                <a:xfrm>
                  <a:off x="6031131" y="3761779"/>
                  <a:ext cx="541020" cy="0"/>
                </a:xfrm>
                <a:custGeom>
                  <a:avLst/>
                  <a:gdLst/>
                  <a:ahLst/>
                  <a:cxnLst/>
                  <a:rect l="l" t="t" r="r" b="b"/>
                  <a:pathLst>
                    <a:path w="541020">
                      <a:moveTo>
                        <a:pt x="0" y="0"/>
                      </a:moveTo>
                      <a:lnTo>
                        <a:pt x="540854" y="0"/>
                      </a:lnTo>
                    </a:path>
                  </a:pathLst>
                </a:custGeom>
                <a:ln w="19050">
                  <a:solidFill>
                    <a:srgbClr val="353535"/>
                  </a:solidFill>
                </a:ln>
              </p:spPr>
              <p:txBody>
                <a:bodyPr wrap="square" lIns="0" tIns="0" rIns="0" bIns="0" rtlCol="0"/>
                <a:lstStyle/>
                <a:p>
                  <a:endParaRPr/>
                </a:p>
              </p:txBody>
            </p:sp>
            <p:pic>
              <p:nvPicPr>
                <p:cNvPr id="97" name="object 47">
                  <a:extLst>
                    <a:ext uri="{FF2B5EF4-FFF2-40B4-BE49-F238E27FC236}">
                      <a16:creationId xmlns:a16="http://schemas.microsoft.com/office/drawing/2014/main" id="{273A115B-CE39-C04C-AC06-F0D9A99A7F8F}"/>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60429" y="3727527"/>
                  <a:ext cx="68503" cy="68503"/>
                </a:xfrm>
                <a:prstGeom prst="rect">
                  <a:avLst/>
                </a:prstGeom>
              </p:spPr>
            </p:pic>
          </p:grpSp>
          <p:sp>
            <p:nvSpPr>
              <p:cNvPr id="29" name="object 48">
                <a:extLst>
                  <a:ext uri="{FF2B5EF4-FFF2-40B4-BE49-F238E27FC236}">
                    <a16:creationId xmlns:a16="http://schemas.microsoft.com/office/drawing/2014/main" id="{C764A230-EE9F-8D4C-8077-81AFDF495B67}"/>
                  </a:ext>
                </a:extLst>
              </p:cNvPr>
              <p:cNvSpPr/>
              <p:nvPr/>
            </p:nvSpPr>
            <p:spPr>
              <a:xfrm>
                <a:off x="6099058" y="3907440"/>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0" name="object 49">
                <a:extLst>
                  <a:ext uri="{FF2B5EF4-FFF2-40B4-BE49-F238E27FC236}">
                    <a16:creationId xmlns:a16="http://schemas.microsoft.com/office/drawing/2014/main" id="{9B9F9EC6-4BD5-684C-B1C3-7127B4CEEA46}"/>
                  </a:ext>
                </a:extLst>
              </p:cNvPr>
              <p:cNvGrpSpPr/>
              <p:nvPr/>
            </p:nvGrpSpPr>
            <p:grpSpPr>
              <a:xfrm>
                <a:off x="6099058" y="3907440"/>
                <a:ext cx="608330" cy="68580"/>
                <a:chOff x="6099058" y="3907440"/>
                <a:chExt cx="608330" cy="68580"/>
              </a:xfrm>
            </p:grpSpPr>
            <p:sp>
              <p:nvSpPr>
                <p:cNvPr id="92" name="object 50">
                  <a:extLst>
                    <a:ext uri="{FF2B5EF4-FFF2-40B4-BE49-F238E27FC236}">
                      <a16:creationId xmlns:a16="http://schemas.microsoft.com/office/drawing/2014/main" id="{7D37D5BD-81D4-FA48-852B-122A13A748F4}"/>
                    </a:ext>
                  </a:extLst>
                </p:cNvPr>
                <p:cNvSpPr/>
                <p:nvPr/>
              </p:nvSpPr>
              <p:spPr>
                <a:xfrm>
                  <a:off x="6707260" y="3907440"/>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93" name="object 51">
                  <a:extLst>
                    <a:ext uri="{FF2B5EF4-FFF2-40B4-BE49-F238E27FC236}">
                      <a16:creationId xmlns:a16="http://schemas.microsoft.com/office/drawing/2014/main" id="{8B26FDC6-CD13-1549-9473-4719F0AA98AC}"/>
                    </a:ext>
                  </a:extLst>
                </p:cNvPr>
                <p:cNvSpPr/>
                <p:nvPr/>
              </p:nvSpPr>
              <p:spPr>
                <a:xfrm>
                  <a:off x="6099058" y="3941695"/>
                  <a:ext cx="608330" cy="0"/>
                </a:xfrm>
                <a:custGeom>
                  <a:avLst/>
                  <a:gdLst/>
                  <a:ahLst/>
                  <a:cxnLst/>
                  <a:rect l="l" t="t" r="r" b="b"/>
                  <a:pathLst>
                    <a:path w="608329">
                      <a:moveTo>
                        <a:pt x="0" y="0"/>
                      </a:moveTo>
                      <a:lnTo>
                        <a:pt x="608203" y="0"/>
                      </a:lnTo>
                    </a:path>
                  </a:pathLst>
                </a:custGeom>
                <a:ln w="19050">
                  <a:solidFill>
                    <a:srgbClr val="353535"/>
                  </a:solidFill>
                </a:ln>
              </p:spPr>
              <p:txBody>
                <a:bodyPr wrap="square" lIns="0" tIns="0" rIns="0" bIns="0" rtlCol="0"/>
                <a:lstStyle/>
                <a:p>
                  <a:endParaRPr/>
                </a:p>
              </p:txBody>
            </p:sp>
            <p:pic>
              <p:nvPicPr>
                <p:cNvPr id="94" name="object 52">
                  <a:extLst>
                    <a:ext uri="{FF2B5EF4-FFF2-40B4-BE49-F238E27FC236}">
                      <a16:creationId xmlns:a16="http://schemas.microsoft.com/office/drawing/2014/main" id="{75A1D988-8E41-B547-BF4A-06755E965A1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62618" y="3907443"/>
                  <a:ext cx="68503" cy="68503"/>
                </a:xfrm>
                <a:prstGeom prst="rect">
                  <a:avLst/>
                </a:prstGeom>
              </p:spPr>
            </p:pic>
          </p:grpSp>
          <p:sp>
            <p:nvSpPr>
              <p:cNvPr id="31" name="object 53">
                <a:extLst>
                  <a:ext uri="{FF2B5EF4-FFF2-40B4-BE49-F238E27FC236}">
                    <a16:creationId xmlns:a16="http://schemas.microsoft.com/office/drawing/2014/main" id="{8978F7FF-D3F0-2A41-B824-185939DF4BC6}"/>
                  </a:ext>
                </a:extLst>
              </p:cNvPr>
              <p:cNvSpPr/>
              <p:nvPr/>
            </p:nvSpPr>
            <p:spPr>
              <a:xfrm>
                <a:off x="5744624" y="4087356"/>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2" name="object 54">
                <a:extLst>
                  <a:ext uri="{FF2B5EF4-FFF2-40B4-BE49-F238E27FC236}">
                    <a16:creationId xmlns:a16="http://schemas.microsoft.com/office/drawing/2014/main" id="{0F2BE4AD-EAFE-4247-993E-FBBFF44B1FB4}"/>
                  </a:ext>
                </a:extLst>
              </p:cNvPr>
              <p:cNvGrpSpPr/>
              <p:nvPr/>
            </p:nvGrpSpPr>
            <p:grpSpPr>
              <a:xfrm>
                <a:off x="5744624" y="4087356"/>
                <a:ext cx="1179195" cy="68580"/>
                <a:chOff x="5744624" y="4087356"/>
                <a:chExt cx="1179195" cy="68580"/>
              </a:xfrm>
            </p:grpSpPr>
            <p:sp>
              <p:nvSpPr>
                <p:cNvPr id="89" name="object 55">
                  <a:extLst>
                    <a:ext uri="{FF2B5EF4-FFF2-40B4-BE49-F238E27FC236}">
                      <a16:creationId xmlns:a16="http://schemas.microsoft.com/office/drawing/2014/main" id="{B1371D49-BB9F-714B-9D9F-1B3E346850DC}"/>
                    </a:ext>
                  </a:extLst>
                </p:cNvPr>
                <p:cNvSpPr/>
                <p:nvPr/>
              </p:nvSpPr>
              <p:spPr>
                <a:xfrm>
                  <a:off x="6923275" y="4087356"/>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90" name="object 56">
                  <a:extLst>
                    <a:ext uri="{FF2B5EF4-FFF2-40B4-BE49-F238E27FC236}">
                      <a16:creationId xmlns:a16="http://schemas.microsoft.com/office/drawing/2014/main" id="{CC1067D8-E0BB-A246-8D7A-A8AD68179819}"/>
                    </a:ext>
                  </a:extLst>
                </p:cNvPr>
                <p:cNvSpPr/>
                <p:nvPr/>
              </p:nvSpPr>
              <p:spPr>
                <a:xfrm>
                  <a:off x="5744624" y="4121612"/>
                  <a:ext cx="1179195" cy="0"/>
                </a:xfrm>
                <a:custGeom>
                  <a:avLst/>
                  <a:gdLst/>
                  <a:ahLst/>
                  <a:cxnLst/>
                  <a:rect l="l" t="t" r="r" b="b"/>
                  <a:pathLst>
                    <a:path w="1179195">
                      <a:moveTo>
                        <a:pt x="0" y="0"/>
                      </a:moveTo>
                      <a:lnTo>
                        <a:pt x="1178648" y="0"/>
                      </a:lnTo>
                    </a:path>
                  </a:pathLst>
                </a:custGeom>
                <a:ln w="19050">
                  <a:solidFill>
                    <a:srgbClr val="353535"/>
                  </a:solidFill>
                </a:ln>
              </p:spPr>
              <p:txBody>
                <a:bodyPr wrap="square" lIns="0" tIns="0" rIns="0" bIns="0" rtlCol="0"/>
                <a:lstStyle/>
                <a:p>
                  <a:endParaRPr/>
                </a:p>
              </p:txBody>
            </p:sp>
            <p:pic>
              <p:nvPicPr>
                <p:cNvPr id="91" name="object 57">
                  <a:extLst>
                    <a:ext uri="{FF2B5EF4-FFF2-40B4-BE49-F238E27FC236}">
                      <a16:creationId xmlns:a16="http://schemas.microsoft.com/office/drawing/2014/main" id="{A965CDA3-9569-A04B-A1FA-D6975FDBFEC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07041" y="4087360"/>
                  <a:ext cx="68503" cy="68503"/>
                </a:xfrm>
                <a:prstGeom prst="rect">
                  <a:avLst/>
                </a:prstGeom>
              </p:spPr>
            </p:pic>
          </p:grpSp>
          <p:sp>
            <p:nvSpPr>
              <p:cNvPr id="33" name="object 58">
                <a:extLst>
                  <a:ext uri="{FF2B5EF4-FFF2-40B4-BE49-F238E27FC236}">
                    <a16:creationId xmlns:a16="http://schemas.microsoft.com/office/drawing/2014/main" id="{877C75AD-EA53-8C47-B0D9-548E16FE5156}"/>
                  </a:ext>
                </a:extLst>
              </p:cNvPr>
              <p:cNvSpPr/>
              <p:nvPr/>
            </p:nvSpPr>
            <p:spPr>
              <a:xfrm>
                <a:off x="6294685" y="4267273"/>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grpSp>
            <p:nvGrpSpPr>
              <p:cNvPr id="34" name="object 59">
                <a:extLst>
                  <a:ext uri="{FF2B5EF4-FFF2-40B4-BE49-F238E27FC236}">
                    <a16:creationId xmlns:a16="http://schemas.microsoft.com/office/drawing/2014/main" id="{61771E50-333A-D74D-B5E0-914C42D0C9C8}"/>
                  </a:ext>
                </a:extLst>
              </p:cNvPr>
              <p:cNvGrpSpPr/>
              <p:nvPr/>
            </p:nvGrpSpPr>
            <p:grpSpPr>
              <a:xfrm>
                <a:off x="6294685" y="4267273"/>
                <a:ext cx="346075" cy="68580"/>
                <a:chOff x="6294685" y="4267273"/>
                <a:chExt cx="346075" cy="68580"/>
              </a:xfrm>
            </p:grpSpPr>
            <p:sp>
              <p:nvSpPr>
                <p:cNvPr id="86" name="object 60">
                  <a:extLst>
                    <a:ext uri="{FF2B5EF4-FFF2-40B4-BE49-F238E27FC236}">
                      <a16:creationId xmlns:a16="http://schemas.microsoft.com/office/drawing/2014/main" id="{24CA61F4-2FA0-D84D-A359-13EB3B40AA63}"/>
                    </a:ext>
                  </a:extLst>
                </p:cNvPr>
                <p:cNvSpPr/>
                <p:nvPr/>
              </p:nvSpPr>
              <p:spPr>
                <a:xfrm>
                  <a:off x="6640148" y="4267273"/>
                  <a:ext cx="0" cy="68580"/>
                </a:xfrm>
                <a:custGeom>
                  <a:avLst/>
                  <a:gdLst/>
                  <a:ahLst/>
                  <a:cxnLst/>
                  <a:rect l="l" t="t" r="r" b="b"/>
                  <a:pathLst>
                    <a:path h="68579">
                      <a:moveTo>
                        <a:pt x="0" y="0"/>
                      </a:moveTo>
                      <a:lnTo>
                        <a:pt x="0" y="68516"/>
                      </a:lnTo>
                    </a:path>
                  </a:pathLst>
                </a:custGeom>
                <a:ln w="19050">
                  <a:solidFill>
                    <a:srgbClr val="353535"/>
                  </a:solidFill>
                </a:ln>
              </p:spPr>
              <p:txBody>
                <a:bodyPr wrap="square" lIns="0" tIns="0" rIns="0" bIns="0" rtlCol="0"/>
                <a:lstStyle/>
                <a:p>
                  <a:endParaRPr/>
                </a:p>
              </p:txBody>
            </p:sp>
            <p:sp>
              <p:nvSpPr>
                <p:cNvPr id="87" name="object 61">
                  <a:extLst>
                    <a:ext uri="{FF2B5EF4-FFF2-40B4-BE49-F238E27FC236}">
                      <a16:creationId xmlns:a16="http://schemas.microsoft.com/office/drawing/2014/main" id="{8995FA4B-7935-404A-A8EC-86AE33ED0088}"/>
                    </a:ext>
                  </a:extLst>
                </p:cNvPr>
                <p:cNvSpPr/>
                <p:nvPr/>
              </p:nvSpPr>
              <p:spPr>
                <a:xfrm>
                  <a:off x="6294685" y="4301528"/>
                  <a:ext cx="346075" cy="0"/>
                </a:xfrm>
                <a:custGeom>
                  <a:avLst/>
                  <a:gdLst/>
                  <a:ahLst/>
                  <a:cxnLst/>
                  <a:rect l="l" t="t" r="r" b="b"/>
                  <a:pathLst>
                    <a:path w="346075">
                      <a:moveTo>
                        <a:pt x="0" y="0"/>
                      </a:moveTo>
                      <a:lnTo>
                        <a:pt x="345465" y="0"/>
                      </a:lnTo>
                    </a:path>
                  </a:pathLst>
                </a:custGeom>
                <a:ln w="19050">
                  <a:solidFill>
                    <a:srgbClr val="353535"/>
                  </a:solidFill>
                </a:ln>
              </p:spPr>
              <p:txBody>
                <a:bodyPr wrap="square" lIns="0" tIns="0" rIns="0" bIns="0" rtlCol="0"/>
                <a:lstStyle/>
                <a:p>
                  <a:endParaRPr/>
                </a:p>
              </p:txBody>
            </p:sp>
            <p:pic>
              <p:nvPicPr>
                <p:cNvPr id="88" name="object 62">
                  <a:extLst>
                    <a:ext uri="{FF2B5EF4-FFF2-40B4-BE49-F238E27FC236}">
                      <a16:creationId xmlns:a16="http://schemas.microsoft.com/office/drawing/2014/main" id="{79F535FB-913E-494A-BAB2-3BD62F12C067}"/>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33160" y="4267276"/>
                  <a:ext cx="68503" cy="68503"/>
                </a:xfrm>
                <a:prstGeom prst="rect">
                  <a:avLst/>
                </a:prstGeom>
              </p:spPr>
            </p:pic>
          </p:grpSp>
          <p:sp>
            <p:nvSpPr>
              <p:cNvPr id="35" name="object 63">
                <a:extLst>
                  <a:ext uri="{FF2B5EF4-FFF2-40B4-BE49-F238E27FC236}">
                    <a16:creationId xmlns:a16="http://schemas.microsoft.com/office/drawing/2014/main" id="{BD63E9B8-CCA6-164B-BCC4-351E112CEF10}"/>
                  </a:ext>
                </a:extLst>
              </p:cNvPr>
              <p:cNvSpPr/>
              <p:nvPr/>
            </p:nvSpPr>
            <p:spPr>
              <a:xfrm>
                <a:off x="6285247" y="44471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36" name="object 64">
                <a:extLst>
                  <a:ext uri="{FF2B5EF4-FFF2-40B4-BE49-F238E27FC236}">
                    <a16:creationId xmlns:a16="http://schemas.microsoft.com/office/drawing/2014/main" id="{4AE6EB4B-86BC-C34B-B41F-F7D5856B5186}"/>
                  </a:ext>
                </a:extLst>
              </p:cNvPr>
              <p:cNvGrpSpPr/>
              <p:nvPr/>
            </p:nvGrpSpPr>
            <p:grpSpPr>
              <a:xfrm>
                <a:off x="6285247" y="4447189"/>
                <a:ext cx="335280" cy="68580"/>
                <a:chOff x="6285247" y="4447189"/>
                <a:chExt cx="335280" cy="68580"/>
              </a:xfrm>
            </p:grpSpPr>
            <p:sp>
              <p:nvSpPr>
                <p:cNvPr id="83" name="object 65">
                  <a:extLst>
                    <a:ext uri="{FF2B5EF4-FFF2-40B4-BE49-F238E27FC236}">
                      <a16:creationId xmlns:a16="http://schemas.microsoft.com/office/drawing/2014/main" id="{1A41F666-856B-4143-A2AA-01EDD8D4950B}"/>
                    </a:ext>
                  </a:extLst>
                </p:cNvPr>
                <p:cNvSpPr/>
                <p:nvPr/>
              </p:nvSpPr>
              <p:spPr>
                <a:xfrm>
                  <a:off x="6620224" y="44471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84" name="object 66">
                  <a:extLst>
                    <a:ext uri="{FF2B5EF4-FFF2-40B4-BE49-F238E27FC236}">
                      <a16:creationId xmlns:a16="http://schemas.microsoft.com/office/drawing/2014/main" id="{D8BD8773-8231-364C-A8E9-C1E6DFFD19BB}"/>
                    </a:ext>
                  </a:extLst>
                </p:cNvPr>
                <p:cNvSpPr/>
                <p:nvPr/>
              </p:nvSpPr>
              <p:spPr>
                <a:xfrm>
                  <a:off x="6285247" y="4481445"/>
                  <a:ext cx="335280" cy="0"/>
                </a:xfrm>
                <a:custGeom>
                  <a:avLst/>
                  <a:gdLst/>
                  <a:ahLst/>
                  <a:cxnLst/>
                  <a:rect l="l" t="t" r="r" b="b"/>
                  <a:pathLst>
                    <a:path w="335279">
                      <a:moveTo>
                        <a:pt x="0" y="0"/>
                      </a:moveTo>
                      <a:lnTo>
                        <a:pt x="334975" y="0"/>
                      </a:lnTo>
                    </a:path>
                  </a:pathLst>
                </a:custGeom>
                <a:ln w="19050">
                  <a:solidFill>
                    <a:srgbClr val="353535"/>
                  </a:solidFill>
                </a:ln>
              </p:spPr>
              <p:txBody>
                <a:bodyPr wrap="square" lIns="0" tIns="0" rIns="0" bIns="0" rtlCol="0"/>
                <a:lstStyle/>
                <a:p>
                  <a:endParaRPr/>
                </a:p>
              </p:txBody>
            </p:sp>
            <p:pic>
              <p:nvPicPr>
                <p:cNvPr id="85" name="object 67">
                  <a:extLst>
                    <a:ext uri="{FF2B5EF4-FFF2-40B4-BE49-F238E27FC236}">
                      <a16:creationId xmlns:a16="http://schemas.microsoft.com/office/drawing/2014/main" id="{7E8B0AE3-63BC-BA4F-8173-D1DBFE7ADD6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23729" y="4447193"/>
                  <a:ext cx="68503" cy="68503"/>
                </a:xfrm>
                <a:prstGeom prst="rect">
                  <a:avLst/>
                </a:prstGeom>
              </p:spPr>
            </p:pic>
          </p:grpSp>
          <p:sp>
            <p:nvSpPr>
              <p:cNvPr id="37" name="object 68">
                <a:extLst>
                  <a:ext uri="{FF2B5EF4-FFF2-40B4-BE49-F238E27FC236}">
                    <a16:creationId xmlns:a16="http://schemas.microsoft.com/office/drawing/2014/main" id="{DA61BBCD-31B7-E945-A65C-E02BE94194AF}"/>
                  </a:ext>
                </a:extLst>
              </p:cNvPr>
              <p:cNvSpPr/>
              <p:nvPr/>
            </p:nvSpPr>
            <p:spPr>
              <a:xfrm>
                <a:off x="5929181" y="4627106"/>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38" name="object 69">
                <a:extLst>
                  <a:ext uri="{FF2B5EF4-FFF2-40B4-BE49-F238E27FC236}">
                    <a16:creationId xmlns:a16="http://schemas.microsoft.com/office/drawing/2014/main" id="{377ED5C0-2A3A-3149-B910-E87E1C685FFD}"/>
                  </a:ext>
                </a:extLst>
              </p:cNvPr>
              <p:cNvGrpSpPr/>
              <p:nvPr/>
            </p:nvGrpSpPr>
            <p:grpSpPr>
              <a:xfrm>
                <a:off x="5929181" y="4627106"/>
                <a:ext cx="1136015" cy="68580"/>
                <a:chOff x="5929181" y="4627106"/>
                <a:chExt cx="1136015" cy="68580"/>
              </a:xfrm>
            </p:grpSpPr>
            <p:sp>
              <p:nvSpPr>
                <p:cNvPr id="80" name="object 70">
                  <a:extLst>
                    <a:ext uri="{FF2B5EF4-FFF2-40B4-BE49-F238E27FC236}">
                      <a16:creationId xmlns:a16="http://schemas.microsoft.com/office/drawing/2014/main" id="{0DA2CEAC-C995-6045-8C63-6A2CDD3D8077}"/>
                    </a:ext>
                  </a:extLst>
                </p:cNvPr>
                <p:cNvSpPr/>
                <p:nvPr/>
              </p:nvSpPr>
              <p:spPr>
                <a:xfrm>
                  <a:off x="7064839" y="4627106"/>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81" name="object 71">
                  <a:extLst>
                    <a:ext uri="{FF2B5EF4-FFF2-40B4-BE49-F238E27FC236}">
                      <a16:creationId xmlns:a16="http://schemas.microsoft.com/office/drawing/2014/main" id="{B84A1074-D156-BE46-A600-C0A190B24178}"/>
                    </a:ext>
                  </a:extLst>
                </p:cNvPr>
                <p:cNvSpPr/>
                <p:nvPr/>
              </p:nvSpPr>
              <p:spPr>
                <a:xfrm>
                  <a:off x="5929181" y="4661361"/>
                  <a:ext cx="1136015" cy="0"/>
                </a:xfrm>
                <a:custGeom>
                  <a:avLst/>
                  <a:gdLst/>
                  <a:ahLst/>
                  <a:cxnLst/>
                  <a:rect l="l" t="t" r="r" b="b"/>
                  <a:pathLst>
                    <a:path w="1136015">
                      <a:moveTo>
                        <a:pt x="0" y="0"/>
                      </a:moveTo>
                      <a:lnTo>
                        <a:pt x="1135659" y="0"/>
                      </a:lnTo>
                    </a:path>
                  </a:pathLst>
                </a:custGeom>
                <a:ln w="19050">
                  <a:solidFill>
                    <a:srgbClr val="353535"/>
                  </a:solidFill>
                </a:ln>
              </p:spPr>
              <p:txBody>
                <a:bodyPr wrap="square" lIns="0" tIns="0" rIns="0" bIns="0" rtlCol="0"/>
                <a:lstStyle/>
                <a:p>
                  <a:endParaRPr/>
                </a:p>
              </p:txBody>
            </p:sp>
            <p:pic>
              <p:nvPicPr>
                <p:cNvPr id="82" name="object 72">
                  <a:extLst>
                    <a:ext uri="{FF2B5EF4-FFF2-40B4-BE49-F238E27FC236}">
                      <a16:creationId xmlns:a16="http://schemas.microsoft.com/office/drawing/2014/main" id="{0CF2116B-C6AB-DB44-AE3C-029552022C0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67421" y="4627109"/>
                  <a:ext cx="68503" cy="68503"/>
                </a:xfrm>
                <a:prstGeom prst="rect">
                  <a:avLst/>
                </a:prstGeom>
              </p:spPr>
            </p:pic>
          </p:grpSp>
          <p:sp>
            <p:nvSpPr>
              <p:cNvPr id="39" name="object 73">
                <a:extLst>
                  <a:ext uri="{FF2B5EF4-FFF2-40B4-BE49-F238E27FC236}">
                    <a16:creationId xmlns:a16="http://schemas.microsoft.com/office/drawing/2014/main" id="{EF15EFFB-D11C-E342-800C-4B73AAFFCBB1}"/>
                  </a:ext>
                </a:extLst>
              </p:cNvPr>
              <p:cNvSpPr/>
              <p:nvPr/>
            </p:nvSpPr>
            <p:spPr>
              <a:xfrm>
                <a:off x="5532803" y="48070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0" name="object 74">
                <a:extLst>
                  <a:ext uri="{FF2B5EF4-FFF2-40B4-BE49-F238E27FC236}">
                    <a16:creationId xmlns:a16="http://schemas.microsoft.com/office/drawing/2014/main" id="{E0FB4D1F-99C1-CC42-898A-A8298B3D6F10}"/>
                  </a:ext>
                </a:extLst>
              </p:cNvPr>
              <p:cNvGrpSpPr/>
              <p:nvPr/>
            </p:nvGrpSpPr>
            <p:grpSpPr>
              <a:xfrm>
                <a:off x="5532803" y="4807023"/>
                <a:ext cx="1292225" cy="68580"/>
                <a:chOff x="5532803" y="4807023"/>
                <a:chExt cx="1292225" cy="68580"/>
              </a:xfrm>
            </p:grpSpPr>
            <p:sp>
              <p:nvSpPr>
                <p:cNvPr id="77" name="object 75">
                  <a:extLst>
                    <a:ext uri="{FF2B5EF4-FFF2-40B4-BE49-F238E27FC236}">
                      <a16:creationId xmlns:a16="http://schemas.microsoft.com/office/drawing/2014/main" id="{6A547464-E810-F742-B644-EC20E43A09EC}"/>
                    </a:ext>
                  </a:extLst>
                </p:cNvPr>
                <p:cNvSpPr/>
                <p:nvPr/>
              </p:nvSpPr>
              <p:spPr>
                <a:xfrm>
                  <a:off x="6824705" y="4807023"/>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8" name="object 76">
                  <a:extLst>
                    <a:ext uri="{FF2B5EF4-FFF2-40B4-BE49-F238E27FC236}">
                      <a16:creationId xmlns:a16="http://schemas.microsoft.com/office/drawing/2014/main" id="{4787F791-541F-3E4D-879A-AE6AACFEA50B}"/>
                    </a:ext>
                  </a:extLst>
                </p:cNvPr>
                <p:cNvSpPr/>
                <p:nvPr/>
              </p:nvSpPr>
              <p:spPr>
                <a:xfrm>
                  <a:off x="5532803" y="4841278"/>
                  <a:ext cx="1292225" cy="0"/>
                </a:xfrm>
                <a:custGeom>
                  <a:avLst/>
                  <a:gdLst/>
                  <a:ahLst/>
                  <a:cxnLst/>
                  <a:rect l="l" t="t" r="r" b="b"/>
                  <a:pathLst>
                    <a:path w="1292225">
                      <a:moveTo>
                        <a:pt x="0" y="0"/>
                      </a:moveTo>
                      <a:lnTo>
                        <a:pt x="1291907" y="0"/>
                      </a:lnTo>
                    </a:path>
                  </a:pathLst>
                </a:custGeom>
                <a:ln w="19050">
                  <a:solidFill>
                    <a:srgbClr val="353535"/>
                  </a:solidFill>
                </a:ln>
              </p:spPr>
              <p:txBody>
                <a:bodyPr wrap="square" lIns="0" tIns="0" rIns="0" bIns="0" rtlCol="0"/>
                <a:lstStyle/>
                <a:p>
                  <a:endParaRPr/>
                </a:p>
              </p:txBody>
            </p:sp>
            <p:pic>
              <p:nvPicPr>
                <p:cNvPr id="79" name="object 77">
                  <a:extLst>
                    <a:ext uri="{FF2B5EF4-FFF2-40B4-BE49-F238E27FC236}">
                      <a16:creationId xmlns:a16="http://schemas.microsoft.com/office/drawing/2014/main" id="{7FB22B0E-629A-D943-A7C2-CF6FDEC53E2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54933" y="4807026"/>
                  <a:ext cx="68503" cy="68503"/>
                </a:xfrm>
                <a:prstGeom prst="rect">
                  <a:avLst/>
                </a:prstGeom>
              </p:spPr>
            </p:pic>
          </p:grpSp>
          <p:sp>
            <p:nvSpPr>
              <p:cNvPr id="41" name="object 78">
                <a:extLst>
                  <a:ext uri="{FF2B5EF4-FFF2-40B4-BE49-F238E27FC236}">
                    <a16:creationId xmlns:a16="http://schemas.microsoft.com/office/drawing/2014/main" id="{B56379B1-CE0A-9D48-8CD8-5073C75F0ECC}"/>
                  </a:ext>
                </a:extLst>
              </p:cNvPr>
              <p:cNvSpPr/>
              <p:nvPr/>
            </p:nvSpPr>
            <p:spPr>
              <a:xfrm>
                <a:off x="6285247" y="498693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2" name="object 79">
                <a:extLst>
                  <a:ext uri="{FF2B5EF4-FFF2-40B4-BE49-F238E27FC236}">
                    <a16:creationId xmlns:a16="http://schemas.microsoft.com/office/drawing/2014/main" id="{D3F2F347-814B-704E-9CAB-0DF37FE8A628}"/>
                  </a:ext>
                </a:extLst>
              </p:cNvPr>
              <p:cNvGrpSpPr/>
              <p:nvPr/>
            </p:nvGrpSpPr>
            <p:grpSpPr>
              <a:xfrm>
                <a:off x="6285247" y="4986939"/>
                <a:ext cx="335280" cy="68580"/>
                <a:chOff x="6285247" y="4986939"/>
                <a:chExt cx="335280" cy="68580"/>
              </a:xfrm>
            </p:grpSpPr>
            <p:sp>
              <p:nvSpPr>
                <p:cNvPr id="74" name="object 80">
                  <a:extLst>
                    <a:ext uri="{FF2B5EF4-FFF2-40B4-BE49-F238E27FC236}">
                      <a16:creationId xmlns:a16="http://schemas.microsoft.com/office/drawing/2014/main" id="{7F693573-6E13-4D41-B8D9-DCE924D04819}"/>
                    </a:ext>
                  </a:extLst>
                </p:cNvPr>
                <p:cNvSpPr/>
                <p:nvPr/>
              </p:nvSpPr>
              <p:spPr>
                <a:xfrm>
                  <a:off x="6620224" y="498693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5" name="object 81">
                  <a:extLst>
                    <a:ext uri="{FF2B5EF4-FFF2-40B4-BE49-F238E27FC236}">
                      <a16:creationId xmlns:a16="http://schemas.microsoft.com/office/drawing/2014/main" id="{3D13E84D-9502-1D4F-BDE9-74BA7E78EF8B}"/>
                    </a:ext>
                  </a:extLst>
                </p:cNvPr>
                <p:cNvSpPr/>
                <p:nvPr/>
              </p:nvSpPr>
              <p:spPr>
                <a:xfrm>
                  <a:off x="6285247" y="5021193"/>
                  <a:ext cx="335280" cy="0"/>
                </a:xfrm>
                <a:custGeom>
                  <a:avLst/>
                  <a:gdLst/>
                  <a:ahLst/>
                  <a:cxnLst/>
                  <a:rect l="l" t="t" r="r" b="b"/>
                  <a:pathLst>
                    <a:path w="335279">
                      <a:moveTo>
                        <a:pt x="0" y="0"/>
                      </a:moveTo>
                      <a:lnTo>
                        <a:pt x="334975" y="0"/>
                      </a:lnTo>
                    </a:path>
                  </a:pathLst>
                </a:custGeom>
                <a:ln w="19050">
                  <a:solidFill>
                    <a:srgbClr val="353535"/>
                  </a:solidFill>
                </a:ln>
              </p:spPr>
              <p:txBody>
                <a:bodyPr wrap="square" lIns="0" tIns="0" rIns="0" bIns="0" rtlCol="0"/>
                <a:lstStyle/>
                <a:p>
                  <a:endParaRPr/>
                </a:p>
              </p:txBody>
            </p:sp>
            <p:pic>
              <p:nvPicPr>
                <p:cNvPr id="76" name="object 82">
                  <a:extLst>
                    <a:ext uri="{FF2B5EF4-FFF2-40B4-BE49-F238E27FC236}">
                      <a16:creationId xmlns:a16="http://schemas.microsoft.com/office/drawing/2014/main" id="{E3CD77E8-9D17-CB4B-A173-19EEF62B24F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39102" y="4986941"/>
                  <a:ext cx="68503" cy="68503"/>
                </a:xfrm>
                <a:prstGeom prst="rect">
                  <a:avLst/>
                </a:prstGeom>
              </p:spPr>
            </p:pic>
          </p:grpSp>
          <p:sp>
            <p:nvSpPr>
              <p:cNvPr id="43" name="object 83">
                <a:extLst>
                  <a:ext uri="{FF2B5EF4-FFF2-40B4-BE49-F238E27FC236}">
                    <a16:creationId xmlns:a16="http://schemas.microsoft.com/office/drawing/2014/main" id="{6AA37506-C31B-F147-A3F0-76C3DFB74E88}"/>
                  </a:ext>
                </a:extLst>
              </p:cNvPr>
              <p:cNvSpPr/>
              <p:nvPr/>
            </p:nvSpPr>
            <p:spPr>
              <a:xfrm>
                <a:off x="5885140" y="516685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4" name="object 84">
                <a:extLst>
                  <a:ext uri="{FF2B5EF4-FFF2-40B4-BE49-F238E27FC236}">
                    <a16:creationId xmlns:a16="http://schemas.microsoft.com/office/drawing/2014/main" id="{44DA7A8E-3923-E04E-BAC7-953E96E466F6}"/>
                  </a:ext>
                </a:extLst>
              </p:cNvPr>
              <p:cNvGrpSpPr/>
              <p:nvPr/>
            </p:nvGrpSpPr>
            <p:grpSpPr>
              <a:xfrm>
                <a:off x="5885140" y="5166855"/>
                <a:ext cx="882015" cy="68580"/>
                <a:chOff x="5885140" y="5166855"/>
                <a:chExt cx="882015" cy="68580"/>
              </a:xfrm>
            </p:grpSpPr>
            <p:sp>
              <p:nvSpPr>
                <p:cNvPr id="71" name="object 85">
                  <a:extLst>
                    <a:ext uri="{FF2B5EF4-FFF2-40B4-BE49-F238E27FC236}">
                      <a16:creationId xmlns:a16="http://schemas.microsoft.com/office/drawing/2014/main" id="{541C2DEE-9317-A741-932B-9C17371B4D3F}"/>
                    </a:ext>
                  </a:extLst>
                </p:cNvPr>
                <p:cNvSpPr/>
                <p:nvPr/>
              </p:nvSpPr>
              <p:spPr>
                <a:xfrm>
                  <a:off x="6767031" y="516685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72" name="object 86">
                  <a:extLst>
                    <a:ext uri="{FF2B5EF4-FFF2-40B4-BE49-F238E27FC236}">
                      <a16:creationId xmlns:a16="http://schemas.microsoft.com/office/drawing/2014/main" id="{CD031926-5DA0-A241-9ACA-113901164E3C}"/>
                    </a:ext>
                  </a:extLst>
                </p:cNvPr>
                <p:cNvSpPr/>
                <p:nvPr/>
              </p:nvSpPr>
              <p:spPr>
                <a:xfrm>
                  <a:off x="5885140" y="5201110"/>
                  <a:ext cx="882015" cy="0"/>
                </a:xfrm>
                <a:custGeom>
                  <a:avLst/>
                  <a:gdLst/>
                  <a:ahLst/>
                  <a:cxnLst/>
                  <a:rect l="l" t="t" r="r" b="b"/>
                  <a:pathLst>
                    <a:path w="882015">
                      <a:moveTo>
                        <a:pt x="0" y="0"/>
                      </a:moveTo>
                      <a:lnTo>
                        <a:pt x="881888" y="0"/>
                      </a:lnTo>
                    </a:path>
                  </a:pathLst>
                </a:custGeom>
                <a:ln w="19050">
                  <a:solidFill>
                    <a:srgbClr val="353535"/>
                  </a:solidFill>
                </a:ln>
              </p:spPr>
              <p:txBody>
                <a:bodyPr wrap="square" lIns="0" tIns="0" rIns="0" bIns="0" rtlCol="0"/>
                <a:lstStyle/>
                <a:p>
                  <a:endParaRPr/>
                </a:p>
              </p:txBody>
            </p:sp>
            <p:pic>
              <p:nvPicPr>
                <p:cNvPr id="73" name="object 87">
                  <a:extLst>
                    <a:ext uri="{FF2B5EF4-FFF2-40B4-BE49-F238E27FC236}">
                      <a16:creationId xmlns:a16="http://schemas.microsoft.com/office/drawing/2014/main" id="{3942DDF6-2FE1-AA4E-A725-F109C71B5EB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92237" y="5166858"/>
                  <a:ext cx="68503" cy="68503"/>
                </a:xfrm>
                <a:prstGeom prst="rect">
                  <a:avLst/>
                </a:prstGeom>
              </p:spPr>
            </p:pic>
          </p:grpSp>
          <p:sp>
            <p:nvSpPr>
              <p:cNvPr id="45" name="object 88">
                <a:extLst>
                  <a:ext uri="{FF2B5EF4-FFF2-40B4-BE49-F238E27FC236}">
                    <a16:creationId xmlns:a16="http://schemas.microsoft.com/office/drawing/2014/main" id="{CCD206F8-348E-7D44-A3FD-6B0D125AC3EF}"/>
                  </a:ext>
                </a:extLst>
              </p:cNvPr>
              <p:cNvSpPr/>
              <p:nvPr/>
            </p:nvSpPr>
            <p:spPr>
              <a:xfrm>
                <a:off x="6299344" y="5346772"/>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6" name="object 89">
                <a:extLst>
                  <a:ext uri="{FF2B5EF4-FFF2-40B4-BE49-F238E27FC236}">
                    <a16:creationId xmlns:a16="http://schemas.microsoft.com/office/drawing/2014/main" id="{9DE7B2FB-7C3B-9248-B51D-E1E8ED94A32E}"/>
                  </a:ext>
                </a:extLst>
              </p:cNvPr>
              <p:cNvGrpSpPr/>
              <p:nvPr/>
            </p:nvGrpSpPr>
            <p:grpSpPr>
              <a:xfrm>
                <a:off x="6299344" y="5346772"/>
                <a:ext cx="340360" cy="68580"/>
                <a:chOff x="6299344" y="5346772"/>
                <a:chExt cx="340360" cy="68580"/>
              </a:xfrm>
            </p:grpSpPr>
            <p:sp>
              <p:nvSpPr>
                <p:cNvPr id="68" name="object 90">
                  <a:extLst>
                    <a:ext uri="{FF2B5EF4-FFF2-40B4-BE49-F238E27FC236}">
                      <a16:creationId xmlns:a16="http://schemas.microsoft.com/office/drawing/2014/main" id="{A46F01D9-52B1-9C4F-8E2A-0518F3B994D1}"/>
                    </a:ext>
                  </a:extLst>
                </p:cNvPr>
                <p:cNvSpPr/>
                <p:nvPr/>
              </p:nvSpPr>
              <p:spPr>
                <a:xfrm>
                  <a:off x="6639099" y="5346772"/>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9" name="object 91">
                  <a:extLst>
                    <a:ext uri="{FF2B5EF4-FFF2-40B4-BE49-F238E27FC236}">
                      <a16:creationId xmlns:a16="http://schemas.microsoft.com/office/drawing/2014/main" id="{63EED2A9-BA65-014E-AC85-34D612CE2640}"/>
                    </a:ext>
                  </a:extLst>
                </p:cNvPr>
                <p:cNvSpPr/>
                <p:nvPr/>
              </p:nvSpPr>
              <p:spPr>
                <a:xfrm>
                  <a:off x="6299344" y="5381028"/>
                  <a:ext cx="340360" cy="0"/>
                </a:xfrm>
                <a:custGeom>
                  <a:avLst/>
                  <a:gdLst/>
                  <a:ahLst/>
                  <a:cxnLst/>
                  <a:rect l="l" t="t" r="r" b="b"/>
                  <a:pathLst>
                    <a:path w="340359">
                      <a:moveTo>
                        <a:pt x="0" y="0"/>
                      </a:moveTo>
                      <a:lnTo>
                        <a:pt x="339750" y="0"/>
                      </a:lnTo>
                    </a:path>
                  </a:pathLst>
                </a:custGeom>
                <a:ln w="19050">
                  <a:solidFill>
                    <a:srgbClr val="353535"/>
                  </a:solidFill>
                </a:ln>
              </p:spPr>
              <p:txBody>
                <a:bodyPr wrap="square" lIns="0" tIns="0" rIns="0" bIns="0" rtlCol="0"/>
                <a:lstStyle/>
                <a:p>
                  <a:endParaRPr/>
                </a:p>
              </p:txBody>
            </p:sp>
            <p:pic>
              <p:nvPicPr>
                <p:cNvPr id="70" name="object 92">
                  <a:extLst>
                    <a:ext uri="{FF2B5EF4-FFF2-40B4-BE49-F238E27FC236}">
                      <a16:creationId xmlns:a16="http://schemas.microsoft.com/office/drawing/2014/main" id="{70185030-BFFD-AD45-8FE6-6D11D158F83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39510" y="5346776"/>
                  <a:ext cx="68503" cy="68503"/>
                </a:xfrm>
                <a:prstGeom prst="rect">
                  <a:avLst/>
                </a:prstGeom>
              </p:spPr>
            </p:pic>
          </p:grpSp>
          <p:sp>
            <p:nvSpPr>
              <p:cNvPr id="47" name="object 93">
                <a:extLst>
                  <a:ext uri="{FF2B5EF4-FFF2-40B4-BE49-F238E27FC236}">
                    <a16:creationId xmlns:a16="http://schemas.microsoft.com/office/drawing/2014/main" id="{976F9B4E-D8FF-4C43-84DD-3DA3703914CA}"/>
                  </a:ext>
                </a:extLst>
              </p:cNvPr>
              <p:cNvSpPr/>
              <p:nvPr/>
            </p:nvSpPr>
            <p:spPr>
              <a:xfrm>
                <a:off x="6229088" y="55266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48" name="object 94">
                <a:extLst>
                  <a:ext uri="{FF2B5EF4-FFF2-40B4-BE49-F238E27FC236}">
                    <a16:creationId xmlns:a16="http://schemas.microsoft.com/office/drawing/2014/main" id="{F2E5D5AE-C9E9-A841-9776-10D18D6112A4}"/>
                  </a:ext>
                </a:extLst>
              </p:cNvPr>
              <p:cNvGrpSpPr/>
              <p:nvPr/>
            </p:nvGrpSpPr>
            <p:grpSpPr>
              <a:xfrm>
                <a:off x="6222795" y="5526689"/>
                <a:ext cx="349250" cy="68580"/>
                <a:chOff x="6222795" y="5526689"/>
                <a:chExt cx="349250" cy="68580"/>
              </a:xfrm>
            </p:grpSpPr>
            <p:sp>
              <p:nvSpPr>
                <p:cNvPr id="65" name="object 95">
                  <a:extLst>
                    <a:ext uri="{FF2B5EF4-FFF2-40B4-BE49-F238E27FC236}">
                      <a16:creationId xmlns:a16="http://schemas.microsoft.com/office/drawing/2014/main" id="{D5282DCE-6F20-4949-8D1E-FBFA9F9A6A96}"/>
                    </a:ext>
                  </a:extLst>
                </p:cNvPr>
                <p:cNvSpPr/>
                <p:nvPr/>
              </p:nvSpPr>
              <p:spPr>
                <a:xfrm>
                  <a:off x="6571986" y="5526689"/>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6" name="object 96">
                  <a:extLst>
                    <a:ext uri="{FF2B5EF4-FFF2-40B4-BE49-F238E27FC236}">
                      <a16:creationId xmlns:a16="http://schemas.microsoft.com/office/drawing/2014/main" id="{7DED7F59-98D9-F04F-985F-9D4D139599E2}"/>
                    </a:ext>
                  </a:extLst>
                </p:cNvPr>
                <p:cNvSpPr/>
                <p:nvPr/>
              </p:nvSpPr>
              <p:spPr>
                <a:xfrm>
                  <a:off x="6222795" y="5560943"/>
                  <a:ext cx="349250" cy="0"/>
                </a:xfrm>
                <a:custGeom>
                  <a:avLst/>
                  <a:gdLst/>
                  <a:ahLst/>
                  <a:cxnLst/>
                  <a:rect l="l" t="t" r="r" b="b"/>
                  <a:pathLst>
                    <a:path w="349250">
                      <a:moveTo>
                        <a:pt x="0" y="0"/>
                      </a:moveTo>
                      <a:lnTo>
                        <a:pt x="349186" y="0"/>
                      </a:lnTo>
                    </a:path>
                  </a:pathLst>
                </a:custGeom>
                <a:ln w="19050">
                  <a:solidFill>
                    <a:srgbClr val="353535"/>
                  </a:solidFill>
                </a:ln>
              </p:spPr>
              <p:txBody>
                <a:bodyPr wrap="square" lIns="0" tIns="0" rIns="0" bIns="0" rtlCol="0"/>
                <a:lstStyle/>
                <a:p>
                  <a:endParaRPr/>
                </a:p>
              </p:txBody>
            </p:sp>
            <p:pic>
              <p:nvPicPr>
                <p:cNvPr id="67" name="object 97">
                  <a:extLst>
                    <a:ext uri="{FF2B5EF4-FFF2-40B4-BE49-F238E27FC236}">
                      <a16:creationId xmlns:a16="http://schemas.microsoft.com/office/drawing/2014/main" id="{6BF2F5D5-F06C-3740-BF31-61A37D44C86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62967" y="5526691"/>
                  <a:ext cx="68503" cy="68503"/>
                </a:xfrm>
                <a:prstGeom prst="rect">
                  <a:avLst/>
                </a:prstGeom>
              </p:spPr>
            </p:pic>
          </p:grpSp>
          <p:sp>
            <p:nvSpPr>
              <p:cNvPr id="49" name="object 98">
                <a:extLst>
                  <a:ext uri="{FF2B5EF4-FFF2-40B4-BE49-F238E27FC236}">
                    <a16:creationId xmlns:a16="http://schemas.microsoft.com/office/drawing/2014/main" id="{755BBCE2-2618-6541-B568-CFF47B7FE36A}"/>
                  </a:ext>
                </a:extLst>
              </p:cNvPr>
              <p:cNvSpPr/>
              <p:nvPr/>
            </p:nvSpPr>
            <p:spPr>
              <a:xfrm>
                <a:off x="6316124" y="570660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grpSp>
            <p:nvGrpSpPr>
              <p:cNvPr id="50" name="object 99">
                <a:extLst>
                  <a:ext uri="{FF2B5EF4-FFF2-40B4-BE49-F238E27FC236}">
                    <a16:creationId xmlns:a16="http://schemas.microsoft.com/office/drawing/2014/main" id="{1CBB4A96-8B1F-8342-B34C-4DCFB04D8C84}"/>
                  </a:ext>
                </a:extLst>
              </p:cNvPr>
              <p:cNvGrpSpPr/>
              <p:nvPr/>
            </p:nvGrpSpPr>
            <p:grpSpPr>
              <a:xfrm>
                <a:off x="6309832" y="5706605"/>
                <a:ext cx="1037590" cy="68580"/>
                <a:chOff x="6309832" y="5706605"/>
                <a:chExt cx="1037590" cy="68580"/>
              </a:xfrm>
            </p:grpSpPr>
            <p:sp>
              <p:nvSpPr>
                <p:cNvPr id="62" name="object 100">
                  <a:extLst>
                    <a:ext uri="{FF2B5EF4-FFF2-40B4-BE49-F238E27FC236}">
                      <a16:creationId xmlns:a16="http://schemas.microsoft.com/office/drawing/2014/main" id="{8F630BF3-8C00-CE4E-85CD-C180E4381A60}"/>
                    </a:ext>
                  </a:extLst>
                </p:cNvPr>
                <p:cNvSpPr/>
                <p:nvPr/>
              </p:nvSpPr>
              <p:spPr>
                <a:xfrm>
                  <a:off x="7346919" y="5706605"/>
                  <a:ext cx="0" cy="68580"/>
                </a:xfrm>
                <a:custGeom>
                  <a:avLst/>
                  <a:gdLst/>
                  <a:ahLst/>
                  <a:cxnLst/>
                  <a:rect l="l" t="t" r="r" b="b"/>
                  <a:pathLst>
                    <a:path h="68579">
                      <a:moveTo>
                        <a:pt x="0" y="0"/>
                      </a:moveTo>
                      <a:lnTo>
                        <a:pt x="0" y="68503"/>
                      </a:lnTo>
                    </a:path>
                  </a:pathLst>
                </a:custGeom>
                <a:ln w="19050">
                  <a:solidFill>
                    <a:srgbClr val="353535"/>
                  </a:solidFill>
                </a:ln>
              </p:spPr>
              <p:txBody>
                <a:bodyPr wrap="square" lIns="0" tIns="0" rIns="0" bIns="0" rtlCol="0"/>
                <a:lstStyle/>
                <a:p>
                  <a:endParaRPr/>
                </a:p>
              </p:txBody>
            </p:sp>
            <p:sp>
              <p:nvSpPr>
                <p:cNvPr id="63" name="object 101">
                  <a:extLst>
                    <a:ext uri="{FF2B5EF4-FFF2-40B4-BE49-F238E27FC236}">
                      <a16:creationId xmlns:a16="http://schemas.microsoft.com/office/drawing/2014/main" id="{A8CA009B-C942-654B-9867-06A24A11D6FD}"/>
                    </a:ext>
                  </a:extLst>
                </p:cNvPr>
                <p:cNvSpPr/>
                <p:nvPr/>
              </p:nvSpPr>
              <p:spPr>
                <a:xfrm>
                  <a:off x="6309832" y="5740860"/>
                  <a:ext cx="1037590" cy="0"/>
                </a:xfrm>
                <a:custGeom>
                  <a:avLst/>
                  <a:gdLst/>
                  <a:ahLst/>
                  <a:cxnLst/>
                  <a:rect l="l" t="t" r="r" b="b"/>
                  <a:pathLst>
                    <a:path w="1037590">
                      <a:moveTo>
                        <a:pt x="0" y="0"/>
                      </a:moveTo>
                      <a:lnTo>
                        <a:pt x="1037082" y="0"/>
                      </a:lnTo>
                    </a:path>
                  </a:pathLst>
                </a:custGeom>
                <a:ln w="19050">
                  <a:solidFill>
                    <a:srgbClr val="353535"/>
                  </a:solidFill>
                </a:ln>
              </p:spPr>
              <p:txBody>
                <a:bodyPr wrap="square" lIns="0" tIns="0" rIns="0" bIns="0" rtlCol="0"/>
                <a:lstStyle/>
                <a:p>
                  <a:endParaRPr/>
                </a:p>
              </p:txBody>
            </p:sp>
            <p:pic>
              <p:nvPicPr>
                <p:cNvPr id="64" name="object 102">
                  <a:extLst>
                    <a:ext uri="{FF2B5EF4-FFF2-40B4-BE49-F238E27FC236}">
                      <a16:creationId xmlns:a16="http://schemas.microsoft.com/office/drawing/2014/main" id="{2E77C3A7-63D0-CB41-AE88-0528053E3DB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04437" y="5706608"/>
                  <a:ext cx="68503" cy="68503"/>
                </a:xfrm>
                <a:prstGeom prst="rect">
                  <a:avLst/>
                </a:prstGeom>
              </p:spPr>
            </p:pic>
          </p:grpSp>
          <p:sp>
            <p:nvSpPr>
              <p:cNvPr id="51" name="object 103">
                <a:extLst>
                  <a:ext uri="{FF2B5EF4-FFF2-40B4-BE49-F238E27FC236}">
                    <a16:creationId xmlns:a16="http://schemas.microsoft.com/office/drawing/2014/main" id="{560F6237-5CB8-8746-8933-2EF718FA4D95}"/>
                  </a:ext>
                </a:extLst>
              </p:cNvPr>
              <p:cNvSpPr/>
              <p:nvPr/>
            </p:nvSpPr>
            <p:spPr>
              <a:xfrm>
                <a:off x="5983710" y="300785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52" name="object 104">
                <a:extLst>
                  <a:ext uri="{FF2B5EF4-FFF2-40B4-BE49-F238E27FC236}">
                    <a16:creationId xmlns:a16="http://schemas.microsoft.com/office/drawing/2014/main" id="{F1198A1D-D209-F449-AA9E-EDB37F5F6F4F}"/>
                  </a:ext>
                </a:extLst>
              </p:cNvPr>
              <p:cNvGrpSpPr/>
              <p:nvPr/>
            </p:nvGrpSpPr>
            <p:grpSpPr>
              <a:xfrm>
                <a:off x="5983710" y="3007857"/>
                <a:ext cx="1122680" cy="68580"/>
                <a:chOff x="5983710" y="3007857"/>
                <a:chExt cx="1122680" cy="68580"/>
              </a:xfrm>
            </p:grpSpPr>
            <p:sp>
              <p:nvSpPr>
                <p:cNvPr id="59" name="object 105">
                  <a:extLst>
                    <a:ext uri="{FF2B5EF4-FFF2-40B4-BE49-F238E27FC236}">
                      <a16:creationId xmlns:a16="http://schemas.microsoft.com/office/drawing/2014/main" id="{9032D6DD-40A9-BC4E-901F-CCF30A8705FB}"/>
                    </a:ext>
                  </a:extLst>
                </p:cNvPr>
                <p:cNvSpPr/>
                <p:nvPr/>
              </p:nvSpPr>
              <p:spPr>
                <a:xfrm>
                  <a:off x="7106084" y="3007857"/>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60" name="object 106">
                  <a:extLst>
                    <a:ext uri="{FF2B5EF4-FFF2-40B4-BE49-F238E27FC236}">
                      <a16:creationId xmlns:a16="http://schemas.microsoft.com/office/drawing/2014/main" id="{1A825384-535D-4A4F-A4C3-B77DAD8A0BBE}"/>
                    </a:ext>
                  </a:extLst>
                </p:cNvPr>
                <p:cNvSpPr/>
                <p:nvPr/>
              </p:nvSpPr>
              <p:spPr>
                <a:xfrm>
                  <a:off x="5983710" y="3042112"/>
                  <a:ext cx="1122680" cy="0"/>
                </a:xfrm>
                <a:custGeom>
                  <a:avLst/>
                  <a:gdLst/>
                  <a:ahLst/>
                  <a:cxnLst/>
                  <a:rect l="l" t="t" r="r" b="b"/>
                  <a:pathLst>
                    <a:path w="1122679">
                      <a:moveTo>
                        <a:pt x="0" y="0"/>
                      </a:moveTo>
                      <a:lnTo>
                        <a:pt x="1122375" y="0"/>
                      </a:lnTo>
                    </a:path>
                  </a:pathLst>
                </a:custGeom>
                <a:ln w="19050">
                  <a:solidFill>
                    <a:srgbClr val="353535"/>
                  </a:solidFill>
                </a:ln>
              </p:spPr>
              <p:txBody>
                <a:bodyPr wrap="square" lIns="0" tIns="0" rIns="0" bIns="0" rtlCol="0"/>
                <a:lstStyle/>
                <a:p>
                  <a:endParaRPr/>
                </a:p>
              </p:txBody>
            </p:sp>
            <p:pic>
              <p:nvPicPr>
                <p:cNvPr id="61" name="object 107">
                  <a:extLst>
                    <a:ext uri="{FF2B5EF4-FFF2-40B4-BE49-F238E27FC236}">
                      <a16:creationId xmlns:a16="http://schemas.microsoft.com/office/drawing/2014/main" id="{22F85DCD-11C9-1749-8B94-EFBB2CD0A3C8}"/>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19643" y="3007860"/>
                  <a:ext cx="68503" cy="68503"/>
                </a:xfrm>
                <a:prstGeom prst="rect">
                  <a:avLst/>
                </a:prstGeom>
              </p:spPr>
            </p:pic>
          </p:grpSp>
          <p:sp>
            <p:nvSpPr>
              <p:cNvPr id="53" name="object 108">
                <a:extLst>
                  <a:ext uri="{FF2B5EF4-FFF2-40B4-BE49-F238E27FC236}">
                    <a16:creationId xmlns:a16="http://schemas.microsoft.com/office/drawing/2014/main" id="{8565C2CA-C0DC-7642-8BB8-DA74D0FE9E0D}"/>
                  </a:ext>
                </a:extLst>
              </p:cNvPr>
              <p:cNvSpPr/>
              <p:nvPr/>
            </p:nvSpPr>
            <p:spPr>
              <a:xfrm>
                <a:off x="6621271" y="264802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grpSp>
            <p:nvGrpSpPr>
              <p:cNvPr id="54" name="object 109">
                <a:extLst>
                  <a:ext uri="{FF2B5EF4-FFF2-40B4-BE49-F238E27FC236}">
                    <a16:creationId xmlns:a16="http://schemas.microsoft.com/office/drawing/2014/main" id="{FDA2EE5E-4A82-1F49-A35F-76896D0AB902}"/>
                  </a:ext>
                </a:extLst>
              </p:cNvPr>
              <p:cNvGrpSpPr/>
              <p:nvPr/>
            </p:nvGrpSpPr>
            <p:grpSpPr>
              <a:xfrm>
                <a:off x="6621271" y="2648024"/>
                <a:ext cx="1026160" cy="68580"/>
                <a:chOff x="6621271" y="2648024"/>
                <a:chExt cx="1026160" cy="68580"/>
              </a:xfrm>
            </p:grpSpPr>
            <p:sp>
              <p:nvSpPr>
                <p:cNvPr id="56" name="object 110">
                  <a:extLst>
                    <a:ext uri="{FF2B5EF4-FFF2-40B4-BE49-F238E27FC236}">
                      <a16:creationId xmlns:a16="http://schemas.microsoft.com/office/drawing/2014/main" id="{471FC734-C88B-F343-ABB3-E2BECADB2739}"/>
                    </a:ext>
                  </a:extLst>
                </p:cNvPr>
                <p:cNvSpPr/>
                <p:nvPr/>
              </p:nvSpPr>
              <p:spPr>
                <a:xfrm>
                  <a:off x="7646824" y="2648024"/>
                  <a:ext cx="0" cy="68580"/>
                </a:xfrm>
                <a:custGeom>
                  <a:avLst/>
                  <a:gdLst/>
                  <a:ahLst/>
                  <a:cxnLst/>
                  <a:rect l="l" t="t" r="r" b="b"/>
                  <a:pathLst>
                    <a:path h="68580">
                      <a:moveTo>
                        <a:pt x="0" y="0"/>
                      </a:moveTo>
                      <a:lnTo>
                        <a:pt x="0" y="68503"/>
                      </a:lnTo>
                    </a:path>
                  </a:pathLst>
                </a:custGeom>
                <a:ln w="19050">
                  <a:solidFill>
                    <a:srgbClr val="353535"/>
                  </a:solidFill>
                </a:ln>
              </p:spPr>
              <p:txBody>
                <a:bodyPr wrap="square" lIns="0" tIns="0" rIns="0" bIns="0" rtlCol="0"/>
                <a:lstStyle/>
                <a:p>
                  <a:endParaRPr/>
                </a:p>
              </p:txBody>
            </p:sp>
            <p:sp>
              <p:nvSpPr>
                <p:cNvPr id="57" name="object 111">
                  <a:extLst>
                    <a:ext uri="{FF2B5EF4-FFF2-40B4-BE49-F238E27FC236}">
                      <a16:creationId xmlns:a16="http://schemas.microsoft.com/office/drawing/2014/main" id="{29CE25DB-A2CA-8F48-968C-2293BAAEF26A}"/>
                    </a:ext>
                  </a:extLst>
                </p:cNvPr>
                <p:cNvSpPr/>
                <p:nvPr/>
              </p:nvSpPr>
              <p:spPr>
                <a:xfrm>
                  <a:off x="6621271" y="2682279"/>
                  <a:ext cx="1026160" cy="0"/>
                </a:xfrm>
                <a:custGeom>
                  <a:avLst/>
                  <a:gdLst/>
                  <a:ahLst/>
                  <a:cxnLst/>
                  <a:rect l="l" t="t" r="r" b="b"/>
                  <a:pathLst>
                    <a:path w="1026159">
                      <a:moveTo>
                        <a:pt x="0" y="0"/>
                      </a:moveTo>
                      <a:lnTo>
                        <a:pt x="1025550" y="0"/>
                      </a:lnTo>
                    </a:path>
                  </a:pathLst>
                </a:custGeom>
                <a:ln w="19050">
                  <a:solidFill>
                    <a:srgbClr val="353535"/>
                  </a:solidFill>
                </a:ln>
              </p:spPr>
              <p:txBody>
                <a:bodyPr wrap="square" lIns="0" tIns="0" rIns="0" bIns="0" rtlCol="0"/>
                <a:lstStyle/>
                <a:p>
                  <a:endParaRPr/>
                </a:p>
              </p:txBody>
            </p:sp>
            <p:pic>
              <p:nvPicPr>
                <p:cNvPr id="58" name="object 112">
                  <a:extLst>
                    <a:ext uri="{FF2B5EF4-FFF2-40B4-BE49-F238E27FC236}">
                      <a16:creationId xmlns:a16="http://schemas.microsoft.com/office/drawing/2014/main" id="{BDFE9531-5C4B-404E-9368-FA14102722F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06085" y="2648027"/>
                  <a:ext cx="68503" cy="68503"/>
                </a:xfrm>
                <a:prstGeom prst="rect">
                  <a:avLst/>
                </a:prstGeom>
              </p:spPr>
            </p:pic>
          </p:grpSp>
          <p:sp>
            <p:nvSpPr>
              <p:cNvPr id="55" name="object 113">
                <a:extLst>
                  <a:ext uri="{FF2B5EF4-FFF2-40B4-BE49-F238E27FC236}">
                    <a16:creationId xmlns:a16="http://schemas.microsoft.com/office/drawing/2014/main" id="{3BFCBD49-7340-5B42-B168-BAF57DCC0158}"/>
                  </a:ext>
                </a:extLst>
              </p:cNvPr>
              <p:cNvSpPr/>
              <p:nvPr/>
            </p:nvSpPr>
            <p:spPr>
              <a:xfrm>
                <a:off x="5333301" y="5870582"/>
                <a:ext cx="2711450" cy="59055"/>
              </a:xfrm>
              <a:custGeom>
                <a:avLst/>
                <a:gdLst/>
                <a:ahLst/>
                <a:cxnLst/>
                <a:rect l="l" t="t" r="r" b="b"/>
                <a:pathLst>
                  <a:path w="2711450" h="59054">
                    <a:moveTo>
                      <a:pt x="0" y="58724"/>
                    </a:moveTo>
                    <a:lnTo>
                      <a:pt x="0" y="0"/>
                    </a:lnTo>
                    <a:lnTo>
                      <a:pt x="2710954" y="0"/>
                    </a:lnTo>
                    <a:lnTo>
                      <a:pt x="2710954" y="58724"/>
                    </a:lnTo>
                  </a:path>
                </a:pathLst>
              </a:custGeom>
              <a:ln w="12700">
                <a:solidFill>
                  <a:srgbClr val="333333"/>
                </a:solidFill>
              </a:ln>
            </p:spPr>
            <p:txBody>
              <a:bodyPr wrap="square" lIns="0" tIns="0" rIns="0" bIns="0" rtlCol="0"/>
              <a:lstStyle/>
              <a:p>
                <a:endParaRPr/>
              </a:p>
            </p:txBody>
          </p:sp>
        </p:grpSp>
        <p:sp>
          <p:nvSpPr>
            <p:cNvPr id="8" name="TextBox 7">
              <a:extLst>
                <a:ext uri="{FF2B5EF4-FFF2-40B4-BE49-F238E27FC236}">
                  <a16:creationId xmlns:a16="http://schemas.microsoft.com/office/drawing/2014/main" id="{E1C2A2C0-1C61-6E43-B716-3AA805EF94F3}"/>
                </a:ext>
              </a:extLst>
            </p:cNvPr>
            <p:cNvSpPr txBox="1"/>
            <p:nvPr/>
          </p:nvSpPr>
          <p:spPr>
            <a:xfrm>
              <a:off x="6708294" y="6063650"/>
              <a:ext cx="583524" cy="261610"/>
            </a:xfrm>
            <a:prstGeom prst="rect">
              <a:avLst/>
            </a:prstGeom>
            <a:noFill/>
          </p:spPr>
          <p:txBody>
            <a:bodyPr wrap="square" rtlCol="0">
              <a:spAutoFit/>
            </a:bodyPr>
            <a:lstStyle/>
            <a:p>
              <a:pPr algn="ctr"/>
              <a:r>
                <a:rPr lang="en-US" sz="1050" dirty="0">
                  <a:solidFill>
                    <a:schemeClr val="tx1"/>
                  </a:solidFill>
                </a:rPr>
                <a:t>0.1</a:t>
              </a:r>
            </a:p>
          </p:txBody>
        </p:sp>
        <p:sp>
          <p:nvSpPr>
            <p:cNvPr id="123" name="TextBox 122">
              <a:extLst>
                <a:ext uri="{FF2B5EF4-FFF2-40B4-BE49-F238E27FC236}">
                  <a16:creationId xmlns:a16="http://schemas.microsoft.com/office/drawing/2014/main" id="{1C46702C-F943-FB45-A39F-AD019233C334}"/>
                </a:ext>
              </a:extLst>
            </p:cNvPr>
            <p:cNvSpPr txBox="1"/>
            <p:nvPr/>
          </p:nvSpPr>
          <p:spPr>
            <a:xfrm>
              <a:off x="8064821" y="6063650"/>
              <a:ext cx="583524" cy="261610"/>
            </a:xfrm>
            <a:prstGeom prst="rect">
              <a:avLst/>
            </a:prstGeom>
            <a:noFill/>
          </p:spPr>
          <p:txBody>
            <a:bodyPr wrap="square" rtlCol="0">
              <a:spAutoFit/>
            </a:bodyPr>
            <a:lstStyle/>
            <a:p>
              <a:pPr algn="ctr"/>
              <a:r>
                <a:rPr lang="en-US" sz="1050" dirty="0">
                  <a:solidFill>
                    <a:schemeClr val="tx1"/>
                  </a:solidFill>
                </a:rPr>
                <a:t>1</a:t>
              </a:r>
            </a:p>
          </p:txBody>
        </p:sp>
        <p:sp>
          <p:nvSpPr>
            <p:cNvPr id="124" name="TextBox 123">
              <a:extLst>
                <a:ext uri="{FF2B5EF4-FFF2-40B4-BE49-F238E27FC236}">
                  <a16:creationId xmlns:a16="http://schemas.microsoft.com/office/drawing/2014/main" id="{0D195C94-3E46-9247-93AF-E1082BE297BF}"/>
                </a:ext>
              </a:extLst>
            </p:cNvPr>
            <p:cNvSpPr txBox="1"/>
            <p:nvPr/>
          </p:nvSpPr>
          <p:spPr>
            <a:xfrm>
              <a:off x="9421348" y="6063650"/>
              <a:ext cx="583524" cy="261610"/>
            </a:xfrm>
            <a:prstGeom prst="rect">
              <a:avLst/>
            </a:prstGeom>
            <a:noFill/>
          </p:spPr>
          <p:txBody>
            <a:bodyPr wrap="square" rtlCol="0">
              <a:spAutoFit/>
            </a:bodyPr>
            <a:lstStyle/>
            <a:p>
              <a:pPr algn="ctr"/>
              <a:r>
                <a:rPr lang="en-US" sz="1050" dirty="0">
                  <a:solidFill>
                    <a:schemeClr val="tx1"/>
                  </a:solidFill>
                </a:rPr>
                <a:t>10</a:t>
              </a:r>
            </a:p>
          </p:txBody>
        </p:sp>
        <p:cxnSp>
          <p:nvCxnSpPr>
            <p:cNvPr id="125" name="Straight Arrow Connector 124">
              <a:extLst>
                <a:ext uri="{FF2B5EF4-FFF2-40B4-BE49-F238E27FC236}">
                  <a16:creationId xmlns:a16="http://schemas.microsoft.com/office/drawing/2014/main" id="{4F8943A3-3731-9840-B089-A5F4E9A7A6AD}"/>
                </a:ext>
              </a:extLst>
            </p:cNvPr>
            <p:cNvCxnSpPr>
              <a:cxnSpLocks/>
            </p:cNvCxnSpPr>
            <p:nvPr/>
          </p:nvCxnSpPr>
          <p:spPr>
            <a:xfrm flipH="1">
              <a:off x="7421539" y="6345575"/>
              <a:ext cx="86137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F411A2B-1480-674C-938B-15C92C5AAD88}"/>
                </a:ext>
              </a:extLst>
            </p:cNvPr>
            <p:cNvCxnSpPr>
              <a:cxnSpLocks/>
            </p:cNvCxnSpPr>
            <p:nvPr/>
          </p:nvCxnSpPr>
          <p:spPr>
            <a:xfrm>
              <a:off x="8396899" y="6345575"/>
              <a:ext cx="861377"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5B352BA-02D9-964E-8B62-B6EABCFC48CE}"/>
                </a:ext>
              </a:extLst>
            </p:cNvPr>
            <p:cNvSpPr txBox="1"/>
            <p:nvPr/>
          </p:nvSpPr>
          <p:spPr>
            <a:xfrm>
              <a:off x="5212252" y="6201624"/>
              <a:ext cx="2217710" cy="276999"/>
            </a:xfrm>
            <a:prstGeom prst="rect">
              <a:avLst/>
            </a:prstGeom>
            <a:noFill/>
          </p:spPr>
          <p:txBody>
            <a:bodyPr wrap="square" rtlCol="0">
              <a:spAutoFit/>
            </a:bodyPr>
            <a:lstStyle/>
            <a:p>
              <a:pPr algn="ctr"/>
              <a:r>
                <a:rPr lang="en-US" sz="1200" dirty="0">
                  <a:solidFill>
                    <a:schemeClr val="tx1"/>
                  </a:solidFill>
                </a:rPr>
                <a:t>Cemiplimab + chemo better</a:t>
              </a:r>
            </a:p>
          </p:txBody>
        </p:sp>
        <p:sp>
          <p:nvSpPr>
            <p:cNvPr id="132" name="TextBox 131">
              <a:extLst>
                <a:ext uri="{FF2B5EF4-FFF2-40B4-BE49-F238E27FC236}">
                  <a16:creationId xmlns:a16="http://schemas.microsoft.com/office/drawing/2014/main" id="{DE78D9F3-F97A-A742-97F5-E630A01B746B}"/>
                </a:ext>
              </a:extLst>
            </p:cNvPr>
            <p:cNvSpPr txBox="1"/>
            <p:nvPr/>
          </p:nvSpPr>
          <p:spPr>
            <a:xfrm>
              <a:off x="9258276" y="6201624"/>
              <a:ext cx="1898166" cy="276999"/>
            </a:xfrm>
            <a:prstGeom prst="rect">
              <a:avLst/>
            </a:prstGeom>
            <a:noFill/>
          </p:spPr>
          <p:txBody>
            <a:bodyPr wrap="square" rtlCol="0">
              <a:spAutoFit/>
            </a:bodyPr>
            <a:lstStyle/>
            <a:p>
              <a:pPr algn="ctr"/>
              <a:r>
                <a:rPr lang="en-US" sz="1200" dirty="0">
                  <a:solidFill>
                    <a:schemeClr val="tx1"/>
                  </a:solidFill>
                </a:rPr>
                <a:t>Placebo + chemo better</a:t>
              </a:r>
            </a:p>
          </p:txBody>
        </p:sp>
      </p:grpSp>
    </p:spTree>
    <p:extLst>
      <p:ext uri="{BB962C8B-B14F-4D97-AF65-F5344CB8AC3E}">
        <p14:creationId xmlns:p14="http://schemas.microsoft.com/office/powerpoint/2010/main" val="66987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LBA51: </a:t>
            </a:r>
            <a:r>
              <a:rPr lang="en-GB" dirty="0"/>
              <a:t>EMPOWER-Lung 3: cemiplimab in combination with platinum doublet chemotherapy for first-line (1L) treatment of advanced non-small-cell lung cancer (NSCLC) </a:t>
            </a:r>
            <a:r>
              <a:rPr lang="en-US" dirty="0"/>
              <a:t>– </a:t>
            </a:r>
            <a:r>
              <a:rPr lang="en-US" dirty="0" err="1"/>
              <a:t>Gogishvili</a:t>
            </a:r>
            <a:r>
              <a:rPr lang="en-US" dirty="0"/>
              <a:t> M, et al</a:t>
            </a:r>
          </a:p>
        </p:txBody>
      </p:sp>
      <p:sp>
        <p:nvSpPr>
          <p:cNvPr id="3" name="Content Placeholder 2"/>
          <p:cNvSpPr>
            <a:spLocks noGrp="1"/>
          </p:cNvSpPr>
          <p:nvPr>
            <p:ph idx="1"/>
          </p:nvPr>
        </p:nvSpPr>
        <p:spPr/>
        <p:txBody>
          <a:bodyPr/>
          <a:lstStyle/>
          <a:p>
            <a:r>
              <a:rPr lang="en-US" b="1" dirty="0"/>
              <a:t>Key results (cont.)</a:t>
            </a:r>
          </a:p>
          <a:p>
            <a:pPr>
              <a:spcBef>
                <a:spcPts val="24000"/>
              </a:spcBef>
            </a:pPr>
            <a:r>
              <a:rPr lang="en-US" b="1" dirty="0"/>
              <a:t>Conclusions</a:t>
            </a:r>
          </a:p>
          <a:p>
            <a:pPr lvl="1"/>
            <a:r>
              <a:rPr lang="en-GB" dirty="0"/>
              <a:t>In patients with advanced NSCLC, 1L cemiplimab + platinum-based chemotherapy demonstrated significant clinical benefit and improvement in OS and PFS, with a manageable safety profile</a:t>
            </a:r>
            <a:endParaRPr lang="en-US" b="1" dirty="0"/>
          </a:p>
        </p:txBody>
      </p:sp>
      <p:sp>
        <p:nvSpPr>
          <p:cNvPr id="5" name="Text Placeholder 4"/>
          <p:cNvSpPr>
            <a:spLocks noGrp="1"/>
          </p:cNvSpPr>
          <p:nvPr>
            <p:ph type="body" sz="quarter" idx="11"/>
          </p:nvPr>
        </p:nvSpPr>
        <p:spPr/>
        <p:txBody>
          <a:bodyPr/>
          <a:lstStyle/>
          <a:p>
            <a:r>
              <a:rPr lang="en-US" dirty="0" err="1"/>
              <a:t>Gogishvili</a:t>
            </a:r>
            <a:r>
              <a:rPr lang="en-US" dirty="0"/>
              <a:t> M, et al. Ann </a:t>
            </a:r>
            <a:r>
              <a:rPr lang="en-US" dirty="0" err="1"/>
              <a:t>Oncol</a:t>
            </a:r>
            <a:r>
              <a:rPr lang="en-US" dirty="0"/>
              <a:t> 2021;32(</a:t>
            </a:r>
            <a:r>
              <a:rPr lang="en-US" dirty="0" err="1"/>
              <a:t>suppl</a:t>
            </a:r>
            <a:r>
              <a:rPr lang="en-US" dirty="0"/>
              <a:t>):</a:t>
            </a:r>
            <a:r>
              <a:rPr lang="en-US" dirty="0" err="1"/>
              <a:t>Abstr</a:t>
            </a:r>
            <a:r>
              <a:rPr lang="en-US" dirty="0"/>
              <a:t> LBA51</a:t>
            </a:r>
          </a:p>
        </p:txBody>
      </p:sp>
      <p:graphicFrame>
        <p:nvGraphicFramePr>
          <p:cNvPr id="6" name="Table 5"/>
          <p:cNvGraphicFramePr>
            <a:graphicFrameLocks noGrp="1"/>
          </p:cNvGraphicFramePr>
          <p:nvPr>
            <p:extLst>
              <p:ext uri="{D42A27DB-BD31-4B8C-83A1-F6EECF244321}">
                <p14:modId xmlns:p14="http://schemas.microsoft.com/office/powerpoint/2010/main" val="711522039"/>
              </p:ext>
            </p:extLst>
          </p:nvPr>
        </p:nvGraphicFramePr>
        <p:xfrm>
          <a:off x="458820" y="1731759"/>
          <a:ext cx="5483159" cy="2194560"/>
        </p:xfrm>
        <a:graphic>
          <a:graphicData uri="http://schemas.openxmlformats.org/drawingml/2006/table">
            <a:tbl>
              <a:tblPr firstRow="1" bandRow="1">
                <a:tableStyleId>{69012ECD-51FC-41F1-AA8D-1B2483CD663E}</a:tableStyleId>
              </a:tblPr>
              <a:tblGrid>
                <a:gridCol w="1827719">
                  <a:extLst>
                    <a:ext uri="{9D8B030D-6E8A-4147-A177-3AD203B41FA5}">
                      <a16:colId xmlns:a16="http://schemas.microsoft.com/office/drawing/2014/main" val="1065334321"/>
                    </a:ext>
                  </a:extLst>
                </a:gridCol>
                <a:gridCol w="913860">
                  <a:extLst>
                    <a:ext uri="{9D8B030D-6E8A-4147-A177-3AD203B41FA5}">
                      <a16:colId xmlns:a16="http://schemas.microsoft.com/office/drawing/2014/main" val="3491974133"/>
                    </a:ext>
                  </a:extLst>
                </a:gridCol>
                <a:gridCol w="913860">
                  <a:extLst>
                    <a:ext uri="{9D8B030D-6E8A-4147-A177-3AD203B41FA5}">
                      <a16:colId xmlns:a16="http://schemas.microsoft.com/office/drawing/2014/main" val="3777096001"/>
                    </a:ext>
                  </a:extLst>
                </a:gridCol>
                <a:gridCol w="913860">
                  <a:extLst>
                    <a:ext uri="{9D8B030D-6E8A-4147-A177-3AD203B41FA5}">
                      <a16:colId xmlns:a16="http://schemas.microsoft.com/office/drawing/2014/main" val="334698495"/>
                    </a:ext>
                  </a:extLst>
                </a:gridCol>
                <a:gridCol w="913860">
                  <a:extLst>
                    <a:ext uri="{9D8B030D-6E8A-4147-A177-3AD203B41FA5}">
                      <a16:colId xmlns:a16="http://schemas.microsoft.com/office/drawing/2014/main" val="2720339251"/>
                    </a:ext>
                  </a:extLst>
                </a:gridCol>
              </a:tblGrid>
              <a:tr h="205759">
                <a:tc>
                  <a:txBody>
                    <a:bodyPr/>
                    <a:lstStyle/>
                    <a:p>
                      <a:r>
                        <a:rPr lang="en-US" sz="1200" baseline="0" dirty="0">
                          <a:solidFill>
                            <a:schemeClr val="tx2"/>
                          </a:solidFill>
                        </a:rPr>
                        <a:t>n (%)</a:t>
                      </a:r>
                      <a:endParaRPr lang="en-US" sz="1200" dirty="0">
                        <a:solidFill>
                          <a:schemeClr val="tx2"/>
                        </a:solidFill>
                      </a:endParaRPr>
                    </a:p>
                  </a:txBody>
                  <a:tcPr anchor="b"/>
                </a:tc>
                <a:tc gridSpan="2">
                  <a:txBody>
                    <a:bodyPr/>
                    <a:lstStyle/>
                    <a:p>
                      <a:pPr algn="ctr"/>
                      <a:r>
                        <a:rPr lang="en-US" sz="1200" dirty="0">
                          <a:solidFill>
                            <a:schemeClr val="tx2"/>
                          </a:solidFill>
                        </a:rPr>
                        <a:t>Cemiplimab + chemo</a:t>
                      </a:r>
                    </a:p>
                    <a:p>
                      <a:pPr algn="ctr"/>
                      <a:r>
                        <a:rPr lang="en-US" sz="1200" dirty="0">
                          <a:solidFill>
                            <a:schemeClr val="tx2"/>
                          </a:solidFill>
                        </a:rPr>
                        <a:t>(n=312)</a:t>
                      </a:r>
                    </a:p>
                  </a:txBody>
                  <a:tcPr/>
                </a:tc>
                <a:tc hMerge="1">
                  <a:txBody>
                    <a:bodyPr/>
                    <a:lstStyle/>
                    <a:p>
                      <a:endParaRPr lang="en-US"/>
                    </a:p>
                  </a:txBody>
                  <a:tcPr/>
                </a:tc>
                <a:tc gridSpan="2">
                  <a:txBody>
                    <a:bodyPr/>
                    <a:lstStyle/>
                    <a:p>
                      <a:pPr algn="ctr"/>
                      <a:r>
                        <a:rPr lang="en-US" sz="1200" dirty="0">
                          <a:solidFill>
                            <a:schemeClr val="tx2"/>
                          </a:solidFill>
                        </a:rPr>
                        <a:t>Placebo + chemo</a:t>
                      </a:r>
                    </a:p>
                    <a:p>
                      <a:pPr algn="ctr"/>
                      <a:r>
                        <a:rPr lang="en-US" sz="1200" dirty="0">
                          <a:solidFill>
                            <a:schemeClr val="tx2"/>
                          </a:solidFill>
                        </a:rPr>
                        <a:t>(n=153)</a:t>
                      </a:r>
                    </a:p>
                  </a:txBody>
                  <a:tcPr/>
                </a:tc>
                <a:tc hMerge="1">
                  <a:txBody>
                    <a:bodyPr/>
                    <a:lstStyle/>
                    <a:p>
                      <a:endParaRPr lang="en-US"/>
                    </a:p>
                  </a:txBody>
                  <a:tcPr/>
                </a:tc>
                <a:extLst>
                  <a:ext uri="{0D108BD9-81ED-4DB2-BD59-A6C34878D82A}">
                    <a16:rowId xmlns:a16="http://schemas.microsoft.com/office/drawing/2014/main" val="656380117"/>
                  </a:ext>
                </a:extLst>
              </a:tr>
              <a:tr h="192042">
                <a:tc>
                  <a:txBody>
                    <a:bodyPr/>
                    <a:lstStyle/>
                    <a:p>
                      <a:r>
                        <a:rPr lang="en-US" sz="1200" b="1" dirty="0">
                          <a:solidFill>
                            <a:schemeClr val="tx1"/>
                          </a:solidFill>
                        </a:rPr>
                        <a:t>Median</a:t>
                      </a:r>
                      <a:r>
                        <a:rPr lang="en-US" sz="1200" b="1" baseline="0" dirty="0">
                          <a:solidFill>
                            <a:schemeClr val="tx1"/>
                          </a:solidFill>
                        </a:rPr>
                        <a:t> d</a:t>
                      </a:r>
                      <a:r>
                        <a:rPr lang="en-US" sz="1200" b="1" dirty="0">
                          <a:solidFill>
                            <a:schemeClr val="tx1"/>
                          </a:solidFill>
                        </a:rPr>
                        <a:t>uration of exposure,</a:t>
                      </a:r>
                      <a:r>
                        <a:rPr lang="en-US" sz="1200" b="1" baseline="0" dirty="0">
                          <a:solidFill>
                            <a:schemeClr val="tx1"/>
                          </a:solidFill>
                        </a:rPr>
                        <a:t> weeks (range)</a:t>
                      </a:r>
                      <a:endParaRPr lang="en-US" sz="1200" b="1" dirty="0">
                        <a:solidFill>
                          <a:schemeClr val="tx1"/>
                        </a:solidFill>
                      </a:endParaRPr>
                    </a:p>
                  </a:txBody>
                  <a:tcPr marL="90000">
                    <a:solidFill>
                      <a:schemeClr val="tx2"/>
                    </a:solidFill>
                  </a:tcPr>
                </a:tc>
                <a:tc gridSpan="2">
                  <a:txBody>
                    <a:bodyPr/>
                    <a:lstStyle/>
                    <a:p>
                      <a:pPr algn="ctr"/>
                      <a:r>
                        <a:rPr lang="en-GB" sz="1200" dirty="0">
                          <a:solidFill>
                            <a:schemeClr val="tx1"/>
                          </a:solidFill>
                        </a:rPr>
                        <a:t>38.5 (1.4–102.6)</a:t>
                      </a:r>
                    </a:p>
                  </a:txBody>
                  <a:tcPr marL="36000" marR="36000" marT="36000" marB="36000" anchor="ctr">
                    <a:solidFill>
                      <a:schemeClr val="tx2"/>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21.3 (0.6–95.0)</a:t>
                      </a:r>
                    </a:p>
                  </a:txBody>
                  <a:tcPr anchor="ctr">
                    <a:solidFill>
                      <a:schemeClr val="tx2"/>
                    </a:solidFill>
                  </a:tcPr>
                </a:tc>
                <a:tc hMerge="1">
                  <a:txBody>
                    <a:bodyPr/>
                    <a:lstStyle/>
                    <a:p>
                      <a:endParaRPr lang="en-US"/>
                    </a:p>
                  </a:txBody>
                  <a:tcPr/>
                </a:tc>
                <a:extLst>
                  <a:ext uri="{0D108BD9-81ED-4DB2-BD59-A6C34878D82A}">
                    <a16:rowId xmlns:a16="http://schemas.microsoft.com/office/drawing/2014/main" val="1402211970"/>
                  </a:ext>
                </a:extLst>
              </a:tr>
              <a:tr h="0">
                <a:tc>
                  <a:txBody>
                    <a:bodyPr/>
                    <a:lstStyle/>
                    <a:p>
                      <a:r>
                        <a:rPr lang="en-US" sz="1200" b="1" dirty="0">
                          <a:solidFill>
                            <a:schemeClr val="tx1"/>
                          </a:solidFill>
                        </a:rPr>
                        <a:t>TEAEs</a:t>
                      </a:r>
                    </a:p>
                  </a:txBody>
                  <a:tcPr marL="90000">
                    <a:solidFill>
                      <a:schemeClr val="tx2"/>
                    </a:solidFill>
                  </a:tcPr>
                </a:tc>
                <a:tc>
                  <a:txBody>
                    <a:bodyPr/>
                    <a:lstStyle/>
                    <a:p>
                      <a:r>
                        <a:rPr lang="en-GB" sz="1200" b="1" dirty="0">
                          <a:solidFill>
                            <a:schemeClr val="tx1"/>
                          </a:solidFill>
                        </a:rPr>
                        <a:t>Any grade</a:t>
                      </a:r>
                    </a:p>
                  </a:txBody>
                  <a:tcPr marL="36000" marR="36000" marT="36000" marB="36000" anchor="ctr">
                    <a:solidFill>
                      <a:schemeClr val="tx2"/>
                    </a:solidFill>
                  </a:tcPr>
                </a:tc>
                <a:tc>
                  <a:txBody>
                    <a:bodyPr/>
                    <a:lstStyle/>
                    <a:p>
                      <a:r>
                        <a:rPr lang="en-GB" sz="1200" b="1" dirty="0">
                          <a:solidFill>
                            <a:schemeClr val="tx1"/>
                          </a:solidFill>
                        </a:rPr>
                        <a:t>Grade 3–5</a:t>
                      </a:r>
                    </a:p>
                  </a:txBody>
                  <a:tcPr marL="36000" marR="36000" marT="36000" marB="36000" anchor="ctr">
                    <a:solidFill>
                      <a:schemeClr val="tx2"/>
                    </a:solidFill>
                  </a:tcPr>
                </a:tc>
                <a:tc>
                  <a:txBody>
                    <a:bodyPr/>
                    <a:lstStyle/>
                    <a:p>
                      <a:r>
                        <a:rPr lang="en-GB" sz="1200" b="1" dirty="0">
                          <a:solidFill>
                            <a:schemeClr val="tx1"/>
                          </a:solidFill>
                        </a:rPr>
                        <a:t>Any grade</a:t>
                      </a:r>
                    </a:p>
                  </a:txBody>
                  <a:tcPr marL="36000" marR="36000" marT="36000" marB="36000" anchor="ctr">
                    <a:solidFill>
                      <a:schemeClr val="tx2"/>
                    </a:solidFill>
                  </a:tcPr>
                </a:tc>
                <a:tc>
                  <a:txBody>
                    <a:bodyPr/>
                    <a:lstStyle/>
                    <a:p>
                      <a:r>
                        <a:rPr lang="en-GB" sz="1200" b="1" dirty="0">
                          <a:solidFill>
                            <a:schemeClr val="tx1"/>
                          </a:solidFill>
                        </a:rPr>
                        <a:t>Grade 3–5</a:t>
                      </a:r>
                    </a:p>
                  </a:txBody>
                  <a:tcPr marL="36000" marR="36000" marT="36000" marB="36000" anchor="ctr">
                    <a:solidFill>
                      <a:schemeClr val="tx2"/>
                    </a:solidFill>
                  </a:tcPr>
                </a:tc>
                <a:extLst>
                  <a:ext uri="{0D108BD9-81ED-4DB2-BD59-A6C34878D82A}">
                    <a16:rowId xmlns:a16="http://schemas.microsoft.com/office/drawing/2014/main" val="44463290"/>
                  </a:ext>
                </a:extLst>
              </a:tr>
              <a:tr h="0">
                <a:tc>
                  <a:txBody>
                    <a:bodyPr/>
                    <a:lstStyle/>
                    <a:p>
                      <a:r>
                        <a:rPr lang="en-US" sz="1200" b="0" dirty="0">
                          <a:solidFill>
                            <a:schemeClr val="tx1"/>
                          </a:solidFill>
                        </a:rPr>
                        <a:t>Overall</a:t>
                      </a:r>
                    </a:p>
                  </a:txBody>
                  <a:tcPr marL="180000">
                    <a:solidFill>
                      <a:schemeClr val="tx2"/>
                    </a:solidFill>
                  </a:tcPr>
                </a:tc>
                <a:tc>
                  <a:txBody>
                    <a:bodyPr/>
                    <a:lstStyle/>
                    <a:p>
                      <a:pPr algn="ctr"/>
                      <a:r>
                        <a:rPr lang="en-US" sz="1200" dirty="0">
                          <a:solidFill>
                            <a:schemeClr val="tx1"/>
                          </a:solidFill>
                        </a:rPr>
                        <a:t>299 (96)</a:t>
                      </a:r>
                    </a:p>
                  </a:txBody>
                  <a:tcPr>
                    <a:solidFill>
                      <a:schemeClr val="tx2"/>
                    </a:solidFill>
                  </a:tcPr>
                </a:tc>
                <a:tc>
                  <a:txBody>
                    <a:bodyPr/>
                    <a:lstStyle/>
                    <a:p>
                      <a:pPr algn="ctr"/>
                      <a:r>
                        <a:rPr lang="en-US" sz="1200" dirty="0">
                          <a:solidFill>
                            <a:schemeClr val="tx1"/>
                          </a:solidFill>
                        </a:rPr>
                        <a:t>136 (44)</a:t>
                      </a:r>
                    </a:p>
                  </a:txBody>
                  <a:tcPr>
                    <a:solidFill>
                      <a:schemeClr val="tx2"/>
                    </a:solidFill>
                  </a:tcPr>
                </a:tc>
                <a:tc>
                  <a:txBody>
                    <a:bodyPr/>
                    <a:lstStyle/>
                    <a:p>
                      <a:pPr algn="ctr"/>
                      <a:r>
                        <a:rPr lang="en-US" sz="1200" dirty="0">
                          <a:solidFill>
                            <a:schemeClr val="tx1"/>
                          </a:solidFill>
                        </a:rPr>
                        <a:t>144 (94)</a:t>
                      </a:r>
                    </a:p>
                  </a:txBody>
                  <a:tcPr>
                    <a:solidFill>
                      <a:schemeClr val="tx2"/>
                    </a:solidFill>
                  </a:tcPr>
                </a:tc>
                <a:tc>
                  <a:txBody>
                    <a:bodyPr/>
                    <a:lstStyle/>
                    <a:p>
                      <a:pPr algn="ctr"/>
                      <a:r>
                        <a:rPr lang="en-US" sz="1200" dirty="0">
                          <a:solidFill>
                            <a:schemeClr val="tx1"/>
                          </a:solidFill>
                        </a:rPr>
                        <a:t>48 (31)</a:t>
                      </a:r>
                    </a:p>
                  </a:txBody>
                  <a:tcPr>
                    <a:solidFill>
                      <a:schemeClr val="tx2"/>
                    </a:solidFill>
                  </a:tcPr>
                </a:tc>
                <a:extLst>
                  <a:ext uri="{0D108BD9-81ED-4DB2-BD59-A6C34878D82A}">
                    <a16:rowId xmlns:a16="http://schemas.microsoft.com/office/drawing/2014/main" val="4820988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Led to discontinuation</a:t>
                      </a:r>
                    </a:p>
                  </a:txBody>
                  <a:tcPr marL="180000">
                    <a:solidFill>
                      <a:schemeClr val="tx2"/>
                    </a:solidFill>
                  </a:tcPr>
                </a:tc>
                <a:tc>
                  <a:txBody>
                    <a:bodyPr/>
                    <a:lstStyle/>
                    <a:p>
                      <a:pPr algn="ctr"/>
                      <a:r>
                        <a:rPr lang="en-US" sz="1200" dirty="0">
                          <a:solidFill>
                            <a:schemeClr val="tx1"/>
                          </a:solidFill>
                        </a:rPr>
                        <a:t>16</a:t>
                      </a:r>
                      <a:r>
                        <a:rPr lang="en-US" sz="1200" baseline="0" dirty="0">
                          <a:solidFill>
                            <a:schemeClr val="tx1"/>
                          </a:solidFill>
                        </a:rPr>
                        <a:t> (5)</a:t>
                      </a:r>
                      <a:endParaRPr lang="en-US" sz="1200" dirty="0">
                        <a:solidFill>
                          <a:schemeClr val="tx1"/>
                        </a:solidFill>
                      </a:endParaRPr>
                    </a:p>
                  </a:txBody>
                  <a:tcPr>
                    <a:solidFill>
                      <a:schemeClr val="tx2"/>
                    </a:solidFill>
                  </a:tcPr>
                </a:tc>
                <a:tc>
                  <a:txBody>
                    <a:bodyPr/>
                    <a:lstStyle/>
                    <a:p>
                      <a:pPr algn="ctr"/>
                      <a:r>
                        <a:rPr lang="en-US" sz="1200" dirty="0">
                          <a:solidFill>
                            <a:schemeClr val="tx1"/>
                          </a:solidFill>
                        </a:rPr>
                        <a:t>13 (4)</a:t>
                      </a:r>
                    </a:p>
                  </a:txBody>
                  <a:tcPr>
                    <a:solidFill>
                      <a:schemeClr val="tx2"/>
                    </a:solidFill>
                  </a:tcPr>
                </a:tc>
                <a:tc>
                  <a:txBody>
                    <a:bodyPr/>
                    <a:lstStyle/>
                    <a:p>
                      <a:pPr algn="ctr"/>
                      <a:r>
                        <a:rPr lang="en-US" sz="1200" dirty="0">
                          <a:solidFill>
                            <a:schemeClr val="tx1"/>
                          </a:solidFill>
                        </a:rPr>
                        <a:t>4 (3)</a:t>
                      </a:r>
                    </a:p>
                  </a:txBody>
                  <a:tcPr>
                    <a:solidFill>
                      <a:schemeClr val="tx2"/>
                    </a:solidFill>
                  </a:tcPr>
                </a:tc>
                <a:tc>
                  <a:txBody>
                    <a:bodyPr/>
                    <a:lstStyle/>
                    <a:p>
                      <a:pPr algn="ctr"/>
                      <a:r>
                        <a:rPr lang="en-US" sz="1200" dirty="0">
                          <a:solidFill>
                            <a:schemeClr val="tx1"/>
                          </a:solidFill>
                        </a:rPr>
                        <a:t>4 (3)</a:t>
                      </a:r>
                    </a:p>
                  </a:txBody>
                  <a:tcPr>
                    <a:solidFill>
                      <a:schemeClr val="tx2"/>
                    </a:solidFill>
                  </a:tcPr>
                </a:tc>
                <a:extLst>
                  <a:ext uri="{0D108BD9-81ED-4DB2-BD59-A6C34878D82A}">
                    <a16:rowId xmlns:a16="http://schemas.microsoft.com/office/drawing/2014/main" val="851526423"/>
                  </a:ext>
                </a:extLst>
              </a:tr>
              <a:tr h="0">
                <a:tc>
                  <a:txBody>
                    <a:bodyPr/>
                    <a:lstStyle/>
                    <a:p>
                      <a:r>
                        <a:rPr lang="en-US" sz="1200" b="0" dirty="0">
                          <a:solidFill>
                            <a:schemeClr val="tx1"/>
                          </a:solidFill>
                        </a:rPr>
                        <a:t>Led to death</a:t>
                      </a:r>
                    </a:p>
                  </a:txBody>
                  <a:tcPr marL="180000">
                    <a:solidFill>
                      <a:schemeClr val="tx2"/>
                    </a:solidFill>
                  </a:tcPr>
                </a:tc>
                <a:tc>
                  <a:txBody>
                    <a:bodyPr/>
                    <a:lstStyle/>
                    <a:p>
                      <a:pPr algn="ctr"/>
                      <a:r>
                        <a:rPr lang="en-US" sz="1200" dirty="0">
                          <a:solidFill>
                            <a:schemeClr val="tx1"/>
                          </a:solidFill>
                        </a:rPr>
                        <a:t>19</a:t>
                      </a:r>
                      <a:r>
                        <a:rPr lang="en-US" sz="1200" baseline="0" dirty="0">
                          <a:solidFill>
                            <a:schemeClr val="tx1"/>
                          </a:solidFill>
                        </a:rPr>
                        <a:t> (6)</a:t>
                      </a:r>
                      <a:endParaRPr lang="en-US" sz="1200" dirty="0">
                        <a:solidFill>
                          <a:schemeClr val="tx1"/>
                        </a:solidFill>
                      </a:endParaRPr>
                    </a:p>
                  </a:txBody>
                  <a:tcPr>
                    <a:solidFill>
                      <a:schemeClr val="tx2"/>
                    </a:solidFill>
                  </a:tcPr>
                </a:tc>
                <a:tc>
                  <a:txBody>
                    <a:bodyPr/>
                    <a:lstStyle/>
                    <a:p>
                      <a:pPr algn="ctr"/>
                      <a:r>
                        <a:rPr lang="en-US" sz="1200" dirty="0">
                          <a:solidFill>
                            <a:schemeClr val="tx1"/>
                          </a:solidFill>
                        </a:rPr>
                        <a:t>19 (6)</a:t>
                      </a:r>
                    </a:p>
                  </a:txBody>
                  <a:tcPr>
                    <a:solidFill>
                      <a:schemeClr val="tx2"/>
                    </a:solidFill>
                  </a:tcPr>
                </a:tc>
                <a:tc>
                  <a:txBody>
                    <a:bodyPr/>
                    <a:lstStyle/>
                    <a:p>
                      <a:pPr algn="ctr"/>
                      <a:r>
                        <a:rPr lang="en-US" sz="1200" dirty="0">
                          <a:solidFill>
                            <a:schemeClr val="tx1"/>
                          </a:solidFill>
                        </a:rPr>
                        <a:t>12 (8)</a:t>
                      </a:r>
                    </a:p>
                  </a:txBody>
                  <a:tcPr>
                    <a:solidFill>
                      <a:schemeClr val="tx2"/>
                    </a:solidFill>
                  </a:tcPr>
                </a:tc>
                <a:tc>
                  <a:txBody>
                    <a:bodyPr/>
                    <a:lstStyle/>
                    <a:p>
                      <a:pPr algn="ctr"/>
                      <a:r>
                        <a:rPr lang="en-US" sz="1200" dirty="0">
                          <a:solidFill>
                            <a:schemeClr val="tx1"/>
                          </a:solidFill>
                        </a:rPr>
                        <a:t>12 (8)</a:t>
                      </a:r>
                    </a:p>
                  </a:txBody>
                  <a:tcPr>
                    <a:solidFill>
                      <a:schemeClr val="tx2"/>
                    </a:solidFill>
                  </a:tcPr>
                </a:tc>
                <a:extLst>
                  <a:ext uri="{0D108BD9-81ED-4DB2-BD59-A6C34878D82A}">
                    <a16:rowId xmlns:a16="http://schemas.microsoft.com/office/drawing/2014/main" val="328958345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0671192"/>
              </p:ext>
            </p:extLst>
          </p:nvPr>
        </p:nvGraphicFramePr>
        <p:xfrm>
          <a:off x="6095999" y="1731759"/>
          <a:ext cx="5507567" cy="2655534"/>
        </p:xfrm>
        <a:graphic>
          <a:graphicData uri="http://schemas.openxmlformats.org/drawingml/2006/table">
            <a:tbl>
              <a:tblPr firstRow="1" bandRow="1">
                <a:tableStyleId>{69012ECD-51FC-41F1-AA8D-1B2483CD663E}</a:tableStyleId>
              </a:tblPr>
              <a:tblGrid>
                <a:gridCol w="1835855">
                  <a:extLst>
                    <a:ext uri="{9D8B030D-6E8A-4147-A177-3AD203B41FA5}">
                      <a16:colId xmlns:a16="http://schemas.microsoft.com/office/drawing/2014/main" val="1065334321"/>
                    </a:ext>
                  </a:extLst>
                </a:gridCol>
                <a:gridCol w="917928">
                  <a:extLst>
                    <a:ext uri="{9D8B030D-6E8A-4147-A177-3AD203B41FA5}">
                      <a16:colId xmlns:a16="http://schemas.microsoft.com/office/drawing/2014/main" val="3491974133"/>
                    </a:ext>
                  </a:extLst>
                </a:gridCol>
                <a:gridCol w="917928">
                  <a:extLst>
                    <a:ext uri="{9D8B030D-6E8A-4147-A177-3AD203B41FA5}">
                      <a16:colId xmlns:a16="http://schemas.microsoft.com/office/drawing/2014/main" val="3777096001"/>
                    </a:ext>
                  </a:extLst>
                </a:gridCol>
                <a:gridCol w="917928">
                  <a:extLst>
                    <a:ext uri="{9D8B030D-6E8A-4147-A177-3AD203B41FA5}">
                      <a16:colId xmlns:a16="http://schemas.microsoft.com/office/drawing/2014/main" val="334698495"/>
                    </a:ext>
                  </a:extLst>
                </a:gridCol>
                <a:gridCol w="917928">
                  <a:extLst>
                    <a:ext uri="{9D8B030D-6E8A-4147-A177-3AD203B41FA5}">
                      <a16:colId xmlns:a16="http://schemas.microsoft.com/office/drawing/2014/main" val="2720339251"/>
                    </a:ext>
                  </a:extLst>
                </a:gridCol>
              </a:tblGrid>
              <a:tr h="205759">
                <a:tc>
                  <a:txBody>
                    <a:bodyPr/>
                    <a:lstStyle/>
                    <a:p>
                      <a:r>
                        <a:rPr lang="en-US" sz="1200" baseline="0" dirty="0">
                          <a:solidFill>
                            <a:schemeClr val="tx2"/>
                          </a:solidFill>
                        </a:rPr>
                        <a:t>n (%)</a:t>
                      </a:r>
                      <a:endParaRPr lang="en-US" sz="1200" dirty="0">
                        <a:solidFill>
                          <a:schemeClr val="tx2"/>
                        </a:solidFill>
                      </a:endParaRPr>
                    </a:p>
                  </a:txBody>
                  <a:tcPr anchor="b"/>
                </a:tc>
                <a:tc gridSpan="2">
                  <a:txBody>
                    <a:bodyPr/>
                    <a:lstStyle/>
                    <a:p>
                      <a:pPr algn="ctr"/>
                      <a:r>
                        <a:rPr lang="en-US" sz="1200" dirty="0">
                          <a:solidFill>
                            <a:schemeClr val="tx2"/>
                          </a:solidFill>
                        </a:rPr>
                        <a:t>Cemiplimab + chemo</a:t>
                      </a:r>
                    </a:p>
                    <a:p>
                      <a:pPr algn="ctr"/>
                      <a:r>
                        <a:rPr lang="en-US" sz="1200" dirty="0">
                          <a:solidFill>
                            <a:schemeClr val="tx2"/>
                          </a:solidFill>
                        </a:rPr>
                        <a:t>(n=312)</a:t>
                      </a:r>
                    </a:p>
                  </a:txBody>
                  <a:tcPr/>
                </a:tc>
                <a:tc hMerge="1">
                  <a:txBody>
                    <a:bodyPr/>
                    <a:lstStyle/>
                    <a:p>
                      <a:endParaRPr lang="en-US"/>
                    </a:p>
                  </a:txBody>
                  <a:tcPr/>
                </a:tc>
                <a:tc gridSpan="2">
                  <a:txBody>
                    <a:bodyPr/>
                    <a:lstStyle/>
                    <a:p>
                      <a:pPr algn="ctr"/>
                      <a:r>
                        <a:rPr lang="en-US" sz="1200" dirty="0">
                          <a:solidFill>
                            <a:schemeClr val="tx2"/>
                          </a:solidFill>
                        </a:rPr>
                        <a:t>Placebo + chemo</a:t>
                      </a:r>
                    </a:p>
                    <a:p>
                      <a:pPr algn="ctr"/>
                      <a:r>
                        <a:rPr lang="en-US" sz="1200" dirty="0">
                          <a:solidFill>
                            <a:schemeClr val="tx2"/>
                          </a:solidFill>
                        </a:rPr>
                        <a:t>(n=153)</a:t>
                      </a:r>
                    </a:p>
                  </a:txBody>
                  <a:tcPr/>
                </a:tc>
                <a:tc hMerge="1">
                  <a:txBody>
                    <a:bodyPr/>
                    <a:lstStyle/>
                    <a:p>
                      <a:endParaRPr lang="en-US"/>
                    </a:p>
                  </a:txBody>
                  <a:tcPr/>
                </a:tc>
                <a:extLst>
                  <a:ext uri="{0D108BD9-81ED-4DB2-BD59-A6C34878D82A}">
                    <a16:rowId xmlns:a16="http://schemas.microsoft.com/office/drawing/2014/main" val="656380117"/>
                  </a:ext>
                </a:extLst>
              </a:tr>
              <a:tr h="278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TR</a:t>
                      </a:r>
                      <a:r>
                        <a:rPr lang="en-US" sz="1200" b="1" baseline="0" dirty="0">
                          <a:solidFill>
                            <a:schemeClr val="tx1"/>
                          </a:solidFill>
                        </a:rPr>
                        <a:t>AEs</a:t>
                      </a:r>
                      <a:endParaRPr lang="en-US" sz="1200" b="1" dirty="0">
                        <a:solidFill>
                          <a:schemeClr val="tx1"/>
                        </a:solidFill>
                      </a:endParaRPr>
                    </a:p>
                  </a:txBody>
                  <a:tcPr marL="90000">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extLst>
                  <a:ext uri="{0D108BD9-81ED-4DB2-BD59-A6C34878D82A}">
                    <a16:rowId xmlns:a16="http://schemas.microsoft.com/office/drawing/2014/main" val="1259924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Overall</a:t>
                      </a:r>
                    </a:p>
                  </a:txBody>
                  <a:tcPr marL="180000">
                    <a:solidFill>
                      <a:schemeClr val="tx2"/>
                    </a:solidFill>
                  </a:tcPr>
                </a:tc>
                <a:tc>
                  <a:txBody>
                    <a:bodyPr/>
                    <a:lstStyle/>
                    <a:p>
                      <a:pPr algn="ctr"/>
                      <a:r>
                        <a:rPr lang="en-US" sz="1200" dirty="0">
                          <a:solidFill>
                            <a:schemeClr val="tx1"/>
                          </a:solidFill>
                        </a:rPr>
                        <a:t>275</a:t>
                      </a:r>
                      <a:r>
                        <a:rPr lang="en-US" sz="1200" baseline="0" dirty="0">
                          <a:solidFill>
                            <a:schemeClr val="tx1"/>
                          </a:solidFill>
                        </a:rPr>
                        <a:t> (88)</a:t>
                      </a:r>
                      <a:endParaRPr lang="en-US" sz="1200" dirty="0">
                        <a:solidFill>
                          <a:schemeClr val="tx1"/>
                        </a:solidFill>
                      </a:endParaRPr>
                    </a:p>
                  </a:txBody>
                  <a:tcPr>
                    <a:solidFill>
                      <a:schemeClr val="tx2"/>
                    </a:solidFill>
                  </a:tcPr>
                </a:tc>
                <a:tc>
                  <a:txBody>
                    <a:bodyPr/>
                    <a:lstStyle/>
                    <a:p>
                      <a:pPr algn="ctr"/>
                      <a:r>
                        <a:rPr lang="en-US" sz="1200" dirty="0">
                          <a:solidFill>
                            <a:schemeClr val="tx1"/>
                          </a:solidFill>
                        </a:rPr>
                        <a:t>90 (29)</a:t>
                      </a:r>
                    </a:p>
                  </a:txBody>
                  <a:tcPr>
                    <a:solidFill>
                      <a:schemeClr val="tx2"/>
                    </a:solidFill>
                  </a:tcPr>
                </a:tc>
                <a:tc>
                  <a:txBody>
                    <a:bodyPr/>
                    <a:lstStyle/>
                    <a:p>
                      <a:pPr algn="ctr"/>
                      <a:r>
                        <a:rPr lang="en-US" sz="1200" dirty="0">
                          <a:solidFill>
                            <a:schemeClr val="tx1"/>
                          </a:solidFill>
                        </a:rPr>
                        <a:t>129 (84)</a:t>
                      </a:r>
                    </a:p>
                  </a:txBody>
                  <a:tcPr>
                    <a:solidFill>
                      <a:schemeClr val="tx2"/>
                    </a:solidFill>
                  </a:tcPr>
                </a:tc>
                <a:tc>
                  <a:txBody>
                    <a:bodyPr/>
                    <a:lstStyle/>
                    <a:p>
                      <a:pPr algn="ctr"/>
                      <a:r>
                        <a:rPr lang="en-US" sz="1200" dirty="0">
                          <a:solidFill>
                            <a:schemeClr val="tx1"/>
                          </a:solidFill>
                        </a:rPr>
                        <a:t>28</a:t>
                      </a:r>
                      <a:r>
                        <a:rPr lang="en-US" sz="1200" baseline="0" dirty="0">
                          <a:solidFill>
                            <a:schemeClr val="tx1"/>
                          </a:solidFill>
                        </a:rPr>
                        <a:t> (18)</a:t>
                      </a:r>
                      <a:endParaRPr lang="en-US" sz="1200" dirty="0">
                        <a:solidFill>
                          <a:schemeClr val="tx1"/>
                        </a:solidFill>
                      </a:endParaRPr>
                    </a:p>
                  </a:txBody>
                  <a:tcPr>
                    <a:solidFill>
                      <a:schemeClr val="tx2"/>
                    </a:solidFill>
                  </a:tcPr>
                </a:tc>
                <a:extLst>
                  <a:ext uri="{0D108BD9-81ED-4DB2-BD59-A6C34878D82A}">
                    <a16:rowId xmlns:a16="http://schemas.microsoft.com/office/drawing/2014/main" val="2113441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Led to discontinuation</a:t>
                      </a:r>
                    </a:p>
                  </a:txBody>
                  <a:tcPr marL="180000">
                    <a:solidFill>
                      <a:schemeClr val="tx2"/>
                    </a:solidFill>
                  </a:tcPr>
                </a:tc>
                <a:tc>
                  <a:txBody>
                    <a:bodyPr/>
                    <a:lstStyle/>
                    <a:p>
                      <a:pPr algn="ctr"/>
                      <a:r>
                        <a:rPr lang="en-US" sz="1200" dirty="0">
                          <a:solidFill>
                            <a:schemeClr val="tx1"/>
                          </a:solidFill>
                        </a:rPr>
                        <a:t>10 (3)</a:t>
                      </a:r>
                    </a:p>
                  </a:txBody>
                  <a:tcPr>
                    <a:solidFill>
                      <a:schemeClr val="tx2"/>
                    </a:solidFill>
                  </a:tcPr>
                </a:tc>
                <a:tc>
                  <a:txBody>
                    <a:bodyPr/>
                    <a:lstStyle/>
                    <a:p>
                      <a:pPr algn="ctr"/>
                      <a:r>
                        <a:rPr lang="en-US" sz="1200" dirty="0">
                          <a:solidFill>
                            <a:schemeClr val="tx1"/>
                          </a:solidFill>
                        </a:rPr>
                        <a:t>7 (2)</a:t>
                      </a:r>
                    </a:p>
                  </a:txBody>
                  <a:tcPr>
                    <a:solidFill>
                      <a:schemeClr val="tx2"/>
                    </a:solidFill>
                  </a:tcPr>
                </a:tc>
                <a:tc>
                  <a:txBody>
                    <a:bodyPr/>
                    <a:lstStyle/>
                    <a:p>
                      <a:pPr algn="ctr"/>
                      <a:r>
                        <a:rPr lang="en-US" sz="1200" dirty="0">
                          <a:solidFill>
                            <a:schemeClr val="tx1"/>
                          </a:solidFill>
                        </a:rPr>
                        <a:t>1 (1)</a:t>
                      </a:r>
                    </a:p>
                  </a:txBody>
                  <a:tcPr>
                    <a:solidFill>
                      <a:schemeClr val="tx2"/>
                    </a:solidFill>
                  </a:tcPr>
                </a:tc>
                <a:tc>
                  <a:txBody>
                    <a:bodyPr/>
                    <a:lstStyle/>
                    <a:p>
                      <a:pPr algn="ctr"/>
                      <a:r>
                        <a:rPr lang="en-US" sz="1200" dirty="0">
                          <a:solidFill>
                            <a:schemeClr val="tx1"/>
                          </a:solidFill>
                        </a:rPr>
                        <a:t>1 (1)</a:t>
                      </a:r>
                    </a:p>
                  </a:txBody>
                  <a:tcPr>
                    <a:solidFill>
                      <a:schemeClr val="tx2"/>
                    </a:solidFill>
                  </a:tcPr>
                </a:tc>
                <a:extLst>
                  <a:ext uri="{0D108BD9-81ED-4DB2-BD59-A6C34878D82A}">
                    <a16:rowId xmlns:a16="http://schemas.microsoft.com/office/drawing/2014/main" val="3107163396"/>
                  </a:ext>
                </a:extLst>
              </a:tr>
              <a:tr h="0">
                <a:tc>
                  <a:txBody>
                    <a:bodyPr/>
                    <a:lstStyle/>
                    <a:p>
                      <a:r>
                        <a:rPr lang="en-US" sz="1200" b="0" dirty="0">
                          <a:solidFill>
                            <a:schemeClr val="tx1"/>
                          </a:solidFill>
                        </a:rPr>
                        <a:t>Led to death</a:t>
                      </a:r>
                    </a:p>
                  </a:txBody>
                  <a:tcPr marL="180000">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 (1)</a:t>
                      </a:r>
                    </a:p>
                  </a:txBody>
                  <a:tcPr>
                    <a:solidFill>
                      <a:schemeClr val="tx2"/>
                    </a:solidFill>
                  </a:tcPr>
                </a:tc>
                <a:tc>
                  <a:txBody>
                    <a:bodyPr/>
                    <a:lstStyle/>
                    <a:p>
                      <a:pPr algn="ctr"/>
                      <a:r>
                        <a:rPr lang="en-US" sz="1200" dirty="0">
                          <a:solidFill>
                            <a:schemeClr val="tx1"/>
                          </a:solidFill>
                        </a:rPr>
                        <a:t>4 (1)</a:t>
                      </a:r>
                    </a:p>
                  </a:txBody>
                  <a:tcPr>
                    <a:solidFill>
                      <a:schemeClr val="tx2"/>
                    </a:solidFill>
                  </a:tcPr>
                </a:tc>
                <a:tc>
                  <a:txBody>
                    <a:bodyPr/>
                    <a:lstStyle/>
                    <a:p>
                      <a:pPr algn="ctr"/>
                      <a:r>
                        <a:rPr lang="en-US" sz="1200" dirty="0">
                          <a:solidFill>
                            <a:schemeClr val="tx1"/>
                          </a:solidFill>
                        </a:rPr>
                        <a:t>1 (1)</a:t>
                      </a:r>
                    </a:p>
                  </a:txBody>
                  <a:tcPr>
                    <a:solidFill>
                      <a:schemeClr val="tx2"/>
                    </a:solidFill>
                  </a:tcPr>
                </a:tc>
                <a:tc>
                  <a:txBody>
                    <a:bodyPr/>
                    <a:lstStyle/>
                    <a:p>
                      <a:pPr algn="ctr"/>
                      <a:r>
                        <a:rPr lang="en-US" sz="1200" dirty="0">
                          <a:solidFill>
                            <a:schemeClr val="tx1"/>
                          </a:solidFill>
                        </a:rPr>
                        <a:t>1 (1)</a:t>
                      </a:r>
                    </a:p>
                  </a:txBody>
                  <a:tcPr>
                    <a:solidFill>
                      <a:schemeClr val="tx2"/>
                    </a:solidFill>
                  </a:tcPr>
                </a:tc>
                <a:extLst>
                  <a:ext uri="{0D108BD9-81ED-4DB2-BD59-A6C34878D82A}">
                    <a16:rowId xmlns:a16="http://schemas.microsoft.com/office/drawing/2014/main" val="516969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irAEs</a:t>
                      </a:r>
                      <a:endParaRPr lang="en-US" sz="1200" b="1" dirty="0">
                        <a:solidFill>
                          <a:schemeClr val="tx1"/>
                        </a:solidFill>
                      </a:endParaRPr>
                    </a:p>
                  </a:txBody>
                  <a:tcPr marL="90000">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tc>
                  <a:txBody>
                    <a:bodyPr/>
                    <a:lstStyle/>
                    <a:p>
                      <a:pPr algn="ctr"/>
                      <a:endParaRPr lang="en-US" sz="1200" dirty="0">
                        <a:solidFill>
                          <a:schemeClr val="tx1"/>
                        </a:solidFill>
                      </a:endParaRPr>
                    </a:p>
                  </a:txBody>
                  <a:tcPr>
                    <a:solidFill>
                      <a:schemeClr val="tx2"/>
                    </a:solidFill>
                  </a:tcPr>
                </a:tc>
                <a:extLst>
                  <a:ext uri="{0D108BD9-81ED-4DB2-BD59-A6C34878D82A}">
                    <a16:rowId xmlns:a16="http://schemas.microsoft.com/office/drawing/2014/main" val="39763786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Overall</a:t>
                      </a:r>
                    </a:p>
                  </a:txBody>
                  <a:tcPr marL="180000">
                    <a:solidFill>
                      <a:schemeClr val="tx2"/>
                    </a:solidFill>
                  </a:tcPr>
                </a:tc>
                <a:tc>
                  <a:txBody>
                    <a:bodyPr/>
                    <a:lstStyle/>
                    <a:p>
                      <a:pPr algn="ctr"/>
                      <a:r>
                        <a:rPr lang="en-US" sz="1200" dirty="0">
                          <a:solidFill>
                            <a:schemeClr val="tx1"/>
                          </a:solidFill>
                        </a:rPr>
                        <a:t>59</a:t>
                      </a:r>
                      <a:r>
                        <a:rPr lang="en-US" sz="1200" baseline="0" dirty="0">
                          <a:solidFill>
                            <a:schemeClr val="tx1"/>
                          </a:solidFill>
                        </a:rPr>
                        <a:t> (19)</a:t>
                      </a:r>
                      <a:endParaRPr lang="en-US" sz="1200" dirty="0">
                        <a:solidFill>
                          <a:schemeClr val="tx1"/>
                        </a:solidFill>
                      </a:endParaRPr>
                    </a:p>
                  </a:txBody>
                  <a:tcPr>
                    <a:solidFill>
                      <a:schemeClr val="tx2"/>
                    </a:solidFill>
                  </a:tcPr>
                </a:tc>
                <a:tc>
                  <a:txBody>
                    <a:bodyPr/>
                    <a:lstStyle/>
                    <a:p>
                      <a:pPr algn="ctr"/>
                      <a:r>
                        <a:rPr lang="en-US" sz="1200" dirty="0">
                          <a:solidFill>
                            <a:schemeClr val="tx1"/>
                          </a:solidFill>
                        </a:rPr>
                        <a:t>9 (3)</a:t>
                      </a:r>
                    </a:p>
                  </a:txBody>
                  <a:tcPr>
                    <a:solidFill>
                      <a:schemeClr val="tx2"/>
                    </a:solidFill>
                  </a:tcPr>
                </a:tc>
                <a:tc>
                  <a:txBody>
                    <a:bodyPr/>
                    <a:lstStyle/>
                    <a:p>
                      <a:pPr algn="ctr"/>
                      <a:r>
                        <a:rPr lang="en-US" sz="1200" dirty="0">
                          <a:solidFill>
                            <a:schemeClr val="tx1"/>
                          </a:solidFill>
                        </a:rPr>
                        <a:t>-</a:t>
                      </a:r>
                    </a:p>
                  </a:txBody>
                  <a:tcPr>
                    <a:solidFill>
                      <a:schemeClr val="tx2"/>
                    </a:solidFill>
                  </a:tcPr>
                </a:tc>
                <a:tc>
                  <a:txBody>
                    <a:bodyPr/>
                    <a:lstStyle/>
                    <a:p>
                      <a:pPr algn="ctr"/>
                      <a:r>
                        <a:rPr lang="en-US" sz="1200" dirty="0">
                          <a:solidFill>
                            <a:schemeClr val="tx1"/>
                          </a:solidFill>
                        </a:rPr>
                        <a:t>-</a:t>
                      </a:r>
                    </a:p>
                  </a:txBody>
                  <a:tcPr>
                    <a:solidFill>
                      <a:schemeClr val="tx2"/>
                    </a:solidFill>
                  </a:tcPr>
                </a:tc>
                <a:extLst>
                  <a:ext uri="{0D108BD9-81ED-4DB2-BD59-A6C34878D82A}">
                    <a16:rowId xmlns:a16="http://schemas.microsoft.com/office/drawing/2014/main" val="22330878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TR</a:t>
                      </a:r>
                      <a:r>
                        <a:rPr lang="en-US" sz="1200" b="0" baseline="0" dirty="0">
                          <a:solidFill>
                            <a:schemeClr val="tx1"/>
                          </a:solidFill>
                        </a:rPr>
                        <a:t>AEs</a:t>
                      </a:r>
                      <a:endParaRPr lang="en-US" sz="1200" b="0" dirty="0">
                        <a:solidFill>
                          <a:schemeClr val="tx1"/>
                        </a:solidFill>
                      </a:endParaRPr>
                    </a:p>
                  </a:txBody>
                  <a:tcPr marL="180000">
                    <a:solidFill>
                      <a:schemeClr val="tx2"/>
                    </a:solidFill>
                  </a:tcPr>
                </a:tc>
                <a:tc>
                  <a:txBody>
                    <a:bodyPr/>
                    <a:lstStyle/>
                    <a:p>
                      <a:pPr algn="ctr"/>
                      <a:r>
                        <a:rPr lang="en-US" sz="1200" dirty="0">
                          <a:solidFill>
                            <a:schemeClr val="tx1"/>
                          </a:solidFill>
                        </a:rPr>
                        <a:t>3 (1)</a:t>
                      </a:r>
                    </a:p>
                  </a:txBody>
                  <a:tcPr>
                    <a:solidFill>
                      <a:schemeClr val="tx2"/>
                    </a:solidFill>
                  </a:tcPr>
                </a:tc>
                <a:tc>
                  <a:txBody>
                    <a:bodyPr/>
                    <a:lstStyle/>
                    <a:p>
                      <a:pPr algn="ctr"/>
                      <a:r>
                        <a:rPr lang="en-US" sz="1200" dirty="0">
                          <a:solidFill>
                            <a:schemeClr val="tx1"/>
                          </a:solidFill>
                        </a:rPr>
                        <a:t>3 (1)</a:t>
                      </a:r>
                    </a:p>
                  </a:txBody>
                  <a:tcPr>
                    <a:solidFill>
                      <a:schemeClr val="tx2"/>
                    </a:solidFill>
                  </a:tcPr>
                </a:tc>
                <a:tc>
                  <a:txBody>
                    <a:bodyPr/>
                    <a:lstStyle/>
                    <a:p>
                      <a:pPr algn="ctr"/>
                      <a:r>
                        <a:rPr lang="en-US" sz="1200" dirty="0">
                          <a:solidFill>
                            <a:schemeClr val="tx1"/>
                          </a:solidFill>
                        </a:rPr>
                        <a:t>-</a:t>
                      </a:r>
                    </a:p>
                  </a:txBody>
                  <a:tcPr>
                    <a:solidFill>
                      <a:schemeClr val="tx2"/>
                    </a:solidFill>
                  </a:tcPr>
                </a:tc>
                <a:tc>
                  <a:txBody>
                    <a:bodyPr/>
                    <a:lstStyle/>
                    <a:p>
                      <a:pPr algn="ctr"/>
                      <a:r>
                        <a:rPr lang="en-US" sz="1200" dirty="0">
                          <a:solidFill>
                            <a:schemeClr val="tx1"/>
                          </a:solidFill>
                        </a:rPr>
                        <a:t>-</a:t>
                      </a:r>
                    </a:p>
                  </a:txBody>
                  <a:tcPr>
                    <a:solidFill>
                      <a:schemeClr val="tx2"/>
                    </a:solidFill>
                  </a:tcPr>
                </a:tc>
                <a:extLst>
                  <a:ext uri="{0D108BD9-81ED-4DB2-BD59-A6C34878D82A}">
                    <a16:rowId xmlns:a16="http://schemas.microsoft.com/office/drawing/2014/main" val="14698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Led to discontinuation</a:t>
                      </a:r>
                    </a:p>
                  </a:txBody>
                  <a:tcPr marL="180000">
                    <a:solidFill>
                      <a:schemeClr val="tx2"/>
                    </a:solidFill>
                  </a:tcPr>
                </a:tc>
                <a:tc>
                  <a:txBody>
                    <a:bodyPr/>
                    <a:lstStyle/>
                    <a:p>
                      <a:pPr algn="ctr"/>
                      <a:r>
                        <a:rPr lang="en-US" sz="1200" dirty="0">
                          <a:solidFill>
                            <a:schemeClr val="tx1"/>
                          </a:solidFill>
                        </a:rPr>
                        <a:t>1 (0.3)</a:t>
                      </a:r>
                    </a:p>
                  </a:txBody>
                  <a:tcPr>
                    <a:solidFill>
                      <a:schemeClr val="tx2"/>
                    </a:solidFill>
                  </a:tcPr>
                </a:tc>
                <a:tc>
                  <a:txBody>
                    <a:bodyPr/>
                    <a:lstStyle/>
                    <a:p>
                      <a:pPr algn="ctr"/>
                      <a:r>
                        <a:rPr lang="en-US" sz="1200" dirty="0">
                          <a:solidFill>
                            <a:schemeClr val="tx1"/>
                          </a:solidFill>
                        </a:rPr>
                        <a:t>1 (0.3)</a:t>
                      </a:r>
                    </a:p>
                  </a:txBody>
                  <a:tcPr>
                    <a:solidFill>
                      <a:schemeClr val="tx2"/>
                    </a:solidFill>
                  </a:tcPr>
                </a:tc>
                <a:tc>
                  <a:txBody>
                    <a:bodyPr/>
                    <a:lstStyle/>
                    <a:p>
                      <a:pPr algn="ctr"/>
                      <a:r>
                        <a:rPr lang="en-US" sz="1200" dirty="0">
                          <a:solidFill>
                            <a:schemeClr val="tx1"/>
                          </a:solidFill>
                        </a:rPr>
                        <a:t>-</a:t>
                      </a:r>
                    </a:p>
                  </a:txBody>
                  <a:tcPr>
                    <a:solidFill>
                      <a:schemeClr val="tx2"/>
                    </a:solidFill>
                  </a:tcPr>
                </a:tc>
                <a:tc>
                  <a:txBody>
                    <a:bodyPr/>
                    <a:lstStyle/>
                    <a:p>
                      <a:pPr algn="ctr"/>
                      <a:r>
                        <a:rPr lang="en-US" sz="1200" dirty="0">
                          <a:solidFill>
                            <a:schemeClr val="tx1"/>
                          </a:solidFill>
                        </a:rPr>
                        <a:t>-</a:t>
                      </a:r>
                    </a:p>
                  </a:txBody>
                  <a:tcPr>
                    <a:solidFill>
                      <a:schemeClr val="tx2"/>
                    </a:solidFill>
                  </a:tcPr>
                </a:tc>
                <a:extLst>
                  <a:ext uri="{0D108BD9-81ED-4DB2-BD59-A6C34878D82A}">
                    <a16:rowId xmlns:a16="http://schemas.microsoft.com/office/drawing/2014/main" val="958630444"/>
                  </a:ext>
                </a:extLst>
              </a:tr>
            </a:tbl>
          </a:graphicData>
        </a:graphic>
      </p:graphicFrame>
    </p:spTree>
    <p:extLst>
      <p:ext uri="{BB962C8B-B14F-4D97-AF65-F5344CB8AC3E}">
        <p14:creationId xmlns:p14="http://schemas.microsoft.com/office/powerpoint/2010/main" val="2359725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1171MO: </a:t>
            </a:r>
            <a:r>
              <a:rPr lang="en-GB" dirty="0"/>
              <a:t>PACIFIC-R real-world study: treatment duration and interim analysis of progression-free survival in unresectable stage III NSCLC patients treated with durvalumab after chemoradiotherapy </a:t>
            </a:r>
            <a:r>
              <a:rPr lang="en-US" dirty="0"/>
              <a:t>– Girard N,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t>
            </a:r>
            <a:r>
              <a:rPr lang="en-GB" dirty="0"/>
              <a:t>durvalumab in patients with unresectable, stage III NSCLC in a real-life setting in the PACIFIC-R study</a:t>
            </a:r>
            <a:endParaRPr lang="en-US" dirty="0"/>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1171MO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PFS, OS</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DCR, safety</a:t>
            </a:r>
          </a:p>
        </p:txBody>
      </p:sp>
      <p:sp>
        <p:nvSpPr>
          <p:cNvPr id="13" name="AutoShape 12"/>
          <p:cNvSpPr>
            <a:spLocks noChangeArrowheads="1"/>
          </p:cNvSpPr>
          <p:nvPr/>
        </p:nvSpPr>
        <p:spPr bwMode="auto">
          <a:xfrm>
            <a:off x="9377728" y="3195308"/>
            <a:ext cx="1288226"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a:t>
            </a:r>
            <a:br>
              <a:rPr lang="en-GB" altLang="zh-CN" sz="1400" dirty="0">
                <a:solidFill>
                  <a:srgbClr val="FFFFFF"/>
                </a:solidFill>
                <a:ea typeface="SimSun" pitchFamily="2" charset="-122"/>
              </a:rPr>
            </a:br>
            <a:r>
              <a:rPr lang="en-GB" altLang="zh-CN" sz="1400" dirty="0">
                <a:solidFill>
                  <a:srgbClr val="FFFFFF"/>
                </a:solidFill>
                <a:ea typeface="SimSun" pitchFamily="2" charset="-122"/>
              </a:rPr>
              <a:t>up to 5 years</a:t>
            </a:r>
          </a:p>
        </p:txBody>
      </p:sp>
      <p:sp>
        <p:nvSpPr>
          <p:cNvPr id="15" name="Content Placeholder 26"/>
          <p:cNvSpPr txBox="1">
            <a:spLocks/>
          </p:cNvSpPr>
          <p:nvPr/>
        </p:nvSpPr>
        <p:spPr bwMode="auto">
          <a:xfrm>
            <a:off x="5751557" y="4128850"/>
            <a:ext cx="3243264" cy="892175"/>
          </a:xfrm>
          <a:prstGeom prst="rect">
            <a:avLst/>
          </a:prstGeom>
          <a:noFill/>
          <a:ln w="9525">
            <a:noFill/>
            <a:miter lim="800000"/>
            <a:headEnd/>
            <a:tailEnd/>
          </a:ln>
        </p:spPr>
        <p:txBody>
          <a:bodyPr lIns="0"/>
          <a:lstStyle/>
          <a:p>
            <a:pPr marL="190500" indent="-190500" algn="ctr">
              <a:spcBef>
                <a:spcPts val="0"/>
              </a:spcBef>
              <a:spcAft>
                <a:spcPts val="400"/>
              </a:spcAft>
              <a:defRPr/>
            </a:pPr>
            <a:r>
              <a:rPr lang="en-GB" sz="1400" dirty="0">
                <a:solidFill>
                  <a:srgbClr val="363636"/>
                </a:solidFill>
              </a:rPr>
              <a:t>Retrospective data collection from medical records</a:t>
            </a:r>
          </a:p>
        </p:txBody>
      </p:sp>
      <p:cxnSp>
        <p:nvCxnSpPr>
          <p:cNvPr id="16" name="AutoShape 19"/>
          <p:cNvCxnSpPr>
            <a:cxnSpLocks noChangeShapeType="1"/>
            <a:stCxn id="19" idx="3"/>
            <a:endCxn id="21" idx="1"/>
          </p:cNvCxnSpPr>
          <p:nvPr/>
        </p:nvCxnSpPr>
        <p:spPr bwMode="auto">
          <a:xfrm>
            <a:off x="5143321" y="3605677"/>
            <a:ext cx="668617" cy="0"/>
          </a:xfrm>
          <a:prstGeom prst="straightConnector1">
            <a:avLst/>
          </a:prstGeom>
          <a:noFill/>
          <a:ln w="38100">
            <a:solidFill>
              <a:schemeClr val="bg1"/>
            </a:solidFill>
            <a:round/>
            <a:headEnd type="none" w="med" len="med"/>
            <a:tailEnd type="triangle" w="med" len="med"/>
          </a:ln>
        </p:spPr>
      </p:cxnSp>
      <p:cxnSp>
        <p:nvCxnSpPr>
          <p:cNvPr id="17" name="AutoShape 20"/>
          <p:cNvCxnSpPr>
            <a:cxnSpLocks noChangeShapeType="1"/>
            <a:stCxn id="21" idx="3"/>
            <a:endCxn id="13" idx="1"/>
          </p:cNvCxnSpPr>
          <p:nvPr/>
        </p:nvCxnSpPr>
        <p:spPr bwMode="auto">
          <a:xfrm flipV="1">
            <a:off x="8934440" y="3605676"/>
            <a:ext cx="443288" cy="1"/>
          </a:xfrm>
          <a:prstGeom prst="straightConnector1">
            <a:avLst/>
          </a:prstGeom>
          <a:noFill/>
          <a:ln w="38100">
            <a:solidFill>
              <a:schemeClr val="bg1"/>
            </a:solidFill>
            <a:round/>
            <a:headEnd type="none" w="med" len="med"/>
            <a:tailEnd type="triangle" w="med" len="med"/>
          </a:ln>
        </p:spPr>
      </p:cxnSp>
      <p:sp>
        <p:nvSpPr>
          <p:cNvPr id="19" name="AutoShape 9"/>
          <p:cNvSpPr>
            <a:spLocks noChangeArrowheads="1"/>
          </p:cNvSpPr>
          <p:nvPr/>
        </p:nvSpPr>
        <p:spPr bwMode="auto">
          <a:xfrm>
            <a:off x="1761295" y="2629363"/>
            <a:ext cx="3382026"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Unresectable stage III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Any PD-L1 status</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No PD following platinum-based chemotherapy</a:t>
            </a:r>
          </a:p>
          <a:p>
            <a:pPr defTabSz="892175" eaLnBrk="0" hangingPunct="0">
              <a:spcAft>
                <a:spcPct val="30000"/>
              </a:spcAft>
            </a:pPr>
            <a:r>
              <a:rPr lang="en-GB" altLang="zh-CN" sz="1600" dirty="0">
                <a:solidFill>
                  <a:srgbClr val="FFFFFF"/>
                </a:solidFill>
                <a:ea typeface="SimSun" pitchFamily="2" charset="-122"/>
              </a:rPr>
              <a:t>(n=1399)</a:t>
            </a:r>
          </a:p>
        </p:txBody>
      </p:sp>
      <p:sp>
        <p:nvSpPr>
          <p:cNvPr id="21" name="AutoShape 8"/>
          <p:cNvSpPr>
            <a:spLocks noChangeArrowheads="1"/>
          </p:cNvSpPr>
          <p:nvPr/>
        </p:nvSpPr>
        <p:spPr bwMode="auto">
          <a:xfrm>
            <a:off x="5811938" y="3195308"/>
            <a:ext cx="3122502"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Durvalumab 10 mg/kg q2w</a:t>
            </a:r>
          </a:p>
        </p:txBody>
      </p:sp>
    </p:spTree>
    <p:extLst>
      <p:ext uri="{BB962C8B-B14F-4D97-AF65-F5344CB8AC3E}">
        <p14:creationId xmlns:p14="http://schemas.microsoft.com/office/powerpoint/2010/main" val="356208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1171MO: </a:t>
            </a:r>
            <a:r>
              <a:rPr lang="en-GB" dirty="0"/>
              <a:t>PACIFIC-R real-world study: treatment duration and interim analysis of progression-free survival in unresectable stage III NSCLC patients treated with durvalumab after chemoradiotherapy </a:t>
            </a:r>
            <a:r>
              <a:rPr lang="en-US" dirty="0"/>
              <a:t>– Girard N,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1171MO</a:t>
            </a:r>
          </a:p>
        </p:txBody>
      </p:sp>
      <p:graphicFrame>
        <p:nvGraphicFramePr>
          <p:cNvPr id="6" name="Table 5"/>
          <p:cNvGraphicFramePr>
            <a:graphicFrameLocks noGrp="1"/>
          </p:cNvGraphicFramePr>
          <p:nvPr>
            <p:extLst>
              <p:ext uri="{D42A27DB-BD31-4B8C-83A1-F6EECF244321}">
                <p14:modId xmlns:p14="http://schemas.microsoft.com/office/powerpoint/2010/main" val="1894996806"/>
              </p:ext>
            </p:extLst>
          </p:nvPr>
        </p:nvGraphicFramePr>
        <p:xfrm>
          <a:off x="1162282" y="1639119"/>
          <a:ext cx="10074405" cy="3596640"/>
        </p:xfrm>
        <a:graphic>
          <a:graphicData uri="http://schemas.openxmlformats.org/drawingml/2006/table">
            <a:tbl>
              <a:tblPr firstRow="1" bandRow="1">
                <a:tableStyleId>{69012ECD-51FC-41F1-AA8D-1B2483CD663E}</a:tableStyleId>
              </a:tblPr>
              <a:tblGrid>
                <a:gridCol w="4394029">
                  <a:extLst>
                    <a:ext uri="{9D8B030D-6E8A-4147-A177-3AD203B41FA5}">
                      <a16:colId xmlns:a16="http://schemas.microsoft.com/office/drawing/2014/main" val="3863684581"/>
                    </a:ext>
                  </a:extLst>
                </a:gridCol>
                <a:gridCol w="2422526">
                  <a:extLst>
                    <a:ext uri="{9D8B030D-6E8A-4147-A177-3AD203B41FA5}">
                      <a16:colId xmlns:a16="http://schemas.microsoft.com/office/drawing/2014/main" val="749897180"/>
                    </a:ext>
                  </a:extLst>
                </a:gridCol>
                <a:gridCol w="3257850">
                  <a:extLst>
                    <a:ext uri="{9D8B030D-6E8A-4147-A177-3AD203B41FA5}">
                      <a16:colId xmlns:a16="http://schemas.microsoft.com/office/drawing/2014/main" val="1860113964"/>
                    </a:ext>
                  </a:extLst>
                </a:gridCol>
              </a:tblGrid>
              <a:tr h="191029">
                <a:tc>
                  <a:txBody>
                    <a:bodyPr/>
                    <a:lstStyle/>
                    <a:p>
                      <a:endParaRPr lang="en-US" sz="1600" dirty="0">
                        <a:solidFill>
                          <a:schemeClr val="tx2"/>
                        </a:solidFill>
                      </a:endParaRPr>
                    </a:p>
                  </a:txBody>
                  <a:tcPr anchor="b"/>
                </a:tc>
                <a:tc>
                  <a:txBody>
                    <a:bodyPr/>
                    <a:lstStyle/>
                    <a:p>
                      <a:pPr algn="ctr"/>
                      <a:r>
                        <a:rPr lang="en-US" sz="1600" dirty="0">
                          <a:solidFill>
                            <a:schemeClr val="tx2"/>
                          </a:solidFill>
                        </a:rPr>
                        <a:t>PACIFIC-R FAS</a:t>
                      </a:r>
                      <a:br>
                        <a:rPr lang="en-US" sz="1600" dirty="0">
                          <a:solidFill>
                            <a:schemeClr val="tx2"/>
                          </a:solidFill>
                        </a:rPr>
                      </a:br>
                      <a:r>
                        <a:rPr lang="en-US" sz="1600" dirty="0">
                          <a:solidFill>
                            <a:schemeClr val="tx2"/>
                          </a:solidFill>
                        </a:rPr>
                        <a:t>(n=1339)</a:t>
                      </a:r>
                    </a:p>
                  </a:txBody>
                  <a:tcPr anchor="b"/>
                </a:tc>
                <a:tc>
                  <a:txBody>
                    <a:bodyPr/>
                    <a:lstStyle/>
                    <a:p>
                      <a:pPr algn="ctr"/>
                      <a:r>
                        <a:rPr lang="en-US" sz="1600" dirty="0">
                          <a:solidFill>
                            <a:schemeClr val="tx2"/>
                          </a:solidFill>
                        </a:rPr>
                        <a:t>PACIFIC trial (durvalumab arm)</a:t>
                      </a:r>
                      <a:br>
                        <a:rPr lang="en-US" sz="1600" dirty="0">
                          <a:solidFill>
                            <a:schemeClr val="tx2"/>
                          </a:solidFill>
                        </a:rPr>
                      </a:br>
                      <a:r>
                        <a:rPr lang="en-US" sz="1600" dirty="0">
                          <a:solidFill>
                            <a:schemeClr val="tx2"/>
                          </a:solidFill>
                        </a:rPr>
                        <a:t>(n=476)</a:t>
                      </a:r>
                    </a:p>
                  </a:txBody>
                  <a:tcPr anchor="b"/>
                </a:tc>
                <a:extLst>
                  <a:ext uri="{0D108BD9-81ED-4DB2-BD59-A6C34878D82A}">
                    <a16:rowId xmlns:a16="http://schemas.microsoft.com/office/drawing/2014/main" val="3545855992"/>
                  </a:ext>
                </a:extLst>
              </a:tr>
              <a:tr h="191029">
                <a:tc>
                  <a:txBody>
                    <a:bodyPr/>
                    <a:lstStyle/>
                    <a:p>
                      <a:r>
                        <a:rPr lang="en-US" sz="1600" b="0" dirty="0"/>
                        <a:t>Total events, n (%)</a:t>
                      </a:r>
                    </a:p>
                  </a:txBody>
                  <a:tcPr marL="90000"/>
                </a:tc>
                <a:tc>
                  <a:txBody>
                    <a:bodyPr/>
                    <a:lstStyle/>
                    <a:p>
                      <a:pPr algn="ctr"/>
                      <a:r>
                        <a:rPr lang="en-US" sz="1600" dirty="0"/>
                        <a:t>737 (52.7)</a:t>
                      </a:r>
                    </a:p>
                  </a:txBody>
                  <a:tcPr/>
                </a:tc>
                <a:tc>
                  <a:txBody>
                    <a:bodyPr/>
                    <a:lstStyle/>
                    <a:p>
                      <a:pPr algn="ctr"/>
                      <a:r>
                        <a:rPr lang="en-US" sz="1600" dirty="0"/>
                        <a:t>268 (56.3)</a:t>
                      </a:r>
                    </a:p>
                  </a:txBody>
                  <a:tcPr/>
                </a:tc>
                <a:extLst>
                  <a:ext uri="{0D108BD9-81ED-4DB2-BD59-A6C34878D82A}">
                    <a16:rowId xmlns:a16="http://schemas.microsoft.com/office/drawing/2014/main" val="2161870063"/>
                  </a:ext>
                </a:extLst>
              </a:tr>
              <a:tr h="191029">
                <a:tc>
                  <a:txBody>
                    <a:bodyPr/>
                    <a:lstStyle/>
                    <a:p>
                      <a:r>
                        <a:rPr lang="en-US" sz="1600" b="0" dirty="0"/>
                        <a:t>Progression per RECIST, n (%)</a:t>
                      </a:r>
                    </a:p>
                  </a:txBody>
                  <a:tcPr marL="90000"/>
                </a:tc>
                <a:tc>
                  <a:txBody>
                    <a:bodyPr/>
                    <a:lstStyle/>
                    <a:p>
                      <a:pPr algn="ctr"/>
                      <a:r>
                        <a:rPr lang="en-US" sz="1600" dirty="0"/>
                        <a:t>456 (32.6)</a:t>
                      </a:r>
                    </a:p>
                  </a:txBody>
                  <a:tcPr/>
                </a:tc>
                <a:tc>
                  <a:txBody>
                    <a:bodyPr/>
                    <a:lstStyle/>
                    <a:p>
                      <a:pPr algn="ctr"/>
                      <a:endParaRPr lang="en-US" sz="1600" dirty="0"/>
                    </a:p>
                  </a:txBody>
                  <a:tcPr/>
                </a:tc>
                <a:extLst>
                  <a:ext uri="{0D108BD9-81ED-4DB2-BD59-A6C34878D82A}">
                    <a16:rowId xmlns:a16="http://schemas.microsoft.com/office/drawing/2014/main" val="3100046941"/>
                  </a:ext>
                </a:extLst>
              </a:tr>
              <a:tr h="324749">
                <a:tc>
                  <a:txBody>
                    <a:bodyPr/>
                    <a:lstStyle/>
                    <a:p>
                      <a:r>
                        <a:rPr lang="en-US" sz="1600" b="0" dirty="0"/>
                        <a:t>Progression</a:t>
                      </a:r>
                      <a:r>
                        <a:rPr lang="en-US" sz="1600" b="0" baseline="0" dirty="0"/>
                        <a:t> per physician assessment, n (%)</a:t>
                      </a:r>
                      <a:endParaRPr lang="en-US" sz="1600" b="0" dirty="0"/>
                    </a:p>
                  </a:txBody>
                  <a:tcPr marL="90000"/>
                </a:tc>
                <a:tc>
                  <a:txBody>
                    <a:bodyPr/>
                    <a:lstStyle/>
                    <a:p>
                      <a:pPr algn="ctr"/>
                      <a:r>
                        <a:rPr lang="en-US" sz="1600" dirty="0"/>
                        <a:t>170 (12.2)</a:t>
                      </a:r>
                    </a:p>
                  </a:txBody>
                  <a:tcPr/>
                </a:tc>
                <a:tc>
                  <a:txBody>
                    <a:bodyPr/>
                    <a:lstStyle/>
                    <a:p>
                      <a:pPr algn="ctr"/>
                      <a:endParaRPr lang="en-US" sz="1600" dirty="0"/>
                    </a:p>
                  </a:txBody>
                  <a:tcPr/>
                </a:tc>
                <a:extLst>
                  <a:ext uri="{0D108BD9-81ED-4DB2-BD59-A6C34878D82A}">
                    <a16:rowId xmlns:a16="http://schemas.microsoft.com/office/drawing/2014/main" val="1614471556"/>
                  </a:ext>
                </a:extLst>
              </a:tr>
              <a:tr h="324749">
                <a:tc>
                  <a:txBody>
                    <a:bodyPr/>
                    <a:lstStyle/>
                    <a:p>
                      <a:r>
                        <a:rPr lang="en-US" sz="1600" b="0" dirty="0"/>
                        <a:t>Progression,</a:t>
                      </a:r>
                      <a:r>
                        <a:rPr lang="en-US" sz="1600" b="0" baseline="0" dirty="0"/>
                        <a:t> assessment unknown, n (%)</a:t>
                      </a:r>
                      <a:endParaRPr lang="en-US" sz="1600" b="0" dirty="0"/>
                    </a:p>
                  </a:txBody>
                  <a:tcPr marL="90000"/>
                </a:tc>
                <a:tc>
                  <a:txBody>
                    <a:bodyPr/>
                    <a:lstStyle/>
                    <a:p>
                      <a:pPr algn="ctr"/>
                      <a:r>
                        <a:rPr lang="en-US" sz="1600" dirty="0"/>
                        <a:t>30</a:t>
                      </a:r>
                      <a:r>
                        <a:rPr lang="en-US" sz="1600" baseline="0" dirty="0"/>
                        <a:t> (2.1)</a:t>
                      </a:r>
                      <a:endParaRPr lang="en-US" sz="1600" dirty="0"/>
                    </a:p>
                  </a:txBody>
                  <a:tcPr/>
                </a:tc>
                <a:tc>
                  <a:txBody>
                    <a:bodyPr/>
                    <a:lstStyle/>
                    <a:p>
                      <a:pPr algn="ctr"/>
                      <a:endParaRPr lang="en-US" sz="1600" dirty="0"/>
                    </a:p>
                  </a:txBody>
                  <a:tcPr/>
                </a:tc>
                <a:extLst>
                  <a:ext uri="{0D108BD9-81ED-4DB2-BD59-A6C34878D82A}">
                    <a16:rowId xmlns:a16="http://schemas.microsoft.com/office/drawing/2014/main" val="565253875"/>
                  </a:ext>
                </a:extLst>
              </a:tr>
              <a:tr h="324749">
                <a:tc>
                  <a:txBody>
                    <a:bodyPr/>
                    <a:lstStyle/>
                    <a:p>
                      <a:r>
                        <a:rPr lang="en-US" sz="1600" b="0" dirty="0"/>
                        <a:t>Deaths in absence of progression, n</a:t>
                      </a:r>
                      <a:r>
                        <a:rPr lang="en-US" sz="1600" b="0" baseline="0" dirty="0"/>
                        <a:t> (%)</a:t>
                      </a:r>
                      <a:endParaRPr lang="en-US" sz="1600" b="0" dirty="0"/>
                    </a:p>
                  </a:txBody>
                  <a:tcPr marL="90000"/>
                </a:tc>
                <a:tc>
                  <a:txBody>
                    <a:bodyPr/>
                    <a:lstStyle/>
                    <a:p>
                      <a:pPr algn="ctr"/>
                      <a:r>
                        <a:rPr lang="en-US" sz="1600" dirty="0"/>
                        <a:t>81 (5.8)</a:t>
                      </a:r>
                    </a:p>
                  </a:txBody>
                  <a:tcPr/>
                </a:tc>
                <a:tc>
                  <a:txBody>
                    <a:bodyPr/>
                    <a:lstStyle/>
                    <a:p>
                      <a:pPr algn="ctr"/>
                      <a:endParaRPr lang="en-US" sz="1600" dirty="0"/>
                    </a:p>
                  </a:txBody>
                  <a:tcPr/>
                </a:tc>
                <a:extLst>
                  <a:ext uri="{0D108BD9-81ED-4DB2-BD59-A6C34878D82A}">
                    <a16:rowId xmlns:a16="http://schemas.microsoft.com/office/drawing/2014/main" val="1819166680"/>
                  </a:ext>
                </a:extLst>
              </a:tr>
              <a:tr h="324749">
                <a:tc>
                  <a:txBody>
                    <a:bodyPr/>
                    <a:lstStyle/>
                    <a:p>
                      <a:r>
                        <a:rPr lang="en-US" sz="1600" b="0" dirty="0"/>
                        <a:t>mPFS, </a:t>
                      </a:r>
                      <a:r>
                        <a:rPr lang="en-US" sz="1600" b="0" dirty="0" err="1"/>
                        <a:t>mo</a:t>
                      </a:r>
                      <a:r>
                        <a:rPr lang="en-US" sz="1600" b="0" dirty="0"/>
                        <a:t> (95%CI)</a:t>
                      </a:r>
                    </a:p>
                  </a:txBody>
                  <a:tcPr/>
                </a:tc>
                <a:tc>
                  <a:txBody>
                    <a:bodyPr/>
                    <a:lstStyle/>
                    <a:p>
                      <a:pPr algn="ctr"/>
                      <a:r>
                        <a:rPr lang="en-US" sz="1600" dirty="0"/>
                        <a:t>21.7 (19.2, 24.5)</a:t>
                      </a:r>
                    </a:p>
                  </a:txBody>
                  <a:tcPr/>
                </a:tc>
                <a:tc>
                  <a:txBody>
                    <a:bodyPr/>
                    <a:lstStyle/>
                    <a:p>
                      <a:pPr algn="ctr"/>
                      <a:r>
                        <a:rPr lang="en-US" sz="1600" dirty="0"/>
                        <a:t>16.9 (13.0, 23.9)</a:t>
                      </a:r>
                    </a:p>
                  </a:txBody>
                  <a:tcPr/>
                </a:tc>
                <a:extLst>
                  <a:ext uri="{0D108BD9-81ED-4DB2-BD59-A6C34878D82A}">
                    <a16:rowId xmlns:a16="http://schemas.microsoft.com/office/drawing/2014/main" val="1241746485"/>
                  </a:ext>
                </a:extLst>
              </a:tr>
              <a:tr h="191029">
                <a:tc>
                  <a:txBody>
                    <a:bodyPr/>
                    <a:lstStyle/>
                    <a:p>
                      <a:r>
                        <a:rPr lang="en-US" sz="1600" b="0" dirty="0"/>
                        <a:t>PFS</a:t>
                      </a:r>
                      <a:r>
                        <a:rPr lang="en-US" sz="1600" b="0" baseline="0" dirty="0"/>
                        <a:t> rate, %</a:t>
                      </a:r>
                      <a:endParaRPr lang="en-US" sz="1600" b="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4013945823"/>
                  </a:ext>
                </a:extLst>
              </a:tr>
              <a:tr h="191029">
                <a:tc>
                  <a:txBody>
                    <a:bodyPr/>
                    <a:lstStyle/>
                    <a:p>
                      <a:r>
                        <a:rPr lang="en-US" sz="1600" b="0" dirty="0"/>
                        <a:t>12-mo</a:t>
                      </a:r>
                    </a:p>
                  </a:txBody>
                  <a:tcPr marL="180000"/>
                </a:tc>
                <a:tc>
                  <a:txBody>
                    <a:bodyPr/>
                    <a:lstStyle/>
                    <a:p>
                      <a:pPr algn="ctr"/>
                      <a:r>
                        <a:rPr lang="en-US" sz="1600" dirty="0"/>
                        <a:t>62.4</a:t>
                      </a:r>
                    </a:p>
                  </a:txBody>
                  <a:tcPr/>
                </a:tc>
                <a:tc>
                  <a:txBody>
                    <a:bodyPr/>
                    <a:lstStyle/>
                    <a:p>
                      <a:pPr algn="ctr"/>
                      <a:r>
                        <a:rPr lang="en-US" sz="1600" dirty="0"/>
                        <a:t>55.7</a:t>
                      </a:r>
                    </a:p>
                  </a:txBody>
                  <a:tcPr/>
                </a:tc>
                <a:extLst>
                  <a:ext uri="{0D108BD9-81ED-4DB2-BD59-A6C34878D82A}">
                    <a16:rowId xmlns:a16="http://schemas.microsoft.com/office/drawing/2014/main" val="3730406237"/>
                  </a:ext>
                </a:extLst>
              </a:tr>
              <a:tr h="191029">
                <a:tc>
                  <a:txBody>
                    <a:bodyPr/>
                    <a:lstStyle/>
                    <a:p>
                      <a:r>
                        <a:rPr lang="en-US" sz="1600" b="0" dirty="0"/>
                        <a:t>24-mo</a:t>
                      </a:r>
                    </a:p>
                  </a:txBody>
                  <a:tcPr marL="180000"/>
                </a:tc>
                <a:tc>
                  <a:txBody>
                    <a:bodyPr/>
                    <a:lstStyle/>
                    <a:p>
                      <a:pPr algn="ctr"/>
                      <a:r>
                        <a:rPr lang="en-US" sz="1600" dirty="0"/>
                        <a:t>48.2</a:t>
                      </a:r>
                    </a:p>
                  </a:txBody>
                  <a:tcPr/>
                </a:tc>
                <a:tc>
                  <a:txBody>
                    <a:bodyPr/>
                    <a:lstStyle/>
                    <a:p>
                      <a:pPr algn="ctr"/>
                      <a:r>
                        <a:rPr lang="en-US" sz="1600" dirty="0"/>
                        <a:t>45.0</a:t>
                      </a:r>
                    </a:p>
                  </a:txBody>
                  <a:tcPr/>
                </a:tc>
                <a:extLst>
                  <a:ext uri="{0D108BD9-81ED-4DB2-BD59-A6C34878D82A}">
                    <a16:rowId xmlns:a16="http://schemas.microsoft.com/office/drawing/2014/main" val="3079168116"/>
                  </a:ext>
                </a:extLst>
              </a:tr>
            </a:tbl>
          </a:graphicData>
        </a:graphic>
      </p:graphicFrame>
    </p:spTree>
    <p:extLst>
      <p:ext uri="{BB962C8B-B14F-4D97-AF65-F5344CB8AC3E}">
        <p14:creationId xmlns:p14="http://schemas.microsoft.com/office/powerpoint/2010/main" val="1529911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1171MO: </a:t>
            </a:r>
            <a:r>
              <a:rPr lang="en-GB" dirty="0"/>
              <a:t>PACIFIC-R real-world study: treatment duration and interim analysis of progression-free survival in unresectable stage III NSCLC patients treated with durvalumab after chemoradiotherapy </a:t>
            </a:r>
            <a:r>
              <a:rPr lang="en-US" dirty="0"/>
              <a:t>– Girard N, et al</a:t>
            </a:r>
          </a:p>
        </p:txBody>
      </p:sp>
      <p:sp>
        <p:nvSpPr>
          <p:cNvPr id="3" name="Content Placeholder 2"/>
          <p:cNvSpPr>
            <a:spLocks noGrp="1"/>
          </p:cNvSpPr>
          <p:nvPr>
            <p:ph idx="1"/>
          </p:nvPr>
        </p:nvSpPr>
        <p:spPr>
          <a:xfrm>
            <a:off x="304800" y="1105346"/>
            <a:ext cx="11582400" cy="369332"/>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1171MO</a:t>
            </a:r>
          </a:p>
        </p:txBody>
      </p:sp>
      <p:graphicFrame>
        <p:nvGraphicFramePr>
          <p:cNvPr id="12" name="Table 258">
            <a:extLst>
              <a:ext uri="{FF2B5EF4-FFF2-40B4-BE49-F238E27FC236}">
                <a16:creationId xmlns:a16="http://schemas.microsoft.com/office/drawing/2014/main" id="{3190B405-6D92-A34B-A330-CA1B4AE5106B}"/>
              </a:ext>
            </a:extLst>
          </p:cNvPr>
          <p:cNvGraphicFramePr>
            <a:graphicFrameLocks noGrp="1"/>
          </p:cNvGraphicFramePr>
          <p:nvPr>
            <p:extLst>
              <p:ext uri="{D42A27DB-BD31-4B8C-83A1-F6EECF244321}">
                <p14:modId xmlns:p14="http://schemas.microsoft.com/office/powerpoint/2010/main" val="1250402887"/>
              </p:ext>
            </p:extLst>
          </p:nvPr>
        </p:nvGraphicFramePr>
        <p:xfrm>
          <a:off x="3000613" y="1476063"/>
          <a:ext cx="2024790" cy="622132"/>
        </p:xfrm>
        <a:graphic>
          <a:graphicData uri="http://schemas.openxmlformats.org/drawingml/2006/table">
            <a:tbl>
              <a:tblPr firstRow="1" bandRow="1">
                <a:tableStyleId>{5C22544A-7EE6-4342-B048-85BDC9FD1C3A}</a:tableStyleId>
              </a:tblPr>
              <a:tblGrid>
                <a:gridCol w="700110">
                  <a:extLst>
                    <a:ext uri="{9D8B030D-6E8A-4147-A177-3AD203B41FA5}">
                      <a16:colId xmlns:a16="http://schemas.microsoft.com/office/drawing/2014/main" val="3515520582"/>
                    </a:ext>
                  </a:extLst>
                </a:gridCol>
                <a:gridCol w="1324680">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solidFill>
                            <a:schemeClr val="tx2"/>
                          </a:solidFill>
                        </a:rPr>
                        <a:t>mPFS, </a:t>
                      </a:r>
                      <a:r>
                        <a:rPr lang="en-US" sz="800" dirty="0" err="1">
                          <a:solidFill>
                            <a:schemeClr val="tx2"/>
                          </a:solidFill>
                        </a:rPr>
                        <a:t>mo</a:t>
                      </a:r>
                      <a:r>
                        <a:rPr lang="en-US" sz="800" dirty="0">
                          <a:solidFill>
                            <a:schemeClr val="tx2"/>
                          </a:solidFill>
                        </a:rPr>
                        <a:t>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en-US" sz="800" b="0" dirty="0">
                          <a:solidFill>
                            <a:schemeClr val="tx1"/>
                          </a:solidFill>
                        </a:rPr>
                        <a:t>PD-L1 </a:t>
                      </a:r>
                      <a:r>
                        <a:rPr lang="en-GB" sz="800" b="0" i="0" u="none" strike="noStrike" kern="1200" dirty="0">
                          <a:solidFill>
                            <a:schemeClr val="tx1"/>
                          </a:solidFill>
                          <a:effectLst/>
                          <a:latin typeface="+mn-lt"/>
                          <a:ea typeface="+mn-ea"/>
                          <a:cs typeface="+mn-cs"/>
                        </a:rPr>
                        <a:t>≥1%</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22.4 (18.7, 25.5)</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rPr>
                        <a:t>PD-L1 </a:t>
                      </a:r>
                      <a:r>
                        <a:rPr lang="en-GB" sz="800" b="0" i="0" u="none" strike="noStrike" kern="1200" dirty="0">
                          <a:solidFill>
                            <a:schemeClr val="tx1"/>
                          </a:solidFill>
                          <a:effectLst/>
                          <a:latin typeface="+mn-lt"/>
                          <a:ea typeface="+mn-ea"/>
                          <a:cs typeface="+mn-cs"/>
                        </a:rPr>
                        <a:t>&lt;1%</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16.3 (11.7,</a:t>
                      </a:r>
                      <a:r>
                        <a:rPr lang="en-US" sz="800" baseline="0" dirty="0">
                          <a:solidFill>
                            <a:schemeClr val="tx1"/>
                          </a:solidFill>
                        </a:rPr>
                        <a:t> </a:t>
                      </a:r>
                      <a:r>
                        <a:rPr lang="en-US" sz="800" dirty="0">
                          <a:solidFill>
                            <a:schemeClr val="tx1"/>
                          </a:solidFill>
                        </a:rPr>
                        <a:t>23.2)</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err="1">
                          <a:solidFill>
                            <a:schemeClr val="tx1"/>
                          </a:solidFill>
                        </a:rPr>
                        <a:t>Inconsistent</a:t>
                      </a:r>
                      <a:r>
                        <a:rPr lang="en-US" sz="800" b="0" baseline="30000" dirty="0" err="1">
                          <a:solidFill>
                            <a:schemeClr val="tx1"/>
                          </a:solidFill>
                        </a:rPr>
                        <a:t>a</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25.2 (14.0,</a:t>
                      </a:r>
                      <a:r>
                        <a:rPr lang="en-US" sz="800" baseline="0" dirty="0">
                          <a:solidFill>
                            <a:schemeClr val="tx1"/>
                          </a:solidFill>
                        </a:rPr>
                        <a:t> </a:t>
                      </a:r>
                      <a:r>
                        <a:rPr lang="en-US" sz="800" dirty="0">
                          <a:solidFill>
                            <a:schemeClr val="tx1"/>
                          </a:solidFill>
                        </a:rPr>
                        <a:t>27.3)</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235860"/>
                  </a:ext>
                </a:extLst>
              </a:tr>
            </a:tbl>
          </a:graphicData>
        </a:graphic>
      </p:graphicFrame>
      <p:sp>
        <p:nvSpPr>
          <p:cNvPr id="116" name="TextBox 115">
            <a:extLst>
              <a:ext uri="{FF2B5EF4-FFF2-40B4-BE49-F238E27FC236}">
                <a16:creationId xmlns:a16="http://schemas.microsoft.com/office/drawing/2014/main" id="{70EC825E-2045-B346-A8E4-2EE10D91A4AF}"/>
              </a:ext>
            </a:extLst>
          </p:cNvPr>
          <p:cNvSpPr txBox="1"/>
          <p:nvPr/>
        </p:nvSpPr>
        <p:spPr>
          <a:xfrm>
            <a:off x="1377529" y="3819004"/>
            <a:ext cx="474532" cy="138499"/>
          </a:xfrm>
          <a:prstGeom prst="rect">
            <a:avLst/>
          </a:prstGeom>
          <a:noFill/>
        </p:spPr>
        <p:txBody>
          <a:bodyPr wrap="square" lIns="0" tIns="0" rIns="0" bIns="0" rtlCol="0">
            <a:spAutoFit/>
          </a:bodyPr>
          <a:lstStyle/>
          <a:p>
            <a:pPr algn="ctr"/>
            <a:r>
              <a:rPr lang="en-US" sz="900" dirty="0">
                <a:solidFill>
                  <a:schemeClr val="accent3"/>
                </a:solidFill>
              </a:rPr>
              <a:t>93</a:t>
            </a:r>
            <a:endParaRPr lang="en-US" sz="1000" dirty="0">
              <a:solidFill>
                <a:schemeClr val="accent3"/>
              </a:solidFill>
            </a:endParaRPr>
          </a:p>
        </p:txBody>
      </p:sp>
      <p:sp>
        <p:nvSpPr>
          <p:cNvPr id="117" name="TextBox 116">
            <a:extLst>
              <a:ext uri="{FF2B5EF4-FFF2-40B4-BE49-F238E27FC236}">
                <a16:creationId xmlns:a16="http://schemas.microsoft.com/office/drawing/2014/main" id="{CEE722D8-BBF9-534F-87AE-7174FAE912AF}"/>
              </a:ext>
            </a:extLst>
          </p:cNvPr>
          <p:cNvSpPr txBox="1"/>
          <p:nvPr/>
        </p:nvSpPr>
        <p:spPr>
          <a:xfrm>
            <a:off x="1950505" y="3819004"/>
            <a:ext cx="474532" cy="138499"/>
          </a:xfrm>
          <a:prstGeom prst="rect">
            <a:avLst/>
          </a:prstGeom>
          <a:noFill/>
        </p:spPr>
        <p:txBody>
          <a:bodyPr wrap="square" lIns="0" tIns="0" rIns="0" bIns="0" rtlCol="0">
            <a:spAutoFit/>
          </a:bodyPr>
          <a:lstStyle/>
          <a:p>
            <a:pPr algn="ctr"/>
            <a:r>
              <a:rPr lang="en-US" sz="900" dirty="0">
                <a:solidFill>
                  <a:schemeClr val="accent3"/>
                </a:solidFill>
              </a:rPr>
              <a:t>68</a:t>
            </a:r>
            <a:endParaRPr lang="en-US" sz="1000" dirty="0">
              <a:solidFill>
                <a:schemeClr val="accent3"/>
              </a:solidFill>
            </a:endParaRPr>
          </a:p>
        </p:txBody>
      </p:sp>
      <p:sp>
        <p:nvSpPr>
          <p:cNvPr id="118" name="TextBox 117">
            <a:extLst>
              <a:ext uri="{FF2B5EF4-FFF2-40B4-BE49-F238E27FC236}">
                <a16:creationId xmlns:a16="http://schemas.microsoft.com/office/drawing/2014/main" id="{B568A462-344D-3A49-96A2-EC05A11E312E}"/>
              </a:ext>
            </a:extLst>
          </p:cNvPr>
          <p:cNvSpPr txBox="1"/>
          <p:nvPr/>
        </p:nvSpPr>
        <p:spPr>
          <a:xfrm>
            <a:off x="2526081" y="3819004"/>
            <a:ext cx="474532" cy="138499"/>
          </a:xfrm>
          <a:prstGeom prst="rect">
            <a:avLst/>
          </a:prstGeom>
          <a:noFill/>
        </p:spPr>
        <p:txBody>
          <a:bodyPr wrap="square" lIns="0" tIns="0" rIns="0" bIns="0" rtlCol="0">
            <a:spAutoFit/>
          </a:bodyPr>
          <a:lstStyle/>
          <a:p>
            <a:pPr algn="ctr"/>
            <a:r>
              <a:rPr lang="en-US" sz="900" dirty="0">
                <a:solidFill>
                  <a:schemeClr val="accent3"/>
                </a:solidFill>
              </a:rPr>
              <a:t>60</a:t>
            </a:r>
            <a:endParaRPr lang="en-US" sz="1000" dirty="0">
              <a:solidFill>
                <a:schemeClr val="accent3"/>
              </a:solidFill>
            </a:endParaRPr>
          </a:p>
        </p:txBody>
      </p:sp>
      <p:sp>
        <p:nvSpPr>
          <p:cNvPr id="119" name="TextBox 118">
            <a:extLst>
              <a:ext uri="{FF2B5EF4-FFF2-40B4-BE49-F238E27FC236}">
                <a16:creationId xmlns:a16="http://schemas.microsoft.com/office/drawing/2014/main" id="{F950F257-3B64-384B-91CA-E89008C8C688}"/>
              </a:ext>
            </a:extLst>
          </p:cNvPr>
          <p:cNvSpPr txBox="1"/>
          <p:nvPr/>
        </p:nvSpPr>
        <p:spPr>
          <a:xfrm>
            <a:off x="3087953" y="3819004"/>
            <a:ext cx="474532" cy="138499"/>
          </a:xfrm>
          <a:prstGeom prst="rect">
            <a:avLst/>
          </a:prstGeom>
          <a:noFill/>
        </p:spPr>
        <p:txBody>
          <a:bodyPr wrap="square" lIns="0" tIns="0" rIns="0" bIns="0" rtlCol="0">
            <a:spAutoFit/>
          </a:bodyPr>
          <a:lstStyle/>
          <a:p>
            <a:pPr algn="ctr"/>
            <a:r>
              <a:rPr lang="en-US" sz="900" dirty="0">
                <a:solidFill>
                  <a:schemeClr val="accent3"/>
                </a:solidFill>
              </a:rPr>
              <a:t>49</a:t>
            </a:r>
            <a:endParaRPr lang="en-US" sz="1000" dirty="0">
              <a:solidFill>
                <a:schemeClr val="accent3"/>
              </a:solidFill>
            </a:endParaRPr>
          </a:p>
        </p:txBody>
      </p:sp>
      <p:sp>
        <p:nvSpPr>
          <p:cNvPr id="120" name="TextBox 119">
            <a:extLst>
              <a:ext uri="{FF2B5EF4-FFF2-40B4-BE49-F238E27FC236}">
                <a16:creationId xmlns:a16="http://schemas.microsoft.com/office/drawing/2014/main" id="{FF66A990-4C03-6B4A-A50E-CB4AC9EBCC27}"/>
              </a:ext>
            </a:extLst>
          </p:cNvPr>
          <p:cNvSpPr txBox="1"/>
          <p:nvPr/>
        </p:nvSpPr>
        <p:spPr>
          <a:xfrm>
            <a:off x="3657385" y="3819004"/>
            <a:ext cx="474532" cy="138499"/>
          </a:xfrm>
          <a:prstGeom prst="rect">
            <a:avLst/>
          </a:prstGeom>
          <a:noFill/>
        </p:spPr>
        <p:txBody>
          <a:bodyPr wrap="square" lIns="0" tIns="0" rIns="0" bIns="0" rtlCol="0">
            <a:spAutoFit/>
          </a:bodyPr>
          <a:lstStyle/>
          <a:p>
            <a:pPr algn="ctr"/>
            <a:r>
              <a:rPr lang="en-US" sz="900" dirty="0">
                <a:solidFill>
                  <a:schemeClr val="accent3"/>
                </a:solidFill>
              </a:rPr>
              <a:t>27</a:t>
            </a:r>
            <a:endParaRPr lang="en-US" sz="1000" dirty="0">
              <a:solidFill>
                <a:schemeClr val="accent3"/>
              </a:solidFill>
            </a:endParaRPr>
          </a:p>
        </p:txBody>
      </p:sp>
      <p:sp>
        <p:nvSpPr>
          <p:cNvPr id="121" name="TextBox 120">
            <a:extLst>
              <a:ext uri="{FF2B5EF4-FFF2-40B4-BE49-F238E27FC236}">
                <a16:creationId xmlns:a16="http://schemas.microsoft.com/office/drawing/2014/main" id="{ABBE5240-03BE-F949-A6B4-3919B8A41E6D}"/>
              </a:ext>
            </a:extLst>
          </p:cNvPr>
          <p:cNvSpPr txBox="1"/>
          <p:nvPr/>
        </p:nvSpPr>
        <p:spPr>
          <a:xfrm>
            <a:off x="4232961" y="3819004"/>
            <a:ext cx="474532" cy="138499"/>
          </a:xfrm>
          <a:prstGeom prst="rect">
            <a:avLst/>
          </a:prstGeom>
          <a:noFill/>
        </p:spPr>
        <p:txBody>
          <a:bodyPr wrap="square" lIns="0" tIns="0" rIns="0" bIns="0" rtlCol="0">
            <a:spAutoFit/>
          </a:bodyPr>
          <a:lstStyle/>
          <a:p>
            <a:pPr algn="ctr"/>
            <a:r>
              <a:rPr lang="en-US" sz="900" dirty="0">
                <a:solidFill>
                  <a:schemeClr val="accent3"/>
                </a:solidFill>
              </a:rPr>
              <a:t>2</a:t>
            </a:r>
            <a:endParaRPr lang="en-US" sz="1000" dirty="0">
              <a:solidFill>
                <a:schemeClr val="accent3"/>
              </a:solidFill>
            </a:endParaRPr>
          </a:p>
        </p:txBody>
      </p:sp>
      <p:sp>
        <p:nvSpPr>
          <p:cNvPr id="122" name="TextBox 121">
            <a:extLst>
              <a:ext uri="{FF2B5EF4-FFF2-40B4-BE49-F238E27FC236}">
                <a16:creationId xmlns:a16="http://schemas.microsoft.com/office/drawing/2014/main" id="{192FFDF8-49AA-2E44-ABE4-58C9D3B3C8E8}"/>
              </a:ext>
            </a:extLst>
          </p:cNvPr>
          <p:cNvSpPr txBox="1"/>
          <p:nvPr/>
        </p:nvSpPr>
        <p:spPr>
          <a:xfrm>
            <a:off x="4809481" y="3819004"/>
            <a:ext cx="474532" cy="138499"/>
          </a:xfrm>
          <a:prstGeom prst="rect">
            <a:avLst/>
          </a:prstGeom>
          <a:noFill/>
        </p:spPr>
        <p:txBody>
          <a:bodyPr wrap="square" lIns="0" tIns="0" rIns="0" bIns="0" rtlCol="0">
            <a:spAutoFit/>
          </a:bodyPr>
          <a:lstStyle/>
          <a:p>
            <a:pPr algn="ctr"/>
            <a:r>
              <a:rPr lang="en-US" sz="900" dirty="0">
                <a:solidFill>
                  <a:schemeClr val="accent3"/>
                </a:solidFill>
              </a:rPr>
              <a:t>0</a:t>
            </a:r>
            <a:endParaRPr lang="en-US" sz="1000" dirty="0">
              <a:solidFill>
                <a:schemeClr val="accent3"/>
              </a:solidFill>
            </a:endParaRPr>
          </a:p>
        </p:txBody>
      </p:sp>
      <p:sp>
        <p:nvSpPr>
          <p:cNvPr id="289" name="TextBox 288">
            <a:extLst>
              <a:ext uri="{FF2B5EF4-FFF2-40B4-BE49-F238E27FC236}">
                <a16:creationId xmlns:a16="http://schemas.microsoft.com/office/drawing/2014/main" id="{81DB466A-1566-8B49-A4ED-D6AABA8B5AAB}"/>
              </a:ext>
            </a:extLst>
          </p:cNvPr>
          <p:cNvSpPr txBox="1"/>
          <p:nvPr/>
        </p:nvSpPr>
        <p:spPr>
          <a:xfrm>
            <a:off x="1606053" y="4126832"/>
            <a:ext cx="1437978" cy="307777"/>
          </a:xfrm>
          <a:prstGeom prst="rect">
            <a:avLst/>
          </a:prstGeom>
          <a:noFill/>
        </p:spPr>
        <p:txBody>
          <a:bodyPr wrap="square" rtlCol="0">
            <a:spAutoFit/>
          </a:bodyPr>
          <a:lstStyle/>
          <a:p>
            <a:r>
              <a:rPr lang="en-US" sz="1400" b="1" dirty="0">
                <a:solidFill>
                  <a:schemeClr val="tx1"/>
                </a:solidFill>
              </a:rPr>
              <a:t>Histology</a:t>
            </a:r>
          </a:p>
        </p:txBody>
      </p:sp>
      <p:graphicFrame>
        <p:nvGraphicFramePr>
          <p:cNvPr id="290" name="Table 258">
            <a:extLst>
              <a:ext uri="{FF2B5EF4-FFF2-40B4-BE49-F238E27FC236}">
                <a16:creationId xmlns:a16="http://schemas.microsoft.com/office/drawing/2014/main" id="{33BFFD8C-E88C-4041-AAAC-BAFB840C3A13}"/>
              </a:ext>
            </a:extLst>
          </p:cNvPr>
          <p:cNvGraphicFramePr>
            <a:graphicFrameLocks noGrp="1"/>
          </p:cNvGraphicFramePr>
          <p:nvPr>
            <p:extLst>
              <p:ext uri="{D42A27DB-BD31-4B8C-83A1-F6EECF244321}">
                <p14:modId xmlns:p14="http://schemas.microsoft.com/office/powerpoint/2010/main" val="3559846781"/>
              </p:ext>
            </p:extLst>
          </p:nvPr>
        </p:nvGraphicFramePr>
        <p:xfrm>
          <a:off x="2882914" y="4188783"/>
          <a:ext cx="2142489" cy="466599"/>
        </p:xfrm>
        <a:graphic>
          <a:graphicData uri="http://schemas.openxmlformats.org/drawingml/2006/table">
            <a:tbl>
              <a:tblPr firstRow="1" bandRow="1">
                <a:tableStyleId>{5C22544A-7EE6-4342-B048-85BDC9FD1C3A}</a:tableStyleId>
              </a:tblPr>
              <a:tblGrid>
                <a:gridCol w="797521">
                  <a:extLst>
                    <a:ext uri="{9D8B030D-6E8A-4147-A177-3AD203B41FA5}">
                      <a16:colId xmlns:a16="http://schemas.microsoft.com/office/drawing/2014/main" val="3515520582"/>
                    </a:ext>
                  </a:extLst>
                </a:gridCol>
                <a:gridCol w="1344968">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solidFill>
                            <a:schemeClr val="tx2"/>
                          </a:solidFill>
                        </a:rPr>
                        <a:t>mPFS, </a:t>
                      </a:r>
                      <a:r>
                        <a:rPr lang="en-US" sz="800" dirty="0" err="1">
                          <a:solidFill>
                            <a:schemeClr val="tx2"/>
                          </a:solidFill>
                        </a:rPr>
                        <a:t>mo</a:t>
                      </a:r>
                      <a:r>
                        <a:rPr lang="en-US" sz="800" dirty="0">
                          <a:solidFill>
                            <a:schemeClr val="tx2"/>
                          </a:solidFill>
                        </a:rPr>
                        <a:t>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en-GB" sz="800" b="0" dirty="0">
                          <a:solidFill>
                            <a:schemeClr val="tx1"/>
                          </a:solidFill>
                        </a:rPr>
                        <a:t>Non-squamous</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25.3 (22.0, 26.9)</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Squamous</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14.7 (12.8,</a:t>
                      </a:r>
                      <a:r>
                        <a:rPr lang="en-US" sz="800" baseline="0" dirty="0">
                          <a:solidFill>
                            <a:schemeClr val="tx1"/>
                          </a:solidFill>
                        </a:rPr>
                        <a:t> </a:t>
                      </a:r>
                      <a:r>
                        <a:rPr lang="en-US" sz="800" dirty="0">
                          <a:solidFill>
                            <a:schemeClr val="tx1"/>
                          </a:solidFill>
                        </a:rPr>
                        <a:t>19.0)</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11" name="Group 10">
            <a:extLst>
              <a:ext uri="{FF2B5EF4-FFF2-40B4-BE49-F238E27FC236}">
                <a16:creationId xmlns:a16="http://schemas.microsoft.com/office/drawing/2014/main" id="{FF8D4159-0392-C946-A19A-E6A37AD4E2B3}"/>
              </a:ext>
            </a:extLst>
          </p:cNvPr>
          <p:cNvGrpSpPr/>
          <p:nvPr/>
        </p:nvGrpSpPr>
        <p:grpSpPr>
          <a:xfrm>
            <a:off x="686649" y="1476063"/>
            <a:ext cx="4597364" cy="2492323"/>
            <a:chOff x="686649" y="1476063"/>
            <a:chExt cx="4597364" cy="2492323"/>
          </a:xfrm>
        </p:grpSpPr>
        <p:sp>
          <p:nvSpPr>
            <p:cNvPr id="8" name="Freeform 7">
              <a:extLst>
                <a:ext uri="{FF2B5EF4-FFF2-40B4-BE49-F238E27FC236}">
                  <a16:creationId xmlns:a16="http://schemas.microsoft.com/office/drawing/2014/main" id="{E9B3076B-5BA9-6A45-A3B8-C6D3C6CC6ED5}"/>
                </a:ext>
              </a:extLst>
            </p:cNvPr>
            <p:cNvSpPr/>
            <p:nvPr/>
          </p:nvSpPr>
          <p:spPr>
            <a:xfrm>
              <a:off x="1606550" y="2343150"/>
              <a:ext cx="1530350" cy="5651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66594 w 1530350"/>
                <a:gd name="connsiteY3" fmla="*/ 357849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a:extLst>
                <a:ext uri="{FF2B5EF4-FFF2-40B4-BE49-F238E27FC236}">
                  <a16:creationId xmlns:a16="http://schemas.microsoft.com/office/drawing/2014/main" id="{F5DD000A-9180-0A4B-B456-68905C5B6C56}"/>
                </a:ext>
              </a:extLst>
            </p:cNvPr>
            <p:cNvSpPr/>
            <p:nvPr/>
          </p:nvSpPr>
          <p:spPr>
            <a:xfrm>
              <a:off x="3142054" y="2343150"/>
              <a:ext cx="579046" cy="55129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0" fmla="*/ 0 w 579046"/>
                <a:gd name="connsiteY0" fmla="*/ 0 h 565150"/>
                <a:gd name="connsiteX1" fmla="*/ 579046 w 579046"/>
                <a:gd name="connsiteY1" fmla="*/ 0 h 565150"/>
                <a:gd name="connsiteX2" fmla="*/ 579046 w 579046"/>
                <a:gd name="connsiteY2" fmla="*/ 565150 h 565150"/>
              </a:gdLst>
              <a:ahLst/>
              <a:cxnLst>
                <a:cxn ang="0">
                  <a:pos x="connsiteX0" y="connsiteY0"/>
                </a:cxn>
                <a:cxn ang="0">
                  <a:pos x="connsiteX1" y="connsiteY1"/>
                </a:cxn>
                <a:cxn ang="0">
                  <a:pos x="connsiteX2" y="connsiteY2"/>
                </a:cxn>
              </a:cxnLst>
              <a:rect l="l" t="t" r="r" b="b"/>
              <a:pathLst>
                <a:path w="579046" h="565150">
                  <a:moveTo>
                    <a:pt x="0" y="0"/>
                  </a:moveTo>
                  <a:lnTo>
                    <a:pt x="579046" y="0"/>
                  </a:lnTo>
                  <a:lnTo>
                    <a:pt x="579046"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a:extLst>
                <a:ext uri="{FF2B5EF4-FFF2-40B4-BE49-F238E27FC236}">
                  <a16:creationId xmlns:a16="http://schemas.microsoft.com/office/drawing/2014/main" id="{4B5F2076-BF35-E546-900E-5650A4D8B552}"/>
                </a:ext>
              </a:extLst>
            </p:cNvPr>
            <p:cNvSpPr/>
            <p:nvPr/>
          </p:nvSpPr>
          <p:spPr>
            <a:xfrm>
              <a:off x="3714437" y="2343150"/>
              <a:ext cx="279713" cy="55129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0" fmla="*/ 0 w 279713"/>
                <a:gd name="connsiteY0" fmla="*/ 0 h 565150"/>
                <a:gd name="connsiteX1" fmla="*/ 279713 w 279713"/>
                <a:gd name="connsiteY1" fmla="*/ 0 h 565150"/>
                <a:gd name="connsiteX2" fmla="*/ 279713 w 279713"/>
                <a:gd name="connsiteY2" fmla="*/ 565150 h 565150"/>
              </a:gdLst>
              <a:ahLst/>
              <a:cxnLst>
                <a:cxn ang="0">
                  <a:pos x="connsiteX0" y="connsiteY0"/>
                </a:cxn>
                <a:cxn ang="0">
                  <a:pos x="connsiteX1" y="connsiteY1"/>
                </a:cxn>
                <a:cxn ang="0">
                  <a:pos x="connsiteX2" y="connsiteY2"/>
                </a:cxn>
              </a:cxnLst>
              <a:rect l="l" t="t" r="r" b="b"/>
              <a:pathLst>
                <a:path w="279713" h="565150">
                  <a:moveTo>
                    <a:pt x="0" y="0"/>
                  </a:moveTo>
                  <a:lnTo>
                    <a:pt x="279713" y="0"/>
                  </a:lnTo>
                  <a:lnTo>
                    <a:pt x="279713"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C721B787-3327-FF4A-8176-8721B12940C4}"/>
                </a:ext>
              </a:extLst>
            </p:cNvPr>
            <p:cNvSpPr txBox="1"/>
            <p:nvPr/>
          </p:nvSpPr>
          <p:spPr>
            <a:xfrm>
              <a:off x="686649" y="3398999"/>
              <a:ext cx="754822" cy="569387"/>
            </a:xfrm>
            <a:prstGeom prst="rect">
              <a:avLst/>
            </a:prstGeom>
            <a:noFill/>
          </p:spPr>
          <p:txBody>
            <a:bodyPr wrap="square" lIns="0" tIns="0" rIns="0" bIns="0" rtlCol="0">
              <a:spAutoFit/>
            </a:bodyPr>
            <a:lstStyle/>
            <a:p>
              <a:pPr algn="r"/>
              <a:r>
                <a:rPr lang="en-US" sz="900" dirty="0">
                  <a:solidFill>
                    <a:schemeClr val="tx1"/>
                  </a:solidFill>
                </a:rPr>
                <a:t>No. at risk</a:t>
              </a:r>
            </a:p>
            <a:p>
              <a:pPr algn="r"/>
              <a:r>
                <a:rPr lang="en-US" sz="900" dirty="0">
                  <a:solidFill>
                    <a:schemeClr val="accent1"/>
                  </a:solidFill>
                </a:rPr>
                <a:t>PD-L1 ≥1%</a:t>
              </a:r>
            </a:p>
            <a:p>
              <a:pPr algn="r"/>
              <a:r>
                <a:rPr lang="en-US" sz="900" dirty="0">
                  <a:solidFill>
                    <a:schemeClr val="accent2"/>
                  </a:solidFill>
                </a:rPr>
                <a:t>PD-L1 &lt;1%</a:t>
              </a:r>
            </a:p>
            <a:p>
              <a:pPr algn="r"/>
              <a:r>
                <a:rPr lang="en-US" sz="900" dirty="0" err="1">
                  <a:solidFill>
                    <a:schemeClr val="accent3"/>
                  </a:solidFill>
                </a:rPr>
                <a:t>Inconsistent</a:t>
              </a:r>
              <a:r>
                <a:rPr lang="en-US" sz="900" baseline="30000" dirty="0" err="1">
                  <a:solidFill>
                    <a:schemeClr val="accent3"/>
                  </a:solidFill>
                </a:rPr>
                <a:t>a</a:t>
              </a:r>
              <a:endParaRPr lang="en-US" sz="1000" baseline="30000" dirty="0">
                <a:solidFill>
                  <a:schemeClr val="accent3"/>
                </a:solidFill>
              </a:endParaRPr>
            </a:p>
          </p:txBody>
        </p:sp>
        <p:sp>
          <p:nvSpPr>
            <p:cNvPr id="86" name="TextBox 85">
              <a:extLst>
                <a:ext uri="{FF2B5EF4-FFF2-40B4-BE49-F238E27FC236}">
                  <a16:creationId xmlns:a16="http://schemas.microsoft.com/office/drawing/2014/main" id="{1B61B7F3-5B97-C84E-A056-39B373A7F20B}"/>
                </a:ext>
              </a:extLst>
            </p:cNvPr>
            <p:cNvSpPr txBox="1"/>
            <p:nvPr/>
          </p:nvSpPr>
          <p:spPr>
            <a:xfrm rot="16200000">
              <a:off x="218936" y="2235384"/>
              <a:ext cx="1621346" cy="184666"/>
            </a:xfrm>
            <a:prstGeom prst="rect">
              <a:avLst/>
            </a:prstGeom>
            <a:noFill/>
          </p:spPr>
          <p:txBody>
            <a:bodyPr wrap="square" lIns="0" tIns="0" rIns="0" bIns="0" rtlCol="0">
              <a:spAutoFit/>
            </a:bodyPr>
            <a:lstStyle/>
            <a:p>
              <a:pPr algn="ctr"/>
              <a:r>
                <a:rPr lang="en-US" sz="1200" dirty="0">
                  <a:solidFill>
                    <a:schemeClr val="tx1"/>
                  </a:solidFill>
                </a:rPr>
                <a:t>Probability of PFS</a:t>
              </a:r>
            </a:p>
          </p:txBody>
        </p:sp>
        <p:sp>
          <p:nvSpPr>
            <p:cNvPr id="87" name="TextBox 86">
              <a:extLst>
                <a:ext uri="{FF2B5EF4-FFF2-40B4-BE49-F238E27FC236}">
                  <a16:creationId xmlns:a16="http://schemas.microsoft.com/office/drawing/2014/main" id="{9E5EFAA2-0DD2-F84D-9E5E-40333148F113}"/>
                </a:ext>
              </a:extLst>
            </p:cNvPr>
            <p:cNvSpPr txBox="1"/>
            <p:nvPr/>
          </p:nvSpPr>
          <p:spPr>
            <a:xfrm>
              <a:off x="1044072" y="2790956"/>
              <a:ext cx="474532" cy="184666"/>
            </a:xfrm>
            <a:prstGeom prst="rect">
              <a:avLst/>
            </a:prstGeom>
            <a:noFill/>
          </p:spPr>
          <p:txBody>
            <a:bodyPr wrap="square" lIns="0" tIns="0" rIns="0" bIns="0" rtlCol="0">
              <a:spAutoFit/>
            </a:bodyPr>
            <a:lstStyle/>
            <a:p>
              <a:pPr algn="r"/>
              <a:r>
                <a:rPr lang="en-US" sz="1200" dirty="0">
                  <a:solidFill>
                    <a:schemeClr val="tx1"/>
                  </a:solidFill>
                </a:rPr>
                <a:t>0</a:t>
              </a:r>
              <a:endParaRPr lang="en-US" sz="1400" dirty="0">
                <a:solidFill>
                  <a:schemeClr val="tx1"/>
                </a:solidFill>
              </a:endParaRPr>
            </a:p>
          </p:txBody>
        </p:sp>
        <p:sp>
          <p:nvSpPr>
            <p:cNvPr id="88" name="TextBox 87">
              <a:extLst>
                <a:ext uri="{FF2B5EF4-FFF2-40B4-BE49-F238E27FC236}">
                  <a16:creationId xmlns:a16="http://schemas.microsoft.com/office/drawing/2014/main" id="{C96AB4C4-3E28-DF41-A06B-C87FF5F66FF8}"/>
                </a:ext>
              </a:extLst>
            </p:cNvPr>
            <p:cNvSpPr txBox="1"/>
            <p:nvPr/>
          </p:nvSpPr>
          <p:spPr>
            <a:xfrm>
              <a:off x="1044072" y="2567436"/>
              <a:ext cx="474532" cy="184666"/>
            </a:xfrm>
            <a:prstGeom prst="rect">
              <a:avLst/>
            </a:prstGeom>
            <a:noFill/>
          </p:spPr>
          <p:txBody>
            <a:bodyPr wrap="square" lIns="0" tIns="0" rIns="0" bIns="0" rtlCol="0">
              <a:spAutoFit/>
            </a:bodyPr>
            <a:lstStyle/>
            <a:p>
              <a:pPr algn="r"/>
              <a:r>
                <a:rPr lang="en-US" sz="1200" dirty="0">
                  <a:solidFill>
                    <a:schemeClr val="tx1"/>
                  </a:solidFill>
                </a:rPr>
                <a:t>0.2</a:t>
              </a:r>
              <a:endParaRPr lang="en-US" sz="1400" dirty="0">
                <a:solidFill>
                  <a:schemeClr val="tx1"/>
                </a:solidFill>
              </a:endParaRPr>
            </a:p>
          </p:txBody>
        </p:sp>
        <p:sp>
          <p:nvSpPr>
            <p:cNvPr id="89" name="TextBox 88">
              <a:extLst>
                <a:ext uri="{FF2B5EF4-FFF2-40B4-BE49-F238E27FC236}">
                  <a16:creationId xmlns:a16="http://schemas.microsoft.com/office/drawing/2014/main" id="{5C2F929B-7DBE-704F-AE92-A831FB9E6A98}"/>
                </a:ext>
              </a:extLst>
            </p:cNvPr>
            <p:cNvSpPr txBox="1"/>
            <p:nvPr/>
          </p:nvSpPr>
          <p:spPr>
            <a:xfrm>
              <a:off x="1044072" y="2343916"/>
              <a:ext cx="474532" cy="184666"/>
            </a:xfrm>
            <a:prstGeom prst="rect">
              <a:avLst/>
            </a:prstGeom>
            <a:noFill/>
          </p:spPr>
          <p:txBody>
            <a:bodyPr wrap="square" lIns="0" tIns="0" rIns="0" bIns="0" rtlCol="0">
              <a:spAutoFit/>
            </a:bodyPr>
            <a:lstStyle/>
            <a:p>
              <a:pPr algn="r"/>
              <a:r>
                <a:rPr lang="en-US" sz="1200" dirty="0">
                  <a:solidFill>
                    <a:schemeClr val="tx1"/>
                  </a:solidFill>
                </a:rPr>
                <a:t>0.4</a:t>
              </a:r>
              <a:endParaRPr lang="en-US" sz="1400" dirty="0">
                <a:solidFill>
                  <a:schemeClr val="tx1"/>
                </a:solidFill>
              </a:endParaRPr>
            </a:p>
          </p:txBody>
        </p:sp>
        <p:sp>
          <p:nvSpPr>
            <p:cNvPr id="90" name="TextBox 89">
              <a:extLst>
                <a:ext uri="{FF2B5EF4-FFF2-40B4-BE49-F238E27FC236}">
                  <a16:creationId xmlns:a16="http://schemas.microsoft.com/office/drawing/2014/main" id="{C5200298-A130-3C4A-9DF7-3CA6FCA63301}"/>
                </a:ext>
              </a:extLst>
            </p:cNvPr>
            <p:cNvSpPr txBox="1"/>
            <p:nvPr/>
          </p:nvSpPr>
          <p:spPr>
            <a:xfrm>
              <a:off x="1044072" y="2120396"/>
              <a:ext cx="474532" cy="184666"/>
            </a:xfrm>
            <a:prstGeom prst="rect">
              <a:avLst/>
            </a:prstGeom>
            <a:noFill/>
          </p:spPr>
          <p:txBody>
            <a:bodyPr wrap="square" lIns="0" tIns="0" rIns="0" bIns="0" rtlCol="0">
              <a:spAutoFit/>
            </a:bodyPr>
            <a:lstStyle/>
            <a:p>
              <a:pPr algn="r"/>
              <a:r>
                <a:rPr lang="en-US" sz="1200" dirty="0">
                  <a:solidFill>
                    <a:schemeClr val="tx1"/>
                  </a:solidFill>
                </a:rPr>
                <a:t>0.6</a:t>
              </a:r>
              <a:endParaRPr lang="en-US" sz="1400" dirty="0">
                <a:solidFill>
                  <a:schemeClr val="tx1"/>
                </a:solidFill>
              </a:endParaRPr>
            </a:p>
          </p:txBody>
        </p:sp>
        <p:sp>
          <p:nvSpPr>
            <p:cNvPr id="91" name="TextBox 90">
              <a:extLst>
                <a:ext uri="{FF2B5EF4-FFF2-40B4-BE49-F238E27FC236}">
                  <a16:creationId xmlns:a16="http://schemas.microsoft.com/office/drawing/2014/main" id="{F1317C98-7D0E-0445-81C8-1C10070864DC}"/>
                </a:ext>
              </a:extLst>
            </p:cNvPr>
            <p:cNvSpPr txBox="1"/>
            <p:nvPr/>
          </p:nvSpPr>
          <p:spPr>
            <a:xfrm>
              <a:off x="1044072" y="1907036"/>
              <a:ext cx="474532" cy="184666"/>
            </a:xfrm>
            <a:prstGeom prst="rect">
              <a:avLst/>
            </a:prstGeom>
            <a:noFill/>
          </p:spPr>
          <p:txBody>
            <a:bodyPr wrap="square" lIns="0" tIns="0" rIns="0" bIns="0" rtlCol="0">
              <a:spAutoFit/>
            </a:bodyPr>
            <a:lstStyle/>
            <a:p>
              <a:pPr algn="r"/>
              <a:r>
                <a:rPr lang="en-US" sz="1200" dirty="0">
                  <a:solidFill>
                    <a:schemeClr val="tx1"/>
                  </a:solidFill>
                </a:rPr>
                <a:t>0.8</a:t>
              </a:r>
              <a:endParaRPr lang="en-US" sz="1400" dirty="0">
                <a:solidFill>
                  <a:schemeClr val="tx1"/>
                </a:solidFill>
              </a:endParaRPr>
            </a:p>
          </p:txBody>
        </p:sp>
        <p:sp>
          <p:nvSpPr>
            <p:cNvPr id="92" name="TextBox 91">
              <a:extLst>
                <a:ext uri="{FF2B5EF4-FFF2-40B4-BE49-F238E27FC236}">
                  <a16:creationId xmlns:a16="http://schemas.microsoft.com/office/drawing/2014/main" id="{83C4C6F5-FA13-324D-9086-1FD6ACEA3A7D}"/>
                </a:ext>
              </a:extLst>
            </p:cNvPr>
            <p:cNvSpPr txBox="1"/>
            <p:nvPr/>
          </p:nvSpPr>
          <p:spPr>
            <a:xfrm>
              <a:off x="1044072" y="1693676"/>
              <a:ext cx="474532" cy="184666"/>
            </a:xfrm>
            <a:prstGeom prst="rect">
              <a:avLst/>
            </a:prstGeom>
            <a:noFill/>
          </p:spPr>
          <p:txBody>
            <a:bodyPr wrap="square" lIns="0" tIns="0" rIns="0" bIns="0" rtlCol="0">
              <a:spAutoFit/>
            </a:bodyPr>
            <a:lstStyle/>
            <a:p>
              <a:pPr algn="r"/>
              <a:r>
                <a:rPr lang="en-US" sz="1200" dirty="0">
                  <a:solidFill>
                    <a:schemeClr val="tx1"/>
                  </a:solidFill>
                </a:rPr>
                <a:t>1.0</a:t>
              </a:r>
              <a:endParaRPr lang="en-US" sz="1400" dirty="0">
                <a:solidFill>
                  <a:schemeClr val="tx1"/>
                </a:solidFill>
              </a:endParaRPr>
            </a:p>
          </p:txBody>
        </p:sp>
        <p:sp>
          <p:nvSpPr>
            <p:cNvPr id="93" name="TextBox 92">
              <a:extLst>
                <a:ext uri="{FF2B5EF4-FFF2-40B4-BE49-F238E27FC236}">
                  <a16:creationId xmlns:a16="http://schemas.microsoft.com/office/drawing/2014/main" id="{27DBF43C-27A8-5B49-8F7E-122596B7D453}"/>
                </a:ext>
              </a:extLst>
            </p:cNvPr>
            <p:cNvSpPr txBox="1"/>
            <p:nvPr/>
          </p:nvSpPr>
          <p:spPr>
            <a:xfrm>
              <a:off x="1377529" y="3026524"/>
              <a:ext cx="474532" cy="184666"/>
            </a:xfrm>
            <a:prstGeom prst="rect">
              <a:avLst/>
            </a:prstGeom>
            <a:noFill/>
          </p:spPr>
          <p:txBody>
            <a:bodyPr wrap="square" lIns="0" tIns="0" rIns="0" bIns="0" rtlCol="0">
              <a:spAutoFit/>
            </a:bodyPr>
            <a:lstStyle/>
            <a:p>
              <a:pPr algn="ctr"/>
              <a:r>
                <a:rPr lang="en-US" sz="1200" dirty="0">
                  <a:solidFill>
                    <a:schemeClr val="tx1"/>
                  </a:solidFill>
                </a:rPr>
                <a:t>0</a:t>
              </a:r>
              <a:endParaRPr lang="en-US" sz="1400" dirty="0">
                <a:solidFill>
                  <a:schemeClr val="tx1"/>
                </a:solidFill>
              </a:endParaRPr>
            </a:p>
          </p:txBody>
        </p:sp>
        <p:sp>
          <p:nvSpPr>
            <p:cNvPr id="94" name="TextBox 93">
              <a:extLst>
                <a:ext uri="{FF2B5EF4-FFF2-40B4-BE49-F238E27FC236}">
                  <a16:creationId xmlns:a16="http://schemas.microsoft.com/office/drawing/2014/main" id="{1CD5FCBE-3C7D-0848-812F-021AE1CE314C}"/>
                </a:ext>
              </a:extLst>
            </p:cNvPr>
            <p:cNvSpPr txBox="1"/>
            <p:nvPr/>
          </p:nvSpPr>
          <p:spPr>
            <a:xfrm>
              <a:off x="1950505" y="3026524"/>
              <a:ext cx="474532" cy="184666"/>
            </a:xfrm>
            <a:prstGeom prst="rect">
              <a:avLst/>
            </a:prstGeom>
            <a:noFill/>
          </p:spPr>
          <p:txBody>
            <a:bodyPr wrap="square" lIns="0" tIns="0" rIns="0" bIns="0" rtlCol="0">
              <a:spAutoFit/>
            </a:bodyPr>
            <a:lstStyle/>
            <a:p>
              <a:pPr algn="ctr"/>
              <a:r>
                <a:rPr lang="en-US" sz="1200" dirty="0">
                  <a:solidFill>
                    <a:schemeClr val="tx1"/>
                  </a:solidFill>
                </a:rPr>
                <a:t>6</a:t>
              </a:r>
              <a:endParaRPr lang="en-US" sz="1400" dirty="0">
                <a:solidFill>
                  <a:schemeClr val="tx1"/>
                </a:solidFill>
              </a:endParaRPr>
            </a:p>
          </p:txBody>
        </p:sp>
        <p:sp>
          <p:nvSpPr>
            <p:cNvPr id="95" name="TextBox 94">
              <a:extLst>
                <a:ext uri="{FF2B5EF4-FFF2-40B4-BE49-F238E27FC236}">
                  <a16:creationId xmlns:a16="http://schemas.microsoft.com/office/drawing/2014/main" id="{BFDE039A-65F7-E246-995B-BD9CB2551A8A}"/>
                </a:ext>
              </a:extLst>
            </p:cNvPr>
            <p:cNvSpPr txBox="1"/>
            <p:nvPr/>
          </p:nvSpPr>
          <p:spPr>
            <a:xfrm>
              <a:off x="2526081" y="3026524"/>
              <a:ext cx="474532" cy="184666"/>
            </a:xfrm>
            <a:prstGeom prst="rect">
              <a:avLst/>
            </a:prstGeom>
            <a:noFill/>
          </p:spPr>
          <p:txBody>
            <a:bodyPr wrap="square" lIns="0" tIns="0" rIns="0" bIns="0" rtlCol="0">
              <a:spAutoFit/>
            </a:bodyPr>
            <a:lstStyle/>
            <a:p>
              <a:pPr algn="ctr"/>
              <a:r>
                <a:rPr lang="en-US" sz="1200" dirty="0">
                  <a:solidFill>
                    <a:schemeClr val="tx1"/>
                  </a:solidFill>
                </a:rPr>
                <a:t>12</a:t>
              </a:r>
              <a:endParaRPr lang="en-US" sz="1400" dirty="0">
                <a:solidFill>
                  <a:schemeClr val="tx1"/>
                </a:solidFill>
              </a:endParaRPr>
            </a:p>
          </p:txBody>
        </p:sp>
        <p:sp>
          <p:nvSpPr>
            <p:cNvPr id="96" name="TextBox 95">
              <a:extLst>
                <a:ext uri="{FF2B5EF4-FFF2-40B4-BE49-F238E27FC236}">
                  <a16:creationId xmlns:a16="http://schemas.microsoft.com/office/drawing/2014/main" id="{2DC2E155-28E0-0043-A8BC-96267DE86D01}"/>
                </a:ext>
              </a:extLst>
            </p:cNvPr>
            <p:cNvSpPr txBox="1"/>
            <p:nvPr/>
          </p:nvSpPr>
          <p:spPr>
            <a:xfrm>
              <a:off x="3087953" y="3026524"/>
              <a:ext cx="474532" cy="184666"/>
            </a:xfrm>
            <a:prstGeom prst="rect">
              <a:avLst/>
            </a:prstGeom>
            <a:noFill/>
          </p:spPr>
          <p:txBody>
            <a:bodyPr wrap="square" lIns="0" tIns="0" rIns="0" bIns="0" rtlCol="0">
              <a:spAutoFit/>
            </a:bodyPr>
            <a:lstStyle/>
            <a:p>
              <a:pPr algn="ctr"/>
              <a:r>
                <a:rPr lang="en-US" sz="1200" dirty="0">
                  <a:solidFill>
                    <a:schemeClr val="tx1"/>
                  </a:solidFill>
                </a:rPr>
                <a:t>18</a:t>
              </a:r>
              <a:endParaRPr lang="en-US" sz="1400" dirty="0">
                <a:solidFill>
                  <a:schemeClr val="tx1"/>
                </a:solidFill>
              </a:endParaRPr>
            </a:p>
          </p:txBody>
        </p:sp>
        <p:sp>
          <p:nvSpPr>
            <p:cNvPr id="97" name="TextBox 96">
              <a:extLst>
                <a:ext uri="{FF2B5EF4-FFF2-40B4-BE49-F238E27FC236}">
                  <a16:creationId xmlns:a16="http://schemas.microsoft.com/office/drawing/2014/main" id="{7A6C84BF-D058-1A4F-8520-DC71A15AEEA4}"/>
                </a:ext>
              </a:extLst>
            </p:cNvPr>
            <p:cNvSpPr txBox="1"/>
            <p:nvPr/>
          </p:nvSpPr>
          <p:spPr>
            <a:xfrm>
              <a:off x="3657385" y="3026524"/>
              <a:ext cx="474532" cy="184666"/>
            </a:xfrm>
            <a:prstGeom prst="rect">
              <a:avLst/>
            </a:prstGeom>
            <a:noFill/>
          </p:spPr>
          <p:txBody>
            <a:bodyPr wrap="square" lIns="0" tIns="0" rIns="0" bIns="0" rtlCol="0">
              <a:spAutoFit/>
            </a:bodyPr>
            <a:lstStyle/>
            <a:p>
              <a:pPr algn="ctr"/>
              <a:r>
                <a:rPr lang="en-US" sz="1200" dirty="0">
                  <a:solidFill>
                    <a:schemeClr val="tx1"/>
                  </a:solidFill>
                </a:rPr>
                <a:t>24</a:t>
              </a:r>
              <a:endParaRPr lang="en-US" sz="1400" dirty="0">
                <a:solidFill>
                  <a:schemeClr val="tx1"/>
                </a:solidFill>
              </a:endParaRPr>
            </a:p>
          </p:txBody>
        </p:sp>
        <p:sp>
          <p:nvSpPr>
            <p:cNvPr id="98" name="TextBox 97">
              <a:extLst>
                <a:ext uri="{FF2B5EF4-FFF2-40B4-BE49-F238E27FC236}">
                  <a16:creationId xmlns:a16="http://schemas.microsoft.com/office/drawing/2014/main" id="{397DA5BF-99D1-B649-8B3C-F0D2D4D105C2}"/>
                </a:ext>
              </a:extLst>
            </p:cNvPr>
            <p:cNvSpPr txBox="1"/>
            <p:nvPr/>
          </p:nvSpPr>
          <p:spPr>
            <a:xfrm>
              <a:off x="4232961" y="3026524"/>
              <a:ext cx="474532" cy="184666"/>
            </a:xfrm>
            <a:prstGeom prst="rect">
              <a:avLst/>
            </a:prstGeom>
            <a:noFill/>
          </p:spPr>
          <p:txBody>
            <a:bodyPr wrap="square" lIns="0" tIns="0" rIns="0" bIns="0" rtlCol="0">
              <a:spAutoFit/>
            </a:bodyPr>
            <a:lstStyle/>
            <a:p>
              <a:pPr algn="ctr"/>
              <a:r>
                <a:rPr lang="en-US" sz="1200" dirty="0">
                  <a:solidFill>
                    <a:schemeClr val="tx1"/>
                  </a:solidFill>
                </a:rPr>
                <a:t>30</a:t>
              </a:r>
              <a:endParaRPr lang="en-US" sz="1400" dirty="0">
                <a:solidFill>
                  <a:schemeClr val="tx1"/>
                </a:solidFill>
              </a:endParaRPr>
            </a:p>
          </p:txBody>
        </p:sp>
        <p:sp>
          <p:nvSpPr>
            <p:cNvPr id="99" name="TextBox 98">
              <a:extLst>
                <a:ext uri="{FF2B5EF4-FFF2-40B4-BE49-F238E27FC236}">
                  <a16:creationId xmlns:a16="http://schemas.microsoft.com/office/drawing/2014/main" id="{ED62F087-1E94-7C4E-86B7-7BDA702E4A6E}"/>
                </a:ext>
              </a:extLst>
            </p:cNvPr>
            <p:cNvSpPr txBox="1"/>
            <p:nvPr/>
          </p:nvSpPr>
          <p:spPr>
            <a:xfrm>
              <a:off x="4809481" y="3026524"/>
              <a:ext cx="474532" cy="184666"/>
            </a:xfrm>
            <a:prstGeom prst="rect">
              <a:avLst/>
            </a:prstGeom>
            <a:noFill/>
          </p:spPr>
          <p:txBody>
            <a:bodyPr wrap="square" lIns="0" tIns="0" rIns="0" bIns="0" rtlCol="0">
              <a:spAutoFit/>
            </a:bodyPr>
            <a:lstStyle/>
            <a:p>
              <a:pPr algn="ctr"/>
              <a:r>
                <a:rPr lang="en-US" sz="1200" dirty="0">
                  <a:solidFill>
                    <a:schemeClr val="tx1"/>
                  </a:solidFill>
                </a:rPr>
                <a:t>36</a:t>
              </a:r>
              <a:endParaRPr lang="en-US" sz="1400" dirty="0">
                <a:solidFill>
                  <a:schemeClr val="tx1"/>
                </a:solidFill>
              </a:endParaRPr>
            </a:p>
          </p:txBody>
        </p:sp>
        <p:sp>
          <p:nvSpPr>
            <p:cNvPr id="101" name="TextBox 100">
              <a:extLst>
                <a:ext uri="{FF2B5EF4-FFF2-40B4-BE49-F238E27FC236}">
                  <a16:creationId xmlns:a16="http://schemas.microsoft.com/office/drawing/2014/main" id="{8180A7F0-0EB4-B54B-B308-9B831096CE58}"/>
                </a:ext>
              </a:extLst>
            </p:cNvPr>
            <p:cNvSpPr txBox="1"/>
            <p:nvPr/>
          </p:nvSpPr>
          <p:spPr>
            <a:xfrm>
              <a:off x="1852061" y="3268112"/>
              <a:ext cx="3055458" cy="184666"/>
            </a:xfrm>
            <a:prstGeom prst="rect">
              <a:avLst/>
            </a:prstGeom>
            <a:noFill/>
          </p:spPr>
          <p:txBody>
            <a:bodyPr wrap="square" lIns="0" tIns="0" rIns="0" bIns="0" rtlCol="0">
              <a:spAutoFit/>
            </a:bodyPr>
            <a:lstStyle/>
            <a:p>
              <a:pPr algn="ctr"/>
              <a:r>
                <a:rPr lang="en-US" sz="1200" dirty="0">
                  <a:solidFill>
                    <a:schemeClr val="tx1"/>
                  </a:solidFill>
                </a:rPr>
                <a:t>Time, months</a:t>
              </a:r>
            </a:p>
          </p:txBody>
        </p:sp>
        <p:sp>
          <p:nvSpPr>
            <p:cNvPr id="102" name="TextBox 101">
              <a:extLst>
                <a:ext uri="{FF2B5EF4-FFF2-40B4-BE49-F238E27FC236}">
                  <a16:creationId xmlns:a16="http://schemas.microsoft.com/office/drawing/2014/main" id="{C775A2AB-725B-EF41-8F98-5E8759D959A5}"/>
                </a:ext>
              </a:extLst>
            </p:cNvPr>
            <p:cNvSpPr txBox="1"/>
            <p:nvPr/>
          </p:nvSpPr>
          <p:spPr>
            <a:xfrm>
              <a:off x="1377529" y="3544684"/>
              <a:ext cx="474532" cy="138499"/>
            </a:xfrm>
            <a:prstGeom prst="rect">
              <a:avLst/>
            </a:prstGeom>
            <a:noFill/>
          </p:spPr>
          <p:txBody>
            <a:bodyPr wrap="square" lIns="0" tIns="0" rIns="0" bIns="0" rtlCol="0">
              <a:spAutoFit/>
            </a:bodyPr>
            <a:lstStyle/>
            <a:p>
              <a:pPr algn="ctr"/>
              <a:r>
                <a:rPr lang="en-US" sz="900" dirty="0">
                  <a:solidFill>
                    <a:schemeClr val="accent1"/>
                  </a:solidFill>
                </a:rPr>
                <a:t>701</a:t>
              </a:r>
              <a:endParaRPr lang="en-US" sz="1000" dirty="0">
                <a:solidFill>
                  <a:schemeClr val="accent1"/>
                </a:solidFill>
              </a:endParaRPr>
            </a:p>
          </p:txBody>
        </p:sp>
        <p:sp>
          <p:nvSpPr>
            <p:cNvPr id="103" name="TextBox 102">
              <a:extLst>
                <a:ext uri="{FF2B5EF4-FFF2-40B4-BE49-F238E27FC236}">
                  <a16:creationId xmlns:a16="http://schemas.microsoft.com/office/drawing/2014/main" id="{7F555B1F-78C4-C447-9F54-18FE223316BF}"/>
                </a:ext>
              </a:extLst>
            </p:cNvPr>
            <p:cNvSpPr txBox="1"/>
            <p:nvPr/>
          </p:nvSpPr>
          <p:spPr>
            <a:xfrm>
              <a:off x="1950505" y="3544684"/>
              <a:ext cx="474532" cy="138499"/>
            </a:xfrm>
            <a:prstGeom prst="rect">
              <a:avLst/>
            </a:prstGeom>
            <a:noFill/>
          </p:spPr>
          <p:txBody>
            <a:bodyPr wrap="square" lIns="0" tIns="0" rIns="0" bIns="0" rtlCol="0">
              <a:spAutoFit/>
            </a:bodyPr>
            <a:lstStyle/>
            <a:p>
              <a:pPr algn="ctr"/>
              <a:r>
                <a:rPr lang="en-US" sz="900" dirty="0">
                  <a:solidFill>
                    <a:schemeClr val="accent1"/>
                  </a:solidFill>
                </a:rPr>
                <a:t>556</a:t>
              </a:r>
              <a:endParaRPr lang="en-US" sz="1000" dirty="0">
                <a:solidFill>
                  <a:schemeClr val="accent1"/>
                </a:solidFill>
              </a:endParaRPr>
            </a:p>
          </p:txBody>
        </p:sp>
        <p:sp>
          <p:nvSpPr>
            <p:cNvPr id="104" name="TextBox 103">
              <a:extLst>
                <a:ext uri="{FF2B5EF4-FFF2-40B4-BE49-F238E27FC236}">
                  <a16:creationId xmlns:a16="http://schemas.microsoft.com/office/drawing/2014/main" id="{AC402FCC-1372-034D-8449-C086F517F435}"/>
                </a:ext>
              </a:extLst>
            </p:cNvPr>
            <p:cNvSpPr txBox="1"/>
            <p:nvPr/>
          </p:nvSpPr>
          <p:spPr>
            <a:xfrm>
              <a:off x="2526081" y="3544684"/>
              <a:ext cx="474532" cy="138499"/>
            </a:xfrm>
            <a:prstGeom prst="rect">
              <a:avLst/>
            </a:prstGeom>
            <a:noFill/>
          </p:spPr>
          <p:txBody>
            <a:bodyPr wrap="square" lIns="0" tIns="0" rIns="0" bIns="0" rtlCol="0">
              <a:spAutoFit/>
            </a:bodyPr>
            <a:lstStyle/>
            <a:p>
              <a:pPr algn="ctr"/>
              <a:r>
                <a:rPr lang="en-US" sz="900" dirty="0">
                  <a:solidFill>
                    <a:schemeClr val="accent1"/>
                  </a:solidFill>
                </a:rPr>
                <a:t>430</a:t>
              </a:r>
              <a:endParaRPr lang="en-US" sz="1000" dirty="0">
                <a:solidFill>
                  <a:schemeClr val="accent1"/>
                </a:solidFill>
              </a:endParaRPr>
            </a:p>
          </p:txBody>
        </p:sp>
        <p:sp>
          <p:nvSpPr>
            <p:cNvPr id="105" name="TextBox 104">
              <a:extLst>
                <a:ext uri="{FF2B5EF4-FFF2-40B4-BE49-F238E27FC236}">
                  <a16:creationId xmlns:a16="http://schemas.microsoft.com/office/drawing/2014/main" id="{F975DF80-829C-2C43-82BB-E0A65B0ECD58}"/>
                </a:ext>
              </a:extLst>
            </p:cNvPr>
            <p:cNvSpPr txBox="1"/>
            <p:nvPr/>
          </p:nvSpPr>
          <p:spPr>
            <a:xfrm>
              <a:off x="3087953" y="3544684"/>
              <a:ext cx="474532" cy="138499"/>
            </a:xfrm>
            <a:prstGeom prst="rect">
              <a:avLst/>
            </a:prstGeom>
            <a:noFill/>
          </p:spPr>
          <p:txBody>
            <a:bodyPr wrap="square" lIns="0" tIns="0" rIns="0" bIns="0" rtlCol="0">
              <a:spAutoFit/>
            </a:bodyPr>
            <a:lstStyle/>
            <a:p>
              <a:pPr algn="ctr"/>
              <a:r>
                <a:rPr lang="en-US" sz="900" dirty="0">
                  <a:solidFill>
                    <a:schemeClr val="accent1"/>
                  </a:solidFill>
                </a:rPr>
                <a:t>349</a:t>
              </a:r>
              <a:endParaRPr lang="en-US" sz="1000" dirty="0">
                <a:solidFill>
                  <a:schemeClr val="accent1"/>
                </a:solidFill>
              </a:endParaRPr>
            </a:p>
          </p:txBody>
        </p:sp>
        <p:sp>
          <p:nvSpPr>
            <p:cNvPr id="106" name="TextBox 105">
              <a:extLst>
                <a:ext uri="{FF2B5EF4-FFF2-40B4-BE49-F238E27FC236}">
                  <a16:creationId xmlns:a16="http://schemas.microsoft.com/office/drawing/2014/main" id="{B71E4026-5C8F-9A41-9EB8-5C6439C8407C}"/>
                </a:ext>
              </a:extLst>
            </p:cNvPr>
            <p:cNvSpPr txBox="1"/>
            <p:nvPr/>
          </p:nvSpPr>
          <p:spPr>
            <a:xfrm>
              <a:off x="3657385" y="3544684"/>
              <a:ext cx="474532" cy="138499"/>
            </a:xfrm>
            <a:prstGeom prst="rect">
              <a:avLst/>
            </a:prstGeom>
            <a:noFill/>
          </p:spPr>
          <p:txBody>
            <a:bodyPr wrap="square" lIns="0" tIns="0" rIns="0" bIns="0" rtlCol="0">
              <a:spAutoFit/>
            </a:bodyPr>
            <a:lstStyle/>
            <a:p>
              <a:pPr algn="ctr"/>
              <a:r>
                <a:rPr lang="en-US" sz="900" dirty="0">
                  <a:solidFill>
                    <a:schemeClr val="accent1"/>
                  </a:solidFill>
                </a:rPr>
                <a:t>145</a:t>
              </a:r>
              <a:endParaRPr lang="en-US" sz="1000" dirty="0">
                <a:solidFill>
                  <a:schemeClr val="accent1"/>
                </a:solidFill>
              </a:endParaRPr>
            </a:p>
          </p:txBody>
        </p:sp>
        <p:sp>
          <p:nvSpPr>
            <p:cNvPr id="107" name="TextBox 106">
              <a:extLst>
                <a:ext uri="{FF2B5EF4-FFF2-40B4-BE49-F238E27FC236}">
                  <a16:creationId xmlns:a16="http://schemas.microsoft.com/office/drawing/2014/main" id="{60D70C6D-DDB4-7C44-BF07-774008C37928}"/>
                </a:ext>
              </a:extLst>
            </p:cNvPr>
            <p:cNvSpPr txBox="1"/>
            <p:nvPr/>
          </p:nvSpPr>
          <p:spPr>
            <a:xfrm>
              <a:off x="4232961" y="3544684"/>
              <a:ext cx="474532" cy="138499"/>
            </a:xfrm>
            <a:prstGeom prst="rect">
              <a:avLst/>
            </a:prstGeom>
            <a:noFill/>
          </p:spPr>
          <p:txBody>
            <a:bodyPr wrap="square" lIns="0" tIns="0" rIns="0" bIns="0" rtlCol="0">
              <a:spAutoFit/>
            </a:bodyPr>
            <a:lstStyle/>
            <a:p>
              <a:pPr algn="ctr"/>
              <a:r>
                <a:rPr lang="en-US" sz="900" dirty="0">
                  <a:solidFill>
                    <a:schemeClr val="accent1"/>
                  </a:solidFill>
                </a:rPr>
                <a:t>24</a:t>
              </a:r>
              <a:endParaRPr lang="en-US" sz="1000" dirty="0">
                <a:solidFill>
                  <a:schemeClr val="accent1"/>
                </a:solidFill>
              </a:endParaRPr>
            </a:p>
          </p:txBody>
        </p:sp>
        <p:sp>
          <p:nvSpPr>
            <p:cNvPr id="108" name="TextBox 107">
              <a:extLst>
                <a:ext uri="{FF2B5EF4-FFF2-40B4-BE49-F238E27FC236}">
                  <a16:creationId xmlns:a16="http://schemas.microsoft.com/office/drawing/2014/main" id="{C45D77D3-0590-224F-927D-BF55EB9622D8}"/>
                </a:ext>
              </a:extLst>
            </p:cNvPr>
            <p:cNvSpPr txBox="1"/>
            <p:nvPr/>
          </p:nvSpPr>
          <p:spPr>
            <a:xfrm>
              <a:off x="4809481" y="3544684"/>
              <a:ext cx="474532" cy="138499"/>
            </a:xfrm>
            <a:prstGeom prst="rect">
              <a:avLst/>
            </a:prstGeom>
            <a:noFill/>
          </p:spPr>
          <p:txBody>
            <a:bodyPr wrap="square" lIns="0" tIns="0" rIns="0" bIns="0" rtlCol="0">
              <a:spAutoFit/>
            </a:bodyPr>
            <a:lstStyle/>
            <a:p>
              <a:pPr algn="ctr"/>
              <a:r>
                <a:rPr lang="en-US" sz="900" dirty="0">
                  <a:solidFill>
                    <a:schemeClr val="accent1"/>
                  </a:solidFill>
                </a:rPr>
                <a:t>0</a:t>
              </a:r>
              <a:endParaRPr lang="en-US" sz="1000" dirty="0">
                <a:solidFill>
                  <a:schemeClr val="accent1"/>
                </a:solidFill>
              </a:endParaRPr>
            </a:p>
          </p:txBody>
        </p:sp>
        <p:sp>
          <p:nvSpPr>
            <p:cNvPr id="109" name="TextBox 108">
              <a:extLst>
                <a:ext uri="{FF2B5EF4-FFF2-40B4-BE49-F238E27FC236}">
                  <a16:creationId xmlns:a16="http://schemas.microsoft.com/office/drawing/2014/main" id="{C8C1651D-CF53-0440-AFE4-F135D259960D}"/>
                </a:ext>
              </a:extLst>
            </p:cNvPr>
            <p:cNvSpPr txBox="1"/>
            <p:nvPr/>
          </p:nvSpPr>
          <p:spPr>
            <a:xfrm>
              <a:off x="1377529" y="3676764"/>
              <a:ext cx="474532" cy="138499"/>
            </a:xfrm>
            <a:prstGeom prst="rect">
              <a:avLst/>
            </a:prstGeom>
            <a:noFill/>
          </p:spPr>
          <p:txBody>
            <a:bodyPr wrap="square" lIns="0" tIns="0" rIns="0" bIns="0" rtlCol="0">
              <a:spAutoFit/>
            </a:bodyPr>
            <a:lstStyle/>
            <a:p>
              <a:pPr algn="ctr"/>
              <a:r>
                <a:rPr lang="en-US" sz="900" dirty="0">
                  <a:solidFill>
                    <a:schemeClr val="accent2"/>
                  </a:solidFill>
                </a:rPr>
                <a:t>173</a:t>
              </a:r>
              <a:endParaRPr lang="en-US" sz="1000" dirty="0">
                <a:solidFill>
                  <a:schemeClr val="accent2"/>
                </a:solidFill>
              </a:endParaRPr>
            </a:p>
          </p:txBody>
        </p:sp>
        <p:sp>
          <p:nvSpPr>
            <p:cNvPr id="110" name="TextBox 109">
              <a:extLst>
                <a:ext uri="{FF2B5EF4-FFF2-40B4-BE49-F238E27FC236}">
                  <a16:creationId xmlns:a16="http://schemas.microsoft.com/office/drawing/2014/main" id="{415EB185-556C-0D4C-9684-D0A4F6E4FF0D}"/>
                </a:ext>
              </a:extLst>
            </p:cNvPr>
            <p:cNvSpPr txBox="1"/>
            <p:nvPr/>
          </p:nvSpPr>
          <p:spPr>
            <a:xfrm>
              <a:off x="1950505" y="3676764"/>
              <a:ext cx="474532" cy="138499"/>
            </a:xfrm>
            <a:prstGeom prst="rect">
              <a:avLst/>
            </a:prstGeom>
            <a:noFill/>
          </p:spPr>
          <p:txBody>
            <a:bodyPr wrap="square" lIns="0" tIns="0" rIns="0" bIns="0" rtlCol="0">
              <a:spAutoFit/>
            </a:bodyPr>
            <a:lstStyle/>
            <a:p>
              <a:pPr algn="ctr"/>
              <a:r>
                <a:rPr lang="en-US" sz="900" dirty="0">
                  <a:solidFill>
                    <a:schemeClr val="accent2"/>
                  </a:solidFill>
                </a:rPr>
                <a:t>131</a:t>
              </a:r>
              <a:endParaRPr lang="en-US" sz="1000" dirty="0">
                <a:solidFill>
                  <a:schemeClr val="accent2"/>
                </a:solidFill>
              </a:endParaRPr>
            </a:p>
          </p:txBody>
        </p:sp>
        <p:sp>
          <p:nvSpPr>
            <p:cNvPr id="111" name="TextBox 110">
              <a:extLst>
                <a:ext uri="{FF2B5EF4-FFF2-40B4-BE49-F238E27FC236}">
                  <a16:creationId xmlns:a16="http://schemas.microsoft.com/office/drawing/2014/main" id="{DC653492-38F6-0944-AFA0-6488B04D1B5F}"/>
                </a:ext>
              </a:extLst>
            </p:cNvPr>
            <p:cNvSpPr txBox="1"/>
            <p:nvPr/>
          </p:nvSpPr>
          <p:spPr>
            <a:xfrm>
              <a:off x="2526081" y="3676764"/>
              <a:ext cx="474532" cy="138499"/>
            </a:xfrm>
            <a:prstGeom prst="rect">
              <a:avLst/>
            </a:prstGeom>
            <a:noFill/>
          </p:spPr>
          <p:txBody>
            <a:bodyPr wrap="square" lIns="0" tIns="0" rIns="0" bIns="0" rtlCol="0">
              <a:spAutoFit/>
            </a:bodyPr>
            <a:lstStyle/>
            <a:p>
              <a:pPr algn="ctr"/>
              <a:r>
                <a:rPr lang="en-US" sz="900" dirty="0">
                  <a:solidFill>
                    <a:schemeClr val="accent2"/>
                  </a:solidFill>
                </a:rPr>
                <a:t>99</a:t>
              </a:r>
              <a:endParaRPr lang="en-US" sz="1000" dirty="0">
                <a:solidFill>
                  <a:schemeClr val="accent2"/>
                </a:solidFill>
              </a:endParaRPr>
            </a:p>
          </p:txBody>
        </p:sp>
        <p:sp>
          <p:nvSpPr>
            <p:cNvPr id="112" name="TextBox 111">
              <a:extLst>
                <a:ext uri="{FF2B5EF4-FFF2-40B4-BE49-F238E27FC236}">
                  <a16:creationId xmlns:a16="http://schemas.microsoft.com/office/drawing/2014/main" id="{3049DEF1-5AB4-144D-9F68-B31508A5460D}"/>
                </a:ext>
              </a:extLst>
            </p:cNvPr>
            <p:cNvSpPr txBox="1"/>
            <p:nvPr/>
          </p:nvSpPr>
          <p:spPr>
            <a:xfrm>
              <a:off x="3087953" y="3676764"/>
              <a:ext cx="474532" cy="138499"/>
            </a:xfrm>
            <a:prstGeom prst="rect">
              <a:avLst/>
            </a:prstGeom>
            <a:noFill/>
          </p:spPr>
          <p:txBody>
            <a:bodyPr wrap="square" lIns="0" tIns="0" rIns="0" bIns="0" rtlCol="0">
              <a:spAutoFit/>
            </a:bodyPr>
            <a:lstStyle/>
            <a:p>
              <a:pPr algn="ctr"/>
              <a:r>
                <a:rPr lang="en-US" sz="900" dirty="0">
                  <a:solidFill>
                    <a:schemeClr val="accent2"/>
                  </a:solidFill>
                </a:rPr>
                <a:t>77</a:t>
              </a:r>
              <a:endParaRPr lang="en-US" sz="1000" dirty="0">
                <a:solidFill>
                  <a:schemeClr val="accent2"/>
                </a:solidFill>
              </a:endParaRPr>
            </a:p>
          </p:txBody>
        </p:sp>
        <p:sp>
          <p:nvSpPr>
            <p:cNvPr id="113" name="TextBox 112">
              <a:extLst>
                <a:ext uri="{FF2B5EF4-FFF2-40B4-BE49-F238E27FC236}">
                  <a16:creationId xmlns:a16="http://schemas.microsoft.com/office/drawing/2014/main" id="{17B45AA8-A680-4C43-9E69-C549A203CC74}"/>
                </a:ext>
              </a:extLst>
            </p:cNvPr>
            <p:cNvSpPr txBox="1"/>
            <p:nvPr/>
          </p:nvSpPr>
          <p:spPr>
            <a:xfrm>
              <a:off x="3657385" y="3676764"/>
              <a:ext cx="474532" cy="138499"/>
            </a:xfrm>
            <a:prstGeom prst="rect">
              <a:avLst/>
            </a:prstGeom>
            <a:noFill/>
          </p:spPr>
          <p:txBody>
            <a:bodyPr wrap="square" lIns="0" tIns="0" rIns="0" bIns="0" rtlCol="0">
              <a:spAutoFit/>
            </a:bodyPr>
            <a:lstStyle/>
            <a:p>
              <a:pPr algn="ctr"/>
              <a:r>
                <a:rPr lang="en-US" sz="900" dirty="0">
                  <a:solidFill>
                    <a:schemeClr val="accent2"/>
                  </a:solidFill>
                </a:rPr>
                <a:t>38</a:t>
              </a:r>
              <a:endParaRPr lang="en-US" sz="1000" dirty="0">
                <a:solidFill>
                  <a:schemeClr val="accent2"/>
                </a:solidFill>
              </a:endParaRPr>
            </a:p>
          </p:txBody>
        </p:sp>
        <p:sp>
          <p:nvSpPr>
            <p:cNvPr id="114" name="TextBox 113">
              <a:extLst>
                <a:ext uri="{FF2B5EF4-FFF2-40B4-BE49-F238E27FC236}">
                  <a16:creationId xmlns:a16="http://schemas.microsoft.com/office/drawing/2014/main" id="{B9438D82-141E-8F4E-8A63-09037B7F1514}"/>
                </a:ext>
              </a:extLst>
            </p:cNvPr>
            <p:cNvSpPr txBox="1"/>
            <p:nvPr/>
          </p:nvSpPr>
          <p:spPr>
            <a:xfrm>
              <a:off x="4232961" y="3676764"/>
              <a:ext cx="474532" cy="138499"/>
            </a:xfrm>
            <a:prstGeom prst="rect">
              <a:avLst/>
            </a:prstGeom>
            <a:noFill/>
          </p:spPr>
          <p:txBody>
            <a:bodyPr wrap="square" lIns="0" tIns="0" rIns="0" bIns="0" rtlCol="0">
              <a:spAutoFit/>
            </a:bodyPr>
            <a:lstStyle/>
            <a:p>
              <a:pPr algn="ctr"/>
              <a:r>
                <a:rPr lang="en-US" sz="900" dirty="0">
                  <a:solidFill>
                    <a:schemeClr val="accent2"/>
                  </a:solidFill>
                </a:rPr>
                <a:t>7</a:t>
              </a:r>
              <a:endParaRPr lang="en-US" sz="1000" dirty="0">
                <a:solidFill>
                  <a:schemeClr val="accent2"/>
                </a:solidFill>
              </a:endParaRPr>
            </a:p>
          </p:txBody>
        </p:sp>
        <p:sp>
          <p:nvSpPr>
            <p:cNvPr id="115" name="TextBox 114">
              <a:extLst>
                <a:ext uri="{FF2B5EF4-FFF2-40B4-BE49-F238E27FC236}">
                  <a16:creationId xmlns:a16="http://schemas.microsoft.com/office/drawing/2014/main" id="{1766BA59-9010-6F4E-B458-BEB864192085}"/>
                </a:ext>
              </a:extLst>
            </p:cNvPr>
            <p:cNvSpPr txBox="1"/>
            <p:nvPr/>
          </p:nvSpPr>
          <p:spPr>
            <a:xfrm>
              <a:off x="4809481" y="3676764"/>
              <a:ext cx="474532" cy="138499"/>
            </a:xfrm>
            <a:prstGeom prst="rect">
              <a:avLst/>
            </a:prstGeom>
            <a:noFill/>
          </p:spPr>
          <p:txBody>
            <a:bodyPr wrap="square" lIns="0" tIns="0" rIns="0" bIns="0" rtlCol="0">
              <a:spAutoFit/>
            </a:bodyPr>
            <a:lstStyle/>
            <a:p>
              <a:pPr algn="ctr"/>
              <a:r>
                <a:rPr lang="en-US" sz="900" dirty="0">
                  <a:solidFill>
                    <a:schemeClr val="accent2"/>
                  </a:solidFill>
                </a:rPr>
                <a:t>0</a:t>
              </a:r>
              <a:endParaRPr lang="en-US" sz="1000" dirty="0">
                <a:solidFill>
                  <a:schemeClr val="accent2"/>
                </a:solidFill>
              </a:endParaRPr>
            </a:p>
          </p:txBody>
        </p:sp>
        <p:sp>
          <p:nvSpPr>
            <p:cNvPr id="127" name="TextBox 126">
              <a:extLst>
                <a:ext uri="{FF2B5EF4-FFF2-40B4-BE49-F238E27FC236}">
                  <a16:creationId xmlns:a16="http://schemas.microsoft.com/office/drawing/2014/main" id="{5194389B-DDD2-414D-9AD8-68EA997C5F0F}"/>
                </a:ext>
              </a:extLst>
            </p:cNvPr>
            <p:cNvSpPr txBox="1"/>
            <p:nvPr/>
          </p:nvSpPr>
          <p:spPr>
            <a:xfrm>
              <a:off x="1606053" y="1476063"/>
              <a:ext cx="1437978" cy="307777"/>
            </a:xfrm>
            <a:prstGeom prst="rect">
              <a:avLst/>
            </a:prstGeom>
            <a:noFill/>
          </p:spPr>
          <p:txBody>
            <a:bodyPr wrap="square" rtlCol="0">
              <a:spAutoFit/>
            </a:bodyPr>
            <a:lstStyle/>
            <a:p>
              <a:r>
                <a:rPr lang="en-US" sz="1400" b="1" dirty="0">
                  <a:solidFill>
                    <a:schemeClr val="tx1"/>
                  </a:solidFill>
                </a:rPr>
                <a:t>PD-L1</a:t>
              </a:r>
            </a:p>
          </p:txBody>
        </p:sp>
        <p:grpSp>
          <p:nvGrpSpPr>
            <p:cNvPr id="154" name="Group 153">
              <a:extLst>
                <a:ext uri="{FF2B5EF4-FFF2-40B4-BE49-F238E27FC236}">
                  <a16:creationId xmlns:a16="http://schemas.microsoft.com/office/drawing/2014/main" id="{354B7935-4531-7447-83D8-BF74D65372EC}"/>
                </a:ext>
              </a:extLst>
            </p:cNvPr>
            <p:cNvGrpSpPr/>
            <p:nvPr/>
          </p:nvGrpSpPr>
          <p:grpSpPr>
            <a:xfrm>
              <a:off x="1558035" y="1781165"/>
              <a:ext cx="3495470" cy="1183377"/>
              <a:chOff x="1219299" y="1964103"/>
              <a:chExt cx="3126740" cy="1058545"/>
            </a:xfrm>
          </p:grpSpPr>
          <p:grpSp>
            <p:nvGrpSpPr>
              <p:cNvPr id="155" name="object 3">
                <a:extLst>
                  <a:ext uri="{FF2B5EF4-FFF2-40B4-BE49-F238E27FC236}">
                    <a16:creationId xmlns:a16="http://schemas.microsoft.com/office/drawing/2014/main" id="{46203D32-4572-F44A-9447-C9A2F1DAF600}"/>
                  </a:ext>
                </a:extLst>
              </p:cNvPr>
              <p:cNvGrpSpPr/>
              <p:nvPr/>
            </p:nvGrpSpPr>
            <p:grpSpPr>
              <a:xfrm>
                <a:off x="1225158" y="1964103"/>
                <a:ext cx="3011921" cy="851995"/>
                <a:chOff x="1225158" y="1970453"/>
                <a:chExt cx="3011921" cy="851995"/>
              </a:xfrm>
            </p:grpSpPr>
            <p:sp>
              <p:nvSpPr>
                <p:cNvPr id="165" name="object 4">
                  <a:extLst>
                    <a:ext uri="{FF2B5EF4-FFF2-40B4-BE49-F238E27FC236}">
                      <a16:creationId xmlns:a16="http://schemas.microsoft.com/office/drawing/2014/main" id="{7086343A-99A2-1B4B-86DA-594D2AA3EC19}"/>
                    </a:ext>
                  </a:extLst>
                </p:cNvPr>
                <p:cNvSpPr/>
                <p:nvPr/>
              </p:nvSpPr>
              <p:spPr>
                <a:xfrm>
                  <a:off x="1278614" y="1981988"/>
                  <a:ext cx="2958465" cy="814069"/>
                </a:xfrm>
                <a:custGeom>
                  <a:avLst/>
                  <a:gdLst/>
                  <a:ahLst/>
                  <a:cxnLst/>
                  <a:rect l="l" t="t" r="r" b="b"/>
                  <a:pathLst>
                    <a:path w="2958465" h="814069">
                      <a:moveTo>
                        <a:pt x="0" y="0"/>
                      </a:moveTo>
                      <a:lnTo>
                        <a:pt x="70256" y="0"/>
                      </a:lnTo>
                      <a:lnTo>
                        <a:pt x="213918" y="75501"/>
                      </a:lnTo>
                      <a:lnTo>
                        <a:pt x="238036" y="75501"/>
                      </a:lnTo>
                      <a:lnTo>
                        <a:pt x="362826" y="146812"/>
                      </a:lnTo>
                      <a:lnTo>
                        <a:pt x="393230" y="146812"/>
                      </a:lnTo>
                      <a:lnTo>
                        <a:pt x="467690" y="187744"/>
                      </a:lnTo>
                      <a:lnTo>
                        <a:pt x="499148" y="187744"/>
                      </a:lnTo>
                      <a:lnTo>
                        <a:pt x="605053" y="247472"/>
                      </a:lnTo>
                      <a:lnTo>
                        <a:pt x="641756" y="247472"/>
                      </a:lnTo>
                      <a:lnTo>
                        <a:pt x="641756" y="267398"/>
                      </a:lnTo>
                      <a:lnTo>
                        <a:pt x="716203" y="267398"/>
                      </a:lnTo>
                      <a:lnTo>
                        <a:pt x="716203" y="279984"/>
                      </a:lnTo>
                      <a:lnTo>
                        <a:pt x="870356" y="320878"/>
                      </a:lnTo>
                      <a:lnTo>
                        <a:pt x="925931" y="320878"/>
                      </a:lnTo>
                      <a:lnTo>
                        <a:pt x="925931" y="335559"/>
                      </a:lnTo>
                      <a:lnTo>
                        <a:pt x="959485" y="335559"/>
                      </a:lnTo>
                      <a:lnTo>
                        <a:pt x="1054912" y="378548"/>
                      </a:lnTo>
                      <a:lnTo>
                        <a:pt x="1082179" y="378548"/>
                      </a:lnTo>
                      <a:lnTo>
                        <a:pt x="1082179" y="390093"/>
                      </a:lnTo>
                      <a:lnTo>
                        <a:pt x="1175499" y="390093"/>
                      </a:lnTo>
                      <a:lnTo>
                        <a:pt x="1189139" y="397433"/>
                      </a:lnTo>
                      <a:lnTo>
                        <a:pt x="1253109" y="397433"/>
                      </a:lnTo>
                      <a:lnTo>
                        <a:pt x="1267777" y="413156"/>
                      </a:lnTo>
                      <a:lnTo>
                        <a:pt x="1348524" y="413156"/>
                      </a:lnTo>
                      <a:lnTo>
                        <a:pt x="1348524" y="424688"/>
                      </a:lnTo>
                      <a:lnTo>
                        <a:pt x="1430324" y="424688"/>
                      </a:lnTo>
                      <a:lnTo>
                        <a:pt x="1430324" y="434124"/>
                      </a:lnTo>
                      <a:lnTo>
                        <a:pt x="1523733" y="434124"/>
                      </a:lnTo>
                      <a:lnTo>
                        <a:pt x="1523733" y="447763"/>
                      </a:lnTo>
                      <a:lnTo>
                        <a:pt x="1555102" y="447763"/>
                      </a:lnTo>
                      <a:lnTo>
                        <a:pt x="1555102" y="458241"/>
                      </a:lnTo>
                      <a:lnTo>
                        <a:pt x="1615922" y="458241"/>
                      </a:lnTo>
                      <a:lnTo>
                        <a:pt x="1615922" y="467690"/>
                      </a:lnTo>
                      <a:lnTo>
                        <a:pt x="1784756" y="467690"/>
                      </a:lnTo>
                      <a:lnTo>
                        <a:pt x="1784756" y="486562"/>
                      </a:lnTo>
                      <a:lnTo>
                        <a:pt x="1908492" y="486562"/>
                      </a:lnTo>
                      <a:lnTo>
                        <a:pt x="1908492" y="494944"/>
                      </a:lnTo>
                      <a:lnTo>
                        <a:pt x="2033841" y="494944"/>
                      </a:lnTo>
                      <a:lnTo>
                        <a:pt x="2106676" y="521169"/>
                      </a:lnTo>
                      <a:lnTo>
                        <a:pt x="2157018" y="521169"/>
                      </a:lnTo>
                      <a:lnTo>
                        <a:pt x="2157018" y="541083"/>
                      </a:lnTo>
                      <a:lnTo>
                        <a:pt x="2250338" y="541083"/>
                      </a:lnTo>
                      <a:lnTo>
                        <a:pt x="2250338" y="585127"/>
                      </a:lnTo>
                      <a:lnTo>
                        <a:pt x="2452725" y="585127"/>
                      </a:lnTo>
                      <a:lnTo>
                        <a:pt x="2452725" y="601903"/>
                      </a:lnTo>
                      <a:lnTo>
                        <a:pt x="2483142" y="601903"/>
                      </a:lnTo>
                      <a:lnTo>
                        <a:pt x="2483142" y="616585"/>
                      </a:lnTo>
                      <a:lnTo>
                        <a:pt x="2561780" y="616585"/>
                      </a:lnTo>
                      <a:lnTo>
                        <a:pt x="2561780" y="633361"/>
                      </a:lnTo>
                      <a:lnTo>
                        <a:pt x="2881617" y="633361"/>
                      </a:lnTo>
                      <a:lnTo>
                        <a:pt x="2881617" y="724598"/>
                      </a:lnTo>
                      <a:lnTo>
                        <a:pt x="2892094" y="724598"/>
                      </a:lnTo>
                      <a:lnTo>
                        <a:pt x="2892094" y="813727"/>
                      </a:lnTo>
                      <a:lnTo>
                        <a:pt x="2958160" y="813727"/>
                      </a:lnTo>
                    </a:path>
                  </a:pathLst>
                </a:custGeom>
                <a:ln w="12700">
                  <a:solidFill>
                    <a:srgbClr val="4B88C7"/>
                  </a:solidFill>
                </a:ln>
              </p:spPr>
              <p:txBody>
                <a:bodyPr wrap="square" lIns="0" tIns="0" rIns="0" bIns="0" rtlCol="0"/>
                <a:lstStyle/>
                <a:p>
                  <a:endParaRPr/>
                </a:p>
              </p:txBody>
            </p:sp>
            <p:sp>
              <p:nvSpPr>
                <p:cNvPr id="166" name="object 5">
                  <a:extLst>
                    <a:ext uri="{FF2B5EF4-FFF2-40B4-BE49-F238E27FC236}">
                      <a16:creationId xmlns:a16="http://schemas.microsoft.com/office/drawing/2014/main" id="{0B009991-E24F-6549-9A6C-F762EAD595E0}"/>
                    </a:ext>
                  </a:extLst>
                </p:cNvPr>
                <p:cNvSpPr/>
                <p:nvPr/>
              </p:nvSpPr>
              <p:spPr>
                <a:xfrm>
                  <a:off x="1271998" y="1989329"/>
                  <a:ext cx="2687320" cy="833119"/>
                </a:xfrm>
                <a:custGeom>
                  <a:avLst/>
                  <a:gdLst/>
                  <a:ahLst/>
                  <a:cxnLst/>
                  <a:rect l="l" t="t" r="r" b="b"/>
                  <a:pathLst>
                    <a:path w="2687320" h="833119">
                      <a:moveTo>
                        <a:pt x="0" y="0"/>
                      </a:moveTo>
                      <a:lnTo>
                        <a:pt x="91554" y="0"/>
                      </a:lnTo>
                      <a:lnTo>
                        <a:pt x="91554" y="18872"/>
                      </a:lnTo>
                      <a:lnTo>
                        <a:pt x="137693" y="18872"/>
                      </a:lnTo>
                      <a:lnTo>
                        <a:pt x="137693" y="37744"/>
                      </a:lnTo>
                      <a:lnTo>
                        <a:pt x="156565" y="37744"/>
                      </a:lnTo>
                      <a:lnTo>
                        <a:pt x="246748" y="93675"/>
                      </a:lnTo>
                      <a:lnTo>
                        <a:pt x="246748" y="125133"/>
                      </a:lnTo>
                      <a:lnTo>
                        <a:pt x="267017" y="125133"/>
                      </a:lnTo>
                      <a:lnTo>
                        <a:pt x="267017" y="149606"/>
                      </a:lnTo>
                      <a:lnTo>
                        <a:pt x="313156" y="149606"/>
                      </a:lnTo>
                      <a:lnTo>
                        <a:pt x="313156" y="169875"/>
                      </a:lnTo>
                      <a:lnTo>
                        <a:pt x="345325" y="169875"/>
                      </a:lnTo>
                      <a:lnTo>
                        <a:pt x="345325" y="177571"/>
                      </a:lnTo>
                      <a:lnTo>
                        <a:pt x="364896" y="177571"/>
                      </a:lnTo>
                      <a:lnTo>
                        <a:pt x="364896" y="194348"/>
                      </a:lnTo>
                      <a:lnTo>
                        <a:pt x="380276" y="194348"/>
                      </a:lnTo>
                      <a:lnTo>
                        <a:pt x="380276" y="213918"/>
                      </a:lnTo>
                      <a:lnTo>
                        <a:pt x="391464" y="213918"/>
                      </a:lnTo>
                      <a:lnTo>
                        <a:pt x="391464" y="227203"/>
                      </a:lnTo>
                      <a:lnTo>
                        <a:pt x="426415" y="227203"/>
                      </a:lnTo>
                      <a:lnTo>
                        <a:pt x="426415" y="239090"/>
                      </a:lnTo>
                      <a:lnTo>
                        <a:pt x="464858" y="239090"/>
                      </a:lnTo>
                      <a:lnTo>
                        <a:pt x="464858" y="259359"/>
                      </a:lnTo>
                      <a:lnTo>
                        <a:pt x="629145" y="259359"/>
                      </a:lnTo>
                      <a:lnTo>
                        <a:pt x="629145" y="273342"/>
                      </a:lnTo>
                      <a:lnTo>
                        <a:pt x="741705" y="273342"/>
                      </a:lnTo>
                      <a:lnTo>
                        <a:pt x="741705" y="283832"/>
                      </a:lnTo>
                      <a:lnTo>
                        <a:pt x="780846" y="283832"/>
                      </a:lnTo>
                      <a:lnTo>
                        <a:pt x="780846" y="299212"/>
                      </a:lnTo>
                      <a:lnTo>
                        <a:pt x="811606" y="299212"/>
                      </a:lnTo>
                      <a:lnTo>
                        <a:pt x="811606" y="308991"/>
                      </a:lnTo>
                      <a:lnTo>
                        <a:pt x="843762" y="308991"/>
                      </a:lnTo>
                      <a:lnTo>
                        <a:pt x="843762" y="332066"/>
                      </a:lnTo>
                      <a:lnTo>
                        <a:pt x="918565" y="332066"/>
                      </a:lnTo>
                      <a:lnTo>
                        <a:pt x="918565" y="339750"/>
                      </a:lnTo>
                      <a:lnTo>
                        <a:pt x="1107313" y="339750"/>
                      </a:lnTo>
                      <a:lnTo>
                        <a:pt x="1138770" y="378206"/>
                      </a:lnTo>
                      <a:lnTo>
                        <a:pt x="1178623" y="378206"/>
                      </a:lnTo>
                      <a:lnTo>
                        <a:pt x="1209382" y="403364"/>
                      </a:lnTo>
                      <a:lnTo>
                        <a:pt x="1251331" y="403364"/>
                      </a:lnTo>
                      <a:lnTo>
                        <a:pt x="1277899" y="425742"/>
                      </a:lnTo>
                      <a:lnTo>
                        <a:pt x="1578495" y="425742"/>
                      </a:lnTo>
                      <a:lnTo>
                        <a:pt x="1578495" y="438327"/>
                      </a:lnTo>
                      <a:lnTo>
                        <a:pt x="1715516" y="438327"/>
                      </a:lnTo>
                      <a:lnTo>
                        <a:pt x="1715516" y="452310"/>
                      </a:lnTo>
                      <a:lnTo>
                        <a:pt x="1824570" y="452310"/>
                      </a:lnTo>
                      <a:lnTo>
                        <a:pt x="1824570" y="469087"/>
                      </a:lnTo>
                      <a:lnTo>
                        <a:pt x="2051075" y="469087"/>
                      </a:lnTo>
                      <a:lnTo>
                        <a:pt x="2051075" y="484466"/>
                      </a:lnTo>
                      <a:lnTo>
                        <a:pt x="2139162" y="484466"/>
                      </a:lnTo>
                      <a:lnTo>
                        <a:pt x="2224455" y="565556"/>
                      </a:lnTo>
                      <a:lnTo>
                        <a:pt x="2309736" y="565556"/>
                      </a:lnTo>
                      <a:lnTo>
                        <a:pt x="2309736" y="622884"/>
                      </a:lnTo>
                      <a:lnTo>
                        <a:pt x="2325116" y="622884"/>
                      </a:lnTo>
                      <a:lnTo>
                        <a:pt x="2325116" y="692785"/>
                      </a:lnTo>
                      <a:lnTo>
                        <a:pt x="2567000" y="692785"/>
                      </a:lnTo>
                      <a:lnTo>
                        <a:pt x="2567000" y="832612"/>
                      </a:lnTo>
                      <a:lnTo>
                        <a:pt x="2687243" y="832612"/>
                      </a:lnTo>
                    </a:path>
                  </a:pathLst>
                </a:custGeom>
                <a:ln w="12700">
                  <a:solidFill>
                    <a:srgbClr val="FCBE0A"/>
                  </a:solidFill>
                </a:ln>
              </p:spPr>
              <p:txBody>
                <a:bodyPr wrap="square" lIns="0" tIns="0" rIns="0" bIns="0" rtlCol="0"/>
                <a:lstStyle/>
                <a:p>
                  <a:endParaRPr/>
                </a:p>
              </p:txBody>
            </p:sp>
            <p:sp>
              <p:nvSpPr>
                <p:cNvPr id="167" name="object 6">
                  <a:extLst>
                    <a:ext uri="{FF2B5EF4-FFF2-40B4-BE49-F238E27FC236}">
                      <a16:creationId xmlns:a16="http://schemas.microsoft.com/office/drawing/2014/main" id="{5310DBCB-3549-4045-82E9-F48DDF35EAC8}"/>
                    </a:ext>
                  </a:extLst>
                </p:cNvPr>
                <p:cNvSpPr/>
                <p:nvPr/>
              </p:nvSpPr>
              <p:spPr>
                <a:xfrm>
                  <a:off x="1283858" y="1970453"/>
                  <a:ext cx="2850515" cy="671195"/>
                </a:xfrm>
                <a:custGeom>
                  <a:avLst/>
                  <a:gdLst/>
                  <a:ahLst/>
                  <a:cxnLst/>
                  <a:rect l="l" t="t" r="r" b="b"/>
                  <a:pathLst>
                    <a:path w="2850515" h="671194">
                      <a:moveTo>
                        <a:pt x="0" y="0"/>
                      </a:moveTo>
                      <a:lnTo>
                        <a:pt x="27965" y="0"/>
                      </a:lnTo>
                      <a:lnTo>
                        <a:pt x="27965" y="9093"/>
                      </a:lnTo>
                      <a:lnTo>
                        <a:pt x="81788" y="9093"/>
                      </a:lnTo>
                      <a:lnTo>
                        <a:pt x="81788" y="16078"/>
                      </a:lnTo>
                      <a:lnTo>
                        <a:pt x="116052" y="16078"/>
                      </a:lnTo>
                      <a:lnTo>
                        <a:pt x="116052" y="44043"/>
                      </a:lnTo>
                      <a:lnTo>
                        <a:pt x="139115" y="44043"/>
                      </a:lnTo>
                      <a:lnTo>
                        <a:pt x="139115" y="82486"/>
                      </a:lnTo>
                      <a:lnTo>
                        <a:pt x="161493" y="82486"/>
                      </a:lnTo>
                      <a:lnTo>
                        <a:pt x="161493" y="95072"/>
                      </a:lnTo>
                      <a:lnTo>
                        <a:pt x="187350" y="95072"/>
                      </a:lnTo>
                      <a:lnTo>
                        <a:pt x="187350" y="115354"/>
                      </a:lnTo>
                      <a:lnTo>
                        <a:pt x="210426" y="115354"/>
                      </a:lnTo>
                      <a:lnTo>
                        <a:pt x="210426" y="127228"/>
                      </a:lnTo>
                      <a:lnTo>
                        <a:pt x="234188" y="127228"/>
                      </a:lnTo>
                      <a:lnTo>
                        <a:pt x="248170" y="127228"/>
                      </a:lnTo>
                      <a:lnTo>
                        <a:pt x="248170" y="148907"/>
                      </a:lnTo>
                      <a:lnTo>
                        <a:pt x="276834" y="148907"/>
                      </a:lnTo>
                      <a:lnTo>
                        <a:pt x="276834" y="161493"/>
                      </a:lnTo>
                      <a:lnTo>
                        <a:pt x="276834" y="174066"/>
                      </a:lnTo>
                      <a:lnTo>
                        <a:pt x="297103" y="174066"/>
                      </a:lnTo>
                      <a:lnTo>
                        <a:pt x="297103" y="190144"/>
                      </a:lnTo>
                      <a:lnTo>
                        <a:pt x="339750" y="190144"/>
                      </a:lnTo>
                      <a:lnTo>
                        <a:pt x="339750" y="202730"/>
                      </a:lnTo>
                      <a:lnTo>
                        <a:pt x="361429" y="202730"/>
                      </a:lnTo>
                      <a:lnTo>
                        <a:pt x="361429" y="209727"/>
                      </a:lnTo>
                      <a:lnTo>
                        <a:pt x="428536" y="209727"/>
                      </a:lnTo>
                      <a:lnTo>
                        <a:pt x="428536" y="221615"/>
                      </a:lnTo>
                      <a:lnTo>
                        <a:pt x="445312" y="221615"/>
                      </a:lnTo>
                      <a:lnTo>
                        <a:pt x="445312" y="238391"/>
                      </a:lnTo>
                      <a:lnTo>
                        <a:pt x="468388" y="238391"/>
                      </a:lnTo>
                      <a:lnTo>
                        <a:pt x="468388" y="246075"/>
                      </a:lnTo>
                      <a:lnTo>
                        <a:pt x="504736" y="246075"/>
                      </a:lnTo>
                      <a:lnTo>
                        <a:pt x="504736" y="253771"/>
                      </a:lnTo>
                      <a:lnTo>
                        <a:pt x="525005" y="253771"/>
                      </a:lnTo>
                      <a:lnTo>
                        <a:pt x="525005" y="276834"/>
                      </a:lnTo>
                      <a:lnTo>
                        <a:pt x="685101" y="276834"/>
                      </a:lnTo>
                      <a:lnTo>
                        <a:pt x="685101" y="330669"/>
                      </a:lnTo>
                      <a:lnTo>
                        <a:pt x="728446" y="330669"/>
                      </a:lnTo>
                      <a:lnTo>
                        <a:pt x="728446" y="340448"/>
                      </a:lnTo>
                      <a:lnTo>
                        <a:pt x="792759" y="340448"/>
                      </a:lnTo>
                      <a:lnTo>
                        <a:pt x="792759" y="367017"/>
                      </a:lnTo>
                      <a:lnTo>
                        <a:pt x="832599" y="367017"/>
                      </a:lnTo>
                      <a:lnTo>
                        <a:pt x="938161" y="425742"/>
                      </a:lnTo>
                      <a:lnTo>
                        <a:pt x="1033246" y="425742"/>
                      </a:lnTo>
                      <a:lnTo>
                        <a:pt x="1033246" y="443915"/>
                      </a:lnTo>
                      <a:lnTo>
                        <a:pt x="1073086" y="443915"/>
                      </a:lnTo>
                      <a:lnTo>
                        <a:pt x="1073086" y="453009"/>
                      </a:lnTo>
                      <a:lnTo>
                        <a:pt x="1125524" y="453009"/>
                      </a:lnTo>
                      <a:lnTo>
                        <a:pt x="1125524" y="462089"/>
                      </a:lnTo>
                      <a:lnTo>
                        <a:pt x="1163269" y="462089"/>
                      </a:lnTo>
                      <a:lnTo>
                        <a:pt x="1163269" y="471182"/>
                      </a:lnTo>
                      <a:lnTo>
                        <a:pt x="1237373" y="471182"/>
                      </a:lnTo>
                      <a:lnTo>
                        <a:pt x="1237373" y="481672"/>
                      </a:lnTo>
                      <a:lnTo>
                        <a:pt x="1323365" y="481672"/>
                      </a:lnTo>
                      <a:lnTo>
                        <a:pt x="1323365" y="496341"/>
                      </a:lnTo>
                      <a:lnTo>
                        <a:pt x="1378585" y="496341"/>
                      </a:lnTo>
                      <a:lnTo>
                        <a:pt x="1431721" y="522871"/>
                      </a:lnTo>
                      <a:lnTo>
                        <a:pt x="1502321" y="522871"/>
                      </a:lnTo>
                      <a:lnTo>
                        <a:pt x="1524698" y="536194"/>
                      </a:lnTo>
                      <a:lnTo>
                        <a:pt x="1640039" y="536194"/>
                      </a:lnTo>
                      <a:lnTo>
                        <a:pt x="1647037" y="541083"/>
                      </a:lnTo>
                      <a:lnTo>
                        <a:pt x="1753298" y="541083"/>
                      </a:lnTo>
                      <a:lnTo>
                        <a:pt x="1779854" y="563460"/>
                      </a:lnTo>
                      <a:lnTo>
                        <a:pt x="1843481" y="563460"/>
                      </a:lnTo>
                      <a:lnTo>
                        <a:pt x="1843481" y="572541"/>
                      </a:lnTo>
                      <a:lnTo>
                        <a:pt x="1972106" y="572541"/>
                      </a:lnTo>
                      <a:lnTo>
                        <a:pt x="1972106" y="580237"/>
                      </a:lnTo>
                      <a:lnTo>
                        <a:pt x="2028596" y="580237"/>
                      </a:lnTo>
                      <a:lnTo>
                        <a:pt x="2028596" y="591426"/>
                      </a:lnTo>
                      <a:lnTo>
                        <a:pt x="2078367" y="591426"/>
                      </a:lnTo>
                      <a:lnTo>
                        <a:pt x="2078367" y="601205"/>
                      </a:lnTo>
                      <a:lnTo>
                        <a:pt x="2333536" y="601205"/>
                      </a:lnTo>
                      <a:lnTo>
                        <a:pt x="2333536" y="635469"/>
                      </a:lnTo>
                      <a:lnTo>
                        <a:pt x="2412530" y="635469"/>
                      </a:lnTo>
                      <a:lnTo>
                        <a:pt x="2412530" y="671118"/>
                      </a:lnTo>
                      <a:lnTo>
                        <a:pt x="2850159" y="671118"/>
                      </a:lnTo>
                    </a:path>
                  </a:pathLst>
                </a:custGeom>
                <a:ln w="12700">
                  <a:solidFill>
                    <a:srgbClr val="EC661B"/>
                  </a:solidFill>
                </a:ln>
              </p:spPr>
              <p:txBody>
                <a:bodyPr wrap="square" lIns="0" tIns="0" rIns="0" bIns="0" rtlCol="0"/>
                <a:lstStyle/>
                <a:p>
                  <a:endParaRPr dirty="0"/>
                </a:p>
              </p:txBody>
            </p:sp>
            <p:sp>
              <p:nvSpPr>
                <p:cNvPr id="168" name="object 7">
                  <a:extLst>
                    <a:ext uri="{FF2B5EF4-FFF2-40B4-BE49-F238E27FC236}">
                      <a16:creationId xmlns:a16="http://schemas.microsoft.com/office/drawing/2014/main" id="{3C2BAADE-06E4-E544-BB0B-29B04969996A}"/>
                    </a:ext>
                  </a:extLst>
                </p:cNvPr>
                <p:cNvSpPr/>
                <p:nvPr/>
              </p:nvSpPr>
              <p:spPr>
                <a:xfrm>
                  <a:off x="1225158" y="216973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69" name="object 8">
                  <a:extLst>
                    <a:ext uri="{FF2B5EF4-FFF2-40B4-BE49-F238E27FC236}">
                      <a16:creationId xmlns:a16="http://schemas.microsoft.com/office/drawing/2014/main" id="{3802E29E-E5BB-B246-884E-DB6E805FBDCC}"/>
                    </a:ext>
                  </a:extLst>
                </p:cNvPr>
                <p:cNvSpPr/>
                <p:nvPr/>
              </p:nvSpPr>
              <p:spPr>
                <a:xfrm>
                  <a:off x="1225158" y="236901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70" name="object 9">
                  <a:extLst>
                    <a:ext uri="{FF2B5EF4-FFF2-40B4-BE49-F238E27FC236}">
                      <a16:creationId xmlns:a16="http://schemas.microsoft.com/office/drawing/2014/main" id="{6FCA8583-6021-2244-9995-1B358793E359}"/>
                    </a:ext>
                  </a:extLst>
                </p:cNvPr>
                <p:cNvSpPr/>
                <p:nvPr/>
              </p:nvSpPr>
              <p:spPr>
                <a:xfrm>
                  <a:off x="1225158" y="256829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71" name="object 10">
                  <a:extLst>
                    <a:ext uri="{FF2B5EF4-FFF2-40B4-BE49-F238E27FC236}">
                      <a16:creationId xmlns:a16="http://schemas.microsoft.com/office/drawing/2014/main" id="{BE99445C-3FF8-8A44-8AAC-23EC49FB2022}"/>
                    </a:ext>
                  </a:extLst>
                </p:cNvPr>
                <p:cNvSpPr/>
                <p:nvPr/>
              </p:nvSpPr>
              <p:spPr>
                <a:xfrm>
                  <a:off x="1225158" y="276757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grpSp>
          <p:sp>
            <p:nvSpPr>
              <p:cNvPr id="156" name="object 11">
                <a:extLst>
                  <a:ext uri="{FF2B5EF4-FFF2-40B4-BE49-F238E27FC236}">
                    <a16:creationId xmlns:a16="http://schemas.microsoft.com/office/drawing/2014/main" id="{2C175176-698C-5B4D-98D8-0A2ACA88DF39}"/>
                  </a:ext>
                </a:extLst>
              </p:cNvPr>
              <p:cNvSpPr/>
              <p:nvPr/>
            </p:nvSpPr>
            <p:spPr>
              <a:xfrm>
                <a:off x="1782113"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7" name="object 12">
                <a:extLst>
                  <a:ext uri="{FF2B5EF4-FFF2-40B4-BE49-F238E27FC236}">
                    <a16:creationId xmlns:a16="http://schemas.microsoft.com/office/drawing/2014/main" id="{83A7B152-92B2-444C-AE42-43A07CF4274B}"/>
                  </a:ext>
                </a:extLst>
              </p:cNvPr>
              <p:cNvSpPr/>
              <p:nvPr/>
            </p:nvSpPr>
            <p:spPr>
              <a:xfrm>
                <a:off x="1271999"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8" name="object 13">
                <a:extLst>
                  <a:ext uri="{FF2B5EF4-FFF2-40B4-BE49-F238E27FC236}">
                    <a16:creationId xmlns:a16="http://schemas.microsoft.com/office/drawing/2014/main" id="{F0FADD02-0B2E-E144-A542-A31A1BBCB5A6}"/>
                  </a:ext>
                </a:extLst>
              </p:cNvPr>
              <p:cNvSpPr/>
              <p:nvPr/>
            </p:nvSpPr>
            <p:spPr>
              <a:xfrm>
                <a:off x="2292228"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59" name="object 14">
                <a:extLst>
                  <a:ext uri="{FF2B5EF4-FFF2-40B4-BE49-F238E27FC236}">
                    <a16:creationId xmlns:a16="http://schemas.microsoft.com/office/drawing/2014/main" id="{0EAA5EBC-03BB-0E4F-AB98-2CBD6B244458}"/>
                  </a:ext>
                </a:extLst>
              </p:cNvPr>
              <p:cNvSpPr/>
              <p:nvPr/>
            </p:nvSpPr>
            <p:spPr>
              <a:xfrm>
                <a:off x="2802342"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60" name="object 15">
                <a:extLst>
                  <a:ext uri="{FF2B5EF4-FFF2-40B4-BE49-F238E27FC236}">
                    <a16:creationId xmlns:a16="http://schemas.microsoft.com/office/drawing/2014/main" id="{D9B93D59-4587-CA47-8DEA-15A04FA8AA44}"/>
                  </a:ext>
                </a:extLst>
              </p:cNvPr>
              <p:cNvSpPr/>
              <p:nvPr/>
            </p:nvSpPr>
            <p:spPr>
              <a:xfrm>
                <a:off x="3312457"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61" name="object 16">
                <a:extLst>
                  <a:ext uri="{FF2B5EF4-FFF2-40B4-BE49-F238E27FC236}">
                    <a16:creationId xmlns:a16="http://schemas.microsoft.com/office/drawing/2014/main" id="{21C016C5-709E-3849-9FC3-3E7663E56D77}"/>
                  </a:ext>
                </a:extLst>
              </p:cNvPr>
              <p:cNvSpPr/>
              <p:nvPr/>
            </p:nvSpPr>
            <p:spPr>
              <a:xfrm>
                <a:off x="3822570" y="296685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62" name="object 17">
                <a:extLst>
                  <a:ext uri="{FF2B5EF4-FFF2-40B4-BE49-F238E27FC236}">
                    <a16:creationId xmlns:a16="http://schemas.microsoft.com/office/drawing/2014/main" id="{18165DE7-219F-E849-B160-7E29F33461F2}"/>
                  </a:ext>
                </a:extLst>
              </p:cNvPr>
              <p:cNvGrpSpPr/>
              <p:nvPr/>
            </p:nvGrpSpPr>
            <p:grpSpPr>
              <a:xfrm>
                <a:off x="1219299" y="1964103"/>
                <a:ext cx="3126740" cy="1058545"/>
                <a:chOff x="1219299" y="1964103"/>
                <a:chExt cx="3126740" cy="1058545"/>
              </a:xfrm>
            </p:grpSpPr>
            <p:sp>
              <p:nvSpPr>
                <p:cNvPr id="163" name="object 18">
                  <a:extLst>
                    <a:ext uri="{FF2B5EF4-FFF2-40B4-BE49-F238E27FC236}">
                      <a16:creationId xmlns:a16="http://schemas.microsoft.com/office/drawing/2014/main" id="{EA72C61C-308E-F34B-938B-BA4649B9C639}"/>
                    </a:ext>
                  </a:extLst>
                </p:cNvPr>
                <p:cNvSpPr/>
                <p:nvPr/>
              </p:nvSpPr>
              <p:spPr>
                <a:xfrm>
                  <a:off x="1225158" y="296685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64" name="object 19">
                  <a:extLst>
                    <a:ext uri="{FF2B5EF4-FFF2-40B4-BE49-F238E27FC236}">
                      <a16:creationId xmlns:a16="http://schemas.microsoft.com/office/drawing/2014/main" id="{7712A366-B90D-264A-A176-1B5E23B63F85}"/>
                    </a:ext>
                  </a:extLst>
                </p:cNvPr>
                <p:cNvSpPr/>
                <p:nvPr/>
              </p:nvSpPr>
              <p:spPr>
                <a:xfrm>
                  <a:off x="1225649" y="1970453"/>
                  <a:ext cx="3114040" cy="1045844"/>
                </a:xfrm>
                <a:custGeom>
                  <a:avLst/>
                  <a:gdLst/>
                  <a:ahLst/>
                  <a:cxnLst/>
                  <a:rect l="l" t="t" r="r" b="b"/>
                  <a:pathLst>
                    <a:path w="3114040" h="1045844">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grpSp>
      <p:grpSp>
        <p:nvGrpSpPr>
          <p:cNvPr id="100" name="Group 99">
            <a:extLst>
              <a:ext uri="{FF2B5EF4-FFF2-40B4-BE49-F238E27FC236}">
                <a16:creationId xmlns:a16="http://schemas.microsoft.com/office/drawing/2014/main" id="{D4614C62-9F23-2943-A701-C1F98E06A066}"/>
              </a:ext>
            </a:extLst>
          </p:cNvPr>
          <p:cNvGrpSpPr/>
          <p:nvPr/>
        </p:nvGrpSpPr>
        <p:grpSpPr>
          <a:xfrm>
            <a:off x="396240" y="4199080"/>
            <a:ext cx="4894861" cy="2263130"/>
            <a:chOff x="396240" y="4199080"/>
            <a:chExt cx="4894861" cy="2263130"/>
          </a:xfrm>
        </p:grpSpPr>
        <p:sp>
          <p:nvSpPr>
            <p:cNvPr id="352" name="Freeform 351">
              <a:extLst>
                <a:ext uri="{FF2B5EF4-FFF2-40B4-BE49-F238E27FC236}">
                  <a16:creationId xmlns:a16="http://schemas.microsoft.com/office/drawing/2014/main" id="{C4DF3B8A-B866-5E43-A228-A7C0883A22E1}"/>
                </a:ext>
              </a:extLst>
            </p:cNvPr>
            <p:cNvSpPr/>
            <p:nvPr/>
          </p:nvSpPr>
          <p:spPr>
            <a:xfrm>
              <a:off x="1612900" y="4953000"/>
              <a:ext cx="1386975" cy="5651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01844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a:extLst>
                <a:ext uri="{FF2B5EF4-FFF2-40B4-BE49-F238E27FC236}">
                  <a16:creationId xmlns:a16="http://schemas.microsoft.com/office/drawing/2014/main" id="{045995F8-4DBD-2343-80F3-363188C34E95}"/>
                </a:ext>
              </a:extLst>
            </p:cNvPr>
            <p:cNvSpPr/>
            <p:nvPr/>
          </p:nvSpPr>
          <p:spPr>
            <a:xfrm>
              <a:off x="2997942" y="4953000"/>
              <a:ext cx="1017934" cy="561050"/>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352076 w 1530350"/>
                <a:gd name="connsiteY3" fmla="*/ 382452 h 565150"/>
                <a:gd name="connsiteX0" fmla="*/ 0 w 1530350"/>
                <a:gd name="connsiteY0" fmla="*/ 0 h 565150"/>
                <a:gd name="connsiteX1" fmla="*/ 1530350 w 1530350"/>
                <a:gd name="connsiteY1" fmla="*/ 0 h 565150"/>
                <a:gd name="connsiteX2" fmla="*/ 1530350 w 1530350"/>
                <a:gd name="connsiteY2" fmla="*/ 565150 h 565150"/>
                <a:gd name="connsiteX0" fmla="*/ 0 w 1123160"/>
                <a:gd name="connsiteY0" fmla="*/ 4100 h 565150"/>
                <a:gd name="connsiteX1" fmla="*/ 1123160 w 1123160"/>
                <a:gd name="connsiteY1" fmla="*/ 0 h 565150"/>
                <a:gd name="connsiteX2" fmla="*/ 1123160 w 1123160"/>
                <a:gd name="connsiteY2" fmla="*/ 565150 h 565150"/>
                <a:gd name="connsiteX0" fmla="*/ 0 w 1123160"/>
                <a:gd name="connsiteY0" fmla="*/ 0 h 561050"/>
                <a:gd name="connsiteX1" fmla="*/ 1118636 w 1123160"/>
                <a:gd name="connsiteY1" fmla="*/ 8202 h 561050"/>
                <a:gd name="connsiteX2" fmla="*/ 1123160 w 1123160"/>
                <a:gd name="connsiteY2" fmla="*/ 561050 h 561050"/>
                <a:gd name="connsiteX0" fmla="*/ 0 w 1123160"/>
                <a:gd name="connsiteY0" fmla="*/ 0 h 561050"/>
                <a:gd name="connsiteX1" fmla="*/ 1118636 w 1123160"/>
                <a:gd name="connsiteY1" fmla="*/ 8202 h 561050"/>
                <a:gd name="connsiteX2" fmla="*/ 1123160 w 1123160"/>
                <a:gd name="connsiteY2" fmla="*/ 561050 h 561050"/>
                <a:gd name="connsiteX0" fmla="*/ 0 w 1123160"/>
                <a:gd name="connsiteY0" fmla="*/ 0 h 561050"/>
                <a:gd name="connsiteX1" fmla="*/ 1118636 w 1123160"/>
                <a:gd name="connsiteY1" fmla="*/ 8202 h 561050"/>
                <a:gd name="connsiteX2" fmla="*/ 1123160 w 1123160"/>
                <a:gd name="connsiteY2" fmla="*/ 561050 h 561050"/>
              </a:gdLst>
              <a:ahLst/>
              <a:cxnLst>
                <a:cxn ang="0">
                  <a:pos x="connsiteX0" y="connsiteY0"/>
                </a:cxn>
                <a:cxn ang="0">
                  <a:pos x="connsiteX1" y="connsiteY1"/>
                </a:cxn>
                <a:cxn ang="0">
                  <a:pos x="connsiteX2" y="connsiteY2"/>
                </a:cxn>
              </a:cxnLst>
              <a:rect l="l" t="t" r="r" b="b"/>
              <a:pathLst>
                <a:path w="1123160" h="561050">
                  <a:moveTo>
                    <a:pt x="0" y="0"/>
                  </a:moveTo>
                  <a:lnTo>
                    <a:pt x="1118636" y="8202"/>
                  </a:lnTo>
                  <a:lnTo>
                    <a:pt x="1123160" y="5610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662E31CE-59C2-8649-9685-35570DD89132}"/>
                </a:ext>
              </a:extLst>
            </p:cNvPr>
            <p:cNvSpPr txBox="1"/>
            <p:nvPr/>
          </p:nvSpPr>
          <p:spPr>
            <a:xfrm>
              <a:off x="396240" y="6042974"/>
              <a:ext cx="1045231" cy="415498"/>
            </a:xfrm>
            <a:prstGeom prst="rect">
              <a:avLst/>
            </a:prstGeom>
            <a:noFill/>
          </p:spPr>
          <p:txBody>
            <a:bodyPr wrap="square" lIns="0" tIns="0" rIns="0" bIns="0" rtlCol="0">
              <a:spAutoFit/>
            </a:bodyPr>
            <a:lstStyle/>
            <a:p>
              <a:pPr algn="r"/>
              <a:r>
                <a:rPr lang="en-US" sz="900" dirty="0">
                  <a:solidFill>
                    <a:schemeClr val="tx1"/>
                  </a:solidFill>
                </a:rPr>
                <a:t>No. at risk</a:t>
              </a:r>
            </a:p>
            <a:p>
              <a:pPr algn="r"/>
              <a:r>
                <a:rPr lang="en-US" sz="900" dirty="0">
                  <a:solidFill>
                    <a:schemeClr val="accent1"/>
                  </a:solidFill>
                </a:rPr>
                <a:t>Non-squamous</a:t>
              </a:r>
            </a:p>
            <a:p>
              <a:pPr algn="r"/>
              <a:r>
                <a:rPr lang="en-US" sz="900" dirty="0">
                  <a:solidFill>
                    <a:schemeClr val="accent2"/>
                  </a:solidFill>
                </a:rPr>
                <a:t>Squamous</a:t>
              </a:r>
              <a:endParaRPr lang="en-US" sz="1000" dirty="0">
                <a:solidFill>
                  <a:schemeClr val="accent2"/>
                </a:solidFill>
              </a:endParaRPr>
            </a:p>
          </p:txBody>
        </p:sp>
        <p:sp>
          <p:nvSpPr>
            <p:cNvPr id="274" name="TextBox 273">
              <a:extLst>
                <a:ext uri="{FF2B5EF4-FFF2-40B4-BE49-F238E27FC236}">
                  <a16:creationId xmlns:a16="http://schemas.microsoft.com/office/drawing/2014/main" id="{D205B8ED-9219-0647-89F0-BD0A972A4159}"/>
                </a:ext>
              </a:extLst>
            </p:cNvPr>
            <p:cNvSpPr txBox="1"/>
            <p:nvPr/>
          </p:nvSpPr>
          <p:spPr>
            <a:xfrm rot="16200000">
              <a:off x="218936" y="4917420"/>
              <a:ext cx="1621346" cy="184666"/>
            </a:xfrm>
            <a:prstGeom prst="rect">
              <a:avLst/>
            </a:prstGeom>
            <a:noFill/>
          </p:spPr>
          <p:txBody>
            <a:bodyPr wrap="square" lIns="0" tIns="0" rIns="0" bIns="0" rtlCol="0">
              <a:spAutoFit/>
            </a:bodyPr>
            <a:lstStyle/>
            <a:p>
              <a:pPr algn="ctr"/>
              <a:r>
                <a:rPr lang="en-US" sz="1200" dirty="0">
                  <a:solidFill>
                    <a:schemeClr val="tx1"/>
                  </a:solidFill>
                </a:rPr>
                <a:t>Probability of PFS</a:t>
              </a:r>
            </a:p>
          </p:txBody>
        </p:sp>
        <p:sp>
          <p:nvSpPr>
            <p:cNvPr id="288" name="TextBox 287">
              <a:extLst>
                <a:ext uri="{FF2B5EF4-FFF2-40B4-BE49-F238E27FC236}">
                  <a16:creationId xmlns:a16="http://schemas.microsoft.com/office/drawing/2014/main" id="{48675A46-E881-4F4D-B7D9-0C880708181A}"/>
                </a:ext>
              </a:extLst>
            </p:cNvPr>
            <p:cNvSpPr txBox="1"/>
            <p:nvPr/>
          </p:nvSpPr>
          <p:spPr>
            <a:xfrm>
              <a:off x="1852061" y="5918881"/>
              <a:ext cx="3055458" cy="184666"/>
            </a:xfrm>
            <a:prstGeom prst="rect">
              <a:avLst/>
            </a:prstGeom>
            <a:noFill/>
          </p:spPr>
          <p:txBody>
            <a:bodyPr wrap="square" lIns="0" tIns="0" rIns="0" bIns="0" rtlCol="0">
              <a:spAutoFit/>
            </a:bodyPr>
            <a:lstStyle/>
            <a:p>
              <a:pPr algn="ctr"/>
              <a:r>
                <a:rPr lang="en-US" sz="1200" dirty="0">
                  <a:solidFill>
                    <a:schemeClr val="tx1"/>
                  </a:solidFill>
                </a:rPr>
                <a:t>Time, months</a:t>
              </a:r>
            </a:p>
          </p:txBody>
        </p:sp>
        <p:sp>
          <p:nvSpPr>
            <p:cNvPr id="292" name="TextBox 291">
              <a:extLst>
                <a:ext uri="{FF2B5EF4-FFF2-40B4-BE49-F238E27FC236}">
                  <a16:creationId xmlns:a16="http://schemas.microsoft.com/office/drawing/2014/main" id="{87E6D25D-9188-E64A-B4A2-317DA61D1C68}"/>
                </a:ext>
              </a:extLst>
            </p:cNvPr>
            <p:cNvSpPr txBox="1"/>
            <p:nvPr/>
          </p:nvSpPr>
          <p:spPr>
            <a:xfrm>
              <a:off x="1377529" y="6191631"/>
              <a:ext cx="474532" cy="138499"/>
            </a:xfrm>
            <a:prstGeom prst="rect">
              <a:avLst/>
            </a:prstGeom>
            <a:noFill/>
          </p:spPr>
          <p:txBody>
            <a:bodyPr wrap="square" lIns="0" tIns="0" rIns="0" bIns="0" rtlCol="0">
              <a:spAutoFit/>
            </a:bodyPr>
            <a:lstStyle/>
            <a:p>
              <a:pPr algn="ctr"/>
              <a:r>
                <a:rPr lang="en-US" sz="900" dirty="0">
                  <a:solidFill>
                    <a:schemeClr val="accent1"/>
                  </a:solidFill>
                </a:rPr>
                <a:t>882</a:t>
              </a:r>
              <a:endParaRPr lang="en-US" sz="1000" dirty="0">
                <a:solidFill>
                  <a:schemeClr val="accent1"/>
                </a:solidFill>
              </a:endParaRPr>
            </a:p>
          </p:txBody>
        </p:sp>
        <p:sp>
          <p:nvSpPr>
            <p:cNvPr id="293" name="TextBox 292">
              <a:extLst>
                <a:ext uri="{FF2B5EF4-FFF2-40B4-BE49-F238E27FC236}">
                  <a16:creationId xmlns:a16="http://schemas.microsoft.com/office/drawing/2014/main" id="{78231DD7-1ABE-5442-8B90-F9AD913327D0}"/>
                </a:ext>
              </a:extLst>
            </p:cNvPr>
            <p:cNvSpPr txBox="1"/>
            <p:nvPr/>
          </p:nvSpPr>
          <p:spPr>
            <a:xfrm>
              <a:off x="1950505" y="6191631"/>
              <a:ext cx="474532" cy="138499"/>
            </a:xfrm>
            <a:prstGeom prst="rect">
              <a:avLst/>
            </a:prstGeom>
            <a:noFill/>
          </p:spPr>
          <p:txBody>
            <a:bodyPr wrap="square" lIns="0" tIns="0" rIns="0" bIns="0" rtlCol="0">
              <a:spAutoFit/>
            </a:bodyPr>
            <a:lstStyle/>
            <a:p>
              <a:pPr algn="ctr"/>
              <a:r>
                <a:rPr lang="en-US" sz="900" dirty="0">
                  <a:solidFill>
                    <a:schemeClr val="accent1"/>
                  </a:solidFill>
                </a:rPr>
                <a:t>689</a:t>
              </a:r>
              <a:endParaRPr lang="en-US" sz="1000" dirty="0">
                <a:solidFill>
                  <a:schemeClr val="accent1"/>
                </a:solidFill>
              </a:endParaRPr>
            </a:p>
          </p:txBody>
        </p:sp>
        <p:sp>
          <p:nvSpPr>
            <p:cNvPr id="294" name="TextBox 293">
              <a:extLst>
                <a:ext uri="{FF2B5EF4-FFF2-40B4-BE49-F238E27FC236}">
                  <a16:creationId xmlns:a16="http://schemas.microsoft.com/office/drawing/2014/main" id="{163FA9FF-CBFE-584A-892E-C4A71BD48978}"/>
                </a:ext>
              </a:extLst>
            </p:cNvPr>
            <p:cNvSpPr txBox="1"/>
            <p:nvPr/>
          </p:nvSpPr>
          <p:spPr>
            <a:xfrm>
              <a:off x="2518993" y="6191631"/>
              <a:ext cx="474532" cy="138499"/>
            </a:xfrm>
            <a:prstGeom prst="rect">
              <a:avLst/>
            </a:prstGeom>
            <a:noFill/>
          </p:spPr>
          <p:txBody>
            <a:bodyPr wrap="square" lIns="0" tIns="0" rIns="0" bIns="0" rtlCol="0">
              <a:spAutoFit/>
            </a:bodyPr>
            <a:lstStyle/>
            <a:p>
              <a:pPr algn="ctr"/>
              <a:r>
                <a:rPr lang="en-US" sz="900" dirty="0">
                  <a:solidFill>
                    <a:schemeClr val="accent1"/>
                  </a:solidFill>
                </a:rPr>
                <a:t>564</a:t>
              </a:r>
              <a:endParaRPr lang="en-US" sz="1000" dirty="0">
                <a:solidFill>
                  <a:schemeClr val="accent1"/>
                </a:solidFill>
              </a:endParaRPr>
            </a:p>
          </p:txBody>
        </p:sp>
        <p:sp>
          <p:nvSpPr>
            <p:cNvPr id="295" name="TextBox 294">
              <a:extLst>
                <a:ext uri="{FF2B5EF4-FFF2-40B4-BE49-F238E27FC236}">
                  <a16:creationId xmlns:a16="http://schemas.microsoft.com/office/drawing/2014/main" id="{65D906B2-0669-D841-B6EE-311D3E6201F6}"/>
                </a:ext>
              </a:extLst>
            </p:cNvPr>
            <p:cNvSpPr txBox="1"/>
            <p:nvPr/>
          </p:nvSpPr>
          <p:spPr>
            <a:xfrm>
              <a:off x="3087953" y="6191631"/>
              <a:ext cx="474532" cy="138499"/>
            </a:xfrm>
            <a:prstGeom prst="rect">
              <a:avLst/>
            </a:prstGeom>
            <a:noFill/>
          </p:spPr>
          <p:txBody>
            <a:bodyPr wrap="square" lIns="0" tIns="0" rIns="0" bIns="0" rtlCol="0">
              <a:spAutoFit/>
            </a:bodyPr>
            <a:lstStyle/>
            <a:p>
              <a:pPr algn="ctr"/>
              <a:r>
                <a:rPr lang="en-US" sz="900" dirty="0">
                  <a:solidFill>
                    <a:schemeClr val="accent1"/>
                  </a:solidFill>
                </a:rPr>
                <a:t>464</a:t>
              </a:r>
              <a:endParaRPr lang="en-US" sz="1000" dirty="0">
                <a:solidFill>
                  <a:schemeClr val="accent1"/>
                </a:solidFill>
              </a:endParaRPr>
            </a:p>
          </p:txBody>
        </p:sp>
        <p:sp>
          <p:nvSpPr>
            <p:cNvPr id="296" name="TextBox 295">
              <a:extLst>
                <a:ext uri="{FF2B5EF4-FFF2-40B4-BE49-F238E27FC236}">
                  <a16:creationId xmlns:a16="http://schemas.microsoft.com/office/drawing/2014/main" id="{8FE6173C-E644-4F43-ACEE-07B7BD8E1B0D}"/>
                </a:ext>
              </a:extLst>
            </p:cNvPr>
            <p:cNvSpPr txBox="1"/>
            <p:nvPr/>
          </p:nvSpPr>
          <p:spPr>
            <a:xfrm>
              <a:off x="3657385" y="6191631"/>
              <a:ext cx="474532" cy="138499"/>
            </a:xfrm>
            <a:prstGeom prst="rect">
              <a:avLst/>
            </a:prstGeom>
            <a:noFill/>
          </p:spPr>
          <p:txBody>
            <a:bodyPr wrap="square" lIns="0" tIns="0" rIns="0" bIns="0" rtlCol="0">
              <a:spAutoFit/>
            </a:bodyPr>
            <a:lstStyle/>
            <a:p>
              <a:pPr algn="ctr"/>
              <a:r>
                <a:rPr lang="en-US" sz="900" dirty="0">
                  <a:solidFill>
                    <a:schemeClr val="accent1"/>
                  </a:solidFill>
                </a:rPr>
                <a:t>220</a:t>
              </a:r>
              <a:endParaRPr lang="en-US" sz="1000" dirty="0">
                <a:solidFill>
                  <a:schemeClr val="accent1"/>
                </a:solidFill>
              </a:endParaRPr>
            </a:p>
          </p:txBody>
        </p:sp>
        <p:sp>
          <p:nvSpPr>
            <p:cNvPr id="297" name="TextBox 296">
              <a:extLst>
                <a:ext uri="{FF2B5EF4-FFF2-40B4-BE49-F238E27FC236}">
                  <a16:creationId xmlns:a16="http://schemas.microsoft.com/office/drawing/2014/main" id="{75CD351C-A059-C642-AFD2-1626A104B8D5}"/>
                </a:ext>
              </a:extLst>
            </p:cNvPr>
            <p:cNvSpPr txBox="1"/>
            <p:nvPr/>
          </p:nvSpPr>
          <p:spPr>
            <a:xfrm>
              <a:off x="4232961" y="6191631"/>
              <a:ext cx="474532" cy="138499"/>
            </a:xfrm>
            <a:prstGeom prst="rect">
              <a:avLst/>
            </a:prstGeom>
            <a:noFill/>
          </p:spPr>
          <p:txBody>
            <a:bodyPr wrap="square" lIns="0" tIns="0" rIns="0" bIns="0" rtlCol="0">
              <a:spAutoFit/>
            </a:bodyPr>
            <a:lstStyle/>
            <a:p>
              <a:pPr algn="ctr"/>
              <a:r>
                <a:rPr lang="en-US" sz="900" dirty="0">
                  <a:solidFill>
                    <a:schemeClr val="accent1"/>
                  </a:solidFill>
                </a:rPr>
                <a:t>30</a:t>
              </a:r>
              <a:endParaRPr lang="en-US" sz="1000" dirty="0">
                <a:solidFill>
                  <a:schemeClr val="accent1"/>
                </a:solidFill>
              </a:endParaRPr>
            </a:p>
          </p:txBody>
        </p:sp>
        <p:sp>
          <p:nvSpPr>
            <p:cNvPr id="298" name="TextBox 297">
              <a:extLst>
                <a:ext uri="{FF2B5EF4-FFF2-40B4-BE49-F238E27FC236}">
                  <a16:creationId xmlns:a16="http://schemas.microsoft.com/office/drawing/2014/main" id="{69DED012-E50D-084C-90AB-59E14CB8DC78}"/>
                </a:ext>
              </a:extLst>
            </p:cNvPr>
            <p:cNvSpPr txBox="1"/>
            <p:nvPr/>
          </p:nvSpPr>
          <p:spPr>
            <a:xfrm>
              <a:off x="4816569" y="6191631"/>
              <a:ext cx="474532" cy="138499"/>
            </a:xfrm>
            <a:prstGeom prst="rect">
              <a:avLst/>
            </a:prstGeom>
            <a:noFill/>
          </p:spPr>
          <p:txBody>
            <a:bodyPr wrap="square" lIns="0" tIns="0" rIns="0" bIns="0" rtlCol="0">
              <a:spAutoFit/>
            </a:bodyPr>
            <a:lstStyle/>
            <a:p>
              <a:pPr algn="ctr"/>
              <a:r>
                <a:rPr lang="en-US" sz="900" dirty="0">
                  <a:solidFill>
                    <a:schemeClr val="accent1"/>
                  </a:solidFill>
                </a:rPr>
                <a:t>0</a:t>
              </a:r>
              <a:endParaRPr lang="en-US" sz="1000" dirty="0">
                <a:solidFill>
                  <a:schemeClr val="accent1"/>
                </a:solidFill>
              </a:endParaRPr>
            </a:p>
          </p:txBody>
        </p:sp>
        <p:sp>
          <p:nvSpPr>
            <p:cNvPr id="300" name="TextBox 299">
              <a:extLst>
                <a:ext uri="{FF2B5EF4-FFF2-40B4-BE49-F238E27FC236}">
                  <a16:creationId xmlns:a16="http://schemas.microsoft.com/office/drawing/2014/main" id="{AD95E125-6E0F-734F-9A57-0B969946ED0E}"/>
                </a:ext>
              </a:extLst>
            </p:cNvPr>
            <p:cNvSpPr txBox="1"/>
            <p:nvPr/>
          </p:nvSpPr>
          <p:spPr>
            <a:xfrm>
              <a:off x="1377529" y="6323711"/>
              <a:ext cx="474532" cy="138499"/>
            </a:xfrm>
            <a:prstGeom prst="rect">
              <a:avLst/>
            </a:prstGeom>
            <a:noFill/>
          </p:spPr>
          <p:txBody>
            <a:bodyPr wrap="square" lIns="0" tIns="0" rIns="0" bIns="0" rtlCol="0">
              <a:spAutoFit/>
            </a:bodyPr>
            <a:lstStyle/>
            <a:p>
              <a:pPr algn="ctr"/>
              <a:r>
                <a:rPr lang="en-US" sz="900" dirty="0">
                  <a:solidFill>
                    <a:schemeClr val="accent2"/>
                  </a:solidFill>
                </a:rPr>
                <a:t>496</a:t>
              </a:r>
              <a:endParaRPr lang="en-US" sz="1000" dirty="0">
                <a:solidFill>
                  <a:schemeClr val="accent2"/>
                </a:solidFill>
              </a:endParaRPr>
            </a:p>
          </p:txBody>
        </p:sp>
        <p:sp>
          <p:nvSpPr>
            <p:cNvPr id="301" name="TextBox 300">
              <a:extLst>
                <a:ext uri="{FF2B5EF4-FFF2-40B4-BE49-F238E27FC236}">
                  <a16:creationId xmlns:a16="http://schemas.microsoft.com/office/drawing/2014/main" id="{85F06C13-FCF7-644F-9AAD-1507F17EDC1E}"/>
                </a:ext>
              </a:extLst>
            </p:cNvPr>
            <p:cNvSpPr txBox="1"/>
            <p:nvPr/>
          </p:nvSpPr>
          <p:spPr>
            <a:xfrm>
              <a:off x="1950505" y="6323711"/>
              <a:ext cx="474532" cy="138499"/>
            </a:xfrm>
            <a:prstGeom prst="rect">
              <a:avLst/>
            </a:prstGeom>
            <a:noFill/>
          </p:spPr>
          <p:txBody>
            <a:bodyPr wrap="square" lIns="0" tIns="0" rIns="0" bIns="0" rtlCol="0">
              <a:spAutoFit/>
            </a:bodyPr>
            <a:lstStyle/>
            <a:p>
              <a:pPr algn="ctr"/>
              <a:r>
                <a:rPr lang="en-US" sz="900" dirty="0">
                  <a:solidFill>
                    <a:schemeClr val="accent2"/>
                  </a:solidFill>
                </a:rPr>
                <a:t>384</a:t>
              </a:r>
              <a:endParaRPr lang="en-US" sz="1000" dirty="0">
                <a:solidFill>
                  <a:schemeClr val="accent2"/>
                </a:solidFill>
              </a:endParaRPr>
            </a:p>
          </p:txBody>
        </p:sp>
        <p:sp>
          <p:nvSpPr>
            <p:cNvPr id="302" name="TextBox 301">
              <a:extLst>
                <a:ext uri="{FF2B5EF4-FFF2-40B4-BE49-F238E27FC236}">
                  <a16:creationId xmlns:a16="http://schemas.microsoft.com/office/drawing/2014/main" id="{66617C21-3BEA-6F4F-A284-427603FD1CA6}"/>
                </a:ext>
              </a:extLst>
            </p:cNvPr>
            <p:cNvSpPr txBox="1"/>
            <p:nvPr/>
          </p:nvSpPr>
          <p:spPr>
            <a:xfrm>
              <a:off x="2518993" y="6323711"/>
              <a:ext cx="474532" cy="138499"/>
            </a:xfrm>
            <a:prstGeom prst="rect">
              <a:avLst/>
            </a:prstGeom>
            <a:noFill/>
          </p:spPr>
          <p:txBody>
            <a:bodyPr wrap="square" lIns="0" tIns="0" rIns="0" bIns="0" rtlCol="0">
              <a:spAutoFit/>
            </a:bodyPr>
            <a:lstStyle/>
            <a:p>
              <a:pPr algn="ctr"/>
              <a:r>
                <a:rPr lang="en-US" sz="900" dirty="0">
                  <a:solidFill>
                    <a:schemeClr val="accent2"/>
                  </a:solidFill>
                </a:rPr>
                <a:t>279</a:t>
              </a:r>
              <a:endParaRPr lang="en-US" sz="1000" dirty="0">
                <a:solidFill>
                  <a:schemeClr val="accent2"/>
                </a:solidFill>
              </a:endParaRPr>
            </a:p>
          </p:txBody>
        </p:sp>
        <p:sp>
          <p:nvSpPr>
            <p:cNvPr id="303" name="TextBox 302">
              <a:extLst>
                <a:ext uri="{FF2B5EF4-FFF2-40B4-BE49-F238E27FC236}">
                  <a16:creationId xmlns:a16="http://schemas.microsoft.com/office/drawing/2014/main" id="{5F253867-66F1-7946-B007-B575617128F4}"/>
                </a:ext>
              </a:extLst>
            </p:cNvPr>
            <p:cNvSpPr txBox="1"/>
            <p:nvPr/>
          </p:nvSpPr>
          <p:spPr>
            <a:xfrm>
              <a:off x="3087953" y="6323711"/>
              <a:ext cx="474532" cy="138499"/>
            </a:xfrm>
            <a:prstGeom prst="rect">
              <a:avLst/>
            </a:prstGeom>
            <a:noFill/>
          </p:spPr>
          <p:txBody>
            <a:bodyPr wrap="square" lIns="0" tIns="0" rIns="0" bIns="0" rtlCol="0">
              <a:spAutoFit/>
            </a:bodyPr>
            <a:lstStyle/>
            <a:p>
              <a:pPr algn="ctr"/>
              <a:r>
                <a:rPr lang="en-US" sz="900" dirty="0">
                  <a:solidFill>
                    <a:schemeClr val="accent2"/>
                  </a:solidFill>
                </a:rPr>
                <a:t>220</a:t>
              </a:r>
              <a:endParaRPr lang="en-US" sz="1000" dirty="0">
                <a:solidFill>
                  <a:schemeClr val="accent2"/>
                </a:solidFill>
              </a:endParaRPr>
            </a:p>
          </p:txBody>
        </p:sp>
        <p:sp>
          <p:nvSpPr>
            <p:cNvPr id="304" name="TextBox 303">
              <a:extLst>
                <a:ext uri="{FF2B5EF4-FFF2-40B4-BE49-F238E27FC236}">
                  <a16:creationId xmlns:a16="http://schemas.microsoft.com/office/drawing/2014/main" id="{8B063C90-DC4B-894B-847A-1CBBDFF5B4C8}"/>
                </a:ext>
              </a:extLst>
            </p:cNvPr>
            <p:cNvSpPr txBox="1"/>
            <p:nvPr/>
          </p:nvSpPr>
          <p:spPr>
            <a:xfrm>
              <a:off x="3657385" y="6323711"/>
              <a:ext cx="474532" cy="138499"/>
            </a:xfrm>
            <a:prstGeom prst="rect">
              <a:avLst/>
            </a:prstGeom>
            <a:noFill/>
          </p:spPr>
          <p:txBody>
            <a:bodyPr wrap="square" lIns="0" tIns="0" rIns="0" bIns="0" rtlCol="0">
              <a:spAutoFit/>
            </a:bodyPr>
            <a:lstStyle/>
            <a:p>
              <a:pPr algn="ctr"/>
              <a:r>
                <a:rPr lang="en-US" sz="900" dirty="0">
                  <a:solidFill>
                    <a:schemeClr val="accent2"/>
                  </a:solidFill>
                </a:rPr>
                <a:t>90</a:t>
              </a:r>
              <a:endParaRPr lang="en-US" sz="1000" dirty="0">
                <a:solidFill>
                  <a:schemeClr val="accent2"/>
                </a:solidFill>
              </a:endParaRPr>
            </a:p>
          </p:txBody>
        </p:sp>
        <p:sp>
          <p:nvSpPr>
            <p:cNvPr id="305" name="TextBox 304">
              <a:extLst>
                <a:ext uri="{FF2B5EF4-FFF2-40B4-BE49-F238E27FC236}">
                  <a16:creationId xmlns:a16="http://schemas.microsoft.com/office/drawing/2014/main" id="{037A540F-EF87-7B44-8DBB-912D82209929}"/>
                </a:ext>
              </a:extLst>
            </p:cNvPr>
            <p:cNvSpPr txBox="1"/>
            <p:nvPr/>
          </p:nvSpPr>
          <p:spPr>
            <a:xfrm>
              <a:off x="4232961" y="6323711"/>
              <a:ext cx="474532" cy="138499"/>
            </a:xfrm>
            <a:prstGeom prst="rect">
              <a:avLst/>
            </a:prstGeom>
            <a:noFill/>
          </p:spPr>
          <p:txBody>
            <a:bodyPr wrap="square" lIns="0" tIns="0" rIns="0" bIns="0" rtlCol="0">
              <a:spAutoFit/>
            </a:bodyPr>
            <a:lstStyle/>
            <a:p>
              <a:pPr algn="ctr"/>
              <a:r>
                <a:rPr lang="en-US" sz="900" dirty="0">
                  <a:solidFill>
                    <a:schemeClr val="accent2"/>
                  </a:solidFill>
                </a:rPr>
                <a:t>19</a:t>
              </a:r>
              <a:endParaRPr lang="en-US" sz="1000" dirty="0">
                <a:solidFill>
                  <a:schemeClr val="accent2"/>
                </a:solidFill>
              </a:endParaRPr>
            </a:p>
          </p:txBody>
        </p:sp>
        <p:sp>
          <p:nvSpPr>
            <p:cNvPr id="306" name="TextBox 305">
              <a:extLst>
                <a:ext uri="{FF2B5EF4-FFF2-40B4-BE49-F238E27FC236}">
                  <a16:creationId xmlns:a16="http://schemas.microsoft.com/office/drawing/2014/main" id="{AE29A1FC-A940-9E46-A474-89762BA36E69}"/>
                </a:ext>
              </a:extLst>
            </p:cNvPr>
            <p:cNvSpPr txBox="1"/>
            <p:nvPr/>
          </p:nvSpPr>
          <p:spPr>
            <a:xfrm>
              <a:off x="4816569" y="6323711"/>
              <a:ext cx="474532" cy="138499"/>
            </a:xfrm>
            <a:prstGeom prst="rect">
              <a:avLst/>
            </a:prstGeom>
            <a:noFill/>
          </p:spPr>
          <p:txBody>
            <a:bodyPr wrap="square" lIns="0" tIns="0" rIns="0" bIns="0" rtlCol="0">
              <a:spAutoFit/>
            </a:bodyPr>
            <a:lstStyle/>
            <a:p>
              <a:pPr algn="ctr"/>
              <a:r>
                <a:rPr lang="en-US" sz="900" dirty="0">
                  <a:solidFill>
                    <a:schemeClr val="accent2"/>
                  </a:solidFill>
                </a:rPr>
                <a:t>0</a:t>
              </a:r>
              <a:endParaRPr lang="en-US" sz="1000" dirty="0">
                <a:solidFill>
                  <a:schemeClr val="accent2"/>
                </a:solidFill>
              </a:endParaRPr>
            </a:p>
          </p:txBody>
        </p:sp>
        <p:grpSp>
          <p:nvGrpSpPr>
            <p:cNvPr id="172" name="Group 171">
              <a:extLst>
                <a:ext uri="{FF2B5EF4-FFF2-40B4-BE49-F238E27FC236}">
                  <a16:creationId xmlns:a16="http://schemas.microsoft.com/office/drawing/2014/main" id="{131CDC80-B4D8-E545-BAD1-63D9F5E2B0C9}"/>
                </a:ext>
              </a:extLst>
            </p:cNvPr>
            <p:cNvGrpSpPr/>
            <p:nvPr/>
          </p:nvGrpSpPr>
          <p:grpSpPr>
            <a:xfrm>
              <a:off x="1558035" y="4405925"/>
              <a:ext cx="3495470" cy="1183377"/>
              <a:chOff x="1219299" y="4392553"/>
              <a:chExt cx="3126740" cy="1058545"/>
            </a:xfrm>
          </p:grpSpPr>
          <p:sp>
            <p:nvSpPr>
              <p:cNvPr id="173" name="object 2">
                <a:extLst>
                  <a:ext uri="{FF2B5EF4-FFF2-40B4-BE49-F238E27FC236}">
                    <a16:creationId xmlns:a16="http://schemas.microsoft.com/office/drawing/2014/main" id="{5D5D95CD-6C92-8C4B-8395-4CF52918CBEB}"/>
                  </a:ext>
                </a:extLst>
              </p:cNvPr>
              <p:cNvSpPr/>
              <p:nvPr/>
            </p:nvSpPr>
            <p:spPr>
              <a:xfrm>
                <a:off x="1316714" y="4417412"/>
                <a:ext cx="3001010" cy="687070"/>
              </a:xfrm>
              <a:custGeom>
                <a:avLst/>
                <a:gdLst/>
                <a:ahLst/>
                <a:cxnLst/>
                <a:rect l="l" t="t" r="r" b="b"/>
                <a:pathLst>
                  <a:path w="3001010" h="687070">
                    <a:moveTo>
                      <a:pt x="0" y="0"/>
                    </a:moveTo>
                    <a:lnTo>
                      <a:pt x="64135" y="0"/>
                    </a:lnTo>
                    <a:lnTo>
                      <a:pt x="133870" y="41414"/>
                    </a:lnTo>
                    <a:lnTo>
                      <a:pt x="155892" y="41414"/>
                    </a:lnTo>
                    <a:lnTo>
                      <a:pt x="293268" y="120065"/>
                    </a:lnTo>
                    <a:lnTo>
                      <a:pt x="306374" y="134226"/>
                    </a:lnTo>
                    <a:lnTo>
                      <a:pt x="339407" y="134226"/>
                    </a:lnTo>
                    <a:lnTo>
                      <a:pt x="426440" y="195567"/>
                    </a:lnTo>
                    <a:lnTo>
                      <a:pt x="471182" y="195567"/>
                    </a:lnTo>
                    <a:lnTo>
                      <a:pt x="514527" y="242227"/>
                    </a:lnTo>
                    <a:lnTo>
                      <a:pt x="530250" y="242227"/>
                    </a:lnTo>
                    <a:lnTo>
                      <a:pt x="530250" y="253238"/>
                    </a:lnTo>
                    <a:lnTo>
                      <a:pt x="557517" y="253238"/>
                    </a:lnTo>
                    <a:lnTo>
                      <a:pt x="557517" y="267398"/>
                    </a:lnTo>
                    <a:lnTo>
                      <a:pt x="589495" y="267398"/>
                    </a:lnTo>
                    <a:lnTo>
                      <a:pt x="589495" y="277888"/>
                    </a:lnTo>
                    <a:lnTo>
                      <a:pt x="608380" y="277888"/>
                    </a:lnTo>
                    <a:lnTo>
                      <a:pt x="608380" y="285229"/>
                    </a:lnTo>
                    <a:lnTo>
                      <a:pt x="634593" y="285229"/>
                    </a:lnTo>
                    <a:lnTo>
                      <a:pt x="639305" y="285229"/>
                    </a:lnTo>
                    <a:lnTo>
                      <a:pt x="639305" y="295186"/>
                    </a:lnTo>
                    <a:lnTo>
                      <a:pt x="672338" y="295186"/>
                    </a:lnTo>
                    <a:lnTo>
                      <a:pt x="672338" y="303580"/>
                    </a:lnTo>
                    <a:lnTo>
                      <a:pt x="693839" y="303580"/>
                    </a:lnTo>
                    <a:lnTo>
                      <a:pt x="693839" y="316687"/>
                    </a:lnTo>
                    <a:lnTo>
                      <a:pt x="726871" y="316687"/>
                    </a:lnTo>
                    <a:lnTo>
                      <a:pt x="726871" y="325602"/>
                    </a:lnTo>
                    <a:lnTo>
                      <a:pt x="759904" y="325602"/>
                    </a:lnTo>
                    <a:lnTo>
                      <a:pt x="779830" y="352336"/>
                    </a:lnTo>
                    <a:lnTo>
                      <a:pt x="799744" y="352336"/>
                    </a:lnTo>
                    <a:lnTo>
                      <a:pt x="799744" y="360197"/>
                    </a:lnTo>
                    <a:lnTo>
                      <a:pt x="828586" y="360197"/>
                    </a:lnTo>
                    <a:lnTo>
                      <a:pt x="847458" y="381698"/>
                    </a:lnTo>
                    <a:lnTo>
                      <a:pt x="904608" y="381698"/>
                    </a:lnTo>
                    <a:lnTo>
                      <a:pt x="910907" y="381698"/>
                    </a:lnTo>
                    <a:lnTo>
                      <a:pt x="910907" y="390613"/>
                    </a:lnTo>
                    <a:lnTo>
                      <a:pt x="950226" y="390613"/>
                    </a:lnTo>
                    <a:lnTo>
                      <a:pt x="950226" y="404761"/>
                    </a:lnTo>
                    <a:lnTo>
                      <a:pt x="984834" y="404761"/>
                    </a:lnTo>
                    <a:lnTo>
                      <a:pt x="984834" y="422071"/>
                    </a:lnTo>
                    <a:lnTo>
                      <a:pt x="1016292" y="422071"/>
                    </a:lnTo>
                    <a:lnTo>
                      <a:pt x="1016292" y="429933"/>
                    </a:lnTo>
                    <a:lnTo>
                      <a:pt x="1038313" y="429933"/>
                    </a:lnTo>
                    <a:lnTo>
                      <a:pt x="1038313" y="437794"/>
                    </a:lnTo>
                    <a:lnTo>
                      <a:pt x="1080782" y="437794"/>
                    </a:lnTo>
                    <a:lnTo>
                      <a:pt x="1080782" y="447243"/>
                    </a:lnTo>
                    <a:lnTo>
                      <a:pt x="1105420" y="447243"/>
                    </a:lnTo>
                    <a:lnTo>
                      <a:pt x="1105420" y="461911"/>
                    </a:lnTo>
                    <a:lnTo>
                      <a:pt x="1160475" y="461911"/>
                    </a:lnTo>
                    <a:lnTo>
                      <a:pt x="1160475" y="470306"/>
                    </a:lnTo>
                    <a:lnTo>
                      <a:pt x="1203464" y="470306"/>
                    </a:lnTo>
                    <a:lnTo>
                      <a:pt x="1203464" y="485508"/>
                    </a:lnTo>
                    <a:lnTo>
                      <a:pt x="1234401" y="485508"/>
                    </a:lnTo>
                    <a:lnTo>
                      <a:pt x="1234401" y="491807"/>
                    </a:lnTo>
                    <a:lnTo>
                      <a:pt x="1288935" y="491807"/>
                    </a:lnTo>
                    <a:lnTo>
                      <a:pt x="1288935" y="496519"/>
                    </a:lnTo>
                    <a:lnTo>
                      <a:pt x="1362862" y="496519"/>
                    </a:lnTo>
                    <a:lnTo>
                      <a:pt x="1362862" y="504367"/>
                    </a:lnTo>
                    <a:lnTo>
                      <a:pt x="1489748" y="504367"/>
                    </a:lnTo>
                    <a:lnTo>
                      <a:pt x="1489748" y="512254"/>
                    </a:lnTo>
                    <a:lnTo>
                      <a:pt x="1522768" y="512254"/>
                    </a:lnTo>
                    <a:lnTo>
                      <a:pt x="1522768" y="519061"/>
                    </a:lnTo>
                    <a:lnTo>
                      <a:pt x="1578356" y="519061"/>
                    </a:lnTo>
                    <a:lnTo>
                      <a:pt x="1578356" y="528510"/>
                    </a:lnTo>
                    <a:lnTo>
                      <a:pt x="1588312" y="528510"/>
                    </a:lnTo>
                    <a:lnTo>
                      <a:pt x="1588312" y="534276"/>
                    </a:lnTo>
                    <a:lnTo>
                      <a:pt x="1620824" y="534276"/>
                    </a:lnTo>
                    <a:lnTo>
                      <a:pt x="1620824" y="541083"/>
                    </a:lnTo>
                    <a:lnTo>
                      <a:pt x="1744027" y="541083"/>
                    </a:lnTo>
                    <a:lnTo>
                      <a:pt x="1744027" y="546862"/>
                    </a:lnTo>
                    <a:lnTo>
                      <a:pt x="1776539" y="546862"/>
                    </a:lnTo>
                    <a:lnTo>
                      <a:pt x="1776539" y="553148"/>
                    </a:lnTo>
                    <a:lnTo>
                      <a:pt x="1776539" y="557872"/>
                    </a:lnTo>
                    <a:lnTo>
                      <a:pt x="1884552" y="557872"/>
                    </a:lnTo>
                    <a:lnTo>
                      <a:pt x="1884552" y="565213"/>
                    </a:lnTo>
                    <a:lnTo>
                      <a:pt x="1930692" y="565213"/>
                    </a:lnTo>
                    <a:lnTo>
                      <a:pt x="1930692" y="573595"/>
                    </a:lnTo>
                    <a:lnTo>
                      <a:pt x="2037651" y="573595"/>
                    </a:lnTo>
                    <a:lnTo>
                      <a:pt x="2037651" y="582510"/>
                    </a:lnTo>
                    <a:lnTo>
                      <a:pt x="2044458" y="582510"/>
                    </a:lnTo>
                    <a:lnTo>
                      <a:pt x="2044458" y="590372"/>
                    </a:lnTo>
                    <a:lnTo>
                      <a:pt x="2143036" y="590372"/>
                    </a:lnTo>
                    <a:lnTo>
                      <a:pt x="2143036" y="599287"/>
                    </a:lnTo>
                    <a:lnTo>
                      <a:pt x="2288273" y="599287"/>
                    </a:lnTo>
                    <a:lnTo>
                      <a:pt x="2288273" y="610298"/>
                    </a:lnTo>
                    <a:lnTo>
                      <a:pt x="2336507" y="610298"/>
                    </a:lnTo>
                    <a:lnTo>
                      <a:pt x="2336507" y="619213"/>
                    </a:lnTo>
                    <a:lnTo>
                      <a:pt x="2390508" y="619213"/>
                    </a:lnTo>
                    <a:lnTo>
                      <a:pt x="2390508" y="647522"/>
                    </a:lnTo>
                    <a:lnTo>
                      <a:pt x="2531021" y="647522"/>
                    </a:lnTo>
                    <a:lnTo>
                      <a:pt x="2531021" y="686841"/>
                    </a:lnTo>
                    <a:lnTo>
                      <a:pt x="3000806" y="686841"/>
                    </a:lnTo>
                  </a:path>
                </a:pathLst>
              </a:custGeom>
              <a:ln w="12700">
                <a:solidFill>
                  <a:srgbClr val="EC661B"/>
                </a:solidFill>
              </a:ln>
            </p:spPr>
            <p:txBody>
              <a:bodyPr wrap="square" lIns="0" tIns="0" rIns="0" bIns="0" rtlCol="0"/>
              <a:lstStyle/>
              <a:p>
                <a:endParaRPr/>
              </a:p>
            </p:txBody>
          </p:sp>
          <p:grpSp>
            <p:nvGrpSpPr>
              <p:cNvPr id="174" name="object 36">
                <a:extLst>
                  <a:ext uri="{FF2B5EF4-FFF2-40B4-BE49-F238E27FC236}">
                    <a16:creationId xmlns:a16="http://schemas.microsoft.com/office/drawing/2014/main" id="{E264C2F3-66A4-2E48-9818-241D2C6ADA0F}"/>
                  </a:ext>
                </a:extLst>
              </p:cNvPr>
              <p:cNvGrpSpPr/>
              <p:nvPr/>
            </p:nvGrpSpPr>
            <p:grpSpPr>
              <a:xfrm>
                <a:off x="1225158" y="4406693"/>
                <a:ext cx="3024505" cy="827405"/>
                <a:chOff x="1225158" y="4406693"/>
                <a:chExt cx="3024505" cy="827405"/>
              </a:xfrm>
            </p:grpSpPr>
            <p:sp>
              <p:nvSpPr>
                <p:cNvPr id="184" name="object 37">
                  <a:extLst>
                    <a:ext uri="{FF2B5EF4-FFF2-40B4-BE49-F238E27FC236}">
                      <a16:creationId xmlns:a16="http://schemas.microsoft.com/office/drawing/2014/main" id="{3F31D836-6652-C14B-A43D-376EAA5F3B87}"/>
                    </a:ext>
                  </a:extLst>
                </p:cNvPr>
                <p:cNvSpPr/>
                <p:nvPr/>
              </p:nvSpPr>
              <p:spPr>
                <a:xfrm>
                  <a:off x="1272482" y="4413043"/>
                  <a:ext cx="2971165" cy="814705"/>
                </a:xfrm>
                <a:custGeom>
                  <a:avLst/>
                  <a:gdLst/>
                  <a:ahLst/>
                  <a:cxnLst/>
                  <a:rect l="l" t="t" r="r" b="b"/>
                  <a:pathLst>
                    <a:path w="2971165" h="814704">
                      <a:moveTo>
                        <a:pt x="0" y="0"/>
                      </a:moveTo>
                      <a:lnTo>
                        <a:pt x="44234" y="0"/>
                      </a:lnTo>
                      <a:lnTo>
                        <a:pt x="44234" y="11188"/>
                      </a:lnTo>
                      <a:lnTo>
                        <a:pt x="90373" y="11188"/>
                      </a:lnTo>
                      <a:lnTo>
                        <a:pt x="203619" y="82486"/>
                      </a:lnTo>
                      <a:lnTo>
                        <a:pt x="241376" y="82486"/>
                      </a:lnTo>
                      <a:lnTo>
                        <a:pt x="337845" y="132829"/>
                      </a:lnTo>
                      <a:lnTo>
                        <a:pt x="344830" y="146812"/>
                      </a:lnTo>
                      <a:lnTo>
                        <a:pt x="379793" y="146812"/>
                      </a:lnTo>
                      <a:lnTo>
                        <a:pt x="470674" y="199936"/>
                      </a:lnTo>
                      <a:lnTo>
                        <a:pt x="515416" y="199936"/>
                      </a:lnTo>
                      <a:lnTo>
                        <a:pt x="554558" y="227901"/>
                      </a:lnTo>
                      <a:lnTo>
                        <a:pt x="602094" y="227901"/>
                      </a:lnTo>
                      <a:lnTo>
                        <a:pt x="621677" y="240487"/>
                      </a:lnTo>
                      <a:lnTo>
                        <a:pt x="684593" y="240487"/>
                      </a:lnTo>
                      <a:lnTo>
                        <a:pt x="684593" y="253072"/>
                      </a:lnTo>
                      <a:lnTo>
                        <a:pt x="713955" y="253072"/>
                      </a:lnTo>
                      <a:lnTo>
                        <a:pt x="713955" y="263550"/>
                      </a:lnTo>
                      <a:lnTo>
                        <a:pt x="753097" y="263550"/>
                      </a:lnTo>
                      <a:lnTo>
                        <a:pt x="753097" y="274040"/>
                      </a:lnTo>
                      <a:lnTo>
                        <a:pt x="797140" y="274040"/>
                      </a:lnTo>
                      <a:lnTo>
                        <a:pt x="797140" y="285927"/>
                      </a:lnTo>
                      <a:lnTo>
                        <a:pt x="829995" y="285927"/>
                      </a:lnTo>
                      <a:lnTo>
                        <a:pt x="829995" y="294309"/>
                      </a:lnTo>
                      <a:lnTo>
                        <a:pt x="860056" y="294309"/>
                      </a:lnTo>
                      <a:lnTo>
                        <a:pt x="860056" y="301307"/>
                      </a:lnTo>
                      <a:lnTo>
                        <a:pt x="890117" y="301307"/>
                      </a:lnTo>
                      <a:lnTo>
                        <a:pt x="890117" y="308292"/>
                      </a:lnTo>
                      <a:lnTo>
                        <a:pt x="922274" y="308292"/>
                      </a:lnTo>
                      <a:lnTo>
                        <a:pt x="922274" y="315290"/>
                      </a:lnTo>
                      <a:lnTo>
                        <a:pt x="964222" y="315290"/>
                      </a:lnTo>
                      <a:lnTo>
                        <a:pt x="964222" y="322973"/>
                      </a:lnTo>
                      <a:lnTo>
                        <a:pt x="993584" y="322973"/>
                      </a:lnTo>
                      <a:lnTo>
                        <a:pt x="993584" y="334162"/>
                      </a:lnTo>
                      <a:lnTo>
                        <a:pt x="1043216" y="334162"/>
                      </a:lnTo>
                      <a:lnTo>
                        <a:pt x="1043216" y="342544"/>
                      </a:lnTo>
                      <a:lnTo>
                        <a:pt x="1092847" y="342544"/>
                      </a:lnTo>
                      <a:lnTo>
                        <a:pt x="1090053" y="353733"/>
                      </a:lnTo>
                      <a:lnTo>
                        <a:pt x="1092847" y="353733"/>
                      </a:lnTo>
                      <a:lnTo>
                        <a:pt x="1185824" y="353733"/>
                      </a:lnTo>
                      <a:lnTo>
                        <a:pt x="1185824" y="362826"/>
                      </a:lnTo>
                      <a:lnTo>
                        <a:pt x="1262735" y="362826"/>
                      </a:lnTo>
                      <a:lnTo>
                        <a:pt x="1262735" y="371208"/>
                      </a:lnTo>
                      <a:lnTo>
                        <a:pt x="1278813" y="371208"/>
                      </a:lnTo>
                      <a:lnTo>
                        <a:pt x="1278813" y="378206"/>
                      </a:lnTo>
                      <a:lnTo>
                        <a:pt x="1355712" y="378206"/>
                      </a:lnTo>
                      <a:lnTo>
                        <a:pt x="1355712" y="387286"/>
                      </a:lnTo>
                      <a:lnTo>
                        <a:pt x="1429105" y="387286"/>
                      </a:lnTo>
                      <a:lnTo>
                        <a:pt x="1429105" y="395681"/>
                      </a:lnTo>
                      <a:lnTo>
                        <a:pt x="1514398" y="395681"/>
                      </a:lnTo>
                      <a:lnTo>
                        <a:pt x="1514398" y="405472"/>
                      </a:lnTo>
                      <a:lnTo>
                        <a:pt x="1521383" y="405472"/>
                      </a:lnTo>
                      <a:lnTo>
                        <a:pt x="1521383" y="413854"/>
                      </a:lnTo>
                      <a:lnTo>
                        <a:pt x="1581505" y="413854"/>
                      </a:lnTo>
                      <a:lnTo>
                        <a:pt x="1581505" y="420852"/>
                      </a:lnTo>
                      <a:lnTo>
                        <a:pt x="1673085" y="420852"/>
                      </a:lnTo>
                      <a:lnTo>
                        <a:pt x="1673085" y="427139"/>
                      </a:lnTo>
                      <a:lnTo>
                        <a:pt x="1719224" y="427139"/>
                      </a:lnTo>
                      <a:lnTo>
                        <a:pt x="1719224" y="434822"/>
                      </a:lnTo>
                      <a:lnTo>
                        <a:pt x="1770964" y="434822"/>
                      </a:lnTo>
                      <a:lnTo>
                        <a:pt x="1770964" y="443217"/>
                      </a:lnTo>
                      <a:lnTo>
                        <a:pt x="1856244" y="443217"/>
                      </a:lnTo>
                      <a:lnTo>
                        <a:pt x="1856244" y="451612"/>
                      </a:lnTo>
                      <a:lnTo>
                        <a:pt x="1944331" y="451612"/>
                      </a:lnTo>
                      <a:lnTo>
                        <a:pt x="1944331" y="461391"/>
                      </a:lnTo>
                      <a:lnTo>
                        <a:pt x="2047100" y="461391"/>
                      </a:lnTo>
                      <a:lnTo>
                        <a:pt x="2047100" y="474675"/>
                      </a:lnTo>
                      <a:lnTo>
                        <a:pt x="2146363" y="474675"/>
                      </a:lnTo>
                      <a:lnTo>
                        <a:pt x="2146363" y="485165"/>
                      </a:lnTo>
                      <a:lnTo>
                        <a:pt x="2179231" y="485165"/>
                      </a:lnTo>
                      <a:lnTo>
                        <a:pt x="2179231" y="495642"/>
                      </a:lnTo>
                      <a:lnTo>
                        <a:pt x="2204389" y="495642"/>
                      </a:lnTo>
                      <a:lnTo>
                        <a:pt x="2204389" y="502640"/>
                      </a:lnTo>
                      <a:lnTo>
                        <a:pt x="2256828" y="502640"/>
                      </a:lnTo>
                      <a:lnTo>
                        <a:pt x="2256828" y="526402"/>
                      </a:lnTo>
                      <a:lnTo>
                        <a:pt x="2327427" y="526402"/>
                      </a:lnTo>
                      <a:lnTo>
                        <a:pt x="2327427" y="545985"/>
                      </a:lnTo>
                      <a:lnTo>
                        <a:pt x="2423210" y="545985"/>
                      </a:lnTo>
                      <a:lnTo>
                        <a:pt x="2423210" y="556463"/>
                      </a:lnTo>
                      <a:lnTo>
                        <a:pt x="2461653" y="556463"/>
                      </a:lnTo>
                      <a:lnTo>
                        <a:pt x="2461653" y="570445"/>
                      </a:lnTo>
                      <a:lnTo>
                        <a:pt x="2491714" y="570445"/>
                      </a:lnTo>
                      <a:lnTo>
                        <a:pt x="2491714" y="583031"/>
                      </a:lnTo>
                      <a:lnTo>
                        <a:pt x="2709824" y="583031"/>
                      </a:lnTo>
                      <a:lnTo>
                        <a:pt x="2709824" y="609600"/>
                      </a:lnTo>
                      <a:lnTo>
                        <a:pt x="2838462" y="609600"/>
                      </a:lnTo>
                      <a:lnTo>
                        <a:pt x="2838462" y="643153"/>
                      </a:lnTo>
                      <a:lnTo>
                        <a:pt x="2890189" y="643153"/>
                      </a:lnTo>
                      <a:lnTo>
                        <a:pt x="2890189" y="730542"/>
                      </a:lnTo>
                      <a:lnTo>
                        <a:pt x="2899981" y="730542"/>
                      </a:lnTo>
                      <a:lnTo>
                        <a:pt x="2899981" y="814425"/>
                      </a:lnTo>
                      <a:lnTo>
                        <a:pt x="2970580" y="814425"/>
                      </a:lnTo>
                    </a:path>
                  </a:pathLst>
                </a:custGeom>
                <a:ln w="12700">
                  <a:solidFill>
                    <a:srgbClr val="4B88C7"/>
                  </a:solidFill>
                </a:ln>
              </p:spPr>
              <p:txBody>
                <a:bodyPr wrap="square" lIns="0" tIns="0" rIns="0" bIns="0" rtlCol="0"/>
                <a:lstStyle/>
                <a:p>
                  <a:endParaRPr/>
                </a:p>
              </p:txBody>
            </p:sp>
            <p:sp>
              <p:nvSpPr>
                <p:cNvPr id="185" name="object 38">
                  <a:extLst>
                    <a:ext uri="{FF2B5EF4-FFF2-40B4-BE49-F238E27FC236}">
                      <a16:creationId xmlns:a16="http://schemas.microsoft.com/office/drawing/2014/main" id="{3E53DA30-CF65-7C4D-AB11-A4A720CFE086}"/>
                    </a:ext>
                  </a:extLst>
                </p:cNvPr>
                <p:cNvSpPr/>
                <p:nvPr/>
              </p:nvSpPr>
              <p:spPr>
                <a:xfrm>
                  <a:off x="1225158" y="459818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6" name="object 39">
                  <a:extLst>
                    <a:ext uri="{FF2B5EF4-FFF2-40B4-BE49-F238E27FC236}">
                      <a16:creationId xmlns:a16="http://schemas.microsoft.com/office/drawing/2014/main" id="{45ADADAA-5800-D24C-94CD-98F879383708}"/>
                    </a:ext>
                  </a:extLst>
                </p:cNvPr>
                <p:cNvSpPr/>
                <p:nvPr/>
              </p:nvSpPr>
              <p:spPr>
                <a:xfrm>
                  <a:off x="1225158" y="479746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7" name="object 40">
                  <a:extLst>
                    <a:ext uri="{FF2B5EF4-FFF2-40B4-BE49-F238E27FC236}">
                      <a16:creationId xmlns:a16="http://schemas.microsoft.com/office/drawing/2014/main" id="{C0A8CA36-9041-A54F-99CF-7DC74096B0EC}"/>
                    </a:ext>
                  </a:extLst>
                </p:cNvPr>
                <p:cNvSpPr/>
                <p:nvPr/>
              </p:nvSpPr>
              <p:spPr>
                <a:xfrm>
                  <a:off x="1225158" y="4996743"/>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8" name="object 41">
                  <a:extLst>
                    <a:ext uri="{FF2B5EF4-FFF2-40B4-BE49-F238E27FC236}">
                      <a16:creationId xmlns:a16="http://schemas.microsoft.com/office/drawing/2014/main" id="{E2D2DAF0-045A-5845-BE87-1DC69FC3480D}"/>
                    </a:ext>
                  </a:extLst>
                </p:cNvPr>
                <p:cNvSpPr/>
                <p:nvPr/>
              </p:nvSpPr>
              <p:spPr>
                <a:xfrm>
                  <a:off x="1225158" y="519602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grpSp>
          <p:sp>
            <p:nvSpPr>
              <p:cNvPr id="175" name="object 42">
                <a:extLst>
                  <a:ext uri="{FF2B5EF4-FFF2-40B4-BE49-F238E27FC236}">
                    <a16:creationId xmlns:a16="http://schemas.microsoft.com/office/drawing/2014/main" id="{3812C863-22BA-4A49-9B2B-5E3C0354D7D9}"/>
                  </a:ext>
                </a:extLst>
              </p:cNvPr>
              <p:cNvSpPr/>
              <p:nvPr/>
            </p:nvSpPr>
            <p:spPr>
              <a:xfrm>
                <a:off x="1782113"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6" name="object 43">
                <a:extLst>
                  <a:ext uri="{FF2B5EF4-FFF2-40B4-BE49-F238E27FC236}">
                    <a16:creationId xmlns:a16="http://schemas.microsoft.com/office/drawing/2014/main" id="{0BD39B7F-9A35-1344-81CF-F3B2AB682069}"/>
                  </a:ext>
                </a:extLst>
              </p:cNvPr>
              <p:cNvSpPr/>
              <p:nvPr/>
            </p:nvSpPr>
            <p:spPr>
              <a:xfrm>
                <a:off x="1271999"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7" name="object 44">
                <a:extLst>
                  <a:ext uri="{FF2B5EF4-FFF2-40B4-BE49-F238E27FC236}">
                    <a16:creationId xmlns:a16="http://schemas.microsoft.com/office/drawing/2014/main" id="{3C8E81FA-9155-9047-A257-36B92F2FC106}"/>
                  </a:ext>
                </a:extLst>
              </p:cNvPr>
              <p:cNvSpPr/>
              <p:nvPr/>
            </p:nvSpPr>
            <p:spPr>
              <a:xfrm>
                <a:off x="2292228"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8" name="object 45">
                <a:extLst>
                  <a:ext uri="{FF2B5EF4-FFF2-40B4-BE49-F238E27FC236}">
                    <a16:creationId xmlns:a16="http://schemas.microsoft.com/office/drawing/2014/main" id="{8CF65031-16FD-BB4D-95AA-A15E276389E2}"/>
                  </a:ext>
                </a:extLst>
              </p:cNvPr>
              <p:cNvSpPr/>
              <p:nvPr/>
            </p:nvSpPr>
            <p:spPr>
              <a:xfrm>
                <a:off x="2802342"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79" name="object 46">
                <a:extLst>
                  <a:ext uri="{FF2B5EF4-FFF2-40B4-BE49-F238E27FC236}">
                    <a16:creationId xmlns:a16="http://schemas.microsoft.com/office/drawing/2014/main" id="{32366DD8-EC9E-9F41-9B9E-893F9ADEDCDC}"/>
                  </a:ext>
                </a:extLst>
              </p:cNvPr>
              <p:cNvSpPr/>
              <p:nvPr/>
            </p:nvSpPr>
            <p:spPr>
              <a:xfrm>
                <a:off x="3312457"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80" name="object 47">
                <a:extLst>
                  <a:ext uri="{FF2B5EF4-FFF2-40B4-BE49-F238E27FC236}">
                    <a16:creationId xmlns:a16="http://schemas.microsoft.com/office/drawing/2014/main" id="{A97E2394-DAA0-B84B-A54A-5B77F4B2FAE8}"/>
                  </a:ext>
                </a:extLst>
              </p:cNvPr>
              <p:cNvSpPr/>
              <p:nvPr/>
            </p:nvSpPr>
            <p:spPr>
              <a:xfrm>
                <a:off x="3822570"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81" name="object 48">
                <a:extLst>
                  <a:ext uri="{FF2B5EF4-FFF2-40B4-BE49-F238E27FC236}">
                    <a16:creationId xmlns:a16="http://schemas.microsoft.com/office/drawing/2014/main" id="{BDB1D4DD-2DF7-3848-9C07-F584466834C3}"/>
                  </a:ext>
                </a:extLst>
              </p:cNvPr>
              <p:cNvGrpSpPr/>
              <p:nvPr/>
            </p:nvGrpSpPr>
            <p:grpSpPr>
              <a:xfrm>
                <a:off x="1219299" y="4392553"/>
                <a:ext cx="3126740" cy="1058545"/>
                <a:chOff x="1219299" y="4392553"/>
                <a:chExt cx="3126740" cy="1058545"/>
              </a:xfrm>
            </p:grpSpPr>
            <p:sp>
              <p:nvSpPr>
                <p:cNvPr id="182" name="object 49">
                  <a:extLst>
                    <a:ext uri="{FF2B5EF4-FFF2-40B4-BE49-F238E27FC236}">
                      <a16:creationId xmlns:a16="http://schemas.microsoft.com/office/drawing/2014/main" id="{31E6BD13-0488-984E-B96F-E284AA3532E0}"/>
                    </a:ext>
                  </a:extLst>
                </p:cNvPr>
                <p:cNvSpPr/>
                <p:nvPr/>
              </p:nvSpPr>
              <p:spPr>
                <a:xfrm>
                  <a:off x="1225158" y="5395304"/>
                  <a:ext cx="46990" cy="0"/>
                </a:xfrm>
                <a:custGeom>
                  <a:avLst/>
                  <a:gdLst/>
                  <a:ahLst/>
                  <a:cxnLst/>
                  <a:rect l="l" t="t" r="r" b="b"/>
                  <a:pathLst>
                    <a:path w="46990">
                      <a:moveTo>
                        <a:pt x="0" y="0"/>
                      </a:moveTo>
                      <a:lnTo>
                        <a:pt x="46837" y="0"/>
                      </a:lnTo>
                    </a:path>
                  </a:pathLst>
                </a:custGeom>
                <a:ln w="12700">
                  <a:solidFill>
                    <a:srgbClr val="363636"/>
                  </a:solidFill>
                </a:ln>
              </p:spPr>
              <p:txBody>
                <a:bodyPr wrap="square" lIns="0" tIns="0" rIns="0" bIns="0" rtlCol="0"/>
                <a:lstStyle/>
                <a:p>
                  <a:endParaRPr/>
                </a:p>
              </p:txBody>
            </p:sp>
            <p:sp>
              <p:nvSpPr>
                <p:cNvPr id="183" name="object 50">
                  <a:extLst>
                    <a:ext uri="{FF2B5EF4-FFF2-40B4-BE49-F238E27FC236}">
                      <a16:creationId xmlns:a16="http://schemas.microsoft.com/office/drawing/2014/main" id="{D2551F3F-7D32-AC4A-9918-7A4810EAAB13}"/>
                    </a:ext>
                  </a:extLst>
                </p:cNvPr>
                <p:cNvSpPr/>
                <p:nvPr/>
              </p:nvSpPr>
              <p:spPr>
                <a:xfrm>
                  <a:off x="1225649" y="4398903"/>
                  <a:ext cx="3114040" cy="1045844"/>
                </a:xfrm>
                <a:custGeom>
                  <a:avLst/>
                  <a:gdLst/>
                  <a:ahLst/>
                  <a:cxnLst/>
                  <a:rect l="l" t="t" r="r" b="b"/>
                  <a:pathLst>
                    <a:path w="3114040" h="1045845">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23" name="TextBox 222">
              <a:extLst>
                <a:ext uri="{FF2B5EF4-FFF2-40B4-BE49-F238E27FC236}">
                  <a16:creationId xmlns:a16="http://schemas.microsoft.com/office/drawing/2014/main" id="{3162ED5C-69B2-4F40-88D9-BB01E9083C47}"/>
                </a:ext>
              </a:extLst>
            </p:cNvPr>
            <p:cNvSpPr txBox="1"/>
            <p:nvPr/>
          </p:nvSpPr>
          <p:spPr>
            <a:xfrm>
              <a:off x="1044072" y="5406565"/>
              <a:ext cx="474532" cy="184666"/>
            </a:xfrm>
            <a:prstGeom prst="rect">
              <a:avLst/>
            </a:prstGeom>
            <a:noFill/>
          </p:spPr>
          <p:txBody>
            <a:bodyPr wrap="square" lIns="0" tIns="0" rIns="0" bIns="0" rtlCol="0">
              <a:spAutoFit/>
            </a:bodyPr>
            <a:lstStyle/>
            <a:p>
              <a:pPr algn="r"/>
              <a:r>
                <a:rPr lang="en-US" sz="1200" dirty="0">
                  <a:solidFill>
                    <a:schemeClr val="tx1"/>
                  </a:solidFill>
                </a:rPr>
                <a:t>0</a:t>
              </a:r>
              <a:endParaRPr lang="en-US" sz="1400" dirty="0">
                <a:solidFill>
                  <a:schemeClr val="tx1"/>
                </a:solidFill>
              </a:endParaRPr>
            </a:p>
          </p:txBody>
        </p:sp>
        <p:sp>
          <p:nvSpPr>
            <p:cNvPr id="224" name="TextBox 223">
              <a:extLst>
                <a:ext uri="{FF2B5EF4-FFF2-40B4-BE49-F238E27FC236}">
                  <a16:creationId xmlns:a16="http://schemas.microsoft.com/office/drawing/2014/main" id="{123C9183-A231-F340-A025-8D254E399D1F}"/>
                </a:ext>
              </a:extLst>
            </p:cNvPr>
            <p:cNvSpPr txBox="1"/>
            <p:nvPr/>
          </p:nvSpPr>
          <p:spPr>
            <a:xfrm>
              <a:off x="1044072" y="5183045"/>
              <a:ext cx="474532" cy="184666"/>
            </a:xfrm>
            <a:prstGeom prst="rect">
              <a:avLst/>
            </a:prstGeom>
            <a:noFill/>
          </p:spPr>
          <p:txBody>
            <a:bodyPr wrap="square" lIns="0" tIns="0" rIns="0" bIns="0" rtlCol="0">
              <a:spAutoFit/>
            </a:bodyPr>
            <a:lstStyle/>
            <a:p>
              <a:pPr algn="r"/>
              <a:r>
                <a:rPr lang="en-US" sz="1200" dirty="0">
                  <a:solidFill>
                    <a:schemeClr val="tx1"/>
                  </a:solidFill>
                </a:rPr>
                <a:t>0.2</a:t>
              </a:r>
              <a:endParaRPr lang="en-US" sz="1400" dirty="0">
                <a:solidFill>
                  <a:schemeClr val="tx1"/>
                </a:solidFill>
              </a:endParaRPr>
            </a:p>
          </p:txBody>
        </p:sp>
        <p:sp>
          <p:nvSpPr>
            <p:cNvPr id="225" name="TextBox 224">
              <a:extLst>
                <a:ext uri="{FF2B5EF4-FFF2-40B4-BE49-F238E27FC236}">
                  <a16:creationId xmlns:a16="http://schemas.microsoft.com/office/drawing/2014/main" id="{95EECAC1-163C-9E4A-AEA9-76BF813B3D6C}"/>
                </a:ext>
              </a:extLst>
            </p:cNvPr>
            <p:cNvSpPr txBox="1"/>
            <p:nvPr/>
          </p:nvSpPr>
          <p:spPr>
            <a:xfrm>
              <a:off x="1044072" y="4959525"/>
              <a:ext cx="474532" cy="184666"/>
            </a:xfrm>
            <a:prstGeom prst="rect">
              <a:avLst/>
            </a:prstGeom>
            <a:noFill/>
          </p:spPr>
          <p:txBody>
            <a:bodyPr wrap="square" lIns="0" tIns="0" rIns="0" bIns="0" rtlCol="0">
              <a:spAutoFit/>
            </a:bodyPr>
            <a:lstStyle/>
            <a:p>
              <a:pPr algn="r"/>
              <a:r>
                <a:rPr lang="en-US" sz="1200" dirty="0">
                  <a:solidFill>
                    <a:schemeClr val="tx1"/>
                  </a:solidFill>
                </a:rPr>
                <a:t>0.4</a:t>
              </a:r>
              <a:endParaRPr lang="en-US" sz="1400" dirty="0">
                <a:solidFill>
                  <a:schemeClr val="tx1"/>
                </a:solidFill>
              </a:endParaRPr>
            </a:p>
          </p:txBody>
        </p:sp>
        <p:sp>
          <p:nvSpPr>
            <p:cNvPr id="226" name="TextBox 225">
              <a:extLst>
                <a:ext uri="{FF2B5EF4-FFF2-40B4-BE49-F238E27FC236}">
                  <a16:creationId xmlns:a16="http://schemas.microsoft.com/office/drawing/2014/main" id="{6B87F43E-6593-9E49-844B-E713ADC305D6}"/>
                </a:ext>
              </a:extLst>
            </p:cNvPr>
            <p:cNvSpPr txBox="1"/>
            <p:nvPr/>
          </p:nvSpPr>
          <p:spPr>
            <a:xfrm>
              <a:off x="1044072" y="4736005"/>
              <a:ext cx="474532" cy="184666"/>
            </a:xfrm>
            <a:prstGeom prst="rect">
              <a:avLst/>
            </a:prstGeom>
            <a:noFill/>
          </p:spPr>
          <p:txBody>
            <a:bodyPr wrap="square" lIns="0" tIns="0" rIns="0" bIns="0" rtlCol="0">
              <a:spAutoFit/>
            </a:bodyPr>
            <a:lstStyle/>
            <a:p>
              <a:pPr algn="r"/>
              <a:r>
                <a:rPr lang="en-US" sz="1200" dirty="0">
                  <a:solidFill>
                    <a:schemeClr val="tx1"/>
                  </a:solidFill>
                </a:rPr>
                <a:t>0.6</a:t>
              </a:r>
              <a:endParaRPr lang="en-US" sz="1400" dirty="0">
                <a:solidFill>
                  <a:schemeClr val="tx1"/>
                </a:solidFill>
              </a:endParaRPr>
            </a:p>
          </p:txBody>
        </p:sp>
        <p:sp>
          <p:nvSpPr>
            <p:cNvPr id="227" name="TextBox 226">
              <a:extLst>
                <a:ext uri="{FF2B5EF4-FFF2-40B4-BE49-F238E27FC236}">
                  <a16:creationId xmlns:a16="http://schemas.microsoft.com/office/drawing/2014/main" id="{2E151EEA-7606-C541-A2F9-B22EE3F32C57}"/>
                </a:ext>
              </a:extLst>
            </p:cNvPr>
            <p:cNvSpPr txBox="1"/>
            <p:nvPr/>
          </p:nvSpPr>
          <p:spPr>
            <a:xfrm>
              <a:off x="1044072" y="4522645"/>
              <a:ext cx="474532" cy="184666"/>
            </a:xfrm>
            <a:prstGeom prst="rect">
              <a:avLst/>
            </a:prstGeom>
            <a:noFill/>
          </p:spPr>
          <p:txBody>
            <a:bodyPr wrap="square" lIns="0" tIns="0" rIns="0" bIns="0" rtlCol="0">
              <a:spAutoFit/>
            </a:bodyPr>
            <a:lstStyle/>
            <a:p>
              <a:pPr algn="r"/>
              <a:r>
                <a:rPr lang="en-US" sz="1200" dirty="0">
                  <a:solidFill>
                    <a:schemeClr val="tx1"/>
                  </a:solidFill>
                </a:rPr>
                <a:t>0.8</a:t>
              </a:r>
              <a:endParaRPr lang="en-US" sz="1400" dirty="0">
                <a:solidFill>
                  <a:schemeClr val="tx1"/>
                </a:solidFill>
              </a:endParaRPr>
            </a:p>
          </p:txBody>
        </p:sp>
        <p:sp>
          <p:nvSpPr>
            <p:cNvPr id="228" name="TextBox 227">
              <a:extLst>
                <a:ext uri="{FF2B5EF4-FFF2-40B4-BE49-F238E27FC236}">
                  <a16:creationId xmlns:a16="http://schemas.microsoft.com/office/drawing/2014/main" id="{F76ED3FA-C7AA-604C-BA7A-6A829B468FD7}"/>
                </a:ext>
              </a:extLst>
            </p:cNvPr>
            <p:cNvSpPr txBox="1"/>
            <p:nvPr/>
          </p:nvSpPr>
          <p:spPr>
            <a:xfrm>
              <a:off x="1044072" y="4309285"/>
              <a:ext cx="474532" cy="184666"/>
            </a:xfrm>
            <a:prstGeom prst="rect">
              <a:avLst/>
            </a:prstGeom>
            <a:noFill/>
          </p:spPr>
          <p:txBody>
            <a:bodyPr wrap="square" lIns="0" tIns="0" rIns="0" bIns="0" rtlCol="0">
              <a:spAutoFit/>
            </a:bodyPr>
            <a:lstStyle/>
            <a:p>
              <a:pPr algn="r"/>
              <a:r>
                <a:rPr lang="en-US" sz="1200" dirty="0">
                  <a:solidFill>
                    <a:schemeClr val="tx1"/>
                  </a:solidFill>
                </a:rPr>
                <a:t>1.0</a:t>
              </a:r>
              <a:endParaRPr lang="en-US" sz="1400" dirty="0">
                <a:solidFill>
                  <a:schemeClr val="tx1"/>
                </a:solidFill>
              </a:endParaRPr>
            </a:p>
          </p:txBody>
        </p:sp>
        <p:sp>
          <p:nvSpPr>
            <p:cNvPr id="229" name="TextBox 228">
              <a:extLst>
                <a:ext uri="{FF2B5EF4-FFF2-40B4-BE49-F238E27FC236}">
                  <a16:creationId xmlns:a16="http://schemas.microsoft.com/office/drawing/2014/main" id="{0E04543F-2A84-CE4B-A947-9118D5863803}"/>
                </a:ext>
              </a:extLst>
            </p:cNvPr>
            <p:cNvSpPr txBox="1"/>
            <p:nvPr/>
          </p:nvSpPr>
          <p:spPr>
            <a:xfrm>
              <a:off x="1377529" y="5642133"/>
              <a:ext cx="474532" cy="184666"/>
            </a:xfrm>
            <a:prstGeom prst="rect">
              <a:avLst/>
            </a:prstGeom>
            <a:noFill/>
          </p:spPr>
          <p:txBody>
            <a:bodyPr wrap="square" lIns="0" tIns="0" rIns="0" bIns="0" rtlCol="0">
              <a:spAutoFit/>
            </a:bodyPr>
            <a:lstStyle/>
            <a:p>
              <a:pPr algn="ctr"/>
              <a:r>
                <a:rPr lang="en-US" sz="1200" dirty="0">
                  <a:solidFill>
                    <a:schemeClr val="tx1"/>
                  </a:solidFill>
                </a:rPr>
                <a:t>0</a:t>
              </a:r>
              <a:endParaRPr lang="en-US" sz="1400" dirty="0">
                <a:solidFill>
                  <a:schemeClr val="tx1"/>
                </a:solidFill>
              </a:endParaRPr>
            </a:p>
          </p:txBody>
        </p:sp>
        <p:sp>
          <p:nvSpPr>
            <p:cNvPr id="230" name="TextBox 229">
              <a:extLst>
                <a:ext uri="{FF2B5EF4-FFF2-40B4-BE49-F238E27FC236}">
                  <a16:creationId xmlns:a16="http://schemas.microsoft.com/office/drawing/2014/main" id="{AD163E20-65B0-D942-81EA-908D4A90FE1B}"/>
                </a:ext>
              </a:extLst>
            </p:cNvPr>
            <p:cNvSpPr txBox="1"/>
            <p:nvPr/>
          </p:nvSpPr>
          <p:spPr>
            <a:xfrm>
              <a:off x="1950505" y="5642133"/>
              <a:ext cx="474532" cy="184666"/>
            </a:xfrm>
            <a:prstGeom prst="rect">
              <a:avLst/>
            </a:prstGeom>
            <a:noFill/>
          </p:spPr>
          <p:txBody>
            <a:bodyPr wrap="square" lIns="0" tIns="0" rIns="0" bIns="0" rtlCol="0">
              <a:spAutoFit/>
            </a:bodyPr>
            <a:lstStyle/>
            <a:p>
              <a:pPr algn="ctr"/>
              <a:r>
                <a:rPr lang="en-US" sz="1200" dirty="0">
                  <a:solidFill>
                    <a:schemeClr val="tx1"/>
                  </a:solidFill>
                </a:rPr>
                <a:t>6</a:t>
              </a:r>
              <a:endParaRPr lang="en-US" sz="1400" dirty="0">
                <a:solidFill>
                  <a:schemeClr val="tx1"/>
                </a:solidFill>
              </a:endParaRPr>
            </a:p>
          </p:txBody>
        </p:sp>
        <p:sp>
          <p:nvSpPr>
            <p:cNvPr id="231" name="TextBox 230">
              <a:extLst>
                <a:ext uri="{FF2B5EF4-FFF2-40B4-BE49-F238E27FC236}">
                  <a16:creationId xmlns:a16="http://schemas.microsoft.com/office/drawing/2014/main" id="{EEB1ADCB-1680-3D4C-B8C2-55CE3C2F0C92}"/>
                </a:ext>
              </a:extLst>
            </p:cNvPr>
            <p:cNvSpPr txBox="1"/>
            <p:nvPr/>
          </p:nvSpPr>
          <p:spPr>
            <a:xfrm>
              <a:off x="2518993" y="5642133"/>
              <a:ext cx="474532" cy="184666"/>
            </a:xfrm>
            <a:prstGeom prst="rect">
              <a:avLst/>
            </a:prstGeom>
            <a:noFill/>
          </p:spPr>
          <p:txBody>
            <a:bodyPr wrap="square" lIns="0" tIns="0" rIns="0" bIns="0" rtlCol="0">
              <a:spAutoFit/>
            </a:bodyPr>
            <a:lstStyle/>
            <a:p>
              <a:pPr algn="ctr"/>
              <a:r>
                <a:rPr lang="en-US" sz="1200" dirty="0">
                  <a:solidFill>
                    <a:schemeClr val="tx1"/>
                  </a:solidFill>
                </a:rPr>
                <a:t>12</a:t>
              </a:r>
              <a:endParaRPr lang="en-US" sz="1400" dirty="0">
                <a:solidFill>
                  <a:schemeClr val="tx1"/>
                </a:solidFill>
              </a:endParaRPr>
            </a:p>
          </p:txBody>
        </p:sp>
        <p:sp>
          <p:nvSpPr>
            <p:cNvPr id="232" name="TextBox 231">
              <a:extLst>
                <a:ext uri="{FF2B5EF4-FFF2-40B4-BE49-F238E27FC236}">
                  <a16:creationId xmlns:a16="http://schemas.microsoft.com/office/drawing/2014/main" id="{0EAFA07D-2FF9-0E47-81F8-A5E773618E96}"/>
                </a:ext>
              </a:extLst>
            </p:cNvPr>
            <p:cNvSpPr txBox="1"/>
            <p:nvPr/>
          </p:nvSpPr>
          <p:spPr>
            <a:xfrm>
              <a:off x="3087953" y="5642133"/>
              <a:ext cx="474532" cy="184666"/>
            </a:xfrm>
            <a:prstGeom prst="rect">
              <a:avLst/>
            </a:prstGeom>
            <a:noFill/>
          </p:spPr>
          <p:txBody>
            <a:bodyPr wrap="square" lIns="0" tIns="0" rIns="0" bIns="0" rtlCol="0">
              <a:spAutoFit/>
            </a:bodyPr>
            <a:lstStyle/>
            <a:p>
              <a:pPr algn="ctr"/>
              <a:r>
                <a:rPr lang="en-US" sz="1200" dirty="0">
                  <a:solidFill>
                    <a:schemeClr val="tx1"/>
                  </a:solidFill>
                </a:rPr>
                <a:t>18</a:t>
              </a:r>
              <a:endParaRPr lang="en-US" sz="1400" dirty="0">
                <a:solidFill>
                  <a:schemeClr val="tx1"/>
                </a:solidFill>
              </a:endParaRPr>
            </a:p>
          </p:txBody>
        </p:sp>
        <p:sp>
          <p:nvSpPr>
            <p:cNvPr id="233" name="TextBox 232">
              <a:extLst>
                <a:ext uri="{FF2B5EF4-FFF2-40B4-BE49-F238E27FC236}">
                  <a16:creationId xmlns:a16="http://schemas.microsoft.com/office/drawing/2014/main" id="{0292C3DD-E644-4046-9AC5-07C2BCA8B2FB}"/>
                </a:ext>
              </a:extLst>
            </p:cNvPr>
            <p:cNvSpPr txBox="1"/>
            <p:nvPr/>
          </p:nvSpPr>
          <p:spPr>
            <a:xfrm>
              <a:off x="3657385" y="5642133"/>
              <a:ext cx="474532" cy="184666"/>
            </a:xfrm>
            <a:prstGeom prst="rect">
              <a:avLst/>
            </a:prstGeom>
            <a:noFill/>
          </p:spPr>
          <p:txBody>
            <a:bodyPr wrap="square" lIns="0" tIns="0" rIns="0" bIns="0" rtlCol="0">
              <a:spAutoFit/>
            </a:bodyPr>
            <a:lstStyle/>
            <a:p>
              <a:pPr algn="ctr"/>
              <a:r>
                <a:rPr lang="en-US" sz="1200" dirty="0">
                  <a:solidFill>
                    <a:schemeClr val="tx1"/>
                  </a:solidFill>
                </a:rPr>
                <a:t>24</a:t>
              </a:r>
              <a:endParaRPr lang="en-US" sz="1400" dirty="0">
                <a:solidFill>
                  <a:schemeClr val="tx1"/>
                </a:solidFill>
              </a:endParaRPr>
            </a:p>
          </p:txBody>
        </p:sp>
        <p:sp>
          <p:nvSpPr>
            <p:cNvPr id="234" name="TextBox 233">
              <a:extLst>
                <a:ext uri="{FF2B5EF4-FFF2-40B4-BE49-F238E27FC236}">
                  <a16:creationId xmlns:a16="http://schemas.microsoft.com/office/drawing/2014/main" id="{B8FE7293-398F-654B-9935-3AEAEB6C91CF}"/>
                </a:ext>
              </a:extLst>
            </p:cNvPr>
            <p:cNvSpPr txBox="1"/>
            <p:nvPr/>
          </p:nvSpPr>
          <p:spPr>
            <a:xfrm>
              <a:off x="4232961" y="5642133"/>
              <a:ext cx="474532" cy="184666"/>
            </a:xfrm>
            <a:prstGeom prst="rect">
              <a:avLst/>
            </a:prstGeom>
            <a:noFill/>
          </p:spPr>
          <p:txBody>
            <a:bodyPr wrap="square" lIns="0" tIns="0" rIns="0" bIns="0" rtlCol="0">
              <a:spAutoFit/>
            </a:bodyPr>
            <a:lstStyle/>
            <a:p>
              <a:pPr algn="ctr"/>
              <a:r>
                <a:rPr lang="en-US" sz="1200" dirty="0">
                  <a:solidFill>
                    <a:schemeClr val="tx1"/>
                  </a:solidFill>
                </a:rPr>
                <a:t>30</a:t>
              </a:r>
              <a:endParaRPr lang="en-US" sz="1400" dirty="0">
                <a:solidFill>
                  <a:schemeClr val="tx1"/>
                </a:solidFill>
              </a:endParaRPr>
            </a:p>
          </p:txBody>
        </p:sp>
        <p:sp>
          <p:nvSpPr>
            <p:cNvPr id="235" name="TextBox 234">
              <a:extLst>
                <a:ext uri="{FF2B5EF4-FFF2-40B4-BE49-F238E27FC236}">
                  <a16:creationId xmlns:a16="http://schemas.microsoft.com/office/drawing/2014/main" id="{57EE6670-E5B9-D246-A6FC-15DC6C7AD32F}"/>
                </a:ext>
              </a:extLst>
            </p:cNvPr>
            <p:cNvSpPr txBox="1"/>
            <p:nvPr/>
          </p:nvSpPr>
          <p:spPr>
            <a:xfrm>
              <a:off x="4816569" y="5642133"/>
              <a:ext cx="474532" cy="184666"/>
            </a:xfrm>
            <a:prstGeom prst="rect">
              <a:avLst/>
            </a:prstGeom>
            <a:noFill/>
          </p:spPr>
          <p:txBody>
            <a:bodyPr wrap="square" lIns="0" tIns="0" rIns="0" bIns="0" rtlCol="0">
              <a:spAutoFit/>
            </a:bodyPr>
            <a:lstStyle/>
            <a:p>
              <a:pPr algn="ctr"/>
              <a:r>
                <a:rPr lang="en-US" sz="1200" dirty="0">
                  <a:solidFill>
                    <a:schemeClr val="tx1"/>
                  </a:solidFill>
                </a:rPr>
                <a:t>36</a:t>
              </a:r>
              <a:endParaRPr lang="en-US" sz="1400" dirty="0">
                <a:solidFill>
                  <a:schemeClr val="tx1"/>
                </a:solidFill>
              </a:endParaRPr>
            </a:p>
          </p:txBody>
        </p:sp>
      </p:grpSp>
      <p:graphicFrame>
        <p:nvGraphicFramePr>
          <p:cNvPr id="321" name="Table 258">
            <a:extLst>
              <a:ext uri="{FF2B5EF4-FFF2-40B4-BE49-F238E27FC236}">
                <a16:creationId xmlns:a16="http://schemas.microsoft.com/office/drawing/2014/main" id="{BB8A7BCB-FEEC-034F-93E2-6AC9E69B0D12}"/>
              </a:ext>
            </a:extLst>
          </p:cNvPr>
          <p:cNvGraphicFramePr>
            <a:graphicFrameLocks noGrp="1"/>
          </p:cNvGraphicFramePr>
          <p:nvPr>
            <p:extLst>
              <p:ext uri="{D42A27DB-BD31-4B8C-83A1-F6EECF244321}">
                <p14:modId xmlns:p14="http://schemas.microsoft.com/office/powerpoint/2010/main" val="1143444491"/>
              </p:ext>
            </p:extLst>
          </p:nvPr>
        </p:nvGraphicFramePr>
        <p:xfrm>
          <a:off x="8946222" y="1476063"/>
          <a:ext cx="1941264" cy="466599"/>
        </p:xfrm>
        <a:graphic>
          <a:graphicData uri="http://schemas.openxmlformats.org/drawingml/2006/table">
            <a:tbl>
              <a:tblPr firstRow="1" bandRow="1">
                <a:tableStyleId>{5C22544A-7EE6-4342-B048-85BDC9FD1C3A}</a:tableStyleId>
              </a:tblPr>
              <a:tblGrid>
                <a:gridCol w="671229">
                  <a:extLst>
                    <a:ext uri="{9D8B030D-6E8A-4147-A177-3AD203B41FA5}">
                      <a16:colId xmlns:a16="http://schemas.microsoft.com/office/drawing/2014/main" val="3515520582"/>
                    </a:ext>
                  </a:extLst>
                </a:gridCol>
                <a:gridCol w="1270035">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solidFill>
                            <a:schemeClr val="tx2"/>
                          </a:solidFill>
                        </a:rPr>
                        <a:t>mPFS, </a:t>
                      </a:r>
                      <a:r>
                        <a:rPr lang="en-US" sz="800" dirty="0" err="1">
                          <a:solidFill>
                            <a:schemeClr val="tx2"/>
                          </a:solidFill>
                        </a:rPr>
                        <a:t>mo</a:t>
                      </a:r>
                      <a:r>
                        <a:rPr lang="en-US" sz="800" dirty="0">
                          <a:solidFill>
                            <a:schemeClr val="tx2"/>
                          </a:solidFill>
                        </a:rPr>
                        <a:t>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en-GB" sz="800" b="0" dirty="0">
                          <a:solidFill>
                            <a:schemeClr val="tx1"/>
                          </a:solidFill>
                        </a:rPr>
                        <a:t>Stage IIIA</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23.7 (20.2,</a:t>
                      </a:r>
                      <a:r>
                        <a:rPr lang="en-US" sz="800" baseline="0" dirty="0">
                          <a:solidFill>
                            <a:schemeClr val="tx1"/>
                          </a:solidFill>
                        </a:rPr>
                        <a:t> </a:t>
                      </a:r>
                      <a:r>
                        <a:rPr lang="en-US" sz="800" dirty="0">
                          <a:solidFill>
                            <a:schemeClr val="tx1"/>
                          </a:solidFill>
                        </a:rPr>
                        <a:t>26.5)</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Stage IIIB/C</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19.2 (15.8,</a:t>
                      </a:r>
                      <a:r>
                        <a:rPr lang="en-US" sz="800" baseline="0" dirty="0">
                          <a:solidFill>
                            <a:schemeClr val="tx1"/>
                          </a:solidFill>
                        </a:rPr>
                        <a:t> </a:t>
                      </a:r>
                      <a:r>
                        <a:rPr lang="en-US" sz="800" dirty="0">
                          <a:solidFill>
                            <a:schemeClr val="tx1"/>
                          </a:solidFill>
                        </a:rPr>
                        <a:t>24.2)</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323" name="Table 258">
            <a:extLst>
              <a:ext uri="{FF2B5EF4-FFF2-40B4-BE49-F238E27FC236}">
                <a16:creationId xmlns:a16="http://schemas.microsoft.com/office/drawing/2014/main" id="{396D0EFF-3877-544B-8851-9DA56B3060F8}"/>
              </a:ext>
            </a:extLst>
          </p:cNvPr>
          <p:cNvGraphicFramePr>
            <a:graphicFrameLocks noGrp="1"/>
          </p:cNvGraphicFramePr>
          <p:nvPr>
            <p:extLst>
              <p:ext uri="{D42A27DB-BD31-4B8C-83A1-F6EECF244321}">
                <p14:modId xmlns:p14="http://schemas.microsoft.com/office/powerpoint/2010/main" val="326197358"/>
              </p:ext>
            </p:extLst>
          </p:nvPr>
        </p:nvGraphicFramePr>
        <p:xfrm>
          <a:off x="8946222" y="4188783"/>
          <a:ext cx="1941264" cy="466599"/>
        </p:xfrm>
        <a:graphic>
          <a:graphicData uri="http://schemas.openxmlformats.org/drawingml/2006/table">
            <a:tbl>
              <a:tblPr firstRow="1" bandRow="1">
                <a:tableStyleId>{5C22544A-7EE6-4342-B048-85BDC9FD1C3A}</a:tableStyleId>
              </a:tblPr>
              <a:tblGrid>
                <a:gridCol w="671229">
                  <a:extLst>
                    <a:ext uri="{9D8B030D-6E8A-4147-A177-3AD203B41FA5}">
                      <a16:colId xmlns:a16="http://schemas.microsoft.com/office/drawing/2014/main" val="3515520582"/>
                    </a:ext>
                  </a:extLst>
                </a:gridCol>
                <a:gridCol w="1270035">
                  <a:extLst>
                    <a:ext uri="{9D8B030D-6E8A-4147-A177-3AD203B41FA5}">
                      <a16:colId xmlns:a16="http://schemas.microsoft.com/office/drawing/2014/main" val="3906825021"/>
                    </a:ext>
                  </a:extLst>
                </a:gridCol>
              </a:tblGrid>
              <a:tr h="155533">
                <a:tc>
                  <a:txBody>
                    <a:bodyPr/>
                    <a:lstStyle/>
                    <a:p>
                      <a:endParaRPr lang="en-US" sz="800" dirty="0">
                        <a:solidFill>
                          <a:schemeClr val="tx2"/>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dirty="0">
                          <a:solidFill>
                            <a:schemeClr val="tx2"/>
                          </a:solidFill>
                        </a:rPr>
                        <a:t>mPFS, </a:t>
                      </a:r>
                      <a:r>
                        <a:rPr lang="en-US" sz="800" dirty="0" err="1">
                          <a:solidFill>
                            <a:schemeClr val="tx2"/>
                          </a:solidFill>
                        </a:rPr>
                        <a:t>mo</a:t>
                      </a:r>
                      <a:r>
                        <a:rPr lang="en-US" sz="800" dirty="0">
                          <a:solidFill>
                            <a:schemeClr val="tx2"/>
                          </a:solidFill>
                        </a:rPr>
                        <a:t> (95%CI)</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55533">
                <a:tc>
                  <a:txBody>
                    <a:bodyPr/>
                    <a:lstStyle/>
                    <a:p>
                      <a:r>
                        <a:rPr lang="en-GB" sz="800" b="0" dirty="0">
                          <a:solidFill>
                            <a:schemeClr val="tx1"/>
                          </a:solidFill>
                        </a:rPr>
                        <a:t>Concurrent</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23.7 (20.1,</a:t>
                      </a:r>
                      <a:r>
                        <a:rPr lang="en-US" sz="800" baseline="0" dirty="0">
                          <a:solidFill>
                            <a:schemeClr val="tx1"/>
                          </a:solidFill>
                        </a:rPr>
                        <a:t> </a:t>
                      </a:r>
                      <a:r>
                        <a:rPr lang="en-US" sz="800" dirty="0">
                          <a:solidFill>
                            <a:schemeClr val="tx1"/>
                          </a:solidFill>
                        </a:rPr>
                        <a:t>25.8)</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rPr>
                        <a:t>Sequential</a:t>
                      </a:r>
                      <a:endParaRPr lang="en-US" sz="800" b="0" dirty="0">
                        <a:solidFill>
                          <a:schemeClr val="tx1"/>
                        </a:solidFill>
                      </a:endParaRPr>
                    </a:p>
                  </a:txBody>
                  <a:tcPr marL="36000" marR="0" marT="0"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rPr>
                        <a:t>19.4 (12.4,</a:t>
                      </a:r>
                      <a:r>
                        <a:rPr lang="en-US" sz="800" baseline="0" dirty="0">
                          <a:solidFill>
                            <a:schemeClr val="tx1"/>
                          </a:solidFill>
                        </a:rPr>
                        <a:t> </a:t>
                      </a:r>
                      <a:r>
                        <a:rPr lang="en-US" sz="800" dirty="0">
                          <a:solidFill>
                            <a:schemeClr val="tx1"/>
                          </a:solidFill>
                        </a:rPr>
                        <a:t>25.3)</a:t>
                      </a:r>
                    </a:p>
                  </a:txBody>
                  <a:tcPr marL="0" marR="0" marT="0"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9" name="Group 8">
            <a:extLst>
              <a:ext uri="{FF2B5EF4-FFF2-40B4-BE49-F238E27FC236}">
                <a16:creationId xmlns:a16="http://schemas.microsoft.com/office/drawing/2014/main" id="{8ED40A19-CFEE-2740-9F33-D067497FF156}"/>
              </a:ext>
            </a:extLst>
          </p:cNvPr>
          <p:cNvGrpSpPr/>
          <p:nvPr/>
        </p:nvGrpSpPr>
        <p:grpSpPr>
          <a:xfrm>
            <a:off x="6534557" y="4077495"/>
            <a:ext cx="4604452" cy="2406749"/>
            <a:chOff x="6534557" y="4077495"/>
            <a:chExt cx="4604452" cy="2406749"/>
          </a:xfrm>
        </p:grpSpPr>
        <p:sp>
          <p:nvSpPr>
            <p:cNvPr id="356" name="Freeform 355">
              <a:extLst>
                <a:ext uri="{FF2B5EF4-FFF2-40B4-BE49-F238E27FC236}">
                  <a16:creationId xmlns:a16="http://schemas.microsoft.com/office/drawing/2014/main" id="{DA2FF304-8407-D849-ADFA-6220075A8F05}"/>
                </a:ext>
              </a:extLst>
            </p:cNvPr>
            <p:cNvSpPr/>
            <p:nvPr/>
          </p:nvSpPr>
          <p:spPr>
            <a:xfrm>
              <a:off x="7475315" y="4985401"/>
              <a:ext cx="1797379"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50684 w 1530350"/>
                <a:gd name="connsiteY3" fmla="*/ 382808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a:extLst>
                <a:ext uri="{FF2B5EF4-FFF2-40B4-BE49-F238E27FC236}">
                  <a16:creationId xmlns:a16="http://schemas.microsoft.com/office/drawing/2014/main" id="{4A5635FF-532F-414E-98E9-6E7EE1D2FD8E}"/>
                </a:ext>
              </a:extLst>
            </p:cNvPr>
            <p:cNvSpPr/>
            <p:nvPr/>
          </p:nvSpPr>
          <p:spPr>
            <a:xfrm>
              <a:off x="9269973" y="4981299"/>
              <a:ext cx="464733" cy="559625"/>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12280 w 1530350"/>
                <a:gd name="connsiteY3" fmla="*/ 378636 h 565150"/>
                <a:gd name="connsiteX0" fmla="*/ 0 w 1530350"/>
                <a:gd name="connsiteY0" fmla="*/ 0 h 565150"/>
                <a:gd name="connsiteX1" fmla="*/ 1530350 w 1530350"/>
                <a:gd name="connsiteY1" fmla="*/ 0 h 565150"/>
                <a:gd name="connsiteX2" fmla="*/ 1530350 w 1530350"/>
                <a:gd name="connsiteY2" fmla="*/ 565150 h 565150"/>
                <a:gd name="connsiteX0" fmla="*/ 0 w 395690"/>
                <a:gd name="connsiteY0" fmla="*/ 0 h 569322"/>
                <a:gd name="connsiteX1" fmla="*/ 395690 w 395690"/>
                <a:gd name="connsiteY1" fmla="*/ 4172 h 569322"/>
                <a:gd name="connsiteX2" fmla="*/ 395690 w 395690"/>
                <a:gd name="connsiteY2" fmla="*/ 569322 h 569322"/>
              </a:gdLst>
              <a:ahLst/>
              <a:cxnLst>
                <a:cxn ang="0">
                  <a:pos x="connsiteX0" y="connsiteY0"/>
                </a:cxn>
                <a:cxn ang="0">
                  <a:pos x="connsiteX1" y="connsiteY1"/>
                </a:cxn>
                <a:cxn ang="0">
                  <a:pos x="connsiteX2" y="connsiteY2"/>
                </a:cxn>
              </a:cxnLst>
              <a:rect l="l" t="t" r="r" b="b"/>
              <a:pathLst>
                <a:path w="395690" h="569322">
                  <a:moveTo>
                    <a:pt x="0" y="0"/>
                  </a:moveTo>
                  <a:lnTo>
                    <a:pt x="395690" y="4172"/>
                  </a:lnTo>
                  <a:lnTo>
                    <a:pt x="395690" y="569322"/>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BB835C86-476A-EB45-A426-0E91DB39A937}"/>
                </a:ext>
              </a:extLst>
            </p:cNvPr>
            <p:cNvGrpSpPr/>
            <p:nvPr/>
          </p:nvGrpSpPr>
          <p:grpSpPr>
            <a:xfrm>
              <a:off x="7406261" y="4405925"/>
              <a:ext cx="3495470" cy="1183377"/>
              <a:chOff x="6414873" y="4392553"/>
              <a:chExt cx="3126740" cy="1058545"/>
            </a:xfrm>
          </p:grpSpPr>
          <p:grpSp>
            <p:nvGrpSpPr>
              <p:cNvPr id="207" name="object 51">
                <a:extLst>
                  <a:ext uri="{FF2B5EF4-FFF2-40B4-BE49-F238E27FC236}">
                    <a16:creationId xmlns:a16="http://schemas.microsoft.com/office/drawing/2014/main" id="{D6107D74-C294-714D-8F6D-3FB9C041C03E}"/>
                  </a:ext>
                </a:extLst>
              </p:cNvPr>
              <p:cNvGrpSpPr/>
              <p:nvPr/>
            </p:nvGrpSpPr>
            <p:grpSpPr>
              <a:xfrm>
                <a:off x="6420734" y="4401099"/>
                <a:ext cx="3007995" cy="835025"/>
                <a:chOff x="6420734" y="4401099"/>
                <a:chExt cx="3007995" cy="835025"/>
              </a:xfrm>
            </p:grpSpPr>
            <p:sp>
              <p:nvSpPr>
                <p:cNvPr id="217" name="object 52">
                  <a:extLst>
                    <a:ext uri="{FF2B5EF4-FFF2-40B4-BE49-F238E27FC236}">
                      <a16:creationId xmlns:a16="http://schemas.microsoft.com/office/drawing/2014/main" id="{8382AD71-D31C-814F-A9EE-6A1B3E8C3E6B}"/>
                    </a:ext>
                  </a:extLst>
                </p:cNvPr>
                <p:cNvSpPr/>
                <p:nvPr/>
              </p:nvSpPr>
              <p:spPr>
                <a:xfrm>
                  <a:off x="6468056" y="4417237"/>
                  <a:ext cx="2814955" cy="725170"/>
                </a:xfrm>
                <a:custGeom>
                  <a:avLst/>
                  <a:gdLst/>
                  <a:ahLst/>
                  <a:cxnLst/>
                  <a:rect l="l" t="t" r="r" b="b"/>
                  <a:pathLst>
                    <a:path w="2814954" h="725170">
                      <a:moveTo>
                        <a:pt x="0" y="0"/>
                      </a:moveTo>
                      <a:lnTo>
                        <a:pt x="62407" y="0"/>
                      </a:lnTo>
                      <a:lnTo>
                        <a:pt x="62407" y="11188"/>
                      </a:lnTo>
                      <a:lnTo>
                        <a:pt x="101549" y="11188"/>
                      </a:lnTo>
                      <a:lnTo>
                        <a:pt x="101549" y="23774"/>
                      </a:lnTo>
                      <a:lnTo>
                        <a:pt x="144894" y="23774"/>
                      </a:lnTo>
                      <a:lnTo>
                        <a:pt x="196634" y="57327"/>
                      </a:lnTo>
                      <a:lnTo>
                        <a:pt x="196634" y="75501"/>
                      </a:lnTo>
                      <a:lnTo>
                        <a:pt x="218998" y="75501"/>
                      </a:lnTo>
                      <a:lnTo>
                        <a:pt x="267931" y="121640"/>
                      </a:lnTo>
                      <a:lnTo>
                        <a:pt x="294500" y="121640"/>
                      </a:lnTo>
                      <a:lnTo>
                        <a:pt x="318262" y="148209"/>
                      </a:lnTo>
                      <a:lnTo>
                        <a:pt x="347624" y="148209"/>
                      </a:lnTo>
                      <a:lnTo>
                        <a:pt x="347624" y="160794"/>
                      </a:lnTo>
                      <a:lnTo>
                        <a:pt x="382587" y="160794"/>
                      </a:lnTo>
                      <a:lnTo>
                        <a:pt x="449694" y="220903"/>
                      </a:lnTo>
                      <a:lnTo>
                        <a:pt x="476262" y="220903"/>
                      </a:lnTo>
                      <a:lnTo>
                        <a:pt x="476262" y="231394"/>
                      </a:lnTo>
                      <a:lnTo>
                        <a:pt x="514705" y="231394"/>
                      </a:lnTo>
                      <a:lnTo>
                        <a:pt x="546163" y="277533"/>
                      </a:lnTo>
                      <a:lnTo>
                        <a:pt x="582523" y="277533"/>
                      </a:lnTo>
                      <a:lnTo>
                        <a:pt x="608380" y="308292"/>
                      </a:lnTo>
                      <a:lnTo>
                        <a:pt x="643343" y="308292"/>
                      </a:lnTo>
                      <a:lnTo>
                        <a:pt x="643343" y="316687"/>
                      </a:lnTo>
                      <a:lnTo>
                        <a:pt x="678992" y="316687"/>
                      </a:lnTo>
                      <a:lnTo>
                        <a:pt x="678992" y="327863"/>
                      </a:lnTo>
                      <a:lnTo>
                        <a:pt x="718845" y="327863"/>
                      </a:lnTo>
                      <a:lnTo>
                        <a:pt x="718845" y="336257"/>
                      </a:lnTo>
                      <a:lnTo>
                        <a:pt x="747509" y="336257"/>
                      </a:lnTo>
                      <a:lnTo>
                        <a:pt x="747509" y="344652"/>
                      </a:lnTo>
                      <a:lnTo>
                        <a:pt x="799236" y="344652"/>
                      </a:lnTo>
                      <a:lnTo>
                        <a:pt x="832789" y="384492"/>
                      </a:lnTo>
                      <a:lnTo>
                        <a:pt x="883831" y="384492"/>
                      </a:lnTo>
                      <a:lnTo>
                        <a:pt x="883831" y="394982"/>
                      </a:lnTo>
                      <a:lnTo>
                        <a:pt x="979601" y="394982"/>
                      </a:lnTo>
                      <a:lnTo>
                        <a:pt x="979601" y="401967"/>
                      </a:lnTo>
                      <a:lnTo>
                        <a:pt x="1022248" y="401967"/>
                      </a:lnTo>
                      <a:lnTo>
                        <a:pt x="1022248" y="414553"/>
                      </a:lnTo>
                      <a:lnTo>
                        <a:pt x="1053007" y="414553"/>
                      </a:lnTo>
                      <a:lnTo>
                        <a:pt x="1053007" y="420852"/>
                      </a:lnTo>
                      <a:lnTo>
                        <a:pt x="1176045" y="420852"/>
                      </a:lnTo>
                      <a:lnTo>
                        <a:pt x="1176045" y="432028"/>
                      </a:lnTo>
                      <a:lnTo>
                        <a:pt x="1329842" y="432028"/>
                      </a:lnTo>
                      <a:lnTo>
                        <a:pt x="1329842" y="439026"/>
                      </a:lnTo>
                      <a:lnTo>
                        <a:pt x="1390662" y="439026"/>
                      </a:lnTo>
                      <a:lnTo>
                        <a:pt x="1390662" y="446709"/>
                      </a:lnTo>
                      <a:lnTo>
                        <a:pt x="1440294" y="446709"/>
                      </a:lnTo>
                      <a:lnTo>
                        <a:pt x="1440294" y="456501"/>
                      </a:lnTo>
                      <a:lnTo>
                        <a:pt x="1501114" y="456501"/>
                      </a:lnTo>
                      <a:lnTo>
                        <a:pt x="1521383" y="473976"/>
                      </a:lnTo>
                      <a:lnTo>
                        <a:pt x="1627644" y="473976"/>
                      </a:lnTo>
                      <a:lnTo>
                        <a:pt x="1650022" y="490054"/>
                      </a:lnTo>
                      <a:lnTo>
                        <a:pt x="1747189" y="490054"/>
                      </a:lnTo>
                      <a:lnTo>
                        <a:pt x="1747189" y="497052"/>
                      </a:lnTo>
                      <a:lnTo>
                        <a:pt x="1842960" y="497052"/>
                      </a:lnTo>
                      <a:lnTo>
                        <a:pt x="1842960" y="504545"/>
                      </a:lnTo>
                      <a:lnTo>
                        <a:pt x="1917064" y="504545"/>
                      </a:lnTo>
                      <a:lnTo>
                        <a:pt x="1917064" y="512432"/>
                      </a:lnTo>
                      <a:lnTo>
                        <a:pt x="1966696" y="512432"/>
                      </a:lnTo>
                      <a:lnTo>
                        <a:pt x="1966696" y="522909"/>
                      </a:lnTo>
                      <a:lnTo>
                        <a:pt x="1991169" y="522909"/>
                      </a:lnTo>
                      <a:lnTo>
                        <a:pt x="1991169" y="530606"/>
                      </a:lnTo>
                      <a:lnTo>
                        <a:pt x="2053386" y="530606"/>
                      </a:lnTo>
                      <a:lnTo>
                        <a:pt x="2072957" y="551573"/>
                      </a:lnTo>
                      <a:lnTo>
                        <a:pt x="2145665" y="551573"/>
                      </a:lnTo>
                      <a:lnTo>
                        <a:pt x="2145665" y="564857"/>
                      </a:lnTo>
                      <a:lnTo>
                        <a:pt x="2245639" y="564857"/>
                      </a:lnTo>
                      <a:lnTo>
                        <a:pt x="2245639" y="580936"/>
                      </a:lnTo>
                      <a:lnTo>
                        <a:pt x="2335123" y="580936"/>
                      </a:lnTo>
                      <a:lnTo>
                        <a:pt x="2335123" y="613791"/>
                      </a:lnTo>
                      <a:lnTo>
                        <a:pt x="2363774" y="613791"/>
                      </a:lnTo>
                      <a:lnTo>
                        <a:pt x="2363774" y="660628"/>
                      </a:lnTo>
                      <a:lnTo>
                        <a:pt x="2408516" y="660628"/>
                      </a:lnTo>
                      <a:lnTo>
                        <a:pt x="2408516" y="724941"/>
                      </a:lnTo>
                      <a:lnTo>
                        <a:pt x="2814688" y="724941"/>
                      </a:lnTo>
                    </a:path>
                  </a:pathLst>
                </a:custGeom>
                <a:ln w="12700">
                  <a:solidFill>
                    <a:srgbClr val="EC661B"/>
                  </a:solidFill>
                </a:ln>
              </p:spPr>
              <p:txBody>
                <a:bodyPr wrap="square" lIns="0" tIns="0" rIns="0" bIns="0" rtlCol="0"/>
                <a:lstStyle/>
                <a:p>
                  <a:endParaRPr/>
                </a:p>
              </p:txBody>
            </p:sp>
            <p:sp>
              <p:nvSpPr>
                <p:cNvPr id="218" name="object 53">
                  <a:extLst>
                    <a:ext uri="{FF2B5EF4-FFF2-40B4-BE49-F238E27FC236}">
                      <a16:creationId xmlns:a16="http://schemas.microsoft.com/office/drawing/2014/main" id="{75A62402-E004-DE48-85D9-F46D5F345717}"/>
                    </a:ext>
                  </a:extLst>
                </p:cNvPr>
                <p:cNvSpPr/>
                <p:nvPr/>
              </p:nvSpPr>
              <p:spPr>
                <a:xfrm>
                  <a:off x="6468061" y="4407449"/>
                  <a:ext cx="2954020" cy="822325"/>
                </a:xfrm>
                <a:custGeom>
                  <a:avLst/>
                  <a:gdLst/>
                  <a:ahLst/>
                  <a:cxnLst/>
                  <a:rect l="l" t="t" r="r" b="b"/>
                  <a:pathLst>
                    <a:path w="2954020" h="822325">
                      <a:moveTo>
                        <a:pt x="0" y="0"/>
                      </a:moveTo>
                      <a:lnTo>
                        <a:pt x="63093" y="0"/>
                      </a:lnTo>
                      <a:lnTo>
                        <a:pt x="63093" y="14160"/>
                      </a:lnTo>
                      <a:lnTo>
                        <a:pt x="102425" y="14160"/>
                      </a:lnTo>
                      <a:lnTo>
                        <a:pt x="102425" y="20967"/>
                      </a:lnTo>
                      <a:lnTo>
                        <a:pt x="112903" y="20967"/>
                      </a:lnTo>
                      <a:lnTo>
                        <a:pt x="112903" y="33553"/>
                      </a:lnTo>
                      <a:lnTo>
                        <a:pt x="176872" y="77597"/>
                      </a:lnTo>
                      <a:lnTo>
                        <a:pt x="208330" y="77597"/>
                      </a:lnTo>
                      <a:lnTo>
                        <a:pt x="220916" y="77597"/>
                      </a:lnTo>
                      <a:lnTo>
                        <a:pt x="277012" y="123215"/>
                      </a:lnTo>
                      <a:lnTo>
                        <a:pt x="297992" y="123215"/>
                      </a:lnTo>
                      <a:lnTo>
                        <a:pt x="325259" y="148907"/>
                      </a:lnTo>
                      <a:lnTo>
                        <a:pt x="350418" y="148907"/>
                      </a:lnTo>
                      <a:lnTo>
                        <a:pt x="360387" y="148907"/>
                      </a:lnTo>
                      <a:lnTo>
                        <a:pt x="360387" y="160959"/>
                      </a:lnTo>
                      <a:lnTo>
                        <a:pt x="387642" y="160959"/>
                      </a:lnTo>
                      <a:lnTo>
                        <a:pt x="422249" y="189801"/>
                      </a:lnTo>
                      <a:lnTo>
                        <a:pt x="452666" y="189801"/>
                      </a:lnTo>
                      <a:lnTo>
                        <a:pt x="452666" y="198716"/>
                      </a:lnTo>
                      <a:lnTo>
                        <a:pt x="486219" y="198716"/>
                      </a:lnTo>
                      <a:lnTo>
                        <a:pt x="537070" y="229654"/>
                      </a:lnTo>
                      <a:lnTo>
                        <a:pt x="566966" y="229654"/>
                      </a:lnTo>
                      <a:lnTo>
                        <a:pt x="594753" y="248526"/>
                      </a:lnTo>
                      <a:lnTo>
                        <a:pt x="635647" y="248526"/>
                      </a:lnTo>
                      <a:lnTo>
                        <a:pt x="635647" y="256908"/>
                      </a:lnTo>
                      <a:lnTo>
                        <a:pt x="674966" y="256908"/>
                      </a:lnTo>
                      <a:lnTo>
                        <a:pt x="674966" y="265823"/>
                      </a:lnTo>
                      <a:lnTo>
                        <a:pt x="705383" y="265823"/>
                      </a:lnTo>
                      <a:lnTo>
                        <a:pt x="705383" y="272643"/>
                      </a:lnTo>
                      <a:lnTo>
                        <a:pt x="717435" y="272643"/>
                      </a:lnTo>
                      <a:lnTo>
                        <a:pt x="717435" y="279463"/>
                      </a:lnTo>
                      <a:lnTo>
                        <a:pt x="727925" y="279463"/>
                      </a:lnTo>
                      <a:lnTo>
                        <a:pt x="736841" y="279463"/>
                      </a:lnTo>
                      <a:lnTo>
                        <a:pt x="736841" y="285750"/>
                      </a:lnTo>
                      <a:lnTo>
                        <a:pt x="754659" y="285750"/>
                      </a:lnTo>
                      <a:lnTo>
                        <a:pt x="754659" y="291515"/>
                      </a:lnTo>
                      <a:lnTo>
                        <a:pt x="775119" y="291515"/>
                      </a:lnTo>
                      <a:lnTo>
                        <a:pt x="775119" y="297281"/>
                      </a:lnTo>
                      <a:lnTo>
                        <a:pt x="798182" y="297281"/>
                      </a:lnTo>
                      <a:lnTo>
                        <a:pt x="798182" y="304101"/>
                      </a:lnTo>
                      <a:lnTo>
                        <a:pt x="821778" y="304101"/>
                      </a:lnTo>
                      <a:lnTo>
                        <a:pt x="821778" y="311962"/>
                      </a:lnTo>
                      <a:lnTo>
                        <a:pt x="846416" y="311962"/>
                      </a:lnTo>
                      <a:lnTo>
                        <a:pt x="846416" y="321398"/>
                      </a:lnTo>
                      <a:lnTo>
                        <a:pt x="869492" y="321398"/>
                      </a:lnTo>
                      <a:lnTo>
                        <a:pt x="869492" y="327698"/>
                      </a:lnTo>
                      <a:lnTo>
                        <a:pt x="911428" y="327698"/>
                      </a:lnTo>
                      <a:lnTo>
                        <a:pt x="911428" y="337134"/>
                      </a:lnTo>
                      <a:lnTo>
                        <a:pt x="928738" y="337134"/>
                      </a:lnTo>
                      <a:lnTo>
                        <a:pt x="928738" y="342900"/>
                      </a:lnTo>
                      <a:lnTo>
                        <a:pt x="982218" y="342900"/>
                      </a:lnTo>
                      <a:lnTo>
                        <a:pt x="982218" y="353390"/>
                      </a:lnTo>
                      <a:lnTo>
                        <a:pt x="998474" y="353390"/>
                      </a:lnTo>
                      <a:lnTo>
                        <a:pt x="998474" y="358101"/>
                      </a:lnTo>
                      <a:lnTo>
                        <a:pt x="1029398" y="358101"/>
                      </a:lnTo>
                      <a:lnTo>
                        <a:pt x="1029398" y="369633"/>
                      </a:lnTo>
                      <a:lnTo>
                        <a:pt x="1048283" y="369633"/>
                      </a:lnTo>
                      <a:lnTo>
                        <a:pt x="1048283" y="376453"/>
                      </a:lnTo>
                      <a:lnTo>
                        <a:pt x="1082357" y="376453"/>
                      </a:lnTo>
                      <a:lnTo>
                        <a:pt x="1082357" y="383273"/>
                      </a:lnTo>
                      <a:lnTo>
                        <a:pt x="1112240" y="383273"/>
                      </a:lnTo>
                      <a:lnTo>
                        <a:pt x="1112240" y="389559"/>
                      </a:lnTo>
                      <a:lnTo>
                        <a:pt x="1151039" y="389559"/>
                      </a:lnTo>
                      <a:lnTo>
                        <a:pt x="1151039" y="395325"/>
                      </a:lnTo>
                      <a:lnTo>
                        <a:pt x="1190891" y="395325"/>
                      </a:lnTo>
                      <a:lnTo>
                        <a:pt x="1190891" y="401624"/>
                      </a:lnTo>
                      <a:lnTo>
                        <a:pt x="1232839" y="401624"/>
                      </a:lnTo>
                      <a:lnTo>
                        <a:pt x="1232839" y="409486"/>
                      </a:lnTo>
                      <a:lnTo>
                        <a:pt x="1269542" y="409486"/>
                      </a:lnTo>
                      <a:lnTo>
                        <a:pt x="1269542" y="417880"/>
                      </a:lnTo>
                      <a:lnTo>
                        <a:pt x="1324063" y="417880"/>
                      </a:lnTo>
                      <a:lnTo>
                        <a:pt x="1324063" y="426262"/>
                      </a:lnTo>
                      <a:lnTo>
                        <a:pt x="1335430" y="426262"/>
                      </a:lnTo>
                      <a:lnTo>
                        <a:pt x="1335430" y="432028"/>
                      </a:lnTo>
                      <a:lnTo>
                        <a:pt x="1510106" y="432028"/>
                      </a:lnTo>
                      <a:lnTo>
                        <a:pt x="1510106" y="441820"/>
                      </a:lnTo>
                      <a:lnTo>
                        <a:pt x="1562633" y="441820"/>
                      </a:lnTo>
                      <a:lnTo>
                        <a:pt x="1562633" y="450215"/>
                      </a:lnTo>
                      <a:lnTo>
                        <a:pt x="1615757" y="450215"/>
                      </a:lnTo>
                      <a:lnTo>
                        <a:pt x="1615757" y="457200"/>
                      </a:lnTo>
                      <a:lnTo>
                        <a:pt x="1696148" y="457200"/>
                      </a:lnTo>
                      <a:lnTo>
                        <a:pt x="1696148" y="466991"/>
                      </a:lnTo>
                      <a:lnTo>
                        <a:pt x="1764664" y="466991"/>
                      </a:lnTo>
                      <a:lnTo>
                        <a:pt x="1764664" y="474675"/>
                      </a:lnTo>
                      <a:lnTo>
                        <a:pt x="1819884" y="474675"/>
                      </a:lnTo>
                      <a:lnTo>
                        <a:pt x="1819884" y="481672"/>
                      </a:lnTo>
                      <a:lnTo>
                        <a:pt x="1861134" y="481672"/>
                      </a:lnTo>
                      <a:lnTo>
                        <a:pt x="1861134" y="488657"/>
                      </a:lnTo>
                      <a:lnTo>
                        <a:pt x="1938731" y="488657"/>
                      </a:lnTo>
                      <a:lnTo>
                        <a:pt x="2034514" y="488657"/>
                      </a:lnTo>
                      <a:lnTo>
                        <a:pt x="2034514" y="501243"/>
                      </a:lnTo>
                      <a:lnTo>
                        <a:pt x="2085543" y="501243"/>
                      </a:lnTo>
                      <a:lnTo>
                        <a:pt x="2085543" y="511022"/>
                      </a:lnTo>
                      <a:lnTo>
                        <a:pt x="2155444" y="511022"/>
                      </a:lnTo>
                      <a:lnTo>
                        <a:pt x="2186203" y="532701"/>
                      </a:lnTo>
                      <a:lnTo>
                        <a:pt x="2236546" y="532701"/>
                      </a:lnTo>
                      <a:lnTo>
                        <a:pt x="2249131" y="545287"/>
                      </a:lnTo>
                      <a:lnTo>
                        <a:pt x="2302256" y="545287"/>
                      </a:lnTo>
                      <a:lnTo>
                        <a:pt x="2320429" y="562762"/>
                      </a:lnTo>
                      <a:lnTo>
                        <a:pt x="2403627" y="562762"/>
                      </a:lnTo>
                      <a:lnTo>
                        <a:pt x="2412707" y="570445"/>
                      </a:lnTo>
                      <a:lnTo>
                        <a:pt x="2446959" y="570445"/>
                      </a:lnTo>
                      <a:lnTo>
                        <a:pt x="2446959" y="578142"/>
                      </a:lnTo>
                      <a:lnTo>
                        <a:pt x="2478430" y="578142"/>
                      </a:lnTo>
                      <a:lnTo>
                        <a:pt x="2478430" y="586524"/>
                      </a:lnTo>
                      <a:lnTo>
                        <a:pt x="2560916" y="586524"/>
                      </a:lnTo>
                      <a:lnTo>
                        <a:pt x="2560916" y="595617"/>
                      </a:lnTo>
                      <a:lnTo>
                        <a:pt x="2696540" y="595617"/>
                      </a:lnTo>
                      <a:lnTo>
                        <a:pt x="2696540" y="624281"/>
                      </a:lnTo>
                      <a:lnTo>
                        <a:pt x="2824467" y="624281"/>
                      </a:lnTo>
                      <a:lnTo>
                        <a:pt x="2824467" y="656437"/>
                      </a:lnTo>
                      <a:lnTo>
                        <a:pt x="2870606" y="656437"/>
                      </a:lnTo>
                      <a:lnTo>
                        <a:pt x="2870606" y="738924"/>
                      </a:lnTo>
                      <a:lnTo>
                        <a:pt x="2881795" y="738924"/>
                      </a:lnTo>
                      <a:lnTo>
                        <a:pt x="2881795" y="822121"/>
                      </a:lnTo>
                      <a:lnTo>
                        <a:pt x="2953804" y="822121"/>
                      </a:lnTo>
                    </a:path>
                  </a:pathLst>
                </a:custGeom>
                <a:ln w="12700">
                  <a:solidFill>
                    <a:srgbClr val="4B88C7"/>
                  </a:solidFill>
                </a:ln>
              </p:spPr>
              <p:txBody>
                <a:bodyPr wrap="square" lIns="0" tIns="0" rIns="0" bIns="0" rtlCol="0"/>
                <a:lstStyle/>
                <a:p>
                  <a:endParaRPr/>
                </a:p>
              </p:txBody>
            </p:sp>
            <p:sp>
              <p:nvSpPr>
                <p:cNvPr id="219" name="object 54">
                  <a:extLst>
                    <a:ext uri="{FF2B5EF4-FFF2-40B4-BE49-F238E27FC236}">
                      <a16:creationId xmlns:a16="http://schemas.microsoft.com/office/drawing/2014/main" id="{3DA534FF-8553-FC41-A4E5-E6BBF5105D38}"/>
                    </a:ext>
                  </a:extLst>
                </p:cNvPr>
                <p:cNvSpPr/>
                <p:nvPr/>
              </p:nvSpPr>
              <p:spPr>
                <a:xfrm>
                  <a:off x="6420734" y="459818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0" name="object 55">
                  <a:extLst>
                    <a:ext uri="{FF2B5EF4-FFF2-40B4-BE49-F238E27FC236}">
                      <a16:creationId xmlns:a16="http://schemas.microsoft.com/office/drawing/2014/main" id="{1C347527-3EF7-5742-9F5B-BE31517B56D5}"/>
                    </a:ext>
                  </a:extLst>
                </p:cNvPr>
                <p:cNvSpPr/>
                <p:nvPr/>
              </p:nvSpPr>
              <p:spPr>
                <a:xfrm>
                  <a:off x="6420734" y="479746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1" name="object 56">
                  <a:extLst>
                    <a:ext uri="{FF2B5EF4-FFF2-40B4-BE49-F238E27FC236}">
                      <a16:creationId xmlns:a16="http://schemas.microsoft.com/office/drawing/2014/main" id="{FC8733C8-BA4C-0543-9A4A-CDD8D867495D}"/>
                    </a:ext>
                  </a:extLst>
                </p:cNvPr>
                <p:cNvSpPr/>
                <p:nvPr/>
              </p:nvSpPr>
              <p:spPr>
                <a:xfrm>
                  <a:off x="6420734" y="499674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22" name="object 57">
                  <a:extLst>
                    <a:ext uri="{FF2B5EF4-FFF2-40B4-BE49-F238E27FC236}">
                      <a16:creationId xmlns:a16="http://schemas.microsoft.com/office/drawing/2014/main" id="{6A619ECC-852C-E246-8531-CB6C667E37A9}"/>
                    </a:ext>
                  </a:extLst>
                </p:cNvPr>
                <p:cNvSpPr/>
                <p:nvPr/>
              </p:nvSpPr>
              <p:spPr>
                <a:xfrm>
                  <a:off x="6420734" y="519602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grpSp>
          <p:sp>
            <p:nvSpPr>
              <p:cNvPr id="208" name="object 58">
                <a:extLst>
                  <a:ext uri="{FF2B5EF4-FFF2-40B4-BE49-F238E27FC236}">
                    <a16:creationId xmlns:a16="http://schemas.microsoft.com/office/drawing/2014/main" id="{0A078415-22F5-8142-84FC-6E1F11A3F6F4}"/>
                  </a:ext>
                </a:extLst>
              </p:cNvPr>
              <p:cNvSpPr/>
              <p:nvPr/>
            </p:nvSpPr>
            <p:spPr>
              <a:xfrm>
                <a:off x="6977689"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09" name="object 59">
                <a:extLst>
                  <a:ext uri="{FF2B5EF4-FFF2-40B4-BE49-F238E27FC236}">
                    <a16:creationId xmlns:a16="http://schemas.microsoft.com/office/drawing/2014/main" id="{60A208CE-59B3-514A-BC84-F4F00D85BA65}"/>
                  </a:ext>
                </a:extLst>
              </p:cNvPr>
              <p:cNvSpPr/>
              <p:nvPr/>
            </p:nvSpPr>
            <p:spPr>
              <a:xfrm>
                <a:off x="6467575"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0" name="object 60">
                <a:extLst>
                  <a:ext uri="{FF2B5EF4-FFF2-40B4-BE49-F238E27FC236}">
                    <a16:creationId xmlns:a16="http://schemas.microsoft.com/office/drawing/2014/main" id="{3CC5E87C-D38D-B04E-9220-5BEBD162E8E7}"/>
                  </a:ext>
                </a:extLst>
              </p:cNvPr>
              <p:cNvSpPr/>
              <p:nvPr/>
            </p:nvSpPr>
            <p:spPr>
              <a:xfrm>
                <a:off x="7487804"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1" name="object 61">
                <a:extLst>
                  <a:ext uri="{FF2B5EF4-FFF2-40B4-BE49-F238E27FC236}">
                    <a16:creationId xmlns:a16="http://schemas.microsoft.com/office/drawing/2014/main" id="{7FEDC13F-A74F-FC46-82B0-E575403F2AA1}"/>
                  </a:ext>
                </a:extLst>
              </p:cNvPr>
              <p:cNvSpPr/>
              <p:nvPr/>
            </p:nvSpPr>
            <p:spPr>
              <a:xfrm>
                <a:off x="7997918"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2" name="object 62">
                <a:extLst>
                  <a:ext uri="{FF2B5EF4-FFF2-40B4-BE49-F238E27FC236}">
                    <a16:creationId xmlns:a16="http://schemas.microsoft.com/office/drawing/2014/main" id="{FA37319B-C8A2-F34C-9B1E-2954F5D38448}"/>
                  </a:ext>
                </a:extLst>
              </p:cNvPr>
              <p:cNvSpPr/>
              <p:nvPr/>
            </p:nvSpPr>
            <p:spPr>
              <a:xfrm>
                <a:off x="8508032"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213" name="object 63">
                <a:extLst>
                  <a:ext uri="{FF2B5EF4-FFF2-40B4-BE49-F238E27FC236}">
                    <a16:creationId xmlns:a16="http://schemas.microsoft.com/office/drawing/2014/main" id="{129E6BE9-DF98-F04D-A9E1-80FF6B708AF9}"/>
                  </a:ext>
                </a:extLst>
              </p:cNvPr>
              <p:cNvSpPr/>
              <p:nvPr/>
            </p:nvSpPr>
            <p:spPr>
              <a:xfrm>
                <a:off x="9018146" y="5395304"/>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214" name="object 64">
                <a:extLst>
                  <a:ext uri="{FF2B5EF4-FFF2-40B4-BE49-F238E27FC236}">
                    <a16:creationId xmlns:a16="http://schemas.microsoft.com/office/drawing/2014/main" id="{E8C1C65D-924F-2746-A8E2-E2DE34BBDEAE}"/>
                  </a:ext>
                </a:extLst>
              </p:cNvPr>
              <p:cNvGrpSpPr/>
              <p:nvPr/>
            </p:nvGrpSpPr>
            <p:grpSpPr>
              <a:xfrm>
                <a:off x="6414873" y="4392553"/>
                <a:ext cx="3126740" cy="1058545"/>
                <a:chOff x="6414873" y="4392553"/>
                <a:chExt cx="3126740" cy="1058545"/>
              </a:xfrm>
            </p:grpSpPr>
            <p:sp>
              <p:nvSpPr>
                <p:cNvPr id="215" name="object 65">
                  <a:extLst>
                    <a:ext uri="{FF2B5EF4-FFF2-40B4-BE49-F238E27FC236}">
                      <a16:creationId xmlns:a16="http://schemas.microsoft.com/office/drawing/2014/main" id="{F93FEE1C-541A-E640-88EE-7EC7C979898D}"/>
                    </a:ext>
                  </a:extLst>
                </p:cNvPr>
                <p:cNvSpPr/>
                <p:nvPr/>
              </p:nvSpPr>
              <p:spPr>
                <a:xfrm>
                  <a:off x="6420733" y="5395304"/>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16" name="object 66">
                  <a:extLst>
                    <a:ext uri="{FF2B5EF4-FFF2-40B4-BE49-F238E27FC236}">
                      <a16:creationId xmlns:a16="http://schemas.microsoft.com/office/drawing/2014/main" id="{21E66D2C-2CFC-364D-AD5F-BB9BAC895D4A}"/>
                    </a:ext>
                  </a:extLst>
                </p:cNvPr>
                <p:cNvSpPr/>
                <p:nvPr/>
              </p:nvSpPr>
              <p:spPr>
                <a:xfrm>
                  <a:off x="6421223" y="4398903"/>
                  <a:ext cx="3114040" cy="1045844"/>
                </a:xfrm>
                <a:custGeom>
                  <a:avLst/>
                  <a:gdLst/>
                  <a:ahLst/>
                  <a:cxnLst/>
                  <a:rect l="l" t="t" r="r" b="b"/>
                  <a:pathLst>
                    <a:path w="3114040" h="1045845">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36" name="TextBox 235">
              <a:extLst>
                <a:ext uri="{FF2B5EF4-FFF2-40B4-BE49-F238E27FC236}">
                  <a16:creationId xmlns:a16="http://schemas.microsoft.com/office/drawing/2014/main" id="{91E643ED-6686-0647-B10C-B4AEA5CCB9FE}"/>
                </a:ext>
              </a:extLst>
            </p:cNvPr>
            <p:cNvSpPr txBox="1"/>
            <p:nvPr/>
          </p:nvSpPr>
          <p:spPr>
            <a:xfrm>
              <a:off x="6904774" y="5406565"/>
              <a:ext cx="474532" cy="184666"/>
            </a:xfrm>
            <a:prstGeom prst="rect">
              <a:avLst/>
            </a:prstGeom>
            <a:noFill/>
          </p:spPr>
          <p:txBody>
            <a:bodyPr wrap="square" lIns="0" tIns="0" rIns="0" bIns="0" rtlCol="0">
              <a:spAutoFit/>
            </a:bodyPr>
            <a:lstStyle/>
            <a:p>
              <a:pPr algn="r"/>
              <a:r>
                <a:rPr lang="en-US" sz="1200" dirty="0">
                  <a:solidFill>
                    <a:schemeClr val="tx1"/>
                  </a:solidFill>
                </a:rPr>
                <a:t>0</a:t>
              </a:r>
              <a:endParaRPr lang="en-US" sz="1400" dirty="0">
                <a:solidFill>
                  <a:schemeClr val="tx1"/>
                </a:solidFill>
              </a:endParaRPr>
            </a:p>
          </p:txBody>
        </p:sp>
        <p:sp>
          <p:nvSpPr>
            <p:cNvPr id="237" name="TextBox 236">
              <a:extLst>
                <a:ext uri="{FF2B5EF4-FFF2-40B4-BE49-F238E27FC236}">
                  <a16:creationId xmlns:a16="http://schemas.microsoft.com/office/drawing/2014/main" id="{0F18652A-2740-F544-87AD-BDE2329E9C4F}"/>
                </a:ext>
              </a:extLst>
            </p:cNvPr>
            <p:cNvSpPr txBox="1"/>
            <p:nvPr/>
          </p:nvSpPr>
          <p:spPr>
            <a:xfrm>
              <a:off x="6904774" y="5183045"/>
              <a:ext cx="474532" cy="184666"/>
            </a:xfrm>
            <a:prstGeom prst="rect">
              <a:avLst/>
            </a:prstGeom>
            <a:noFill/>
          </p:spPr>
          <p:txBody>
            <a:bodyPr wrap="square" lIns="0" tIns="0" rIns="0" bIns="0" rtlCol="0">
              <a:spAutoFit/>
            </a:bodyPr>
            <a:lstStyle/>
            <a:p>
              <a:pPr algn="r"/>
              <a:r>
                <a:rPr lang="en-US" sz="1200" dirty="0">
                  <a:solidFill>
                    <a:schemeClr val="tx1"/>
                  </a:solidFill>
                </a:rPr>
                <a:t>0.2</a:t>
              </a:r>
              <a:endParaRPr lang="en-US" sz="1400" dirty="0">
                <a:solidFill>
                  <a:schemeClr val="tx1"/>
                </a:solidFill>
              </a:endParaRPr>
            </a:p>
          </p:txBody>
        </p:sp>
        <p:sp>
          <p:nvSpPr>
            <p:cNvPr id="238" name="TextBox 237">
              <a:extLst>
                <a:ext uri="{FF2B5EF4-FFF2-40B4-BE49-F238E27FC236}">
                  <a16:creationId xmlns:a16="http://schemas.microsoft.com/office/drawing/2014/main" id="{52B49BCC-0CEC-8245-A117-4941068678FC}"/>
                </a:ext>
              </a:extLst>
            </p:cNvPr>
            <p:cNvSpPr txBox="1"/>
            <p:nvPr/>
          </p:nvSpPr>
          <p:spPr>
            <a:xfrm>
              <a:off x="6904774" y="4959525"/>
              <a:ext cx="474532" cy="184666"/>
            </a:xfrm>
            <a:prstGeom prst="rect">
              <a:avLst/>
            </a:prstGeom>
            <a:noFill/>
          </p:spPr>
          <p:txBody>
            <a:bodyPr wrap="square" lIns="0" tIns="0" rIns="0" bIns="0" rtlCol="0">
              <a:spAutoFit/>
            </a:bodyPr>
            <a:lstStyle/>
            <a:p>
              <a:pPr algn="r"/>
              <a:r>
                <a:rPr lang="en-US" sz="1200" dirty="0">
                  <a:solidFill>
                    <a:schemeClr val="tx1"/>
                  </a:solidFill>
                </a:rPr>
                <a:t>0.4</a:t>
              </a:r>
              <a:endParaRPr lang="en-US" sz="1400" dirty="0">
                <a:solidFill>
                  <a:schemeClr val="tx1"/>
                </a:solidFill>
              </a:endParaRPr>
            </a:p>
          </p:txBody>
        </p:sp>
        <p:sp>
          <p:nvSpPr>
            <p:cNvPr id="239" name="TextBox 238">
              <a:extLst>
                <a:ext uri="{FF2B5EF4-FFF2-40B4-BE49-F238E27FC236}">
                  <a16:creationId xmlns:a16="http://schemas.microsoft.com/office/drawing/2014/main" id="{5CF43A30-ADC0-5B44-877C-6771CE463179}"/>
                </a:ext>
              </a:extLst>
            </p:cNvPr>
            <p:cNvSpPr txBox="1"/>
            <p:nvPr/>
          </p:nvSpPr>
          <p:spPr>
            <a:xfrm>
              <a:off x="6904774" y="4736005"/>
              <a:ext cx="474532" cy="184666"/>
            </a:xfrm>
            <a:prstGeom prst="rect">
              <a:avLst/>
            </a:prstGeom>
            <a:noFill/>
          </p:spPr>
          <p:txBody>
            <a:bodyPr wrap="square" lIns="0" tIns="0" rIns="0" bIns="0" rtlCol="0">
              <a:spAutoFit/>
            </a:bodyPr>
            <a:lstStyle/>
            <a:p>
              <a:pPr algn="r"/>
              <a:r>
                <a:rPr lang="en-US" sz="1200" dirty="0">
                  <a:solidFill>
                    <a:schemeClr val="tx1"/>
                  </a:solidFill>
                </a:rPr>
                <a:t>0.6</a:t>
              </a:r>
              <a:endParaRPr lang="en-US" sz="1400" dirty="0">
                <a:solidFill>
                  <a:schemeClr val="tx1"/>
                </a:solidFill>
              </a:endParaRPr>
            </a:p>
          </p:txBody>
        </p:sp>
        <p:sp>
          <p:nvSpPr>
            <p:cNvPr id="240" name="TextBox 239">
              <a:extLst>
                <a:ext uri="{FF2B5EF4-FFF2-40B4-BE49-F238E27FC236}">
                  <a16:creationId xmlns:a16="http://schemas.microsoft.com/office/drawing/2014/main" id="{6D2A5159-063D-9D4A-8F16-DA1E94A8C076}"/>
                </a:ext>
              </a:extLst>
            </p:cNvPr>
            <p:cNvSpPr txBox="1"/>
            <p:nvPr/>
          </p:nvSpPr>
          <p:spPr>
            <a:xfrm>
              <a:off x="6904774" y="4522645"/>
              <a:ext cx="474532" cy="184666"/>
            </a:xfrm>
            <a:prstGeom prst="rect">
              <a:avLst/>
            </a:prstGeom>
            <a:noFill/>
          </p:spPr>
          <p:txBody>
            <a:bodyPr wrap="square" lIns="0" tIns="0" rIns="0" bIns="0" rtlCol="0">
              <a:spAutoFit/>
            </a:bodyPr>
            <a:lstStyle/>
            <a:p>
              <a:pPr algn="r"/>
              <a:r>
                <a:rPr lang="en-US" sz="1200" dirty="0">
                  <a:solidFill>
                    <a:schemeClr val="tx1"/>
                  </a:solidFill>
                </a:rPr>
                <a:t>0.8</a:t>
              </a:r>
              <a:endParaRPr lang="en-US" sz="1400" dirty="0">
                <a:solidFill>
                  <a:schemeClr val="tx1"/>
                </a:solidFill>
              </a:endParaRPr>
            </a:p>
          </p:txBody>
        </p:sp>
        <p:sp>
          <p:nvSpPr>
            <p:cNvPr id="241" name="TextBox 240">
              <a:extLst>
                <a:ext uri="{FF2B5EF4-FFF2-40B4-BE49-F238E27FC236}">
                  <a16:creationId xmlns:a16="http://schemas.microsoft.com/office/drawing/2014/main" id="{0391CAE1-F943-844F-8F1F-8A9E7254F7DA}"/>
                </a:ext>
              </a:extLst>
            </p:cNvPr>
            <p:cNvSpPr txBox="1"/>
            <p:nvPr/>
          </p:nvSpPr>
          <p:spPr>
            <a:xfrm>
              <a:off x="6904774" y="4309285"/>
              <a:ext cx="474532" cy="184666"/>
            </a:xfrm>
            <a:prstGeom prst="rect">
              <a:avLst/>
            </a:prstGeom>
            <a:noFill/>
          </p:spPr>
          <p:txBody>
            <a:bodyPr wrap="square" lIns="0" tIns="0" rIns="0" bIns="0" rtlCol="0">
              <a:spAutoFit/>
            </a:bodyPr>
            <a:lstStyle/>
            <a:p>
              <a:pPr algn="r"/>
              <a:r>
                <a:rPr lang="en-US" sz="1200" dirty="0">
                  <a:solidFill>
                    <a:schemeClr val="tx1"/>
                  </a:solidFill>
                </a:rPr>
                <a:t>1.0</a:t>
              </a:r>
              <a:endParaRPr lang="en-US" sz="1400" dirty="0">
                <a:solidFill>
                  <a:schemeClr val="tx1"/>
                </a:solidFill>
              </a:endParaRPr>
            </a:p>
          </p:txBody>
        </p:sp>
        <p:grpSp>
          <p:nvGrpSpPr>
            <p:cNvPr id="4" name="Group 3">
              <a:extLst>
                <a:ext uri="{FF2B5EF4-FFF2-40B4-BE49-F238E27FC236}">
                  <a16:creationId xmlns:a16="http://schemas.microsoft.com/office/drawing/2014/main" id="{F5431BAE-01FD-7A4F-A8F2-2D6717FC166E}"/>
                </a:ext>
              </a:extLst>
            </p:cNvPr>
            <p:cNvGrpSpPr/>
            <p:nvPr/>
          </p:nvGrpSpPr>
          <p:grpSpPr>
            <a:xfrm>
              <a:off x="6534557" y="5642133"/>
              <a:ext cx="4604452" cy="842111"/>
              <a:chOff x="6534557" y="5840597"/>
              <a:chExt cx="4604452" cy="842111"/>
            </a:xfrm>
          </p:grpSpPr>
          <p:sp>
            <p:nvSpPr>
              <p:cNvPr id="262" name="TextBox 261">
                <a:extLst>
                  <a:ext uri="{FF2B5EF4-FFF2-40B4-BE49-F238E27FC236}">
                    <a16:creationId xmlns:a16="http://schemas.microsoft.com/office/drawing/2014/main" id="{AC24C884-474C-004D-9CF2-A53D2CDF9950}"/>
                  </a:ext>
                </a:extLst>
              </p:cNvPr>
              <p:cNvSpPr txBox="1"/>
              <p:nvPr/>
            </p:nvSpPr>
            <p:spPr>
              <a:xfrm>
                <a:off x="6534557" y="6251821"/>
                <a:ext cx="754822" cy="430887"/>
              </a:xfrm>
              <a:prstGeom prst="rect">
                <a:avLst/>
              </a:prstGeom>
              <a:noFill/>
            </p:spPr>
            <p:txBody>
              <a:bodyPr wrap="square" lIns="0" tIns="0" rIns="0" bIns="0" rtlCol="0">
                <a:spAutoFit/>
              </a:bodyPr>
              <a:lstStyle/>
              <a:p>
                <a:pPr algn="r"/>
                <a:r>
                  <a:rPr lang="en-US" sz="900" dirty="0">
                    <a:solidFill>
                      <a:schemeClr val="tx1"/>
                    </a:solidFill>
                  </a:rPr>
                  <a:t>No. at risk</a:t>
                </a:r>
              </a:p>
              <a:p>
                <a:pPr algn="r"/>
                <a:r>
                  <a:rPr lang="en-US" sz="900" dirty="0">
                    <a:solidFill>
                      <a:schemeClr val="accent1"/>
                    </a:solidFill>
                  </a:rPr>
                  <a:t>Concurrent</a:t>
                </a:r>
              </a:p>
              <a:p>
                <a:pPr algn="r"/>
                <a:r>
                  <a:rPr lang="en-US" sz="900" dirty="0">
                    <a:solidFill>
                      <a:schemeClr val="accent2"/>
                    </a:solidFill>
                  </a:rPr>
                  <a:t>Sequential</a:t>
                </a:r>
                <a:endParaRPr lang="en-US" sz="1000" dirty="0">
                  <a:solidFill>
                    <a:schemeClr val="accent2"/>
                  </a:solidFill>
                </a:endParaRPr>
              </a:p>
            </p:txBody>
          </p:sp>
          <p:sp>
            <p:nvSpPr>
              <p:cNvPr id="263" name="TextBox 262">
                <a:extLst>
                  <a:ext uri="{FF2B5EF4-FFF2-40B4-BE49-F238E27FC236}">
                    <a16:creationId xmlns:a16="http://schemas.microsoft.com/office/drawing/2014/main" id="{E21942A9-806B-4844-A8A2-16CEC1D19629}"/>
                  </a:ext>
                </a:extLst>
              </p:cNvPr>
              <p:cNvSpPr txBox="1"/>
              <p:nvPr/>
            </p:nvSpPr>
            <p:spPr>
              <a:xfrm>
                <a:off x="7699969" y="6117345"/>
                <a:ext cx="3055458" cy="184666"/>
              </a:xfrm>
              <a:prstGeom prst="rect">
                <a:avLst/>
              </a:prstGeom>
              <a:noFill/>
            </p:spPr>
            <p:txBody>
              <a:bodyPr wrap="square" lIns="0" tIns="0" rIns="0" bIns="0" rtlCol="0">
                <a:spAutoFit/>
              </a:bodyPr>
              <a:lstStyle/>
              <a:p>
                <a:pPr algn="ctr"/>
                <a:r>
                  <a:rPr lang="en-US" sz="1200" dirty="0">
                    <a:solidFill>
                      <a:schemeClr val="tx1"/>
                    </a:solidFill>
                  </a:rPr>
                  <a:t>Time, months</a:t>
                </a:r>
              </a:p>
            </p:txBody>
          </p:sp>
          <p:sp>
            <p:nvSpPr>
              <p:cNvPr id="264" name="TextBox 263">
                <a:extLst>
                  <a:ext uri="{FF2B5EF4-FFF2-40B4-BE49-F238E27FC236}">
                    <a16:creationId xmlns:a16="http://schemas.microsoft.com/office/drawing/2014/main" id="{7FC709DC-B5FF-4C44-9E30-DE2C123B2335}"/>
                  </a:ext>
                </a:extLst>
              </p:cNvPr>
              <p:cNvSpPr txBox="1"/>
              <p:nvPr/>
            </p:nvSpPr>
            <p:spPr>
              <a:xfrm>
                <a:off x="7225437" y="6390095"/>
                <a:ext cx="474532" cy="138499"/>
              </a:xfrm>
              <a:prstGeom prst="rect">
                <a:avLst/>
              </a:prstGeom>
              <a:noFill/>
            </p:spPr>
            <p:txBody>
              <a:bodyPr wrap="square" lIns="0" tIns="0" rIns="0" bIns="0" rtlCol="0">
                <a:spAutoFit/>
              </a:bodyPr>
              <a:lstStyle/>
              <a:p>
                <a:pPr algn="ctr"/>
                <a:r>
                  <a:rPr lang="en-US" sz="900" dirty="0">
                    <a:solidFill>
                      <a:schemeClr val="accent1"/>
                    </a:solidFill>
                  </a:rPr>
                  <a:t>1071</a:t>
                </a:r>
                <a:endParaRPr lang="en-US" sz="1000" dirty="0">
                  <a:solidFill>
                    <a:schemeClr val="accent1"/>
                  </a:solidFill>
                </a:endParaRPr>
              </a:p>
            </p:txBody>
          </p:sp>
          <p:sp>
            <p:nvSpPr>
              <p:cNvPr id="265" name="TextBox 264">
                <a:extLst>
                  <a:ext uri="{FF2B5EF4-FFF2-40B4-BE49-F238E27FC236}">
                    <a16:creationId xmlns:a16="http://schemas.microsoft.com/office/drawing/2014/main" id="{93560C8B-720F-C442-873B-C573FDEAAAF8}"/>
                  </a:ext>
                </a:extLst>
              </p:cNvPr>
              <p:cNvSpPr txBox="1"/>
              <p:nvPr/>
            </p:nvSpPr>
            <p:spPr>
              <a:xfrm>
                <a:off x="7798413" y="6390095"/>
                <a:ext cx="474532" cy="138499"/>
              </a:xfrm>
              <a:prstGeom prst="rect">
                <a:avLst/>
              </a:prstGeom>
              <a:noFill/>
            </p:spPr>
            <p:txBody>
              <a:bodyPr wrap="square" lIns="0" tIns="0" rIns="0" bIns="0" rtlCol="0">
                <a:spAutoFit/>
              </a:bodyPr>
              <a:lstStyle/>
              <a:p>
                <a:pPr algn="ctr"/>
                <a:r>
                  <a:rPr lang="en-US" sz="900" dirty="0">
                    <a:solidFill>
                      <a:schemeClr val="accent1"/>
                    </a:solidFill>
                  </a:rPr>
                  <a:t>842</a:t>
                </a:r>
                <a:endParaRPr lang="en-US" sz="1000" dirty="0">
                  <a:solidFill>
                    <a:schemeClr val="accent1"/>
                  </a:solidFill>
                </a:endParaRPr>
              </a:p>
            </p:txBody>
          </p:sp>
          <p:sp>
            <p:nvSpPr>
              <p:cNvPr id="266" name="TextBox 265">
                <a:extLst>
                  <a:ext uri="{FF2B5EF4-FFF2-40B4-BE49-F238E27FC236}">
                    <a16:creationId xmlns:a16="http://schemas.microsoft.com/office/drawing/2014/main" id="{A35CB803-3198-724C-A0E1-C04BD0C5A006}"/>
                  </a:ext>
                </a:extLst>
              </p:cNvPr>
              <p:cNvSpPr txBox="1"/>
              <p:nvPr/>
            </p:nvSpPr>
            <p:spPr>
              <a:xfrm>
                <a:off x="8366901" y="6390095"/>
                <a:ext cx="474532" cy="138499"/>
              </a:xfrm>
              <a:prstGeom prst="rect">
                <a:avLst/>
              </a:prstGeom>
              <a:noFill/>
            </p:spPr>
            <p:txBody>
              <a:bodyPr wrap="square" lIns="0" tIns="0" rIns="0" bIns="0" rtlCol="0">
                <a:spAutoFit/>
              </a:bodyPr>
              <a:lstStyle/>
              <a:p>
                <a:pPr algn="ctr"/>
                <a:r>
                  <a:rPr lang="en-US" sz="900" dirty="0">
                    <a:solidFill>
                      <a:schemeClr val="accent1"/>
                    </a:solidFill>
                  </a:rPr>
                  <a:t>672</a:t>
                </a:r>
                <a:endParaRPr lang="en-US" sz="1000" dirty="0">
                  <a:solidFill>
                    <a:schemeClr val="accent1"/>
                  </a:solidFill>
                </a:endParaRPr>
              </a:p>
            </p:txBody>
          </p:sp>
          <p:sp>
            <p:nvSpPr>
              <p:cNvPr id="267" name="TextBox 266">
                <a:extLst>
                  <a:ext uri="{FF2B5EF4-FFF2-40B4-BE49-F238E27FC236}">
                    <a16:creationId xmlns:a16="http://schemas.microsoft.com/office/drawing/2014/main" id="{F6528B3F-8158-1B47-AD10-D24AB13576D7}"/>
                  </a:ext>
                </a:extLst>
              </p:cNvPr>
              <p:cNvSpPr txBox="1"/>
              <p:nvPr/>
            </p:nvSpPr>
            <p:spPr>
              <a:xfrm>
                <a:off x="8935861" y="6390095"/>
                <a:ext cx="474532" cy="138499"/>
              </a:xfrm>
              <a:prstGeom prst="rect">
                <a:avLst/>
              </a:prstGeom>
              <a:noFill/>
            </p:spPr>
            <p:txBody>
              <a:bodyPr wrap="square" lIns="0" tIns="0" rIns="0" bIns="0" rtlCol="0">
                <a:spAutoFit/>
              </a:bodyPr>
              <a:lstStyle/>
              <a:p>
                <a:pPr algn="ctr"/>
                <a:r>
                  <a:rPr lang="en-US" sz="900" dirty="0">
                    <a:solidFill>
                      <a:schemeClr val="accent1"/>
                    </a:solidFill>
                  </a:rPr>
                  <a:t>548</a:t>
                </a:r>
                <a:endParaRPr lang="en-US" sz="1000" dirty="0">
                  <a:solidFill>
                    <a:schemeClr val="accent1"/>
                  </a:solidFill>
                </a:endParaRPr>
              </a:p>
            </p:txBody>
          </p:sp>
          <p:sp>
            <p:nvSpPr>
              <p:cNvPr id="268" name="TextBox 267">
                <a:extLst>
                  <a:ext uri="{FF2B5EF4-FFF2-40B4-BE49-F238E27FC236}">
                    <a16:creationId xmlns:a16="http://schemas.microsoft.com/office/drawing/2014/main" id="{2F7A45A2-1103-7848-96FA-12E5EC548456}"/>
                  </a:ext>
                </a:extLst>
              </p:cNvPr>
              <p:cNvSpPr txBox="1"/>
              <p:nvPr/>
            </p:nvSpPr>
            <p:spPr>
              <a:xfrm>
                <a:off x="9505293" y="6390095"/>
                <a:ext cx="474532" cy="138499"/>
              </a:xfrm>
              <a:prstGeom prst="rect">
                <a:avLst/>
              </a:prstGeom>
              <a:noFill/>
            </p:spPr>
            <p:txBody>
              <a:bodyPr wrap="square" lIns="0" tIns="0" rIns="0" bIns="0" rtlCol="0">
                <a:spAutoFit/>
              </a:bodyPr>
              <a:lstStyle/>
              <a:p>
                <a:pPr algn="ctr"/>
                <a:r>
                  <a:rPr lang="en-US" sz="900" dirty="0">
                    <a:solidFill>
                      <a:schemeClr val="accent1"/>
                    </a:solidFill>
                  </a:rPr>
                  <a:t>245</a:t>
                </a:r>
                <a:endParaRPr lang="en-US" sz="1000" dirty="0">
                  <a:solidFill>
                    <a:schemeClr val="accent1"/>
                  </a:solidFill>
                </a:endParaRPr>
              </a:p>
            </p:txBody>
          </p:sp>
          <p:sp>
            <p:nvSpPr>
              <p:cNvPr id="269" name="TextBox 268">
                <a:extLst>
                  <a:ext uri="{FF2B5EF4-FFF2-40B4-BE49-F238E27FC236}">
                    <a16:creationId xmlns:a16="http://schemas.microsoft.com/office/drawing/2014/main" id="{6094A4A2-9A08-DD43-AAAF-5F6328AFA35C}"/>
                  </a:ext>
                </a:extLst>
              </p:cNvPr>
              <p:cNvSpPr txBox="1"/>
              <p:nvPr/>
            </p:nvSpPr>
            <p:spPr>
              <a:xfrm>
                <a:off x="10080869" y="6390095"/>
                <a:ext cx="474532" cy="138499"/>
              </a:xfrm>
              <a:prstGeom prst="rect">
                <a:avLst/>
              </a:prstGeom>
              <a:noFill/>
            </p:spPr>
            <p:txBody>
              <a:bodyPr wrap="square" lIns="0" tIns="0" rIns="0" bIns="0" rtlCol="0">
                <a:spAutoFit/>
              </a:bodyPr>
              <a:lstStyle/>
              <a:p>
                <a:pPr algn="ctr"/>
                <a:r>
                  <a:rPr lang="en-US" sz="900" dirty="0">
                    <a:solidFill>
                      <a:schemeClr val="accent1"/>
                    </a:solidFill>
                  </a:rPr>
                  <a:t>41</a:t>
                </a:r>
                <a:endParaRPr lang="en-US" sz="1000" dirty="0">
                  <a:solidFill>
                    <a:schemeClr val="accent1"/>
                  </a:solidFill>
                </a:endParaRPr>
              </a:p>
            </p:txBody>
          </p:sp>
          <p:sp>
            <p:nvSpPr>
              <p:cNvPr id="270" name="TextBox 269">
                <a:extLst>
                  <a:ext uri="{FF2B5EF4-FFF2-40B4-BE49-F238E27FC236}">
                    <a16:creationId xmlns:a16="http://schemas.microsoft.com/office/drawing/2014/main" id="{AA732C5D-1258-A640-9A70-CD38A7867573}"/>
                  </a:ext>
                </a:extLst>
              </p:cNvPr>
              <p:cNvSpPr txBox="1"/>
              <p:nvPr/>
            </p:nvSpPr>
            <p:spPr>
              <a:xfrm>
                <a:off x="10664477" y="6390095"/>
                <a:ext cx="474532" cy="138499"/>
              </a:xfrm>
              <a:prstGeom prst="rect">
                <a:avLst/>
              </a:prstGeom>
              <a:noFill/>
            </p:spPr>
            <p:txBody>
              <a:bodyPr wrap="square" lIns="0" tIns="0" rIns="0" bIns="0" rtlCol="0">
                <a:spAutoFit/>
              </a:bodyPr>
              <a:lstStyle/>
              <a:p>
                <a:pPr algn="ctr"/>
                <a:r>
                  <a:rPr lang="en-US" sz="900" dirty="0">
                    <a:solidFill>
                      <a:schemeClr val="accent1"/>
                    </a:solidFill>
                  </a:rPr>
                  <a:t>0</a:t>
                </a:r>
                <a:endParaRPr lang="en-US" sz="1000" dirty="0">
                  <a:solidFill>
                    <a:schemeClr val="accent1"/>
                  </a:solidFill>
                </a:endParaRPr>
              </a:p>
            </p:txBody>
          </p:sp>
          <p:sp>
            <p:nvSpPr>
              <p:cNvPr id="271" name="TextBox 270">
                <a:extLst>
                  <a:ext uri="{FF2B5EF4-FFF2-40B4-BE49-F238E27FC236}">
                    <a16:creationId xmlns:a16="http://schemas.microsoft.com/office/drawing/2014/main" id="{F73C6B0E-5BEE-9E4B-92BE-580B0FF1DBFD}"/>
                  </a:ext>
                </a:extLst>
              </p:cNvPr>
              <p:cNvSpPr txBox="1"/>
              <p:nvPr/>
            </p:nvSpPr>
            <p:spPr>
              <a:xfrm>
                <a:off x="7225437" y="6522175"/>
                <a:ext cx="474532" cy="138499"/>
              </a:xfrm>
              <a:prstGeom prst="rect">
                <a:avLst/>
              </a:prstGeom>
              <a:noFill/>
            </p:spPr>
            <p:txBody>
              <a:bodyPr wrap="square" lIns="0" tIns="0" rIns="0" bIns="0" rtlCol="0">
                <a:spAutoFit/>
              </a:bodyPr>
              <a:lstStyle/>
              <a:p>
                <a:pPr algn="ctr"/>
                <a:r>
                  <a:rPr lang="en-US" sz="900" dirty="0">
                    <a:solidFill>
                      <a:schemeClr val="accent2"/>
                    </a:solidFill>
                  </a:rPr>
                  <a:t>200</a:t>
                </a:r>
                <a:endParaRPr lang="en-US" sz="1000" dirty="0">
                  <a:solidFill>
                    <a:schemeClr val="accent2"/>
                  </a:solidFill>
                </a:endParaRPr>
              </a:p>
            </p:txBody>
          </p:sp>
          <p:sp>
            <p:nvSpPr>
              <p:cNvPr id="272" name="TextBox 271">
                <a:extLst>
                  <a:ext uri="{FF2B5EF4-FFF2-40B4-BE49-F238E27FC236}">
                    <a16:creationId xmlns:a16="http://schemas.microsoft.com/office/drawing/2014/main" id="{2BDD75AA-743B-3343-868A-B86E55331574}"/>
                  </a:ext>
                </a:extLst>
              </p:cNvPr>
              <p:cNvSpPr txBox="1"/>
              <p:nvPr/>
            </p:nvSpPr>
            <p:spPr>
              <a:xfrm>
                <a:off x="7798413" y="6522175"/>
                <a:ext cx="474532" cy="138499"/>
              </a:xfrm>
              <a:prstGeom prst="rect">
                <a:avLst/>
              </a:prstGeom>
              <a:noFill/>
            </p:spPr>
            <p:txBody>
              <a:bodyPr wrap="square" lIns="0" tIns="0" rIns="0" bIns="0" rtlCol="0">
                <a:spAutoFit/>
              </a:bodyPr>
              <a:lstStyle/>
              <a:p>
                <a:pPr algn="ctr"/>
                <a:r>
                  <a:rPr lang="en-US" sz="900" dirty="0">
                    <a:solidFill>
                      <a:schemeClr val="accent2"/>
                    </a:solidFill>
                  </a:rPr>
                  <a:t>151</a:t>
                </a:r>
                <a:endParaRPr lang="en-US" sz="1000" dirty="0">
                  <a:solidFill>
                    <a:schemeClr val="accent2"/>
                  </a:solidFill>
                </a:endParaRPr>
              </a:p>
            </p:txBody>
          </p:sp>
          <p:sp>
            <p:nvSpPr>
              <p:cNvPr id="307" name="TextBox 306">
                <a:extLst>
                  <a:ext uri="{FF2B5EF4-FFF2-40B4-BE49-F238E27FC236}">
                    <a16:creationId xmlns:a16="http://schemas.microsoft.com/office/drawing/2014/main" id="{259271C5-9329-9049-9DB1-2EFC6DAD71BD}"/>
                  </a:ext>
                </a:extLst>
              </p:cNvPr>
              <p:cNvSpPr txBox="1"/>
              <p:nvPr/>
            </p:nvSpPr>
            <p:spPr>
              <a:xfrm>
                <a:off x="8366901" y="6522175"/>
                <a:ext cx="474532" cy="138499"/>
              </a:xfrm>
              <a:prstGeom prst="rect">
                <a:avLst/>
              </a:prstGeom>
              <a:noFill/>
            </p:spPr>
            <p:txBody>
              <a:bodyPr wrap="square" lIns="0" tIns="0" rIns="0" bIns="0" rtlCol="0">
                <a:spAutoFit/>
              </a:bodyPr>
              <a:lstStyle/>
              <a:p>
                <a:pPr algn="ctr"/>
                <a:r>
                  <a:rPr lang="en-US" sz="900" dirty="0">
                    <a:solidFill>
                      <a:schemeClr val="accent2"/>
                    </a:solidFill>
                  </a:rPr>
                  <a:t>111</a:t>
                </a:r>
                <a:endParaRPr lang="en-US" sz="1000" dirty="0">
                  <a:solidFill>
                    <a:schemeClr val="accent2"/>
                  </a:solidFill>
                </a:endParaRPr>
              </a:p>
            </p:txBody>
          </p:sp>
          <p:sp>
            <p:nvSpPr>
              <p:cNvPr id="308" name="TextBox 307">
                <a:extLst>
                  <a:ext uri="{FF2B5EF4-FFF2-40B4-BE49-F238E27FC236}">
                    <a16:creationId xmlns:a16="http://schemas.microsoft.com/office/drawing/2014/main" id="{F99F577F-5003-6144-9D9D-F1A1A8D876FE}"/>
                  </a:ext>
                </a:extLst>
              </p:cNvPr>
              <p:cNvSpPr txBox="1"/>
              <p:nvPr/>
            </p:nvSpPr>
            <p:spPr>
              <a:xfrm>
                <a:off x="8935861" y="6522175"/>
                <a:ext cx="474532" cy="138499"/>
              </a:xfrm>
              <a:prstGeom prst="rect">
                <a:avLst/>
              </a:prstGeom>
              <a:noFill/>
            </p:spPr>
            <p:txBody>
              <a:bodyPr wrap="square" lIns="0" tIns="0" rIns="0" bIns="0" rtlCol="0">
                <a:spAutoFit/>
              </a:bodyPr>
              <a:lstStyle/>
              <a:p>
                <a:pPr algn="ctr"/>
                <a:r>
                  <a:rPr lang="en-US" sz="900" dirty="0">
                    <a:solidFill>
                      <a:schemeClr val="accent2"/>
                    </a:solidFill>
                  </a:rPr>
                  <a:t>91</a:t>
                </a:r>
                <a:endParaRPr lang="en-US" sz="1000" dirty="0">
                  <a:solidFill>
                    <a:schemeClr val="accent2"/>
                  </a:solidFill>
                </a:endParaRPr>
              </a:p>
            </p:txBody>
          </p:sp>
          <p:sp>
            <p:nvSpPr>
              <p:cNvPr id="309" name="TextBox 308">
                <a:extLst>
                  <a:ext uri="{FF2B5EF4-FFF2-40B4-BE49-F238E27FC236}">
                    <a16:creationId xmlns:a16="http://schemas.microsoft.com/office/drawing/2014/main" id="{DFDBD97F-FB5E-3242-BE26-FFB8B17F039F}"/>
                  </a:ext>
                </a:extLst>
              </p:cNvPr>
              <p:cNvSpPr txBox="1"/>
              <p:nvPr/>
            </p:nvSpPr>
            <p:spPr>
              <a:xfrm>
                <a:off x="9505293" y="6522175"/>
                <a:ext cx="474532" cy="138499"/>
              </a:xfrm>
              <a:prstGeom prst="rect">
                <a:avLst/>
              </a:prstGeom>
              <a:noFill/>
            </p:spPr>
            <p:txBody>
              <a:bodyPr wrap="square" lIns="0" tIns="0" rIns="0" bIns="0" rtlCol="0">
                <a:spAutoFit/>
              </a:bodyPr>
              <a:lstStyle/>
              <a:p>
                <a:pPr algn="ctr"/>
                <a:r>
                  <a:rPr lang="en-US" sz="900" dirty="0">
                    <a:solidFill>
                      <a:schemeClr val="accent2"/>
                    </a:solidFill>
                  </a:rPr>
                  <a:t>45</a:t>
                </a:r>
                <a:endParaRPr lang="en-US" sz="1000" dirty="0">
                  <a:solidFill>
                    <a:schemeClr val="accent2"/>
                  </a:solidFill>
                </a:endParaRPr>
              </a:p>
            </p:txBody>
          </p:sp>
          <p:sp>
            <p:nvSpPr>
              <p:cNvPr id="310" name="TextBox 309">
                <a:extLst>
                  <a:ext uri="{FF2B5EF4-FFF2-40B4-BE49-F238E27FC236}">
                    <a16:creationId xmlns:a16="http://schemas.microsoft.com/office/drawing/2014/main" id="{E7906091-09FB-D04A-ADB7-BB33A5A5FFDF}"/>
                  </a:ext>
                </a:extLst>
              </p:cNvPr>
              <p:cNvSpPr txBox="1"/>
              <p:nvPr/>
            </p:nvSpPr>
            <p:spPr>
              <a:xfrm>
                <a:off x="10080869" y="6522175"/>
                <a:ext cx="474532" cy="138499"/>
              </a:xfrm>
              <a:prstGeom prst="rect">
                <a:avLst/>
              </a:prstGeom>
              <a:noFill/>
            </p:spPr>
            <p:txBody>
              <a:bodyPr wrap="square" lIns="0" tIns="0" rIns="0" bIns="0" rtlCol="0">
                <a:spAutoFit/>
              </a:bodyPr>
              <a:lstStyle/>
              <a:p>
                <a:pPr algn="ctr"/>
                <a:r>
                  <a:rPr lang="en-US" sz="900" dirty="0">
                    <a:solidFill>
                      <a:schemeClr val="accent2"/>
                    </a:solidFill>
                  </a:rPr>
                  <a:t>2</a:t>
                </a:r>
                <a:endParaRPr lang="en-US" sz="1000" dirty="0">
                  <a:solidFill>
                    <a:schemeClr val="accent2"/>
                  </a:solidFill>
                </a:endParaRPr>
              </a:p>
            </p:txBody>
          </p:sp>
          <p:sp>
            <p:nvSpPr>
              <p:cNvPr id="311" name="TextBox 310">
                <a:extLst>
                  <a:ext uri="{FF2B5EF4-FFF2-40B4-BE49-F238E27FC236}">
                    <a16:creationId xmlns:a16="http://schemas.microsoft.com/office/drawing/2014/main" id="{8F29507D-ACC2-5E4D-800A-36B2BEC170FB}"/>
                  </a:ext>
                </a:extLst>
              </p:cNvPr>
              <p:cNvSpPr txBox="1"/>
              <p:nvPr/>
            </p:nvSpPr>
            <p:spPr>
              <a:xfrm>
                <a:off x="10664477" y="6522175"/>
                <a:ext cx="474532" cy="138499"/>
              </a:xfrm>
              <a:prstGeom prst="rect">
                <a:avLst/>
              </a:prstGeom>
              <a:noFill/>
            </p:spPr>
            <p:txBody>
              <a:bodyPr wrap="square" lIns="0" tIns="0" rIns="0" bIns="0" rtlCol="0">
                <a:spAutoFit/>
              </a:bodyPr>
              <a:lstStyle/>
              <a:p>
                <a:pPr algn="ctr"/>
                <a:r>
                  <a:rPr lang="en-US" sz="900" dirty="0">
                    <a:solidFill>
                      <a:schemeClr val="accent2"/>
                    </a:solidFill>
                  </a:rPr>
                  <a:t>0</a:t>
                </a:r>
                <a:endParaRPr lang="en-US" sz="1000" dirty="0">
                  <a:solidFill>
                    <a:schemeClr val="accent2"/>
                  </a:solidFill>
                </a:endParaRPr>
              </a:p>
            </p:txBody>
          </p:sp>
          <p:sp>
            <p:nvSpPr>
              <p:cNvPr id="312" name="TextBox 311">
                <a:extLst>
                  <a:ext uri="{FF2B5EF4-FFF2-40B4-BE49-F238E27FC236}">
                    <a16:creationId xmlns:a16="http://schemas.microsoft.com/office/drawing/2014/main" id="{BD58E41C-E97C-2440-9BBF-79F084A124BD}"/>
                  </a:ext>
                </a:extLst>
              </p:cNvPr>
              <p:cNvSpPr txBox="1"/>
              <p:nvPr/>
            </p:nvSpPr>
            <p:spPr>
              <a:xfrm>
                <a:off x="7225437" y="5840597"/>
                <a:ext cx="474532" cy="184666"/>
              </a:xfrm>
              <a:prstGeom prst="rect">
                <a:avLst/>
              </a:prstGeom>
              <a:noFill/>
            </p:spPr>
            <p:txBody>
              <a:bodyPr wrap="square" lIns="0" tIns="0" rIns="0" bIns="0" rtlCol="0">
                <a:spAutoFit/>
              </a:bodyPr>
              <a:lstStyle/>
              <a:p>
                <a:pPr algn="ctr"/>
                <a:r>
                  <a:rPr lang="en-US" sz="1200" dirty="0">
                    <a:solidFill>
                      <a:schemeClr val="tx1"/>
                    </a:solidFill>
                  </a:rPr>
                  <a:t>0</a:t>
                </a:r>
                <a:endParaRPr lang="en-US" sz="1400" dirty="0">
                  <a:solidFill>
                    <a:schemeClr val="tx1"/>
                  </a:solidFill>
                </a:endParaRPr>
              </a:p>
            </p:txBody>
          </p:sp>
          <p:sp>
            <p:nvSpPr>
              <p:cNvPr id="313" name="TextBox 312">
                <a:extLst>
                  <a:ext uri="{FF2B5EF4-FFF2-40B4-BE49-F238E27FC236}">
                    <a16:creationId xmlns:a16="http://schemas.microsoft.com/office/drawing/2014/main" id="{D17AC447-483D-0940-9047-4E5526E3A174}"/>
                  </a:ext>
                </a:extLst>
              </p:cNvPr>
              <p:cNvSpPr txBox="1"/>
              <p:nvPr/>
            </p:nvSpPr>
            <p:spPr>
              <a:xfrm>
                <a:off x="7798413" y="5840597"/>
                <a:ext cx="474532" cy="184666"/>
              </a:xfrm>
              <a:prstGeom prst="rect">
                <a:avLst/>
              </a:prstGeom>
              <a:noFill/>
            </p:spPr>
            <p:txBody>
              <a:bodyPr wrap="square" lIns="0" tIns="0" rIns="0" bIns="0" rtlCol="0">
                <a:spAutoFit/>
              </a:bodyPr>
              <a:lstStyle/>
              <a:p>
                <a:pPr algn="ctr"/>
                <a:r>
                  <a:rPr lang="en-US" sz="1200" dirty="0">
                    <a:solidFill>
                      <a:schemeClr val="tx1"/>
                    </a:solidFill>
                  </a:rPr>
                  <a:t>6</a:t>
                </a:r>
                <a:endParaRPr lang="en-US" sz="1400" dirty="0">
                  <a:solidFill>
                    <a:schemeClr val="tx1"/>
                  </a:solidFill>
                </a:endParaRPr>
              </a:p>
            </p:txBody>
          </p:sp>
          <p:sp>
            <p:nvSpPr>
              <p:cNvPr id="314" name="TextBox 313">
                <a:extLst>
                  <a:ext uri="{FF2B5EF4-FFF2-40B4-BE49-F238E27FC236}">
                    <a16:creationId xmlns:a16="http://schemas.microsoft.com/office/drawing/2014/main" id="{E9289D73-03DE-F342-A28B-D4391034ACA7}"/>
                  </a:ext>
                </a:extLst>
              </p:cNvPr>
              <p:cNvSpPr txBox="1"/>
              <p:nvPr/>
            </p:nvSpPr>
            <p:spPr>
              <a:xfrm>
                <a:off x="8366901" y="5840597"/>
                <a:ext cx="474532" cy="184666"/>
              </a:xfrm>
              <a:prstGeom prst="rect">
                <a:avLst/>
              </a:prstGeom>
              <a:noFill/>
            </p:spPr>
            <p:txBody>
              <a:bodyPr wrap="square" lIns="0" tIns="0" rIns="0" bIns="0" rtlCol="0">
                <a:spAutoFit/>
              </a:bodyPr>
              <a:lstStyle/>
              <a:p>
                <a:pPr algn="ctr"/>
                <a:r>
                  <a:rPr lang="en-US" sz="1200" dirty="0">
                    <a:solidFill>
                      <a:schemeClr val="tx1"/>
                    </a:solidFill>
                  </a:rPr>
                  <a:t>12</a:t>
                </a:r>
                <a:endParaRPr lang="en-US" sz="1400" dirty="0">
                  <a:solidFill>
                    <a:schemeClr val="tx1"/>
                  </a:solidFill>
                </a:endParaRPr>
              </a:p>
            </p:txBody>
          </p:sp>
          <p:sp>
            <p:nvSpPr>
              <p:cNvPr id="315" name="TextBox 314">
                <a:extLst>
                  <a:ext uri="{FF2B5EF4-FFF2-40B4-BE49-F238E27FC236}">
                    <a16:creationId xmlns:a16="http://schemas.microsoft.com/office/drawing/2014/main" id="{444AC70F-7D4D-3C43-92F9-01688B55C31F}"/>
                  </a:ext>
                </a:extLst>
              </p:cNvPr>
              <p:cNvSpPr txBox="1"/>
              <p:nvPr/>
            </p:nvSpPr>
            <p:spPr>
              <a:xfrm>
                <a:off x="8935861" y="5840597"/>
                <a:ext cx="474532" cy="184666"/>
              </a:xfrm>
              <a:prstGeom prst="rect">
                <a:avLst/>
              </a:prstGeom>
              <a:noFill/>
            </p:spPr>
            <p:txBody>
              <a:bodyPr wrap="square" lIns="0" tIns="0" rIns="0" bIns="0" rtlCol="0">
                <a:spAutoFit/>
              </a:bodyPr>
              <a:lstStyle/>
              <a:p>
                <a:pPr algn="ctr"/>
                <a:r>
                  <a:rPr lang="en-US" sz="1200" dirty="0">
                    <a:solidFill>
                      <a:schemeClr val="tx1"/>
                    </a:solidFill>
                  </a:rPr>
                  <a:t>18</a:t>
                </a:r>
                <a:endParaRPr lang="en-US" sz="1400" dirty="0">
                  <a:solidFill>
                    <a:schemeClr val="tx1"/>
                  </a:solidFill>
                </a:endParaRPr>
              </a:p>
            </p:txBody>
          </p:sp>
          <p:sp>
            <p:nvSpPr>
              <p:cNvPr id="316" name="TextBox 315">
                <a:extLst>
                  <a:ext uri="{FF2B5EF4-FFF2-40B4-BE49-F238E27FC236}">
                    <a16:creationId xmlns:a16="http://schemas.microsoft.com/office/drawing/2014/main" id="{FCD3D38C-EACD-A34A-ABEC-6C78B9DF2C8B}"/>
                  </a:ext>
                </a:extLst>
              </p:cNvPr>
              <p:cNvSpPr txBox="1"/>
              <p:nvPr/>
            </p:nvSpPr>
            <p:spPr>
              <a:xfrm>
                <a:off x="9505293" y="5840597"/>
                <a:ext cx="474532" cy="184666"/>
              </a:xfrm>
              <a:prstGeom prst="rect">
                <a:avLst/>
              </a:prstGeom>
              <a:noFill/>
            </p:spPr>
            <p:txBody>
              <a:bodyPr wrap="square" lIns="0" tIns="0" rIns="0" bIns="0" rtlCol="0">
                <a:spAutoFit/>
              </a:bodyPr>
              <a:lstStyle/>
              <a:p>
                <a:pPr algn="ctr"/>
                <a:r>
                  <a:rPr lang="en-US" sz="1200" dirty="0">
                    <a:solidFill>
                      <a:schemeClr val="tx1"/>
                    </a:solidFill>
                  </a:rPr>
                  <a:t>24</a:t>
                </a:r>
                <a:endParaRPr lang="en-US" sz="1400" dirty="0">
                  <a:solidFill>
                    <a:schemeClr val="tx1"/>
                  </a:solidFill>
                </a:endParaRPr>
              </a:p>
            </p:txBody>
          </p:sp>
          <p:sp>
            <p:nvSpPr>
              <p:cNvPr id="317" name="TextBox 316">
                <a:extLst>
                  <a:ext uri="{FF2B5EF4-FFF2-40B4-BE49-F238E27FC236}">
                    <a16:creationId xmlns:a16="http://schemas.microsoft.com/office/drawing/2014/main" id="{0CD15A31-AC51-E74C-9544-2D411F274BE5}"/>
                  </a:ext>
                </a:extLst>
              </p:cNvPr>
              <p:cNvSpPr txBox="1"/>
              <p:nvPr/>
            </p:nvSpPr>
            <p:spPr>
              <a:xfrm>
                <a:off x="10080869" y="5840597"/>
                <a:ext cx="474532" cy="184666"/>
              </a:xfrm>
              <a:prstGeom prst="rect">
                <a:avLst/>
              </a:prstGeom>
              <a:noFill/>
            </p:spPr>
            <p:txBody>
              <a:bodyPr wrap="square" lIns="0" tIns="0" rIns="0" bIns="0" rtlCol="0">
                <a:spAutoFit/>
              </a:bodyPr>
              <a:lstStyle/>
              <a:p>
                <a:pPr algn="ctr"/>
                <a:r>
                  <a:rPr lang="en-US" sz="1200" dirty="0">
                    <a:solidFill>
                      <a:schemeClr val="tx1"/>
                    </a:solidFill>
                  </a:rPr>
                  <a:t>30</a:t>
                </a:r>
                <a:endParaRPr lang="en-US" sz="1400" dirty="0">
                  <a:solidFill>
                    <a:schemeClr val="tx1"/>
                  </a:solidFill>
                </a:endParaRPr>
              </a:p>
            </p:txBody>
          </p:sp>
          <p:sp>
            <p:nvSpPr>
              <p:cNvPr id="318" name="TextBox 317">
                <a:extLst>
                  <a:ext uri="{FF2B5EF4-FFF2-40B4-BE49-F238E27FC236}">
                    <a16:creationId xmlns:a16="http://schemas.microsoft.com/office/drawing/2014/main" id="{6E2E35AB-FB9C-FB44-9543-2DC988478A56}"/>
                  </a:ext>
                </a:extLst>
              </p:cNvPr>
              <p:cNvSpPr txBox="1"/>
              <p:nvPr/>
            </p:nvSpPr>
            <p:spPr>
              <a:xfrm>
                <a:off x="10664477" y="5840597"/>
                <a:ext cx="474532" cy="184666"/>
              </a:xfrm>
              <a:prstGeom prst="rect">
                <a:avLst/>
              </a:prstGeom>
              <a:noFill/>
            </p:spPr>
            <p:txBody>
              <a:bodyPr wrap="square" lIns="0" tIns="0" rIns="0" bIns="0" rtlCol="0">
                <a:spAutoFit/>
              </a:bodyPr>
              <a:lstStyle/>
              <a:p>
                <a:pPr algn="ctr"/>
                <a:r>
                  <a:rPr lang="en-US" sz="1200" dirty="0">
                    <a:solidFill>
                      <a:schemeClr val="tx1"/>
                    </a:solidFill>
                  </a:rPr>
                  <a:t>36</a:t>
                </a:r>
                <a:endParaRPr lang="en-US" sz="1400" dirty="0">
                  <a:solidFill>
                    <a:schemeClr val="tx1"/>
                  </a:solidFill>
                </a:endParaRPr>
              </a:p>
            </p:txBody>
          </p:sp>
        </p:grpSp>
        <p:sp>
          <p:nvSpPr>
            <p:cNvPr id="319" name="TextBox 318">
              <a:extLst>
                <a:ext uri="{FF2B5EF4-FFF2-40B4-BE49-F238E27FC236}">
                  <a16:creationId xmlns:a16="http://schemas.microsoft.com/office/drawing/2014/main" id="{CAE97B6A-5692-F240-B53E-4E37708F8DF5}"/>
                </a:ext>
              </a:extLst>
            </p:cNvPr>
            <p:cNvSpPr txBox="1"/>
            <p:nvPr/>
          </p:nvSpPr>
          <p:spPr>
            <a:xfrm rot="16200000">
              <a:off x="6043596" y="4917420"/>
              <a:ext cx="1621346" cy="184666"/>
            </a:xfrm>
            <a:prstGeom prst="rect">
              <a:avLst/>
            </a:prstGeom>
            <a:noFill/>
          </p:spPr>
          <p:txBody>
            <a:bodyPr wrap="square" lIns="0" tIns="0" rIns="0" bIns="0" rtlCol="0">
              <a:spAutoFit/>
            </a:bodyPr>
            <a:lstStyle/>
            <a:p>
              <a:pPr algn="ctr"/>
              <a:r>
                <a:rPr lang="en-US" sz="1200" dirty="0">
                  <a:solidFill>
                    <a:schemeClr val="tx1"/>
                  </a:solidFill>
                </a:rPr>
                <a:t>Probability of PFS</a:t>
              </a:r>
            </a:p>
          </p:txBody>
        </p:sp>
        <p:sp>
          <p:nvSpPr>
            <p:cNvPr id="324" name="TextBox 323">
              <a:extLst>
                <a:ext uri="{FF2B5EF4-FFF2-40B4-BE49-F238E27FC236}">
                  <a16:creationId xmlns:a16="http://schemas.microsoft.com/office/drawing/2014/main" id="{F5773A05-AA20-9642-A4CC-44D01F8F0219}"/>
                </a:ext>
              </a:extLst>
            </p:cNvPr>
            <p:cNvSpPr txBox="1"/>
            <p:nvPr/>
          </p:nvSpPr>
          <p:spPr>
            <a:xfrm>
              <a:off x="7468136" y="4077495"/>
              <a:ext cx="1437978" cy="307777"/>
            </a:xfrm>
            <a:prstGeom prst="rect">
              <a:avLst/>
            </a:prstGeom>
            <a:noFill/>
          </p:spPr>
          <p:txBody>
            <a:bodyPr wrap="square" rtlCol="0">
              <a:spAutoFit/>
            </a:bodyPr>
            <a:lstStyle/>
            <a:p>
              <a:r>
                <a:rPr lang="en-US" sz="1400" b="1" dirty="0">
                  <a:solidFill>
                    <a:schemeClr val="tx1"/>
                  </a:solidFill>
                </a:rPr>
                <a:t>CRT Type</a:t>
              </a:r>
            </a:p>
          </p:txBody>
        </p:sp>
      </p:grpSp>
      <p:grpSp>
        <p:nvGrpSpPr>
          <p:cNvPr id="10" name="Group 9">
            <a:extLst>
              <a:ext uri="{FF2B5EF4-FFF2-40B4-BE49-F238E27FC236}">
                <a16:creationId xmlns:a16="http://schemas.microsoft.com/office/drawing/2014/main" id="{364E75C4-6294-C642-9B4E-CE2CD5FB220E}"/>
              </a:ext>
            </a:extLst>
          </p:cNvPr>
          <p:cNvGrpSpPr/>
          <p:nvPr/>
        </p:nvGrpSpPr>
        <p:grpSpPr>
          <a:xfrm>
            <a:off x="6534557" y="1476063"/>
            <a:ext cx="4604452" cy="2349176"/>
            <a:chOff x="6534557" y="1476063"/>
            <a:chExt cx="4604452" cy="2349176"/>
          </a:xfrm>
        </p:grpSpPr>
        <p:sp>
          <p:nvSpPr>
            <p:cNvPr id="354" name="Freeform 353">
              <a:extLst>
                <a:ext uri="{FF2B5EF4-FFF2-40B4-BE49-F238E27FC236}">
                  <a16:creationId xmlns:a16="http://schemas.microsoft.com/office/drawing/2014/main" id="{4CC3F45C-D4DF-1647-9282-4989EE4070DC}"/>
                </a:ext>
              </a:extLst>
            </p:cNvPr>
            <p:cNvSpPr/>
            <p:nvPr/>
          </p:nvSpPr>
          <p:spPr>
            <a:xfrm>
              <a:off x="7475316" y="2352776"/>
              <a:ext cx="1822688"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24159 w 1530350"/>
                <a:gd name="connsiteY3" fmla="*/ 403664 h 565150"/>
                <a:gd name="connsiteX0" fmla="*/ 0 w 1530350"/>
                <a:gd name="connsiteY0" fmla="*/ 0 h 565150"/>
                <a:gd name="connsiteX1" fmla="*/ 1530350 w 1530350"/>
                <a:gd name="connsiteY1" fmla="*/ 0 h 565150"/>
                <a:gd name="connsiteX2" fmla="*/ 1530350 w 1530350"/>
                <a:gd name="connsiteY2" fmla="*/ 565150 h 565150"/>
              </a:gdLst>
              <a:ahLst/>
              <a:cxnLst>
                <a:cxn ang="0">
                  <a:pos x="connsiteX0" y="connsiteY0"/>
                </a:cxn>
                <a:cxn ang="0">
                  <a:pos x="connsiteX1" y="connsiteY1"/>
                </a:cxn>
                <a:cxn ang="0">
                  <a:pos x="connsiteX2" y="connsiteY2"/>
                </a:cxn>
              </a:cxnLst>
              <a:rect l="l" t="t" r="r" b="b"/>
              <a:pathLst>
                <a:path w="1530350" h="565150">
                  <a:moveTo>
                    <a:pt x="0" y="0"/>
                  </a:moveTo>
                  <a:lnTo>
                    <a:pt x="1530350" y="0"/>
                  </a:lnTo>
                  <a:lnTo>
                    <a:pt x="1530350"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a:extLst>
                <a:ext uri="{FF2B5EF4-FFF2-40B4-BE49-F238E27FC236}">
                  <a16:creationId xmlns:a16="http://schemas.microsoft.com/office/drawing/2014/main" id="{A33AD9AC-DC45-0944-BA57-C149D822E5B6}"/>
                </a:ext>
              </a:extLst>
            </p:cNvPr>
            <p:cNvSpPr/>
            <p:nvPr/>
          </p:nvSpPr>
          <p:spPr>
            <a:xfrm>
              <a:off x="9295656" y="2352776"/>
              <a:ext cx="416234" cy="555524"/>
            </a:xfrm>
            <a:custGeom>
              <a:avLst/>
              <a:gdLst>
                <a:gd name="connsiteX0" fmla="*/ 0 w 1530350"/>
                <a:gd name="connsiteY0" fmla="*/ 0 h 565150"/>
                <a:gd name="connsiteX1" fmla="*/ 1530350 w 1530350"/>
                <a:gd name="connsiteY1" fmla="*/ 0 h 565150"/>
                <a:gd name="connsiteX2" fmla="*/ 1530350 w 1530350"/>
                <a:gd name="connsiteY2" fmla="*/ 565150 h 565150"/>
                <a:gd name="connsiteX3" fmla="*/ 1524000 w 1530350"/>
                <a:gd name="connsiteY3" fmla="*/ 361950 h 565150"/>
                <a:gd name="connsiteX0" fmla="*/ 0 w 1530350"/>
                <a:gd name="connsiteY0" fmla="*/ 0 h 565150"/>
                <a:gd name="connsiteX1" fmla="*/ 1530350 w 1530350"/>
                <a:gd name="connsiteY1" fmla="*/ 0 h 565150"/>
                <a:gd name="connsiteX2" fmla="*/ 1530350 w 1530350"/>
                <a:gd name="connsiteY2" fmla="*/ 565150 h 565150"/>
                <a:gd name="connsiteX3" fmla="*/ 1431044 w 1530350"/>
                <a:gd name="connsiteY3" fmla="*/ 395322 h 565150"/>
                <a:gd name="connsiteX0" fmla="*/ 0 w 1530350"/>
                <a:gd name="connsiteY0" fmla="*/ 0 h 565150"/>
                <a:gd name="connsiteX1" fmla="*/ 1530350 w 1530350"/>
                <a:gd name="connsiteY1" fmla="*/ 0 h 565150"/>
                <a:gd name="connsiteX2" fmla="*/ 1530350 w 1530350"/>
                <a:gd name="connsiteY2" fmla="*/ 565150 h 565150"/>
                <a:gd name="connsiteX0" fmla="*/ 0 w 349475"/>
                <a:gd name="connsiteY0" fmla="*/ 0 h 565150"/>
                <a:gd name="connsiteX1" fmla="*/ 349475 w 349475"/>
                <a:gd name="connsiteY1" fmla="*/ 0 h 565150"/>
                <a:gd name="connsiteX2" fmla="*/ 349475 w 349475"/>
                <a:gd name="connsiteY2" fmla="*/ 565150 h 565150"/>
              </a:gdLst>
              <a:ahLst/>
              <a:cxnLst>
                <a:cxn ang="0">
                  <a:pos x="connsiteX0" y="connsiteY0"/>
                </a:cxn>
                <a:cxn ang="0">
                  <a:pos x="connsiteX1" y="connsiteY1"/>
                </a:cxn>
                <a:cxn ang="0">
                  <a:pos x="connsiteX2" y="connsiteY2"/>
                </a:cxn>
              </a:cxnLst>
              <a:rect l="l" t="t" r="r" b="b"/>
              <a:pathLst>
                <a:path w="349475" h="565150">
                  <a:moveTo>
                    <a:pt x="0" y="0"/>
                  </a:moveTo>
                  <a:lnTo>
                    <a:pt x="349475" y="0"/>
                  </a:lnTo>
                  <a:lnTo>
                    <a:pt x="349475" y="565150"/>
                  </a:lnTo>
                </a:path>
              </a:pathLst>
            </a:cu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3090DD02-C851-D94E-911C-B3C8E647531E}"/>
                </a:ext>
              </a:extLst>
            </p:cNvPr>
            <p:cNvGrpSpPr/>
            <p:nvPr/>
          </p:nvGrpSpPr>
          <p:grpSpPr>
            <a:xfrm>
              <a:off x="7407651" y="1781165"/>
              <a:ext cx="3495470" cy="1183377"/>
              <a:chOff x="6416263" y="1938173"/>
              <a:chExt cx="3126740" cy="1058545"/>
            </a:xfrm>
          </p:grpSpPr>
          <p:grpSp>
            <p:nvGrpSpPr>
              <p:cNvPr id="190" name="object 20">
                <a:extLst>
                  <a:ext uri="{FF2B5EF4-FFF2-40B4-BE49-F238E27FC236}">
                    <a16:creationId xmlns:a16="http://schemas.microsoft.com/office/drawing/2014/main" id="{74B01C41-23CF-5C4D-AF45-87D0460C2BB9}"/>
                  </a:ext>
                </a:extLst>
              </p:cNvPr>
              <p:cNvGrpSpPr/>
              <p:nvPr/>
            </p:nvGrpSpPr>
            <p:grpSpPr>
              <a:xfrm>
                <a:off x="6422123" y="1955714"/>
                <a:ext cx="3078480" cy="807085"/>
                <a:chOff x="6422123" y="1955714"/>
                <a:chExt cx="3078480" cy="807085"/>
              </a:xfrm>
            </p:grpSpPr>
            <p:sp>
              <p:nvSpPr>
                <p:cNvPr id="200" name="object 21">
                  <a:extLst>
                    <a:ext uri="{FF2B5EF4-FFF2-40B4-BE49-F238E27FC236}">
                      <a16:creationId xmlns:a16="http://schemas.microsoft.com/office/drawing/2014/main" id="{04237974-E755-5C42-9B0D-93EFE4452C59}"/>
                    </a:ext>
                  </a:extLst>
                </p:cNvPr>
                <p:cNvSpPr/>
                <p:nvPr/>
              </p:nvSpPr>
              <p:spPr>
                <a:xfrm>
                  <a:off x="6491312" y="1962064"/>
                  <a:ext cx="3002915" cy="794385"/>
                </a:xfrm>
                <a:custGeom>
                  <a:avLst/>
                  <a:gdLst/>
                  <a:ahLst/>
                  <a:cxnLst/>
                  <a:rect l="l" t="t" r="r" b="b"/>
                  <a:pathLst>
                    <a:path w="3002915" h="794385">
                      <a:moveTo>
                        <a:pt x="0" y="0"/>
                      </a:moveTo>
                      <a:lnTo>
                        <a:pt x="48933" y="0"/>
                      </a:lnTo>
                      <a:lnTo>
                        <a:pt x="163588" y="75501"/>
                      </a:lnTo>
                      <a:lnTo>
                        <a:pt x="202730" y="74104"/>
                      </a:lnTo>
                      <a:lnTo>
                        <a:pt x="275437" y="130035"/>
                      </a:lnTo>
                      <a:lnTo>
                        <a:pt x="388683" y="195745"/>
                      </a:lnTo>
                      <a:lnTo>
                        <a:pt x="493547" y="241884"/>
                      </a:lnTo>
                      <a:lnTo>
                        <a:pt x="510324" y="264248"/>
                      </a:lnTo>
                      <a:lnTo>
                        <a:pt x="560666" y="264248"/>
                      </a:lnTo>
                      <a:lnTo>
                        <a:pt x="576046" y="283832"/>
                      </a:lnTo>
                      <a:lnTo>
                        <a:pt x="617982" y="283832"/>
                      </a:lnTo>
                      <a:lnTo>
                        <a:pt x="862660" y="365963"/>
                      </a:lnTo>
                      <a:lnTo>
                        <a:pt x="922782" y="365963"/>
                      </a:lnTo>
                      <a:lnTo>
                        <a:pt x="1051420" y="412457"/>
                      </a:lnTo>
                      <a:lnTo>
                        <a:pt x="1097559" y="412457"/>
                      </a:lnTo>
                      <a:lnTo>
                        <a:pt x="1097559" y="423646"/>
                      </a:lnTo>
                      <a:lnTo>
                        <a:pt x="1150340" y="423646"/>
                      </a:lnTo>
                      <a:lnTo>
                        <a:pt x="1150340" y="432028"/>
                      </a:lnTo>
                      <a:lnTo>
                        <a:pt x="1224267" y="432028"/>
                      </a:lnTo>
                      <a:lnTo>
                        <a:pt x="1224267" y="441998"/>
                      </a:lnTo>
                      <a:lnTo>
                        <a:pt x="1241044" y="441998"/>
                      </a:lnTo>
                      <a:lnTo>
                        <a:pt x="1241044" y="447763"/>
                      </a:lnTo>
                      <a:lnTo>
                        <a:pt x="1312875" y="447763"/>
                      </a:lnTo>
                      <a:lnTo>
                        <a:pt x="1312875" y="454050"/>
                      </a:lnTo>
                      <a:lnTo>
                        <a:pt x="1475930" y="454050"/>
                      </a:lnTo>
                      <a:lnTo>
                        <a:pt x="1475930" y="471360"/>
                      </a:lnTo>
                      <a:lnTo>
                        <a:pt x="1538325" y="471360"/>
                      </a:lnTo>
                      <a:lnTo>
                        <a:pt x="1538325" y="478167"/>
                      </a:lnTo>
                      <a:lnTo>
                        <a:pt x="1602816" y="478167"/>
                      </a:lnTo>
                      <a:lnTo>
                        <a:pt x="1602816" y="494944"/>
                      </a:lnTo>
                      <a:lnTo>
                        <a:pt x="1632178" y="494944"/>
                      </a:lnTo>
                      <a:lnTo>
                        <a:pt x="1758010" y="494944"/>
                      </a:lnTo>
                      <a:lnTo>
                        <a:pt x="1758010" y="502818"/>
                      </a:lnTo>
                      <a:lnTo>
                        <a:pt x="1818309" y="502818"/>
                      </a:lnTo>
                      <a:lnTo>
                        <a:pt x="1818309" y="512254"/>
                      </a:lnTo>
                      <a:lnTo>
                        <a:pt x="1885416" y="512254"/>
                      </a:lnTo>
                      <a:lnTo>
                        <a:pt x="1885416" y="519595"/>
                      </a:lnTo>
                      <a:lnTo>
                        <a:pt x="1992909" y="519595"/>
                      </a:lnTo>
                      <a:lnTo>
                        <a:pt x="2057400" y="519595"/>
                      </a:lnTo>
                      <a:lnTo>
                        <a:pt x="2057400" y="531126"/>
                      </a:lnTo>
                      <a:lnTo>
                        <a:pt x="2094623" y="531126"/>
                      </a:lnTo>
                      <a:lnTo>
                        <a:pt x="2094623" y="537946"/>
                      </a:lnTo>
                      <a:lnTo>
                        <a:pt x="2134463" y="537946"/>
                      </a:lnTo>
                      <a:lnTo>
                        <a:pt x="2134463" y="547382"/>
                      </a:lnTo>
                      <a:lnTo>
                        <a:pt x="2154389" y="547382"/>
                      </a:lnTo>
                      <a:lnTo>
                        <a:pt x="2154389" y="559435"/>
                      </a:lnTo>
                      <a:lnTo>
                        <a:pt x="2263444" y="559435"/>
                      </a:lnTo>
                      <a:lnTo>
                        <a:pt x="2263444" y="568871"/>
                      </a:lnTo>
                      <a:lnTo>
                        <a:pt x="2278126" y="568871"/>
                      </a:lnTo>
                      <a:lnTo>
                        <a:pt x="2278126" y="577786"/>
                      </a:lnTo>
                      <a:lnTo>
                        <a:pt x="2294382" y="577786"/>
                      </a:lnTo>
                      <a:lnTo>
                        <a:pt x="2294382" y="585660"/>
                      </a:lnTo>
                      <a:lnTo>
                        <a:pt x="2304872" y="585660"/>
                      </a:lnTo>
                      <a:lnTo>
                        <a:pt x="2304872" y="592467"/>
                      </a:lnTo>
                      <a:lnTo>
                        <a:pt x="2391905" y="592467"/>
                      </a:lnTo>
                      <a:lnTo>
                        <a:pt x="2391905" y="605574"/>
                      </a:lnTo>
                      <a:lnTo>
                        <a:pt x="2423883" y="605574"/>
                      </a:lnTo>
                      <a:lnTo>
                        <a:pt x="2423883" y="614489"/>
                      </a:lnTo>
                      <a:lnTo>
                        <a:pt x="2535047" y="614489"/>
                      </a:lnTo>
                      <a:lnTo>
                        <a:pt x="2535047" y="639140"/>
                      </a:lnTo>
                      <a:lnTo>
                        <a:pt x="2671889" y="639140"/>
                      </a:lnTo>
                      <a:lnTo>
                        <a:pt x="2671889" y="668502"/>
                      </a:lnTo>
                      <a:lnTo>
                        <a:pt x="2848584" y="668502"/>
                      </a:lnTo>
                      <a:lnTo>
                        <a:pt x="2848584" y="736130"/>
                      </a:lnTo>
                      <a:lnTo>
                        <a:pt x="2861691" y="736130"/>
                      </a:lnTo>
                      <a:lnTo>
                        <a:pt x="2861691" y="794334"/>
                      </a:lnTo>
                      <a:lnTo>
                        <a:pt x="3002724" y="794334"/>
                      </a:lnTo>
                    </a:path>
                  </a:pathLst>
                </a:custGeom>
                <a:ln w="12699">
                  <a:solidFill>
                    <a:srgbClr val="EC661B"/>
                  </a:solidFill>
                </a:ln>
              </p:spPr>
              <p:txBody>
                <a:bodyPr wrap="square" lIns="0" tIns="0" rIns="0" bIns="0" rtlCol="0"/>
                <a:lstStyle/>
                <a:p>
                  <a:endParaRPr/>
                </a:p>
              </p:txBody>
            </p:sp>
            <p:sp>
              <p:nvSpPr>
                <p:cNvPr id="201" name="object 22">
                  <a:extLst>
                    <a:ext uri="{FF2B5EF4-FFF2-40B4-BE49-F238E27FC236}">
                      <a16:creationId xmlns:a16="http://schemas.microsoft.com/office/drawing/2014/main" id="{9B49088E-E231-3B4D-BAF8-B1B24E843D6B}"/>
                    </a:ext>
                  </a:extLst>
                </p:cNvPr>
                <p:cNvSpPr/>
                <p:nvPr/>
              </p:nvSpPr>
              <p:spPr>
                <a:xfrm>
                  <a:off x="6468964" y="1962064"/>
                  <a:ext cx="2855595" cy="732155"/>
                </a:xfrm>
                <a:custGeom>
                  <a:avLst/>
                  <a:gdLst/>
                  <a:ahLst/>
                  <a:cxnLst/>
                  <a:rect l="l" t="t" r="r" b="b"/>
                  <a:pathLst>
                    <a:path w="2855595" h="732155">
                      <a:moveTo>
                        <a:pt x="0" y="0"/>
                      </a:moveTo>
                      <a:lnTo>
                        <a:pt x="45415" y="0"/>
                      </a:lnTo>
                      <a:lnTo>
                        <a:pt x="85267" y="0"/>
                      </a:lnTo>
                      <a:lnTo>
                        <a:pt x="205511" y="74104"/>
                      </a:lnTo>
                      <a:lnTo>
                        <a:pt x="225082" y="74104"/>
                      </a:lnTo>
                      <a:lnTo>
                        <a:pt x="297789" y="130035"/>
                      </a:lnTo>
                      <a:lnTo>
                        <a:pt x="346722" y="130035"/>
                      </a:lnTo>
                      <a:lnTo>
                        <a:pt x="360705" y="145415"/>
                      </a:lnTo>
                      <a:lnTo>
                        <a:pt x="413829" y="145415"/>
                      </a:lnTo>
                      <a:lnTo>
                        <a:pt x="458571" y="174764"/>
                      </a:lnTo>
                      <a:lnTo>
                        <a:pt x="510108" y="174764"/>
                      </a:lnTo>
                      <a:lnTo>
                        <a:pt x="595591" y="212521"/>
                      </a:lnTo>
                      <a:lnTo>
                        <a:pt x="636143" y="212521"/>
                      </a:lnTo>
                      <a:lnTo>
                        <a:pt x="636143" y="226504"/>
                      </a:lnTo>
                      <a:lnTo>
                        <a:pt x="675297" y="226504"/>
                      </a:lnTo>
                      <a:lnTo>
                        <a:pt x="675297" y="239090"/>
                      </a:lnTo>
                      <a:lnTo>
                        <a:pt x="707453" y="239090"/>
                      </a:lnTo>
                      <a:lnTo>
                        <a:pt x="722833" y="239090"/>
                      </a:lnTo>
                      <a:lnTo>
                        <a:pt x="722833" y="253072"/>
                      </a:lnTo>
                      <a:lnTo>
                        <a:pt x="760577" y="253072"/>
                      </a:lnTo>
                      <a:lnTo>
                        <a:pt x="760577" y="260057"/>
                      </a:lnTo>
                      <a:lnTo>
                        <a:pt x="790460" y="260057"/>
                      </a:lnTo>
                      <a:lnTo>
                        <a:pt x="850061" y="290817"/>
                      </a:lnTo>
                      <a:lnTo>
                        <a:pt x="879424" y="290817"/>
                      </a:lnTo>
                      <a:lnTo>
                        <a:pt x="879424" y="299910"/>
                      </a:lnTo>
                      <a:lnTo>
                        <a:pt x="928357" y="299910"/>
                      </a:lnTo>
                      <a:lnTo>
                        <a:pt x="950105" y="307883"/>
                      </a:lnTo>
                      <a:lnTo>
                        <a:pt x="995907" y="325424"/>
                      </a:lnTo>
                      <a:lnTo>
                        <a:pt x="1041316" y="342965"/>
                      </a:lnTo>
                      <a:lnTo>
                        <a:pt x="1061885" y="350939"/>
                      </a:lnTo>
                      <a:lnTo>
                        <a:pt x="1127594" y="350939"/>
                      </a:lnTo>
                      <a:lnTo>
                        <a:pt x="1127594" y="364921"/>
                      </a:lnTo>
                      <a:lnTo>
                        <a:pt x="1226870" y="364921"/>
                      </a:lnTo>
                      <a:lnTo>
                        <a:pt x="1257630" y="392887"/>
                      </a:lnTo>
                      <a:lnTo>
                        <a:pt x="1350606" y="392887"/>
                      </a:lnTo>
                      <a:lnTo>
                        <a:pt x="1350606" y="401967"/>
                      </a:lnTo>
                      <a:lnTo>
                        <a:pt x="1442186" y="401967"/>
                      </a:lnTo>
                      <a:lnTo>
                        <a:pt x="1442186" y="409663"/>
                      </a:lnTo>
                      <a:lnTo>
                        <a:pt x="1510601" y="409663"/>
                      </a:lnTo>
                      <a:lnTo>
                        <a:pt x="1510601" y="422948"/>
                      </a:lnTo>
                      <a:lnTo>
                        <a:pt x="1563128" y="422948"/>
                      </a:lnTo>
                      <a:lnTo>
                        <a:pt x="1563128" y="431330"/>
                      </a:lnTo>
                      <a:lnTo>
                        <a:pt x="1600174" y="431330"/>
                      </a:lnTo>
                      <a:lnTo>
                        <a:pt x="1600174" y="438327"/>
                      </a:lnTo>
                      <a:lnTo>
                        <a:pt x="1688261" y="438327"/>
                      </a:lnTo>
                      <a:lnTo>
                        <a:pt x="1688261" y="446011"/>
                      </a:lnTo>
                      <a:lnTo>
                        <a:pt x="1758861" y="446011"/>
                      </a:lnTo>
                      <a:lnTo>
                        <a:pt x="1758861" y="456501"/>
                      </a:lnTo>
                      <a:lnTo>
                        <a:pt x="1767954" y="456501"/>
                      </a:lnTo>
                      <a:lnTo>
                        <a:pt x="1767954" y="464883"/>
                      </a:lnTo>
                      <a:lnTo>
                        <a:pt x="1834362" y="464883"/>
                      </a:lnTo>
                      <a:lnTo>
                        <a:pt x="1913013" y="464883"/>
                      </a:lnTo>
                      <a:lnTo>
                        <a:pt x="1913013" y="475030"/>
                      </a:lnTo>
                      <a:lnTo>
                        <a:pt x="1981174" y="475030"/>
                      </a:lnTo>
                      <a:lnTo>
                        <a:pt x="1981174" y="485508"/>
                      </a:lnTo>
                      <a:lnTo>
                        <a:pt x="2035708" y="485508"/>
                      </a:lnTo>
                      <a:lnTo>
                        <a:pt x="2035708" y="494944"/>
                      </a:lnTo>
                      <a:lnTo>
                        <a:pt x="2081847" y="494944"/>
                      </a:lnTo>
                      <a:lnTo>
                        <a:pt x="2081847" y="505333"/>
                      </a:lnTo>
                      <a:lnTo>
                        <a:pt x="2142667" y="505333"/>
                      </a:lnTo>
                      <a:lnTo>
                        <a:pt x="2142667" y="513829"/>
                      </a:lnTo>
                      <a:lnTo>
                        <a:pt x="2204529" y="513829"/>
                      </a:lnTo>
                      <a:lnTo>
                        <a:pt x="2245080" y="513829"/>
                      </a:lnTo>
                      <a:lnTo>
                        <a:pt x="2245080" y="545985"/>
                      </a:lnTo>
                      <a:lnTo>
                        <a:pt x="2364625" y="545985"/>
                      </a:lnTo>
                      <a:lnTo>
                        <a:pt x="2364625" y="561365"/>
                      </a:lnTo>
                      <a:lnTo>
                        <a:pt x="2413558" y="561365"/>
                      </a:lnTo>
                      <a:lnTo>
                        <a:pt x="2413558" y="582333"/>
                      </a:lnTo>
                      <a:lnTo>
                        <a:pt x="2454097" y="582333"/>
                      </a:lnTo>
                      <a:lnTo>
                        <a:pt x="2454097" y="592823"/>
                      </a:lnTo>
                      <a:lnTo>
                        <a:pt x="2462847" y="592823"/>
                      </a:lnTo>
                      <a:lnTo>
                        <a:pt x="2462847" y="602602"/>
                      </a:lnTo>
                      <a:lnTo>
                        <a:pt x="2477871" y="602602"/>
                      </a:lnTo>
                      <a:lnTo>
                        <a:pt x="2477871" y="607504"/>
                      </a:lnTo>
                      <a:lnTo>
                        <a:pt x="2825318" y="607504"/>
                      </a:lnTo>
                      <a:lnTo>
                        <a:pt x="2825318" y="731939"/>
                      </a:lnTo>
                      <a:lnTo>
                        <a:pt x="2855379" y="731939"/>
                      </a:lnTo>
                    </a:path>
                  </a:pathLst>
                </a:custGeom>
                <a:ln w="12700">
                  <a:solidFill>
                    <a:srgbClr val="4B88C7"/>
                  </a:solidFill>
                </a:ln>
              </p:spPr>
              <p:txBody>
                <a:bodyPr wrap="square" lIns="0" tIns="0" rIns="0" bIns="0" rtlCol="0"/>
                <a:lstStyle/>
                <a:p>
                  <a:endParaRPr/>
                </a:p>
              </p:txBody>
            </p:sp>
            <p:sp>
              <p:nvSpPr>
                <p:cNvPr id="202" name="object 23">
                  <a:extLst>
                    <a:ext uri="{FF2B5EF4-FFF2-40B4-BE49-F238E27FC236}">
                      <a16:creationId xmlns:a16="http://schemas.microsoft.com/office/drawing/2014/main" id="{82C9C874-6CEE-CF4B-AAB2-7E52C41199D8}"/>
                    </a:ext>
                  </a:extLst>
                </p:cNvPr>
                <p:cNvSpPr/>
                <p:nvPr/>
              </p:nvSpPr>
              <p:spPr>
                <a:xfrm>
                  <a:off x="6422123" y="214380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3" name="object 24">
                  <a:extLst>
                    <a:ext uri="{FF2B5EF4-FFF2-40B4-BE49-F238E27FC236}">
                      <a16:creationId xmlns:a16="http://schemas.microsoft.com/office/drawing/2014/main" id="{067F83F4-F595-6C42-A69A-3A0F41A7147A}"/>
                    </a:ext>
                  </a:extLst>
                </p:cNvPr>
                <p:cNvSpPr/>
                <p:nvPr/>
              </p:nvSpPr>
              <p:spPr>
                <a:xfrm>
                  <a:off x="6422123" y="234308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4" name="object 25">
                  <a:extLst>
                    <a:ext uri="{FF2B5EF4-FFF2-40B4-BE49-F238E27FC236}">
                      <a16:creationId xmlns:a16="http://schemas.microsoft.com/office/drawing/2014/main" id="{BA1C4E52-3A33-8243-8C64-AE07DB8CEE96}"/>
                    </a:ext>
                  </a:extLst>
                </p:cNvPr>
                <p:cNvSpPr/>
                <p:nvPr/>
              </p:nvSpPr>
              <p:spPr>
                <a:xfrm>
                  <a:off x="6422123" y="254236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205" name="object 26">
                  <a:extLst>
                    <a:ext uri="{FF2B5EF4-FFF2-40B4-BE49-F238E27FC236}">
                      <a16:creationId xmlns:a16="http://schemas.microsoft.com/office/drawing/2014/main" id="{698F66F2-BD9A-4D47-8836-73474A18D704}"/>
                    </a:ext>
                  </a:extLst>
                </p:cNvPr>
                <p:cNvSpPr/>
                <p:nvPr/>
              </p:nvSpPr>
              <p:spPr>
                <a:xfrm>
                  <a:off x="6422123" y="274164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grpSp>
          <p:sp>
            <p:nvSpPr>
              <p:cNvPr id="191" name="object 27">
                <a:extLst>
                  <a:ext uri="{FF2B5EF4-FFF2-40B4-BE49-F238E27FC236}">
                    <a16:creationId xmlns:a16="http://schemas.microsoft.com/office/drawing/2014/main" id="{C9F74759-C386-184C-A925-F552CFEA2EDC}"/>
                  </a:ext>
                </a:extLst>
              </p:cNvPr>
              <p:cNvSpPr/>
              <p:nvPr/>
            </p:nvSpPr>
            <p:spPr>
              <a:xfrm>
                <a:off x="6979079"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2" name="object 28">
                <a:extLst>
                  <a:ext uri="{FF2B5EF4-FFF2-40B4-BE49-F238E27FC236}">
                    <a16:creationId xmlns:a16="http://schemas.microsoft.com/office/drawing/2014/main" id="{130B61DB-E3F4-F64D-88E8-0A1ACC372150}"/>
                  </a:ext>
                </a:extLst>
              </p:cNvPr>
              <p:cNvSpPr/>
              <p:nvPr/>
            </p:nvSpPr>
            <p:spPr>
              <a:xfrm>
                <a:off x="6468964"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3" name="object 29">
                <a:extLst>
                  <a:ext uri="{FF2B5EF4-FFF2-40B4-BE49-F238E27FC236}">
                    <a16:creationId xmlns:a16="http://schemas.microsoft.com/office/drawing/2014/main" id="{144E1C22-6AFA-3443-9E43-057119D131C5}"/>
                  </a:ext>
                </a:extLst>
              </p:cNvPr>
              <p:cNvSpPr/>
              <p:nvPr/>
            </p:nvSpPr>
            <p:spPr>
              <a:xfrm>
                <a:off x="7489194"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4" name="object 30">
                <a:extLst>
                  <a:ext uri="{FF2B5EF4-FFF2-40B4-BE49-F238E27FC236}">
                    <a16:creationId xmlns:a16="http://schemas.microsoft.com/office/drawing/2014/main" id="{459445C1-E634-3F4B-B163-F188B36357BA}"/>
                  </a:ext>
                </a:extLst>
              </p:cNvPr>
              <p:cNvSpPr/>
              <p:nvPr/>
            </p:nvSpPr>
            <p:spPr>
              <a:xfrm>
                <a:off x="7999307"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5" name="object 31">
                <a:extLst>
                  <a:ext uri="{FF2B5EF4-FFF2-40B4-BE49-F238E27FC236}">
                    <a16:creationId xmlns:a16="http://schemas.microsoft.com/office/drawing/2014/main" id="{DA7B684C-23AB-E84D-8701-6FD75FBE8DCC}"/>
                  </a:ext>
                </a:extLst>
              </p:cNvPr>
              <p:cNvSpPr/>
              <p:nvPr/>
            </p:nvSpPr>
            <p:spPr>
              <a:xfrm>
                <a:off x="8509421"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sp>
            <p:nvSpPr>
              <p:cNvPr id="196" name="object 32">
                <a:extLst>
                  <a:ext uri="{FF2B5EF4-FFF2-40B4-BE49-F238E27FC236}">
                    <a16:creationId xmlns:a16="http://schemas.microsoft.com/office/drawing/2014/main" id="{EE8B251D-4DE7-504F-8556-DB569F3DF54E}"/>
                  </a:ext>
                </a:extLst>
              </p:cNvPr>
              <p:cNvSpPr/>
              <p:nvPr/>
            </p:nvSpPr>
            <p:spPr>
              <a:xfrm>
                <a:off x="9019536" y="2940923"/>
                <a:ext cx="0" cy="46990"/>
              </a:xfrm>
              <a:custGeom>
                <a:avLst/>
                <a:gdLst/>
                <a:ahLst/>
                <a:cxnLst/>
                <a:rect l="l" t="t" r="r" b="b"/>
                <a:pathLst>
                  <a:path h="46989">
                    <a:moveTo>
                      <a:pt x="0" y="0"/>
                    </a:moveTo>
                    <a:lnTo>
                      <a:pt x="0" y="46837"/>
                    </a:lnTo>
                  </a:path>
                </a:pathLst>
              </a:custGeom>
              <a:ln w="12700">
                <a:solidFill>
                  <a:srgbClr val="363636"/>
                </a:solidFill>
              </a:ln>
            </p:spPr>
            <p:txBody>
              <a:bodyPr wrap="square" lIns="0" tIns="0" rIns="0" bIns="0" rtlCol="0"/>
              <a:lstStyle/>
              <a:p>
                <a:endParaRPr/>
              </a:p>
            </p:txBody>
          </p:sp>
          <p:grpSp>
            <p:nvGrpSpPr>
              <p:cNvPr id="197" name="object 33">
                <a:extLst>
                  <a:ext uri="{FF2B5EF4-FFF2-40B4-BE49-F238E27FC236}">
                    <a16:creationId xmlns:a16="http://schemas.microsoft.com/office/drawing/2014/main" id="{34D43933-48FE-8D4C-B211-1464B74A578A}"/>
                  </a:ext>
                </a:extLst>
              </p:cNvPr>
              <p:cNvGrpSpPr/>
              <p:nvPr/>
            </p:nvGrpSpPr>
            <p:grpSpPr>
              <a:xfrm>
                <a:off x="6416263" y="1938173"/>
                <a:ext cx="3126740" cy="1058545"/>
                <a:chOff x="6416263" y="1938173"/>
                <a:chExt cx="3126740" cy="1058545"/>
              </a:xfrm>
            </p:grpSpPr>
            <p:sp>
              <p:nvSpPr>
                <p:cNvPr id="198" name="object 34">
                  <a:extLst>
                    <a:ext uri="{FF2B5EF4-FFF2-40B4-BE49-F238E27FC236}">
                      <a16:creationId xmlns:a16="http://schemas.microsoft.com/office/drawing/2014/main" id="{C8EEAF43-FFB2-EC47-8AA8-52D745B20B54}"/>
                    </a:ext>
                  </a:extLst>
                </p:cNvPr>
                <p:cNvSpPr/>
                <p:nvPr/>
              </p:nvSpPr>
              <p:spPr>
                <a:xfrm>
                  <a:off x="6422123" y="2940923"/>
                  <a:ext cx="46990" cy="0"/>
                </a:xfrm>
                <a:custGeom>
                  <a:avLst/>
                  <a:gdLst/>
                  <a:ahLst/>
                  <a:cxnLst/>
                  <a:rect l="l" t="t" r="r" b="b"/>
                  <a:pathLst>
                    <a:path w="46989">
                      <a:moveTo>
                        <a:pt x="0" y="0"/>
                      </a:moveTo>
                      <a:lnTo>
                        <a:pt x="46837" y="0"/>
                      </a:lnTo>
                    </a:path>
                  </a:pathLst>
                </a:custGeom>
                <a:ln w="12700">
                  <a:solidFill>
                    <a:srgbClr val="363636"/>
                  </a:solidFill>
                </a:ln>
              </p:spPr>
              <p:txBody>
                <a:bodyPr wrap="square" lIns="0" tIns="0" rIns="0" bIns="0" rtlCol="0"/>
                <a:lstStyle/>
                <a:p>
                  <a:endParaRPr/>
                </a:p>
              </p:txBody>
            </p:sp>
            <p:sp>
              <p:nvSpPr>
                <p:cNvPr id="199" name="object 35">
                  <a:extLst>
                    <a:ext uri="{FF2B5EF4-FFF2-40B4-BE49-F238E27FC236}">
                      <a16:creationId xmlns:a16="http://schemas.microsoft.com/office/drawing/2014/main" id="{6C964F33-56DF-8143-9FE5-2969BA25CDEB}"/>
                    </a:ext>
                  </a:extLst>
                </p:cNvPr>
                <p:cNvSpPr/>
                <p:nvPr/>
              </p:nvSpPr>
              <p:spPr>
                <a:xfrm>
                  <a:off x="6422613" y="1944523"/>
                  <a:ext cx="3114040" cy="1045844"/>
                </a:xfrm>
                <a:custGeom>
                  <a:avLst/>
                  <a:gdLst/>
                  <a:ahLst/>
                  <a:cxnLst/>
                  <a:rect l="l" t="t" r="r" b="b"/>
                  <a:pathLst>
                    <a:path w="3114040" h="1045844">
                      <a:moveTo>
                        <a:pt x="0" y="0"/>
                      </a:moveTo>
                      <a:lnTo>
                        <a:pt x="46837" y="0"/>
                      </a:lnTo>
                      <a:lnTo>
                        <a:pt x="46355" y="996403"/>
                      </a:lnTo>
                      <a:lnTo>
                        <a:pt x="3113887" y="993889"/>
                      </a:lnTo>
                      <a:lnTo>
                        <a:pt x="3113887" y="1045756"/>
                      </a:lnTo>
                    </a:path>
                  </a:pathLst>
                </a:custGeom>
                <a:ln w="12699">
                  <a:solidFill>
                    <a:srgbClr val="363636"/>
                  </a:solidFill>
                </a:ln>
              </p:spPr>
              <p:txBody>
                <a:bodyPr wrap="square" lIns="0" tIns="0" rIns="0" bIns="0" rtlCol="0"/>
                <a:lstStyle/>
                <a:p>
                  <a:endParaRPr/>
                </a:p>
              </p:txBody>
            </p:sp>
          </p:grpSp>
        </p:grpSp>
        <p:sp>
          <p:nvSpPr>
            <p:cNvPr id="249" name="TextBox 248">
              <a:extLst>
                <a:ext uri="{FF2B5EF4-FFF2-40B4-BE49-F238E27FC236}">
                  <a16:creationId xmlns:a16="http://schemas.microsoft.com/office/drawing/2014/main" id="{EE40D493-BAC6-F245-94FA-B9A405398038}"/>
                </a:ext>
              </a:extLst>
            </p:cNvPr>
            <p:cNvSpPr txBox="1"/>
            <p:nvPr/>
          </p:nvSpPr>
          <p:spPr>
            <a:xfrm>
              <a:off x="6904774" y="2776779"/>
              <a:ext cx="474532" cy="184666"/>
            </a:xfrm>
            <a:prstGeom prst="rect">
              <a:avLst/>
            </a:prstGeom>
            <a:noFill/>
          </p:spPr>
          <p:txBody>
            <a:bodyPr wrap="square" lIns="0" tIns="0" rIns="0" bIns="0" rtlCol="0">
              <a:spAutoFit/>
            </a:bodyPr>
            <a:lstStyle/>
            <a:p>
              <a:pPr algn="r"/>
              <a:r>
                <a:rPr lang="en-US" sz="1200" dirty="0">
                  <a:solidFill>
                    <a:schemeClr val="tx1"/>
                  </a:solidFill>
                </a:rPr>
                <a:t>0</a:t>
              </a:r>
              <a:endParaRPr lang="en-US" sz="1400" dirty="0">
                <a:solidFill>
                  <a:schemeClr val="tx1"/>
                </a:solidFill>
              </a:endParaRPr>
            </a:p>
          </p:txBody>
        </p:sp>
        <p:sp>
          <p:nvSpPr>
            <p:cNvPr id="250" name="TextBox 249">
              <a:extLst>
                <a:ext uri="{FF2B5EF4-FFF2-40B4-BE49-F238E27FC236}">
                  <a16:creationId xmlns:a16="http://schemas.microsoft.com/office/drawing/2014/main" id="{7EE8F1EC-7A91-6841-9B3C-7B2472367568}"/>
                </a:ext>
              </a:extLst>
            </p:cNvPr>
            <p:cNvSpPr txBox="1"/>
            <p:nvPr/>
          </p:nvSpPr>
          <p:spPr>
            <a:xfrm>
              <a:off x="6904774" y="2553259"/>
              <a:ext cx="474532" cy="184666"/>
            </a:xfrm>
            <a:prstGeom prst="rect">
              <a:avLst/>
            </a:prstGeom>
            <a:noFill/>
          </p:spPr>
          <p:txBody>
            <a:bodyPr wrap="square" lIns="0" tIns="0" rIns="0" bIns="0" rtlCol="0">
              <a:spAutoFit/>
            </a:bodyPr>
            <a:lstStyle/>
            <a:p>
              <a:pPr algn="r"/>
              <a:r>
                <a:rPr lang="en-US" sz="1200" dirty="0">
                  <a:solidFill>
                    <a:schemeClr val="tx1"/>
                  </a:solidFill>
                </a:rPr>
                <a:t>0.2</a:t>
              </a:r>
              <a:endParaRPr lang="en-US" sz="1400" dirty="0">
                <a:solidFill>
                  <a:schemeClr val="tx1"/>
                </a:solidFill>
              </a:endParaRPr>
            </a:p>
          </p:txBody>
        </p:sp>
        <p:sp>
          <p:nvSpPr>
            <p:cNvPr id="251" name="TextBox 250">
              <a:extLst>
                <a:ext uri="{FF2B5EF4-FFF2-40B4-BE49-F238E27FC236}">
                  <a16:creationId xmlns:a16="http://schemas.microsoft.com/office/drawing/2014/main" id="{F03C9A00-4D49-E54B-BE2A-F2433BBAC84D}"/>
                </a:ext>
              </a:extLst>
            </p:cNvPr>
            <p:cNvSpPr txBox="1"/>
            <p:nvPr/>
          </p:nvSpPr>
          <p:spPr>
            <a:xfrm>
              <a:off x="6904774" y="2329739"/>
              <a:ext cx="474532" cy="184666"/>
            </a:xfrm>
            <a:prstGeom prst="rect">
              <a:avLst/>
            </a:prstGeom>
            <a:noFill/>
          </p:spPr>
          <p:txBody>
            <a:bodyPr wrap="square" lIns="0" tIns="0" rIns="0" bIns="0" rtlCol="0">
              <a:spAutoFit/>
            </a:bodyPr>
            <a:lstStyle/>
            <a:p>
              <a:pPr algn="r"/>
              <a:r>
                <a:rPr lang="en-US" sz="1200" dirty="0">
                  <a:solidFill>
                    <a:schemeClr val="tx1"/>
                  </a:solidFill>
                </a:rPr>
                <a:t>0.4</a:t>
              </a:r>
              <a:endParaRPr lang="en-US" sz="1400" dirty="0">
                <a:solidFill>
                  <a:schemeClr val="tx1"/>
                </a:solidFill>
              </a:endParaRPr>
            </a:p>
          </p:txBody>
        </p:sp>
        <p:sp>
          <p:nvSpPr>
            <p:cNvPr id="252" name="TextBox 251">
              <a:extLst>
                <a:ext uri="{FF2B5EF4-FFF2-40B4-BE49-F238E27FC236}">
                  <a16:creationId xmlns:a16="http://schemas.microsoft.com/office/drawing/2014/main" id="{B3E2BBD7-A614-9746-86AB-00ED711150B3}"/>
                </a:ext>
              </a:extLst>
            </p:cNvPr>
            <p:cNvSpPr txBox="1"/>
            <p:nvPr/>
          </p:nvSpPr>
          <p:spPr>
            <a:xfrm>
              <a:off x="6904774" y="2106219"/>
              <a:ext cx="474532" cy="184666"/>
            </a:xfrm>
            <a:prstGeom prst="rect">
              <a:avLst/>
            </a:prstGeom>
            <a:noFill/>
          </p:spPr>
          <p:txBody>
            <a:bodyPr wrap="square" lIns="0" tIns="0" rIns="0" bIns="0" rtlCol="0">
              <a:spAutoFit/>
            </a:bodyPr>
            <a:lstStyle/>
            <a:p>
              <a:pPr algn="r"/>
              <a:r>
                <a:rPr lang="en-US" sz="1200" dirty="0">
                  <a:solidFill>
                    <a:schemeClr val="tx1"/>
                  </a:solidFill>
                </a:rPr>
                <a:t>0.6</a:t>
              </a:r>
              <a:endParaRPr lang="en-US" sz="1400" dirty="0">
                <a:solidFill>
                  <a:schemeClr val="tx1"/>
                </a:solidFill>
              </a:endParaRPr>
            </a:p>
          </p:txBody>
        </p:sp>
        <p:sp>
          <p:nvSpPr>
            <p:cNvPr id="253" name="TextBox 252">
              <a:extLst>
                <a:ext uri="{FF2B5EF4-FFF2-40B4-BE49-F238E27FC236}">
                  <a16:creationId xmlns:a16="http://schemas.microsoft.com/office/drawing/2014/main" id="{2B1BD5A5-216F-D841-9E4F-D1B8449BDA83}"/>
                </a:ext>
              </a:extLst>
            </p:cNvPr>
            <p:cNvSpPr txBox="1"/>
            <p:nvPr/>
          </p:nvSpPr>
          <p:spPr>
            <a:xfrm>
              <a:off x="6904774" y="1892859"/>
              <a:ext cx="474532" cy="184666"/>
            </a:xfrm>
            <a:prstGeom prst="rect">
              <a:avLst/>
            </a:prstGeom>
            <a:noFill/>
          </p:spPr>
          <p:txBody>
            <a:bodyPr wrap="square" lIns="0" tIns="0" rIns="0" bIns="0" rtlCol="0">
              <a:spAutoFit/>
            </a:bodyPr>
            <a:lstStyle/>
            <a:p>
              <a:pPr algn="r"/>
              <a:r>
                <a:rPr lang="en-US" sz="1200" dirty="0">
                  <a:solidFill>
                    <a:schemeClr val="tx1"/>
                  </a:solidFill>
                </a:rPr>
                <a:t>0.8</a:t>
              </a:r>
              <a:endParaRPr lang="en-US" sz="1400" dirty="0">
                <a:solidFill>
                  <a:schemeClr val="tx1"/>
                </a:solidFill>
              </a:endParaRPr>
            </a:p>
          </p:txBody>
        </p:sp>
        <p:sp>
          <p:nvSpPr>
            <p:cNvPr id="254" name="TextBox 253">
              <a:extLst>
                <a:ext uri="{FF2B5EF4-FFF2-40B4-BE49-F238E27FC236}">
                  <a16:creationId xmlns:a16="http://schemas.microsoft.com/office/drawing/2014/main" id="{9CA387E4-3195-8240-A14E-5251A46192EB}"/>
                </a:ext>
              </a:extLst>
            </p:cNvPr>
            <p:cNvSpPr txBox="1"/>
            <p:nvPr/>
          </p:nvSpPr>
          <p:spPr>
            <a:xfrm>
              <a:off x="6904774" y="1679499"/>
              <a:ext cx="474532" cy="184666"/>
            </a:xfrm>
            <a:prstGeom prst="rect">
              <a:avLst/>
            </a:prstGeom>
            <a:noFill/>
          </p:spPr>
          <p:txBody>
            <a:bodyPr wrap="square" lIns="0" tIns="0" rIns="0" bIns="0" rtlCol="0">
              <a:spAutoFit/>
            </a:bodyPr>
            <a:lstStyle/>
            <a:p>
              <a:pPr algn="r"/>
              <a:r>
                <a:rPr lang="en-US" sz="1200" dirty="0">
                  <a:solidFill>
                    <a:schemeClr val="tx1"/>
                  </a:solidFill>
                </a:rPr>
                <a:t>1.0</a:t>
              </a:r>
              <a:endParaRPr lang="en-US" sz="1400" dirty="0">
                <a:solidFill>
                  <a:schemeClr val="tx1"/>
                </a:solidFill>
              </a:endParaRPr>
            </a:p>
          </p:txBody>
        </p:sp>
        <p:sp>
          <p:nvSpPr>
            <p:cNvPr id="320" name="TextBox 319">
              <a:extLst>
                <a:ext uri="{FF2B5EF4-FFF2-40B4-BE49-F238E27FC236}">
                  <a16:creationId xmlns:a16="http://schemas.microsoft.com/office/drawing/2014/main" id="{5A43552D-B996-5247-B698-578B3180EE8F}"/>
                </a:ext>
              </a:extLst>
            </p:cNvPr>
            <p:cNvSpPr txBox="1"/>
            <p:nvPr/>
          </p:nvSpPr>
          <p:spPr>
            <a:xfrm rot="16200000">
              <a:off x="5981235" y="2266651"/>
              <a:ext cx="1621346" cy="184666"/>
            </a:xfrm>
            <a:prstGeom prst="rect">
              <a:avLst/>
            </a:prstGeom>
            <a:noFill/>
          </p:spPr>
          <p:txBody>
            <a:bodyPr wrap="square" lIns="0" tIns="0" rIns="0" bIns="0" rtlCol="0">
              <a:spAutoFit/>
            </a:bodyPr>
            <a:lstStyle/>
            <a:p>
              <a:pPr algn="ctr"/>
              <a:r>
                <a:rPr lang="en-US" sz="1200" dirty="0">
                  <a:solidFill>
                    <a:schemeClr val="tx1"/>
                  </a:solidFill>
                </a:rPr>
                <a:t>Probability of PFS</a:t>
              </a:r>
            </a:p>
          </p:txBody>
        </p:sp>
        <p:sp>
          <p:nvSpPr>
            <p:cNvPr id="322" name="TextBox 321">
              <a:extLst>
                <a:ext uri="{FF2B5EF4-FFF2-40B4-BE49-F238E27FC236}">
                  <a16:creationId xmlns:a16="http://schemas.microsoft.com/office/drawing/2014/main" id="{16ABACE7-2974-374C-93B5-324EF6D841BD}"/>
                </a:ext>
              </a:extLst>
            </p:cNvPr>
            <p:cNvSpPr txBox="1"/>
            <p:nvPr/>
          </p:nvSpPr>
          <p:spPr>
            <a:xfrm>
              <a:off x="7468136" y="1476063"/>
              <a:ext cx="1437978" cy="307777"/>
            </a:xfrm>
            <a:prstGeom prst="rect">
              <a:avLst/>
            </a:prstGeom>
            <a:noFill/>
          </p:spPr>
          <p:txBody>
            <a:bodyPr wrap="square" rtlCol="0">
              <a:spAutoFit/>
            </a:bodyPr>
            <a:lstStyle/>
            <a:p>
              <a:r>
                <a:rPr lang="en-US" sz="1400" b="1" dirty="0">
                  <a:solidFill>
                    <a:schemeClr val="tx1"/>
                  </a:solidFill>
                </a:rPr>
                <a:t>Stage</a:t>
              </a:r>
            </a:p>
          </p:txBody>
        </p:sp>
        <p:grpSp>
          <p:nvGrpSpPr>
            <p:cNvPr id="325" name="Group 324">
              <a:extLst>
                <a:ext uri="{FF2B5EF4-FFF2-40B4-BE49-F238E27FC236}">
                  <a16:creationId xmlns:a16="http://schemas.microsoft.com/office/drawing/2014/main" id="{2C25FAB3-CB3E-624C-8610-68312F14CB97}"/>
                </a:ext>
              </a:extLst>
            </p:cNvPr>
            <p:cNvGrpSpPr/>
            <p:nvPr/>
          </p:nvGrpSpPr>
          <p:grpSpPr>
            <a:xfrm>
              <a:off x="6534557" y="2983995"/>
              <a:ext cx="4604452" cy="841244"/>
              <a:chOff x="6534557" y="5840597"/>
              <a:chExt cx="4604452" cy="841244"/>
            </a:xfrm>
          </p:grpSpPr>
          <p:sp>
            <p:nvSpPr>
              <p:cNvPr id="326" name="TextBox 325">
                <a:extLst>
                  <a:ext uri="{FF2B5EF4-FFF2-40B4-BE49-F238E27FC236}">
                    <a16:creationId xmlns:a16="http://schemas.microsoft.com/office/drawing/2014/main" id="{EBE0B83E-DFB1-804D-9053-109490A4C834}"/>
                  </a:ext>
                </a:extLst>
              </p:cNvPr>
              <p:cNvSpPr txBox="1"/>
              <p:nvPr/>
            </p:nvSpPr>
            <p:spPr>
              <a:xfrm>
                <a:off x="6534557" y="6250954"/>
                <a:ext cx="754822" cy="430887"/>
              </a:xfrm>
              <a:prstGeom prst="rect">
                <a:avLst/>
              </a:prstGeom>
              <a:noFill/>
            </p:spPr>
            <p:txBody>
              <a:bodyPr wrap="square" lIns="0" tIns="0" rIns="0" bIns="0" rtlCol="0">
                <a:spAutoFit/>
              </a:bodyPr>
              <a:lstStyle/>
              <a:p>
                <a:pPr algn="r"/>
                <a:r>
                  <a:rPr lang="en-US" sz="900" dirty="0">
                    <a:solidFill>
                      <a:schemeClr val="tx1"/>
                    </a:solidFill>
                  </a:rPr>
                  <a:t>No. at risk</a:t>
                </a:r>
              </a:p>
              <a:p>
                <a:pPr algn="r"/>
                <a:r>
                  <a:rPr lang="en-US" sz="900" dirty="0">
                    <a:solidFill>
                      <a:schemeClr val="accent1"/>
                    </a:solidFill>
                  </a:rPr>
                  <a:t>Stage IIIA</a:t>
                </a:r>
              </a:p>
              <a:p>
                <a:pPr algn="r"/>
                <a:r>
                  <a:rPr lang="en-US" sz="900" dirty="0">
                    <a:solidFill>
                      <a:schemeClr val="accent2"/>
                    </a:solidFill>
                  </a:rPr>
                  <a:t>Stage IIIB/C</a:t>
                </a:r>
                <a:endParaRPr lang="en-US" sz="1000" dirty="0">
                  <a:solidFill>
                    <a:schemeClr val="accent2"/>
                  </a:solidFill>
                </a:endParaRPr>
              </a:p>
            </p:txBody>
          </p:sp>
          <p:sp>
            <p:nvSpPr>
              <p:cNvPr id="327" name="TextBox 326">
                <a:extLst>
                  <a:ext uri="{FF2B5EF4-FFF2-40B4-BE49-F238E27FC236}">
                    <a16:creationId xmlns:a16="http://schemas.microsoft.com/office/drawing/2014/main" id="{96B4681B-7628-DD49-8918-255B774B7CA1}"/>
                  </a:ext>
                </a:extLst>
              </p:cNvPr>
              <p:cNvSpPr txBox="1"/>
              <p:nvPr/>
            </p:nvSpPr>
            <p:spPr>
              <a:xfrm>
                <a:off x="7699969" y="6117345"/>
                <a:ext cx="3055458" cy="184666"/>
              </a:xfrm>
              <a:prstGeom prst="rect">
                <a:avLst/>
              </a:prstGeom>
              <a:noFill/>
            </p:spPr>
            <p:txBody>
              <a:bodyPr wrap="square" lIns="0" tIns="0" rIns="0" bIns="0" rtlCol="0">
                <a:spAutoFit/>
              </a:bodyPr>
              <a:lstStyle/>
              <a:p>
                <a:pPr algn="ctr"/>
                <a:r>
                  <a:rPr lang="en-US" sz="1200" dirty="0">
                    <a:solidFill>
                      <a:schemeClr val="tx1"/>
                    </a:solidFill>
                  </a:rPr>
                  <a:t>Time, months</a:t>
                </a:r>
              </a:p>
            </p:txBody>
          </p:sp>
          <p:sp>
            <p:nvSpPr>
              <p:cNvPr id="328" name="TextBox 327">
                <a:extLst>
                  <a:ext uri="{FF2B5EF4-FFF2-40B4-BE49-F238E27FC236}">
                    <a16:creationId xmlns:a16="http://schemas.microsoft.com/office/drawing/2014/main" id="{EBB238BF-B92F-054E-B600-51FF615853D0}"/>
                  </a:ext>
                </a:extLst>
              </p:cNvPr>
              <p:cNvSpPr txBox="1"/>
              <p:nvPr/>
            </p:nvSpPr>
            <p:spPr>
              <a:xfrm>
                <a:off x="7225437" y="6390095"/>
                <a:ext cx="474532" cy="138499"/>
              </a:xfrm>
              <a:prstGeom prst="rect">
                <a:avLst/>
              </a:prstGeom>
              <a:noFill/>
            </p:spPr>
            <p:txBody>
              <a:bodyPr wrap="square" lIns="0" tIns="0" rIns="0" bIns="0" rtlCol="0">
                <a:spAutoFit/>
              </a:bodyPr>
              <a:lstStyle/>
              <a:p>
                <a:pPr algn="ctr"/>
                <a:r>
                  <a:rPr lang="en-US" sz="900" dirty="0">
                    <a:solidFill>
                      <a:schemeClr val="accent1"/>
                    </a:solidFill>
                  </a:rPr>
                  <a:t>604</a:t>
                </a:r>
                <a:endParaRPr lang="en-US" sz="1000" dirty="0">
                  <a:solidFill>
                    <a:schemeClr val="accent1"/>
                  </a:solidFill>
                </a:endParaRPr>
              </a:p>
            </p:txBody>
          </p:sp>
          <p:sp>
            <p:nvSpPr>
              <p:cNvPr id="329" name="TextBox 328">
                <a:extLst>
                  <a:ext uri="{FF2B5EF4-FFF2-40B4-BE49-F238E27FC236}">
                    <a16:creationId xmlns:a16="http://schemas.microsoft.com/office/drawing/2014/main" id="{7853650F-FC52-8944-9DF9-E0EFAE3C4129}"/>
                  </a:ext>
                </a:extLst>
              </p:cNvPr>
              <p:cNvSpPr txBox="1"/>
              <p:nvPr/>
            </p:nvSpPr>
            <p:spPr>
              <a:xfrm>
                <a:off x="7798413" y="6390095"/>
                <a:ext cx="474532" cy="138499"/>
              </a:xfrm>
              <a:prstGeom prst="rect">
                <a:avLst/>
              </a:prstGeom>
              <a:noFill/>
            </p:spPr>
            <p:txBody>
              <a:bodyPr wrap="square" lIns="0" tIns="0" rIns="0" bIns="0" rtlCol="0">
                <a:spAutoFit/>
              </a:bodyPr>
              <a:lstStyle/>
              <a:p>
                <a:pPr algn="ctr"/>
                <a:r>
                  <a:rPr lang="en-US" sz="900" dirty="0">
                    <a:solidFill>
                      <a:schemeClr val="accent1"/>
                    </a:solidFill>
                  </a:rPr>
                  <a:t>490</a:t>
                </a:r>
                <a:endParaRPr lang="en-US" sz="1000" dirty="0">
                  <a:solidFill>
                    <a:schemeClr val="accent1"/>
                  </a:solidFill>
                </a:endParaRPr>
              </a:p>
            </p:txBody>
          </p:sp>
          <p:sp>
            <p:nvSpPr>
              <p:cNvPr id="330" name="TextBox 329">
                <a:extLst>
                  <a:ext uri="{FF2B5EF4-FFF2-40B4-BE49-F238E27FC236}">
                    <a16:creationId xmlns:a16="http://schemas.microsoft.com/office/drawing/2014/main" id="{2F9E0D54-EADD-5848-BD79-2771E947F718}"/>
                  </a:ext>
                </a:extLst>
              </p:cNvPr>
              <p:cNvSpPr txBox="1"/>
              <p:nvPr/>
            </p:nvSpPr>
            <p:spPr>
              <a:xfrm>
                <a:off x="8366901" y="6390095"/>
                <a:ext cx="474532" cy="138499"/>
              </a:xfrm>
              <a:prstGeom prst="rect">
                <a:avLst/>
              </a:prstGeom>
              <a:noFill/>
            </p:spPr>
            <p:txBody>
              <a:bodyPr wrap="square" lIns="0" tIns="0" rIns="0" bIns="0" rtlCol="0">
                <a:spAutoFit/>
              </a:bodyPr>
              <a:lstStyle/>
              <a:p>
                <a:pPr algn="ctr"/>
                <a:r>
                  <a:rPr lang="en-US" sz="900" dirty="0">
                    <a:solidFill>
                      <a:schemeClr val="accent1"/>
                    </a:solidFill>
                  </a:rPr>
                  <a:t>391</a:t>
                </a:r>
                <a:endParaRPr lang="en-US" sz="1000" dirty="0">
                  <a:solidFill>
                    <a:schemeClr val="accent1"/>
                  </a:solidFill>
                </a:endParaRPr>
              </a:p>
            </p:txBody>
          </p:sp>
          <p:sp>
            <p:nvSpPr>
              <p:cNvPr id="331" name="TextBox 330">
                <a:extLst>
                  <a:ext uri="{FF2B5EF4-FFF2-40B4-BE49-F238E27FC236}">
                    <a16:creationId xmlns:a16="http://schemas.microsoft.com/office/drawing/2014/main" id="{060AC2FF-1665-9D41-B019-7969177FD879}"/>
                  </a:ext>
                </a:extLst>
              </p:cNvPr>
              <p:cNvSpPr txBox="1"/>
              <p:nvPr/>
            </p:nvSpPr>
            <p:spPr>
              <a:xfrm>
                <a:off x="8935861" y="6390095"/>
                <a:ext cx="474532" cy="138499"/>
              </a:xfrm>
              <a:prstGeom prst="rect">
                <a:avLst/>
              </a:prstGeom>
              <a:noFill/>
            </p:spPr>
            <p:txBody>
              <a:bodyPr wrap="square" lIns="0" tIns="0" rIns="0" bIns="0" rtlCol="0">
                <a:spAutoFit/>
              </a:bodyPr>
              <a:lstStyle/>
              <a:p>
                <a:pPr algn="ctr"/>
                <a:r>
                  <a:rPr lang="en-US" sz="900" dirty="0">
                    <a:solidFill>
                      <a:schemeClr val="accent1"/>
                    </a:solidFill>
                  </a:rPr>
                  <a:t>316</a:t>
                </a:r>
                <a:endParaRPr lang="en-US" sz="1000" dirty="0">
                  <a:solidFill>
                    <a:schemeClr val="accent1"/>
                  </a:solidFill>
                </a:endParaRPr>
              </a:p>
            </p:txBody>
          </p:sp>
          <p:sp>
            <p:nvSpPr>
              <p:cNvPr id="332" name="TextBox 331">
                <a:extLst>
                  <a:ext uri="{FF2B5EF4-FFF2-40B4-BE49-F238E27FC236}">
                    <a16:creationId xmlns:a16="http://schemas.microsoft.com/office/drawing/2014/main" id="{F146B6B5-3DE5-7B41-9606-7B519A94FF0F}"/>
                  </a:ext>
                </a:extLst>
              </p:cNvPr>
              <p:cNvSpPr txBox="1"/>
              <p:nvPr/>
            </p:nvSpPr>
            <p:spPr>
              <a:xfrm>
                <a:off x="9505293" y="6390095"/>
                <a:ext cx="474532" cy="138499"/>
              </a:xfrm>
              <a:prstGeom prst="rect">
                <a:avLst/>
              </a:prstGeom>
              <a:noFill/>
            </p:spPr>
            <p:txBody>
              <a:bodyPr wrap="square" lIns="0" tIns="0" rIns="0" bIns="0" rtlCol="0">
                <a:spAutoFit/>
              </a:bodyPr>
              <a:lstStyle/>
              <a:p>
                <a:pPr algn="ctr"/>
                <a:r>
                  <a:rPr lang="en-US" sz="900" dirty="0">
                    <a:solidFill>
                      <a:schemeClr val="accent1"/>
                    </a:solidFill>
                  </a:rPr>
                  <a:t>134</a:t>
                </a:r>
                <a:endParaRPr lang="en-US" sz="1000" dirty="0">
                  <a:solidFill>
                    <a:schemeClr val="accent1"/>
                  </a:solidFill>
                </a:endParaRPr>
              </a:p>
            </p:txBody>
          </p:sp>
          <p:sp>
            <p:nvSpPr>
              <p:cNvPr id="333" name="TextBox 332">
                <a:extLst>
                  <a:ext uri="{FF2B5EF4-FFF2-40B4-BE49-F238E27FC236}">
                    <a16:creationId xmlns:a16="http://schemas.microsoft.com/office/drawing/2014/main" id="{17FAF898-21C4-1543-BD54-912A03DCC579}"/>
                  </a:ext>
                </a:extLst>
              </p:cNvPr>
              <p:cNvSpPr txBox="1"/>
              <p:nvPr/>
            </p:nvSpPr>
            <p:spPr>
              <a:xfrm>
                <a:off x="10080869" y="6390095"/>
                <a:ext cx="474532" cy="138499"/>
              </a:xfrm>
              <a:prstGeom prst="rect">
                <a:avLst/>
              </a:prstGeom>
              <a:noFill/>
            </p:spPr>
            <p:txBody>
              <a:bodyPr wrap="square" lIns="0" tIns="0" rIns="0" bIns="0" rtlCol="0">
                <a:spAutoFit/>
              </a:bodyPr>
              <a:lstStyle/>
              <a:p>
                <a:pPr algn="ctr"/>
                <a:r>
                  <a:rPr lang="en-US" sz="900" dirty="0">
                    <a:solidFill>
                      <a:schemeClr val="accent1"/>
                    </a:solidFill>
                  </a:rPr>
                  <a:t>16</a:t>
                </a:r>
                <a:endParaRPr lang="en-US" sz="1000" dirty="0">
                  <a:solidFill>
                    <a:schemeClr val="accent1"/>
                  </a:solidFill>
                </a:endParaRPr>
              </a:p>
            </p:txBody>
          </p:sp>
          <p:sp>
            <p:nvSpPr>
              <p:cNvPr id="334" name="TextBox 333">
                <a:extLst>
                  <a:ext uri="{FF2B5EF4-FFF2-40B4-BE49-F238E27FC236}">
                    <a16:creationId xmlns:a16="http://schemas.microsoft.com/office/drawing/2014/main" id="{5D9FB450-5240-9D43-BBC6-2D8CD1FDBDF6}"/>
                  </a:ext>
                </a:extLst>
              </p:cNvPr>
              <p:cNvSpPr txBox="1"/>
              <p:nvPr/>
            </p:nvSpPr>
            <p:spPr>
              <a:xfrm>
                <a:off x="10664477" y="6390095"/>
                <a:ext cx="474532" cy="138499"/>
              </a:xfrm>
              <a:prstGeom prst="rect">
                <a:avLst/>
              </a:prstGeom>
              <a:noFill/>
            </p:spPr>
            <p:txBody>
              <a:bodyPr wrap="square" lIns="0" tIns="0" rIns="0" bIns="0" rtlCol="0">
                <a:spAutoFit/>
              </a:bodyPr>
              <a:lstStyle/>
              <a:p>
                <a:pPr algn="ctr"/>
                <a:r>
                  <a:rPr lang="en-US" sz="900" dirty="0">
                    <a:solidFill>
                      <a:schemeClr val="accent1"/>
                    </a:solidFill>
                  </a:rPr>
                  <a:t>0</a:t>
                </a:r>
                <a:endParaRPr lang="en-US" sz="1000" dirty="0">
                  <a:solidFill>
                    <a:schemeClr val="accent1"/>
                  </a:solidFill>
                </a:endParaRPr>
              </a:p>
            </p:txBody>
          </p:sp>
          <p:sp>
            <p:nvSpPr>
              <p:cNvPr id="335" name="TextBox 334">
                <a:extLst>
                  <a:ext uri="{FF2B5EF4-FFF2-40B4-BE49-F238E27FC236}">
                    <a16:creationId xmlns:a16="http://schemas.microsoft.com/office/drawing/2014/main" id="{FB023730-3E0D-1D47-AE12-82B0544C6F46}"/>
                  </a:ext>
                </a:extLst>
              </p:cNvPr>
              <p:cNvSpPr txBox="1"/>
              <p:nvPr/>
            </p:nvSpPr>
            <p:spPr>
              <a:xfrm>
                <a:off x="7225437" y="6522175"/>
                <a:ext cx="474532" cy="138499"/>
              </a:xfrm>
              <a:prstGeom prst="rect">
                <a:avLst/>
              </a:prstGeom>
              <a:noFill/>
            </p:spPr>
            <p:txBody>
              <a:bodyPr wrap="square" lIns="0" tIns="0" rIns="0" bIns="0" rtlCol="0">
                <a:spAutoFit/>
              </a:bodyPr>
              <a:lstStyle/>
              <a:p>
                <a:pPr algn="ctr"/>
                <a:r>
                  <a:rPr lang="en-US" sz="900" dirty="0">
                    <a:solidFill>
                      <a:schemeClr val="accent2"/>
                    </a:solidFill>
                  </a:rPr>
                  <a:t>714</a:t>
                </a:r>
                <a:endParaRPr lang="en-US" sz="1000" dirty="0">
                  <a:solidFill>
                    <a:schemeClr val="accent2"/>
                  </a:solidFill>
                </a:endParaRPr>
              </a:p>
            </p:txBody>
          </p:sp>
          <p:sp>
            <p:nvSpPr>
              <p:cNvPr id="336" name="TextBox 335">
                <a:extLst>
                  <a:ext uri="{FF2B5EF4-FFF2-40B4-BE49-F238E27FC236}">
                    <a16:creationId xmlns:a16="http://schemas.microsoft.com/office/drawing/2014/main" id="{BDD3A077-C7E5-1848-9DEF-CE6CF82A7359}"/>
                  </a:ext>
                </a:extLst>
              </p:cNvPr>
              <p:cNvSpPr txBox="1"/>
              <p:nvPr/>
            </p:nvSpPr>
            <p:spPr>
              <a:xfrm>
                <a:off x="7798413" y="6522175"/>
                <a:ext cx="474532" cy="138499"/>
              </a:xfrm>
              <a:prstGeom prst="rect">
                <a:avLst/>
              </a:prstGeom>
              <a:noFill/>
            </p:spPr>
            <p:txBody>
              <a:bodyPr wrap="square" lIns="0" tIns="0" rIns="0" bIns="0" rtlCol="0">
                <a:spAutoFit/>
              </a:bodyPr>
              <a:lstStyle/>
              <a:p>
                <a:pPr algn="ctr"/>
                <a:r>
                  <a:rPr lang="en-US" sz="900" dirty="0">
                    <a:solidFill>
                      <a:schemeClr val="accent2"/>
                    </a:solidFill>
                  </a:rPr>
                  <a:t>533</a:t>
                </a:r>
                <a:endParaRPr lang="en-US" sz="1000" dirty="0">
                  <a:solidFill>
                    <a:schemeClr val="accent2"/>
                  </a:solidFill>
                </a:endParaRPr>
              </a:p>
            </p:txBody>
          </p:sp>
          <p:sp>
            <p:nvSpPr>
              <p:cNvPr id="337" name="TextBox 336">
                <a:extLst>
                  <a:ext uri="{FF2B5EF4-FFF2-40B4-BE49-F238E27FC236}">
                    <a16:creationId xmlns:a16="http://schemas.microsoft.com/office/drawing/2014/main" id="{7DB1C05F-C3B1-A448-ADB1-9E4628665BE1}"/>
                  </a:ext>
                </a:extLst>
              </p:cNvPr>
              <p:cNvSpPr txBox="1"/>
              <p:nvPr/>
            </p:nvSpPr>
            <p:spPr>
              <a:xfrm>
                <a:off x="8366901" y="6522175"/>
                <a:ext cx="474532" cy="138499"/>
              </a:xfrm>
              <a:prstGeom prst="rect">
                <a:avLst/>
              </a:prstGeom>
              <a:noFill/>
            </p:spPr>
            <p:txBody>
              <a:bodyPr wrap="square" lIns="0" tIns="0" rIns="0" bIns="0" rtlCol="0">
                <a:spAutoFit/>
              </a:bodyPr>
              <a:lstStyle/>
              <a:p>
                <a:pPr algn="ctr"/>
                <a:r>
                  <a:rPr lang="en-US" sz="900" dirty="0">
                    <a:solidFill>
                      <a:schemeClr val="accent2"/>
                    </a:solidFill>
                  </a:rPr>
                  <a:t>413</a:t>
                </a:r>
                <a:endParaRPr lang="en-US" sz="1000" dirty="0">
                  <a:solidFill>
                    <a:schemeClr val="accent2"/>
                  </a:solidFill>
                </a:endParaRPr>
              </a:p>
            </p:txBody>
          </p:sp>
          <p:sp>
            <p:nvSpPr>
              <p:cNvPr id="338" name="TextBox 337">
                <a:extLst>
                  <a:ext uri="{FF2B5EF4-FFF2-40B4-BE49-F238E27FC236}">
                    <a16:creationId xmlns:a16="http://schemas.microsoft.com/office/drawing/2014/main" id="{5DEC751D-3575-9941-965C-83EDD9A80B7E}"/>
                  </a:ext>
                </a:extLst>
              </p:cNvPr>
              <p:cNvSpPr txBox="1"/>
              <p:nvPr/>
            </p:nvSpPr>
            <p:spPr>
              <a:xfrm>
                <a:off x="8935861" y="6522175"/>
                <a:ext cx="474532" cy="138499"/>
              </a:xfrm>
              <a:prstGeom prst="rect">
                <a:avLst/>
              </a:prstGeom>
              <a:noFill/>
            </p:spPr>
            <p:txBody>
              <a:bodyPr wrap="square" lIns="0" tIns="0" rIns="0" bIns="0" rtlCol="0">
                <a:spAutoFit/>
              </a:bodyPr>
              <a:lstStyle/>
              <a:p>
                <a:pPr algn="ctr"/>
                <a:r>
                  <a:rPr lang="en-US" sz="900" dirty="0">
                    <a:solidFill>
                      <a:schemeClr val="accent2"/>
                    </a:solidFill>
                  </a:rPr>
                  <a:t>337</a:t>
                </a:r>
                <a:endParaRPr lang="en-US" sz="1000" dirty="0">
                  <a:solidFill>
                    <a:schemeClr val="accent2"/>
                  </a:solidFill>
                </a:endParaRPr>
              </a:p>
            </p:txBody>
          </p:sp>
          <p:sp>
            <p:nvSpPr>
              <p:cNvPr id="339" name="TextBox 338">
                <a:extLst>
                  <a:ext uri="{FF2B5EF4-FFF2-40B4-BE49-F238E27FC236}">
                    <a16:creationId xmlns:a16="http://schemas.microsoft.com/office/drawing/2014/main" id="{E0AA4CD3-48E9-AD42-8070-5BD0B8EA894D}"/>
                  </a:ext>
                </a:extLst>
              </p:cNvPr>
              <p:cNvSpPr txBox="1"/>
              <p:nvPr/>
            </p:nvSpPr>
            <p:spPr>
              <a:xfrm>
                <a:off x="9505293" y="6522175"/>
                <a:ext cx="474532" cy="138499"/>
              </a:xfrm>
              <a:prstGeom prst="rect">
                <a:avLst/>
              </a:prstGeom>
              <a:noFill/>
            </p:spPr>
            <p:txBody>
              <a:bodyPr wrap="square" lIns="0" tIns="0" rIns="0" bIns="0" rtlCol="0">
                <a:spAutoFit/>
              </a:bodyPr>
              <a:lstStyle/>
              <a:p>
                <a:pPr algn="ctr"/>
                <a:r>
                  <a:rPr lang="en-US" sz="900" dirty="0">
                    <a:solidFill>
                      <a:schemeClr val="accent2"/>
                    </a:solidFill>
                  </a:rPr>
                  <a:t>165</a:t>
                </a:r>
                <a:endParaRPr lang="en-US" sz="1000" dirty="0">
                  <a:solidFill>
                    <a:schemeClr val="accent2"/>
                  </a:solidFill>
                </a:endParaRPr>
              </a:p>
            </p:txBody>
          </p:sp>
          <p:sp>
            <p:nvSpPr>
              <p:cNvPr id="340" name="TextBox 339">
                <a:extLst>
                  <a:ext uri="{FF2B5EF4-FFF2-40B4-BE49-F238E27FC236}">
                    <a16:creationId xmlns:a16="http://schemas.microsoft.com/office/drawing/2014/main" id="{77936050-CE02-BB40-95BA-8C1CE6F9B5D9}"/>
                  </a:ext>
                </a:extLst>
              </p:cNvPr>
              <p:cNvSpPr txBox="1"/>
              <p:nvPr/>
            </p:nvSpPr>
            <p:spPr>
              <a:xfrm>
                <a:off x="10080869" y="6522175"/>
                <a:ext cx="474532" cy="138499"/>
              </a:xfrm>
              <a:prstGeom prst="rect">
                <a:avLst/>
              </a:prstGeom>
              <a:noFill/>
            </p:spPr>
            <p:txBody>
              <a:bodyPr wrap="square" lIns="0" tIns="0" rIns="0" bIns="0" rtlCol="0">
                <a:spAutoFit/>
              </a:bodyPr>
              <a:lstStyle/>
              <a:p>
                <a:pPr algn="ctr"/>
                <a:r>
                  <a:rPr lang="en-US" sz="900" dirty="0">
                    <a:solidFill>
                      <a:schemeClr val="accent2"/>
                    </a:solidFill>
                  </a:rPr>
                  <a:t>29</a:t>
                </a:r>
                <a:endParaRPr lang="en-US" sz="1000" dirty="0">
                  <a:solidFill>
                    <a:schemeClr val="accent2"/>
                  </a:solidFill>
                </a:endParaRPr>
              </a:p>
            </p:txBody>
          </p:sp>
          <p:sp>
            <p:nvSpPr>
              <p:cNvPr id="341" name="TextBox 340">
                <a:extLst>
                  <a:ext uri="{FF2B5EF4-FFF2-40B4-BE49-F238E27FC236}">
                    <a16:creationId xmlns:a16="http://schemas.microsoft.com/office/drawing/2014/main" id="{94E34505-BF45-8F4E-9549-F1109CC44A1D}"/>
                  </a:ext>
                </a:extLst>
              </p:cNvPr>
              <p:cNvSpPr txBox="1"/>
              <p:nvPr/>
            </p:nvSpPr>
            <p:spPr>
              <a:xfrm>
                <a:off x="10664477" y="6522175"/>
                <a:ext cx="474532" cy="138499"/>
              </a:xfrm>
              <a:prstGeom prst="rect">
                <a:avLst/>
              </a:prstGeom>
              <a:noFill/>
            </p:spPr>
            <p:txBody>
              <a:bodyPr wrap="square" lIns="0" tIns="0" rIns="0" bIns="0" rtlCol="0">
                <a:spAutoFit/>
              </a:bodyPr>
              <a:lstStyle/>
              <a:p>
                <a:pPr algn="ctr"/>
                <a:r>
                  <a:rPr lang="en-US" sz="900" dirty="0">
                    <a:solidFill>
                      <a:schemeClr val="accent2"/>
                    </a:solidFill>
                  </a:rPr>
                  <a:t>0</a:t>
                </a:r>
                <a:endParaRPr lang="en-US" sz="1000" dirty="0">
                  <a:solidFill>
                    <a:schemeClr val="accent2"/>
                  </a:solidFill>
                </a:endParaRPr>
              </a:p>
            </p:txBody>
          </p:sp>
          <p:sp>
            <p:nvSpPr>
              <p:cNvPr id="342" name="TextBox 341">
                <a:extLst>
                  <a:ext uri="{FF2B5EF4-FFF2-40B4-BE49-F238E27FC236}">
                    <a16:creationId xmlns:a16="http://schemas.microsoft.com/office/drawing/2014/main" id="{2A02EFB0-816E-6147-8C8E-D923EF81DBA4}"/>
                  </a:ext>
                </a:extLst>
              </p:cNvPr>
              <p:cNvSpPr txBox="1"/>
              <p:nvPr/>
            </p:nvSpPr>
            <p:spPr>
              <a:xfrm>
                <a:off x="7225437" y="5840597"/>
                <a:ext cx="474532" cy="184666"/>
              </a:xfrm>
              <a:prstGeom prst="rect">
                <a:avLst/>
              </a:prstGeom>
              <a:noFill/>
            </p:spPr>
            <p:txBody>
              <a:bodyPr wrap="square" lIns="0" tIns="0" rIns="0" bIns="0" rtlCol="0">
                <a:spAutoFit/>
              </a:bodyPr>
              <a:lstStyle/>
              <a:p>
                <a:pPr algn="ctr"/>
                <a:r>
                  <a:rPr lang="en-US" sz="1200" dirty="0">
                    <a:solidFill>
                      <a:schemeClr val="tx1"/>
                    </a:solidFill>
                  </a:rPr>
                  <a:t>0</a:t>
                </a:r>
                <a:endParaRPr lang="en-US" sz="1400" dirty="0">
                  <a:solidFill>
                    <a:schemeClr val="tx1"/>
                  </a:solidFill>
                </a:endParaRPr>
              </a:p>
            </p:txBody>
          </p:sp>
          <p:sp>
            <p:nvSpPr>
              <p:cNvPr id="343" name="TextBox 342">
                <a:extLst>
                  <a:ext uri="{FF2B5EF4-FFF2-40B4-BE49-F238E27FC236}">
                    <a16:creationId xmlns:a16="http://schemas.microsoft.com/office/drawing/2014/main" id="{73544AB8-8C28-D64D-B919-76D2F4F32AB4}"/>
                  </a:ext>
                </a:extLst>
              </p:cNvPr>
              <p:cNvSpPr txBox="1"/>
              <p:nvPr/>
            </p:nvSpPr>
            <p:spPr>
              <a:xfrm>
                <a:off x="7798413" y="5840597"/>
                <a:ext cx="474532" cy="184666"/>
              </a:xfrm>
              <a:prstGeom prst="rect">
                <a:avLst/>
              </a:prstGeom>
              <a:noFill/>
            </p:spPr>
            <p:txBody>
              <a:bodyPr wrap="square" lIns="0" tIns="0" rIns="0" bIns="0" rtlCol="0">
                <a:spAutoFit/>
              </a:bodyPr>
              <a:lstStyle/>
              <a:p>
                <a:pPr algn="ctr"/>
                <a:r>
                  <a:rPr lang="en-US" sz="1200" dirty="0">
                    <a:solidFill>
                      <a:schemeClr val="tx1"/>
                    </a:solidFill>
                  </a:rPr>
                  <a:t>6</a:t>
                </a:r>
                <a:endParaRPr lang="en-US" sz="1400" dirty="0">
                  <a:solidFill>
                    <a:schemeClr val="tx1"/>
                  </a:solidFill>
                </a:endParaRPr>
              </a:p>
            </p:txBody>
          </p:sp>
          <p:sp>
            <p:nvSpPr>
              <p:cNvPr id="344" name="TextBox 343">
                <a:extLst>
                  <a:ext uri="{FF2B5EF4-FFF2-40B4-BE49-F238E27FC236}">
                    <a16:creationId xmlns:a16="http://schemas.microsoft.com/office/drawing/2014/main" id="{ED9DAF87-A6DF-A94F-BD5F-2F31FCA31CB1}"/>
                  </a:ext>
                </a:extLst>
              </p:cNvPr>
              <p:cNvSpPr txBox="1"/>
              <p:nvPr/>
            </p:nvSpPr>
            <p:spPr>
              <a:xfrm>
                <a:off x="8366901" y="5840597"/>
                <a:ext cx="474532" cy="184666"/>
              </a:xfrm>
              <a:prstGeom prst="rect">
                <a:avLst/>
              </a:prstGeom>
              <a:noFill/>
            </p:spPr>
            <p:txBody>
              <a:bodyPr wrap="square" lIns="0" tIns="0" rIns="0" bIns="0" rtlCol="0">
                <a:spAutoFit/>
              </a:bodyPr>
              <a:lstStyle/>
              <a:p>
                <a:pPr algn="ctr"/>
                <a:r>
                  <a:rPr lang="en-US" sz="1200" dirty="0">
                    <a:solidFill>
                      <a:schemeClr val="tx1"/>
                    </a:solidFill>
                  </a:rPr>
                  <a:t>12</a:t>
                </a:r>
                <a:endParaRPr lang="en-US" sz="1400" dirty="0">
                  <a:solidFill>
                    <a:schemeClr val="tx1"/>
                  </a:solidFill>
                </a:endParaRPr>
              </a:p>
            </p:txBody>
          </p:sp>
          <p:sp>
            <p:nvSpPr>
              <p:cNvPr id="345" name="TextBox 344">
                <a:extLst>
                  <a:ext uri="{FF2B5EF4-FFF2-40B4-BE49-F238E27FC236}">
                    <a16:creationId xmlns:a16="http://schemas.microsoft.com/office/drawing/2014/main" id="{F93CD664-91CA-A54F-B379-76DA4BC3D24D}"/>
                  </a:ext>
                </a:extLst>
              </p:cNvPr>
              <p:cNvSpPr txBox="1"/>
              <p:nvPr/>
            </p:nvSpPr>
            <p:spPr>
              <a:xfrm>
                <a:off x="8935861" y="5840597"/>
                <a:ext cx="474532" cy="184666"/>
              </a:xfrm>
              <a:prstGeom prst="rect">
                <a:avLst/>
              </a:prstGeom>
              <a:noFill/>
            </p:spPr>
            <p:txBody>
              <a:bodyPr wrap="square" lIns="0" tIns="0" rIns="0" bIns="0" rtlCol="0">
                <a:spAutoFit/>
              </a:bodyPr>
              <a:lstStyle/>
              <a:p>
                <a:pPr algn="ctr"/>
                <a:r>
                  <a:rPr lang="en-US" sz="1200" dirty="0">
                    <a:solidFill>
                      <a:schemeClr val="tx1"/>
                    </a:solidFill>
                  </a:rPr>
                  <a:t>18</a:t>
                </a:r>
                <a:endParaRPr lang="en-US" sz="1400" dirty="0">
                  <a:solidFill>
                    <a:schemeClr val="tx1"/>
                  </a:solidFill>
                </a:endParaRPr>
              </a:p>
            </p:txBody>
          </p:sp>
          <p:sp>
            <p:nvSpPr>
              <p:cNvPr id="346" name="TextBox 345">
                <a:extLst>
                  <a:ext uri="{FF2B5EF4-FFF2-40B4-BE49-F238E27FC236}">
                    <a16:creationId xmlns:a16="http://schemas.microsoft.com/office/drawing/2014/main" id="{26BACFDB-86CD-3744-BD39-4C13D48D6115}"/>
                  </a:ext>
                </a:extLst>
              </p:cNvPr>
              <p:cNvSpPr txBox="1"/>
              <p:nvPr/>
            </p:nvSpPr>
            <p:spPr>
              <a:xfrm>
                <a:off x="9505293" y="5840597"/>
                <a:ext cx="474532" cy="184666"/>
              </a:xfrm>
              <a:prstGeom prst="rect">
                <a:avLst/>
              </a:prstGeom>
              <a:noFill/>
            </p:spPr>
            <p:txBody>
              <a:bodyPr wrap="square" lIns="0" tIns="0" rIns="0" bIns="0" rtlCol="0">
                <a:spAutoFit/>
              </a:bodyPr>
              <a:lstStyle/>
              <a:p>
                <a:pPr algn="ctr"/>
                <a:r>
                  <a:rPr lang="en-US" sz="1200" dirty="0">
                    <a:solidFill>
                      <a:schemeClr val="tx1"/>
                    </a:solidFill>
                  </a:rPr>
                  <a:t>24</a:t>
                </a:r>
                <a:endParaRPr lang="en-US" sz="1400" dirty="0">
                  <a:solidFill>
                    <a:schemeClr val="tx1"/>
                  </a:solidFill>
                </a:endParaRPr>
              </a:p>
            </p:txBody>
          </p:sp>
          <p:sp>
            <p:nvSpPr>
              <p:cNvPr id="347" name="TextBox 346">
                <a:extLst>
                  <a:ext uri="{FF2B5EF4-FFF2-40B4-BE49-F238E27FC236}">
                    <a16:creationId xmlns:a16="http://schemas.microsoft.com/office/drawing/2014/main" id="{20944168-5E46-1740-A98B-D5BAC84C1906}"/>
                  </a:ext>
                </a:extLst>
              </p:cNvPr>
              <p:cNvSpPr txBox="1"/>
              <p:nvPr/>
            </p:nvSpPr>
            <p:spPr>
              <a:xfrm>
                <a:off x="10080869" y="5840597"/>
                <a:ext cx="474532" cy="184666"/>
              </a:xfrm>
              <a:prstGeom prst="rect">
                <a:avLst/>
              </a:prstGeom>
              <a:noFill/>
            </p:spPr>
            <p:txBody>
              <a:bodyPr wrap="square" lIns="0" tIns="0" rIns="0" bIns="0" rtlCol="0">
                <a:spAutoFit/>
              </a:bodyPr>
              <a:lstStyle/>
              <a:p>
                <a:pPr algn="ctr"/>
                <a:r>
                  <a:rPr lang="en-US" sz="1200" dirty="0">
                    <a:solidFill>
                      <a:schemeClr val="tx1"/>
                    </a:solidFill>
                  </a:rPr>
                  <a:t>30</a:t>
                </a:r>
                <a:endParaRPr lang="en-US" sz="1400" dirty="0">
                  <a:solidFill>
                    <a:schemeClr val="tx1"/>
                  </a:solidFill>
                </a:endParaRPr>
              </a:p>
            </p:txBody>
          </p:sp>
          <p:sp>
            <p:nvSpPr>
              <p:cNvPr id="348" name="TextBox 347">
                <a:extLst>
                  <a:ext uri="{FF2B5EF4-FFF2-40B4-BE49-F238E27FC236}">
                    <a16:creationId xmlns:a16="http://schemas.microsoft.com/office/drawing/2014/main" id="{34E81A19-C594-EB4C-AAA8-AC078F62B6EB}"/>
                  </a:ext>
                </a:extLst>
              </p:cNvPr>
              <p:cNvSpPr txBox="1"/>
              <p:nvPr/>
            </p:nvSpPr>
            <p:spPr>
              <a:xfrm>
                <a:off x="10664477" y="5840597"/>
                <a:ext cx="474532" cy="184666"/>
              </a:xfrm>
              <a:prstGeom prst="rect">
                <a:avLst/>
              </a:prstGeom>
              <a:noFill/>
            </p:spPr>
            <p:txBody>
              <a:bodyPr wrap="square" lIns="0" tIns="0" rIns="0" bIns="0" rtlCol="0">
                <a:spAutoFit/>
              </a:bodyPr>
              <a:lstStyle/>
              <a:p>
                <a:pPr algn="ctr"/>
                <a:r>
                  <a:rPr lang="en-US" sz="1200" dirty="0">
                    <a:solidFill>
                      <a:schemeClr val="tx1"/>
                    </a:solidFill>
                  </a:rPr>
                  <a:t>36</a:t>
                </a:r>
                <a:endParaRPr lang="en-US" sz="1400" dirty="0">
                  <a:solidFill>
                    <a:schemeClr val="tx1"/>
                  </a:solidFill>
                </a:endParaRPr>
              </a:p>
            </p:txBody>
          </p:sp>
        </p:grpSp>
      </p:grpSp>
      <p:sp>
        <p:nvSpPr>
          <p:cNvPr id="242" name="Text Placeholder 4">
            <a:extLst>
              <a:ext uri="{FF2B5EF4-FFF2-40B4-BE49-F238E27FC236}">
                <a16:creationId xmlns:a16="http://schemas.microsoft.com/office/drawing/2014/main" id="{BB939A84-CB6C-4D8C-A8F0-E96E6659B372}"/>
              </a:ext>
            </a:extLst>
          </p:cNvPr>
          <p:cNvSpPr txBox="1">
            <a:spLocks/>
          </p:cNvSpPr>
          <p:nvPr/>
        </p:nvSpPr>
        <p:spPr bwMode="auto">
          <a:xfrm>
            <a:off x="355922" y="6521312"/>
            <a:ext cx="5507567"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600"/>
              </a:spcBef>
              <a:spcAft>
                <a:spcPct val="0"/>
              </a:spcAft>
              <a:buClr>
                <a:schemeClr val="bg1"/>
              </a:buClr>
              <a:buSzPct val="110000"/>
              <a:buNone/>
              <a:defRPr sz="1200" baseline="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lgn="l"/>
            <a:r>
              <a:rPr lang="en-US" baseline="30000" dirty="0" err="1"/>
              <a:t>a</a:t>
            </a:r>
            <a:r>
              <a:rPr lang="en-US" dirty="0" err="1"/>
              <a:t>Tested</a:t>
            </a:r>
            <a:r>
              <a:rPr lang="en-US" dirty="0"/>
              <a:t> but not clearly reported</a:t>
            </a:r>
            <a:endParaRPr lang="en-US" kern="0" baseline="30000" dirty="0"/>
          </a:p>
        </p:txBody>
      </p:sp>
    </p:spTree>
    <p:extLst>
      <p:ext uri="{BB962C8B-B14F-4D97-AF65-F5344CB8AC3E}">
        <p14:creationId xmlns:p14="http://schemas.microsoft.com/office/powerpoint/2010/main" val="4109650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1171MO: </a:t>
            </a:r>
            <a:r>
              <a:rPr lang="en-GB" dirty="0"/>
              <a:t>PACIFIC-R real-world study: treatment duration and interim analysis of progression-free survival in unresectable stage III NSCLC patients treated with durvalumab after chemoradiotherapy </a:t>
            </a:r>
            <a:r>
              <a:rPr lang="en-US" dirty="0"/>
              <a:t>– Girard N, et al</a:t>
            </a:r>
          </a:p>
        </p:txBody>
      </p:sp>
      <p:sp>
        <p:nvSpPr>
          <p:cNvPr id="3" name="Content Placeholder 2"/>
          <p:cNvSpPr>
            <a:spLocks noGrp="1"/>
          </p:cNvSpPr>
          <p:nvPr>
            <p:ph idx="1"/>
          </p:nvPr>
        </p:nvSpPr>
        <p:spPr/>
        <p:txBody>
          <a:bodyPr/>
          <a:lstStyle/>
          <a:p>
            <a:r>
              <a:rPr lang="en-US" b="1" dirty="0"/>
              <a:t>Key results (cont.)</a:t>
            </a:r>
          </a:p>
          <a:p>
            <a:pPr>
              <a:spcBef>
                <a:spcPts val="23400"/>
              </a:spcBef>
            </a:pPr>
            <a:r>
              <a:rPr lang="en-US" b="1" dirty="0"/>
              <a:t>Conclusions</a:t>
            </a:r>
          </a:p>
          <a:p>
            <a:pPr lvl="1"/>
            <a:r>
              <a:rPr lang="en-GB" dirty="0"/>
              <a:t>In patients with unresectable stage III NSCLC, real-world data on the effect of durvalumab after chemotherapy were consistent with those observed in the PACIFIC trial </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1171MO</a:t>
            </a:r>
          </a:p>
        </p:txBody>
      </p:sp>
      <p:graphicFrame>
        <p:nvGraphicFramePr>
          <p:cNvPr id="6" name="Table 5"/>
          <p:cNvGraphicFramePr>
            <a:graphicFrameLocks noGrp="1"/>
          </p:cNvGraphicFramePr>
          <p:nvPr>
            <p:extLst>
              <p:ext uri="{D42A27DB-BD31-4B8C-83A1-F6EECF244321}">
                <p14:modId xmlns:p14="http://schemas.microsoft.com/office/powerpoint/2010/main" val="1829215460"/>
              </p:ext>
            </p:extLst>
          </p:nvPr>
        </p:nvGraphicFramePr>
        <p:xfrm>
          <a:off x="349805" y="1753636"/>
          <a:ext cx="5846716" cy="2468880"/>
        </p:xfrm>
        <a:graphic>
          <a:graphicData uri="http://schemas.openxmlformats.org/drawingml/2006/table">
            <a:tbl>
              <a:tblPr firstRow="1" bandRow="1">
                <a:tableStyleId>{69012ECD-51FC-41F1-AA8D-1B2483CD663E}</a:tableStyleId>
              </a:tblPr>
              <a:tblGrid>
                <a:gridCol w="2137234">
                  <a:extLst>
                    <a:ext uri="{9D8B030D-6E8A-4147-A177-3AD203B41FA5}">
                      <a16:colId xmlns:a16="http://schemas.microsoft.com/office/drawing/2014/main" val="3863684581"/>
                    </a:ext>
                  </a:extLst>
                </a:gridCol>
                <a:gridCol w="1589377">
                  <a:extLst>
                    <a:ext uri="{9D8B030D-6E8A-4147-A177-3AD203B41FA5}">
                      <a16:colId xmlns:a16="http://schemas.microsoft.com/office/drawing/2014/main" val="749897180"/>
                    </a:ext>
                  </a:extLst>
                </a:gridCol>
                <a:gridCol w="2120105">
                  <a:extLst>
                    <a:ext uri="{9D8B030D-6E8A-4147-A177-3AD203B41FA5}">
                      <a16:colId xmlns:a16="http://schemas.microsoft.com/office/drawing/2014/main" val="1860113964"/>
                    </a:ext>
                  </a:extLst>
                </a:gridCol>
              </a:tblGrid>
              <a:tr h="733687">
                <a:tc>
                  <a:txBody>
                    <a:bodyPr/>
                    <a:lstStyle/>
                    <a:p>
                      <a:r>
                        <a:rPr lang="en-US" sz="1400" dirty="0">
                          <a:solidFill>
                            <a:schemeClr val="tx2"/>
                          </a:solidFill>
                        </a:rPr>
                        <a:t>FAS</a:t>
                      </a:r>
                      <a:r>
                        <a:rPr lang="en-US" sz="1400" baseline="0" dirty="0">
                          <a:solidFill>
                            <a:schemeClr val="tx2"/>
                          </a:solidFill>
                        </a:rPr>
                        <a:t> (n=1399)</a:t>
                      </a:r>
                      <a:endParaRPr lang="en-US" sz="1400" dirty="0">
                        <a:solidFill>
                          <a:schemeClr val="tx2"/>
                        </a:solidFill>
                      </a:endParaRPr>
                    </a:p>
                  </a:txBody>
                  <a:tcPr anchor="b"/>
                </a:tc>
                <a:tc>
                  <a:txBody>
                    <a:bodyPr/>
                    <a:lstStyle/>
                    <a:p>
                      <a:pPr algn="ctr"/>
                      <a:r>
                        <a:rPr lang="en-US" sz="1400" dirty="0">
                          <a:solidFill>
                            <a:schemeClr val="tx2"/>
                          </a:solidFill>
                        </a:rPr>
                        <a:t>Discontinuation reason,</a:t>
                      </a:r>
                    </a:p>
                    <a:p>
                      <a:pPr algn="ctr"/>
                      <a:r>
                        <a:rPr lang="en-US" sz="1400" dirty="0">
                          <a:solidFill>
                            <a:schemeClr val="tx2"/>
                          </a:solidFill>
                        </a:rPr>
                        <a:t>n (%)</a:t>
                      </a:r>
                    </a:p>
                  </a:txBody>
                  <a:tcPr anchor="b"/>
                </a:tc>
                <a:tc>
                  <a:txBody>
                    <a:bodyPr/>
                    <a:lstStyle/>
                    <a:p>
                      <a:pPr algn="ctr"/>
                      <a:r>
                        <a:rPr lang="en-US" sz="1400" dirty="0">
                          <a:solidFill>
                            <a:schemeClr val="tx2"/>
                          </a:solidFill>
                        </a:rPr>
                        <a:t>Median time from durvalumab start to discontinuation, months</a:t>
                      </a:r>
                    </a:p>
                  </a:txBody>
                  <a:tcPr anchor="b"/>
                </a:tc>
                <a:extLst>
                  <a:ext uri="{0D108BD9-81ED-4DB2-BD59-A6C34878D82A}">
                    <a16:rowId xmlns:a16="http://schemas.microsoft.com/office/drawing/2014/main" val="3545855992"/>
                  </a:ext>
                </a:extLst>
              </a:tr>
              <a:tr h="304800">
                <a:tc>
                  <a:txBody>
                    <a:bodyPr/>
                    <a:lstStyle/>
                    <a:p>
                      <a:r>
                        <a:rPr lang="en-US" sz="1400" b="0" dirty="0"/>
                        <a:t>Patient decision</a:t>
                      </a:r>
                    </a:p>
                  </a:txBody>
                  <a:tcPr/>
                </a:tc>
                <a:tc>
                  <a:txBody>
                    <a:bodyPr/>
                    <a:lstStyle/>
                    <a:p>
                      <a:pPr algn="ctr"/>
                      <a:r>
                        <a:rPr lang="en-US" sz="1400" dirty="0"/>
                        <a:t>20 (1.4)</a:t>
                      </a:r>
                    </a:p>
                  </a:txBody>
                  <a:tcPr/>
                </a:tc>
                <a:tc>
                  <a:txBody>
                    <a:bodyPr/>
                    <a:lstStyle/>
                    <a:p>
                      <a:pPr algn="ctr"/>
                      <a:r>
                        <a:rPr lang="en-US" sz="1400" dirty="0"/>
                        <a:t>6.1</a:t>
                      </a:r>
                    </a:p>
                  </a:txBody>
                  <a:tcPr/>
                </a:tc>
                <a:extLst>
                  <a:ext uri="{0D108BD9-81ED-4DB2-BD59-A6C34878D82A}">
                    <a16:rowId xmlns:a16="http://schemas.microsoft.com/office/drawing/2014/main" val="3713327353"/>
                  </a:ext>
                </a:extLst>
              </a:tr>
              <a:tr h="304800">
                <a:tc>
                  <a:txBody>
                    <a:bodyPr/>
                    <a:lstStyle/>
                    <a:p>
                      <a:r>
                        <a:rPr lang="en-US" sz="1400" dirty="0"/>
                        <a:t>AE</a:t>
                      </a:r>
                    </a:p>
                  </a:txBody>
                  <a:tcPr marL="90000"/>
                </a:tc>
                <a:tc>
                  <a:txBody>
                    <a:bodyPr/>
                    <a:lstStyle/>
                    <a:p>
                      <a:pPr algn="ctr"/>
                      <a:r>
                        <a:rPr lang="en-US" sz="1400" dirty="0"/>
                        <a:t>233 (16.7)</a:t>
                      </a:r>
                    </a:p>
                  </a:txBody>
                  <a:tcPr/>
                </a:tc>
                <a:tc>
                  <a:txBody>
                    <a:bodyPr/>
                    <a:lstStyle/>
                    <a:p>
                      <a:pPr algn="ctr"/>
                      <a:r>
                        <a:rPr lang="en-US" sz="1400" dirty="0"/>
                        <a:t>2.8</a:t>
                      </a:r>
                    </a:p>
                  </a:txBody>
                  <a:tcPr/>
                </a:tc>
                <a:extLst>
                  <a:ext uri="{0D108BD9-81ED-4DB2-BD59-A6C34878D82A}">
                    <a16:rowId xmlns:a16="http://schemas.microsoft.com/office/drawing/2014/main" val="2161870063"/>
                  </a:ext>
                </a:extLst>
              </a:tr>
              <a:tr h="304800">
                <a:tc>
                  <a:txBody>
                    <a:bodyPr/>
                    <a:lstStyle/>
                    <a:p>
                      <a:r>
                        <a:rPr lang="en-US" sz="1400" dirty="0"/>
                        <a:t>Completed treatment</a:t>
                      </a:r>
                    </a:p>
                  </a:txBody>
                  <a:tcPr marL="90000"/>
                </a:tc>
                <a:tc>
                  <a:txBody>
                    <a:bodyPr/>
                    <a:lstStyle/>
                    <a:p>
                      <a:pPr algn="ctr"/>
                      <a:r>
                        <a:rPr lang="en-US" sz="1400" dirty="0"/>
                        <a:t>659 (47.1)</a:t>
                      </a:r>
                    </a:p>
                  </a:txBody>
                  <a:tcPr/>
                </a:tc>
                <a:tc>
                  <a:txBody>
                    <a:bodyPr/>
                    <a:lstStyle/>
                    <a:p>
                      <a:pPr algn="ctr"/>
                      <a:r>
                        <a:rPr lang="en-US" sz="1400" dirty="0"/>
                        <a:t>12.0</a:t>
                      </a:r>
                    </a:p>
                  </a:txBody>
                  <a:tcPr/>
                </a:tc>
                <a:extLst>
                  <a:ext uri="{0D108BD9-81ED-4DB2-BD59-A6C34878D82A}">
                    <a16:rowId xmlns:a16="http://schemas.microsoft.com/office/drawing/2014/main" val="3100046941"/>
                  </a:ext>
                </a:extLst>
              </a:tr>
              <a:tr h="0">
                <a:tc>
                  <a:txBody>
                    <a:bodyPr/>
                    <a:lstStyle/>
                    <a:p>
                      <a:r>
                        <a:rPr lang="en-US" sz="1400" dirty="0"/>
                        <a:t>Disease progression</a:t>
                      </a:r>
                    </a:p>
                  </a:txBody>
                  <a:tcPr marL="90000"/>
                </a:tc>
                <a:tc>
                  <a:txBody>
                    <a:bodyPr/>
                    <a:lstStyle/>
                    <a:p>
                      <a:pPr algn="ctr"/>
                      <a:r>
                        <a:rPr lang="en-US" sz="1400" dirty="0"/>
                        <a:t>377 (26.9)</a:t>
                      </a:r>
                    </a:p>
                  </a:txBody>
                  <a:tcPr/>
                </a:tc>
                <a:tc>
                  <a:txBody>
                    <a:bodyPr/>
                    <a:lstStyle/>
                    <a:p>
                      <a:pPr algn="ctr"/>
                      <a:r>
                        <a:rPr lang="en-US" sz="1400" dirty="0"/>
                        <a:t>5.1</a:t>
                      </a:r>
                    </a:p>
                  </a:txBody>
                  <a:tcPr/>
                </a:tc>
                <a:extLst>
                  <a:ext uri="{0D108BD9-81ED-4DB2-BD59-A6C34878D82A}">
                    <a16:rowId xmlns:a16="http://schemas.microsoft.com/office/drawing/2014/main" val="1614471556"/>
                  </a:ext>
                </a:extLst>
              </a:tr>
              <a:tr h="304800">
                <a:tc>
                  <a:txBody>
                    <a:bodyPr/>
                    <a:lstStyle/>
                    <a:p>
                      <a:r>
                        <a:rPr lang="en-US" sz="1400" dirty="0"/>
                        <a:t>Death</a:t>
                      </a:r>
                    </a:p>
                  </a:txBody>
                  <a:tcPr marL="90000"/>
                </a:tc>
                <a:tc>
                  <a:txBody>
                    <a:bodyPr/>
                    <a:lstStyle/>
                    <a:p>
                      <a:pPr algn="ctr"/>
                      <a:r>
                        <a:rPr lang="en-US" sz="1400" dirty="0"/>
                        <a:t>21 (1.5)</a:t>
                      </a:r>
                    </a:p>
                  </a:txBody>
                  <a:tcPr/>
                </a:tc>
                <a:tc>
                  <a:txBody>
                    <a:bodyPr/>
                    <a:lstStyle/>
                    <a:p>
                      <a:pPr algn="ctr"/>
                      <a:r>
                        <a:rPr lang="en-US" sz="1400" dirty="0"/>
                        <a:t>1.9</a:t>
                      </a:r>
                    </a:p>
                  </a:txBody>
                  <a:tcPr/>
                </a:tc>
                <a:extLst>
                  <a:ext uri="{0D108BD9-81ED-4DB2-BD59-A6C34878D82A}">
                    <a16:rowId xmlns:a16="http://schemas.microsoft.com/office/drawing/2014/main" val="56525387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61346492"/>
              </p:ext>
            </p:extLst>
          </p:nvPr>
        </p:nvGraphicFramePr>
        <p:xfrm>
          <a:off x="6524016" y="1753636"/>
          <a:ext cx="5032444" cy="2067615"/>
        </p:xfrm>
        <a:graphic>
          <a:graphicData uri="http://schemas.openxmlformats.org/drawingml/2006/table">
            <a:tbl>
              <a:tblPr firstRow="1" bandRow="1">
                <a:tableStyleId>{69012ECD-51FC-41F1-AA8D-1B2483CD663E}</a:tableStyleId>
              </a:tblPr>
              <a:tblGrid>
                <a:gridCol w="3349558">
                  <a:extLst>
                    <a:ext uri="{9D8B030D-6E8A-4147-A177-3AD203B41FA5}">
                      <a16:colId xmlns:a16="http://schemas.microsoft.com/office/drawing/2014/main" val="3863684581"/>
                    </a:ext>
                  </a:extLst>
                </a:gridCol>
                <a:gridCol w="1682886">
                  <a:extLst>
                    <a:ext uri="{9D8B030D-6E8A-4147-A177-3AD203B41FA5}">
                      <a16:colId xmlns:a16="http://schemas.microsoft.com/office/drawing/2014/main" val="749897180"/>
                    </a:ext>
                  </a:extLst>
                </a:gridCol>
              </a:tblGrid>
              <a:tr h="443914">
                <a:tc>
                  <a:txBody>
                    <a:bodyPr/>
                    <a:lstStyle/>
                    <a:p>
                      <a:r>
                        <a:rPr lang="en-US" sz="1400" b="1" dirty="0">
                          <a:solidFill>
                            <a:schemeClr val="tx2"/>
                          </a:solidFill>
                        </a:rPr>
                        <a:t>Pneumonitis/ interstitial</a:t>
                      </a:r>
                      <a:r>
                        <a:rPr lang="en-US" sz="1400" b="1" baseline="0" dirty="0">
                          <a:solidFill>
                            <a:schemeClr val="tx2"/>
                          </a:solidFill>
                        </a:rPr>
                        <a:t> lung disease</a:t>
                      </a:r>
                      <a:r>
                        <a:rPr lang="en-US" sz="1400" b="1" dirty="0">
                          <a:solidFill>
                            <a:schemeClr val="tx2"/>
                          </a:solidFill>
                        </a:rPr>
                        <a:t>,</a:t>
                      </a:r>
                      <a:r>
                        <a:rPr lang="en-US" sz="1400" b="1" baseline="0" dirty="0">
                          <a:solidFill>
                            <a:schemeClr val="tx2"/>
                          </a:solidFill>
                        </a:rPr>
                        <a:t> n (%)</a:t>
                      </a:r>
                      <a:endParaRPr lang="en-US" sz="1400" dirty="0">
                        <a:solidFill>
                          <a:schemeClr val="tx2"/>
                        </a:solidFill>
                      </a:endParaRPr>
                    </a:p>
                  </a:txBody>
                  <a:tcPr anchor="b"/>
                </a:tc>
                <a:tc>
                  <a:txBody>
                    <a:bodyPr/>
                    <a:lstStyle/>
                    <a:p>
                      <a:pPr algn="ctr"/>
                      <a:r>
                        <a:rPr lang="en-US" sz="1400" dirty="0">
                          <a:solidFill>
                            <a:schemeClr val="tx2"/>
                          </a:solidFill>
                        </a:rPr>
                        <a:t>FAS</a:t>
                      </a:r>
                    </a:p>
                    <a:p>
                      <a:pPr algn="ctr"/>
                      <a:r>
                        <a:rPr lang="en-US" sz="1400" dirty="0">
                          <a:solidFill>
                            <a:schemeClr val="tx2"/>
                          </a:solidFill>
                        </a:rPr>
                        <a:t>(n=1399)</a:t>
                      </a:r>
                    </a:p>
                  </a:txBody>
                  <a:tcPr/>
                </a:tc>
                <a:extLst>
                  <a:ext uri="{0D108BD9-81ED-4DB2-BD59-A6C34878D82A}">
                    <a16:rowId xmlns:a16="http://schemas.microsoft.com/office/drawing/2014/main" val="3545855992"/>
                  </a:ext>
                </a:extLst>
              </a:tr>
              <a:tr h="309891">
                <a:tc>
                  <a:txBody>
                    <a:bodyPr/>
                    <a:lstStyle/>
                    <a:p>
                      <a:r>
                        <a:rPr lang="en-US" sz="1400" b="0" dirty="0"/>
                        <a:t>Any</a:t>
                      </a:r>
                    </a:p>
                  </a:txBody>
                  <a:tcPr/>
                </a:tc>
                <a:tc>
                  <a:txBody>
                    <a:bodyPr/>
                    <a:lstStyle/>
                    <a:p>
                      <a:pPr algn="ctr"/>
                      <a:r>
                        <a:rPr lang="en-US" sz="1400" dirty="0"/>
                        <a:t>250 (17.9)</a:t>
                      </a:r>
                    </a:p>
                  </a:txBody>
                  <a:tcPr/>
                </a:tc>
                <a:extLst>
                  <a:ext uri="{0D108BD9-81ED-4DB2-BD59-A6C34878D82A}">
                    <a16:rowId xmlns:a16="http://schemas.microsoft.com/office/drawing/2014/main" val="3713327353"/>
                  </a:ext>
                </a:extLst>
              </a:tr>
              <a:tr h="309891">
                <a:tc>
                  <a:txBody>
                    <a:bodyPr/>
                    <a:lstStyle/>
                    <a:p>
                      <a:r>
                        <a:rPr lang="en-US" sz="1400" dirty="0"/>
                        <a:t>Mild</a:t>
                      </a:r>
                    </a:p>
                  </a:txBody>
                  <a:tcPr marL="180000"/>
                </a:tc>
                <a:tc>
                  <a:txBody>
                    <a:bodyPr/>
                    <a:lstStyle/>
                    <a:p>
                      <a:pPr algn="ctr"/>
                      <a:r>
                        <a:rPr lang="en-US" sz="1400" dirty="0"/>
                        <a:t>56 (4.0)</a:t>
                      </a:r>
                    </a:p>
                  </a:txBody>
                  <a:tcPr/>
                </a:tc>
                <a:extLst>
                  <a:ext uri="{0D108BD9-81ED-4DB2-BD59-A6C34878D82A}">
                    <a16:rowId xmlns:a16="http://schemas.microsoft.com/office/drawing/2014/main" val="2161870063"/>
                  </a:ext>
                </a:extLst>
              </a:tr>
              <a:tr h="309891">
                <a:tc>
                  <a:txBody>
                    <a:bodyPr/>
                    <a:lstStyle/>
                    <a:p>
                      <a:r>
                        <a:rPr lang="en-US" sz="1400" dirty="0"/>
                        <a:t>Moderate</a:t>
                      </a:r>
                    </a:p>
                  </a:txBody>
                  <a:tcPr marL="180000"/>
                </a:tc>
                <a:tc>
                  <a:txBody>
                    <a:bodyPr/>
                    <a:lstStyle/>
                    <a:p>
                      <a:pPr algn="ctr"/>
                      <a:r>
                        <a:rPr lang="en-US" sz="1400" dirty="0"/>
                        <a:t>118 (8.4)</a:t>
                      </a:r>
                    </a:p>
                  </a:txBody>
                  <a:tcPr/>
                </a:tc>
                <a:extLst>
                  <a:ext uri="{0D108BD9-81ED-4DB2-BD59-A6C34878D82A}">
                    <a16:rowId xmlns:a16="http://schemas.microsoft.com/office/drawing/2014/main" val="3100046941"/>
                  </a:ext>
                </a:extLst>
              </a:tr>
              <a:tr h="309891">
                <a:tc>
                  <a:txBody>
                    <a:bodyPr/>
                    <a:lstStyle/>
                    <a:p>
                      <a:r>
                        <a:rPr lang="en-US" sz="1400" dirty="0"/>
                        <a:t>Severe</a:t>
                      </a:r>
                    </a:p>
                  </a:txBody>
                  <a:tcPr marL="180000"/>
                </a:tc>
                <a:tc>
                  <a:txBody>
                    <a:bodyPr/>
                    <a:lstStyle/>
                    <a:p>
                      <a:pPr algn="ctr"/>
                      <a:r>
                        <a:rPr lang="en-US" sz="1400" dirty="0"/>
                        <a:t>41</a:t>
                      </a:r>
                      <a:r>
                        <a:rPr lang="en-US" sz="1400" baseline="0" dirty="0"/>
                        <a:t> (2.9)</a:t>
                      </a:r>
                      <a:endParaRPr lang="en-US" sz="1400" dirty="0"/>
                    </a:p>
                  </a:txBody>
                  <a:tcPr/>
                </a:tc>
                <a:extLst>
                  <a:ext uri="{0D108BD9-81ED-4DB2-BD59-A6C34878D82A}">
                    <a16:rowId xmlns:a16="http://schemas.microsoft.com/office/drawing/2014/main" val="1614471556"/>
                  </a:ext>
                </a:extLst>
              </a:tr>
              <a:tr h="309891">
                <a:tc>
                  <a:txBody>
                    <a:bodyPr/>
                    <a:lstStyle/>
                    <a:p>
                      <a:r>
                        <a:rPr lang="en-US" sz="1400" dirty="0"/>
                        <a:t>Life-threatening</a:t>
                      </a:r>
                      <a:r>
                        <a:rPr lang="en-US" sz="1400" baseline="0" dirty="0"/>
                        <a:t> or fatal </a:t>
                      </a:r>
                      <a:endParaRPr lang="en-US" sz="1400" dirty="0"/>
                    </a:p>
                  </a:txBody>
                  <a:tcPr marL="180000"/>
                </a:tc>
                <a:tc>
                  <a:txBody>
                    <a:bodyPr/>
                    <a:lstStyle/>
                    <a:p>
                      <a:pPr algn="ctr"/>
                      <a:r>
                        <a:rPr lang="en-US" sz="1400" dirty="0"/>
                        <a:t>5 (0.4)</a:t>
                      </a:r>
                    </a:p>
                  </a:txBody>
                  <a:tcPr/>
                </a:tc>
                <a:extLst>
                  <a:ext uri="{0D108BD9-81ED-4DB2-BD59-A6C34878D82A}">
                    <a16:rowId xmlns:a16="http://schemas.microsoft.com/office/drawing/2014/main" val="565253875"/>
                  </a:ext>
                </a:extLst>
              </a:tr>
            </a:tbl>
          </a:graphicData>
        </a:graphic>
      </p:graphicFrame>
    </p:spTree>
    <p:extLst>
      <p:ext uri="{BB962C8B-B14F-4D97-AF65-F5344CB8AC3E}">
        <p14:creationId xmlns:p14="http://schemas.microsoft.com/office/powerpoint/2010/main" val="3625669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en-US" sz="2000" dirty="0"/>
              <a:t>1281O: </a:t>
            </a:r>
            <a:r>
              <a:rPr lang="en-GB" sz="2000" dirty="0"/>
              <a:t>Atezolizumab (</a:t>
            </a:r>
            <a:r>
              <a:rPr lang="en-GB" sz="2000" dirty="0" err="1"/>
              <a:t>atezo</a:t>
            </a:r>
            <a:r>
              <a:rPr lang="en-GB" sz="2000" dirty="0"/>
              <a:t>) vs platinum-based chemo in blood-based tumour mutational burden–positive (</a:t>
            </a:r>
            <a:r>
              <a:rPr lang="en-GB" sz="2000" dirty="0" err="1"/>
              <a:t>bTMB</a:t>
            </a:r>
            <a:r>
              <a:rPr lang="en-GB" sz="2000" dirty="0"/>
              <a:t>+) patients (pts) with first line (1L) advanced/metastatic (m)NSCLC: results of the Blood First Assay Screening Trial (BFAST) phase 3 cohort C </a:t>
            </a:r>
            <a:r>
              <a:rPr lang="en-US" sz="2000" dirty="0"/>
              <a:t>– </a:t>
            </a:r>
            <a:r>
              <a:rPr lang="en-US" sz="2000" dirty="0" err="1"/>
              <a:t>Dziadziuszko</a:t>
            </a:r>
            <a:r>
              <a:rPr lang="en-US" sz="2000" dirty="0"/>
              <a:t> R,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use of blood-based TMB as a predictive biomarker for immunotherapy in patients with NSCLC in the BFAST study</a:t>
            </a:r>
          </a:p>
        </p:txBody>
      </p:sp>
      <p:sp>
        <p:nvSpPr>
          <p:cNvPr id="5" name="Text Placeholder 4"/>
          <p:cNvSpPr>
            <a:spLocks noGrp="1"/>
          </p:cNvSpPr>
          <p:nvPr>
            <p:ph type="body" sz="quarter" idx="11"/>
          </p:nvPr>
        </p:nvSpPr>
        <p:spPr/>
        <p:txBody>
          <a:bodyPr/>
          <a:lstStyle/>
          <a:p>
            <a:r>
              <a:rPr lang="en-US" dirty="0" err="1"/>
              <a:t>Dziadziuszko</a:t>
            </a:r>
            <a:r>
              <a:rPr lang="en-US" dirty="0"/>
              <a:t> R, et al. Ann </a:t>
            </a:r>
            <a:r>
              <a:rPr lang="en-US" dirty="0" err="1"/>
              <a:t>Oncol</a:t>
            </a:r>
            <a:r>
              <a:rPr lang="en-US" dirty="0"/>
              <a:t> 2021;32(</a:t>
            </a:r>
            <a:r>
              <a:rPr lang="en-US" dirty="0" err="1"/>
              <a:t>suppl</a:t>
            </a:r>
            <a:r>
              <a:rPr lang="en-US" dirty="0"/>
              <a:t>):</a:t>
            </a:r>
            <a:r>
              <a:rPr lang="en-US" dirty="0" err="1"/>
              <a:t>Abstr</a:t>
            </a:r>
            <a:r>
              <a:rPr lang="en-US" dirty="0"/>
              <a:t> 1281O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PFS (RECIST v1.1, investigator assessed)</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OS, ORR, DoR, safety</a:t>
            </a:r>
          </a:p>
        </p:txBody>
      </p:sp>
      <p:sp>
        <p:nvSpPr>
          <p:cNvPr id="10" name="Oval 14"/>
          <p:cNvSpPr>
            <a:spLocks noChangeArrowheads="1"/>
          </p:cNvSpPr>
          <p:nvPr/>
        </p:nvSpPr>
        <p:spPr bwMode="auto">
          <a:xfrm>
            <a:off x="4642712" y="3428694"/>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4775330" y="2885880"/>
            <a:ext cx="701995" cy="383634"/>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779912" y="4167491"/>
            <a:ext cx="774285" cy="465089"/>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9133416" y="4376810"/>
            <a:ext cx="1121199"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en-GB" altLang="zh-CN" sz="1400" dirty="0">
                <a:solidFill>
                  <a:srgbClr val="FFFFFF"/>
                </a:solidFill>
                <a:ea typeface="SimSun" pitchFamily="2" charset="-122"/>
              </a:rPr>
              <a:t>PD/loss of benefit</a:t>
            </a:r>
          </a:p>
        </p:txBody>
      </p:sp>
      <p:sp>
        <p:nvSpPr>
          <p:cNvPr id="14" name="AutoShape 12"/>
          <p:cNvSpPr>
            <a:spLocks noChangeArrowheads="1"/>
          </p:cNvSpPr>
          <p:nvPr/>
        </p:nvSpPr>
        <p:spPr bwMode="auto">
          <a:xfrm>
            <a:off x="9105600" y="2316331"/>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PD/loss of benefit</a:t>
            </a:r>
          </a:p>
        </p:txBody>
      </p:sp>
      <p:sp>
        <p:nvSpPr>
          <p:cNvPr id="15" name="Content Placeholder 26"/>
          <p:cNvSpPr txBox="1">
            <a:spLocks/>
          </p:cNvSpPr>
          <p:nvPr/>
        </p:nvSpPr>
        <p:spPr bwMode="auto">
          <a:xfrm>
            <a:off x="5856845" y="3144234"/>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rPr>
              <a:t>Stratification</a:t>
            </a:r>
          </a:p>
          <a:p>
            <a:pPr marL="203200" indent="-203200">
              <a:spcBef>
                <a:spcPts val="0"/>
              </a:spcBef>
              <a:spcAft>
                <a:spcPts val="400"/>
              </a:spcAft>
              <a:buFont typeface="Arial" pitchFamily="34" charset="0"/>
              <a:buChar char="•"/>
              <a:defRPr/>
            </a:pPr>
            <a:r>
              <a:rPr lang="en-GB" sz="1200" dirty="0">
                <a:solidFill>
                  <a:srgbClr val="363636"/>
                </a:solidFill>
              </a:rPr>
              <a:t>ECOG PS (0 vs. 1)</a:t>
            </a:r>
          </a:p>
          <a:p>
            <a:pPr marL="203200" indent="-203200">
              <a:spcBef>
                <a:spcPts val="0"/>
              </a:spcBef>
              <a:spcAft>
                <a:spcPts val="400"/>
              </a:spcAft>
              <a:buFont typeface="Arial" pitchFamily="34" charset="0"/>
              <a:buChar char="•"/>
              <a:defRPr/>
            </a:pPr>
            <a:r>
              <a:rPr lang="en-GB" sz="1200" dirty="0">
                <a:solidFill>
                  <a:srgbClr val="363636"/>
                </a:solidFill>
              </a:rPr>
              <a:t>Histology (SQ vs. non-SQ)</a:t>
            </a:r>
          </a:p>
          <a:p>
            <a:pPr marL="203200" indent="-203200">
              <a:spcBef>
                <a:spcPts val="0"/>
              </a:spcBef>
              <a:spcAft>
                <a:spcPts val="400"/>
              </a:spcAft>
              <a:buFont typeface="Arial" pitchFamily="34" charset="0"/>
              <a:buChar char="•"/>
              <a:defRPr/>
            </a:pPr>
            <a:r>
              <a:rPr lang="en-GB" sz="1200" dirty="0">
                <a:solidFill>
                  <a:srgbClr val="363636"/>
                </a:solidFill>
              </a:rPr>
              <a:t>Tissue availability (yes vs. no)</a:t>
            </a:r>
          </a:p>
          <a:p>
            <a:pPr marL="203200" indent="-203200">
              <a:spcAft>
                <a:spcPts val="400"/>
              </a:spcAft>
              <a:buFont typeface="Arial" pitchFamily="34" charset="0"/>
              <a:buChar char="•"/>
              <a:defRPr/>
            </a:pPr>
            <a:r>
              <a:rPr lang="en-GB" sz="1200" dirty="0" err="1">
                <a:solidFill>
                  <a:srgbClr val="363636"/>
                </a:solidFill>
              </a:rPr>
              <a:t>bTMB</a:t>
            </a:r>
            <a:r>
              <a:rPr lang="en-GB" sz="1200" dirty="0">
                <a:solidFill>
                  <a:srgbClr val="363636"/>
                </a:solidFill>
              </a:rPr>
              <a:t> status (moderate [10–15] vs. high [≥16])</a:t>
            </a:r>
          </a:p>
          <a:p>
            <a:pPr marL="203200" indent="-203200">
              <a:spcBef>
                <a:spcPts val="0"/>
              </a:spcBef>
              <a:spcAft>
                <a:spcPts val="400"/>
              </a:spcAft>
              <a:buFont typeface="Arial" pitchFamily="34" charset="0"/>
              <a:buChar char="•"/>
              <a:defRPr/>
            </a:pPr>
            <a:endParaRPr lang="en-GB" sz="1200" dirty="0">
              <a:solidFill>
                <a:srgbClr val="363636"/>
              </a:solidFill>
            </a:endParaRPr>
          </a:p>
        </p:txBody>
      </p:sp>
      <p:cxnSp>
        <p:nvCxnSpPr>
          <p:cNvPr id="16" name="AutoShape 19"/>
          <p:cNvCxnSpPr>
            <a:cxnSpLocks noChangeShapeType="1"/>
            <a:stCxn id="19" idx="3"/>
            <a:endCxn id="10" idx="2"/>
          </p:cNvCxnSpPr>
          <p:nvPr/>
        </p:nvCxnSpPr>
        <p:spPr bwMode="auto">
          <a:xfrm>
            <a:off x="4469420" y="3720794"/>
            <a:ext cx="173292" cy="0"/>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flipV="1">
            <a:off x="8905818" y="4787178"/>
            <a:ext cx="227598" cy="1"/>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8824364" y="2726699"/>
            <a:ext cx="281236" cy="1"/>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1234979" y="2576697"/>
            <a:ext cx="3234441"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Unresectable stage IIIB–IV NSCLC</a:t>
            </a:r>
          </a:p>
          <a:p>
            <a:pPr marL="228600" indent="-228600" defTabSz="892175" eaLnBrk="0" hangingPunct="0">
              <a:spcAft>
                <a:spcPct val="30000"/>
              </a:spcAft>
              <a:buFont typeface="Arial" pitchFamily="34" charset="0"/>
              <a:buChar char="•"/>
            </a:pPr>
            <a:r>
              <a:rPr lang="en-GB" altLang="zh-CN" sz="1600" dirty="0" err="1">
                <a:solidFill>
                  <a:srgbClr val="FFFFFF"/>
                </a:solidFill>
                <a:ea typeface="SimSun" pitchFamily="2" charset="-122"/>
              </a:rPr>
              <a:t>bTMB</a:t>
            </a:r>
            <a:r>
              <a:rPr lang="en-GB" altLang="zh-CN" sz="1600" dirty="0">
                <a:solidFill>
                  <a:srgbClr val="FFFFFF"/>
                </a:solidFill>
                <a:ea typeface="SimSun" pitchFamily="2" charset="-122"/>
              </a:rPr>
              <a:t> positive (≥10% cut-off)</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No EGFR/ALK alterations</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(n=472)</a:t>
            </a:r>
          </a:p>
        </p:txBody>
      </p:sp>
      <p:sp>
        <p:nvSpPr>
          <p:cNvPr id="20" name="AutoShape 12"/>
          <p:cNvSpPr>
            <a:spLocks noChangeArrowheads="1"/>
          </p:cNvSpPr>
          <p:nvPr/>
        </p:nvSpPr>
        <p:spPr bwMode="auto">
          <a:xfrm>
            <a:off x="5399599" y="4337276"/>
            <a:ext cx="3506219" cy="89980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Platinum-based chemotherapy q3w (4 or 6 cycles)*</a:t>
            </a:r>
          </a:p>
          <a:p>
            <a:pPr algn="ctr" defTabSz="892175" eaLnBrk="0" hangingPunct="0"/>
            <a:r>
              <a:rPr lang="en-GB" altLang="zh-CN" dirty="0">
                <a:solidFill>
                  <a:srgbClr val="FFFFFF"/>
                </a:solidFill>
                <a:ea typeface="SimSun" pitchFamily="2" charset="-122"/>
              </a:rPr>
              <a:t>(n=146)</a:t>
            </a:r>
          </a:p>
        </p:txBody>
      </p:sp>
      <p:sp>
        <p:nvSpPr>
          <p:cNvPr id="21" name="AutoShape 8"/>
          <p:cNvSpPr>
            <a:spLocks noChangeArrowheads="1"/>
          </p:cNvSpPr>
          <p:nvPr/>
        </p:nvSpPr>
        <p:spPr bwMode="auto">
          <a:xfrm>
            <a:off x="5318144" y="2276796"/>
            <a:ext cx="3506220" cy="89980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en-GB" altLang="zh-CN" dirty="0">
                <a:solidFill>
                  <a:srgbClr val="FFFFFF"/>
                </a:solidFill>
                <a:ea typeface="SimSun" pitchFamily="2" charset="-122"/>
              </a:rPr>
              <a:t>Atezolizumab 1200 mg q3w</a:t>
            </a:r>
          </a:p>
          <a:p>
            <a:pPr algn="ctr" defTabSz="892175" eaLnBrk="0" hangingPunct="0"/>
            <a:r>
              <a:rPr lang="en-GB" altLang="zh-CN" dirty="0">
                <a:solidFill>
                  <a:srgbClr val="FFFFFF"/>
                </a:solidFill>
                <a:ea typeface="SimSun" pitchFamily="2" charset="-122"/>
              </a:rPr>
              <a:t>(n=145)</a:t>
            </a:r>
          </a:p>
        </p:txBody>
      </p:sp>
      <p:sp>
        <p:nvSpPr>
          <p:cNvPr id="31" name="Text Placeholder 3"/>
          <p:cNvSpPr>
            <a:spLocks noGrp="1"/>
          </p:cNvSpPr>
          <p:nvPr>
            <p:ph type="body" sz="quarter" idx="10"/>
          </p:nvPr>
        </p:nvSpPr>
        <p:spPr>
          <a:xfrm>
            <a:off x="304799" y="6233974"/>
            <a:ext cx="6464215" cy="487363"/>
          </a:xfrm>
        </p:spPr>
        <p:txBody>
          <a:bodyPr/>
          <a:lstStyle/>
          <a:p>
            <a:r>
              <a:rPr lang="en-US" dirty="0"/>
              <a:t>*Maintenance pemetrexed permitted for patients with non-squamous NSCLC</a:t>
            </a:r>
            <a:endParaRPr lang="en-GB" dirty="0"/>
          </a:p>
        </p:txBody>
      </p:sp>
    </p:spTree>
    <p:extLst>
      <p:ext uri="{BB962C8B-B14F-4D97-AF65-F5344CB8AC3E}">
        <p14:creationId xmlns:p14="http://schemas.microsoft.com/office/powerpoint/2010/main" val="2736496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en-US" sz="2000" dirty="0"/>
              <a:t>1281O: </a:t>
            </a:r>
            <a:r>
              <a:rPr lang="en-GB" sz="2000" dirty="0"/>
              <a:t>Atezolizumab (</a:t>
            </a:r>
            <a:r>
              <a:rPr lang="en-GB" sz="2000" dirty="0" err="1"/>
              <a:t>atezo</a:t>
            </a:r>
            <a:r>
              <a:rPr lang="en-GB" sz="2000" dirty="0"/>
              <a:t>) vs platinum-based chemo in blood-based tumour mutational burden–positive (</a:t>
            </a:r>
            <a:r>
              <a:rPr lang="en-GB" sz="2000" dirty="0" err="1"/>
              <a:t>bTMB</a:t>
            </a:r>
            <a:r>
              <a:rPr lang="en-GB" sz="2000" dirty="0"/>
              <a:t>+) patients (pts) with first line (1L) advanced/metastatic (m)NSCLC: results of the Blood First Assay Screening Trial (BFAST) phase 3 cohort C </a:t>
            </a:r>
            <a:r>
              <a:rPr lang="en-US" sz="2000" dirty="0"/>
              <a:t>– </a:t>
            </a:r>
            <a:r>
              <a:rPr lang="en-US" sz="2000" dirty="0" err="1"/>
              <a:t>Dziadziuszko</a:t>
            </a:r>
            <a:r>
              <a:rPr lang="en-US" sz="2000" dirty="0"/>
              <a:t> R, et al</a:t>
            </a:r>
          </a:p>
        </p:txBody>
      </p:sp>
      <p:sp>
        <p:nvSpPr>
          <p:cNvPr id="3" name="Content Placeholder 2"/>
          <p:cNvSpPr>
            <a:spLocks noGrp="1"/>
          </p:cNvSpPr>
          <p:nvPr>
            <p:ph idx="1"/>
          </p:nvPr>
        </p:nvSpPr>
        <p:spPr>
          <a:xfrm>
            <a:off x="304800" y="1246909"/>
            <a:ext cx="11582400" cy="420526"/>
          </a:xfrm>
        </p:spPr>
        <p:txBody>
          <a:bodyPr/>
          <a:lstStyle/>
          <a:p>
            <a:r>
              <a:rPr lang="en-US" b="1" dirty="0"/>
              <a:t>Key results</a:t>
            </a:r>
          </a:p>
          <a:p>
            <a:pPr lvl="1"/>
            <a:endParaRPr lang="en-US" dirty="0"/>
          </a:p>
        </p:txBody>
      </p:sp>
      <p:sp>
        <p:nvSpPr>
          <p:cNvPr id="5" name="Text Placeholder 4"/>
          <p:cNvSpPr>
            <a:spLocks noGrp="1"/>
          </p:cNvSpPr>
          <p:nvPr>
            <p:ph type="body" sz="quarter" idx="11"/>
          </p:nvPr>
        </p:nvSpPr>
        <p:spPr/>
        <p:txBody>
          <a:bodyPr/>
          <a:lstStyle/>
          <a:p>
            <a:r>
              <a:rPr lang="en-US" dirty="0" err="1"/>
              <a:t>Dziadziuszko</a:t>
            </a:r>
            <a:r>
              <a:rPr lang="en-US" dirty="0"/>
              <a:t> R, et al. Ann </a:t>
            </a:r>
            <a:r>
              <a:rPr lang="en-US" dirty="0" err="1"/>
              <a:t>Oncol</a:t>
            </a:r>
            <a:r>
              <a:rPr lang="en-US" dirty="0"/>
              <a:t> 2021;32(</a:t>
            </a:r>
            <a:r>
              <a:rPr lang="en-US" dirty="0" err="1"/>
              <a:t>suppl</a:t>
            </a:r>
            <a:r>
              <a:rPr lang="en-US" dirty="0"/>
              <a:t>):</a:t>
            </a:r>
            <a:r>
              <a:rPr lang="en-US" dirty="0" err="1"/>
              <a:t>Abstr</a:t>
            </a:r>
            <a:r>
              <a:rPr lang="en-US" dirty="0"/>
              <a:t> 1281O</a:t>
            </a:r>
          </a:p>
        </p:txBody>
      </p:sp>
      <p:grpSp>
        <p:nvGrpSpPr>
          <p:cNvPr id="7" name="Group 6">
            <a:extLst>
              <a:ext uri="{FF2B5EF4-FFF2-40B4-BE49-F238E27FC236}">
                <a16:creationId xmlns:a16="http://schemas.microsoft.com/office/drawing/2014/main" id="{4D868F91-919A-B649-9F65-58939A5527B0}"/>
              </a:ext>
            </a:extLst>
          </p:cNvPr>
          <p:cNvGrpSpPr/>
          <p:nvPr/>
        </p:nvGrpSpPr>
        <p:grpSpPr>
          <a:xfrm>
            <a:off x="6998431" y="3163719"/>
            <a:ext cx="4088129" cy="1910714"/>
            <a:chOff x="6013094" y="2874017"/>
            <a:chExt cx="4088129" cy="1910714"/>
          </a:xfrm>
        </p:grpSpPr>
        <p:grpSp>
          <p:nvGrpSpPr>
            <p:cNvPr id="8" name="object 6">
              <a:extLst>
                <a:ext uri="{FF2B5EF4-FFF2-40B4-BE49-F238E27FC236}">
                  <a16:creationId xmlns:a16="http://schemas.microsoft.com/office/drawing/2014/main" id="{A7927AFC-1F8F-844E-898B-FEC3F17D13BD}"/>
                </a:ext>
              </a:extLst>
            </p:cNvPr>
            <p:cNvGrpSpPr/>
            <p:nvPr/>
          </p:nvGrpSpPr>
          <p:grpSpPr>
            <a:xfrm>
              <a:off x="6055941" y="3770064"/>
              <a:ext cx="1892935" cy="964565"/>
              <a:chOff x="6055941" y="3770064"/>
              <a:chExt cx="1892935" cy="964565"/>
            </a:xfrm>
          </p:grpSpPr>
          <p:sp>
            <p:nvSpPr>
              <p:cNvPr id="258" name="object 7">
                <a:extLst>
                  <a:ext uri="{FF2B5EF4-FFF2-40B4-BE49-F238E27FC236}">
                    <a16:creationId xmlns:a16="http://schemas.microsoft.com/office/drawing/2014/main" id="{14E5CF20-A10C-464D-BA7B-0CAECF649687}"/>
                  </a:ext>
                </a:extLst>
              </p:cNvPr>
              <p:cNvSpPr/>
              <p:nvPr/>
            </p:nvSpPr>
            <p:spPr>
              <a:xfrm>
                <a:off x="6055941" y="3776414"/>
                <a:ext cx="1886585" cy="0"/>
              </a:xfrm>
              <a:custGeom>
                <a:avLst/>
                <a:gdLst/>
                <a:ahLst/>
                <a:cxnLst/>
                <a:rect l="l" t="t" r="r" b="b"/>
                <a:pathLst>
                  <a:path w="1886584">
                    <a:moveTo>
                      <a:pt x="0" y="0"/>
                    </a:moveTo>
                    <a:lnTo>
                      <a:pt x="1886115" y="0"/>
                    </a:lnTo>
                  </a:path>
                </a:pathLst>
              </a:custGeom>
              <a:ln w="12700">
                <a:solidFill>
                  <a:srgbClr val="353535"/>
                </a:solidFill>
              </a:ln>
            </p:spPr>
            <p:txBody>
              <a:bodyPr wrap="square" lIns="0" tIns="0" rIns="0" bIns="0" rtlCol="0"/>
              <a:lstStyle/>
              <a:p>
                <a:endParaRPr/>
              </a:p>
            </p:txBody>
          </p:sp>
          <p:sp>
            <p:nvSpPr>
              <p:cNvPr id="259" name="object 8">
                <a:extLst>
                  <a:ext uri="{FF2B5EF4-FFF2-40B4-BE49-F238E27FC236}">
                    <a16:creationId xmlns:a16="http://schemas.microsoft.com/office/drawing/2014/main" id="{E2C5BB61-4375-004D-98D1-862B4CAB3ABA}"/>
                  </a:ext>
                </a:extLst>
              </p:cNvPr>
              <p:cNvSpPr/>
              <p:nvPr/>
            </p:nvSpPr>
            <p:spPr>
              <a:xfrm>
                <a:off x="7537293" y="3776237"/>
                <a:ext cx="0" cy="955040"/>
              </a:xfrm>
              <a:custGeom>
                <a:avLst/>
                <a:gdLst/>
                <a:ahLst/>
                <a:cxnLst/>
                <a:rect l="l" t="t" r="r" b="b"/>
                <a:pathLst>
                  <a:path h="955039">
                    <a:moveTo>
                      <a:pt x="0" y="954773"/>
                    </a:moveTo>
                    <a:lnTo>
                      <a:pt x="0" y="0"/>
                    </a:lnTo>
                  </a:path>
                </a:pathLst>
              </a:custGeom>
              <a:ln w="12700">
                <a:solidFill>
                  <a:srgbClr val="FF6600"/>
                </a:solidFill>
              </a:ln>
            </p:spPr>
            <p:txBody>
              <a:bodyPr wrap="square" lIns="0" tIns="0" rIns="0" bIns="0" rtlCol="0"/>
              <a:lstStyle/>
              <a:p>
                <a:endParaRPr/>
              </a:p>
            </p:txBody>
          </p:sp>
          <p:sp>
            <p:nvSpPr>
              <p:cNvPr id="260" name="object 9">
                <a:extLst>
                  <a:ext uri="{FF2B5EF4-FFF2-40B4-BE49-F238E27FC236}">
                    <a16:creationId xmlns:a16="http://schemas.microsoft.com/office/drawing/2014/main" id="{81A37BBC-5CEA-4B41-9D85-93DFBD1A8135}"/>
                  </a:ext>
                </a:extLst>
              </p:cNvPr>
              <p:cNvSpPr/>
              <p:nvPr/>
            </p:nvSpPr>
            <p:spPr>
              <a:xfrm>
                <a:off x="7942063" y="3772656"/>
                <a:ext cx="0" cy="962025"/>
              </a:xfrm>
              <a:custGeom>
                <a:avLst/>
                <a:gdLst/>
                <a:ahLst/>
                <a:cxnLst/>
                <a:rect l="l" t="t" r="r" b="b"/>
                <a:pathLst>
                  <a:path h="962025">
                    <a:moveTo>
                      <a:pt x="0" y="961936"/>
                    </a:moveTo>
                    <a:lnTo>
                      <a:pt x="0" y="0"/>
                    </a:lnTo>
                  </a:path>
                </a:pathLst>
              </a:custGeom>
              <a:ln w="12700">
                <a:solidFill>
                  <a:srgbClr val="2893FF"/>
                </a:solidFill>
              </a:ln>
            </p:spPr>
            <p:txBody>
              <a:bodyPr wrap="square" lIns="0" tIns="0" rIns="0" bIns="0" rtlCol="0"/>
              <a:lstStyle/>
              <a:p>
                <a:endParaRPr/>
              </a:p>
            </p:txBody>
          </p:sp>
        </p:grpSp>
        <p:grpSp>
          <p:nvGrpSpPr>
            <p:cNvPr id="9" name="object 33">
              <a:extLst>
                <a:ext uri="{FF2B5EF4-FFF2-40B4-BE49-F238E27FC236}">
                  <a16:creationId xmlns:a16="http://schemas.microsoft.com/office/drawing/2014/main" id="{85E66A1C-0668-9F4F-B9E6-346979E2C76E}"/>
                </a:ext>
              </a:extLst>
            </p:cNvPr>
            <p:cNvGrpSpPr/>
            <p:nvPr/>
          </p:nvGrpSpPr>
          <p:grpSpPr>
            <a:xfrm>
              <a:off x="6013094" y="2874017"/>
              <a:ext cx="4088129" cy="1910714"/>
              <a:chOff x="6013094" y="2874017"/>
              <a:chExt cx="4088129" cy="1910714"/>
            </a:xfrm>
          </p:grpSpPr>
          <p:sp>
            <p:nvSpPr>
              <p:cNvPr id="134" name="object 34">
                <a:extLst>
                  <a:ext uri="{FF2B5EF4-FFF2-40B4-BE49-F238E27FC236}">
                    <a16:creationId xmlns:a16="http://schemas.microsoft.com/office/drawing/2014/main" id="{15535DDF-7086-2249-8AA7-4CC58BA9309C}"/>
                  </a:ext>
                </a:extLst>
              </p:cNvPr>
              <p:cNvSpPr/>
              <p:nvPr/>
            </p:nvSpPr>
            <p:spPr>
              <a:xfrm>
                <a:off x="6055042" y="2880367"/>
                <a:ext cx="4039870" cy="1862455"/>
              </a:xfrm>
              <a:custGeom>
                <a:avLst/>
                <a:gdLst/>
                <a:ahLst/>
                <a:cxnLst/>
                <a:rect l="l" t="t" r="r" b="b"/>
                <a:pathLst>
                  <a:path w="4039870" h="1862454">
                    <a:moveTo>
                      <a:pt x="0" y="0"/>
                    </a:moveTo>
                    <a:lnTo>
                      <a:pt x="0" y="1862353"/>
                    </a:lnTo>
                    <a:lnTo>
                      <a:pt x="4039285" y="1862353"/>
                    </a:lnTo>
                  </a:path>
                </a:pathLst>
              </a:custGeom>
              <a:ln w="12700">
                <a:solidFill>
                  <a:srgbClr val="353535"/>
                </a:solidFill>
              </a:ln>
            </p:spPr>
            <p:txBody>
              <a:bodyPr wrap="square" lIns="0" tIns="0" rIns="0" bIns="0" rtlCol="0"/>
              <a:lstStyle/>
              <a:p>
                <a:endParaRPr/>
              </a:p>
            </p:txBody>
          </p:sp>
          <p:sp>
            <p:nvSpPr>
              <p:cNvPr id="135" name="object 35">
                <a:extLst>
                  <a:ext uri="{FF2B5EF4-FFF2-40B4-BE49-F238E27FC236}">
                    <a16:creationId xmlns:a16="http://schemas.microsoft.com/office/drawing/2014/main" id="{943F9105-8F55-AE45-BD48-B3BA2D33A415}"/>
                  </a:ext>
                </a:extLst>
              </p:cNvPr>
              <p:cNvSpPr/>
              <p:nvPr/>
            </p:nvSpPr>
            <p:spPr>
              <a:xfrm>
                <a:off x="6013094" y="2905533"/>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6" name="object 36">
                <a:extLst>
                  <a:ext uri="{FF2B5EF4-FFF2-40B4-BE49-F238E27FC236}">
                    <a16:creationId xmlns:a16="http://schemas.microsoft.com/office/drawing/2014/main" id="{7C4ABE99-B6C5-C74E-9D20-96C48F362070}"/>
                  </a:ext>
                </a:extLst>
              </p:cNvPr>
              <p:cNvSpPr/>
              <p:nvPr/>
            </p:nvSpPr>
            <p:spPr>
              <a:xfrm>
                <a:off x="6013094" y="325493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7" name="object 37">
                <a:extLst>
                  <a:ext uri="{FF2B5EF4-FFF2-40B4-BE49-F238E27FC236}">
                    <a16:creationId xmlns:a16="http://schemas.microsoft.com/office/drawing/2014/main" id="{E797E855-2003-C143-A7CC-4482C63F2DA2}"/>
                  </a:ext>
                </a:extLst>
              </p:cNvPr>
              <p:cNvSpPr/>
              <p:nvPr/>
            </p:nvSpPr>
            <p:spPr>
              <a:xfrm>
                <a:off x="6013094" y="3604336"/>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8" name="object 38">
                <a:extLst>
                  <a:ext uri="{FF2B5EF4-FFF2-40B4-BE49-F238E27FC236}">
                    <a16:creationId xmlns:a16="http://schemas.microsoft.com/office/drawing/2014/main" id="{B695C8A0-12AE-8A40-B301-EB70ED3322FF}"/>
                  </a:ext>
                </a:extLst>
              </p:cNvPr>
              <p:cNvSpPr/>
              <p:nvPr/>
            </p:nvSpPr>
            <p:spPr>
              <a:xfrm>
                <a:off x="6013094" y="395373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39" name="object 39">
                <a:extLst>
                  <a:ext uri="{FF2B5EF4-FFF2-40B4-BE49-F238E27FC236}">
                    <a16:creationId xmlns:a16="http://schemas.microsoft.com/office/drawing/2014/main" id="{C2A75C34-F6E8-B642-AA73-72A29A6E8029}"/>
                  </a:ext>
                </a:extLst>
              </p:cNvPr>
              <p:cNvSpPr/>
              <p:nvPr/>
            </p:nvSpPr>
            <p:spPr>
              <a:xfrm>
                <a:off x="6013094" y="4303137"/>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40" name="object 40">
                <a:extLst>
                  <a:ext uri="{FF2B5EF4-FFF2-40B4-BE49-F238E27FC236}">
                    <a16:creationId xmlns:a16="http://schemas.microsoft.com/office/drawing/2014/main" id="{D9F035E6-FA10-3849-9FB4-83BC13DE94F4}"/>
                  </a:ext>
                </a:extLst>
              </p:cNvPr>
              <p:cNvSpPr/>
              <p:nvPr/>
            </p:nvSpPr>
            <p:spPr>
              <a:xfrm>
                <a:off x="6013094" y="4652538"/>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141" name="object 41">
                <a:extLst>
                  <a:ext uri="{FF2B5EF4-FFF2-40B4-BE49-F238E27FC236}">
                    <a16:creationId xmlns:a16="http://schemas.microsoft.com/office/drawing/2014/main" id="{66867777-3BB3-A64B-896D-33BBB4608CCC}"/>
                  </a:ext>
                </a:extLst>
              </p:cNvPr>
              <p:cNvSpPr/>
              <p:nvPr/>
            </p:nvSpPr>
            <p:spPr>
              <a:xfrm>
                <a:off x="614941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2" name="object 42">
                <a:extLst>
                  <a:ext uri="{FF2B5EF4-FFF2-40B4-BE49-F238E27FC236}">
                    <a16:creationId xmlns:a16="http://schemas.microsoft.com/office/drawing/2014/main" id="{0E26A7D9-BF99-F34F-ADAE-3F595AC06BFC}"/>
                  </a:ext>
                </a:extLst>
              </p:cNvPr>
              <p:cNvSpPr/>
              <p:nvPr/>
            </p:nvSpPr>
            <p:spPr>
              <a:xfrm>
                <a:off x="6418864"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3" name="object 43">
                <a:extLst>
                  <a:ext uri="{FF2B5EF4-FFF2-40B4-BE49-F238E27FC236}">
                    <a16:creationId xmlns:a16="http://schemas.microsoft.com/office/drawing/2014/main" id="{290DEFFA-6E44-CB47-9609-24182EDAA39F}"/>
                  </a:ext>
                </a:extLst>
              </p:cNvPr>
              <p:cNvSpPr/>
              <p:nvPr/>
            </p:nvSpPr>
            <p:spPr>
              <a:xfrm>
                <a:off x="668831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4" name="object 44">
                <a:extLst>
                  <a:ext uri="{FF2B5EF4-FFF2-40B4-BE49-F238E27FC236}">
                    <a16:creationId xmlns:a16="http://schemas.microsoft.com/office/drawing/2014/main" id="{DDCA42BB-B3FC-754E-99C1-A7E345992C55}"/>
                  </a:ext>
                </a:extLst>
              </p:cNvPr>
              <p:cNvSpPr/>
              <p:nvPr/>
            </p:nvSpPr>
            <p:spPr>
              <a:xfrm>
                <a:off x="6957755"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5" name="object 45">
                <a:extLst>
                  <a:ext uri="{FF2B5EF4-FFF2-40B4-BE49-F238E27FC236}">
                    <a16:creationId xmlns:a16="http://schemas.microsoft.com/office/drawing/2014/main" id="{037363F2-8764-D745-A1DD-7E10B94A6AFB}"/>
                  </a:ext>
                </a:extLst>
              </p:cNvPr>
              <p:cNvSpPr/>
              <p:nvPr/>
            </p:nvSpPr>
            <p:spPr>
              <a:xfrm>
                <a:off x="7227201"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6" name="object 46">
                <a:extLst>
                  <a:ext uri="{FF2B5EF4-FFF2-40B4-BE49-F238E27FC236}">
                    <a16:creationId xmlns:a16="http://schemas.microsoft.com/office/drawing/2014/main" id="{96CECDB6-BA0D-934D-85A8-57F72B2B7E3C}"/>
                  </a:ext>
                </a:extLst>
              </p:cNvPr>
              <p:cNvSpPr/>
              <p:nvPr/>
            </p:nvSpPr>
            <p:spPr>
              <a:xfrm>
                <a:off x="7496647"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7" name="object 47">
                <a:extLst>
                  <a:ext uri="{FF2B5EF4-FFF2-40B4-BE49-F238E27FC236}">
                    <a16:creationId xmlns:a16="http://schemas.microsoft.com/office/drawing/2014/main" id="{00A9250A-B543-4F4E-B220-0D7273DD13B7}"/>
                  </a:ext>
                </a:extLst>
              </p:cNvPr>
              <p:cNvSpPr/>
              <p:nvPr/>
            </p:nvSpPr>
            <p:spPr>
              <a:xfrm>
                <a:off x="7766093"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8" name="object 48">
                <a:extLst>
                  <a:ext uri="{FF2B5EF4-FFF2-40B4-BE49-F238E27FC236}">
                    <a16:creationId xmlns:a16="http://schemas.microsoft.com/office/drawing/2014/main" id="{FAE04464-9A53-8845-9207-5D21D5957941}"/>
                  </a:ext>
                </a:extLst>
              </p:cNvPr>
              <p:cNvSpPr/>
              <p:nvPr/>
            </p:nvSpPr>
            <p:spPr>
              <a:xfrm>
                <a:off x="803553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49" name="object 49">
                <a:extLst>
                  <a:ext uri="{FF2B5EF4-FFF2-40B4-BE49-F238E27FC236}">
                    <a16:creationId xmlns:a16="http://schemas.microsoft.com/office/drawing/2014/main" id="{0DE15673-BF99-B742-B3D7-538E084AC5B2}"/>
                  </a:ext>
                </a:extLst>
              </p:cNvPr>
              <p:cNvSpPr/>
              <p:nvPr/>
            </p:nvSpPr>
            <p:spPr>
              <a:xfrm>
                <a:off x="8304985"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0" name="object 50">
                <a:extLst>
                  <a:ext uri="{FF2B5EF4-FFF2-40B4-BE49-F238E27FC236}">
                    <a16:creationId xmlns:a16="http://schemas.microsoft.com/office/drawing/2014/main" id="{AEB8A0F4-4E4B-4944-9FF7-6C1E060BA7E2}"/>
                  </a:ext>
                </a:extLst>
              </p:cNvPr>
              <p:cNvSpPr/>
              <p:nvPr/>
            </p:nvSpPr>
            <p:spPr>
              <a:xfrm>
                <a:off x="857443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1" name="object 51">
                <a:extLst>
                  <a:ext uri="{FF2B5EF4-FFF2-40B4-BE49-F238E27FC236}">
                    <a16:creationId xmlns:a16="http://schemas.microsoft.com/office/drawing/2014/main" id="{9F8345A4-EE0D-654C-A3F3-F957CB9CF8FF}"/>
                  </a:ext>
                </a:extLst>
              </p:cNvPr>
              <p:cNvSpPr/>
              <p:nvPr/>
            </p:nvSpPr>
            <p:spPr>
              <a:xfrm>
                <a:off x="8843877"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2" name="object 52">
                <a:extLst>
                  <a:ext uri="{FF2B5EF4-FFF2-40B4-BE49-F238E27FC236}">
                    <a16:creationId xmlns:a16="http://schemas.microsoft.com/office/drawing/2014/main" id="{FCF15F61-70A1-BD4D-A1A0-B7FD92855163}"/>
                  </a:ext>
                </a:extLst>
              </p:cNvPr>
              <p:cNvSpPr/>
              <p:nvPr/>
            </p:nvSpPr>
            <p:spPr>
              <a:xfrm>
                <a:off x="9113322"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3" name="object 53">
                <a:extLst>
                  <a:ext uri="{FF2B5EF4-FFF2-40B4-BE49-F238E27FC236}">
                    <a16:creationId xmlns:a16="http://schemas.microsoft.com/office/drawing/2014/main" id="{48A2D755-6406-5148-B8A4-F43019D3ABCD}"/>
                  </a:ext>
                </a:extLst>
              </p:cNvPr>
              <p:cNvSpPr/>
              <p:nvPr/>
            </p:nvSpPr>
            <p:spPr>
              <a:xfrm>
                <a:off x="9382768"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4" name="object 54">
                <a:extLst>
                  <a:ext uri="{FF2B5EF4-FFF2-40B4-BE49-F238E27FC236}">
                    <a16:creationId xmlns:a16="http://schemas.microsoft.com/office/drawing/2014/main" id="{6C0C1951-FEB7-E241-BA03-29A2CE4C9D0A}"/>
                  </a:ext>
                </a:extLst>
              </p:cNvPr>
              <p:cNvSpPr/>
              <p:nvPr/>
            </p:nvSpPr>
            <p:spPr>
              <a:xfrm>
                <a:off x="9652214"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5" name="object 55">
                <a:extLst>
                  <a:ext uri="{FF2B5EF4-FFF2-40B4-BE49-F238E27FC236}">
                    <a16:creationId xmlns:a16="http://schemas.microsoft.com/office/drawing/2014/main" id="{1C5F9C44-1872-7644-A423-9C8C95C89DDD}"/>
                  </a:ext>
                </a:extLst>
              </p:cNvPr>
              <p:cNvSpPr/>
              <p:nvPr/>
            </p:nvSpPr>
            <p:spPr>
              <a:xfrm>
                <a:off x="9921660" y="4742719"/>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156" name="object 56">
                <a:extLst>
                  <a:ext uri="{FF2B5EF4-FFF2-40B4-BE49-F238E27FC236}">
                    <a16:creationId xmlns:a16="http://schemas.microsoft.com/office/drawing/2014/main" id="{4B850777-8E67-244D-930C-6ACED7A4C64F}"/>
                  </a:ext>
                </a:extLst>
              </p:cNvPr>
              <p:cNvSpPr/>
              <p:nvPr/>
            </p:nvSpPr>
            <p:spPr>
              <a:xfrm>
                <a:off x="9820144" y="432012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57" name="object 57">
                <a:extLst>
                  <a:ext uri="{FF2B5EF4-FFF2-40B4-BE49-F238E27FC236}">
                    <a16:creationId xmlns:a16="http://schemas.microsoft.com/office/drawing/2014/main" id="{8E8213F0-59BD-1D4B-882C-F804A73B528F}"/>
                  </a:ext>
                </a:extLst>
              </p:cNvPr>
              <p:cNvSpPr/>
              <p:nvPr/>
            </p:nvSpPr>
            <p:spPr>
              <a:xfrm>
                <a:off x="9791830" y="434843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58" name="object 58">
                <a:extLst>
                  <a:ext uri="{FF2B5EF4-FFF2-40B4-BE49-F238E27FC236}">
                    <a16:creationId xmlns:a16="http://schemas.microsoft.com/office/drawing/2014/main" id="{42C0DC44-ABD0-B54A-88BB-30CF9D7321B4}"/>
                  </a:ext>
                </a:extLst>
              </p:cNvPr>
              <p:cNvSpPr/>
              <p:nvPr/>
            </p:nvSpPr>
            <p:spPr>
              <a:xfrm>
                <a:off x="9730311" y="432012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59" name="object 59">
                <a:extLst>
                  <a:ext uri="{FF2B5EF4-FFF2-40B4-BE49-F238E27FC236}">
                    <a16:creationId xmlns:a16="http://schemas.microsoft.com/office/drawing/2014/main" id="{DBE8AD5E-6216-774C-9529-FE3406E6C9F0}"/>
                  </a:ext>
                </a:extLst>
              </p:cNvPr>
              <p:cNvSpPr/>
              <p:nvPr/>
            </p:nvSpPr>
            <p:spPr>
              <a:xfrm>
                <a:off x="9701999" y="434843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0" name="object 60">
                <a:extLst>
                  <a:ext uri="{FF2B5EF4-FFF2-40B4-BE49-F238E27FC236}">
                    <a16:creationId xmlns:a16="http://schemas.microsoft.com/office/drawing/2014/main" id="{920A7A3C-28BD-7947-9A06-59AFED9DF60A}"/>
                  </a:ext>
                </a:extLst>
              </p:cNvPr>
              <p:cNvSpPr/>
              <p:nvPr/>
            </p:nvSpPr>
            <p:spPr>
              <a:xfrm>
                <a:off x="9590494"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1" name="object 61">
                <a:extLst>
                  <a:ext uri="{FF2B5EF4-FFF2-40B4-BE49-F238E27FC236}">
                    <a16:creationId xmlns:a16="http://schemas.microsoft.com/office/drawing/2014/main" id="{D0EFC125-4FE1-DD49-BB7B-127338B1C0F4}"/>
                  </a:ext>
                </a:extLst>
              </p:cNvPr>
              <p:cNvSpPr/>
              <p:nvPr/>
            </p:nvSpPr>
            <p:spPr>
              <a:xfrm>
                <a:off x="956218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2" name="object 62">
                <a:extLst>
                  <a:ext uri="{FF2B5EF4-FFF2-40B4-BE49-F238E27FC236}">
                    <a16:creationId xmlns:a16="http://schemas.microsoft.com/office/drawing/2014/main" id="{09B83D3F-9D18-3D47-9E64-5DA4E5A3E742}"/>
                  </a:ext>
                </a:extLst>
              </p:cNvPr>
              <p:cNvSpPr/>
              <p:nvPr/>
            </p:nvSpPr>
            <p:spPr>
              <a:xfrm>
                <a:off x="9533869"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3" name="object 63">
                <a:extLst>
                  <a:ext uri="{FF2B5EF4-FFF2-40B4-BE49-F238E27FC236}">
                    <a16:creationId xmlns:a16="http://schemas.microsoft.com/office/drawing/2014/main" id="{49D1498E-2248-164D-9C5F-94D54AC62DC8}"/>
                  </a:ext>
                </a:extLst>
              </p:cNvPr>
              <p:cNvSpPr/>
              <p:nvPr/>
            </p:nvSpPr>
            <p:spPr>
              <a:xfrm>
                <a:off x="9505557"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4" name="object 64">
                <a:extLst>
                  <a:ext uri="{FF2B5EF4-FFF2-40B4-BE49-F238E27FC236}">
                    <a16:creationId xmlns:a16="http://schemas.microsoft.com/office/drawing/2014/main" id="{B7289702-A3E3-D249-9136-CA3AB54AA52F}"/>
                  </a:ext>
                </a:extLst>
              </p:cNvPr>
              <p:cNvSpPr/>
              <p:nvPr/>
            </p:nvSpPr>
            <p:spPr>
              <a:xfrm>
                <a:off x="9512198"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5" name="object 65">
                <a:extLst>
                  <a:ext uri="{FF2B5EF4-FFF2-40B4-BE49-F238E27FC236}">
                    <a16:creationId xmlns:a16="http://schemas.microsoft.com/office/drawing/2014/main" id="{69B52EA7-65E1-3E48-8F52-D3ABEBAD7F6B}"/>
                  </a:ext>
                </a:extLst>
              </p:cNvPr>
              <p:cNvSpPr/>
              <p:nvPr/>
            </p:nvSpPr>
            <p:spPr>
              <a:xfrm>
                <a:off x="9483884"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6" name="object 66">
                <a:extLst>
                  <a:ext uri="{FF2B5EF4-FFF2-40B4-BE49-F238E27FC236}">
                    <a16:creationId xmlns:a16="http://schemas.microsoft.com/office/drawing/2014/main" id="{EF0CF974-88F2-F345-B773-F924A4176E58}"/>
                  </a:ext>
                </a:extLst>
              </p:cNvPr>
              <p:cNvSpPr/>
              <p:nvPr/>
            </p:nvSpPr>
            <p:spPr>
              <a:xfrm>
                <a:off x="949087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7" name="object 67">
                <a:extLst>
                  <a:ext uri="{FF2B5EF4-FFF2-40B4-BE49-F238E27FC236}">
                    <a16:creationId xmlns:a16="http://schemas.microsoft.com/office/drawing/2014/main" id="{68594552-7359-E140-9E3E-B8BBE7A62F7E}"/>
                  </a:ext>
                </a:extLst>
              </p:cNvPr>
              <p:cNvSpPr/>
              <p:nvPr/>
            </p:nvSpPr>
            <p:spPr>
              <a:xfrm>
                <a:off x="9462562"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68" name="object 68">
                <a:extLst>
                  <a:ext uri="{FF2B5EF4-FFF2-40B4-BE49-F238E27FC236}">
                    <a16:creationId xmlns:a16="http://schemas.microsoft.com/office/drawing/2014/main" id="{D691388C-F665-F64D-BA95-46C541CAA79C}"/>
                  </a:ext>
                </a:extLst>
              </p:cNvPr>
              <p:cNvSpPr/>
              <p:nvPr/>
            </p:nvSpPr>
            <p:spPr>
              <a:xfrm>
                <a:off x="9450330"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69" name="object 69">
                <a:extLst>
                  <a:ext uri="{FF2B5EF4-FFF2-40B4-BE49-F238E27FC236}">
                    <a16:creationId xmlns:a16="http://schemas.microsoft.com/office/drawing/2014/main" id="{11996B38-9E87-C440-8B03-033D0B4033CF}"/>
                  </a:ext>
                </a:extLst>
              </p:cNvPr>
              <p:cNvSpPr/>
              <p:nvPr/>
            </p:nvSpPr>
            <p:spPr>
              <a:xfrm>
                <a:off x="9422016"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0" name="object 70">
                <a:extLst>
                  <a:ext uri="{FF2B5EF4-FFF2-40B4-BE49-F238E27FC236}">
                    <a16:creationId xmlns:a16="http://schemas.microsoft.com/office/drawing/2014/main" id="{F8606562-F106-7E44-B05F-B98A676AB0FD}"/>
                  </a:ext>
                </a:extLst>
              </p:cNvPr>
              <p:cNvSpPr/>
              <p:nvPr/>
            </p:nvSpPr>
            <p:spPr>
              <a:xfrm>
                <a:off x="9431104"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1" name="object 71">
                <a:extLst>
                  <a:ext uri="{FF2B5EF4-FFF2-40B4-BE49-F238E27FC236}">
                    <a16:creationId xmlns:a16="http://schemas.microsoft.com/office/drawing/2014/main" id="{41024745-AE68-FD41-9BA1-06F6C8A6C18F}"/>
                  </a:ext>
                </a:extLst>
              </p:cNvPr>
              <p:cNvSpPr/>
              <p:nvPr/>
            </p:nvSpPr>
            <p:spPr>
              <a:xfrm>
                <a:off x="9402791"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2" name="object 72">
                <a:extLst>
                  <a:ext uri="{FF2B5EF4-FFF2-40B4-BE49-F238E27FC236}">
                    <a16:creationId xmlns:a16="http://schemas.microsoft.com/office/drawing/2014/main" id="{DE3C7DA3-CAD5-CB4E-8195-F96DA4AB7D4D}"/>
                  </a:ext>
                </a:extLst>
              </p:cNvPr>
              <p:cNvSpPr/>
              <p:nvPr/>
            </p:nvSpPr>
            <p:spPr>
              <a:xfrm>
                <a:off x="939999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3" name="object 73">
                <a:extLst>
                  <a:ext uri="{FF2B5EF4-FFF2-40B4-BE49-F238E27FC236}">
                    <a16:creationId xmlns:a16="http://schemas.microsoft.com/office/drawing/2014/main" id="{F2AA881D-E103-F942-BEA9-66272D3BC250}"/>
                  </a:ext>
                </a:extLst>
              </p:cNvPr>
              <p:cNvSpPr/>
              <p:nvPr/>
            </p:nvSpPr>
            <p:spPr>
              <a:xfrm>
                <a:off x="937168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4" name="object 74">
                <a:extLst>
                  <a:ext uri="{FF2B5EF4-FFF2-40B4-BE49-F238E27FC236}">
                    <a16:creationId xmlns:a16="http://schemas.microsoft.com/office/drawing/2014/main" id="{74EC9210-AE42-7D47-ADBC-832692C585DD}"/>
                  </a:ext>
                </a:extLst>
              </p:cNvPr>
              <p:cNvSpPr/>
              <p:nvPr/>
            </p:nvSpPr>
            <p:spPr>
              <a:xfrm>
                <a:off x="9132946"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5" name="object 75">
                <a:extLst>
                  <a:ext uri="{FF2B5EF4-FFF2-40B4-BE49-F238E27FC236}">
                    <a16:creationId xmlns:a16="http://schemas.microsoft.com/office/drawing/2014/main" id="{476B2225-708C-7144-BB22-9F2B0D036AC5}"/>
                  </a:ext>
                </a:extLst>
              </p:cNvPr>
              <p:cNvSpPr/>
              <p:nvPr/>
            </p:nvSpPr>
            <p:spPr>
              <a:xfrm>
                <a:off x="9104633"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6" name="object 76">
                <a:extLst>
                  <a:ext uri="{FF2B5EF4-FFF2-40B4-BE49-F238E27FC236}">
                    <a16:creationId xmlns:a16="http://schemas.microsoft.com/office/drawing/2014/main" id="{04330E7F-C632-CA4F-B971-569FB64B1B8B}"/>
                  </a:ext>
                </a:extLst>
              </p:cNvPr>
              <p:cNvSpPr/>
              <p:nvPr/>
            </p:nvSpPr>
            <p:spPr>
              <a:xfrm>
                <a:off x="9089253" y="416982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7" name="object 77">
                <a:extLst>
                  <a:ext uri="{FF2B5EF4-FFF2-40B4-BE49-F238E27FC236}">
                    <a16:creationId xmlns:a16="http://schemas.microsoft.com/office/drawing/2014/main" id="{A56292BC-1D67-904B-8496-363135AACE61}"/>
                  </a:ext>
                </a:extLst>
              </p:cNvPr>
              <p:cNvSpPr/>
              <p:nvPr/>
            </p:nvSpPr>
            <p:spPr>
              <a:xfrm>
                <a:off x="9060941" y="419813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78" name="object 78">
                <a:extLst>
                  <a:ext uri="{FF2B5EF4-FFF2-40B4-BE49-F238E27FC236}">
                    <a16:creationId xmlns:a16="http://schemas.microsoft.com/office/drawing/2014/main" id="{CEE8B337-8FC1-464C-A724-61C20779214A}"/>
                  </a:ext>
                </a:extLst>
              </p:cNvPr>
              <p:cNvSpPr/>
              <p:nvPr/>
            </p:nvSpPr>
            <p:spPr>
              <a:xfrm>
                <a:off x="8976702"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79" name="object 79">
                <a:extLst>
                  <a:ext uri="{FF2B5EF4-FFF2-40B4-BE49-F238E27FC236}">
                    <a16:creationId xmlns:a16="http://schemas.microsoft.com/office/drawing/2014/main" id="{6B387F1A-3074-D242-BD39-D14C670B1102}"/>
                  </a:ext>
                </a:extLst>
              </p:cNvPr>
              <p:cNvSpPr/>
              <p:nvPr/>
            </p:nvSpPr>
            <p:spPr>
              <a:xfrm>
                <a:off x="8948389"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0" name="object 80">
                <a:extLst>
                  <a:ext uri="{FF2B5EF4-FFF2-40B4-BE49-F238E27FC236}">
                    <a16:creationId xmlns:a16="http://schemas.microsoft.com/office/drawing/2014/main" id="{7C837511-6858-344F-B10D-3EC548F76298}"/>
                  </a:ext>
                </a:extLst>
              </p:cNvPr>
              <p:cNvSpPr/>
              <p:nvPr/>
            </p:nvSpPr>
            <p:spPr>
              <a:xfrm>
                <a:off x="8941747"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1" name="object 81">
                <a:extLst>
                  <a:ext uri="{FF2B5EF4-FFF2-40B4-BE49-F238E27FC236}">
                    <a16:creationId xmlns:a16="http://schemas.microsoft.com/office/drawing/2014/main" id="{81A6257F-B4D1-4249-B0E9-D3AFBC1DABFA}"/>
                  </a:ext>
                </a:extLst>
              </p:cNvPr>
              <p:cNvSpPr/>
              <p:nvPr/>
            </p:nvSpPr>
            <p:spPr>
              <a:xfrm>
                <a:off x="8913435"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2" name="object 82">
                <a:extLst>
                  <a:ext uri="{FF2B5EF4-FFF2-40B4-BE49-F238E27FC236}">
                    <a16:creationId xmlns:a16="http://schemas.microsoft.com/office/drawing/2014/main" id="{0A57DD9B-B038-D643-97BA-569F228F4D16}"/>
                  </a:ext>
                </a:extLst>
              </p:cNvPr>
              <p:cNvSpPr/>
              <p:nvPr/>
            </p:nvSpPr>
            <p:spPr>
              <a:xfrm>
                <a:off x="8860305"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3" name="object 83">
                <a:extLst>
                  <a:ext uri="{FF2B5EF4-FFF2-40B4-BE49-F238E27FC236}">
                    <a16:creationId xmlns:a16="http://schemas.microsoft.com/office/drawing/2014/main" id="{71AD6EA6-B0AA-5444-98E4-FC9ECBD80B73}"/>
                  </a:ext>
                </a:extLst>
              </p:cNvPr>
              <p:cNvSpPr/>
              <p:nvPr/>
            </p:nvSpPr>
            <p:spPr>
              <a:xfrm>
                <a:off x="8831992"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4" name="object 84">
                <a:extLst>
                  <a:ext uri="{FF2B5EF4-FFF2-40B4-BE49-F238E27FC236}">
                    <a16:creationId xmlns:a16="http://schemas.microsoft.com/office/drawing/2014/main" id="{F3A84102-F4D4-6E48-9A64-AE31A98924AA}"/>
                  </a:ext>
                </a:extLst>
              </p:cNvPr>
              <p:cNvSpPr/>
              <p:nvPr/>
            </p:nvSpPr>
            <p:spPr>
              <a:xfrm>
                <a:off x="8752122"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5" name="object 85">
                <a:extLst>
                  <a:ext uri="{FF2B5EF4-FFF2-40B4-BE49-F238E27FC236}">
                    <a16:creationId xmlns:a16="http://schemas.microsoft.com/office/drawing/2014/main" id="{9FF0595A-E3D5-1140-9986-88B08DFFF856}"/>
                  </a:ext>
                </a:extLst>
              </p:cNvPr>
              <p:cNvSpPr/>
              <p:nvPr/>
            </p:nvSpPr>
            <p:spPr>
              <a:xfrm>
                <a:off x="8723808"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6" name="object 86">
                <a:extLst>
                  <a:ext uri="{FF2B5EF4-FFF2-40B4-BE49-F238E27FC236}">
                    <a16:creationId xmlns:a16="http://schemas.microsoft.com/office/drawing/2014/main" id="{4DE6165B-8B03-BA4E-836A-B0CADD73BF39}"/>
                  </a:ext>
                </a:extLst>
              </p:cNvPr>
              <p:cNvSpPr/>
              <p:nvPr/>
            </p:nvSpPr>
            <p:spPr>
              <a:xfrm>
                <a:off x="8698817"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7" name="object 87">
                <a:extLst>
                  <a:ext uri="{FF2B5EF4-FFF2-40B4-BE49-F238E27FC236}">
                    <a16:creationId xmlns:a16="http://schemas.microsoft.com/office/drawing/2014/main" id="{38282780-26DC-6944-9FCA-217C21C587C7}"/>
                  </a:ext>
                </a:extLst>
              </p:cNvPr>
              <p:cNvSpPr/>
              <p:nvPr/>
            </p:nvSpPr>
            <p:spPr>
              <a:xfrm>
                <a:off x="8670504"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88" name="object 88">
                <a:extLst>
                  <a:ext uri="{FF2B5EF4-FFF2-40B4-BE49-F238E27FC236}">
                    <a16:creationId xmlns:a16="http://schemas.microsoft.com/office/drawing/2014/main" id="{A4B0105E-AF8C-B24B-B311-9169EB75EB07}"/>
                  </a:ext>
                </a:extLst>
              </p:cNvPr>
              <p:cNvSpPr/>
              <p:nvPr/>
            </p:nvSpPr>
            <p:spPr>
              <a:xfrm>
                <a:off x="8667009"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89" name="object 89">
                <a:extLst>
                  <a:ext uri="{FF2B5EF4-FFF2-40B4-BE49-F238E27FC236}">
                    <a16:creationId xmlns:a16="http://schemas.microsoft.com/office/drawing/2014/main" id="{2D386112-9BEA-DB4E-A03E-CDCA5D00F17A}"/>
                  </a:ext>
                </a:extLst>
              </p:cNvPr>
              <p:cNvSpPr/>
              <p:nvPr/>
            </p:nvSpPr>
            <p:spPr>
              <a:xfrm>
                <a:off x="8638695"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0" name="object 90">
                <a:extLst>
                  <a:ext uri="{FF2B5EF4-FFF2-40B4-BE49-F238E27FC236}">
                    <a16:creationId xmlns:a16="http://schemas.microsoft.com/office/drawing/2014/main" id="{442BB576-5B97-3545-8966-A3CEA31E9092}"/>
                  </a:ext>
                </a:extLst>
              </p:cNvPr>
              <p:cNvSpPr/>
              <p:nvPr/>
            </p:nvSpPr>
            <p:spPr>
              <a:xfrm>
                <a:off x="8601295" y="413696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1" name="object 91">
                <a:extLst>
                  <a:ext uri="{FF2B5EF4-FFF2-40B4-BE49-F238E27FC236}">
                    <a16:creationId xmlns:a16="http://schemas.microsoft.com/office/drawing/2014/main" id="{24BC27FD-961C-BD47-B08F-3EB6F3C9C3BC}"/>
                  </a:ext>
                </a:extLst>
              </p:cNvPr>
              <p:cNvSpPr/>
              <p:nvPr/>
            </p:nvSpPr>
            <p:spPr>
              <a:xfrm>
                <a:off x="8572982" y="416527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2" name="object 92">
                <a:extLst>
                  <a:ext uri="{FF2B5EF4-FFF2-40B4-BE49-F238E27FC236}">
                    <a16:creationId xmlns:a16="http://schemas.microsoft.com/office/drawing/2014/main" id="{598FF1FE-B9B2-7346-846F-2B084F73A7BA}"/>
                  </a:ext>
                </a:extLst>
              </p:cNvPr>
              <p:cNvSpPr/>
              <p:nvPr/>
            </p:nvSpPr>
            <p:spPr>
              <a:xfrm>
                <a:off x="8443302" y="408663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3" name="object 93">
                <a:extLst>
                  <a:ext uri="{FF2B5EF4-FFF2-40B4-BE49-F238E27FC236}">
                    <a16:creationId xmlns:a16="http://schemas.microsoft.com/office/drawing/2014/main" id="{637B1C71-70A4-494E-9A06-9492B160D721}"/>
                  </a:ext>
                </a:extLst>
              </p:cNvPr>
              <p:cNvSpPr/>
              <p:nvPr/>
            </p:nvSpPr>
            <p:spPr>
              <a:xfrm>
                <a:off x="8414990" y="411494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4" name="object 94">
                <a:extLst>
                  <a:ext uri="{FF2B5EF4-FFF2-40B4-BE49-F238E27FC236}">
                    <a16:creationId xmlns:a16="http://schemas.microsoft.com/office/drawing/2014/main" id="{92B596CE-45EA-3F4E-B65E-C449ACEE5850}"/>
                  </a:ext>
                </a:extLst>
              </p:cNvPr>
              <p:cNvSpPr/>
              <p:nvPr/>
            </p:nvSpPr>
            <p:spPr>
              <a:xfrm>
                <a:off x="8252454" y="396464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5" name="object 95">
                <a:extLst>
                  <a:ext uri="{FF2B5EF4-FFF2-40B4-BE49-F238E27FC236}">
                    <a16:creationId xmlns:a16="http://schemas.microsoft.com/office/drawing/2014/main" id="{B1058766-BA48-E14F-8F0D-AA2101773D83}"/>
                  </a:ext>
                </a:extLst>
              </p:cNvPr>
              <p:cNvSpPr/>
              <p:nvPr/>
            </p:nvSpPr>
            <p:spPr>
              <a:xfrm>
                <a:off x="8224141" y="399295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6" name="object 96">
                <a:extLst>
                  <a:ext uri="{FF2B5EF4-FFF2-40B4-BE49-F238E27FC236}">
                    <a16:creationId xmlns:a16="http://schemas.microsoft.com/office/drawing/2014/main" id="{50EFC914-F1E7-1441-8D34-1905D8D4CFB4}"/>
                  </a:ext>
                </a:extLst>
              </p:cNvPr>
              <p:cNvSpPr/>
              <p:nvPr/>
            </p:nvSpPr>
            <p:spPr>
              <a:xfrm>
                <a:off x="8203519" y="392304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7" name="object 97">
                <a:extLst>
                  <a:ext uri="{FF2B5EF4-FFF2-40B4-BE49-F238E27FC236}">
                    <a16:creationId xmlns:a16="http://schemas.microsoft.com/office/drawing/2014/main" id="{AC812571-462A-0541-8D3B-1725A7ADACBA}"/>
                  </a:ext>
                </a:extLst>
              </p:cNvPr>
              <p:cNvSpPr/>
              <p:nvPr/>
            </p:nvSpPr>
            <p:spPr>
              <a:xfrm>
                <a:off x="8175205" y="395135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198" name="object 98">
                <a:extLst>
                  <a:ext uri="{FF2B5EF4-FFF2-40B4-BE49-F238E27FC236}">
                    <a16:creationId xmlns:a16="http://schemas.microsoft.com/office/drawing/2014/main" id="{D438ECA1-5134-954F-A4BC-82674FEA76C8}"/>
                  </a:ext>
                </a:extLst>
              </p:cNvPr>
              <p:cNvSpPr/>
              <p:nvPr/>
            </p:nvSpPr>
            <p:spPr>
              <a:xfrm>
                <a:off x="8024029" y="392304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199" name="object 99">
                <a:extLst>
                  <a:ext uri="{FF2B5EF4-FFF2-40B4-BE49-F238E27FC236}">
                    <a16:creationId xmlns:a16="http://schemas.microsoft.com/office/drawing/2014/main" id="{6D7582AA-5184-9540-A60E-9195101D0E52}"/>
                  </a:ext>
                </a:extLst>
              </p:cNvPr>
              <p:cNvSpPr/>
              <p:nvPr/>
            </p:nvSpPr>
            <p:spPr>
              <a:xfrm>
                <a:off x="7995716" y="395135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0" name="object 100">
                <a:extLst>
                  <a:ext uri="{FF2B5EF4-FFF2-40B4-BE49-F238E27FC236}">
                    <a16:creationId xmlns:a16="http://schemas.microsoft.com/office/drawing/2014/main" id="{5B67193A-F232-D14A-BD59-4A248155D125}"/>
                  </a:ext>
                </a:extLst>
              </p:cNvPr>
              <p:cNvSpPr/>
              <p:nvPr/>
            </p:nvSpPr>
            <p:spPr>
              <a:xfrm>
                <a:off x="7952198" y="390207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01" name="object 101">
                <a:extLst>
                  <a:ext uri="{FF2B5EF4-FFF2-40B4-BE49-F238E27FC236}">
                    <a16:creationId xmlns:a16="http://schemas.microsoft.com/office/drawing/2014/main" id="{2614E97D-5CF4-7947-95FC-59EE154748BD}"/>
                  </a:ext>
                </a:extLst>
              </p:cNvPr>
              <p:cNvSpPr/>
              <p:nvPr/>
            </p:nvSpPr>
            <p:spPr>
              <a:xfrm>
                <a:off x="7923885"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2" name="object 102">
                <a:extLst>
                  <a:ext uri="{FF2B5EF4-FFF2-40B4-BE49-F238E27FC236}">
                    <a16:creationId xmlns:a16="http://schemas.microsoft.com/office/drawing/2014/main" id="{F23FEB26-D345-2E40-AA5A-DC9415FC5BAB}"/>
                  </a:ext>
                </a:extLst>
              </p:cNvPr>
              <p:cNvSpPr/>
              <p:nvPr/>
            </p:nvSpPr>
            <p:spPr>
              <a:xfrm>
                <a:off x="7903612" y="390207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03" name="object 103">
                <a:extLst>
                  <a:ext uri="{FF2B5EF4-FFF2-40B4-BE49-F238E27FC236}">
                    <a16:creationId xmlns:a16="http://schemas.microsoft.com/office/drawing/2014/main" id="{B2E72BF3-A0A1-1E4E-8B82-979E98CBA662}"/>
                  </a:ext>
                </a:extLst>
              </p:cNvPr>
              <p:cNvSpPr/>
              <p:nvPr/>
            </p:nvSpPr>
            <p:spPr>
              <a:xfrm>
                <a:off x="7875300"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4" name="object 104">
                <a:extLst>
                  <a:ext uri="{FF2B5EF4-FFF2-40B4-BE49-F238E27FC236}">
                    <a16:creationId xmlns:a16="http://schemas.microsoft.com/office/drawing/2014/main" id="{8C491632-0A9C-9D47-B685-C391DEDBF77D}"/>
                  </a:ext>
                </a:extLst>
              </p:cNvPr>
              <p:cNvSpPr/>
              <p:nvPr/>
            </p:nvSpPr>
            <p:spPr>
              <a:xfrm>
                <a:off x="7847277" y="390207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5" name="object 105">
                <a:extLst>
                  <a:ext uri="{FF2B5EF4-FFF2-40B4-BE49-F238E27FC236}">
                    <a16:creationId xmlns:a16="http://schemas.microsoft.com/office/drawing/2014/main" id="{36FC60C2-D35D-3D45-9DB5-100F9BFE955F}"/>
                  </a:ext>
                </a:extLst>
              </p:cNvPr>
              <p:cNvSpPr/>
              <p:nvPr/>
            </p:nvSpPr>
            <p:spPr>
              <a:xfrm>
                <a:off x="7825315"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6" name="object 106">
                <a:extLst>
                  <a:ext uri="{FF2B5EF4-FFF2-40B4-BE49-F238E27FC236}">
                    <a16:creationId xmlns:a16="http://schemas.microsoft.com/office/drawing/2014/main" id="{58112761-5B70-B74B-BD89-F031F1B1DA89}"/>
                  </a:ext>
                </a:extLst>
              </p:cNvPr>
              <p:cNvSpPr/>
              <p:nvPr/>
            </p:nvSpPr>
            <p:spPr>
              <a:xfrm>
                <a:off x="7861609" y="390207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7" name="object 107">
                <a:extLst>
                  <a:ext uri="{FF2B5EF4-FFF2-40B4-BE49-F238E27FC236}">
                    <a16:creationId xmlns:a16="http://schemas.microsoft.com/office/drawing/2014/main" id="{5273BF42-1390-1446-8692-5E48DDF78DDB}"/>
                  </a:ext>
                </a:extLst>
              </p:cNvPr>
              <p:cNvSpPr/>
              <p:nvPr/>
            </p:nvSpPr>
            <p:spPr>
              <a:xfrm>
                <a:off x="7839646" y="3930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08" name="object 108">
                <a:extLst>
                  <a:ext uri="{FF2B5EF4-FFF2-40B4-BE49-F238E27FC236}">
                    <a16:creationId xmlns:a16="http://schemas.microsoft.com/office/drawing/2014/main" id="{7BC8557E-5830-3D40-990A-75320B53B74C}"/>
                  </a:ext>
                </a:extLst>
              </p:cNvPr>
              <p:cNvSpPr/>
              <p:nvPr/>
            </p:nvSpPr>
            <p:spPr>
              <a:xfrm>
                <a:off x="7768631" y="3884422"/>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09" name="object 109">
                <a:extLst>
                  <a:ext uri="{FF2B5EF4-FFF2-40B4-BE49-F238E27FC236}">
                    <a16:creationId xmlns:a16="http://schemas.microsoft.com/office/drawing/2014/main" id="{A62EDC8A-22D2-9946-8AD6-37FBD37935A8}"/>
                  </a:ext>
                </a:extLst>
              </p:cNvPr>
              <p:cNvSpPr/>
              <p:nvPr/>
            </p:nvSpPr>
            <p:spPr>
              <a:xfrm>
                <a:off x="7746668" y="391273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0" name="object 110">
                <a:extLst>
                  <a:ext uri="{FF2B5EF4-FFF2-40B4-BE49-F238E27FC236}">
                    <a16:creationId xmlns:a16="http://schemas.microsoft.com/office/drawing/2014/main" id="{3FA9DEC2-B385-094D-8CA5-D74A0FA72C56}"/>
                  </a:ext>
                </a:extLst>
              </p:cNvPr>
              <p:cNvSpPr/>
              <p:nvPr/>
            </p:nvSpPr>
            <p:spPr>
              <a:xfrm>
                <a:off x="7753251" y="3884422"/>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11" name="object 111">
                <a:extLst>
                  <a:ext uri="{FF2B5EF4-FFF2-40B4-BE49-F238E27FC236}">
                    <a16:creationId xmlns:a16="http://schemas.microsoft.com/office/drawing/2014/main" id="{3FF3F857-DA90-BB47-B611-E3706F2F96E4}"/>
                  </a:ext>
                </a:extLst>
              </p:cNvPr>
              <p:cNvSpPr/>
              <p:nvPr/>
            </p:nvSpPr>
            <p:spPr>
              <a:xfrm>
                <a:off x="7731288" y="391273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2" name="object 112">
                <a:extLst>
                  <a:ext uri="{FF2B5EF4-FFF2-40B4-BE49-F238E27FC236}">
                    <a16:creationId xmlns:a16="http://schemas.microsoft.com/office/drawing/2014/main" id="{D8F39D4A-9F28-3749-9A92-11AFA40098B4}"/>
                  </a:ext>
                </a:extLst>
              </p:cNvPr>
              <p:cNvSpPr/>
              <p:nvPr/>
            </p:nvSpPr>
            <p:spPr>
              <a:xfrm>
                <a:off x="7732686" y="385750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3" name="object 113">
                <a:extLst>
                  <a:ext uri="{FF2B5EF4-FFF2-40B4-BE49-F238E27FC236}">
                    <a16:creationId xmlns:a16="http://schemas.microsoft.com/office/drawing/2014/main" id="{EFD1862F-91F6-AF45-947C-D5709C537372}"/>
                  </a:ext>
                </a:extLst>
              </p:cNvPr>
              <p:cNvSpPr/>
              <p:nvPr/>
            </p:nvSpPr>
            <p:spPr>
              <a:xfrm>
                <a:off x="7704374" y="3885821"/>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4" name="object 114">
                <a:extLst>
                  <a:ext uri="{FF2B5EF4-FFF2-40B4-BE49-F238E27FC236}">
                    <a16:creationId xmlns:a16="http://schemas.microsoft.com/office/drawing/2014/main" id="{D8C7D2E9-9E9F-024D-8EB7-977D433C33B4}"/>
                  </a:ext>
                </a:extLst>
              </p:cNvPr>
              <p:cNvSpPr/>
              <p:nvPr/>
            </p:nvSpPr>
            <p:spPr>
              <a:xfrm>
                <a:off x="7704374" y="382919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5" name="object 115">
                <a:extLst>
                  <a:ext uri="{FF2B5EF4-FFF2-40B4-BE49-F238E27FC236}">
                    <a16:creationId xmlns:a16="http://schemas.microsoft.com/office/drawing/2014/main" id="{15EFCC48-9619-7B45-8B6F-92B67BFA4582}"/>
                  </a:ext>
                </a:extLst>
              </p:cNvPr>
              <p:cNvSpPr/>
              <p:nvPr/>
            </p:nvSpPr>
            <p:spPr>
              <a:xfrm>
                <a:off x="7676061" y="3857508"/>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6" name="object 116">
                <a:extLst>
                  <a:ext uri="{FF2B5EF4-FFF2-40B4-BE49-F238E27FC236}">
                    <a16:creationId xmlns:a16="http://schemas.microsoft.com/office/drawing/2014/main" id="{8BCCEB53-E315-3E49-837E-8FD7AD6939A6}"/>
                  </a:ext>
                </a:extLst>
              </p:cNvPr>
              <p:cNvSpPr/>
              <p:nvPr/>
            </p:nvSpPr>
            <p:spPr>
              <a:xfrm>
                <a:off x="7692316" y="381713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7" name="object 117">
                <a:extLst>
                  <a:ext uri="{FF2B5EF4-FFF2-40B4-BE49-F238E27FC236}">
                    <a16:creationId xmlns:a16="http://schemas.microsoft.com/office/drawing/2014/main" id="{B014E9B5-860D-BB41-8DD8-3BF1F06629FD}"/>
                  </a:ext>
                </a:extLst>
              </p:cNvPr>
              <p:cNvSpPr/>
              <p:nvPr/>
            </p:nvSpPr>
            <p:spPr>
              <a:xfrm>
                <a:off x="7664002" y="384544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18" name="object 118">
                <a:extLst>
                  <a:ext uri="{FF2B5EF4-FFF2-40B4-BE49-F238E27FC236}">
                    <a16:creationId xmlns:a16="http://schemas.microsoft.com/office/drawing/2014/main" id="{4520145B-BB99-0642-870C-18039AC64E50}"/>
                  </a:ext>
                </a:extLst>
              </p:cNvPr>
              <p:cNvSpPr/>
              <p:nvPr/>
            </p:nvSpPr>
            <p:spPr>
              <a:xfrm>
                <a:off x="7652293" y="3800882"/>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19" name="object 119">
                <a:extLst>
                  <a:ext uri="{FF2B5EF4-FFF2-40B4-BE49-F238E27FC236}">
                    <a16:creationId xmlns:a16="http://schemas.microsoft.com/office/drawing/2014/main" id="{0E17A23A-E15C-D643-96E4-ADB77471501F}"/>
                  </a:ext>
                </a:extLst>
              </p:cNvPr>
              <p:cNvSpPr/>
              <p:nvPr/>
            </p:nvSpPr>
            <p:spPr>
              <a:xfrm>
                <a:off x="7623979" y="382919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0" name="object 120">
                <a:extLst>
                  <a:ext uri="{FF2B5EF4-FFF2-40B4-BE49-F238E27FC236}">
                    <a16:creationId xmlns:a16="http://schemas.microsoft.com/office/drawing/2014/main" id="{C366B7E9-0E29-174A-93C7-DEF7E15843BA}"/>
                  </a:ext>
                </a:extLst>
              </p:cNvPr>
              <p:cNvSpPr/>
              <p:nvPr/>
            </p:nvSpPr>
            <p:spPr>
              <a:xfrm>
                <a:off x="7578888" y="3783230"/>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1" name="object 121">
                <a:extLst>
                  <a:ext uri="{FF2B5EF4-FFF2-40B4-BE49-F238E27FC236}">
                    <a16:creationId xmlns:a16="http://schemas.microsoft.com/office/drawing/2014/main" id="{430715C4-7EAC-4940-8D1A-F65B3E6BD5B4}"/>
                  </a:ext>
                </a:extLst>
              </p:cNvPr>
              <p:cNvSpPr/>
              <p:nvPr/>
            </p:nvSpPr>
            <p:spPr>
              <a:xfrm>
                <a:off x="7550576" y="3811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2" name="object 122">
                <a:extLst>
                  <a:ext uri="{FF2B5EF4-FFF2-40B4-BE49-F238E27FC236}">
                    <a16:creationId xmlns:a16="http://schemas.microsoft.com/office/drawing/2014/main" id="{A0C24EDE-6162-3A4E-9FFB-E118BBC0B146}"/>
                  </a:ext>
                </a:extLst>
              </p:cNvPr>
              <p:cNvSpPr/>
              <p:nvPr/>
            </p:nvSpPr>
            <p:spPr>
              <a:xfrm>
                <a:off x="7519409" y="3741634"/>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23" name="object 123">
                <a:extLst>
                  <a:ext uri="{FF2B5EF4-FFF2-40B4-BE49-F238E27FC236}">
                    <a16:creationId xmlns:a16="http://schemas.microsoft.com/office/drawing/2014/main" id="{B3777E4E-1153-EB45-A538-ACD49E8ACE13}"/>
                  </a:ext>
                </a:extLst>
              </p:cNvPr>
              <p:cNvSpPr/>
              <p:nvPr/>
            </p:nvSpPr>
            <p:spPr>
              <a:xfrm>
                <a:off x="7497446" y="376994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4" name="object 124">
                <a:extLst>
                  <a:ext uri="{FF2B5EF4-FFF2-40B4-BE49-F238E27FC236}">
                    <a16:creationId xmlns:a16="http://schemas.microsoft.com/office/drawing/2014/main" id="{A6291235-D488-0948-89C2-ADA1D821F95B}"/>
                  </a:ext>
                </a:extLst>
              </p:cNvPr>
              <p:cNvSpPr/>
              <p:nvPr/>
            </p:nvSpPr>
            <p:spPr>
              <a:xfrm>
                <a:off x="7505951" y="3741634"/>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25" name="object 125">
                <a:extLst>
                  <a:ext uri="{FF2B5EF4-FFF2-40B4-BE49-F238E27FC236}">
                    <a16:creationId xmlns:a16="http://schemas.microsoft.com/office/drawing/2014/main" id="{D74C2909-23CC-0C44-8EF1-B7A69E48533B}"/>
                  </a:ext>
                </a:extLst>
              </p:cNvPr>
              <p:cNvSpPr/>
              <p:nvPr/>
            </p:nvSpPr>
            <p:spPr>
              <a:xfrm>
                <a:off x="7483989" y="376994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6" name="object 126">
                <a:extLst>
                  <a:ext uri="{FF2B5EF4-FFF2-40B4-BE49-F238E27FC236}">
                    <a16:creationId xmlns:a16="http://schemas.microsoft.com/office/drawing/2014/main" id="{FF74CC7E-D600-E541-A9FC-6170C5BEA31B}"/>
                  </a:ext>
                </a:extLst>
              </p:cNvPr>
              <p:cNvSpPr/>
              <p:nvPr/>
            </p:nvSpPr>
            <p:spPr>
              <a:xfrm>
                <a:off x="7483552" y="3712885"/>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7" name="object 127">
                <a:extLst>
                  <a:ext uri="{FF2B5EF4-FFF2-40B4-BE49-F238E27FC236}">
                    <a16:creationId xmlns:a16="http://schemas.microsoft.com/office/drawing/2014/main" id="{AAA1834A-9634-F54D-96CC-60FFEC0FA34B}"/>
                  </a:ext>
                </a:extLst>
              </p:cNvPr>
              <p:cNvSpPr/>
              <p:nvPr/>
            </p:nvSpPr>
            <p:spPr>
              <a:xfrm>
                <a:off x="7455238" y="374119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28" name="object 128">
                <a:extLst>
                  <a:ext uri="{FF2B5EF4-FFF2-40B4-BE49-F238E27FC236}">
                    <a16:creationId xmlns:a16="http://schemas.microsoft.com/office/drawing/2014/main" id="{853C0B99-06AA-FF48-9331-479B308E2D66}"/>
                  </a:ext>
                </a:extLst>
              </p:cNvPr>
              <p:cNvSpPr/>
              <p:nvPr/>
            </p:nvSpPr>
            <p:spPr>
              <a:xfrm>
                <a:off x="7330366" y="363187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29" name="object 129">
                <a:extLst>
                  <a:ext uri="{FF2B5EF4-FFF2-40B4-BE49-F238E27FC236}">
                    <a16:creationId xmlns:a16="http://schemas.microsoft.com/office/drawing/2014/main" id="{3EF3AA47-7861-CE48-B632-708FEA4D7FBB}"/>
                  </a:ext>
                </a:extLst>
              </p:cNvPr>
              <p:cNvSpPr/>
              <p:nvPr/>
            </p:nvSpPr>
            <p:spPr>
              <a:xfrm>
                <a:off x="7302052" y="366019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0" name="object 130">
                <a:extLst>
                  <a:ext uri="{FF2B5EF4-FFF2-40B4-BE49-F238E27FC236}">
                    <a16:creationId xmlns:a16="http://schemas.microsoft.com/office/drawing/2014/main" id="{E118F322-8D67-624C-96B2-9C4EC0F3C72A}"/>
                  </a:ext>
                </a:extLst>
              </p:cNvPr>
              <p:cNvSpPr/>
              <p:nvPr/>
            </p:nvSpPr>
            <p:spPr>
              <a:xfrm>
                <a:off x="7279275" y="359989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31" name="object 131">
                <a:extLst>
                  <a:ext uri="{FF2B5EF4-FFF2-40B4-BE49-F238E27FC236}">
                    <a16:creationId xmlns:a16="http://schemas.microsoft.com/office/drawing/2014/main" id="{E01B9F7D-A886-0B45-9F06-9548D4120962}"/>
                  </a:ext>
                </a:extLst>
              </p:cNvPr>
              <p:cNvSpPr/>
              <p:nvPr/>
            </p:nvSpPr>
            <p:spPr>
              <a:xfrm>
                <a:off x="7257311" y="362820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2" name="object 132">
                <a:extLst>
                  <a:ext uri="{FF2B5EF4-FFF2-40B4-BE49-F238E27FC236}">
                    <a16:creationId xmlns:a16="http://schemas.microsoft.com/office/drawing/2014/main" id="{063D16E6-607E-B444-9CA8-5373D295E0C8}"/>
                  </a:ext>
                </a:extLst>
              </p:cNvPr>
              <p:cNvSpPr/>
              <p:nvPr/>
            </p:nvSpPr>
            <p:spPr>
              <a:xfrm>
                <a:off x="7221484" y="358940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3" name="object 133">
                <a:extLst>
                  <a:ext uri="{FF2B5EF4-FFF2-40B4-BE49-F238E27FC236}">
                    <a16:creationId xmlns:a16="http://schemas.microsoft.com/office/drawing/2014/main" id="{9DFB1414-1565-FE47-BC4D-038A09A164AF}"/>
                  </a:ext>
                </a:extLst>
              </p:cNvPr>
              <p:cNvSpPr/>
              <p:nvPr/>
            </p:nvSpPr>
            <p:spPr>
              <a:xfrm>
                <a:off x="7193171" y="3611373"/>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FF6600"/>
              </a:solidFill>
            </p:spPr>
            <p:txBody>
              <a:bodyPr wrap="square" lIns="0" tIns="0" rIns="0" bIns="0" rtlCol="0"/>
              <a:lstStyle/>
              <a:p>
                <a:endParaRPr/>
              </a:p>
            </p:txBody>
          </p:sp>
          <p:sp>
            <p:nvSpPr>
              <p:cNvPr id="234" name="object 134">
                <a:extLst>
                  <a:ext uri="{FF2B5EF4-FFF2-40B4-BE49-F238E27FC236}">
                    <a16:creationId xmlns:a16="http://schemas.microsoft.com/office/drawing/2014/main" id="{00BDDECA-2B2E-6F41-91EA-BACB61BD1E16}"/>
                  </a:ext>
                </a:extLst>
              </p:cNvPr>
              <p:cNvSpPr/>
              <p:nvPr/>
            </p:nvSpPr>
            <p:spPr>
              <a:xfrm>
                <a:off x="6892740" y="330724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5" name="object 135">
                <a:extLst>
                  <a:ext uri="{FF2B5EF4-FFF2-40B4-BE49-F238E27FC236}">
                    <a16:creationId xmlns:a16="http://schemas.microsoft.com/office/drawing/2014/main" id="{A200444B-1490-3C41-B00F-760926DD0C21}"/>
                  </a:ext>
                </a:extLst>
              </p:cNvPr>
              <p:cNvSpPr/>
              <p:nvPr/>
            </p:nvSpPr>
            <p:spPr>
              <a:xfrm>
                <a:off x="6864428" y="333555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6" name="object 136">
                <a:extLst>
                  <a:ext uri="{FF2B5EF4-FFF2-40B4-BE49-F238E27FC236}">
                    <a16:creationId xmlns:a16="http://schemas.microsoft.com/office/drawing/2014/main" id="{15055672-5837-F540-A013-13367F0D8970}"/>
                  </a:ext>
                </a:extLst>
              </p:cNvPr>
              <p:cNvSpPr/>
              <p:nvPr/>
            </p:nvSpPr>
            <p:spPr>
              <a:xfrm>
                <a:off x="6864428" y="326145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7" name="object 137">
                <a:extLst>
                  <a:ext uri="{FF2B5EF4-FFF2-40B4-BE49-F238E27FC236}">
                    <a16:creationId xmlns:a16="http://schemas.microsoft.com/office/drawing/2014/main" id="{660BFB23-FD97-8040-83F4-E7A9254BC494}"/>
                  </a:ext>
                </a:extLst>
              </p:cNvPr>
              <p:cNvSpPr/>
              <p:nvPr/>
            </p:nvSpPr>
            <p:spPr>
              <a:xfrm>
                <a:off x="6836116" y="328976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38" name="object 138">
                <a:extLst>
                  <a:ext uri="{FF2B5EF4-FFF2-40B4-BE49-F238E27FC236}">
                    <a16:creationId xmlns:a16="http://schemas.microsoft.com/office/drawing/2014/main" id="{290B98FC-99FF-8A4F-9BE3-46174D0A18DA}"/>
                  </a:ext>
                </a:extLst>
              </p:cNvPr>
              <p:cNvSpPr/>
              <p:nvPr/>
            </p:nvSpPr>
            <p:spPr>
              <a:xfrm>
                <a:off x="6781587" y="322090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39" name="object 139">
                <a:extLst>
                  <a:ext uri="{FF2B5EF4-FFF2-40B4-BE49-F238E27FC236}">
                    <a16:creationId xmlns:a16="http://schemas.microsoft.com/office/drawing/2014/main" id="{741FD367-8BB8-404E-8DB1-0B6FE7F7CB4A}"/>
                  </a:ext>
                </a:extLst>
              </p:cNvPr>
              <p:cNvSpPr/>
              <p:nvPr/>
            </p:nvSpPr>
            <p:spPr>
              <a:xfrm>
                <a:off x="6753274" y="324922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0" name="object 140">
                <a:extLst>
                  <a:ext uri="{FF2B5EF4-FFF2-40B4-BE49-F238E27FC236}">
                    <a16:creationId xmlns:a16="http://schemas.microsoft.com/office/drawing/2014/main" id="{03B381FA-7B65-964A-9CCF-5847643710E1}"/>
                  </a:ext>
                </a:extLst>
              </p:cNvPr>
              <p:cNvSpPr/>
              <p:nvPr/>
            </p:nvSpPr>
            <p:spPr>
              <a:xfrm>
                <a:off x="6753274" y="322090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1" name="object 141">
                <a:extLst>
                  <a:ext uri="{FF2B5EF4-FFF2-40B4-BE49-F238E27FC236}">
                    <a16:creationId xmlns:a16="http://schemas.microsoft.com/office/drawing/2014/main" id="{5D34BCD3-B4D9-6E45-8732-D22707AEC081}"/>
                  </a:ext>
                </a:extLst>
              </p:cNvPr>
              <p:cNvSpPr/>
              <p:nvPr/>
            </p:nvSpPr>
            <p:spPr>
              <a:xfrm>
                <a:off x="6724960" y="324922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2" name="object 142">
                <a:extLst>
                  <a:ext uri="{FF2B5EF4-FFF2-40B4-BE49-F238E27FC236}">
                    <a16:creationId xmlns:a16="http://schemas.microsoft.com/office/drawing/2014/main" id="{B28C14F5-64CA-BE45-959B-16DB1C75C615}"/>
                  </a:ext>
                </a:extLst>
              </p:cNvPr>
              <p:cNvSpPr/>
              <p:nvPr/>
            </p:nvSpPr>
            <p:spPr>
              <a:xfrm>
                <a:off x="6646314" y="312050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3" name="object 143">
                <a:extLst>
                  <a:ext uri="{FF2B5EF4-FFF2-40B4-BE49-F238E27FC236}">
                    <a16:creationId xmlns:a16="http://schemas.microsoft.com/office/drawing/2014/main" id="{40986F32-FDB6-184F-978F-00FCF63A2BB9}"/>
                  </a:ext>
                </a:extLst>
              </p:cNvPr>
              <p:cNvSpPr/>
              <p:nvPr/>
            </p:nvSpPr>
            <p:spPr>
              <a:xfrm>
                <a:off x="6618001" y="314881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4" name="object 144">
                <a:extLst>
                  <a:ext uri="{FF2B5EF4-FFF2-40B4-BE49-F238E27FC236}">
                    <a16:creationId xmlns:a16="http://schemas.microsoft.com/office/drawing/2014/main" id="{F19D97E1-4B49-F248-94D8-D8617540A1CE}"/>
                  </a:ext>
                </a:extLst>
              </p:cNvPr>
              <p:cNvSpPr/>
              <p:nvPr/>
            </p:nvSpPr>
            <p:spPr>
              <a:xfrm>
                <a:off x="6537258" y="304360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5" name="object 145">
                <a:extLst>
                  <a:ext uri="{FF2B5EF4-FFF2-40B4-BE49-F238E27FC236}">
                    <a16:creationId xmlns:a16="http://schemas.microsoft.com/office/drawing/2014/main" id="{E13E8DF9-FFE4-B040-BAB6-C78F9FB4EC7E}"/>
                  </a:ext>
                </a:extLst>
              </p:cNvPr>
              <p:cNvSpPr/>
              <p:nvPr/>
            </p:nvSpPr>
            <p:spPr>
              <a:xfrm>
                <a:off x="6508945" y="3071915"/>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6" name="object 146">
                <a:extLst>
                  <a:ext uri="{FF2B5EF4-FFF2-40B4-BE49-F238E27FC236}">
                    <a16:creationId xmlns:a16="http://schemas.microsoft.com/office/drawing/2014/main" id="{54760BF4-2999-DD46-911F-BA4A1D8D94C1}"/>
                  </a:ext>
                </a:extLst>
              </p:cNvPr>
              <p:cNvSpPr/>
              <p:nvPr/>
            </p:nvSpPr>
            <p:spPr>
              <a:xfrm>
                <a:off x="6521179" y="301528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7" name="object 147">
                <a:extLst>
                  <a:ext uri="{FF2B5EF4-FFF2-40B4-BE49-F238E27FC236}">
                    <a16:creationId xmlns:a16="http://schemas.microsoft.com/office/drawing/2014/main" id="{7051FD1D-5F08-E641-B3DB-B9BBA440F6D2}"/>
                  </a:ext>
                </a:extLst>
              </p:cNvPr>
              <p:cNvSpPr/>
              <p:nvPr/>
            </p:nvSpPr>
            <p:spPr>
              <a:xfrm>
                <a:off x="6492867" y="304360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48" name="object 148">
                <a:extLst>
                  <a:ext uri="{FF2B5EF4-FFF2-40B4-BE49-F238E27FC236}">
                    <a16:creationId xmlns:a16="http://schemas.microsoft.com/office/drawing/2014/main" id="{9353EA50-A456-B742-8968-A69E3C7C0DB5}"/>
                  </a:ext>
                </a:extLst>
              </p:cNvPr>
              <p:cNvSpPr/>
              <p:nvPr/>
            </p:nvSpPr>
            <p:spPr>
              <a:xfrm>
                <a:off x="6352875" y="294013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49" name="object 149">
                <a:extLst>
                  <a:ext uri="{FF2B5EF4-FFF2-40B4-BE49-F238E27FC236}">
                    <a16:creationId xmlns:a16="http://schemas.microsoft.com/office/drawing/2014/main" id="{EBD5A820-F5C3-724C-ABF7-81AFBF31D8C4}"/>
                  </a:ext>
                </a:extLst>
              </p:cNvPr>
              <p:cNvSpPr/>
              <p:nvPr/>
            </p:nvSpPr>
            <p:spPr>
              <a:xfrm>
                <a:off x="6324562" y="296845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0" name="object 150">
                <a:extLst>
                  <a:ext uri="{FF2B5EF4-FFF2-40B4-BE49-F238E27FC236}">
                    <a16:creationId xmlns:a16="http://schemas.microsoft.com/office/drawing/2014/main" id="{639AB96B-2078-7243-AE3F-83116E61DCAC}"/>
                  </a:ext>
                </a:extLst>
              </p:cNvPr>
              <p:cNvSpPr/>
              <p:nvPr/>
            </p:nvSpPr>
            <p:spPr>
              <a:xfrm>
                <a:off x="6236915" y="291916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1" name="object 151">
                <a:extLst>
                  <a:ext uri="{FF2B5EF4-FFF2-40B4-BE49-F238E27FC236}">
                    <a16:creationId xmlns:a16="http://schemas.microsoft.com/office/drawing/2014/main" id="{812A3078-0CBD-3844-BAF7-8973FD9E2084}"/>
                  </a:ext>
                </a:extLst>
              </p:cNvPr>
              <p:cNvSpPr/>
              <p:nvPr/>
            </p:nvSpPr>
            <p:spPr>
              <a:xfrm>
                <a:off x="6208603" y="2947479"/>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2" name="object 152">
                <a:extLst>
                  <a:ext uri="{FF2B5EF4-FFF2-40B4-BE49-F238E27FC236}">
                    <a16:creationId xmlns:a16="http://schemas.microsoft.com/office/drawing/2014/main" id="{2335F0A2-AF8C-F04E-86B9-40283929D8FD}"/>
                  </a:ext>
                </a:extLst>
              </p:cNvPr>
              <p:cNvSpPr/>
              <p:nvPr/>
            </p:nvSpPr>
            <p:spPr>
              <a:xfrm>
                <a:off x="6171289" y="287722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3" name="object 153">
                <a:extLst>
                  <a:ext uri="{FF2B5EF4-FFF2-40B4-BE49-F238E27FC236}">
                    <a16:creationId xmlns:a16="http://schemas.microsoft.com/office/drawing/2014/main" id="{C7ABD007-2D2E-0044-95A6-35D14E5BEC97}"/>
                  </a:ext>
                </a:extLst>
              </p:cNvPr>
              <p:cNvSpPr/>
              <p:nvPr/>
            </p:nvSpPr>
            <p:spPr>
              <a:xfrm>
                <a:off x="6142977" y="290553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4" name="object 154">
                <a:extLst>
                  <a:ext uri="{FF2B5EF4-FFF2-40B4-BE49-F238E27FC236}">
                    <a16:creationId xmlns:a16="http://schemas.microsoft.com/office/drawing/2014/main" id="{DF731EE0-3DB2-A641-ACAC-AE09BC51DB75}"/>
                  </a:ext>
                </a:extLst>
              </p:cNvPr>
              <p:cNvSpPr/>
              <p:nvPr/>
            </p:nvSpPr>
            <p:spPr>
              <a:xfrm>
                <a:off x="7561062" y="376907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55" name="object 155">
                <a:extLst>
                  <a:ext uri="{FF2B5EF4-FFF2-40B4-BE49-F238E27FC236}">
                    <a16:creationId xmlns:a16="http://schemas.microsoft.com/office/drawing/2014/main" id="{AF86CC2A-2CA2-5F46-B312-FF9CCDD42C15}"/>
                  </a:ext>
                </a:extLst>
              </p:cNvPr>
              <p:cNvSpPr/>
              <p:nvPr/>
            </p:nvSpPr>
            <p:spPr>
              <a:xfrm>
                <a:off x="7532749" y="379738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56" name="object 156">
                <a:extLst>
                  <a:ext uri="{FF2B5EF4-FFF2-40B4-BE49-F238E27FC236}">
                    <a16:creationId xmlns:a16="http://schemas.microsoft.com/office/drawing/2014/main" id="{BEA0A5C2-8E9A-CF41-83F5-EA70863D893B}"/>
                  </a:ext>
                </a:extLst>
              </p:cNvPr>
              <p:cNvSpPr/>
              <p:nvPr/>
            </p:nvSpPr>
            <p:spPr>
              <a:xfrm>
                <a:off x="6151016" y="2915321"/>
                <a:ext cx="3697604" cy="1433195"/>
              </a:xfrm>
              <a:custGeom>
                <a:avLst/>
                <a:gdLst/>
                <a:ahLst/>
                <a:cxnLst/>
                <a:rect l="l" t="t" r="r" b="b"/>
                <a:pathLst>
                  <a:path w="3697604" h="1433195">
                    <a:moveTo>
                      <a:pt x="0" y="0"/>
                    </a:moveTo>
                    <a:lnTo>
                      <a:pt x="54533" y="0"/>
                    </a:lnTo>
                    <a:lnTo>
                      <a:pt x="54533" y="25869"/>
                    </a:lnTo>
                    <a:lnTo>
                      <a:pt x="187350" y="25869"/>
                    </a:lnTo>
                    <a:lnTo>
                      <a:pt x="187350" y="53136"/>
                    </a:lnTo>
                    <a:lnTo>
                      <a:pt x="205524" y="53136"/>
                    </a:lnTo>
                    <a:lnTo>
                      <a:pt x="205524" y="72009"/>
                    </a:lnTo>
                    <a:lnTo>
                      <a:pt x="205524" y="89484"/>
                    </a:lnTo>
                    <a:lnTo>
                      <a:pt x="243979" y="89484"/>
                    </a:lnTo>
                    <a:lnTo>
                      <a:pt x="243979" y="104165"/>
                    </a:lnTo>
                    <a:lnTo>
                      <a:pt x="283133" y="104165"/>
                    </a:lnTo>
                    <a:lnTo>
                      <a:pt x="283133" y="118846"/>
                    </a:lnTo>
                    <a:lnTo>
                      <a:pt x="369112" y="118846"/>
                    </a:lnTo>
                    <a:lnTo>
                      <a:pt x="369112" y="148907"/>
                    </a:lnTo>
                    <a:lnTo>
                      <a:pt x="414553" y="148907"/>
                    </a:lnTo>
                    <a:lnTo>
                      <a:pt x="414553" y="169875"/>
                    </a:lnTo>
                    <a:lnTo>
                      <a:pt x="447408" y="169875"/>
                    </a:lnTo>
                    <a:lnTo>
                      <a:pt x="447408" y="204127"/>
                    </a:lnTo>
                    <a:lnTo>
                      <a:pt x="464883" y="204127"/>
                    </a:lnTo>
                    <a:lnTo>
                      <a:pt x="464883" y="220205"/>
                    </a:lnTo>
                    <a:lnTo>
                      <a:pt x="480961" y="220205"/>
                    </a:lnTo>
                    <a:lnTo>
                      <a:pt x="480961" y="232092"/>
                    </a:lnTo>
                    <a:lnTo>
                      <a:pt x="514527" y="232092"/>
                    </a:lnTo>
                    <a:lnTo>
                      <a:pt x="514527" y="250964"/>
                    </a:lnTo>
                    <a:lnTo>
                      <a:pt x="555764" y="250964"/>
                    </a:lnTo>
                    <a:lnTo>
                      <a:pt x="555764" y="267042"/>
                    </a:lnTo>
                    <a:lnTo>
                      <a:pt x="571144" y="267042"/>
                    </a:lnTo>
                    <a:lnTo>
                      <a:pt x="571144" y="285927"/>
                    </a:lnTo>
                    <a:lnTo>
                      <a:pt x="585825" y="285927"/>
                    </a:lnTo>
                    <a:lnTo>
                      <a:pt x="585825" y="318782"/>
                    </a:lnTo>
                    <a:lnTo>
                      <a:pt x="603300" y="318782"/>
                    </a:lnTo>
                    <a:lnTo>
                      <a:pt x="603300" y="334860"/>
                    </a:lnTo>
                    <a:lnTo>
                      <a:pt x="651548" y="334860"/>
                    </a:lnTo>
                    <a:lnTo>
                      <a:pt x="651548" y="360032"/>
                    </a:lnTo>
                    <a:lnTo>
                      <a:pt x="708164" y="360032"/>
                    </a:lnTo>
                    <a:lnTo>
                      <a:pt x="708164" y="378904"/>
                    </a:lnTo>
                    <a:lnTo>
                      <a:pt x="727049" y="378904"/>
                    </a:lnTo>
                    <a:lnTo>
                      <a:pt x="727049" y="415251"/>
                    </a:lnTo>
                    <a:lnTo>
                      <a:pt x="771080" y="415251"/>
                    </a:lnTo>
                    <a:lnTo>
                      <a:pt x="771080" y="452310"/>
                    </a:lnTo>
                    <a:lnTo>
                      <a:pt x="788568" y="452310"/>
                    </a:lnTo>
                    <a:lnTo>
                      <a:pt x="788568" y="483069"/>
                    </a:lnTo>
                    <a:lnTo>
                      <a:pt x="814425" y="483069"/>
                    </a:lnTo>
                    <a:lnTo>
                      <a:pt x="814425" y="524586"/>
                    </a:lnTo>
                    <a:lnTo>
                      <a:pt x="827011" y="524586"/>
                    </a:lnTo>
                    <a:lnTo>
                      <a:pt x="827011" y="549478"/>
                    </a:lnTo>
                    <a:lnTo>
                      <a:pt x="836803" y="549478"/>
                    </a:lnTo>
                    <a:lnTo>
                      <a:pt x="836803" y="568350"/>
                    </a:lnTo>
                    <a:lnTo>
                      <a:pt x="848690" y="568350"/>
                    </a:lnTo>
                    <a:lnTo>
                      <a:pt x="848690" y="591426"/>
                    </a:lnTo>
                    <a:lnTo>
                      <a:pt x="877341" y="591426"/>
                    </a:lnTo>
                    <a:lnTo>
                      <a:pt x="877341" y="615886"/>
                    </a:lnTo>
                    <a:lnTo>
                      <a:pt x="920686" y="615886"/>
                    </a:lnTo>
                    <a:lnTo>
                      <a:pt x="920686" y="633361"/>
                    </a:lnTo>
                    <a:lnTo>
                      <a:pt x="935367" y="633361"/>
                    </a:lnTo>
                    <a:lnTo>
                      <a:pt x="935367" y="652246"/>
                    </a:lnTo>
                    <a:lnTo>
                      <a:pt x="952842" y="652246"/>
                    </a:lnTo>
                    <a:lnTo>
                      <a:pt x="952842" y="685101"/>
                    </a:lnTo>
                    <a:lnTo>
                      <a:pt x="986409" y="685101"/>
                    </a:lnTo>
                    <a:lnTo>
                      <a:pt x="986409" y="699782"/>
                    </a:lnTo>
                    <a:lnTo>
                      <a:pt x="1087767" y="699782"/>
                    </a:lnTo>
                    <a:lnTo>
                      <a:pt x="1087767" y="714463"/>
                    </a:lnTo>
                    <a:lnTo>
                      <a:pt x="1136002" y="714463"/>
                    </a:lnTo>
                    <a:lnTo>
                      <a:pt x="1136002" y="724242"/>
                    </a:lnTo>
                    <a:lnTo>
                      <a:pt x="1173060" y="724242"/>
                    </a:lnTo>
                    <a:lnTo>
                      <a:pt x="1173060" y="733336"/>
                    </a:lnTo>
                    <a:lnTo>
                      <a:pt x="1213599" y="733336"/>
                    </a:lnTo>
                    <a:lnTo>
                      <a:pt x="1226185" y="733336"/>
                    </a:lnTo>
                    <a:lnTo>
                      <a:pt x="1226185" y="766191"/>
                    </a:lnTo>
                    <a:lnTo>
                      <a:pt x="1252753" y="766191"/>
                    </a:lnTo>
                    <a:lnTo>
                      <a:pt x="1252753" y="782967"/>
                    </a:lnTo>
                    <a:lnTo>
                      <a:pt x="1270228" y="782967"/>
                    </a:lnTo>
                    <a:lnTo>
                      <a:pt x="1270228" y="799045"/>
                    </a:lnTo>
                    <a:lnTo>
                      <a:pt x="1287703" y="799045"/>
                    </a:lnTo>
                    <a:lnTo>
                      <a:pt x="1287703" y="817930"/>
                    </a:lnTo>
                    <a:lnTo>
                      <a:pt x="1335239" y="817930"/>
                    </a:lnTo>
                    <a:lnTo>
                      <a:pt x="1335239" y="832612"/>
                    </a:lnTo>
                    <a:lnTo>
                      <a:pt x="1354124" y="832612"/>
                    </a:lnTo>
                    <a:lnTo>
                      <a:pt x="1354124" y="854278"/>
                    </a:lnTo>
                    <a:lnTo>
                      <a:pt x="1388376" y="854278"/>
                    </a:lnTo>
                    <a:lnTo>
                      <a:pt x="1388376" y="896226"/>
                    </a:lnTo>
                    <a:lnTo>
                      <a:pt x="1486242" y="896226"/>
                    </a:lnTo>
                    <a:lnTo>
                      <a:pt x="1486242" y="914400"/>
                    </a:lnTo>
                    <a:lnTo>
                      <a:pt x="1503718" y="914400"/>
                    </a:lnTo>
                    <a:lnTo>
                      <a:pt x="1503718" y="929081"/>
                    </a:lnTo>
                    <a:lnTo>
                      <a:pt x="1544967" y="929081"/>
                    </a:lnTo>
                    <a:lnTo>
                      <a:pt x="1544967" y="937463"/>
                    </a:lnTo>
                    <a:lnTo>
                      <a:pt x="1571536" y="937463"/>
                    </a:lnTo>
                    <a:lnTo>
                      <a:pt x="1571536" y="966127"/>
                    </a:lnTo>
                    <a:lnTo>
                      <a:pt x="1595996" y="966127"/>
                    </a:lnTo>
                    <a:lnTo>
                      <a:pt x="1595996" y="990600"/>
                    </a:lnTo>
                    <a:lnTo>
                      <a:pt x="1595996" y="998982"/>
                    </a:lnTo>
                    <a:lnTo>
                      <a:pt x="1625358" y="998982"/>
                    </a:lnTo>
                    <a:lnTo>
                      <a:pt x="1642135" y="998982"/>
                    </a:lnTo>
                    <a:lnTo>
                      <a:pt x="1642135" y="1015771"/>
                    </a:lnTo>
                    <a:lnTo>
                      <a:pt x="1865845" y="1015771"/>
                    </a:lnTo>
                    <a:lnTo>
                      <a:pt x="1865845" y="1033945"/>
                    </a:lnTo>
                    <a:lnTo>
                      <a:pt x="2053196" y="1033945"/>
                    </a:lnTo>
                    <a:lnTo>
                      <a:pt x="2053196" y="1058405"/>
                    </a:lnTo>
                    <a:lnTo>
                      <a:pt x="2084654" y="1058405"/>
                    </a:lnTo>
                    <a:lnTo>
                      <a:pt x="2084654" y="1068197"/>
                    </a:lnTo>
                    <a:lnTo>
                      <a:pt x="2099335" y="1068197"/>
                    </a:lnTo>
                    <a:lnTo>
                      <a:pt x="2099335" y="1076579"/>
                    </a:lnTo>
                    <a:lnTo>
                      <a:pt x="2134298" y="1076579"/>
                    </a:lnTo>
                    <a:lnTo>
                      <a:pt x="2134298" y="1101051"/>
                    </a:lnTo>
                    <a:lnTo>
                      <a:pt x="2150376" y="1101051"/>
                    </a:lnTo>
                    <a:lnTo>
                      <a:pt x="2150376" y="1119924"/>
                    </a:lnTo>
                    <a:lnTo>
                      <a:pt x="2174836" y="1119924"/>
                    </a:lnTo>
                    <a:lnTo>
                      <a:pt x="2174836" y="1139507"/>
                    </a:lnTo>
                    <a:lnTo>
                      <a:pt x="2230069" y="1139507"/>
                    </a:lnTo>
                    <a:lnTo>
                      <a:pt x="2230069" y="1161872"/>
                    </a:lnTo>
                    <a:lnTo>
                      <a:pt x="2251735" y="1161872"/>
                    </a:lnTo>
                    <a:lnTo>
                      <a:pt x="2251735" y="1184249"/>
                    </a:lnTo>
                    <a:lnTo>
                      <a:pt x="2292286" y="1184249"/>
                    </a:lnTo>
                    <a:lnTo>
                      <a:pt x="2292286" y="1203121"/>
                    </a:lnTo>
                    <a:lnTo>
                      <a:pt x="2320950" y="1203121"/>
                    </a:lnTo>
                    <a:lnTo>
                      <a:pt x="2320950" y="1226185"/>
                    </a:lnTo>
                    <a:lnTo>
                      <a:pt x="2340521" y="1226185"/>
                    </a:lnTo>
                    <a:lnTo>
                      <a:pt x="2340521" y="1249959"/>
                    </a:lnTo>
                    <a:lnTo>
                      <a:pt x="2941027" y="1249959"/>
                    </a:lnTo>
                    <a:lnTo>
                      <a:pt x="2941027" y="1283512"/>
                    </a:lnTo>
                    <a:lnTo>
                      <a:pt x="3456254" y="1283512"/>
                    </a:lnTo>
                    <a:lnTo>
                      <a:pt x="3456254" y="1433118"/>
                    </a:lnTo>
                    <a:lnTo>
                      <a:pt x="3697439" y="1433118"/>
                    </a:lnTo>
                  </a:path>
                </a:pathLst>
              </a:custGeom>
              <a:ln w="15875">
                <a:solidFill>
                  <a:srgbClr val="FF6600"/>
                </a:solidFill>
              </a:ln>
            </p:spPr>
            <p:txBody>
              <a:bodyPr wrap="square" lIns="0" tIns="0" rIns="0" bIns="0" rtlCol="0"/>
              <a:lstStyle/>
              <a:p>
                <a:endParaRPr/>
              </a:p>
            </p:txBody>
          </p:sp>
          <p:sp>
            <p:nvSpPr>
              <p:cNvPr id="257" name="object 157">
                <a:extLst>
                  <a:ext uri="{FF2B5EF4-FFF2-40B4-BE49-F238E27FC236}">
                    <a16:creationId xmlns:a16="http://schemas.microsoft.com/office/drawing/2014/main" id="{C4B4F41A-DB41-5749-94B2-E7C4B0D3D08A}"/>
                  </a:ext>
                </a:extLst>
              </p:cNvPr>
              <p:cNvSpPr/>
              <p:nvPr/>
            </p:nvSpPr>
            <p:spPr>
              <a:xfrm>
                <a:off x="6128645" y="2905533"/>
                <a:ext cx="3943985" cy="1209675"/>
              </a:xfrm>
              <a:custGeom>
                <a:avLst/>
                <a:gdLst/>
                <a:ahLst/>
                <a:cxnLst/>
                <a:rect l="l" t="t" r="r" b="b"/>
                <a:pathLst>
                  <a:path w="3943984" h="1209675">
                    <a:moveTo>
                      <a:pt x="0" y="0"/>
                    </a:moveTo>
                    <a:lnTo>
                      <a:pt x="77597" y="0"/>
                    </a:lnTo>
                    <a:lnTo>
                      <a:pt x="88087" y="0"/>
                    </a:lnTo>
                    <a:lnTo>
                      <a:pt x="88087" y="29362"/>
                    </a:lnTo>
                    <a:lnTo>
                      <a:pt x="166725" y="29362"/>
                    </a:lnTo>
                    <a:lnTo>
                      <a:pt x="166725" y="42989"/>
                    </a:lnTo>
                    <a:lnTo>
                      <a:pt x="179311" y="42989"/>
                    </a:lnTo>
                    <a:lnTo>
                      <a:pt x="179311" y="76542"/>
                    </a:lnTo>
                    <a:lnTo>
                      <a:pt x="214972" y="76542"/>
                    </a:lnTo>
                    <a:lnTo>
                      <a:pt x="214972" y="91224"/>
                    </a:lnTo>
                    <a:lnTo>
                      <a:pt x="241185" y="91224"/>
                    </a:lnTo>
                    <a:lnTo>
                      <a:pt x="241185" y="117449"/>
                    </a:lnTo>
                    <a:lnTo>
                      <a:pt x="255866" y="117449"/>
                    </a:lnTo>
                    <a:lnTo>
                      <a:pt x="255866" y="141566"/>
                    </a:lnTo>
                    <a:lnTo>
                      <a:pt x="269494" y="141566"/>
                    </a:lnTo>
                    <a:lnTo>
                      <a:pt x="269494" y="157289"/>
                    </a:lnTo>
                    <a:lnTo>
                      <a:pt x="281025" y="157289"/>
                    </a:lnTo>
                    <a:lnTo>
                      <a:pt x="281025" y="169875"/>
                    </a:lnTo>
                    <a:lnTo>
                      <a:pt x="337654" y="169875"/>
                    </a:lnTo>
                    <a:lnTo>
                      <a:pt x="337654" y="185610"/>
                    </a:lnTo>
                    <a:lnTo>
                      <a:pt x="351282" y="185610"/>
                    </a:lnTo>
                    <a:lnTo>
                      <a:pt x="351282" y="221259"/>
                    </a:lnTo>
                    <a:lnTo>
                      <a:pt x="387985" y="221259"/>
                    </a:lnTo>
                    <a:lnTo>
                      <a:pt x="387985" y="234886"/>
                    </a:lnTo>
                    <a:lnTo>
                      <a:pt x="407911" y="234886"/>
                    </a:lnTo>
                    <a:lnTo>
                      <a:pt x="407911" y="245376"/>
                    </a:lnTo>
                    <a:lnTo>
                      <a:pt x="422592" y="245376"/>
                    </a:lnTo>
                    <a:lnTo>
                      <a:pt x="422592" y="296760"/>
                    </a:lnTo>
                    <a:lnTo>
                      <a:pt x="441464" y="296760"/>
                    </a:lnTo>
                    <a:lnTo>
                      <a:pt x="441464" y="320878"/>
                    </a:lnTo>
                    <a:lnTo>
                      <a:pt x="479221" y="320878"/>
                    </a:lnTo>
                    <a:lnTo>
                      <a:pt x="479221" y="337654"/>
                    </a:lnTo>
                    <a:lnTo>
                      <a:pt x="494944" y="337654"/>
                    </a:lnTo>
                    <a:lnTo>
                      <a:pt x="494944" y="349402"/>
                    </a:lnTo>
                    <a:lnTo>
                      <a:pt x="505434" y="349402"/>
                    </a:lnTo>
                    <a:lnTo>
                      <a:pt x="505434" y="394284"/>
                    </a:lnTo>
                    <a:lnTo>
                      <a:pt x="533742" y="394284"/>
                    </a:lnTo>
                    <a:lnTo>
                      <a:pt x="533742" y="404063"/>
                    </a:lnTo>
                    <a:lnTo>
                      <a:pt x="543534" y="404063"/>
                    </a:lnTo>
                    <a:lnTo>
                      <a:pt x="543534" y="411060"/>
                    </a:lnTo>
                    <a:lnTo>
                      <a:pt x="576389" y="411060"/>
                    </a:lnTo>
                    <a:lnTo>
                      <a:pt x="576389" y="430288"/>
                    </a:lnTo>
                    <a:lnTo>
                      <a:pt x="595261" y="430288"/>
                    </a:lnTo>
                    <a:lnTo>
                      <a:pt x="595261" y="446011"/>
                    </a:lnTo>
                    <a:lnTo>
                      <a:pt x="632663" y="446011"/>
                    </a:lnTo>
                    <a:lnTo>
                      <a:pt x="632663" y="477469"/>
                    </a:lnTo>
                    <a:lnTo>
                      <a:pt x="676363" y="477469"/>
                    </a:lnTo>
                    <a:lnTo>
                      <a:pt x="676363" y="494944"/>
                    </a:lnTo>
                    <a:lnTo>
                      <a:pt x="700824" y="494944"/>
                    </a:lnTo>
                    <a:lnTo>
                      <a:pt x="700824" y="508927"/>
                    </a:lnTo>
                    <a:lnTo>
                      <a:pt x="709561" y="508927"/>
                    </a:lnTo>
                    <a:lnTo>
                      <a:pt x="709561" y="523608"/>
                    </a:lnTo>
                    <a:lnTo>
                      <a:pt x="717600" y="523608"/>
                    </a:lnTo>
                    <a:lnTo>
                      <a:pt x="717600" y="538289"/>
                    </a:lnTo>
                    <a:lnTo>
                      <a:pt x="743826" y="538289"/>
                    </a:lnTo>
                    <a:lnTo>
                      <a:pt x="743826" y="545985"/>
                    </a:lnTo>
                    <a:lnTo>
                      <a:pt x="784364" y="545985"/>
                    </a:lnTo>
                    <a:lnTo>
                      <a:pt x="784364" y="561365"/>
                    </a:lnTo>
                    <a:lnTo>
                      <a:pt x="793457" y="561365"/>
                    </a:lnTo>
                    <a:lnTo>
                      <a:pt x="793457" y="578840"/>
                    </a:lnTo>
                    <a:lnTo>
                      <a:pt x="802195" y="578840"/>
                    </a:lnTo>
                    <a:lnTo>
                      <a:pt x="802195" y="594220"/>
                    </a:lnTo>
                    <a:lnTo>
                      <a:pt x="816521" y="594220"/>
                    </a:lnTo>
                    <a:lnTo>
                      <a:pt x="816521" y="610641"/>
                    </a:lnTo>
                    <a:lnTo>
                      <a:pt x="834009" y="610641"/>
                    </a:lnTo>
                    <a:lnTo>
                      <a:pt x="833310" y="635812"/>
                    </a:lnTo>
                    <a:lnTo>
                      <a:pt x="834009" y="635812"/>
                    </a:lnTo>
                    <a:lnTo>
                      <a:pt x="925588" y="635812"/>
                    </a:lnTo>
                    <a:lnTo>
                      <a:pt x="925588" y="663079"/>
                    </a:lnTo>
                    <a:lnTo>
                      <a:pt x="943762" y="663079"/>
                    </a:lnTo>
                    <a:lnTo>
                      <a:pt x="943762" y="674611"/>
                    </a:lnTo>
                    <a:lnTo>
                      <a:pt x="994092" y="674611"/>
                    </a:lnTo>
                    <a:lnTo>
                      <a:pt x="1000734" y="674611"/>
                    </a:lnTo>
                    <a:lnTo>
                      <a:pt x="1000734" y="693839"/>
                    </a:lnTo>
                    <a:lnTo>
                      <a:pt x="1125524" y="693839"/>
                    </a:lnTo>
                    <a:lnTo>
                      <a:pt x="1125524" y="727392"/>
                    </a:lnTo>
                    <a:lnTo>
                      <a:pt x="1207668" y="727392"/>
                    </a:lnTo>
                    <a:lnTo>
                      <a:pt x="1207668" y="734733"/>
                    </a:lnTo>
                    <a:lnTo>
                      <a:pt x="1382077" y="734733"/>
                    </a:lnTo>
                    <a:lnTo>
                      <a:pt x="1382077" y="752563"/>
                    </a:lnTo>
                    <a:lnTo>
                      <a:pt x="1415643" y="752563"/>
                    </a:lnTo>
                    <a:lnTo>
                      <a:pt x="1415643" y="762342"/>
                    </a:lnTo>
                    <a:lnTo>
                      <a:pt x="1441856" y="762342"/>
                    </a:lnTo>
                    <a:lnTo>
                      <a:pt x="1441856" y="785063"/>
                    </a:lnTo>
                    <a:lnTo>
                      <a:pt x="1482750" y="785063"/>
                    </a:lnTo>
                    <a:lnTo>
                      <a:pt x="1482750" y="809536"/>
                    </a:lnTo>
                    <a:lnTo>
                      <a:pt x="1508264" y="809536"/>
                    </a:lnTo>
                    <a:lnTo>
                      <a:pt x="1508264" y="825271"/>
                    </a:lnTo>
                    <a:lnTo>
                      <a:pt x="1575384" y="825271"/>
                    </a:lnTo>
                    <a:lnTo>
                      <a:pt x="1575384" y="843445"/>
                    </a:lnTo>
                    <a:lnTo>
                      <a:pt x="1690725" y="843445"/>
                    </a:lnTo>
                    <a:lnTo>
                      <a:pt x="1773923" y="843445"/>
                    </a:lnTo>
                    <a:lnTo>
                      <a:pt x="1773923" y="859866"/>
                    </a:lnTo>
                    <a:lnTo>
                      <a:pt x="1833346" y="859866"/>
                    </a:lnTo>
                    <a:lnTo>
                      <a:pt x="1833346" y="879449"/>
                    </a:lnTo>
                    <a:lnTo>
                      <a:pt x="1872488" y="879449"/>
                    </a:lnTo>
                    <a:lnTo>
                      <a:pt x="1872488" y="894473"/>
                    </a:lnTo>
                    <a:lnTo>
                      <a:pt x="1892757" y="894473"/>
                    </a:lnTo>
                    <a:lnTo>
                      <a:pt x="1892757" y="902868"/>
                    </a:lnTo>
                    <a:lnTo>
                      <a:pt x="1914436" y="902868"/>
                    </a:lnTo>
                    <a:lnTo>
                      <a:pt x="1914436" y="918248"/>
                    </a:lnTo>
                    <a:lnTo>
                      <a:pt x="1973503" y="918248"/>
                    </a:lnTo>
                    <a:lnTo>
                      <a:pt x="1973503" y="938161"/>
                    </a:lnTo>
                    <a:lnTo>
                      <a:pt x="2090597" y="938161"/>
                    </a:lnTo>
                    <a:lnTo>
                      <a:pt x="2090597" y="959840"/>
                    </a:lnTo>
                    <a:lnTo>
                      <a:pt x="2161565" y="959840"/>
                    </a:lnTo>
                    <a:lnTo>
                      <a:pt x="2161565" y="984656"/>
                    </a:lnTo>
                    <a:lnTo>
                      <a:pt x="2184984" y="984656"/>
                    </a:lnTo>
                    <a:lnTo>
                      <a:pt x="2184984" y="1007719"/>
                    </a:lnTo>
                    <a:lnTo>
                      <a:pt x="2489784" y="1007719"/>
                    </a:lnTo>
                    <a:lnTo>
                      <a:pt x="2489784" y="1036040"/>
                    </a:lnTo>
                    <a:lnTo>
                      <a:pt x="2505862" y="1036040"/>
                    </a:lnTo>
                    <a:lnTo>
                      <a:pt x="2505862" y="1060500"/>
                    </a:lnTo>
                    <a:lnTo>
                      <a:pt x="2524379" y="1060500"/>
                    </a:lnTo>
                    <a:lnTo>
                      <a:pt x="2524379" y="1084973"/>
                    </a:lnTo>
                    <a:lnTo>
                      <a:pt x="2622257" y="1084973"/>
                    </a:lnTo>
                    <a:lnTo>
                      <a:pt x="2622257" y="1110843"/>
                    </a:lnTo>
                    <a:lnTo>
                      <a:pt x="2679928" y="1110843"/>
                    </a:lnTo>
                    <a:lnTo>
                      <a:pt x="2679928" y="1141247"/>
                    </a:lnTo>
                    <a:lnTo>
                      <a:pt x="2768714" y="1141247"/>
                    </a:lnTo>
                    <a:lnTo>
                      <a:pt x="2768714" y="1169911"/>
                    </a:lnTo>
                    <a:lnTo>
                      <a:pt x="2948025" y="1169911"/>
                    </a:lnTo>
                    <a:lnTo>
                      <a:pt x="2948025" y="1209408"/>
                    </a:lnTo>
                    <a:lnTo>
                      <a:pt x="3943870" y="1209408"/>
                    </a:lnTo>
                  </a:path>
                </a:pathLst>
              </a:custGeom>
              <a:ln w="15875">
                <a:solidFill>
                  <a:srgbClr val="2893FF"/>
                </a:solidFill>
              </a:ln>
            </p:spPr>
            <p:txBody>
              <a:bodyPr wrap="square" lIns="0" tIns="0" rIns="0" bIns="0" rtlCol="0"/>
              <a:lstStyle/>
              <a:p>
                <a:endParaRPr/>
              </a:p>
            </p:txBody>
          </p:sp>
        </p:grpSp>
        <p:grpSp>
          <p:nvGrpSpPr>
            <p:cNvPr id="10" name="object 210">
              <a:extLst>
                <a:ext uri="{FF2B5EF4-FFF2-40B4-BE49-F238E27FC236}">
                  <a16:creationId xmlns:a16="http://schemas.microsoft.com/office/drawing/2014/main" id="{449EB1B3-63E3-C14C-A955-E1FB5765EB1B}"/>
                </a:ext>
              </a:extLst>
            </p:cNvPr>
            <p:cNvGrpSpPr/>
            <p:nvPr/>
          </p:nvGrpSpPr>
          <p:grpSpPr>
            <a:xfrm>
              <a:off x="6409676" y="3047098"/>
              <a:ext cx="57150" cy="57150"/>
              <a:chOff x="6409676" y="3047098"/>
              <a:chExt cx="57150" cy="57150"/>
            </a:xfrm>
          </p:grpSpPr>
          <p:sp>
            <p:nvSpPr>
              <p:cNvPr id="132" name="object 211">
                <a:extLst>
                  <a:ext uri="{FF2B5EF4-FFF2-40B4-BE49-F238E27FC236}">
                    <a16:creationId xmlns:a16="http://schemas.microsoft.com/office/drawing/2014/main" id="{039E2F4E-3D5D-C149-A264-12BAA2A86186}"/>
                  </a:ext>
                </a:extLst>
              </p:cNvPr>
              <p:cNvSpPr/>
              <p:nvPr/>
            </p:nvSpPr>
            <p:spPr>
              <a:xfrm>
                <a:off x="6437989" y="30470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33" name="object 212">
                <a:extLst>
                  <a:ext uri="{FF2B5EF4-FFF2-40B4-BE49-F238E27FC236}">
                    <a16:creationId xmlns:a16="http://schemas.microsoft.com/office/drawing/2014/main" id="{B5CB9DAC-B361-DC4B-B1D5-B9CBAD4DAFE2}"/>
                  </a:ext>
                </a:extLst>
              </p:cNvPr>
              <p:cNvSpPr/>
              <p:nvPr/>
            </p:nvSpPr>
            <p:spPr>
              <a:xfrm>
                <a:off x="6409676" y="307541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1" name="object 213">
              <a:extLst>
                <a:ext uri="{FF2B5EF4-FFF2-40B4-BE49-F238E27FC236}">
                  <a16:creationId xmlns:a16="http://schemas.microsoft.com/office/drawing/2014/main" id="{AEF94D7B-C787-E845-A283-B9A5365829FF}"/>
                </a:ext>
              </a:extLst>
            </p:cNvPr>
            <p:cNvGrpSpPr/>
            <p:nvPr/>
          </p:nvGrpSpPr>
          <p:grpSpPr>
            <a:xfrm>
              <a:off x="6124974" y="2877221"/>
              <a:ext cx="57150" cy="57150"/>
              <a:chOff x="6124974" y="2877221"/>
              <a:chExt cx="57150" cy="57150"/>
            </a:xfrm>
          </p:grpSpPr>
          <p:sp>
            <p:nvSpPr>
              <p:cNvPr id="130" name="object 214">
                <a:extLst>
                  <a:ext uri="{FF2B5EF4-FFF2-40B4-BE49-F238E27FC236}">
                    <a16:creationId xmlns:a16="http://schemas.microsoft.com/office/drawing/2014/main" id="{2DE75640-11D6-4F4E-9D2D-0AA0287B9FA8}"/>
                  </a:ext>
                </a:extLst>
              </p:cNvPr>
              <p:cNvSpPr/>
              <p:nvPr/>
            </p:nvSpPr>
            <p:spPr>
              <a:xfrm>
                <a:off x="6153288" y="287722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31" name="object 215">
                <a:extLst>
                  <a:ext uri="{FF2B5EF4-FFF2-40B4-BE49-F238E27FC236}">
                    <a16:creationId xmlns:a16="http://schemas.microsoft.com/office/drawing/2014/main" id="{F83ADC68-1880-ED45-80BE-CCA1E33AC992}"/>
                  </a:ext>
                </a:extLst>
              </p:cNvPr>
              <p:cNvSpPr/>
              <p:nvPr/>
            </p:nvSpPr>
            <p:spPr>
              <a:xfrm>
                <a:off x="6124974" y="290553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2" name="object 216">
              <a:extLst>
                <a:ext uri="{FF2B5EF4-FFF2-40B4-BE49-F238E27FC236}">
                  <a16:creationId xmlns:a16="http://schemas.microsoft.com/office/drawing/2014/main" id="{13D1F3CB-A4DC-A84B-A1DE-89D87077B33E}"/>
                </a:ext>
              </a:extLst>
            </p:cNvPr>
            <p:cNvGrpSpPr/>
            <p:nvPr/>
          </p:nvGrpSpPr>
          <p:grpSpPr>
            <a:xfrm>
              <a:off x="6292230" y="2941712"/>
              <a:ext cx="57150" cy="57150"/>
              <a:chOff x="6292230" y="2941712"/>
              <a:chExt cx="57150" cy="57150"/>
            </a:xfrm>
          </p:grpSpPr>
          <p:sp>
            <p:nvSpPr>
              <p:cNvPr id="128" name="object 217">
                <a:extLst>
                  <a:ext uri="{FF2B5EF4-FFF2-40B4-BE49-F238E27FC236}">
                    <a16:creationId xmlns:a16="http://schemas.microsoft.com/office/drawing/2014/main" id="{1C82CCFC-0CE2-944C-9676-A58B97FC9507}"/>
                  </a:ext>
                </a:extLst>
              </p:cNvPr>
              <p:cNvSpPr/>
              <p:nvPr/>
            </p:nvSpPr>
            <p:spPr>
              <a:xfrm>
                <a:off x="6320543" y="294171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9" name="object 218">
                <a:extLst>
                  <a:ext uri="{FF2B5EF4-FFF2-40B4-BE49-F238E27FC236}">
                    <a16:creationId xmlns:a16="http://schemas.microsoft.com/office/drawing/2014/main" id="{C9FF6886-5804-4841-A28E-51E0D66C149B}"/>
                  </a:ext>
                </a:extLst>
              </p:cNvPr>
              <p:cNvSpPr/>
              <p:nvPr/>
            </p:nvSpPr>
            <p:spPr>
              <a:xfrm>
                <a:off x="6292230" y="297002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3" name="object 219">
              <a:extLst>
                <a:ext uri="{FF2B5EF4-FFF2-40B4-BE49-F238E27FC236}">
                  <a16:creationId xmlns:a16="http://schemas.microsoft.com/office/drawing/2014/main" id="{23D64E2D-36BF-6344-A846-4F93C54BF80C}"/>
                </a:ext>
              </a:extLst>
            </p:cNvPr>
            <p:cNvGrpSpPr/>
            <p:nvPr/>
          </p:nvGrpSpPr>
          <p:grpSpPr>
            <a:xfrm>
              <a:off x="7052481" y="3552534"/>
              <a:ext cx="57150" cy="57150"/>
              <a:chOff x="7052481" y="3552534"/>
              <a:chExt cx="57150" cy="57150"/>
            </a:xfrm>
          </p:grpSpPr>
          <p:sp>
            <p:nvSpPr>
              <p:cNvPr id="126" name="object 220">
                <a:extLst>
                  <a:ext uri="{FF2B5EF4-FFF2-40B4-BE49-F238E27FC236}">
                    <a16:creationId xmlns:a16="http://schemas.microsoft.com/office/drawing/2014/main" id="{BF74E5F0-17B3-0C40-AB17-E097C65A29A6}"/>
                  </a:ext>
                </a:extLst>
              </p:cNvPr>
              <p:cNvSpPr/>
              <p:nvPr/>
            </p:nvSpPr>
            <p:spPr>
              <a:xfrm>
                <a:off x="7080793" y="355253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7" name="object 221">
                <a:extLst>
                  <a:ext uri="{FF2B5EF4-FFF2-40B4-BE49-F238E27FC236}">
                    <a16:creationId xmlns:a16="http://schemas.microsoft.com/office/drawing/2014/main" id="{C8297CB4-94C7-384E-8AA8-7F4D2535473C}"/>
                  </a:ext>
                </a:extLst>
              </p:cNvPr>
              <p:cNvSpPr/>
              <p:nvPr/>
            </p:nvSpPr>
            <p:spPr>
              <a:xfrm>
                <a:off x="7052481" y="358084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4" name="object 222">
              <a:extLst>
                <a:ext uri="{FF2B5EF4-FFF2-40B4-BE49-F238E27FC236}">
                  <a16:creationId xmlns:a16="http://schemas.microsoft.com/office/drawing/2014/main" id="{450EF1F4-AA0F-E34E-A167-58A480733A00}"/>
                </a:ext>
              </a:extLst>
            </p:cNvPr>
            <p:cNvGrpSpPr/>
            <p:nvPr/>
          </p:nvGrpSpPr>
          <p:grpSpPr>
            <a:xfrm>
              <a:off x="7142138" y="3575254"/>
              <a:ext cx="188595" cy="81280"/>
              <a:chOff x="7142138" y="3575254"/>
              <a:chExt cx="188595" cy="81280"/>
            </a:xfrm>
          </p:grpSpPr>
          <p:sp>
            <p:nvSpPr>
              <p:cNvPr id="119" name="object 223">
                <a:extLst>
                  <a:ext uri="{FF2B5EF4-FFF2-40B4-BE49-F238E27FC236}">
                    <a16:creationId xmlns:a16="http://schemas.microsoft.com/office/drawing/2014/main" id="{F0624870-0346-B04F-A609-DD99C85EE168}"/>
                  </a:ext>
                </a:extLst>
              </p:cNvPr>
              <p:cNvSpPr/>
              <p:nvPr/>
            </p:nvSpPr>
            <p:spPr>
              <a:xfrm>
                <a:off x="7170451" y="357525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0" name="object 224">
                <a:extLst>
                  <a:ext uri="{FF2B5EF4-FFF2-40B4-BE49-F238E27FC236}">
                    <a16:creationId xmlns:a16="http://schemas.microsoft.com/office/drawing/2014/main" id="{5BD32049-A113-B948-98A8-0387B42891CC}"/>
                  </a:ext>
                </a:extLst>
              </p:cNvPr>
              <p:cNvSpPr/>
              <p:nvPr/>
            </p:nvSpPr>
            <p:spPr>
              <a:xfrm>
                <a:off x="7142138" y="360356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21" name="object 225">
                <a:extLst>
                  <a:ext uri="{FF2B5EF4-FFF2-40B4-BE49-F238E27FC236}">
                    <a16:creationId xmlns:a16="http://schemas.microsoft.com/office/drawing/2014/main" id="{89045CDC-5608-4049-BB0A-FFBDBA8049B0}"/>
                  </a:ext>
                </a:extLst>
              </p:cNvPr>
              <p:cNvSpPr/>
              <p:nvPr/>
            </p:nvSpPr>
            <p:spPr>
              <a:xfrm>
                <a:off x="7183031" y="3575265"/>
                <a:ext cx="68580" cy="57150"/>
              </a:xfrm>
              <a:custGeom>
                <a:avLst/>
                <a:gdLst/>
                <a:ahLst/>
                <a:cxnLst/>
                <a:rect l="l" t="t" r="r" b="b"/>
                <a:pathLst>
                  <a:path w="68579" h="57150">
                    <a:moveTo>
                      <a:pt x="68160" y="21958"/>
                    </a:moveTo>
                    <a:lnTo>
                      <a:pt x="56629" y="21958"/>
                    </a:lnTo>
                    <a:lnTo>
                      <a:pt x="46189" y="21958"/>
                    </a:lnTo>
                    <a:lnTo>
                      <a:pt x="46189" y="0"/>
                    </a:lnTo>
                    <a:lnTo>
                      <a:pt x="34658" y="0"/>
                    </a:lnTo>
                    <a:lnTo>
                      <a:pt x="33489" y="0"/>
                    </a:lnTo>
                    <a:lnTo>
                      <a:pt x="21958" y="0"/>
                    </a:lnTo>
                    <a:lnTo>
                      <a:pt x="21958" y="21958"/>
                    </a:lnTo>
                    <a:lnTo>
                      <a:pt x="11531" y="21958"/>
                    </a:lnTo>
                    <a:lnTo>
                      <a:pt x="0" y="21958"/>
                    </a:lnTo>
                    <a:lnTo>
                      <a:pt x="0" y="34658"/>
                    </a:lnTo>
                    <a:lnTo>
                      <a:pt x="11531" y="34658"/>
                    </a:lnTo>
                    <a:lnTo>
                      <a:pt x="21958" y="34658"/>
                    </a:lnTo>
                    <a:lnTo>
                      <a:pt x="21958" y="56629"/>
                    </a:lnTo>
                    <a:lnTo>
                      <a:pt x="33489" y="56629"/>
                    </a:lnTo>
                    <a:lnTo>
                      <a:pt x="34658" y="56629"/>
                    </a:lnTo>
                    <a:lnTo>
                      <a:pt x="46189" y="56629"/>
                    </a:lnTo>
                    <a:lnTo>
                      <a:pt x="46189" y="34658"/>
                    </a:lnTo>
                    <a:lnTo>
                      <a:pt x="56629" y="34658"/>
                    </a:lnTo>
                    <a:lnTo>
                      <a:pt x="68160" y="34658"/>
                    </a:lnTo>
                    <a:lnTo>
                      <a:pt x="68160" y="21958"/>
                    </a:lnTo>
                    <a:close/>
                  </a:path>
                </a:pathLst>
              </a:custGeom>
              <a:solidFill>
                <a:srgbClr val="2893FF"/>
              </a:solidFill>
            </p:spPr>
            <p:txBody>
              <a:bodyPr wrap="square" lIns="0" tIns="0" rIns="0" bIns="0" rtlCol="0"/>
              <a:lstStyle/>
              <a:p>
                <a:endParaRPr/>
              </a:p>
            </p:txBody>
          </p:sp>
          <p:sp>
            <p:nvSpPr>
              <p:cNvPr id="122" name="object 226">
                <a:extLst>
                  <a:ext uri="{FF2B5EF4-FFF2-40B4-BE49-F238E27FC236}">
                    <a16:creationId xmlns:a16="http://schemas.microsoft.com/office/drawing/2014/main" id="{816648D3-D1A6-8242-8819-1F5ED5CC923F}"/>
                  </a:ext>
                </a:extLst>
              </p:cNvPr>
              <p:cNvSpPr/>
              <p:nvPr/>
            </p:nvSpPr>
            <p:spPr>
              <a:xfrm>
                <a:off x="7261681" y="359989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23" name="object 227">
                <a:extLst>
                  <a:ext uri="{FF2B5EF4-FFF2-40B4-BE49-F238E27FC236}">
                    <a16:creationId xmlns:a16="http://schemas.microsoft.com/office/drawing/2014/main" id="{F9499D93-0843-0949-8B64-42DF7618B544}"/>
                  </a:ext>
                </a:extLst>
              </p:cNvPr>
              <p:cNvSpPr/>
              <p:nvPr/>
            </p:nvSpPr>
            <p:spPr>
              <a:xfrm>
                <a:off x="7233368" y="362820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24" name="object 228">
                <a:extLst>
                  <a:ext uri="{FF2B5EF4-FFF2-40B4-BE49-F238E27FC236}">
                    <a16:creationId xmlns:a16="http://schemas.microsoft.com/office/drawing/2014/main" id="{421249CB-34BA-8241-B3A5-C2100B85F206}"/>
                  </a:ext>
                </a:extLst>
              </p:cNvPr>
              <p:cNvSpPr/>
              <p:nvPr/>
            </p:nvSpPr>
            <p:spPr>
              <a:xfrm>
                <a:off x="7295703" y="359989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25" name="object 229">
                <a:extLst>
                  <a:ext uri="{FF2B5EF4-FFF2-40B4-BE49-F238E27FC236}">
                    <a16:creationId xmlns:a16="http://schemas.microsoft.com/office/drawing/2014/main" id="{69BF82C1-68D2-ED40-8D16-D60EE88DBBDE}"/>
                  </a:ext>
                </a:extLst>
              </p:cNvPr>
              <p:cNvSpPr/>
              <p:nvPr/>
            </p:nvSpPr>
            <p:spPr>
              <a:xfrm>
                <a:off x="7273740" y="362820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5" name="object 230">
              <a:extLst>
                <a:ext uri="{FF2B5EF4-FFF2-40B4-BE49-F238E27FC236}">
                  <a16:creationId xmlns:a16="http://schemas.microsoft.com/office/drawing/2014/main" id="{62315FDF-2BEE-9949-9666-A3CD33B3BF71}"/>
                </a:ext>
              </a:extLst>
            </p:cNvPr>
            <p:cNvGrpSpPr/>
            <p:nvPr/>
          </p:nvGrpSpPr>
          <p:grpSpPr>
            <a:xfrm>
              <a:off x="7356581" y="3611256"/>
              <a:ext cx="156210" cy="57150"/>
              <a:chOff x="7356581" y="3611256"/>
              <a:chExt cx="156210" cy="57150"/>
            </a:xfrm>
          </p:grpSpPr>
          <p:sp>
            <p:nvSpPr>
              <p:cNvPr id="107" name="object 231">
                <a:extLst>
                  <a:ext uri="{FF2B5EF4-FFF2-40B4-BE49-F238E27FC236}">
                    <a16:creationId xmlns:a16="http://schemas.microsoft.com/office/drawing/2014/main" id="{0B7DFD7C-CD5B-AF48-AEAB-B8D221E91D1A}"/>
                  </a:ext>
                </a:extLst>
              </p:cNvPr>
              <p:cNvSpPr/>
              <p:nvPr/>
            </p:nvSpPr>
            <p:spPr>
              <a:xfrm>
                <a:off x="7378544"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08" name="object 232">
                <a:extLst>
                  <a:ext uri="{FF2B5EF4-FFF2-40B4-BE49-F238E27FC236}">
                    <a16:creationId xmlns:a16="http://schemas.microsoft.com/office/drawing/2014/main" id="{807DAE9E-FC0D-1B4F-AD04-A5D94394C65C}"/>
                  </a:ext>
                </a:extLst>
              </p:cNvPr>
              <p:cNvSpPr/>
              <p:nvPr/>
            </p:nvSpPr>
            <p:spPr>
              <a:xfrm>
                <a:off x="7356581"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9" name="object 233">
                <a:extLst>
                  <a:ext uri="{FF2B5EF4-FFF2-40B4-BE49-F238E27FC236}">
                    <a16:creationId xmlns:a16="http://schemas.microsoft.com/office/drawing/2014/main" id="{763B33DB-55BF-894B-8D03-7FE7DF334AD5}"/>
                  </a:ext>
                </a:extLst>
              </p:cNvPr>
              <p:cNvSpPr/>
              <p:nvPr/>
            </p:nvSpPr>
            <p:spPr>
              <a:xfrm>
                <a:off x="7390079"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0" name="object 234">
                <a:extLst>
                  <a:ext uri="{FF2B5EF4-FFF2-40B4-BE49-F238E27FC236}">
                    <a16:creationId xmlns:a16="http://schemas.microsoft.com/office/drawing/2014/main" id="{835592CF-2E26-F34E-9308-FEBD45D924EE}"/>
                  </a:ext>
                </a:extLst>
              </p:cNvPr>
              <p:cNvSpPr/>
              <p:nvPr/>
            </p:nvSpPr>
            <p:spPr>
              <a:xfrm>
                <a:off x="7368117"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1" name="object 235">
                <a:extLst>
                  <a:ext uri="{FF2B5EF4-FFF2-40B4-BE49-F238E27FC236}">
                    <a16:creationId xmlns:a16="http://schemas.microsoft.com/office/drawing/2014/main" id="{289B715F-6B9E-FB47-9320-50FA9910353C}"/>
                  </a:ext>
                </a:extLst>
              </p:cNvPr>
              <p:cNvSpPr/>
              <p:nvPr/>
            </p:nvSpPr>
            <p:spPr>
              <a:xfrm>
                <a:off x="7420023" y="361125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12" name="object 236">
                <a:extLst>
                  <a:ext uri="{FF2B5EF4-FFF2-40B4-BE49-F238E27FC236}">
                    <a16:creationId xmlns:a16="http://schemas.microsoft.com/office/drawing/2014/main" id="{7717281B-FD6D-FE4C-84CC-C39DC1C89325}"/>
                  </a:ext>
                </a:extLst>
              </p:cNvPr>
              <p:cNvSpPr/>
              <p:nvPr/>
            </p:nvSpPr>
            <p:spPr>
              <a:xfrm>
                <a:off x="7391711"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3" name="object 237">
                <a:extLst>
                  <a:ext uri="{FF2B5EF4-FFF2-40B4-BE49-F238E27FC236}">
                    <a16:creationId xmlns:a16="http://schemas.microsoft.com/office/drawing/2014/main" id="{BF49E29D-F70C-FD44-937F-63C5531407F8}"/>
                  </a:ext>
                </a:extLst>
              </p:cNvPr>
              <p:cNvSpPr/>
              <p:nvPr/>
            </p:nvSpPr>
            <p:spPr>
              <a:xfrm>
                <a:off x="7454045"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4" name="object 238">
                <a:extLst>
                  <a:ext uri="{FF2B5EF4-FFF2-40B4-BE49-F238E27FC236}">
                    <a16:creationId xmlns:a16="http://schemas.microsoft.com/office/drawing/2014/main" id="{FB420ED5-ABAD-1746-98E6-40B030E9005E}"/>
                  </a:ext>
                </a:extLst>
              </p:cNvPr>
              <p:cNvSpPr/>
              <p:nvPr/>
            </p:nvSpPr>
            <p:spPr>
              <a:xfrm>
                <a:off x="7432083"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5" name="object 239">
                <a:extLst>
                  <a:ext uri="{FF2B5EF4-FFF2-40B4-BE49-F238E27FC236}">
                    <a16:creationId xmlns:a16="http://schemas.microsoft.com/office/drawing/2014/main" id="{166EEF9F-8699-7C4F-A6B0-B108AE44CD2A}"/>
                  </a:ext>
                </a:extLst>
              </p:cNvPr>
              <p:cNvSpPr/>
              <p:nvPr/>
            </p:nvSpPr>
            <p:spPr>
              <a:xfrm>
                <a:off x="7466105"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6" name="object 240">
                <a:extLst>
                  <a:ext uri="{FF2B5EF4-FFF2-40B4-BE49-F238E27FC236}">
                    <a16:creationId xmlns:a16="http://schemas.microsoft.com/office/drawing/2014/main" id="{AB0B801B-AB2C-624C-A449-C10D737906DA}"/>
                  </a:ext>
                </a:extLst>
              </p:cNvPr>
              <p:cNvSpPr/>
              <p:nvPr/>
            </p:nvSpPr>
            <p:spPr>
              <a:xfrm>
                <a:off x="7444142"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17" name="object 241">
                <a:extLst>
                  <a:ext uri="{FF2B5EF4-FFF2-40B4-BE49-F238E27FC236}">
                    <a16:creationId xmlns:a16="http://schemas.microsoft.com/office/drawing/2014/main" id="{866D9DF2-7D09-0243-8D81-20E35C37292B}"/>
                  </a:ext>
                </a:extLst>
              </p:cNvPr>
              <p:cNvSpPr/>
              <p:nvPr/>
            </p:nvSpPr>
            <p:spPr>
              <a:xfrm>
                <a:off x="7477639" y="3611256"/>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118" name="object 242">
                <a:extLst>
                  <a:ext uri="{FF2B5EF4-FFF2-40B4-BE49-F238E27FC236}">
                    <a16:creationId xmlns:a16="http://schemas.microsoft.com/office/drawing/2014/main" id="{336EB4D0-5C0C-3947-AF82-CB1E4F0B29D2}"/>
                  </a:ext>
                </a:extLst>
              </p:cNvPr>
              <p:cNvSpPr/>
              <p:nvPr/>
            </p:nvSpPr>
            <p:spPr>
              <a:xfrm>
                <a:off x="7455677" y="363956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6" name="object 243">
              <a:extLst>
                <a:ext uri="{FF2B5EF4-FFF2-40B4-BE49-F238E27FC236}">
                  <a16:creationId xmlns:a16="http://schemas.microsoft.com/office/drawing/2014/main" id="{266512D3-F006-4340-9133-C02D1C5F8319}"/>
                </a:ext>
              </a:extLst>
            </p:cNvPr>
            <p:cNvGrpSpPr/>
            <p:nvPr/>
          </p:nvGrpSpPr>
          <p:grpSpPr>
            <a:xfrm>
              <a:off x="7550577" y="3651628"/>
              <a:ext cx="726440" cy="246379"/>
              <a:chOff x="7550577" y="3651628"/>
              <a:chExt cx="726440" cy="246379"/>
            </a:xfrm>
          </p:grpSpPr>
          <p:sp>
            <p:nvSpPr>
              <p:cNvPr id="69" name="object 244">
                <a:extLst>
                  <a:ext uri="{FF2B5EF4-FFF2-40B4-BE49-F238E27FC236}">
                    <a16:creationId xmlns:a16="http://schemas.microsoft.com/office/drawing/2014/main" id="{7AD56354-180E-7340-8639-7BD19C4D9FEA}"/>
                  </a:ext>
                </a:extLst>
              </p:cNvPr>
              <p:cNvSpPr/>
              <p:nvPr/>
            </p:nvSpPr>
            <p:spPr>
              <a:xfrm>
                <a:off x="7578889" y="366316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0" name="object 245">
                <a:extLst>
                  <a:ext uri="{FF2B5EF4-FFF2-40B4-BE49-F238E27FC236}">
                    <a16:creationId xmlns:a16="http://schemas.microsoft.com/office/drawing/2014/main" id="{361F5DFB-C059-5E49-96E5-2795E638064E}"/>
                  </a:ext>
                </a:extLst>
              </p:cNvPr>
              <p:cNvSpPr/>
              <p:nvPr/>
            </p:nvSpPr>
            <p:spPr>
              <a:xfrm>
                <a:off x="7550577" y="3685126"/>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71" name="object 246">
                <a:extLst>
                  <a:ext uri="{FF2B5EF4-FFF2-40B4-BE49-F238E27FC236}">
                    <a16:creationId xmlns:a16="http://schemas.microsoft.com/office/drawing/2014/main" id="{A3BF7983-A866-E54D-A069-AA0A9CCA6AEE}"/>
                  </a:ext>
                </a:extLst>
              </p:cNvPr>
              <p:cNvSpPr/>
              <p:nvPr/>
            </p:nvSpPr>
            <p:spPr>
              <a:xfrm>
                <a:off x="7578889" y="365162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2" name="object 247">
                <a:extLst>
                  <a:ext uri="{FF2B5EF4-FFF2-40B4-BE49-F238E27FC236}">
                    <a16:creationId xmlns:a16="http://schemas.microsoft.com/office/drawing/2014/main" id="{C11B1490-1D67-4649-A66A-BCF35D8CDC5B}"/>
                  </a:ext>
                </a:extLst>
              </p:cNvPr>
              <p:cNvSpPr/>
              <p:nvPr/>
            </p:nvSpPr>
            <p:spPr>
              <a:xfrm>
                <a:off x="7550577" y="3673592"/>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73" name="object 248">
                <a:extLst>
                  <a:ext uri="{FF2B5EF4-FFF2-40B4-BE49-F238E27FC236}">
                    <a16:creationId xmlns:a16="http://schemas.microsoft.com/office/drawing/2014/main" id="{E1DE2DA2-4914-9344-B9C8-93A7806AE48D}"/>
                  </a:ext>
                </a:extLst>
              </p:cNvPr>
              <p:cNvSpPr/>
              <p:nvPr/>
            </p:nvSpPr>
            <p:spPr>
              <a:xfrm>
                <a:off x="7642506" y="369147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4" name="object 249">
                <a:extLst>
                  <a:ext uri="{FF2B5EF4-FFF2-40B4-BE49-F238E27FC236}">
                    <a16:creationId xmlns:a16="http://schemas.microsoft.com/office/drawing/2014/main" id="{BD3058C8-4260-794B-8326-C60FDA0AD70D}"/>
                  </a:ext>
                </a:extLst>
              </p:cNvPr>
              <p:cNvSpPr/>
              <p:nvPr/>
            </p:nvSpPr>
            <p:spPr>
              <a:xfrm>
                <a:off x="7614193" y="371978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5" name="object 250">
                <a:extLst>
                  <a:ext uri="{FF2B5EF4-FFF2-40B4-BE49-F238E27FC236}">
                    <a16:creationId xmlns:a16="http://schemas.microsoft.com/office/drawing/2014/main" id="{667E9381-88A4-5049-8738-352B97BECD8C}"/>
                  </a:ext>
                </a:extLst>
              </p:cNvPr>
              <p:cNvSpPr/>
              <p:nvPr/>
            </p:nvSpPr>
            <p:spPr>
              <a:xfrm>
                <a:off x="7680606" y="370039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6" name="object 251">
                <a:extLst>
                  <a:ext uri="{FF2B5EF4-FFF2-40B4-BE49-F238E27FC236}">
                    <a16:creationId xmlns:a16="http://schemas.microsoft.com/office/drawing/2014/main" id="{795FDD01-32A3-6245-8AA7-110E649E2900}"/>
                  </a:ext>
                </a:extLst>
              </p:cNvPr>
              <p:cNvSpPr/>
              <p:nvPr/>
            </p:nvSpPr>
            <p:spPr>
              <a:xfrm>
                <a:off x="7652293" y="372870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7" name="object 252">
                <a:extLst>
                  <a:ext uri="{FF2B5EF4-FFF2-40B4-BE49-F238E27FC236}">
                    <a16:creationId xmlns:a16="http://schemas.microsoft.com/office/drawing/2014/main" id="{A7F883C0-0AE2-B440-B4A8-4C9BB2D24754}"/>
                  </a:ext>
                </a:extLst>
              </p:cNvPr>
              <p:cNvSpPr/>
              <p:nvPr/>
            </p:nvSpPr>
            <p:spPr>
              <a:xfrm>
                <a:off x="7721502"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78" name="object 253">
                <a:extLst>
                  <a:ext uri="{FF2B5EF4-FFF2-40B4-BE49-F238E27FC236}">
                    <a16:creationId xmlns:a16="http://schemas.microsoft.com/office/drawing/2014/main" id="{C483CFA8-55BC-3343-8279-45F0C36AC962}"/>
                  </a:ext>
                </a:extLst>
              </p:cNvPr>
              <p:cNvSpPr/>
              <p:nvPr/>
            </p:nvSpPr>
            <p:spPr>
              <a:xfrm>
                <a:off x="7693189"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79" name="object 254">
                <a:extLst>
                  <a:ext uri="{FF2B5EF4-FFF2-40B4-BE49-F238E27FC236}">
                    <a16:creationId xmlns:a16="http://schemas.microsoft.com/office/drawing/2014/main" id="{C7A1CC1D-A911-7144-82CE-682E638C5988}"/>
                  </a:ext>
                </a:extLst>
              </p:cNvPr>
              <p:cNvSpPr/>
              <p:nvPr/>
            </p:nvSpPr>
            <p:spPr>
              <a:xfrm>
                <a:off x="7759719" y="371978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80" name="object 255">
                <a:extLst>
                  <a:ext uri="{FF2B5EF4-FFF2-40B4-BE49-F238E27FC236}">
                    <a16:creationId xmlns:a16="http://schemas.microsoft.com/office/drawing/2014/main" id="{254D5C1C-072E-424E-9142-1970F187A6FB}"/>
                  </a:ext>
                </a:extLst>
              </p:cNvPr>
              <p:cNvSpPr/>
              <p:nvPr/>
            </p:nvSpPr>
            <p:spPr>
              <a:xfrm>
                <a:off x="7737756"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1" name="object 256">
                <a:extLst>
                  <a:ext uri="{FF2B5EF4-FFF2-40B4-BE49-F238E27FC236}">
                    <a16:creationId xmlns:a16="http://schemas.microsoft.com/office/drawing/2014/main" id="{B255A3E8-A5C9-E14F-91A2-22176E6B3CFD}"/>
                  </a:ext>
                </a:extLst>
              </p:cNvPr>
              <p:cNvSpPr/>
              <p:nvPr/>
            </p:nvSpPr>
            <p:spPr>
              <a:xfrm>
                <a:off x="7771778" y="371978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82" name="object 257">
                <a:extLst>
                  <a:ext uri="{FF2B5EF4-FFF2-40B4-BE49-F238E27FC236}">
                    <a16:creationId xmlns:a16="http://schemas.microsoft.com/office/drawing/2014/main" id="{F5DCFE07-0BFC-224F-A7B8-EC4D047CB7CD}"/>
                  </a:ext>
                </a:extLst>
              </p:cNvPr>
              <p:cNvSpPr/>
              <p:nvPr/>
            </p:nvSpPr>
            <p:spPr>
              <a:xfrm>
                <a:off x="7749814"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3" name="object 258">
                <a:extLst>
                  <a:ext uri="{FF2B5EF4-FFF2-40B4-BE49-F238E27FC236}">
                    <a16:creationId xmlns:a16="http://schemas.microsoft.com/office/drawing/2014/main" id="{469244E2-85D2-F749-871D-C52864E92C45}"/>
                  </a:ext>
                </a:extLst>
              </p:cNvPr>
              <p:cNvSpPr/>
              <p:nvPr/>
            </p:nvSpPr>
            <p:spPr>
              <a:xfrm>
                <a:off x="7853628"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4" name="object 259">
                <a:extLst>
                  <a:ext uri="{FF2B5EF4-FFF2-40B4-BE49-F238E27FC236}">
                    <a16:creationId xmlns:a16="http://schemas.microsoft.com/office/drawing/2014/main" id="{5BF39F08-71DE-B548-833D-DFEE654531C7}"/>
                  </a:ext>
                </a:extLst>
              </p:cNvPr>
              <p:cNvSpPr/>
              <p:nvPr/>
            </p:nvSpPr>
            <p:spPr>
              <a:xfrm>
                <a:off x="7825316"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5" name="object 260">
                <a:extLst>
                  <a:ext uri="{FF2B5EF4-FFF2-40B4-BE49-F238E27FC236}">
                    <a16:creationId xmlns:a16="http://schemas.microsoft.com/office/drawing/2014/main" id="{A9A04C55-B343-314A-87F6-A542DABAF98D}"/>
                  </a:ext>
                </a:extLst>
              </p:cNvPr>
              <p:cNvSpPr/>
              <p:nvPr/>
            </p:nvSpPr>
            <p:spPr>
              <a:xfrm>
                <a:off x="7878271" y="371978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6" name="object 261">
                <a:extLst>
                  <a:ext uri="{FF2B5EF4-FFF2-40B4-BE49-F238E27FC236}">
                    <a16:creationId xmlns:a16="http://schemas.microsoft.com/office/drawing/2014/main" id="{3AF332FB-3503-9E4D-853E-8B97F705BCB1}"/>
                  </a:ext>
                </a:extLst>
              </p:cNvPr>
              <p:cNvSpPr/>
              <p:nvPr/>
            </p:nvSpPr>
            <p:spPr>
              <a:xfrm>
                <a:off x="7849958" y="374810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7" name="object 262">
                <a:extLst>
                  <a:ext uri="{FF2B5EF4-FFF2-40B4-BE49-F238E27FC236}">
                    <a16:creationId xmlns:a16="http://schemas.microsoft.com/office/drawing/2014/main" id="{E764838B-6000-9C42-AB3A-68BFF07A079A}"/>
                  </a:ext>
                </a:extLst>
              </p:cNvPr>
              <p:cNvSpPr/>
              <p:nvPr/>
            </p:nvSpPr>
            <p:spPr>
              <a:xfrm>
                <a:off x="7927556" y="37407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88" name="object 263">
                <a:extLst>
                  <a:ext uri="{FF2B5EF4-FFF2-40B4-BE49-F238E27FC236}">
                    <a16:creationId xmlns:a16="http://schemas.microsoft.com/office/drawing/2014/main" id="{17CB814A-F6E3-5641-84C8-62905905EED7}"/>
                  </a:ext>
                </a:extLst>
              </p:cNvPr>
              <p:cNvSpPr/>
              <p:nvPr/>
            </p:nvSpPr>
            <p:spPr>
              <a:xfrm>
                <a:off x="7899244" y="37690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89" name="object 264">
                <a:extLst>
                  <a:ext uri="{FF2B5EF4-FFF2-40B4-BE49-F238E27FC236}">
                    <a16:creationId xmlns:a16="http://schemas.microsoft.com/office/drawing/2014/main" id="{E4F67016-EBDB-E340-B4DF-67675751FFAE}"/>
                  </a:ext>
                </a:extLst>
              </p:cNvPr>
              <p:cNvSpPr/>
              <p:nvPr/>
            </p:nvSpPr>
            <p:spPr>
              <a:xfrm>
                <a:off x="7956860" y="375701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90" name="object 265">
                <a:extLst>
                  <a:ext uri="{FF2B5EF4-FFF2-40B4-BE49-F238E27FC236}">
                    <a16:creationId xmlns:a16="http://schemas.microsoft.com/office/drawing/2014/main" id="{AAB5F3A3-9437-7C44-8D08-3B5C8BEC54F1}"/>
                  </a:ext>
                </a:extLst>
              </p:cNvPr>
              <p:cNvSpPr/>
              <p:nvPr/>
            </p:nvSpPr>
            <p:spPr>
              <a:xfrm>
                <a:off x="7934896" y="37853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1" name="object 266">
                <a:extLst>
                  <a:ext uri="{FF2B5EF4-FFF2-40B4-BE49-F238E27FC236}">
                    <a16:creationId xmlns:a16="http://schemas.microsoft.com/office/drawing/2014/main" id="{DF121639-E09E-E34A-BE2F-D632ECDEBAD7}"/>
                  </a:ext>
                </a:extLst>
              </p:cNvPr>
              <p:cNvSpPr/>
              <p:nvPr/>
            </p:nvSpPr>
            <p:spPr>
              <a:xfrm>
                <a:off x="7974161" y="3757015"/>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2893FF"/>
              </a:solidFill>
            </p:spPr>
            <p:txBody>
              <a:bodyPr wrap="square" lIns="0" tIns="0" rIns="0" bIns="0" rtlCol="0"/>
              <a:lstStyle/>
              <a:p>
                <a:endParaRPr/>
              </a:p>
            </p:txBody>
          </p:sp>
          <p:sp>
            <p:nvSpPr>
              <p:cNvPr id="92" name="object 267">
                <a:extLst>
                  <a:ext uri="{FF2B5EF4-FFF2-40B4-BE49-F238E27FC236}">
                    <a16:creationId xmlns:a16="http://schemas.microsoft.com/office/drawing/2014/main" id="{2FFE004A-8485-8243-8C26-048A3E385AB0}"/>
                  </a:ext>
                </a:extLst>
              </p:cNvPr>
              <p:cNvSpPr/>
              <p:nvPr/>
            </p:nvSpPr>
            <p:spPr>
              <a:xfrm>
                <a:off x="7952199" y="37853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3" name="object 268">
                <a:extLst>
                  <a:ext uri="{FF2B5EF4-FFF2-40B4-BE49-F238E27FC236}">
                    <a16:creationId xmlns:a16="http://schemas.microsoft.com/office/drawing/2014/main" id="{4D1A2213-E5DD-B14E-99BF-F00837A294F5}"/>
                  </a:ext>
                </a:extLst>
              </p:cNvPr>
              <p:cNvSpPr/>
              <p:nvPr/>
            </p:nvSpPr>
            <p:spPr>
              <a:xfrm>
                <a:off x="8024030" y="377641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4" name="object 269">
                <a:extLst>
                  <a:ext uri="{FF2B5EF4-FFF2-40B4-BE49-F238E27FC236}">
                    <a16:creationId xmlns:a16="http://schemas.microsoft.com/office/drawing/2014/main" id="{0CF5881D-C259-814C-955E-1D66070EB574}"/>
                  </a:ext>
                </a:extLst>
              </p:cNvPr>
              <p:cNvSpPr/>
              <p:nvPr/>
            </p:nvSpPr>
            <p:spPr>
              <a:xfrm>
                <a:off x="7995717" y="380472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5" name="object 270">
                <a:extLst>
                  <a:ext uri="{FF2B5EF4-FFF2-40B4-BE49-F238E27FC236}">
                    <a16:creationId xmlns:a16="http://schemas.microsoft.com/office/drawing/2014/main" id="{A48BE15D-FF4A-BA48-90DE-3802BD2AC18F}"/>
                  </a:ext>
                </a:extLst>
              </p:cNvPr>
              <p:cNvSpPr/>
              <p:nvPr/>
            </p:nvSpPr>
            <p:spPr>
              <a:xfrm>
                <a:off x="8074688" y="379738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6" name="object 271">
                <a:extLst>
                  <a:ext uri="{FF2B5EF4-FFF2-40B4-BE49-F238E27FC236}">
                    <a16:creationId xmlns:a16="http://schemas.microsoft.com/office/drawing/2014/main" id="{7F114DE4-27BB-8546-8913-D57148506177}"/>
                  </a:ext>
                </a:extLst>
              </p:cNvPr>
              <p:cNvSpPr/>
              <p:nvPr/>
            </p:nvSpPr>
            <p:spPr>
              <a:xfrm>
                <a:off x="8046374" y="3825699"/>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7" name="object 272">
                <a:extLst>
                  <a:ext uri="{FF2B5EF4-FFF2-40B4-BE49-F238E27FC236}">
                    <a16:creationId xmlns:a16="http://schemas.microsoft.com/office/drawing/2014/main" id="{0998F0DE-D740-3F4D-B369-EBB168DFE7E1}"/>
                  </a:ext>
                </a:extLst>
              </p:cNvPr>
              <p:cNvSpPr/>
              <p:nvPr/>
            </p:nvSpPr>
            <p:spPr>
              <a:xfrm>
                <a:off x="8103001"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98" name="object 273">
                <a:extLst>
                  <a:ext uri="{FF2B5EF4-FFF2-40B4-BE49-F238E27FC236}">
                    <a16:creationId xmlns:a16="http://schemas.microsoft.com/office/drawing/2014/main" id="{52B5A988-FC9D-D94B-B4AF-87DC3CE08914}"/>
                  </a:ext>
                </a:extLst>
              </p:cNvPr>
              <p:cNvSpPr/>
              <p:nvPr/>
            </p:nvSpPr>
            <p:spPr>
              <a:xfrm>
                <a:off x="8074688"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99" name="object 274">
                <a:extLst>
                  <a:ext uri="{FF2B5EF4-FFF2-40B4-BE49-F238E27FC236}">
                    <a16:creationId xmlns:a16="http://schemas.microsoft.com/office/drawing/2014/main" id="{0244DB83-1A82-1646-8C91-47FAF2ED2706}"/>
                  </a:ext>
                </a:extLst>
              </p:cNvPr>
              <p:cNvSpPr/>
              <p:nvPr/>
            </p:nvSpPr>
            <p:spPr>
              <a:xfrm>
                <a:off x="8136031"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0" name="object 275">
                <a:extLst>
                  <a:ext uri="{FF2B5EF4-FFF2-40B4-BE49-F238E27FC236}">
                    <a16:creationId xmlns:a16="http://schemas.microsoft.com/office/drawing/2014/main" id="{EBFD8B60-F103-E145-9CB2-72EF35A6420C}"/>
                  </a:ext>
                </a:extLst>
              </p:cNvPr>
              <p:cNvSpPr/>
              <p:nvPr/>
            </p:nvSpPr>
            <p:spPr>
              <a:xfrm>
                <a:off x="8107719"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1" name="object 276">
                <a:extLst>
                  <a:ext uri="{FF2B5EF4-FFF2-40B4-BE49-F238E27FC236}">
                    <a16:creationId xmlns:a16="http://schemas.microsoft.com/office/drawing/2014/main" id="{E7BF35CF-1192-C846-9809-E4160E7CC24D}"/>
                  </a:ext>
                </a:extLst>
              </p:cNvPr>
              <p:cNvSpPr/>
              <p:nvPr/>
            </p:nvSpPr>
            <p:spPr>
              <a:xfrm>
                <a:off x="8161923"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2" name="object 277">
                <a:extLst>
                  <a:ext uri="{FF2B5EF4-FFF2-40B4-BE49-F238E27FC236}">
                    <a16:creationId xmlns:a16="http://schemas.microsoft.com/office/drawing/2014/main" id="{96B427E1-2967-0748-A268-90D146356A3D}"/>
                  </a:ext>
                </a:extLst>
              </p:cNvPr>
              <p:cNvSpPr/>
              <p:nvPr/>
            </p:nvSpPr>
            <p:spPr>
              <a:xfrm>
                <a:off x="8133611"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3" name="object 278">
                <a:extLst>
                  <a:ext uri="{FF2B5EF4-FFF2-40B4-BE49-F238E27FC236}">
                    <a16:creationId xmlns:a16="http://schemas.microsoft.com/office/drawing/2014/main" id="{E82C410A-948F-5646-AB5A-38E45BEB0E7B}"/>
                  </a:ext>
                </a:extLst>
              </p:cNvPr>
              <p:cNvSpPr/>
              <p:nvPr/>
            </p:nvSpPr>
            <p:spPr>
              <a:xfrm>
                <a:off x="8200198" y="381626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4" name="object 279">
                <a:extLst>
                  <a:ext uri="{FF2B5EF4-FFF2-40B4-BE49-F238E27FC236}">
                    <a16:creationId xmlns:a16="http://schemas.microsoft.com/office/drawing/2014/main" id="{5D345EF9-B791-F04D-8BB2-A28C39F53B66}"/>
                  </a:ext>
                </a:extLst>
              </p:cNvPr>
              <p:cNvSpPr/>
              <p:nvPr/>
            </p:nvSpPr>
            <p:spPr>
              <a:xfrm>
                <a:off x="8171885" y="384457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105" name="object 280">
                <a:extLst>
                  <a:ext uri="{FF2B5EF4-FFF2-40B4-BE49-F238E27FC236}">
                    <a16:creationId xmlns:a16="http://schemas.microsoft.com/office/drawing/2014/main" id="{C62F2223-52F0-084F-B8ED-F072FB2002C1}"/>
                  </a:ext>
                </a:extLst>
              </p:cNvPr>
              <p:cNvSpPr/>
              <p:nvPr/>
            </p:nvSpPr>
            <p:spPr>
              <a:xfrm>
                <a:off x="8248434" y="3840904"/>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106" name="object 281">
                <a:extLst>
                  <a:ext uri="{FF2B5EF4-FFF2-40B4-BE49-F238E27FC236}">
                    <a16:creationId xmlns:a16="http://schemas.microsoft.com/office/drawing/2014/main" id="{31DB590D-97EC-6B43-B5AE-BF7C3328B65D}"/>
                  </a:ext>
                </a:extLst>
              </p:cNvPr>
              <p:cNvSpPr/>
              <p:nvPr/>
            </p:nvSpPr>
            <p:spPr>
              <a:xfrm>
                <a:off x="8220122" y="3869217"/>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7" name="object 282">
              <a:extLst>
                <a:ext uri="{FF2B5EF4-FFF2-40B4-BE49-F238E27FC236}">
                  <a16:creationId xmlns:a16="http://schemas.microsoft.com/office/drawing/2014/main" id="{DC9AE8F6-21F8-994A-B94B-7ECF1172FC9A}"/>
                </a:ext>
              </a:extLst>
            </p:cNvPr>
            <p:cNvGrpSpPr/>
            <p:nvPr/>
          </p:nvGrpSpPr>
          <p:grpSpPr>
            <a:xfrm>
              <a:off x="8428273" y="3884422"/>
              <a:ext cx="135890" cy="57150"/>
              <a:chOff x="8428273" y="3884422"/>
              <a:chExt cx="135890" cy="57150"/>
            </a:xfrm>
          </p:grpSpPr>
          <p:sp>
            <p:nvSpPr>
              <p:cNvPr id="63" name="object 283">
                <a:extLst>
                  <a:ext uri="{FF2B5EF4-FFF2-40B4-BE49-F238E27FC236}">
                    <a16:creationId xmlns:a16="http://schemas.microsoft.com/office/drawing/2014/main" id="{93ED81FE-D21A-704C-8528-750DA0134E3B}"/>
                  </a:ext>
                </a:extLst>
              </p:cNvPr>
              <p:cNvSpPr/>
              <p:nvPr/>
            </p:nvSpPr>
            <p:spPr>
              <a:xfrm>
                <a:off x="8456586"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4" name="object 284">
                <a:extLst>
                  <a:ext uri="{FF2B5EF4-FFF2-40B4-BE49-F238E27FC236}">
                    <a16:creationId xmlns:a16="http://schemas.microsoft.com/office/drawing/2014/main" id="{AA42A9A0-4D00-E842-831A-D87B0F462991}"/>
                  </a:ext>
                </a:extLst>
              </p:cNvPr>
              <p:cNvSpPr/>
              <p:nvPr/>
            </p:nvSpPr>
            <p:spPr>
              <a:xfrm>
                <a:off x="8428273"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65" name="object 285">
                <a:extLst>
                  <a:ext uri="{FF2B5EF4-FFF2-40B4-BE49-F238E27FC236}">
                    <a16:creationId xmlns:a16="http://schemas.microsoft.com/office/drawing/2014/main" id="{DCE4223C-1D42-1143-8429-1D3F42F3FD1C}"/>
                  </a:ext>
                </a:extLst>
              </p:cNvPr>
              <p:cNvSpPr/>
              <p:nvPr/>
            </p:nvSpPr>
            <p:spPr>
              <a:xfrm>
                <a:off x="8513211"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6" name="object 286">
                <a:extLst>
                  <a:ext uri="{FF2B5EF4-FFF2-40B4-BE49-F238E27FC236}">
                    <a16:creationId xmlns:a16="http://schemas.microsoft.com/office/drawing/2014/main" id="{034D8616-A618-4C43-87D8-A925AE19F973}"/>
                  </a:ext>
                </a:extLst>
              </p:cNvPr>
              <p:cNvSpPr/>
              <p:nvPr/>
            </p:nvSpPr>
            <p:spPr>
              <a:xfrm>
                <a:off x="8484898"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67" name="object 287">
                <a:extLst>
                  <a:ext uri="{FF2B5EF4-FFF2-40B4-BE49-F238E27FC236}">
                    <a16:creationId xmlns:a16="http://schemas.microsoft.com/office/drawing/2014/main" id="{63FED033-CF43-1643-B27C-56252909BDE9}"/>
                  </a:ext>
                </a:extLst>
              </p:cNvPr>
              <p:cNvSpPr/>
              <p:nvPr/>
            </p:nvSpPr>
            <p:spPr>
              <a:xfrm>
                <a:off x="8535233" y="388442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8" name="object 288">
                <a:extLst>
                  <a:ext uri="{FF2B5EF4-FFF2-40B4-BE49-F238E27FC236}">
                    <a16:creationId xmlns:a16="http://schemas.microsoft.com/office/drawing/2014/main" id="{56FC8CD4-EC1E-E64C-85C5-E9841D5B4EC9}"/>
                  </a:ext>
                </a:extLst>
              </p:cNvPr>
              <p:cNvSpPr/>
              <p:nvPr/>
            </p:nvSpPr>
            <p:spPr>
              <a:xfrm>
                <a:off x="8506919" y="391273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8" name="object 289">
              <a:extLst>
                <a:ext uri="{FF2B5EF4-FFF2-40B4-BE49-F238E27FC236}">
                  <a16:creationId xmlns:a16="http://schemas.microsoft.com/office/drawing/2014/main" id="{5445F048-3D08-2141-92FB-0CB190326009}"/>
                </a:ext>
              </a:extLst>
            </p:cNvPr>
            <p:cNvGrpSpPr/>
            <p:nvPr/>
          </p:nvGrpSpPr>
          <p:grpSpPr>
            <a:xfrm>
              <a:off x="8613878" y="3936329"/>
              <a:ext cx="57150" cy="57150"/>
              <a:chOff x="8613878" y="3936329"/>
              <a:chExt cx="57150" cy="57150"/>
            </a:xfrm>
          </p:grpSpPr>
          <p:sp>
            <p:nvSpPr>
              <p:cNvPr id="61" name="object 290">
                <a:extLst>
                  <a:ext uri="{FF2B5EF4-FFF2-40B4-BE49-F238E27FC236}">
                    <a16:creationId xmlns:a16="http://schemas.microsoft.com/office/drawing/2014/main" id="{9BFE2B0F-B397-2140-AC06-D306A3AD992B}"/>
                  </a:ext>
                </a:extLst>
              </p:cNvPr>
              <p:cNvSpPr/>
              <p:nvPr/>
            </p:nvSpPr>
            <p:spPr>
              <a:xfrm>
                <a:off x="8642190" y="393632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2" name="object 291">
                <a:extLst>
                  <a:ext uri="{FF2B5EF4-FFF2-40B4-BE49-F238E27FC236}">
                    <a16:creationId xmlns:a16="http://schemas.microsoft.com/office/drawing/2014/main" id="{B15AC0D9-A35F-2C41-814F-7AED7FD250B8}"/>
                  </a:ext>
                </a:extLst>
              </p:cNvPr>
              <p:cNvSpPr/>
              <p:nvPr/>
            </p:nvSpPr>
            <p:spPr>
              <a:xfrm>
                <a:off x="8613878" y="396464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19" name="object 292">
              <a:extLst>
                <a:ext uri="{FF2B5EF4-FFF2-40B4-BE49-F238E27FC236}">
                  <a16:creationId xmlns:a16="http://schemas.microsoft.com/office/drawing/2014/main" id="{07C50850-5B66-DC4B-A718-5B19DEB864F1}"/>
                </a:ext>
              </a:extLst>
            </p:cNvPr>
            <p:cNvGrpSpPr/>
            <p:nvPr/>
          </p:nvGrpSpPr>
          <p:grpSpPr>
            <a:xfrm>
              <a:off x="8712973" y="3960972"/>
              <a:ext cx="232410" cy="145415"/>
              <a:chOff x="8712973" y="3960972"/>
              <a:chExt cx="232410" cy="145415"/>
            </a:xfrm>
          </p:grpSpPr>
          <p:sp>
            <p:nvSpPr>
              <p:cNvPr id="51" name="object 293">
                <a:extLst>
                  <a:ext uri="{FF2B5EF4-FFF2-40B4-BE49-F238E27FC236}">
                    <a16:creationId xmlns:a16="http://schemas.microsoft.com/office/drawing/2014/main" id="{8C9A32A7-D566-4643-98C1-97B9D6E8B8CA}"/>
                  </a:ext>
                </a:extLst>
              </p:cNvPr>
              <p:cNvSpPr/>
              <p:nvPr/>
            </p:nvSpPr>
            <p:spPr>
              <a:xfrm>
                <a:off x="8741286" y="396097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2" name="object 294">
                <a:extLst>
                  <a:ext uri="{FF2B5EF4-FFF2-40B4-BE49-F238E27FC236}">
                    <a16:creationId xmlns:a16="http://schemas.microsoft.com/office/drawing/2014/main" id="{B297B2CF-B123-7349-A2E4-2C6EF60C1059}"/>
                  </a:ext>
                </a:extLst>
              </p:cNvPr>
              <p:cNvSpPr/>
              <p:nvPr/>
            </p:nvSpPr>
            <p:spPr>
              <a:xfrm>
                <a:off x="8712973" y="398928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3" name="object 295">
                <a:extLst>
                  <a:ext uri="{FF2B5EF4-FFF2-40B4-BE49-F238E27FC236}">
                    <a16:creationId xmlns:a16="http://schemas.microsoft.com/office/drawing/2014/main" id="{CD19377D-A65C-0542-8FE6-9606CAB39A39}"/>
                  </a:ext>
                </a:extLst>
              </p:cNvPr>
              <p:cNvSpPr/>
              <p:nvPr/>
            </p:nvSpPr>
            <p:spPr>
              <a:xfrm>
                <a:off x="8808748"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4" name="object 296">
                <a:extLst>
                  <a:ext uri="{FF2B5EF4-FFF2-40B4-BE49-F238E27FC236}">
                    <a16:creationId xmlns:a16="http://schemas.microsoft.com/office/drawing/2014/main" id="{A50C2FDA-9047-8A49-8185-154FA988C4F2}"/>
                  </a:ext>
                </a:extLst>
              </p:cNvPr>
              <p:cNvSpPr/>
              <p:nvPr/>
            </p:nvSpPr>
            <p:spPr>
              <a:xfrm>
                <a:off x="8780435"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5" name="object 297">
                <a:extLst>
                  <a:ext uri="{FF2B5EF4-FFF2-40B4-BE49-F238E27FC236}">
                    <a16:creationId xmlns:a16="http://schemas.microsoft.com/office/drawing/2014/main" id="{3D0B8289-0A86-D54C-8BFB-E16A9C957240}"/>
                  </a:ext>
                </a:extLst>
              </p:cNvPr>
              <p:cNvSpPr/>
              <p:nvPr/>
            </p:nvSpPr>
            <p:spPr>
              <a:xfrm>
                <a:off x="8865373"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6" name="object 298">
                <a:extLst>
                  <a:ext uri="{FF2B5EF4-FFF2-40B4-BE49-F238E27FC236}">
                    <a16:creationId xmlns:a16="http://schemas.microsoft.com/office/drawing/2014/main" id="{B186FD50-0C3F-6A42-99B9-7B159B5032EC}"/>
                  </a:ext>
                </a:extLst>
              </p:cNvPr>
              <p:cNvSpPr/>
              <p:nvPr/>
            </p:nvSpPr>
            <p:spPr>
              <a:xfrm>
                <a:off x="8837060"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7" name="object 299">
                <a:extLst>
                  <a:ext uri="{FF2B5EF4-FFF2-40B4-BE49-F238E27FC236}">
                    <a16:creationId xmlns:a16="http://schemas.microsoft.com/office/drawing/2014/main" id="{75358A70-EC19-0E42-AC16-235075F6C7B1}"/>
                  </a:ext>
                </a:extLst>
              </p:cNvPr>
              <p:cNvSpPr/>
              <p:nvPr/>
            </p:nvSpPr>
            <p:spPr>
              <a:xfrm>
                <a:off x="8893686" y="40175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8" name="object 300">
                <a:extLst>
                  <a:ext uri="{FF2B5EF4-FFF2-40B4-BE49-F238E27FC236}">
                    <a16:creationId xmlns:a16="http://schemas.microsoft.com/office/drawing/2014/main" id="{5BA56B3C-C679-B045-B7F2-0309E0CEB6A6}"/>
                  </a:ext>
                </a:extLst>
              </p:cNvPr>
              <p:cNvSpPr/>
              <p:nvPr/>
            </p:nvSpPr>
            <p:spPr>
              <a:xfrm>
                <a:off x="8865373" y="40459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59" name="object 301">
                <a:extLst>
                  <a:ext uri="{FF2B5EF4-FFF2-40B4-BE49-F238E27FC236}">
                    <a16:creationId xmlns:a16="http://schemas.microsoft.com/office/drawing/2014/main" id="{AE27E8B3-9869-464E-9BAC-44190E5E7AF0}"/>
                  </a:ext>
                </a:extLst>
              </p:cNvPr>
              <p:cNvSpPr/>
              <p:nvPr/>
            </p:nvSpPr>
            <p:spPr>
              <a:xfrm>
                <a:off x="8916930" y="404958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60" name="object 302">
                <a:extLst>
                  <a:ext uri="{FF2B5EF4-FFF2-40B4-BE49-F238E27FC236}">
                    <a16:creationId xmlns:a16="http://schemas.microsoft.com/office/drawing/2014/main" id="{41215B7A-4ABD-7045-BE99-21374F2CD803}"/>
                  </a:ext>
                </a:extLst>
              </p:cNvPr>
              <p:cNvSpPr/>
              <p:nvPr/>
            </p:nvSpPr>
            <p:spPr>
              <a:xfrm>
                <a:off x="8888618" y="407789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0" name="object 303">
              <a:extLst>
                <a:ext uri="{FF2B5EF4-FFF2-40B4-BE49-F238E27FC236}">
                  <a16:creationId xmlns:a16="http://schemas.microsoft.com/office/drawing/2014/main" id="{533CD15A-EFBA-B34B-A92C-75CBC120F75E}"/>
                </a:ext>
              </a:extLst>
            </p:cNvPr>
            <p:cNvGrpSpPr/>
            <p:nvPr/>
          </p:nvGrpSpPr>
          <p:grpSpPr>
            <a:xfrm>
              <a:off x="9028084" y="4047483"/>
              <a:ext cx="57150" cy="57150"/>
              <a:chOff x="9028084" y="4047483"/>
              <a:chExt cx="57150" cy="57150"/>
            </a:xfrm>
          </p:grpSpPr>
          <p:sp>
            <p:nvSpPr>
              <p:cNvPr id="49" name="object 304">
                <a:extLst>
                  <a:ext uri="{FF2B5EF4-FFF2-40B4-BE49-F238E27FC236}">
                    <a16:creationId xmlns:a16="http://schemas.microsoft.com/office/drawing/2014/main" id="{75B28F49-177E-2241-8FF5-D05FC201EEDC}"/>
                  </a:ext>
                </a:extLst>
              </p:cNvPr>
              <p:cNvSpPr/>
              <p:nvPr/>
            </p:nvSpPr>
            <p:spPr>
              <a:xfrm>
                <a:off x="9056397" y="4047483"/>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50" name="object 305">
                <a:extLst>
                  <a:ext uri="{FF2B5EF4-FFF2-40B4-BE49-F238E27FC236}">
                    <a16:creationId xmlns:a16="http://schemas.microsoft.com/office/drawing/2014/main" id="{7B4452D9-6841-1E46-8C1B-704BF0691892}"/>
                  </a:ext>
                </a:extLst>
              </p:cNvPr>
              <p:cNvSpPr/>
              <p:nvPr/>
            </p:nvSpPr>
            <p:spPr>
              <a:xfrm>
                <a:off x="9028084" y="40757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1" name="object 306">
              <a:extLst>
                <a:ext uri="{FF2B5EF4-FFF2-40B4-BE49-F238E27FC236}">
                  <a16:creationId xmlns:a16="http://schemas.microsoft.com/office/drawing/2014/main" id="{44CFC167-DE9B-584A-AEAF-4DB56FBD7383}"/>
                </a:ext>
              </a:extLst>
            </p:cNvPr>
            <p:cNvGrpSpPr/>
            <p:nvPr/>
          </p:nvGrpSpPr>
          <p:grpSpPr>
            <a:xfrm>
              <a:off x="9113547" y="4086631"/>
              <a:ext cx="76200" cy="57150"/>
              <a:chOff x="9113547" y="4086631"/>
              <a:chExt cx="76200" cy="57150"/>
            </a:xfrm>
          </p:grpSpPr>
          <p:sp>
            <p:nvSpPr>
              <p:cNvPr id="45" name="object 307">
                <a:extLst>
                  <a:ext uri="{FF2B5EF4-FFF2-40B4-BE49-F238E27FC236}">
                    <a16:creationId xmlns:a16="http://schemas.microsoft.com/office/drawing/2014/main" id="{23D284B3-0740-C141-82E4-ECBE5B8F2232}"/>
                  </a:ext>
                </a:extLst>
              </p:cNvPr>
              <p:cNvSpPr/>
              <p:nvPr/>
            </p:nvSpPr>
            <p:spPr>
              <a:xfrm>
                <a:off x="9141859"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6" name="object 308">
                <a:extLst>
                  <a:ext uri="{FF2B5EF4-FFF2-40B4-BE49-F238E27FC236}">
                    <a16:creationId xmlns:a16="http://schemas.microsoft.com/office/drawing/2014/main" id="{37D0EDAD-0ED3-8542-A624-CF9410769432}"/>
                  </a:ext>
                </a:extLst>
              </p:cNvPr>
              <p:cNvSpPr/>
              <p:nvPr/>
            </p:nvSpPr>
            <p:spPr>
              <a:xfrm>
                <a:off x="911354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47" name="object 309">
                <a:extLst>
                  <a:ext uri="{FF2B5EF4-FFF2-40B4-BE49-F238E27FC236}">
                    <a16:creationId xmlns:a16="http://schemas.microsoft.com/office/drawing/2014/main" id="{A3A182E7-4B1D-1448-BC9E-AA9010EB109D}"/>
                  </a:ext>
                </a:extLst>
              </p:cNvPr>
              <p:cNvSpPr/>
              <p:nvPr/>
            </p:nvSpPr>
            <p:spPr>
              <a:xfrm>
                <a:off x="9161258"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8" name="object 310">
                <a:extLst>
                  <a:ext uri="{FF2B5EF4-FFF2-40B4-BE49-F238E27FC236}">
                    <a16:creationId xmlns:a16="http://schemas.microsoft.com/office/drawing/2014/main" id="{2A3F529B-A1A4-714D-8A61-04F4E9C6F45B}"/>
                  </a:ext>
                </a:extLst>
              </p:cNvPr>
              <p:cNvSpPr/>
              <p:nvPr/>
            </p:nvSpPr>
            <p:spPr>
              <a:xfrm>
                <a:off x="9132946"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2" name="object 311">
              <a:extLst>
                <a:ext uri="{FF2B5EF4-FFF2-40B4-BE49-F238E27FC236}">
                  <a16:creationId xmlns:a16="http://schemas.microsoft.com/office/drawing/2014/main" id="{ECB2CF6B-A572-4640-996E-BC0154950056}"/>
                </a:ext>
              </a:extLst>
            </p:cNvPr>
            <p:cNvGrpSpPr/>
            <p:nvPr/>
          </p:nvGrpSpPr>
          <p:grpSpPr>
            <a:xfrm>
              <a:off x="9222079" y="4086631"/>
              <a:ext cx="57150" cy="57150"/>
              <a:chOff x="9222079" y="4086631"/>
              <a:chExt cx="57150" cy="57150"/>
            </a:xfrm>
          </p:grpSpPr>
          <p:sp>
            <p:nvSpPr>
              <p:cNvPr id="43" name="object 312">
                <a:extLst>
                  <a:ext uri="{FF2B5EF4-FFF2-40B4-BE49-F238E27FC236}">
                    <a16:creationId xmlns:a16="http://schemas.microsoft.com/office/drawing/2014/main" id="{65DCF4EC-F111-EC47-BE59-56220E471FB4}"/>
                  </a:ext>
                </a:extLst>
              </p:cNvPr>
              <p:cNvSpPr/>
              <p:nvPr/>
            </p:nvSpPr>
            <p:spPr>
              <a:xfrm>
                <a:off x="9250393"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4" name="object 313">
                <a:extLst>
                  <a:ext uri="{FF2B5EF4-FFF2-40B4-BE49-F238E27FC236}">
                    <a16:creationId xmlns:a16="http://schemas.microsoft.com/office/drawing/2014/main" id="{64479071-D877-0840-9A08-90F6A64BA6A7}"/>
                  </a:ext>
                </a:extLst>
              </p:cNvPr>
              <p:cNvSpPr/>
              <p:nvPr/>
            </p:nvSpPr>
            <p:spPr>
              <a:xfrm>
                <a:off x="9222079"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3" name="object 314">
              <a:extLst>
                <a:ext uri="{FF2B5EF4-FFF2-40B4-BE49-F238E27FC236}">
                  <a16:creationId xmlns:a16="http://schemas.microsoft.com/office/drawing/2014/main" id="{173F1A5A-3452-6D4A-8A78-10F62D895259}"/>
                </a:ext>
              </a:extLst>
            </p:cNvPr>
            <p:cNvGrpSpPr/>
            <p:nvPr/>
          </p:nvGrpSpPr>
          <p:grpSpPr>
            <a:xfrm>
              <a:off x="9329563" y="4086631"/>
              <a:ext cx="107314" cy="57150"/>
              <a:chOff x="9329563" y="4086631"/>
              <a:chExt cx="107314" cy="57150"/>
            </a:xfrm>
          </p:grpSpPr>
          <p:sp>
            <p:nvSpPr>
              <p:cNvPr id="39" name="object 315">
                <a:extLst>
                  <a:ext uri="{FF2B5EF4-FFF2-40B4-BE49-F238E27FC236}">
                    <a16:creationId xmlns:a16="http://schemas.microsoft.com/office/drawing/2014/main" id="{44CD82D9-A50D-F64A-802F-E8CFAAC9361F}"/>
                  </a:ext>
                </a:extLst>
              </p:cNvPr>
              <p:cNvSpPr/>
              <p:nvPr/>
            </p:nvSpPr>
            <p:spPr>
              <a:xfrm>
                <a:off x="9357875"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0" name="object 316">
                <a:extLst>
                  <a:ext uri="{FF2B5EF4-FFF2-40B4-BE49-F238E27FC236}">
                    <a16:creationId xmlns:a16="http://schemas.microsoft.com/office/drawing/2014/main" id="{1E8D9BC3-37A9-F243-BF1F-C9A7609FFD02}"/>
                  </a:ext>
                </a:extLst>
              </p:cNvPr>
              <p:cNvSpPr/>
              <p:nvPr/>
            </p:nvSpPr>
            <p:spPr>
              <a:xfrm>
                <a:off x="932956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41" name="object 317">
                <a:extLst>
                  <a:ext uri="{FF2B5EF4-FFF2-40B4-BE49-F238E27FC236}">
                    <a16:creationId xmlns:a16="http://schemas.microsoft.com/office/drawing/2014/main" id="{90C65870-C9DC-D843-9E51-A31630AC9BD5}"/>
                  </a:ext>
                </a:extLst>
              </p:cNvPr>
              <p:cNvSpPr/>
              <p:nvPr/>
            </p:nvSpPr>
            <p:spPr>
              <a:xfrm>
                <a:off x="9408211"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42" name="object 318">
                <a:extLst>
                  <a:ext uri="{FF2B5EF4-FFF2-40B4-BE49-F238E27FC236}">
                    <a16:creationId xmlns:a16="http://schemas.microsoft.com/office/drawing/2014/main" id="{CF57A259-32CE-0F43-BFC7-B3FFBB169DAF}"/>
                  </a:ext>
                </a:extLst>
              </p:cNvPr>
              <p:cNvSpPr/>
              <p:nvPr/>
            </p:nvSpPr>
            <p:spPr>
              <a:xfrm>
                <a:off x="937989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4" name="object 319">
              <a:extLst>
                <a:ext uri="{FF2B5EF4-FFF2-40B4-BE49-F238E27FC236}">
                  <a16:creationId xmlns:a16="http://schemas.microsoft.com/office/drawing/2014/main" id="{DC8857B3-6757-7447-8C5C-6944A255C1D5}"/>
                </a:ext>
              </a:extLst>
            </p:cNvPr>
            <p:cNvGrpSpPr/>
            <p:nvPr/>
          </p:nvGrpSpPr>
          <p:grpSpPr>
            <a:xfrm>
              <a:off x="9550298" y="4086631"/>
              <a:ext cx="135890" cy="57150"/>
              <a:chOff x="9550298" y="4086631"/>
              <a:chExt cx="135890" cy="57150"/>
            </a:xfrm>
          </p:grpSpPr>
          <p:sp>
            <p:nvSpPr>
              <p:cNvPr id="33" name="object 320">
                <a:extLst>
                  <a:ext uri="{FF2B5EF4-FFF2-40B4-BE49-F238E27FC236}">
                    <a16:creationId xmlns:a16="http://schemas.microsoft.com/office/drawing/2014/main" id="{C4A09722-A105-0444-943E-3A1DD7F85D63}"/>
                  </a:ext>
                </a:extLst>
              </p:cNvPr>
              <p:cNvSpPr/>
              <p:nvPr/>
            </p:nvSpPr>
            <p:spPr>
              <a:xfrm>
                <a:off x="9578611"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 name="object 321">
                <a:extLst>
                  <a:ext uri="{FF2B5EF4-FFF2-40B4-BE49-F238E27FC236}">
                    <a16:creationId xmlns:a16="http://schemas.microsoft.com/office/drawing/2014/main" id="{7352726B-6279-FB46-9E4A-3D60B51AF729}"/>
                  </a:ext>
                </a:extLst>
              </p:cNvPr>
              <p:cNvSpPr/>
              <p:nvPr/>
            </p:nvSpPr>
            <p:spPr>
              <a:xfrm>
                <a:off x="9550298"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5" name="object 322">
                <a:extLst>
                  <a:ext uri="{FF2B5EF4-FFF2-40B4-BE49-F238E27FC236}">
                    <a16:creationId xmlns:a16="http://schemas.microsoft.com/office/drawing/2014/main" id="{3DE4E803-28AD-8941-9EED-81EBD72ED88E}"/>
                  </a:ext>
                </a:extLst>
              </p:cNvPr>
              <p:cNvSpPr/>
              <p:nvPr/>
            </p:nvSpPr>
            <p:spPr>
              <a:xfrm>
                <a:off x="962422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6" name="object 323">
                <a:extLst>
                  <a:ext uri="{FF2B5EF4-FFF2-40B4-BE49-F238E27FC236}">
                    <a16:creationId xmlns:a16="http://schemas.microsoft.com/office/drawing/2014/main" id="{8721A648-4A46-C241-A099-E4C6096816DF}"/>
                  </a:ext>
                </a:extLst>
              </p:cNvPr>
              <p:cNvSpPr/>
              <p:nvPr/>
            </p:nvSpPr>
            <p:spPr>
              <a:xfrm>
                <a:off x="959591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7" name="object 324">
                <a:extLst>
                  <a:ext uri="{FF2B5EF4-FFF2-40B4-BE49-F238E27FC236}">
                    <a16:creationId xmlns:a16="http://schemas.microsoft.com/office/drawing/2014/main" id="{41D8B3DB-43B8-D241-96C4-D0570E63F59B}"/>
                  </a:ext>
                </a:extLst>
              </p:cNvPr>
              <p:cNvSpPr/>
              <p:nvPr/>
            </p:nvSpPr>
            <p:spPr>
              <a:xfrm>
                <a:off x="9657257"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8" name="object 325">
                <a:extLst>
                  <a:ext uri="{FF2B5EF4-FFF2-40B4-BE49-F238E27FC236}">
                    <a16:creationId xmlns:a16="http://schemas.microsoft.com/office/drawing/2014/main" id="{7111B26C-9559-784F-BEE1-EF41611FE7AE}"/>
                  </a:ext>
                </a:extLst>
              </p:cNvPr>
              <p:cNvSpPr/>
              <p:nvPr/>
            </p:nvSpPr>
            <p:spPr>
              <a:xfrm>
                <a:off x="9628944"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5" name="object 326">
              <a:extLst>
                <a:ext uri="{FF2B5EF4-FFF2-40B4-BE49-F238E27FC236}">
                  <a16:creationId xmlns:a16="http://schemas.microsoft.com/office/drawing/2014/main" id="{9C7D6D67-58D5-5048-B6A8-3F39513916FB}"/>
                </a:ext>
              </a:extLst>
            </p:cNvPr>
            <p:cNvGrpSpPr/>
            <p:nvPr/>
          </p:nvGrpSpPr>
          <p:grpSpPr>
            <a:xfrm>
              <a:off x="9820144" y="4086631"/>
              <a:ext cx="125730" cy="57150"/>
              <a:chOff x="9820144" y="4086631"/>
              <a:chExt cx="125730" cy="57150"/>
            </a:xfrm>
          </p:grpSpPr>
          <p:sp>
            <p:nvSpPr>
              <p:cNvPr id="29" name="object 327">
                <a:extLst>
                  <a:ext uri="{FF2B5EF4-FFF2-40B4-BE49-F238E27FC236}">
                    <a16:creationId xmlns:a16="http://schemas.microsoft.com/office/drawing/2014/main" id="{EE340362-E25B-EA4F-A753-D8767149A948}"/>
                  </a:ext>
                </a:extLst>
              </p:cNvPr>
              <p:cNvSpPr/>
              <p:nvPr/>
            </p:nvSpPr>
            <p:spPr>
              <a:xfrm>
                <a:off x="984845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 name="object 328">
                <a:extLst>
                  <a:ext uri="{FF2B5EF4-FFF2-40B4-BE49-F238E27FC236}">
                    <a16:creationId xmlns:a16="http://schemas.microsoft.com/office/drawing/2014/main" id="{DBE56C42-5E7A-2E43-85C5-3038E72E01DF}"/>
                  </a:ext>
                </a:extLst>
              </p:cNvPr>
              <p:cNvSpPr/>
              <p:nvPr/>
            </p:nvSpPr>
            <p:spPr>
              <a:xfrm>
                <a:off x="9820144"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 name="object 329">
                <a:extLst>
                  <a:ext uri="{FF2B5EF4-FFF2-40B4-BE49-F238E27FC236}">
                    <a16:creationId xmlns:a16="http://schemas.microsoft.com/office/drawing/2014/main" id="{CFD5B75A-2E91-CC46-B168-521916B71E8F}"/>
                  </a:ext>
                </a:extLst>
              </p:cNvPr>
              <p:cNvSpPr/>
              <p:nvPr/>
            </p:nvSpPr>
            <p:spPr>
              <a:xfrm>
                <a:off x="9917316"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 name="object 330">
                <a:extLst>
                  <a:ext uri="{FF2B5EF4-FFF2-40B4-BE49-F238E27FC236}">
                    <a16:creationId xmlns:a16="http://schemas.microsoft.com/office/drawing/2014/main" id="{CC87AB10-289D-3B46-B4B3-570597F488C0}"/>
                  </a:ext>
                </a:extLst>
              </p:cNvPr>
              <p:cNvSpPr/>
              <p:nvPr/>
            </p:nvSpPr>
            <p:spPr>
              <a:xfrm>
                <a:off x="9889003"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6" name="object 331">
              <a:extLst>
                <a:ext uri="{FF2B5EF4-FFF2-40B4-BE49-F238E27FC236}">
                  <a16:creationId xmlns:a16="http://schemas.microsoft.com/office/drawing/2014/main" id="{3F898CEA-0ED5-8B46-BB1A-C3ED57965716}"/>
                </a:ext>
              </a:extLst>
            </p:cNvPr>
            <p:cNvGrpSpPr/>
            <p:nvPr/>
          </p:nvGrpSpPr>
          <p:grpSpPr>
            <a:xfrm>
              <a:off x="10015887" y="4086631"/>
              <a:ext cx="57150" cy="57150"/>
              <a:chOff x="10015887" y="4086631"/>
              <a:chExt cx="57150" cy="57150"/>
            </a:xfrm>
          </p:grpSpPr>
          <p:sp>
            <p:nvSpPr>
              <p:cNvPr id="27" name="object 332">
                <a:extLst>
                  <a:ext uri="{FF2B5EF4-FFF2-40B4-BE49-F238E27FC236}">
                    <a16:creationId xmlns:a16="http://schemas.microsoft.com/office/drawing/2014/main" id="{21965E81-3B42-AE43-AD92-D5178A0A60D3}"/>
                  </a:ext>
                </a:extLst>
              </p:cNvPr>
              <p:cNvSpPr/>
              <p:nvPr/>
            </p:nvSpPr>
            <p:spPr>
              <a:xfrm>
                <a:off x="10044199" y="4086631"/>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28" name="object 333">
                <a:extLst>
                  <a:ext uri="{FF2B5EF4-FFF2-40B4-BE49-F238E27FC236}">
                    <a16:creationId xmlns:a16="http://schemas.microsoft.com/office/drawing/2014/main" id="{154A539A-D5CB-6745-ABC5-0E309E4802F8}"/>
                  </a:ext>
                </a:extLst>
              </p:cNvPr>
              <p:cNvSpPr/>
              <p:nvPr/>
            </p:nvSpPr>
            <p:spPr>
              <a:xfrm>
                <a:off x="10015887" y="4114944"/>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grpSp>
        <p:nvGrpSpPr>
          <p:cNvPr id="399" name="Group 398">
            <a:extLst>
              <a:ext uri="{FF2B5EF4-FFF2-40B4-BE49-F238E27FC236}">
                <a16:creationId xmlns:a16="http://schemas.microsoft.com/office/drawing/2014/main" id="{B0E331AB-7F56-CE49-81CA-E026D93B9FC3}"/>
              </a:ext>
            </a:extLst>
          </p:cNvPr>
          <p:cNvGrpSpPr/>
          <p:nvPr/>
        </p:nvGrpSpPr>
        <p:grpSpPr>
          <a:xfrm>
            <a:off x="957987" y="1915469"/>
            <a:ext cx="4897030" cy="4357808"/>
            <a:chOff x="726358" y="1340073"/>
            <a:chExt cx="4897030" cy="4357808"/>
          </a:xfrm>
        </p:grpSpPr>
        <p:sp>
          <p:nvSpPr>
            <p:cNvPr id="394" name="TextBox 393">
              <a:extLst>
                <a:ext uri="{FF2B5EF4-FFF2-40B4-BE49-F238E27FC236}">
                  <a16:creationId xmlns:a16="http://schemas.microsoft.com/office/drawing/2014/main" id="{8DCB9D9D-AD72-C946-B69B-24F5758F978A}"/>
                </a:ext>
              </a:extLst>
            </p:cNvPr>
            <p:cNvSpPr txBox="1"/>
            <p:nvPr/>
          </p:nvSpPr>
          <p:spPr>
            <a:xfrm rot="16200000">
              <a:off x="-1298657" y="3365088"/>
              <a:ext cx="4357808" cy="307777"/>
            </a:xfrm>
            <a:prstGeom prst="rect">
              <a:avLst/>
            </a:prstGeom>
            <a:noFill/>
          </p:spPr>
          <p:txBody>
            <a:bodyPr wrap="square" rtlCol="0">
              <a:spAutoFit/>
            </a:bodyPr>
            <a:lstStyle/>
            <a:p>
              <a:pPr algn="ctr"/>
              <a:r>
                <a:rPr lang="en-US" sz="1400" dirty="0">
                  <a:solidFill>
                    <a:schemeClr val="tx1"/>
                  </a:solidFill>
                </a:rPr>
                <a:t>PFS, %</a:t>
              </a:r>
            </a:p>
          </p:txBody>
        </p:sp>
        <p:grpSp>
          <p:nvGrpSpPr>
            <p:cNvPr id="398" name="Group 397">
              <a:extLst>
                <a:ext uri="{FF2B5EF4-FFF2-40B4-BE49-F238E27FC236}">
                  <a16:creationId xmlns:a16="http://schemas.microsoft.com/office/drawing/2014/main" id="{6782F8B8-81E3-4B45-AF1C-F295BA79A215}"/>
                </a:ext>
              </a:extLst>
            </p:cNvPr>
            <p:cNvGrpSpPr/>
            <p:nvPr/>
          </p:nvGrpSpPr>
          <p:grpSpPr>
            <a:xfrm>
              <a:off x="1087655" y="2562254"/>
              <a:ext cx="4535733" cy="2590128"/>
              <a:chOff x="1087655" y="2562254"/>
              <a:chExt cx="4535733" cy="2590128"/>
            </a:xfrm>
          </p:grpSpPr>
          <p:grpSp>
            <p:nvGrpSpPr>
              <p:cNvPr id="261" name="Group 260">
                <a:extLst>
                  <a:ext uri="{FF2B5EF4-FFF2-40B4-BE49-F238E27FC236}">
                    <a16:creationId xmlns:a16="http://schemas.microsoft.com/office/drawing/2014/main" id="{566217D3-5F7E-DA44-A300-5F48A1D4E29B}"/>
                  </a:ext>
                </a:extLst>
              </p:cNvPr>
              <p:cNvGrpSpPr/>
              <p:nvPr/>
            </p:nvGrpSpPr>
            <p:grpSpPr>
              <a:xfrm>
                <a:off x="1435385" y="2636330"/>
                <a:ext cx="4081818" cy="1908043"/>
                <a:chOff x="717754" y="2856249"/>
                <a:chExt cx="4081818" cy="1908043"/>
              </a:xfrm>
            </p:grpSpPr>
            <p:grpSp>
              <p:nvGrpSpPr>
                <p:cNvPr id="262" name="object 2">
                  <a:extLst>
                    <a:ext uri="{FF2B5EF4-FFF2-40B4-BE49-F238E27FC236}">
                      <a16:creationId xmlns:a16="http://schemas.microsoft.com/office/drawing/2014/main" id="{1F823A5B-2906-DC4F-B64C-82F9831952EF}"/>
                    </a:ext>
                  </a:extLst>
                </p:cNvPr>
                <p:cNvGrpSpPr/>
                <p:nvPr/>
              </p:nvGrpSpPr>
              <p:grpSpPr>
                <a:xfrm>
                  <a:off x="759702" y="3753461"/>
                  <a:ext cx="714375" cy="968375"/>
                  <a:chOff x="759702" y="3753461"/>
                  <a:chExt cx="714375" cy="968375"/>
                </a:xfrm>
              </p:grpSpPr>
              <p:sp>
                <p:nvSpPr>
                  <p:cNvPr id="371" name="object 3">
                    <a:extLst>
                      <a:ext uri="{FF2B5EF4-FFF2-40B4-BE49-F238E27FC236}">
                        <a16:creationId xmlns:a16="http://schemas.microsoft.com/office/drawing/2014/main" id="{A5110EF5-6616-0948-8FC1-0886BBC25D44}"/>
                      </a:ext>
                    </a:extLst>
                  </p:cNvPr>
                  <p:cNvSpPr/>
                  <p:nvPr/>
                </p:nvSpPr>
                <p:spPr>
                  <a:xfrm>
                    <a:off x="759702" y="3759811"/>
                    <a:ext cx="700405" cy="0"/>
                  </a:xfrm>
                  <a:custGeom>
                    <a:avLst/>
                    <a:gdLst/>
                    <a:ahLst/>
                    <a:cxnLst/>
                    <a:rect l="l" t="t" r="r" b="b"/>
                    <a:pathLst>
                      <a:path w="700405">
                        <a:moveTo>
                          <a:pt x="0" y="0"/>
                        </a:moveTo>
                        <a:lnTo>
                          <a:pt x="700125" y="0"/>
                        </a:lnTo>
                      </a:path>
                    </a:pathLst>
                  </a:custGeom>
                  <a:ln w="12700">
                    <a:solidFill>
                      <a:srgbClr val="353535"/>
                    </a:solidFill>
                  </a:ln>
                </p:spPr>
                <p:txBody>
                  <a:bodyPr wrap="square" lIns="0" tIns="0" rIns="0" bIns="0" rtlCol="0"/>
                  <a:lstStyle/>
                  <a:p>
                    <a:endParaRPr/>
                  </a:p>
                </p:txBody>
              </p:sp>
              <p:sp>
                <p:nvSpPr>
                  <p:cNvPr id="372" name="object 4">
                    <a:extLst>
                      <a:ext uri="{FF2B5EF4-FFF2-40B4-BE49-F238E27FC236}">
                        <a16:creationId xmlns:a16="http://schemas.microsoft.com/office/drawing/2014/main" id="{D1F86115-0BBE-2345-B4B2-5D43C81DF4BA}"/>
                      </a:ext>
                    </a:extLst>
                  </p:cNvPr>
                  <p:cNvSpPr/>
                  <p:nvPr/>
                </p:nvSpPr>
                <p:spPr>
                  <a:xfrm>
                    <a:off x="1440607" y="3766973"/>
                    <a:ext cx="0" cy="955040"/>
                  </a:xfrm>
                  <a:custGeom>
                    <a:avLst/>
                    <a:gdLst/>
                    <a:ahLst/>
                    <a:cxnLst/>
                    <a:rect l="l" t="t" r="r" b="b"/>
                    <a:pathLst>
                      <a:path h="955039">
                        <a:moveTo>
                          <a:pt x="0" y="954773"/>
                        </a:moveTo>
                        <a:lnTo>
                          <a:pt x="0" y="0"/>
                        </a:lnTo>
                      </a:path>
                    </a:pathLst>
                  </a:custGeom>
                  <a:ln w="12700">
                    <a:solidFill>
                      <a:srgbClr val="FF6600"/>
                    </a:solidFill>
                  </a:ln>
                </p:spPr>
                <p:txBody>
                  <a:bodyPr wrap="square" lIns="0" tIns="0" rIns="0" bIns="0" rtlCol="0"/>
                  <a:lstStyle/>
                  <a:p>
                    <a:endParaRPr/>
                  </a:p>
                </p:txBody>
              </p:sp>
              <p:sp>
                <p:nvSpPr>
                  <p:cNvPr id="373" name="object 5">
                    <a:extLst>
                      <a:ext uri="{FF2B5EF4-FFF2-40B4-BE49-F238E27FC236}">
                        <a16:creationId xmlns:a16="http://schemas.microsoft.com/office/drawing/2014/main" id="{B95D2142-70AE-EE48-84D4-A7B0320DC307}"/>
                      </a:ext>
                    </a:extLst>
                  </p:cNvPr>
                  <p:cNvSpPr/>
                  <p:nvPr/>
                </p:nvSpPr>
                <p:spPr>
                  <a:xfrm>
                    <a:off x="1467172" y="3759810"/>
                    <a:ext cx="0" cy="962025"/>
                  </a:xfrm>
                  <a:custGeom>
                    <a:avLst/>
                    <a:gdLst/>
                    <a:ahLst/>
                    <a:cxnLst/>
                    <a:rect l="l" t="t" r="r" b="b"/>
                    <a:pathLst>
                      <a:path h="962025">
                        <a:moveTo>
                          <a:pt x="0" y="961936"/>
                        </a:moveTo>
                        <a:lnTo>
                          <a:pt x="0" y="0"/>
                        </a:lnTo>
                      </a:path>
                    </a:pathLst>
                  </a:custGeom>
                  <a:ln w="12700">
                    <a:solidFill>
                      <a:srgbClr val="2893FF"/>
                    </a:solidFill>
                  </a:ln>
                </p:spPr>
                <p:txBody>
                  <a:bodyPr wrap="square" lIns="0" tIns="0" rIns="0" bIns="0" rtlCol="0"/>
                  <a:lstStyle/>
                  <a:p>
                    <a:endParaRPr/>
                  </a:p>
                </p:txBody>
              </p:sp>
            </p:grpSp>
            <p:grpSp>
              <p:nvGrpSpPr>
                <p:cNvPr id="263" name="object 10">
                  <a:extLst>
                    <a:ext uri="{FF2B5EF4-FFF2-40B4-BE49-F238E27FC236}">
                      <a16:creationId xmlns:a16="http://schemas.microsoft.com/office/drawing/2014/main" id="{D0041E38-B023-EA44-80F9-BB59C8CB1F6A}"/>
                    </a:ext>
                  </a:extLst>
                </p:cNvPr>
                <p:cNvGrpSpPr/>
                <p:nvPr/>
              </p:nvGrpSpPr>
              <p:grpSpPr>
                <a:xfrm>
                  <a:off x="717754" y="2859394"/>
                  <a:ext cx="4081818" cy="1904898"/>
                  <a:chOff x="717754" y="2859394"/>
                  <a:chExt cx="4081818" cy="1904898"/>
                </a:xfrm>
              </p:grpSpPr>
              <p:sp>
                <p:nvSpPr>
                  <p:cNvPr id="349" name="object 11">
                    <a:extLst>
                      <a:ext uri="{FF2B5EF4-FFF2-40B4-BE49-F238E27FC236}">
                        <a16:creationId xmlns:a16="http://schemas.microsoft.com/office/drawing/2014/main" id="{5F3845BF-BF7F-B940-AE1E-1676BA5DCA11}"/>
                      </a:ext>
                    </a:extLst>
                  </p:cNvPr>
                  <p:cNvSpPr/>
                  <p:nvPr/>
                </p:nvSpPr>
                <p:spPr>
                  <a:xfrm>
                    <a:off x="759702" y="2859394"/>
                    <a:ext cx="4039870" cy="1862455"/>
                  </a:xfrm>
                  <a:custGeom>
                    <a:avLst/>
                    <a:gdLst/>
                    <a:ahLst/>
                    <a:cxnLst/>
                    <a:rect l="l" t="t" r="r" b="b"/>
                    <a:pathLst>
                      <a:path w="4039870" h="1862454">
                        <a:moveTo>
                          <a:pt x="0" y="0"/>
                        </a:moveTo>
                        <a:lnTo>
                          <a:pt x="0" y="1862353"/>
                        </a:lnTo>
                        <a:lnTo>
                          <a:pt x="4039285" y="1862353"/>
                        </a:lnTo>
                      </a:path>
                    </a:pathLst>
                  </a:custGeom>
                  <a:ln w="12700">
                    <a:solidFill>
                      <a:srgbClr val="353535"/>
                    </a:solidFill>
                  </a:ln>
                </p:spPr>
                <p:txBody>
                  <a:bodyPr wrap="square" lIns="0" tIns="0" rIns="0" bIns="0" rtlCol="0"/>
                  <a:lstStyle/>
                  <a:p>
                    <a:endParaRPr/>
                  </a:p>
                </p:txBody>
              </p:sp>
              <p:sp>
                <p:nvSpPr>
                  <p:cNvPr id="350" name="object 12">
                    <a:extLst>
                      <a:ext uri="{FF2B5EF4-FFF2-40B4-BE49-F238E27FC236}">
                        <a16:creationId xmlns:a16="http://schemas.microsoft.com/office/drawing/2014/main" id="{26B349F4-E178-C84F-90E9-1AB23B59F7DD}"/>
                      </a:ext>
                    </a:extLst>
                  </p:cNvPr>
                  <p:cNvSpPr/>
                  <p:nvPr/>
                </p:nvSpPr>
                <p:spPr>
                  <a:xfrm>
                    <a:off x="717754" y="2884562"/>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1" name="object 13">
                    <a:extLst>
                      <a:ext uri="{FF2B5EF4-FFF2-40B4-BE49-F238E27FC236}">
                        <a16:creationId xmlns:a16="http://schemas.microsoft.com/office/drawing/2014/main" id="{E035C617-5A46-8D48-8599-0EE7B286D638}"/>
                      </a:ext>
                    </a:extLst>
                  </p:cNvPr>
                  <p:cNvSpPr/>
                  <p:nvPr/>
                </p:nvSpPr>
                <p:spPr>
                  <a:xfrm>
                    <a:off x="717754" y="3233962"/>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2" name="object 14">
                    <a:extLst>
                      <a:ext uri="{FF2B5EF4-FFF2-40B4-BE49-F238E27FC236}">
                        <a16:creationId xmlns:a16="http://schemas.microsoft.com/office/drawing/2014/main" id="{F3189787-AC41-A444-B12D-CB13834FD580}"/>
                      </a:ext>
                    </a:extLst>
                  </p:cNvPr>
                  <p:cNvSpPr/>
                  <p:nvPr/>
                </p:nvSpPr>
                <p:spPr>
                  <a:xfrm>
                    <a:off x="717754" y="3583363"/>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3" name="object 15">
                    <a:extLst>
                      <a:ext uri="{FF2B5EF4-FFF2-40B4-BE49-F238E27FC236}">
                        <a16:creationId xmlns:a16="http://schemas.microsoft.com/office/drawing/2014/main" id="{DFBDA4D0-9270-8640-8937-8C52FFCC8E81}"/>
                      </a:ext>
                    </a:extLst>
                  </p:cNvPr>
                  <p:cNvSpPr/>
                  <p:nvPr/>
                </p:nvSpPr>
                <p:spPr>
                  <a:xfrm>
                    <a:off x="717754" y="3932764"/>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4" name="object 16">
                    <a:extLst>
                      <a:ext uri="{FF2B5EF4-FFF2-40B4-BE49-F238E27FC236}">
                        <a16:creationId xmlns:a16="http://schemas.microsoft.com/office/drawing/2014/main" id="{848BE297-32CA-4A49-80A8-FF47D33F6354}"/>
                      </a:ext>
                    </a:extLst>
                  </p:cNvPr>
                  <p:cNvSpPr/>
                  <p:nvPr/>
                </p:nvSpPr>
                <p:spPr>
                  <a:xfrm>
                    <a:off x="717754" y="4282164"/>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5" name="object 17">
                    <a:extLst>
                      <a:ext uri="{FF2B5EF4-FFF2-40B4-BE49-F238E27FC236}">
                        <a16:creationId xmlns:a16="http://schemas.microsoft.com/office/drawing/2014/main" id="{5354389F-15BE-3B45-844E-E22D0C246FFF}"/>
                      </a:ext>
                    </a:extLst>
                  </p:cNvPr>
                  <p:cNvSpPr/>
                  <p:nvPr/>
                </p:nvSpPr>
                <p:spPr>
                  <a:xfrm>
                    <a:off x="717754" y="4631565"/>
                    <a:ext cx="42545" cy="0"/>
                  </a:xfrm>
                  <a:custGeom>
                    <a:avLst/>
                    <a:gdLst/>
                    <a:ahLst/>
                    <a:cxnLst/>
                    <a:rect l="l" t="t" r="r" b="b"/>
                    <a:pathLst>
                      <a:path w="42545">
                        <a:moveTo>
                          <a:pt x="41948" y="0"/>
                        </a:moveTo>
                        <a:lnTo>
                          <a:pt x="0" y="0"/>
                        </a:lnTo>
                      </a:path>
                    </a:pathLst>
                  </a:custGeom>
                  <a:ln w="12700">
                    <a:solidFill>
                      <a:srgbClr val="353535"/>
                    </a:solidFill>
                  </a:ln>
                </p:spPr>
                <p:txBody>
                  <a:bodyPr wrap="square" lIns="0" tIns="0" rIns="0" bIns="0" rtlCol="0"/>
                  <a:lstStyle/>
                  <a:p>
                    <a:endParaRPr/>
                  </a:p>
                </p:txBody>
              </p:sp>
              <p:sp>
                <p:nvSpPr>
                  <p:cNvPr id="356" name="object 18">
                    <a:extLst>
                      <a:ext uri="{FF2B5EF4-FFF2-40B4-BE49-F238E27FC236}">
                        <a16:creationId xmlns:a16="http://schemas.microsoft.com/office/drawing/2014/main" id="{EE50656C-A3DD-2540-A2E5-654D20EB3D2E}"/>
                      </a:ext>
                    </a:extLst>
                  </p:cNvPr>
                  <p:cNvSpPr/>
                  <p:nvPr/>
                </p:nvSpPr>
                <p:spPr>
                  <a:xfrm>
                    <a:off x="854078"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7" name="object 19">
                    <a:extLst>
                      <a:ext uri="{FF2B5EF4-FFF2-40B4-BE49-F238E27FC236}">
                        <a16:creationId xmlns:a16="http://schemas.microsoft.com/office/drawing/2014/main" id="{97FD8EAE-56B5-F24A-B57A-3598649A13D0}"/>
                      </a:ext>
                    </a:extLst>
                  </p:cNvPr>
                  <p:cNvSpPr/>
                  <p:nvPr/>
                </p:nvSpPr>
                <p:spPr>
                  <a:xfrm>
                    <a:off x="112352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8" name="object 20">
                    <a:extLst>
                      <a:ext uri="{FF2B5EF4-FFF2-40B4-BE49-F238E27FC236}">
                        <a16:creationId xmlns:a16="http://schemas.microsoft.com/office/drawing/2014/main" id="{7A62413B-0D41-BB4A-B8A8-B6C8308433E0}"/>
                      </a:ext>
                    </a:extLst>
                  </p:cNvPr>
                  <p:cNvSpPr/>
                  <p:nvPr/>
                </p:nvSpPr>
                <p:spPr>
                  <a:xfrm>
                    <a:off x="139297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59" name="object 21">
                    <a:extLst>
                      <a:ext uri="{FF2B5EF4-FFF2-40B4-BE49-F238E27FC236}">
                        <a16:creationId xmlns:a16="http://schemas.microsoft.com/office/drawing/2014/main" id="{7878E952-2F03-1448-A9BE-483B54F728A8}"/>
                      </a:ext>
                    </a:extLst>
                  </p:cNvPr>
                  <p:cNvSpPr/>
                  <p:nvPr/>
                </p:nvSpPr>
                <p:spPr>
                  <a:xfrm>
                    <a:off x="1662416"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0" name="object 22">
                    <a:extLst>
                      <a:ext uri="{FF2B5EF4-FFF2-40B4-BE49-F238E27FC236}">
                        <a16:creationId xmlns:a16="http://schemas.microsoft.com/office/drawing/2014/main" id="{D256878B-2AAB-D443-BEF4-FBF6DB016F33}"/>
                      </a:ext>
                    </a:extLst>
                  </p:cNvPr>
                  <p:cNvSpPr/>
                  <p:nvPr/>
                </p:nvSpPr>
                <p:spPr>
                  <a:xfrm>
                    <a:off x="1931861"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1" name="object 23">
                    <a:extLst>
                      <a:ext uri="{FF2B5EF4-FFF2-40B4-BE49-F238E27FC236}">
                        <a16:creationId xmlns:a16="http://schemas.microsoft.com/office/drawing/2014/main" id="{87790570-FCAE-D642-BD6D-BE5975FCBEE0}"/>
                      </a:ext>
                    </a:extLst>
                  </p:cNvPr>
                  <p:cNvSpPr/>
                  <p:nvPr/>
                </p:nvSpPr>
                <p:spPr>
                  <a:xfrm>
                    <a:off x="2201307"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2" name="object 24">
                    <a:extLst>
                      <a:ext uri="{FF2B5EF4-FFF2-40B4-BE49-F238E27FC236}">
                        <a16:creationId xmlns:a16="http://schemas.microsoft.com/office/drawing/2014/main" id="{BDB867D3-46B6-2F44-A5AF-5A0C924D2C09}"/>
                      </a:ext>
                    </a:extLst>
                  </p:cNvPr>
                  <p:cNvSpPr/>
                  <p:nvPr/>
                </p:nvSpPr>
                <p:spPr>
                  <a:xfrm>
                    <a:off x="2470753"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3" name="object 25">
                    <a:extLst>
                      <a:ext uri="{FF2B5EF4-FFF2-40B4-BE49-F238E27FC236}">
                        <a16:creationId xmlns:a16="http://schemas.microsoft.com/office/drawing/2014/main" id="{B893F0AB-3620-AD4F-8BEC-A5215B5A87DF}"/>
                      </a:ext>
                    </a:extLst>
                  </p:cNvPr>
                  <p:cNvSpPr/>
                  <p:nvPr/>
                </p:nvSpPr>
                <p:spPr>
                  <a:xfrm>
                    <a:off x="2740199"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4" name="object 26">
                    <a:extLst>
                      <a:ext uri="{FF2B5EF4-FFF2-40B4-BE49-F238E27FC236}">
                        <a16:creationId xmlns:a16="http://schemas.microsoft.com/office/drawing/2014/main" id="{55DB0720-9726-5741-8F8A-7BB0B6C0E88F}"/>
                      </a:ext>
                    </a:extLst>
                  </p:cNvPr>
                  <p:cNvSpPr/>
                  <p:nvPr/>
                </p:nvSpPr>
                <p:spPr>
                  <a:xfrm>
                    <a:off x="300964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5" name="object 27">
                    <a:extLst>
                      <a:ext uri="{FF2B5EF4-FFF2-40B4-BE49-F238E27FC236}">
                        <a16:creationId xmlns:a16="http://schemas.microsoft.com/office/drawing/2014/main" id="{B144F914-FAF2-784C-BBFA-96415D61CDAE}"/>
                      </a:ext>
                    </a:extLst>
                  </p:cNvPr>
                  <p:cNvSpPr/>
                  <p:nvPr/>
                </p:nvSpPr>
                <p:spPr>
                  <a:xfrm>
                    <a:off x="327909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6" name="object 28">
                    <a:extLst>
                      <a:ext uri="{FF2B5EF4-FFF2-40B4-BE49-F238E27FC236}">
                        <a16:creationId xmlns:a16="http://schemas.microsoft.com/office/drawing/2014/main" id="{E82F07D7-5744-0148-9248-91C6A2319A1D}"/>
                      </a:ext>
                    </a:extLst>
                  </p:cNvPr>
                  <p:cNvSpPr/>
                  <p:nvPr/>
                </p:nvSpPr>
                <p:spPr>
                  <a:xfrm>
                    <a:off x="3548537"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7" name="object 29">
                    <a:extLst>
                      <a:ext uri="{FF2B5EF4-FFF2-40B4-BE49-F238E27FC236}">
                        <a16:creationId xmlns:a16="http://schemas.microsoft.com/office/drawing/2014/main" id="{478D9582-696B-4A4D-97A0-1E337187BA78}"/>
                      </a:ext>
                    </a:extLst>
                  </p:cNvPr>
                  <p:cNvSpPr/>
                  <p:nvPr/>
                </p:nvSpPr>
                <p:spPr>
                  <a:xfrm>
                    <a:off x="3817983"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8" name="object 30">
                    <a:extLst>
                      <a:ext uri="{FF2B5EF4-FFF2-40B4-BE49-F238E27FC236}">
                        <a16:creationId xmlns:a16="http://schemas.microsoft.com/office/drawing/2014/main" id="{122D659E-9CF0-654A-9F0A-5BA826D92698}"/>
                      </a:ext>
                    </a:extLst>
                  </p:cNvPr>
                  <p:cNvSpPr/>
                  <p:nvPr/>
                </p:nvSpPr>
                <p:spPr>
                  <a:xfrm>
                    <a:off x="4087429"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69" name="object 31">
                    <a:extLst>
                      <a:ext uri="{FF2B5EF4-FFF2-40B4-BE49-F238E27FC236}">
                        <a16:creationId xmlns:a16="http://schemas.microsoft.com/office/drawing/2014/main" id="{BE08CDCF-B3CF-B542-80F6-80D0D9BAA321}"/>
                      </a:ext>
                    </a:extLst>
                  </p:cNvPr>
                  <p:cNvSpPr/>
                  <p:nvPr/>
                </p:nvSpPr>
                <p:spPr>
                  <a:xfrm>
                    <a:off x="4356874"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sp>
                <p:nvSpPr>
                  <p:cNvPr id="370" name="object 32">
                    <a:extLst>
                      <a:ext uri="{FF2B5EF4-FFF2-40B4-BE49-F238E27FC236}">
                        <a16:creationId xmlns:a16="http://schemas.microsoft.com/office/drawing/2014/main" id="{5A552598-8912-414F-9FDB-EB7D5C3A9528}"/>
                      </a:ext>
                    </a:extLst>
                  </p:cNvPr>
                  <p:cNvSpPr/>
                  <p:nvPr/>
                </p:nvSpPr>
                <p:spPr>
                  <a:xfrm>
                    <a:off x="4626320" y="4721747"/>
                    <a:ext cx="0" cy="42545"/>
                  </a:xfrm>
                  <a:custGeom>
                    <a:avLst/>
                    <a:gdLst/>
                    <a:ahLst/>
                    <a:cxnLst/>
                    <a:rect l="l" t="t" r="r" b="b"/>
                    <a:pathLst>
                      <a:path h="42545">
                        <a:moveTo>
                          <a:pt x="0" y="0"/>
                        </a:moveTo>
                        <a:lnTo>
                          <a:pt x="0" y="41948"/>
                        </a:lnTo>
                      </a:path>
                    </a:pathLst>
                  </a:custGeom>
                  <a:ln w="12700">
                    <a:solidFill>
                      <a:srgbClr val="353535"/>
                    </a:solidFill>
                  </a:ln>
                </p:spPr>
                <p:txBody>
                  <a:bodyPr wrap="square" lIns="0" tIns="0" rIns="0" bIns="0" rtlCol="0"/>
                  <a:lstStyle/>
                  <a:p>
                    <a:endParaRPr/>
                  </a:p>
                </p:txBody>
              </p:sp>
            </p:grpSp>
            <p:grpSp>
              <p:nvGrpSpPr>
                <p:cNvPr id="264" name="object 158">
                  <a:extLst>
                    <a:ext uri="{FF2B5EF4-FFF2-40B4-BE49-F238E27FC236}">
                      <a16:creationId xmlns:a16="http://schemas.microsoft.com/office/drawing/2014/main" id="{B0FE3C37-F900-3344-B9FC-47E966E7EF03}"/>
                    </a:ext>
                  </a:extLst>
                </p:cNvPr>
                <p:cNvGrpSpPr/>
                <p:nvPr/>
              </p:nvGrpSpPr>
              <p:grpSpPr>
                <a:xfrm>
                  <a:off x="824659" y="2856249"/>
                  <a:ext cx="3957320" cy="1756410"/>
                  <a:chOff x="824659" y="2856249"/>
                  <a:chExt cx="3957320" cy="1756410"/>
                </a:xfrm>
              </p:grpSpPr>
              <p:sp>
                <p:nvSpPr>
                  <p:cNvPr id="298" name="object 159">
                    <a:extLst>
                      <a:ext uri="{FF2B5EF4-FFF2-40B4-BE49-F238E27FC236}">
                        <a16:creationId xmlns:a16="http://schemas.microsoft.com/office/drawing/2014/main" id="{768278AC-AAF3-9F49-9024-483C4D50347F}"/>
                      </a:ext>
                    </a:extLst>
                  </p:cNvPr>
                  <p:cNvSpPr/>
                  <p:nvPr/>
                </p:nvSpPr>
                <p:spPr>
                  <a:xfrm>
                    <a:off x="905111" y="2884562"/>
                    <a:ext cx="2489200" cy="1721485"/>
                  </a:xfrm>
                  <a:custGeom>
                    <a:avLst/>
                    <a:gdLst/>
                    <a:ahLst/>
                    <a:cxnLst/>
                    <a:rect l="l" t="t" r="r" b="b"/>
                    <a:pathLst>
                      <a:path w="2489200" h="1721485">
                        <a:moveTo>
                          <a:pt x="0" y="0"/>
                        </a:moveTo>
                        <a:lnTo>
                          <a:pt x="0" y="32156"/>
                        </a:lnTo>
                        <a:lnTo>
                          <a:pt x="22364" y="32156"/>
                        </a:lnTo>
                        <a:lnTo>
                          <a:pt x="22364" y="44742"/>
                        </a:lnTo>
                        <a:lnTo>
                          <a:pt x="34950" y="44742"/>
                        </a:lnTo>
                        <a:lnTo>
                          <a:pt x="34950" y="52959"/>
                        </a:lnTo>
                        <a:lnTo>
                          <a:pt x="112026" y="52959"/>
                        </a:lnTo>
                        <a:lnTo>
                          <a:pt x="112026" y="83883"/>
                        </a:lnTo>
                        <a:lnTo>
                          <a:pt x="129324" y="83883"/>
                        </a:lnTo>
                        <a:lnTo>
                          <a:pt x="129324" y="152577"/>
                        </a:lnTo>
                        <a:lnTo>
                          <a:pt x="145059" y="152577"/>
                        </a:lnTo>
                        <a:lnTo>
                          <a:pt x="145059" y="203428"/>
                        </a:lnTo>
                        <a:lnTo>
                          <a:pt x="145059" y="216535"/>
                        </a:lnTo>
                        <a:lnTo>
                          <a:pt x="162890" y="216535"/>
                        </a:lnTo>
                        <a:lnTo>
                          <a:pt x="162890" y="267919"/>
                        </a:lnTo>
                        <a:lnTo>
                          <a:pt x="186474" y="267919"/>
                        </a:lnTo>
                        <a:lnTo>
                          <a:pt x="186474" y="283133"/>
                        </a:lnTo>
                        <a:lnTo>
                          <a:pt x="236816" y="283133"/>
                        </a:lnTo>
                        <a:lnTo>
                          <a:pt x="236816" y="297802"/>
                        </a:lnTo>
                        <a:lnTo>
                          <a:pt x="247294" y="297802"/>
                        </a:lnTo>
                        <a:lnTo>
                          <a:pt x="247294" y="308813"/>
                        </a:lnTo>
                        <a:lnTo>
                          <a:pt x="296583" y="308813"/>
                        </a:lnTo>
                        <a:lnTo>
                          <a:pt x="303923" y="308813"/>
                        </a:lnTo>
                        <a:lnTo>
                          <a:pt x="303923" y="317207"/>
                        </a:lnTo>
                        <a:lnTo>
                          <a:pt x="326466" y="317207"/>
                        </a:lnTo>
                        <a:lnTo>
                          <a:pt x="326466" y="424167"/>
                        </a:lnTo>
                        <a:lnTo>
                          <a:pt x="338010" y="424167"/>
                        </a:lnTo>
                        <a:lnTo>
                          <a:pt x="338010" y="470306"/>
                        </a:lnTo>
                        <a:lnTo>
                          <a:pt x="338010" y="485508"/>
                        </a:lnTo>
                        <a:lnTo>
                          <a:pt x="346913" y="485508"/>
                        </a:lnTo>
                        <a:lnTo>
                          <a:pt x="346913" y="510679"/>
                        </a:lnTo>
                        <a:lnTo>
                          <a:pt x="346913" y="522731"/>
                        </a:lnTo>
                        <a:lnTo>
                          <a:pt x="361594" y="522731"/>
                        </a:lnTo>
                        <a:lnTo>
                          <a:pt x="361594" y="597192"/>
                        </a:lnTo>
                        <a:lnTo>
                          <a:pt x="401447" y="597192"/>
                        </a:lnTo>
                        <a:lnTo>
                          <a:pt x="401447" y="620788"/>
                        </a:lnTo>
                        <a:lnTo>
                          <a:pt x="460692" y="620788"/>
                        </a:lnTo>
                        <a:lnTo>
                          <a:pt x="460692" y="649097"/>
                        </a:lnTo>
                        <a:lnTo>
                          <a:pt x="486905" y="649097"/>
                        </a:lnTo>
                        <a:lnTo>
                          <a:pt x="486905" y="699427"/>
                        </a:lnTo>
                        <a:lnTo>
                          <a:pt x="508406" y="699427"/>
                        </a:lnTo>
                        <a:lnTo>
                          <a:pt x="508406" y="752386"/>
                        </a:lnTo>
                        <a:lnTo>
                          <a:pt x="508406" y="848334"/>
                        </a:lnTo>
                        <a:lnTo>
                          <a:pt x="528510" y="848334"/>
                        </a:lnTo>
                        <a:lnTo>
                          <a:pt x="528510" y="882421"/>
                        </a:lnTo>
                        <a:lnTo>
                          <a:pt x="545630" y="882421"/>
                        </a:lnTo>
                        <a:lnTo>
                          <a:pt x="545630" y="918070"/>
                        </a:lnTo>
                        <a:lnTo>
                          <a:pt x="577621" y="918070"/>
                        </a:lnTo>
                        <a:lnTo>
                          <a:pt x="577621" y="933272"/>
                        </a:lnTo>
                        <a:lnTo>
                          <a:pt x="597535" y="933272"/>
                        </a:lnTo>
                        <a:lnTo>
                          <a:pt x="597535" y="945337"/>
                        </a:lnTo>
                        <a:lnTo>
                          <a:pt x="653643" y="945337"/>
                        </a:lnTo>
                        <a:lnTo>
                          <a:pt x="653643" y="963688"/>
                        </a:lnTo>
                        <a:lnTo>
                          <a:pt x="662025" y="963688"/>
                        </a:lnTo>
                        <a:lnTo>
                          <a:pt x="662025" y="973645"/>
                        </a:lnTo>
                        <a:lnTo>
                          <a:pt x="694182" y="973645"/>
                        </a:lnTo>
                        <a:lnTo>
                          <a:pt x="694182" y="1104722"/>
                        </a:lnTo>
                        <a:lnTo>
                          <a:pt x="709739" y="1104722"/>
                        </a:lnTo>
                        <a:lnTo>
                          <a:pt x="709739" y="1132509"/>
                        </a:lnTo>
                        <a:lnTo>
                          <a:pt x="724420" y="1132509"/>
                        </a:lnTo>
                        <a:lnTo>
                          <a:pt x="724420" y="1204341"/>
                        </a:lnTo>
                        <a:lnTo>
                          <a:pt x="745921" y="1204341"/>
                        </a:lnTo>
                        <a:lnTo>
                          <a:pt x="745921" y="1216406"/>
                        </a:lnTo>
                        <a:lnTo>
                          <a:pt x="760603" y="1216406"/>
                        </a:lnTo>
                        <a:lnTo>
                          <a:pt x="760603" y="1246289"/>
                        </a:lnTo>
                        <a:lnTo>
                          <a:pt x="804646" y="1246289"/>
                        </a:lnTo>
                        <a:lnTo>
                          <a:pt x="804646" y="1256245"/>
                        </a:lnTo>
                        <a:lnTo>
                          <a:pt x="812507" y="1256245"/>
                        </a:lnTo>
                        <a:lnTo>
                          <a:pt x="812507" y="1271447"/>
                        </a:lnTo>
                        <a:lnTo>
                          <a:pt x="858126" y="1271447"/>
                        </a:lnTo>
                        <a:lnTo>
                          <a:pt x="858126" y="1284566"/>
                        </a:lnTo>
                        <a:lnTo>
                          <a:pt x="871753" y="1284566"/>
                        </a:lnTo>
                        <a:lnTo>
                          <a:pt x="871753" y="1302385"/>
                        </a:lnTo>
                        <a:lnTo>
                          <a:pt x="879614" y="1302385"/>
                        </a:lnTo>
                        <a:lnTo>
                          <a:pt x="879614" y="1358493"/>
                        </a:lnTo>
                        <a:lnTo>
                          <a:pt x="892200" y="1358493"/>
                        </a:lnTo>
                        <a:lnTo>
                          <a:pt x="892200" y="1400962"/>
                        </a:lnTo>
                        <a:lnTo>
                          <a:pt x="908977" y="1400962"/>
                        </a:lnTo>
                        <a:lnTo>
                          <a:pt x="908977" y="1465973"/>
                        </a:lnTo>
                        <a:lnTo>
                          <a:pt x="925233" y="1465973"/>
                        </a:lnTo>
                        <a:lnTo>
                          <a:pt x="925233" y="1481175"/>
                        </a:lnTo>
                        <a:lnTo>
                          <a:pt x="943063" y="1481175"/>
                        </a:lnTo>
                        <a:lnTo>
                          <a:pt x="943063" y="1497952"/>
                        </a:lnTo>
                        <a:lnTo>
                          <a:pt x="962456" y="1497952"/>
                        </a:lnTo>
                        <a:lnTo>
                          <a:pt x="962456" y="1514208"/>
                        </a:lnTo>
                        <a:lnTo>
                          <a:pt x="983957" y="1514208"/>
                        </a:lnTo>
                        <a:lnTo>
                          <a:pt x="983957" y="1529943"/>
                        </a:lnTo>
                        <a:lnTo>
                          <a:pt x="1094587" y="1529943"/>
                        </a:lnTo>
                        <a:lnTo>
                          <a:pt x="1117130" y="1529943"/>
                        </a:lnTo>
                        <a:lnTo>
                          <a:pt x="1117130" y="1540954"/>
                        </a:lnTo>
                        <a:lnTo>
                          <a:pt x="1241399" y="1540954"/>
                        </a:lnTo>
                        <a:lnTo>
                          <a:pt x="1241399" y="1561401"/>
                        </a:lnTo>
                        <a:lnTo>
                          <a:pt x="1293304" y="1561401"/>
                        </a:lnTo>
                        <a:lnTo>
                          <a:pt x="1293304" y="1573987"/>
                        </a:lnTo>
                        <a:lnTo>
                          <a:pt x="1468424" y="1573987"/>
                        </a:lnTo>
                        <a:lnTo>
                          <a:pt x="1468424" y="1592859"/>
                        </a:lnTo>
                        <a:lnTo>
                          <a:pt x="1539201" y="1592859"/>
                        </a:lnTo>
                        <a:lnTo>
                          <a:pt x="1539201" y="1632178"/>
                        </a:lnTo>
                        <a:lnTo>
                          <a:pt x="1716417" y="1632178"/>
                        </a:lnTo>
                        <a:lnTo>
                          <a:pt x="1716417" y="1683042"/>
                        </a:lnTo>
                        <a:lnTo>
                          <a:pt x="2165756" y="1683042"/>
                        </a:lnTo>
                        <a:lnTo>
                          <a:pt x="2165756" y="1704009"/>
                        </a:lnTo>
                        <a:lnTo>
                          <a:pt x="2308364" y="1704009"/>
                        </a:lnTo>
                        <a:lnTo>
                          <a:pt x="2308364" y="1721307"/>
                        </a:lnTo>
                        <a:lnTo>
                          <a:pt x="2488730" y="1721307"/>
                        </a:lnTo>
                      </a:path>
                    </a:pathLst>
                  </a:custGeom>
                  <a:ln w="15875">
                    <a:solidFill>
                      <a:srgbClr val="FF6600"/>
                    </a:solidFill>
                  </a:ln>
                </p:spPr>
                <p:txBody>
                  <a:bodyPr wrap="square" lIns="0" tIns="0" rIns="0" bIns="0" rtlCol="0"/>
                  <a:lstStyle/>
                  <a:p>
                    <a:endParaRPr/>
                  </a:p>
                </p:txBody>
              </p:sp>
              <p:sp>
                <p:nvSpPr>
                  <p:cNvPr id="299" name="object 160">
                    <a:extLst>
                      <a:ext uri="{FF2B5EF4-FFF2-40B4-BE49-F238E27FC236}">
                        <a16:creationId xmlns:a16="http://schemas.microsoft.com/office/drawing/2014/main" id="{A89A4D4A-9033-3549-8F09-C8FBB59F6278}"/>
                      </a:ext>
                    </a:extLst>
                  </p:cNvPr>
                  <p:cNvSpPr/>
                  <p:nvPr/>
                </p:nvSpPr>
                <p:spPr>
                  <a:xfrm>
                    <a:off x="831009" y="2884562"/>
                    <a:ext cx="3944620" cy="1590675"/>
                  </a:xfrm>
                  <a:custGeom>
                    <a:avLst/>
                    <a:gdLst/>
                    <a:ahLst/>
                    <a:cxnLst/>
                    <a:rect l="l" t="t" r="r" b="b"/>
                    <a:pathLst>
                      <a:path w="3944620" h="1590675">
                        <a:moveTo>
                          <a:pt x="0" y="0"/>
                        </a:moveTo>
                        <a:lnTo>
                          <a:pt x="92278" y="0"/>
                        </a:lnTo>
                        <a:lnTo>
                          <a:pt x="92278" y="18872"/>
                        </a:lnTo>
                        <a:lnTo>
                          <a:pt x="113245" y="18872"/>
                        </a:lnTo>
                        <a:lnTo>
                          <a:pt x="113245" y="29362"/>
                        </a:lnTo>
                        <a:lnTo>
                          <a:pt x="146812" y="29362"/>
                        </a:lnTo>
                        <a:lnTo>
                          <a:pt x="146812" y="68160"/>
                        </a:lnTo>
                        <a:lnTo>
                          <a:pt x="174066" y="68160"/>
                        </a:lnTo>
                        <a:lnTo>
                          <a:pt x="174066" y="97523"/>
                        </a:lnTo>
                        <a:lnTo>
                          <a:pt x="186651" y="97523"/>
                        </a:lnTo>
                        <a:lnTo>
                          <a:pt x="186651" y="176174"/>
                        </a:lnTo>
                        <a:lnTo>
                          <a:pt x="203428" y="176174"/>
                        </a:lnTo>
                        <a:lnTo>
                          <a:pt x="203428" y="294665"/>
                        </a:lnTo>
                        <a:lnTo>
                          <a:pt x="222313" y="294665"/>
                        </a:lnTo>
                        <a:lnTo>
                          <a:pt x="222313" y="446709"/>
                        </a:lnTo>
                        <a:lnTo>
                          <a:pt x="234886" y="446709"/>
                        </a:lnTo>
                        <a:lnTo>
                          <a:pt x="234886" y="479221"/>
                        </a:lnTo>
                        <a:lnTo>
                          <a:pt x="248526" y="479221"/>
                        </a:lnTo>
                        <a:lnTo>
                          <a:pt x="248526" y="514870"/>
                        </a:lnTo>
                        <a:lnTo>
                          <a:pt x="266344" y="514870"/>
                        </a:lnTo>
                        <a:lnTo>
                          <a:pt x="266344" y="527456"/>
                        </a:lnTo>
                        <a:lnTo>
                          <a:pt x="300951" y="527456"/>
                        </a:lnTo>
                        <a:lnTo>
                          <a:pt x="300951" y="547382"/>
                        </a:lnTo>
                        <a:lnTo>
                          <a:pt x="317728" y="547382"/>
                        </a:lnTo>
                        <a:lnTo>
                          <a:pt x="317728" y="559968"/>
                        </a:lnTo>
                        <a:lnTo>
                          <a:pt x="355485" y="559968"/>
                        </a:lnTo>
                        <a:lnTo>
                          <a:pt x="355485" y="572541"/>
                        </a:lnTo>
                        <a:lnTo>
                          <a:pt x="372262" y="572541"/>
                        </a:lnTo>
                        <a:lnTo>
                          <a:pt x="372262" y="607148"/>
                        </a:lnTo>
                        <a:lnTo>
                          <a:pt x="402666" y="607148"/>
                        </a:lnTo>
                        <a:lnTo>
                          <a:pt x="402666" y="659587"/>
                        </a:lnTo>
                        <a:lnTo>
                          <a:pt x="417004" y="659587"/>
                        </a:lnTo>
                        <a:lnTo>
                          <a:pt x="417004" y="673214"/>
                        </a:lnTo>
                        <a:lnTo>
                          <a:pt x="433082" y="673214"/>
                        </a:lnTo>
                        <a:lnTo>
                          <a:pt x="433082" y="706767"/>
                        </a:lnTo>
                        <a:lnTo>
                          <a:pt x="451954" y="706767"/>
                        </a:lnTo>
                        <a:lnTo>
                          <a:pt x="451954" y="714806"/>
                        </a:lnTo>
                        <a:lnTo>
                          <a:pt x="501243" y="714806"/>
                        </a:lnTo>
                        <a:lnTo>
                          <a:pt x="501243" y="731939"/>
                        </a:lnTo>
                        <a:lnTo>
                          <a:pt x="551230" y="731939"/>
                        </a:lnTo>
                        <a:lnTo>
                          <a:pt x="551230" y="747318"/>
                        </a:lnTo>
                        <a:lnTo>
                          <a:pt x="568007" y="747318"/>
                        </a:lnTo>
                        <a:lnTo>
                          <a:pt x="568007" y="762342"/>
                        </a:lnTo>
                        <a:lnTo>
                          <a:pt x="583730" y="762342"/>
                        </a:lnTo>
                        <a:lnTo>
                          <a:pt x="583730" y="823861"/>
                        </a:lnTo>
                        <a:lnTo>
                          <a:pt x="596315" y="823861"/>
                        </a:lnTo>
                        <a:lnTo>
                          <a:pt x="596315" y="831557"/>
                        </a:lnTo>
                        <a:lnTo>
                          <a:pt x="602602" y="831557"/>
                        </a:lnTo>
                        <a:lnTo>
                          <a:pt x="602602" y="864768"/>
                        </a:lnTo>
                        <a:lnTo>
                          <a:pt x="628827" y="864768"/>
                        </a:lnTo>
                        <a:lnTo>
                          <a:pt x="628827" y="874903"/>
                        </a:lnTo>
                        <a:lnTo>
                          <a:pt x="651548" y="874903"/>
                        </a:lnTo>
                        <a:lnTo>
                          <a:pt x="651548" y="898664"/>
                        </a:lnTo>
                        <a:lnTo>
                          <a:pt x="710260" y="898664"/>
                        </a:lnTo>
                        <a:lnTo>
                          <a:pt x="710260" y="914742"/>
                        </a:lnTo>
                        <a:lnTo>
                          <a:pt x="727049" y="914742"/>
                        </a:lnTo>
                        <a:lnTo>
                          <a:pt x="727049" y="925233"/>
                        </a:lnTo>
                        <a:lnTo>
                          <a:pt x="741375" y="925233"/>
                        </a:lnTo>
                        <a:lnTo>
                          <a:pt x="741375" y="938860"/>
                        </a:lnTo>
                        <a:lnTo>
                          <a:pt x="752208" y="938860"/>
                        </a:lnTo>
                        <a:lnTo>
                          <a:pt x="752208" y="963333"/>
                        </a:lnTo>
                        <a:lnTo>
                          <a:pt x="768286" y="963333"/>
                        </a:lnTo>
                        <a:lnTo>
                          <a:pt x="768286" y="1015060"/>
                        </a:lnTo>
                        <a:lnTo>
                          <a:pt x="786460" y="1015060"/>
                        </a:lnTo>
                        <a:lnTo>
                          <a:pt x="786460" y="1047229"/>
                        </a:lnTo>
                        <a:lnTo>
                          <a:pt x="801839" y="1047229"/>
                        </a:lnTo>
                        <a:lnTo>
                          <a:pt x="801839" y="1072743"/>
                        </a:lnTo>
                        <a:lnTo>
                          <a:pt x="817930" y="1072743"/>
                        </a:lnTo>
                        <a:lnTo>
                          <a:pt x="817930" y="1096505"/>
                        </a:lnTo>
                        <a:lnTo>
                          <a:pt x="834351" y="1096505"/>
                        </a:lnTo>
                        <a:lnTo>
                          <a:pt x="834351" y="1113637"/>
                        </a:lnTo>
                        <a:lnTo>
                          <a:pt x="937463" y="1113637"/>
                        </a:lnTo>
                        <a:lnTo>
                          <a:pt x="937463" y="1141603"/>
                        </a:lnTo>
                        <a:lnTo>
                          <a:pt x="1090917" y="1141603"/>
                        </a:lnTo>
                        <a:lnTo>
                          <a:pt x="1100010" y="1141603"/>
                        </a:lnTo>
                        <a:lnTo>
                          <a:pt x="1100010" y="1156284"/>
                        </a:lnTo>
                        <a:lnTo>
                          <a:pt x="1113637" y="1156284"/>
                        </a:lnTo>
                        <a:lnTo>
                          <a:pt x="1113637" y="1181100"/>
                        </a:lnTo>
                        <a:lnTo>
                          <a:pt x="1126223" y="1181100"/>
                        </a:lnTo>
                        <a:lnTo>
                          <a:pt x="1126223" y="1192631"/>
                        </a:lnTo>
                        <a:lnTo>
                          <a:pt x="1145095" y="1192631"/>
                        </a:lnTo>
                        <a:lnTo>
                          <a:pt x="1145095" y="1220597"/>
                        </a:lnTo>
                        <a:lnTo>
                          <a:pt x="1238770" y="1220597"/>
                        </a:lnTo>
                        <a:lnTo>
                          <a:pt x="1238770" y="1236675"/>
                        </a:lnTo>
                        <a:lnTo>
                          <a:pt x="1321968" y="1236675"/>
                        </a:lnTo>
                        <a:lnTo>
                          <a:pt x="1321968" y="1256245"/>
                        </a:lnTo>
                        <a:lnTo>
                          <a:pt x="1331747" y="1256245"/>
                        </a:lnTo>
                        <a:lnTo>
                          <a:pt x="1331747" y="1269530"/>
                        </a:lnTo>
                        <a:lnTo>
                          <a:pt x="1354823" y="1269530"/>
                        </a:lnTo>
                        <a:lnTo>
                          <a:pt x="1354823" y="1283512"/>
                        </a:lnTo>
                        <a:lnTo>
                          <a:pt x="1445704" y="1283512"/>
                        </a:lnTo>
                        <a:lnTo>
                          <a:pt x="1445704" y="1296098"/>
                        </a:lnTo>
                        <a:lnTo>
                          <a:pt x="1475066" y="1296098"/>
                        </a:lnTo>
                        <a:lnTo>
                          <a:pt x="1475066" y="1311478"/>
                        </a:lnTo>
                        <a:lnTo>
                          <a:pt x="1514208" y="1311478"/>
                        </a:lnTo>
                        <a:lnTo>
                          <a:pt x="1514208" y="1324762"/>
                        </a:lnTo>
                        <a:lnTo>
                          <a:pt x="1763776" y="1324762"/>
                        </a:lnTo>
                        <a:lnTo>
                          <a:pt x="1763776" y="1342237"/>
                        </a:lnTo>
                        <a:lnTo>
                          <a:pt x="1790344" y="1342237"/>
                        </a:lnTo>
                        <a:lnTo>
                          <a:pt x="1790344" y="1379283"/>
                        </a:lnTo>
                        <a:lnTo>
                          <a:pt x="1804327" y="1379283"/>
                        </a:lnTo>
                        <a:lnTo>
                          <a:pt x="1804327" y="1393964"/>
                        </a:lnTo>
                        <a:lnTo>
                          <a:pt x="1911985" y="1393964"/>
                        </a:lnTo>
                        <a:lnTo>
                          <a:pt x="1911985" y="1435214"/>
                        </a:lnTo>
                        <a:lnTo>
                          <a:pt x="2069973" y="1435214"/>
                        </a:lnTo>
                        <a:lnTo>
                          <a:pt x="2069973" y="1479956"/>
                        </a:lnTo>
                        <a:lnTo>
                          <a:pt x="2090953" y="1479956"/>
                        </a:lnTo>
                        <a:lnTo>
                          <a:pt x="2090953" y="1505127"/>
                        </a:lnTo>
                        <a:lnTo>
                          <a:pt x="2491524" y="1505127"/>
                        </a:lnTo>
                        <a:lnTo>
                          <a:pt x="2491524" y="1535176"/>
                        </a:lnTo>
                        <a:lnTo>
                          <a:pt x="2499918" y="1535176"/>
                        </a:lnTo>
                        <a:lnTo>
                          <a:pt x="2499918" y="1558251"/>
                        </a:lnTo>
                        <a:lnTo>
                          <a:pt x="2629242" y="1558251"/>
                        </a:lnTo>
                        <a:lnTo>
                          <a:pt x="2629242" y="1590408"/>
                        </a:lnTo>
                        <a:lnTo>
                          <a:pt x="3944213" y="1590408"/>
                        </a:lnTo>
                      </a:path>
                    </a:pathLst>
                  </a:custGeom>
                  <a:ln w="15875">
                    <a:solidFill>
                      <a:srgbClr val="2893FF"/>
                    </a:solidFill>
                  </a:ln>
                </p:spPr>
                <p:txBody>
                  <a:bodyPr wrap="square" lIns="0" tIns="0" rIns="0" bIns="0" rtlCol="0"/>
                  <a:lstStyle/>
                  <a:p>
                    <a:endParaRPr/>
                  </a:p>
                </p:txBody>
              </p:sp>
              <p:sp>
                <p:nvSpPr>
                  <p:cNvPr id="300" name="object 161">
                    <a:extLst>
                      <a:ext uri="{FF2B5EF4-FFF2-40B4-BE49-F238E27FC236}">
                        <a16:creationId xmlns:a16="http://schemas.microsoft.com/office/drawing/2014/main" id="{CDC6FD45-6AF1-2D49-BEA1-83E8A4BC754F}"/>
                      </a:ext>
                    </a:extLst>
                  </p:cNvPr>
                  <p:cNvSpPr/>
                  <p:nvPr/>
                </p:nvSpPr>
                <p:spPr>
                  <a:xfrm>
                    <a:off x="1877183"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1" name="object 162">
                    <a:extLst>
                      <a:ext uri="{FF2B5EF4-FFF2-40B4-BE49-F238E27FC236}">
                        <a16:creationId xmlns:a16="http://schemas.microsoft.com/office/drawing/2014/main" id="{55865004-8E49-434C-8220-84FA6705CE7C}"/>
                      </a:ext>
                    </a:extLst>
                  </p:cNvPr>
                  <p:cNvSpPr/>
                  <p:nvPr/>
                </p:nvSpPr>
                <p:spPr>
                  <a:xfrm>
                    <a:off x="1848871"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2" name="object 163">
                    <a:extLst>
                      <a:ext uri="{FF2B5EF4-FFF2-40B4-BE49-F238E27FC236}">
                        <a16:creationId xmlns:a16="http://schemas.microsoft.com/office/drawing/2014/main" id="{5A44B0D6-EEEF-0648-AB1A-2DD0E93F72E6}"/>
                      </a:ext>
                    </a:extLst>
                  </p:cNvPr>
                  <p:cNvSpPr/>
                  <p:nvPr/>
                </p:nvSpPr>
                <p:spPr>
                  <a:xfrm>
                    <a:off x="859321" y="2856249"/>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3" name="object 164">
                    <a:extLst>
                      <a:ext uri="{FF2B5EF4-FFF2-40B4-BE49-F238E27FC236}">
                        <a16:creationId xmlns:a16="http://schemas.microsoft.com/office/drawing/2014/main" id="{20A7F8FC-58AF-C647-AB99-E2EBB0CFC665}"/>
                      </a:ext>
                    </a:extLst>
                  </p:cNvPr>
                  <p:cNvSpPr/>
                  <p:nvPr/>
                </p:nvSpPr>
                <p:spPr>
                  <a:xfrm>
                    <a:off x="831009" y="288456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4" name="object 165">
                    <a:extLst>
                      <a:ext uri="{FF2B5EF4-FFF2-40B4-BE49-F238E27FC236}">
                        <a16:creationId xmlns:a16="http://schemas.microsoft.com/office/drawing/2014/main" id="{9462EB3E-A379-D84D-8811-45400AA66B3A}"/>
                      </a:ext>
                    </a:extLst>
                  </p:cNvPr>
                  <p:cNvSpPr/>
                  <p:nvPr/>
                </p:nvSpPr>
                <p:spPr>
                  <a:xfrm>
                    <a:off x="1784555"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5" name="object 166">
                    <a:extLst>
                      <a:ext uri="{FF2B5EF4-FFF2-40B4-BE49-F238E27FC236}">
                        <a16:creationId xmlns:a16="http://schemas.microsoft.com/office/drawing/2014/main" id="{39398E98-924F-064B-B3BB-871FECE19DC9}"/>
                      </a:ext>
                    </a:extLst>
                  </p:cNvPr>
                  <p:cNvSpPr/>
                  <p:nvPr/>
                </p:nvSpPr>
                <p:spPr>
                  <a:xfrm>
                    <a:off x="1756242"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6" name="object 167">
                    <a:extLst>
                      <a:ext uri="{FF2B5EF4-FFF2-40B4-BE49-F238E27FC236}">
                        <a16:creationId xmlns:a16="http://schemas.microsoft.com/office/drawing/2014/main" id="{23D94FA1-0B33-BA40-889F-D02DF994E0C1}"/>
                      </a:ext>
                    </a:extLst>
                  </p:cNvPr>
                  <p:cNvSpPr/>
                  <p:nvPr/>
                </p:nvSpPr>
                <p:spPr>
                  <a:xfrm>
                    <a:off x="1920177" y="39981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7" name="object 168">
                    <a:extLst>
                      <a:ext uri="{FF2B5EF4-FFF2-40B4-BE49-F238E27FC236}">
                        <a16:creationId xmlns:a16="http://schemas.microsoft.com/office/drawing/2014/main" id="{2F099DBB-22E6-464F-88DD-AD3C7F69F3E0}"/>
                      </a:ext>
                    </a:extLst>
                  </p:cNvPr>
                  <p:cNvSpPr/>
                  <p:nvPr/>
                </p:nvSpPr>
                <p:spPr>
                  <a:xfrm>
                    <a:off x="1891864" y="4026510"/>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08" name="object 169">
                    <a:extLst>
                      <a:ext uri="{FF2B5EF4-FFF2-40B4-BE49-F238E27FC236}">
                        <a16:creationId xmlns:a16="http://schemas.microsoft.com/office/drawing/2014/main" id="{6C574329-1653-2543-A9BF-08815D164882}"/>
                      </a:ext>
                    </a:extLst>
                  </p:cNvPr>
                  <p:cNvSpPr/>
                  <p:nvPr/>
                </p:nvSpPr>
                <p:spPr>
                  <a:xfrm>
                    <a:off x="1945519" y="401130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09" name="object 170">
                    <a:extLst>
                      <a:ext uri="{FF2B5EF4-FFF2-40B4-BE49-F238E27FC236}">
                        <a16:creationId xmlns:a16="http://schemas.microsoft.com/office/drawing/2014/main" id="{A595F895-B2BB-794B-80A1-340198088B76}"/>
                      </a:ext>
                    </a:extLst>
                  </p:cNvPr>
                  <p:cNvSpPr/>
                  <p:nvPr/>
                </p:nvSpPr>
                <p:spPr>
                  <a:xfrm>
                    <a:off x="1917205" y="403961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0" name="object 171">
                    <a:extLst>
                      <a:ext uri="{FF2B5EF4-FFF2-40B4-BE49-F238E27FC236}">
                        <a16:creationId xmlns:a16="http://schemas.microsoft.com/office/drawing/2014/main" id="{C7D2FD5D-2D8D-9546-B3B2-E7065E7C8FD2}"/>
                      </a:ext>
                    </a:extLst>
                  </p:cNvPr>
                  <p:cNvSpPr/>
                  <p:nvPr/>
                </p:nvSpPr>
                <p:spPr>
                  <a:xfrm>
                    <a:off x="1973831" y="404818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1" name="object 172">
                    <a:extLst>
                      <a:ext uri="{FF2B5EF4-FFF2-40B4-BE49-F238E27FC236}">
                        <a16:creationId xmlns:a16="http://schemas.microsoft.com/office/drawing/2014/main" id="{CB7ACB30-F5C8-9A43-BFCB-DD951A5B1169}"/>
                      </a:ext>
                    </a:extLst>
                  </p:cNvPr>
                  <p:cNvSpPr/>
                  <p:nvPr/>
                </p:nvSpPr>
                <p:spPr>
                  <a:xfrm>
                    <a:off x="1945519" y="40764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2" name="object 173">
                    <a:extLst>
                      <a:ext uri="{FF2B5EF4-FFF2-40B4-BE49-F238E27FC236}">
                        <a16:creationId xmlns:a16="http://schemas.microsoft.com/office/drawing/2014/main" id="{DF604DD2-C46C-964A-ABF9-1DDB74023FD7}"/>
                      </a:ext>
                    </a:extLst>
                  </p:cNvPr>
                  <p:cNvSpPr/>
                  <p:nvPr/>
                </p:nvSpPr>
                <p:spPr>
                  <a:xfrm>
                    <a:off x="2002144" y="408173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3" name="object 174">
                    <a:extLst>
                      <a:ext uri="{FF2B5EF4-FFF2-40B4-BE49-F238E27FC236}">
                        <a16:creationId xmlns:a16="http://schemas.microsoft.com/office/drawing/2014/main" id="{6C552AB2-6A35-0549-BA97-E0BA1F5168DB}"/>
                      </a:ext>
                    </a:extLst>
                  </p:cNvPr>
                  <p:cNvSpPr/>
                  <p:nvPr/>
                </p:nvSpPr>
                <p:spPr>
                  <a:xfrm>
                    <a:off x="1973831" y="411005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4" name="object 175">
                    <a:extLst>
                      <a:ext uri="{FF2B5EF4-FFF2-40B4-BE49-F238E27FC236}">
                        <a16:creationId xmlns:a16="http://schemas.microsoft.com/office/drawing/2014/main" id="{AD61A6DB-7AD7-F14B-926C-2D2E2CEF5356}"/>
                      </a:ext>
                    </a:extLst>
                  </p:cNvPr>
                  <p:cNvSpPr/>
                  <p:nvPr/>
                </p:nvSpPr>
                <p:spPr>
                  <a:xfrm>
                    <a:off x="2149476" y="409152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5" name="object 176">
                    <a:extLst>
                      <a:ext uri="{FF2B5EF4-FFF2-40B4-BE49-F238E27FC236}">
                        <a16:creationId xmlns:a16="http://schemas.microsoft.com/office/drawing/2014/main" id="{99F7F3FE-E2D2-1145-8602-D06A26D02BDD}"/>
                      </a:ext>
                    </a:extLst>
                  </p:cNvPr>
                  <p:cNvSpPr/>
                  <p:nvPr/>
                </p:nvSpPr>
                <p:spPr>
                  <a:xfrm>
                    <a:off x="2121162" y="41198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6" name="object 177">
                    <a:extLst>
                      <a:ext uri="{FF2B5EF4-FFF2-40B4-BE49-F238E27FC236}">
                        <a16:creationId xmlns:a16="http://schemas.microsoft.com/office/drawing/2014/main" id="{1A871151-DD5C-A44B-BCD8-D9ED15645334}"/>
                      </a:ext>
                    </a:extLst>
                  </p:cNvPr>
                  <p:cNvSpPr/>
                  <p:nvPr/>
                </p:nvSpPr>
                <p:spPr>
                  <a:xfrm>
                    <a:off x="2445186" y="418100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17" name="object 178">
                    <a:extLst>
                      <a:ext uri="{FF2B5EF4-FFF2-40B4-BE49-F238E27FC236}">
                        <a16:creationId xmlns:a16="http://schemas.microsoft.com/office/drawing/2014/main" id="{716CB652-E722-4144-8B6B-E681217BB784}"/>
                      </a:ext>
                    </a:extLst>
                  </p:cNvPr>
                  <p:cNvSpPr/>
                  <p:nvPr/>
                </p:nvSpPr>
                <p:spPr>
                  <a:xfrm>
                    <a:off x="2416874" y="420932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18" name="object 179">
                    <a:extLst>
                      <a:ext uri="{FF2B5EF4-FFF2-40B4-BE49-F238E27FC236}">
                        <a16:creationId xmlns:a16="http://schemas.microsoft.com/office/drawing/2014/main" id="{835912CD-A4CF-534E-9CE8-3C0AEE60502A}"/>
                      </a:ext>
                    </a:extLst>
                  </p:cNvPr>
                  <p:cNvSpPr/>
                  <p:nvPr/>
                </p:nvSpPr>
                <p:spPr>
                  <a:xfrm>
                    <a:off x="2333675" y="4181017"/>
                    <a:ext cx="67310" cy="57150"/>
                  </a:xfrm>
                  <a:custGeom>
                    <a:avLst/>
                    <a:gdLst/>
                    <a:ahLst/>
                    <a:cxnLst/>
                    <a:rect l="l" t="t" r="r" b="b"/>
                    <a:pathLst>
                      <a:path w="67310" h="57150">
                        <a:moveTo>
                          <a:pt x="66763" y="21958"/>
                        </a:moveTo>
                        <a:lnTo>
                          <a:pt x="56629" y="21958"/>
                        </a:lnTo>
                        <a:lnTo>
                          <a:pt x="44805" y="21958"/>
                        </a:lnTo>
                        <a:lnTo>
                          <a:pt x="44805" y="0"/>
                        </a:lnTo>
                        <a:lnTo>
                          <a:pt x="34671" y="0"/>
                        </a:lnTo>
                        <a:lnTo>
                          <a:pt x="32105" y="0"/>
                        </a:lnTo>
                        <a:lnTo>
                          <a:pt x="21971" y="0"/>
                        </a:lnTo>
                        <a:lnTo>
                          <a:pt x="21971" y="21958"/>
                        </a:lnTo>
                        <a:lnTo>
                          <a:pt x="10134" y="21958"/>
                        </a:lnTo>
                        <a:lnTo>
                          <a:pt x="0" y="21958"/>
                        </a:lnTo>
                        <a:lnTo>
                          <a:pt x="0" y="34658"/>
                        </a:lnTo>
                        <a:lnTo>
                          <a:pt x="10134" y="34658"/>
                        </a:lnTo>
                        <a:lnTo>
                          <a:pt x="21971" y="34658"/>
                        </a:lnTo>
                        <a:lnTo>
                          <a:pt x="21971" y="56629"/>
                        </a:lnTo>
                        <a:lnTo>
                          <a:pt x="32105" y="56629"/>
                        </a:lnTo>
                        <a:lnTo>
                          <a:pt x="34671" y="56629"/>
                        </a:lnTo>
                        <a:lnTo>
                          <a:pt x="44805" y="56629"/>
                        </a:lnTo>
                        <a:lnTo>
                          <a:pt x="44805" y="34658"/>
                        </a:lnTo>
                        <a:lnTo>
                          <a:pt x="56629" y="34658"/>
                        </a:lnTo>
                        <a:lnTo>
                          <a:pt x="66763" y="34658"/>
                        </a:lnTo>
                        <a:lnTo>
                          <a:pt x="66763" y="21958"/>
                        </a:lnTo>
                        <a:close/>
                      </a:path>
                    </a:pathLst>
                  </a:custGeom>
                  <a:solidFill>
                    <a:srgbClr val="2893FF"/>
                  </a:solidFill>
                </p:spPr>
                <p:txBody>
                  <a:bodyPr wrap="square" lIns="0" tIns="0" rIns="0" bIns="0" rtlCol="0"/>
                  <a:lstStyle/>
                  <a:p>
                    <a:endParaRPr/>
                  </a:p>
                </p:txBody>
              </p:sp>
              <p:sp>
                <p:nvSpPr>
                  <p:cNvPr id="319" name="object 180">
                    <a:extLst>
                      <a:ext uri="{FF2B5EF4-FFF2-40B4-BE49-F238E27FC236}">
                        <a16:creationId xmlns:a16="http://schemas.microsoft.com/office/drawing/2014/main" id="{83E7FB9D-9A0B-904C-B320-CFE51A450DAA}"/>
                      </a:ext>
                    </a:extLst>
                  </p:cNvPr>
                  <p:cNvSpPr/>
                  <p:nvPr/>
                </p:nvSpPr>
                <p:spPr>
                  <a:xfrm>
                    <a:off x="2554942" y="418100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0" name="object 181">
                    <a:extLst>
                      <a:ext uri="{FF2B5EF4-FFF2-40B4-BE49-F238E27FC236}">
                        <a16:creationId xmlns:a16="http://schemas.microsoft.com/office/drawing/2014/main" id="{5C2255B7-5764-4B43-BC36-8AB005B34EB5}"/>
                      </a:ext>
                    </a:extLst>
                  </p:cNvPr>
                  <p:cNvSpPr/>
                  <p:nvPr/>
                </p:nvSpPr>
                <p:spPr>
                  <a:xfrm>
                    <a:off x="2526630" y="4209321"/>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21" name="object 182">
                    <a:extLst>
                      <a:ext uri="{FF2B5EF4-FFF2-40B4-BE49-F238E27FC236}">
                        <a16:creationId xmlns:a16="http://schemas.microsoft.com/office/drawing/2014/main" id="{B9DA369F-78CB-FD4D-9946-BD61A9B91CC6}"/>
                      </a:ext>
                    </a:extLst>
                  </p:cNvPr>
                  <p:cNvSpPr/>
                  <p:nvPr/>
                </p:nvSpPr>
                <p:spPr>
                  <a:xfrm>
                    <a:off x="2632541" y="4232827"/>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2" name="object 183">
                    <a:extLst>
                      <a:ext uri="{FF2B5EF4-FFF2-40B4-BE49-F238E27FC236}">
                        <a16:creationId xmlns:a16="http://schemas.microsoft.com/office/drawing/2014/main" id="{EE24595E-348F-6146-A3CC-148A0A4E9B72}"/>
                      </a:ext>
                    </a:extLst>
                  </p:cNvPr>
                  <p:cNvSpPr/>
                  <p:nvPr/>
                </p:nvSpPr>
                <p:spPr>
                  <a:xfrm>
                    <a:off x="2604227" y="4254789"/>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3" name="object 184">
                    <a:extLst>
                      <a:ext uri="{FF2B5EF4-FFF2-40B4-BE49-F238E27FC236}">
                        <a16:creationId xmlns:a16="http://schemas.microsoft.com/office/drawing/2014/main" id="{DAA54D80-1301-4546-9DAD-201A086E77AC}"/>
                      </a:ext>
                    </a:extLst>
                  </p:cNvPr>
                  <p:cNvSpPr/>
                  <p:nvPr/>
                </p:nvSpPr>
                <p:spPr>
                  <a:xfrm>
                    <a:off x="2633851" y="424549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4" name="object 185">
                    <a:extLst>
                      <a:ext uri="{FF2B5EF4-FFF2-40B4-BE49-F238E27FC236}">
                        <a16:creationId xmlns:a16="http://schemas.microsoft.com/office/drawing/2014/main" id="{6361DD86-F40F-714E-AEDB-7D23E2D6D29D}"/>
                      </a:ext>
                    </a:extLst>
                  </p:cNvPr>
                  <p:cNvSpPr/>
                  <p:nvPr/>
                </p:nvSpPr>
                <p:spPr>
                  <a:xfrm>
                    <a:off x="2605538" y="4267460"/>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5" name="object 186">
                    <a:extLst>
                      <a:ext uri="{FF2B5EF4-FFF2-40B4-BE49-F238E27FC236}">
                        <a16:creationId xmlns:a16="http://schemas.microsoft.com/office/drawing/2014/main" id="{A7DF8459-43B2-8E49-B0A4-A6086CDD09F2}"/>
                      </a:ext>
                    </a:extLst>
                  </p:cNvPr>
                  <p:cNvSpPr/>
                  <p:nvPr/>
                </p:nvSpPr>
                <p:spPr>
                  <a:xfrm>
                    <a:off x="2633851" y="4257556"/>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6" name="object 187">
                    <a:extLst>
                      <a:ext uri="{FF2B5EF4-FFF2-40B4-BE49-F238E27FC236}">
                        <a16:creationId xmlns:a16="http://schemas.microsoft.com/office/drawing/2014/main" id="{F6FBA14B-AB08-2E40-BCCC-62F6C7B8D5E2}"/>
                      </a:ext>
                    </a:extLst>
                  </p:cNvPr>
                  <p:cNvSpPr/>
                  <p:nvPr/>
                </p:nvSpPr>
                <p:spPr>
                  <a:xfrm>
                    <a:off x="2605538" y="4279520"/>
                    <a:ext cx="57150" cy="12700"/>
                  </a:xfrm>
                  <a:custGeom>
                    <a:avLst/>
                    <a:gdLst/>
                    <a:ahLst/>
                    <a:cxnLst/>
                    <a:rect l="l" t="t" r="r" b="b"/>
                    <a:pathLst>
                      <a:path w="57150" h="12700">
                        <a:moveTo>
                          <a:pt x="0" y="12700"/>
                        </a:moveTo>
                        <a:lnTo>
                          <a:pt x="56629" y="12700"/>
                        </a:lnTo>
                        <a:lnTo>
                          <a:pt x="56629" y="0"/>
                        </a:lnTo>
                        <a:lnTo>
                          <a:pt x="0" y="0"/>
                        </a:lnTo>
                        <a:lnTo>
                          <a:pt x="0" y="12700"/>
                        </a:lnTo>
                        <a:close/>
                      </a:path>
                    </a:pathLst>
                  </a:custGeom>
                  <a:solidFill>
                    <a:srgbClr val="2893FF"/>
                  </a:solidFill>
                </p:spPr>
                <p:txBody>
                  <a:bodyPr wrap="square" lIns="0" tIns="0" rIns="0" bIns="0" rtlCol="0"/>
                  <a:lstStyle/>
                  <a:p>
                    <a:endParaRPr/>
                  </a:p>
                </p:txBody>
              </p:sp>
              <p:sp>
                <p:nvSpPr>
                  <p:cNvPr id="327" name="object 188">
                    <a:extLst>
                      <a:ext uri="{FF2B5EF4-FFF2-40B4-BE49-F238E27FC236}">
                        <a16:creationId xmlns:a16="http://schemas.microsoft.com/office/drawing/2014/main" id="{A5C4ABBD-A049-EF47-BD5A-88A5C15C5C41}"/>
                      </a:ext>
                    </a:extLst>
                  </p:cNvPr>
                  <p:cNvSpPr/>
                  <p:nvPr/>
                </p:nvSpPr>
                <p:spPr>
                  <a:xfrm>
                    <a:off x="2774803" y="429102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28" name="object 189">
                    <a:extLst>
                      <a:ext uri="{FF2B5EF4-FFF2-40B4-BE49-F238E27FC236}">
                        <a16:creationId xmlns:a16="http://schemas.microsoft.com/office/drawing/2014/main" id="{7D3E7EF0-4ABB-4347-9D4C-FC81131E2C01}"/>
                      </a:ext>
                    </a:extLst>
                  </p:cNvPr>
                  <p:cNvSpPr/>
                  <p:nvPr/>
                </p:nvSpPr>
                <p:spPr>
                  <a:xfrm>
                    <a:off x="2746490" y="43193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29" name="object 190">
                    <a:extLst>
                      <a:ext uri="{FF2B5EF4-FFF2-40B4-BE49-F238E27FC236}">
                        <a16:creationId xmlns:a16="http://schemas.microsoft.com/office/drawing/2014/main" id="{23A0709F-A8A2-EB40-AF4E-A49608D7F978}"/>
                      </a:ext>
                    </a:extLst>
                  </p:cNvPr>
                  <p:cNvSpPr/>
                  <p:nvPr/>
                </p:nvSpPr>
                <p:spPr>
                  <a:xfrm>
                    <a:off x="2809146" y="4291025"/>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0" name="object 191">
                    <a:extLst>
                      <a:ext uri="{FF2B5EF4-FFF2-40B4-BE49-F238E27FC236}">
                        <a16:creationId xmlns:a16="http://schemas.microsoft.com/office/drawing/2014/main" id="{C7F8C429-A434-4042-8EF6-94A34D5A3E8D}"/>
                      </a:ext>
                    </a:extLst>
                  </p:cNvPr>
                  <p:cNvSpPr/>
                  <p:nvPr/>
                </p:nvSpPr>
                <p:spPr>
                  <a:xfrm>
                    <a:off x="2780833" y="4319338"/>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1" name="object 192">
                    <a:extLst>
                      <a:ext uri="{FF2B5EF4-FFF2-40B4-BE49-F238E27FC236}">
                        <a16:creationId xmlns:a16="http://schemas.microsoft.com/office/drawing/2014/main" id="{FA26FBCD-8336-EB46-8C70-2C95153323A3}"/>
                      </a:ext>
                    </a:extLst>
                  </p:cNvPr>
                  <p:cNvSpPr/>
                  <p:nvPr/>
                </p:nvSpPr>
                <p:spPr>
                  <a:xfrm>
                    <a:off x="2900725" y="4314182"/>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2" name="object 193">
                    <a:extLst>
                      <a:ext uri="{FF2B5EF4-FFF2-40B4-BE49-F238E27FC236}">
                        <a16:creationId xmlns:a16="http://schemas.microsoft.com/office/drawing/2014/main" id="{5AB32FF6-40A3-774E-842F-488FC10D0832}"/>
                      </a:ext>
                    </a:extLst>
                  </p:cNvPr>
                  <p:cNvSpPr/>
                  <p:nvPr/>
                </p:nvSpPr>
                <p:spPr>
                  <a:xfrm>
                    <a:off x="2872413" y="4342495"/>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3" name="object 194">
                    <a:extLst>
                      <a:ext uri="{FF2B5EF4-FFF2-40B4-BE49-F238E27FC236}">
                        <a16:creationId xmlns:a16="http://schemas.microsoft.com/office/drawing/2014/main" id="{E8B0D360-372C-4C4F-9808-3744BD34DF02}"/>
                      </a:ext>
                    </a:extLst>
                  </p:cNvPr>
                  <p:cNvSpPr/>
                  <p:nvPr/>
                </p:nvSpPr>
                <p:spPr>
                  <a:xfrm>
                    <a:off x="3235585" y="436137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4" name="object 195">
                    <a:extLst>
                      <a:ext uri="{FF2B5EF4-FFF2-40B4-BE49-F238E27FC236}">
                        <a16:creationId xmlns:a16="http://schemas.microsoft.com/office/drawing/2014/main" id="{D61BCA3E-9644-E54F-BFD9-F35600232025}"/>
                      </a:ext>
                    </a:extLst>
                  </p:cNvPr>
                  <p:cNvSpPr/>
                  <p:nvPr/>
                </p:nvSpPr>
                <p:spPr>
                  <a:xfrm>
                    <a:off x="3207273" y="438968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5" name="object 196">
                    <a:extLst>
                      <a:ext uri="{FF2B5EF4-FFF2-40B4-BE49-F238E27FC236}">
                        <a16:creationId xmlns:a16="http://schemas.microsoft.com/office/drawing/2014/main" id="{AEBAFCB9-E362-9648-9BF0-05E997C58D6F}"/>
                      </a:ext>
                    </a:extLst>
                  </p:cNvPr>
                  <p:cNvSpPr/>
                  <p:nvPr/>
                </p:nvSpPr>
                <p:spPr>
                  <a:xfrm>
                    <a:off x="3461039" y="4414500"/>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6" name="object 197">
                    <a:extLst>
                      <a:ext uri="{FF2B5EF4-FFF2-40B4-BE49-F238E27FC236}">
                        <a16:creationId xmlns:a16="http://schemas.microsoft.com/office/drawing/2014/main" id="{D1020009-17AE-8F41-8D02-6F8BC7314A62}"/>
                      </a:ext>
                    </a:extLst>
                  </p:cNvPr>
                  <p:cNvSpPr/>
                  <p:nvPr/>
                </p:nvSpPr>
                <p:spPr>
                  <a:xfrm>
                    <a:off x="3432726" y="4442813"/>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7" name="object 198">
                    <a:extLst>
                      <a:ext uri="{FF2B5EF4-FFF2-40B4-BE49-F238E27FC236}">
                        <a16:creationId xmlns:a16="http://schemas.microsoft.com/office/drawing/2014/main" id="{E8642496-E488-F84B-B42E-71CBA0E378B6}"/>
                      </a:ext>
                    </a:extLst>
                  </p:cNvPr>
                  <p:cNvSpPr/>
                  <p:nvPr/>
                </p:nvSpPr>
                <p:spPr>
                  <a:xfrm>
                    <a:off x="3730883"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38" name="object 199">
                    <a:extLst>
                      <a:ext uri="{FF2B5EF4-FFF2-40B4-BE49-F238E27FC236}">
                        <a16:creationId xmlns:a16="http://schemas.microsoft.com/office/drawing/2014/main" id="{AD841100-E4AF-9B40-A317-D8D3CB21658A}"/>
                      </a:ext>
                    </a:extLst>
                  </p:cNvPr>
                  <p:cNvSpPr/>
                  <p:nvPr/>
                </p:nvSpPr>
                <p:spPr>
                  <a:xfrm>
                    <a:off x="3702571"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39" name="object 200">
                    <a:extLst>
                      <a:ext uri="{FF2B5EF4-FFF2-40B4-BE49-F238E27FC236}">
                        <a16:creationId xmlns:a16="http://schemas.microsoft.com/office/drawing/2014/main" id="{9EACD388-D4D2-7847-99F7-CD91F0F80C99}"/>
                      </a:ext>
                    </a:extLst>
                  </p:cNvPr>
                  <p:cNvSpPr/>
                  <p:nvPr/>
                </p:nvSpPr>
                <p:spPr>
                  <a:xfrm>
                    <a:off x="4026595"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0" name="object 201">
                    <a:extLst>
                      <a:ext uri="{FF2B5EF4-FFF2-40B4-BE49-F238E27FC236}">
                        <a16:creationId xmlns:a16="http://schemas.microsoft.com/office/drawing/2014/main" id="{FDD952AE-60B9-1D4D-AE29-DAF0572D2610}"/>
                      </a:ext>
                    </a:extLst>
                  </p:cNvPr>
                  <p:cNvSpPr/>
                  <p:nvPr/>
                </p:nvSpPr>
                <p:spPr>
                  <a:xfrm>
                    <a:off x="3998282"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1" name="object 202">
                    <a:extLst>
                      <a:ext uri="{FF2B5EF4-FFF2-40B4-BE49-F238E27FC236}">
                        <a16:creationId xmlns:a16="http://schemas.microsoft.com/office/drawing/2014/main" id="{25E96E75-AE26-8947-B5E8-357D7F053EB0}"/>
                      </a:ext>
                    </a:extLst>
                  </p:cNvPr>
                  <p:cNvSpPr/>
                  <p:nvPr/>
                </p:nvSpPr>
                <p:spPr>
                  <a:xfrm>
                    <a:off x="4102795"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2" name="object 203">
                    <a:extLst>
                      <a:ext uri="{FF2B5EF4-FFF2-40B4-BE49-F238E27FC236}">
                        <a16:creationId xmlns:a16="http://schemas.microsoft.com/office/drawing/2014/main" id="{59C61805-A60F-C84C-BA42-F7B42A08DA90}"/>
                      </a:ext>
                    </a:extLst>
                  </p:cNvPr>
                  <p:cNvSpPr/>
                  <p:nvPr/>
                </p:nvSpPr>
                <p:spPr>
                  <a:xfrm>
                    <a:off x="4074482"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3" name="object 204">
                    <a:extLst>
                      <a:ext uri="{FF2B5EF4-FFF2-40B4-BE49-F238E27FC236}">
                        <a16:creationId xmlns:a16="http://schemas.microsoft.com/office/drawing/2014/main" id="{3E4DA49D-9254-F749-AA3F-032B9D406F49}"/>
                      </a:ext>
                    </a:extLst>
                  </p:cNvPr>
                  <p:cNvSpPr/>
                  <p:nvPr/>
                </p:nvSpPr>
                <p:spPr>
                  <a:xfrm>
                    <a:off x="4549508"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4" name="object 205">
                    <a:extLst>
                      <a:ext uri="{FF2B5EF4-FFF2-40B4-BE49-F238E27FC236}">
                        <a16:creationId xmlns:a16="http://schemas.microsoft.com/office/drawing/2014/main" id="{9FDE02C5-3981-4A4F-8F69-56B041A7CBA2}"/>
                      </a:ext>
                    </a:extLst>
                  </p:cNvPr>
                  <p:cNvSpPr/>
                  <p:nvPr/>
                </p:nvSpPr>
                <p:spPr>
                  <a:xfrm>
                    <a:off x="4521196"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5" name="object 206">
                    <a:extLst>
                      <a:ext uri="{FF2B5EF4-FFF2-40B4-BE49-F238E27FC236}">
                        <a16:creationId xmlns:a16="http://schemas.microsoft.com/office/drawing/2014/main" id="{A4154AF1-A23B-6840-8F54-7ED0B93B027D}"/>
                      </a:ext>
                    </a:extLst>
                  </p:cNvPr>
                  <p:cNvSpPr/>
                  <p:nvPr/>
                </p:nvSpPr>
                <p:spPr>
                  <a:xfrm>
                    <a:off x="4743154" y="4446658"/>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6" name="object 207">
                    <a:extLst>
                      <a:ext uri="{FF2B5EF4-FFF2-40B4-BE49-F238E27FC236}">
                        <a16:creationId xmlns:a16="http://schemas.microsoft.com/office/drawing/2014/main" id="{140E96E9-D358-1344-8073-7DCD3BD0A6B3}"/>
                      </a:ext>
                    </a:extLst>
                  </p:cNvPr>
                  <p:cNvSpPr/>
                  <p:nvPr/>
                </p:nvSpPr>
                <p:spPr>
                  <a:xfrm>
                    <a:off x="4714840" y="4474972"/>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sp>
                <p:nvSpPr>
                  <p:cNvPr id="347" name="object 208">
                    <a:extLst>
                      <a:ext uri="{FF2B5EF4-FFF2-40B4-BE49-F238E27FC236}">
                        <a16:creationId xmlns:a16="http://schemas.microsoft.com/office/drawing/2014/main" id="{58821C43-60D7-474A-962D-4DD627777457}"/>
                      </a:ext>
                    </a:extLst>
                  </p:cNvPr>
                  <p:cNvSpPr/>
                  <p:nvPr/>
                </p:nvSpPr>
                <p:spPr>
                  <a:xfrm>
                    <a:off x="1769350" y="3982993"/>
                    <a:ext cx="0" cy="57150"/>
                  </a:xfrm>
                  <a:custGeom>
                    <a:avLst/>
                    <a:gdLst/>
                    <a:ahLst/>
                    <a:cxnLst/>
                    <a:rect l="l" t="t" r="r" b="b"/>
                    <a:pathLst>
                      <a:path h="57150">
                        <a:moveTo>
                          <a:pt x="0" y="0"/>
                        </a:moveTo>
                        <a:lnTo>
                          <a:pt x="0" y="56629"/>
                        </a:lnTo>
                      </a:path>
                    </a:pathLst>
                  </a:custGeom>
                  <a:ln w="12700">
                    <a:solidFill>
                      <a:srgbClr val="2893FF"/>
                    </a:solidFill>
                  </a:ln>
                </p:spPr>
                <p:txBody>
                  <a:bodyPr wrap="square" lIns="0" tIns="0" rIns="0" bIns="0" rtlCol="0"/>
                  <a:lstStyle/>
                  <a:p>
                    <a:endParaRPr/>
                  </a:p>
                </p:txBody>
              </p:sp>
              <p:sp>
                <p:nvSpPr>
                  <p:cNvPr id="348" name="object 209">
                    <a:extLst>
                      <a:ext uri="{FF2B5EF4-FFF2-40B4-BE49-F238E27FC236}">
                        <a16:creationId xmlns:a16="http://schemas.microsoft.com/office/drawing/2014/main" id="{753A2149-B945-4F46-A2FB-EF99CA24C965}"/>
                      </a:ext>
                    </a:extLst>
                  </p:cNvPr>
                  <p:cNvSpPr/>
                  <p:nvPr/>
                </p:nvSpPr>
                <p:spPr>
                  <a:xfrm>
                    <a:off x="1741037" y="4011306"/>
                    <a:ext cx="57150" cy="0"/>
                  </a:xfrm>
                  <a:custGeom>
                    <a:avLst/>
                    <a:gdLst/>
                    <a:ahLst/>
                    <a:cxnLst/>
                    <a:rect l="l" t="t" r="r" b="b"/>
                    <a:pathLst>
                      <a:path w="57150">
                        <a:moveTo>
                          <a:pt x="0" y="0"/>
                        </a:moveTo>
                        <a:lnTo>
                          <a:pt x="56629" y="0"/>
                        </a:lnTo>
                      </a:path>
                    </a:pathLst>
                  </a:custGeom>
                  <a:ln w="12700">
                    <a:solidFill>
                      <a:srgbClr val="2893FF"/>
                    </a:solidFill>
                  </a:ln>
                </p:spPr>
                <p:txBody>
                  <a:bodyPr wrap="square" lIns="0" tIns="0" rIns="0" bIns="0" rtlCol="0"/>
                  <a:lstStyle/>
                  <a:p>
                    <a:endParaRPr/>
                  </a:p>
                </p:txBody>
              </p:sp>
            </p:grpSp>
            <p:grpSp>
              <p:nvGrpSpPr>
                <p:cNvPr id="265" name="object 334">
                  <a:extLst>
                    <a:ext uri="{FF2B5EF4-FFF2-40B4-BE49-F238E27FC236}">
                      <a16:creationId xmlns:a16="http://schemas.microsoft.com/office/drawing/2014/main" id="{EA075779-9BC5-BE47-BDF2-1941B5949430}"/>
                    </a:ext>
                  </a:extLst>
                </p:cNvPr>
                <p:cNvGrpSpPr/>
                <p:nvPr/>
              </p:nvGrpSpPr>
              <p:grpSpPr>
                <a:xfrm>
                  <a:off x="1180724" y="3165068"/>
                  <a:ext cx="57150" cy="57150"/>
                  <a:chOff x="1180724" y="3165068"/>
                  <a:chExt cx="57150" cy="57150"/>
                </a:xfrm>
              </p:grpSpPr>
              <p:sp>
                <p:nvSpPr>
                  <p:cNvPr id="296" name="object 335">
                    <a:extLst>
                      <a:ext uri="{FF2B5EF4-FFF2-40B4-BE49-F238E27FC236}">
                        <a16:creationId xmlns:a16="http://schemas.microsoft.com/office/drawing/2014/main" id="{91B8CD2D-6633-1646-BAAF-3A363EB413D2}"/>
                      </a:ext>
                    </a:extLst>
                  </p:cNvPr>
                  <p:cNvSpPr/>
                  <p:nvPr/>
                </p:nvSpPr>
                <p:spPr>
                  <a:xfrm>
                    <a:off x="1209037" y="3165068"/>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7" name="object 336">
                    <a:extLst>
                      <a:ext uri="{FF2B5EF4-FFF2-40B4-BE49-F238E27FC236}">
                        <a16:creationId xmlns:a16="http://schemas.microsoft.com/office/drawing/2014/main" id="{C8078B06-6A28-7447-BBEC-02C3F7DDDDDF}"/>
                      </a:ext>
                    </a:extLst>
                  </p:cNvPr>
                  <p:cNvSpPr/>
                  <p:nvPr/>
                </p:nvSpPr>
                <p:spPr>
                  <a:xfrm>
                    <a:off x="1180724" y="319338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6" name="object 337">
                  <a:extLst>
                    <a:ext uri="{FF2B5EF4-FFF2-40B4-BE49-F238E27FC236}">
                      <a16:creationId xmlns:a16="http://schemas.microsoft.com/office/drawing/2014/main" id="{179FBC1E-E7C1-2347-9654-CFFF9274963D}"/>
                    </a:ext>
                  </a:extLst>
                </p:cNvPr>
                <p:cNvGrpSpPr/>
                <p:nvPr/>
              </p:nvGrpSpPr>
              <p:grpSpPr>
                <a:xfrm>
                  <a:off x="1015565" y="2961111"/>
                  <a:ext cx="75565" cy="157480"/>
                  <a:chOff x="1015565" y="2961111"/>
                  <a:chExt cx="75565" cy="157480"/>
                </a:xfrm>
              </p:grpSpPr>
              <p:sp>
                <p:nvSpPr>
                  <p:cNvPr id="292" name="object 338">
                    <a:extLst>
                      <a:ext uri="{FF2B5EF4-FFF2-40B4-BE49-F238E27FC236}">
                        <a16:creationId xmlns:a16="http://schemas.microsoft.com/office/drawing/2014/main" id="{BB8B9A66-16D1-4944-9FA8-417BEF2E577E}"/>
                      </a:ext>
                    </a:extLst>
                  </p:cNvPr>
                  <p:cNvSpPr/>
                  <p:nvPr/>
                </p:nvSpPr>
                <p:spPr>
                  <a:xfrm>
                    <a:off x="1062753" y="3061779"/>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3" name="object 339">
                    <a:extLst>
                      <a:ext uri="{FF2B5EF4-FFF2-40B4-BE49-F238E27FC236}">
                        <a16:creationId xmlns:a16="http://schemas.microsoft.com/office/drawing/2014/main" id="{027B8C9C-66CA-AD47-8702-EDC48DB3045D}"/>
                      </a:ext>
                    </a:extLst>
                  </p:cNvPr>
                  <p:cNvSpPr/>
                  <p:nvPr/>
                </p:nvSpPr>
                <p:spPr>
                  <a:xfrm>
                    <a:off x="1034441" y="3090091"/>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94" name="object 340">
                    <a:extLst>
                      <a:ext uri="{FF2B5EF4-FFF2-40B4-BE49-F238E27FC236}">
                        <a16:creationId xmlns:a16="http://schemas.microsoft.com/office/drawing/2014/main" id="{5F1BF8D2-8FBE-E34E-8477-98831D473F5E}"/>
                      </a:ext>
                    </a:extLst>
                  </p:cNvPr>
                  <p:cNvSpPr/>
                  <p:nvPr/>
                </p:nvSpPr>
                <p:spPr>
                  <a:xfrm>
                    <a:off x="1043879" y="296111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5" name="object 341">
                    <a:extLst>
                      <a:ext uri="{FF2B5EF4-FFF2-40B4-BE49-F238E27FC236}">
                        <a16:creationId xmlns:a16="http://schemas.microsoft.com/office/drawing/2014/main" id="{756BF85B-442D-5348-B600-2DA384DEAB2E}"/>
                      </a:ext>
                    </a:extLst>
                  </p:cNvPr>
                  <p:cNvSpPr/>
                  <p:nvPr/>
                </p:nvSpPr>
                <p:spPr>
                  <a:xfrm>
                    <a:off x="1015565" y="298942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7" name="object 342">
                  <a:extLst>
                    <a:ext uri="{FF2B5EF4-FFF2-40B4-BE49-F238E27FC236}">
                      <a16:creationId xmlns:a16="http://schemas.microsoft.com/office/drawing/2014/main" id="{F1A7BB46-FF4B-304E-9712-E577C39EB100}"/>
                    </a:ext>
                  </a:extLst>
                </p:cNvPr>
                <p:cNvGrpSpPr/>
                <p:nvPr/>
              </p:nvGrpSpPr>
              <p:grpSpPr>
                <a:xfrm>
                  <a:off x="1216901" y="3347003"/>
                  <a:ext cx="57150" cy="57150"/>
                  <a:chOff x="1216901" y="3347003"/>
                  <a:chExt cx="57150" cy="57150"/>
                </a:xfrm>
              </p:grpSpPr>
              <p:sp>
                <p:nvSpPr>
                  <p:cNvPr id="290" name="object 343">
                    <a:extLst>
                      <a:ext uri="{FF2B5EF4-FFF2-40B4-BE49-F238E27FC236}">
                        <a16:creationId xmlns:a16="http://schemas.microsoft.com/office/drawing/2014/main" id="{5A6C02B1-9ECA-0A4D-93A5-FB4BF80B06C8}"/>
                      </a:ext>
                    </a:extLst>
                  </p:cNvPr>
                  <p:cNvSpPr/>
                  <p:nvPr/>
                </p:nvSpPr>
                <p:spPr>
                  <a:xfrm>
                    <a:off x="1245214" y="334700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91" name="object 344">
                    <a:extLst>
                      <a:ext uri="{FF2B5EF4-FFF2-40B4-BE49-F238E27FC236}">
                        <a16:creationId xmlns:a16="http://schemas.microsoft.com/office/drawing/2014/main" id="{B4F54467-AC19-D144-A834-0ED7BAA772A3}"/>
                      </a:ext>
                    </a:extLst>
                  </p:cNvPr>
                  <p:cNvSpPr/>
                  <p:nvPr/>
                </p:nvSpPr>
                <p:spPr>
                  <a:xfrm>
                    <a:off x="1216901" y="3375317"/>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8" name="object 345">
                  <a:extLst>
                    <a:ext uri="{FF2B5EF4-FFF2-40B4-BE49-F238E27FC236}">
                      <a16:creationId xmlns:a16="http://schemas.microsoft.com/office/drawing/2014/main" id="{B8E2F1B2-2688-1648-97E5-CB0AC7CBDE1C}"/>
                    </a:ext>
                  </a:extLst>
                </p:cNvPr>
                <p:cNvGrpSpPr/>
                <p:nvPr/>
              </p:nvGrpSpPr>
              <p:grpSpPr>
                <a:xfrm>
                  <a:off x="1388351" y="3588186"/>
                  <a:ext cx="57150" cy="57150"/>
                  <a:chOff x="1388351" y="3588186"/>
                  <a:chExt cx="57150" cy="57150"/>
                </a:xfrm>
              </p:grpSpPr>
              <p:sp>
                <p:nvSpPr>
                  <p:cNvPr id="288" name="object 346">
                    <a:extLst>
                      <a:ext uri="{FF2B5EF4-FFF2-40B4-BE49-F238E27FC236}">
                        <a16:creationId xmlns:a16="http://schemas.microsoft.com/office/drawing/2014/main" id="{BBE79A25-ADAE-CE40-AF7B-444BBCC7AAB1}"/>
                      </a:ext>
                    </a:extLst>
                  </p:cNvPr>
                  <p:cNvSpPr/>
                  <p:nvPr/>
                </p:nvSpPr>
                <p:spPr>
                  <a:xfrm>
                    <a:off x="1416663" y="3588186"/>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9" name="object 347">
                    <a:extLst>
                      <a:ext uri="{FF2B5EF4-FFF2-40B4-BE49-F238E27FC236}">
                        <a16:creationId xmlns:a16="http://schemas.microsoft.com/office/drawing/2014/main" id="{CB09F6D9-48EB-BA40-917E-577452D27776}"/>
                      </a:ext>
                    </a:extLst>
                  </p:cNvPr>
                  <p:cNvSpPr/>
                  <p:nvPr/>
                </p:nvSpPr>
                <p:spPr>
                  <a:xfrm>
                    <a:off x="1388351" y="3616500"/>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69" name="object 348">
                  <a:extLst>
                    <a:ext uri="{FF2B5EF4-FFF2-40B4-BE49-F238E27FC236}">
                      <a16:creationId xmlns:a16="http://schemas.microsoft.com/office/drawing/2014/main" id="{E2EAD403-DE70-164D-80D8-2A5842B37E5C}"/>
                    </a:ext>
                  </a:extLst>
                </p:cNvPr>
                <p:cNvGrpSpPr/>
                <p:nvPr/>
              </p:nvGrpSpPr>
              <p:grpSpPr>
                <a:xfrm>
                  <a:off x="1763495" y="4237633"/>
                  <a:ext cx="78105" cy="97790"/>
                  <a:chOff x="1763495" y="4237633"/>
                  <a:chExt cx="78105" cy="97790"/>
                </a:xfrm>
              </p:grpSpPr>
              <p:sp>
                <p:nvSpPr>
                  <p:cNvPr id="284" name="object 349">
                    <a:extLst>
                      <a:ext uri="{FF2B5EF4-FFF2-40B4-BE49-F238E27FC236}">
                        <a16:creationId xmlns:a16="http://schemas.microsoft.com/office/drawing/2014/main" id="{E633D82A-E792-9D40-A0F2-C0CB2CE7B84B}"/>
                      </a:ext>
                    </a:extLst>
                  </p:cNvPr>
                  <p:cNvSpPr/>
                  <p:nvPr/>
                </p:nvSpPr>
                <p:spPr>
                  <a:xfrm>
                    <a:off x="1791808" y="423763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5" name="object 350">
                    <a:extLst>
                      <a:ext uri="{FF2B5EF4-FFF2-40B4-BE49-F238E27FC236}">
                        <a16:creationId xmlns:a16="http://schemas.microsoft.com/office/drawing/2014/main" id="{46F6589C-1839-6F42-B140-89F7E47DE112}"/>
                      </a:ext>
                    </a:extLst>
                  </p:cNvPr>
                  <p:cNvSpPr/>
                  <p:nvPr/>
                </p:nvSpPr>
                <p:spPr>
                  <a:xfrm>
                    <a:off x="1763495" y="426594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86" name="object 351">
                    <a:extLst>
                      <a:ext uri="{FF2B5EF4-FFF2-40B4-BE49-F238E27FC236}">
                        <a16:creationId xmlns:a16="http://schemas.microsoft.com/office/drawing/2014/main" id="{716BCA1D-D529-1C4C-AD3F-BFEA13A8C4F9}"/>
                      </a:ext>
                    </a:extLst>
                  </p:cNvPr>
                  <p:cNvSpPr/>
                  <p:nvPr/>
                </p:nvSpPr>
                <p:spPr>
                  <a:xfrm>
                    <a:off x="1812867" y="4278180"/>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7" name="object 352">
                    <a:extLst>
                      <a:ext uri="{FF2B5EF4-FFF2-40B4-BE49-F238E27FC236}">
                        <a16:creationId xmlns:a16="http://schemas.microsoft.com/office/drawing/2014/main" id="{BC876DDE-B126-7D4F-B711-3E74B177690C}"/>
                      </a:ext>
                    </a:extLst>
                  </p:cNvPr>
                  <p:cNvSpPr/>
                  <p:nvPr/>
                </p:nvSpPr>
                <p:spPr>
                  <a:xfrm>
                    <a:off x="1784555" y="4306492"/>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0" name="object 353">
                  <a:extLst>
                    <a:ext uri="{FF2B5EF4-FFF2-40B4-BE49-F238E27FC236}">
                      <a16:creationId xmlns:a16="http://schemas.microsoft.com/office/drawing/2014/main" id="{8D35AB82-600D-8D40-8FC8-B26C23425A2C}"/>
                    </a:ext>
                  </a:extLst>
                </p:cNvPr>
                <p:cNvGrpSpPr/>
                <p:nvPr/>
              </p:nvGrpSpPr>
              <p:grpSpPr>
                <a:xfrm>
                  <a:off x="1968563" y="4381994"/>
                  <a:ext cx="57150" cy="57150"/>
                  <a:chOff x="1968563" y="4381994"/>
                  <a:chExt cx="57150" cy="57150"/>
                </a:xfrm>
              </p:grpSpPr>
              <p:sp>
                <p:nvSpPr>
                  <p:cNvPr id="282" name="object 354">
                    <a:extLst>
                      <a:ext uri="{FF2B5EF4-FFF2-40B4-BE49-F238E27FC236}">
                        <a16:creationId xmlns:a16="http://schemas.microsoft.com/office/drawing/2014/main" id="{62A99402-4145-954D-81E3-E32A9F2908B5}"/>
                      </a:ext>
                    </a:extLst>
                  </p:cNvPr>
                  <p:cNvSpPr/>
                  <p:nvPr/>
                </p:nvSpPr>
                <p:spPr>
                  <a:xfrm>
                    <a:off x="1996876" y="4381994"/>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83" name="object 355">
                    <a:extLst>
                      <a:ext uri="{FF2B5EF4-FFF2-40B4-BE49-F238E27FC236}">
                        <a16:creationId xmlns:a16="http://schemas.microsoft.com/office/drawing/2014/main" id="{85B9BBD6-414C-E346-8602-24A72764A2E0}"/>
                      </a:ext>
                    </a:extLst>
                  </p:cNvPr>
                  <p:cNvSpPr/>
                  <p:nvPr/>
                </p:nvSpPr>
                <p:spPr>
                  <a:xfrm>
                    <a:off x="1968563" y="441030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1" name="object 356">
                  <a:extLst>
                    <a:ext uri="{FF2B5EF4-FFF2-40B4-BE49-F238E27FC236}">
                      <a16:creationId xmlns:a16="http://schemas.microsoft.com/office/drawing/2014/main" id="{1F488404-5303-BE43-BCDB-FD35F9B353DC}"/>
                    </a:ext>
                  </a:extLst>
                </p:cNvPr>
                <p:cNvGrpSpPr/>
                <p:nvPr/>
              </p:nvGrpSpPr>
              <p:grpSpPr>
                <a:xfrm>
                  <a:off x="2321798" y="4430229"/>
                  <a:ext cx="68580" cy="57150"/>
                  <a:chOff x="2321798" y="4430229"/>
                  <a:chExt cx="68580" cy="57150"/>
                </a:xfrm>
              </p:grpSpPr>
              <p:sp>
                <p:nvSpPr>
                  <p:cNvPr id="278" name="object 357">
                    <a:extLst>
                      <a:ext uri="{FF2B5EF4-FFF2-40B4-BE49-F238E27FC236}">
                        <a16:creationId xmlns:a16="http://schemas.microsoft.com/office/drawing/2014/main" id="{6014C019-398F-0648-A596-115AFEC8B684}"/>
                      </a:ext>
                    </a:extLst>
                  </p:cNvPr>
                  <p:cNvSpPr/>
                  <p:nvPr/>
                </p:nvSpPr>
                <p:spPr>
                  <a:xfrm>
                    <a:off x="2343762" y="443022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79" name="object 358">
                    <a:extLst>
                      <a:ext uri="{FF2B5EF4-FFF2-40B4-BE49-F238E27FC236}">
                        <a16:creationId xmlns:a16="http://schemas.microsoft.com/office/drawing/2014/main" id="{AA25556F-1EB5-9D44-BD5E-AB3FD6E5FE72}"/>
                      </a:ext>
                    </a:extLst>
                  </p:cNvPr>
                  <p:cNvSpPr/>
                  <p:nvPr/>
                </p:nvSpPr>
                <p:spPr>
                  <a:xfrm>
                    <a:off x="2321798" y="4458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sp>
                <p:nvSpPr>
                  <p:cNvPr id="280" name="object 359">
                    <a:extLst>
                      <a:ext uri="{FF2B5EF4-FFF2-40B4-BE49-F238E27FC236}">
                        <a16:creationId xmlns:a16="http://schemas.microsoft.com/office/drawing/2014/main" id="{524F8670-B005-DC47-A20D-754B6E2304FE}"/>
                      </a:ext>
                    </a:extLst>
                  </p:cNvPr>
                  <p:cNvSpPr/>
                  <p:nvPr/>
                </p:nvSpPr>
                <p:spPr>
                  <a:xfrm>
                    <a:off x="2355646" y="4430229"/>
                    <a:ext cx="12700" cy="57150"/>
                  </a:xfrm>
                  <a:custGeom>
                    <a:avLst/>
                    <a:gdLst/>
                    <a:ahLst/>
                    <a:cxnLst/>
                    <a:rect l="l" t="t" r="r" b="b"/>
                    <a:pathLst>
                      <a:path w="12700" h="57150">
                        <a:moveTo>
                          <a:pt x="0" y="56629"/>
                        </a:moveTo>
                        <a:lnTo>
                          <a:pt x="12700" y="56629"/>
                        </a:lnTo>
                        <a:lnTo>
                          <a:pt x="12700" y="0"/>
                        </a:lnTo>
                        <a:lnTo>
                          <a:pt x="0" y="0"/>
                        </a:lnTo>
                        <a:lnTo>
                          <a:pt x="0" y="56629"/>
                        </a:lnTo>
                        <a:close/>
                      </a:path>
                    </a:pathLst>
                  </a:custGeom>
                  <a:solidFill>
                    <a:srgbClr val="FF6600"/>
                  </a:solidFill>
                </p:spPr>
                <p:txBody>
                  <a:bodyPr wrap="square" lIns="0" tIns="0" rIns="0" bIns="0" rtlCol="0"/>
                  <a:lstStyle/>
                  <a:p>
                    <a:endParaRPr/>
                  </a:p>
                </p:txBody>
              </p:sp>
              <p:sp>
                <p:nvSpPr>
                  <p:cNvPr id="281" name="object 360">
                    <a:extLst>
                      <a:ext uri="{FF2B5EF4-FFF2-40B4-BE49-F238E27FC236}">
                        <a16:creationId xmlns:a16="http://schemas.microsoft.com/office/drawing/2014/main" id="{79C30823-1BCF-3F46-80FA-04243017A323}"/>
                      </a:ext>
                    </a:extLst>
                  </p:cNvPr>
                  <p:cNvSpPr/>
                  <p:nvPr/>
                </p:nvSpPr>
                <p:spPr>
                  <a:xfrm>
                    <a:off x="2333683" y="4458543"/>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2" name="object 361">
                  <a:extLst>
                    <a:ext uri="{FF2B5EF4-FFF2-40B4-BE49-F238E27FC236}">
                      <a16:creationId xmlns:a16="http://schemas.microsoft.com/office/drawing/2014/main" id="{5AA58E4B-ED61-0F41-A04D-6BB9B5876A5E}"/>
                    </a:ext>
                  </a:extLst>
                </p:cNvPr>
                <p:cNvGrpSpPr/>
                <p:nvPr/>
              </p:nvGrpSpPr>
              <p:grpSpPr>
                <a:xfrm>
                  <a:off x="2562283" y="4488253"/>
                  <a:ext cx="57150" cy="57150"/>
                  <a:chOff x="2562283" y="4488253"/>
                  <a:chExt cx="57150" cy="57150"/>
                </a:xfrm>
              </p:grpSpPr>
              <p:sp>
                <p:nvSpPr>
                  <p:cNvPr id="276" name="object 362">
                    <a:extLst>
                      <a:ext uri="{FF2B5EF4-FFF2-40B4-BE49-F238E27FC236}">
                        <a16:creationId xmlns:a16="http://schemas.microsoft.com/office/drawing/2014/main" id="{9FB87C0A-0DA6-134F-BD44-949BFD793709}"/>
                      </a:ext>
                    </a:extLst>
                  </p:cNvPr>
                  <p:cNvSpPr/>
                  <p:nvPr/>
                </p:nvSpPr>
                <p:spPr>
                  <a:xfrm>
                    <a:off x="2590595" y="4488253"/>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77" name="object 363">
                    <a:extLst>
                      <a:ext uri="{FF2B5EF4-FFF2-40B4-BE49-F238E27FC236}">
                        <a16:creationId xmlns:a16="http://schemas.microsoft.com/office/drawing/2014/main" id="{5A79AB7A-68D7-D344-A3A3-05B02DB63019}"/>
                      </a:ext>
                    </a:extLst>
                  </p:cNvPr>
                  <p:cNvSpPr/>
                  <p:nvPr/>
                </p:nvSpPr>
                <p:spPr>
                  <a:xfrm>
                    <a:off x="2562283" y="4516566"/>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nvGrpSpPr>
                <p:cNvPr id="273" name="object 364">
                  <a:extLst>
                    <a:ext uri="{FF2B5EF4-FFF2-40B4-BE49-F238E27FC236}">
                      <a16:creationId xmlns:a16="http://schemas.microsoft.com/office/drawing/2014/main" id="{736B3AF7-FE8C-8546-928C-80655CFE5E1F}"/>
                    </a:ext>
                  </a:extLst>
                </p:cNvPr>
                <p:cNvGrpSpPr/>
                <p:nvPr/>
              </p:nvGrpSpPr>
              <p:grpSpPr>
                <a:xfrm>
                  <a:off x="3336908" y="4577561"/>
                  <a:ext cx="57150" cy="57150"/>
                  <a:chOff x="3336908" y="4577561"/>
                  <a:chExt cx="57150" cy="57150"/>
                </a:xfrm>
              </p:grpSpPr>
              <p:sp>
                <p:nvSpPr>
                  <p:cNvPr id="274" name="object 365">
                    <a:extLst>
                      <a:ext uri="{FF2B5EF4-FFF2-40B4-BE49-F238E27FC236}">
                        <a16:creationId xmlns:a16="http://schemas.microsoft.com/office/drawing/2014/main" id="{328EEDBF-0A73-E140-909C-42280F1C36A0}"/>
                      </a:ext>
                    </a:extLst>
                  </p:cNvPr>
                  <p:cNvSpPr/>
                  <p:nvPr/>
                </p:nvSpPr>
                <p:spPr>
                  <a:xfrm>
                    <a:off x="3365221" y="4577561"/>
                    <a:ext cx="0" cy="57150"/>
                  </a:xfrm>
                  <a:custGeom>
                    <a:avLst/>
                    <a:gdLst/>
                    <a:ahLst/>
                    <a:cxnLst/>
                    <a:rect l="l" t="t" r="r" b="b"/>
                    <a:pathLst>
                      <a:path h="57150">
                        <a:moveTo>
                          <a:pt x="0" y="0"/>
                        </a:moveTo>
                        <a:lnTo>
                          <a:pt x="0" y="56629"/>
                        </a:lnTo>
                      </a:path>
                    </a:pathLst>
                  </a:custGeom>
                  <a:ln w="12700">
                    <a:solidFill>
                      <a:srgbClr val="FF6600"/>
                    </a:solidFill>
                  </a:ln>
                </p:spPr>
                <p:txBody>
                  <a:bodyPr wrap="square" lIns="0" tIns="0" rIns="0" bIns="0" rtlCol="0"/>
                  <a:lstStyle/>
                  <a:p>
                    <a:endParaRPr/>
                  </a:p>
                </p:txBody>
              </p:sp>
              <p:sp>
                <p:nvSpPr>
                  <p:cNvPr id="275" name="object 366">
                    <a:extLst>
                      <a:ext uri="{FF2B5EF4-FFF2-40B4-BE49-F238E27FC236}">
                        <a16:creationId xmlns:a16="http://schemas.microsoft.com/office/drawing/2014/main" id="{8B48F554-CC80-6549-A906-EBD2EDDA4CD8}"/>
                      </a:ext>
                    </a:extLst>
                  </p:cNvPr>
                  <p:cNvSpPr/>
                  <p:nvPr/>
                </p:nvSpPr>
                <p:spPr>
                  <a:xfrm>
                    <a:off x="3336908" y="4605874"/>
                    <a:ext cx="57150" cy="0"/>
                  </a:xfrm>
                  <a:custGeom>
                    <a:avLst/>
                    <a:gdLst/>
                    <a:ahLst/>
                    <a:cxnLst/>
                    <a:rect l="l" t="t" r="r" b="b"/>
                    <a:pathLst>
                      <a:path w="57150">
                        <a:moveTo>
                          <a:pt x="0" y="0"/>
                        </a:moveTo>
                        <a:lnTo>
                          <a:pt x="56629" y="0"/>
                        </a:lnTo>
                      </a:path>
                    </a:pathLst>
                  </a:custGeom>
                  <a:ln w="12700">
                    <a:solidFill>
                      <a:srgbClr val="FF6600"/>
                    </a:solidFill>
                  </a:ln>
                </p:spPr>
                <p:txBody>
                  <a:bodyPr wrap="square" lIns="0" tIns="0" rIns="0" bIns="0" rtlCol="0"/>
                  <a:lstStyle/>
                  <a:p>
                    <a:endParaRPr/>
                  </a:p>
                </p:txBody>
              </p:sp>
            </p:grpSp>
          </p:grpSp>
          <p:sp>
            <p:nvSpPr>
              <p:cNvPr id="4" name="TextBox 3">
                <a:extLst>
                  <a:ext uri="{FF2B5EF4-FFF2-40B4-BE49-F238E27FC236}">
                    <a16:creationId xmlns:a16="http://schemas.microsoft.com/office/drawing/2014/main" id="{C98FBE4F-D394-CF4A-8D85-3D0C7BDEF0F6}"/>
                  </a:ext>
                </a:extLst>
              </p:cNvPr>
              <p:cNvSpPr txBox="1"/>
              <p:nvPr/>
            </p:nvSpPr>
            <p:spPr>
              <a:xfrm>
                <a:off x="1520980" y="4545062"/>
                <a:ext cx="96065" cy="215444"/>
              </a:xfrm>
              <a:prstGeom prst="rect">
                <a:avLst/>
              </a:prstGeom>
              <a:noFill/>
            </p:spPr>
            <p:txBody>
              <a:bodyPr wrap="square" lIns="0" tIns="0" rIns="0" bIns="0" rtlCol="0">
                <a:spAutoFit/>
              </a:bodyPr>
              <a:lstStyle/>
              <a:p>
                <a:r>
                  <a:rPr lang="en-US" sz="1400" dirty="0">
                    <a:solidFill>
                      <a:schemeClr val="tx1"/>
                    </a:solidFill>
                  </a:rPr>
                  <a:t>0</a:t>
                </a:r>
              </a:p>
            </p:txBody>
          </p:sp>
          <p:sp>
            <p:nvSpPr>
              <p:cNvPr id="374" name="TextBox 373">
                <a:extLst>
                  <a:ext uri="{FF2B5EF4-FFF2-40B4-BE49-F238E27FC236}">
                    <a16:creationId xmlns:a16="http://schemas.microsoft.com/office/drawing/2014/main" id="{45EAC3E5-1B47-1442-B8E7-E6AAF018F867}"/>
                  </a:ext>
                </a:extLst>
              </p:cNvPr>
              <p:cNvSpPr txBox="1"/>
              <p:nvPr/>
            </p:nvSpPr>
            <p:spPr>
              <a:xfrm>
                <a:off x="1790487" y="4545062"/>
                <a:ext cx="96065" cy="215444"/>
              </a:xfrm>
              <a:prstGeom prst="rect">
                <a:avLst/>
              </a:prstGeom>
              <a:noFill/>
            </p:spPr>
            <p:txBody>
              <a:bodyPr wrap="square" lIns="0" tIns="0" rIns="0" bIns="0" rtlCol="0">
                <a:spAutoFit/>
              </a:bodyPr>
              <a:lstStyle/>
              <a:p>
                <a:r>
                  <a:rPr lang="en-US" sz="1400" dirty="0">
                    <a:solidFill>
                      <a:schemeClr val="tx1"/>
                    </a:solidFill>
                  </a:rPr>
                  <a:t>2</a:t>
                </a:r>
              </a:p>
            </p:txBody>
          </p:sp>
          <p:sp>
            <p:nvSpPr>
              <p:cNvPr id="375" name="TextBox 374">
                <a:extLst>
                  <a:ext uri="{FF2B5EF4-FFF2-40B4-BE49-F238E27FC236}">
                    <a16:creationId xmlns:a16="http://schemas.microsoft.com/office/drawing/2014/main" id="{27D683A7-E33F-EF47-B8DF-FAC0BE1CF5A7}"/>
                  </a:ext>
                </a:extLst>
              </p:cNvPr>
              <p:cNvSpPr txBox="1"/>
              <p:nvPr/>
            </p:nvSpPr>
            <p:spPr>
              <a:xfrm>
                <a:off x="2059995" y="4545062"/>
                <a:ext cx="96065" cy="215444"/>
              </a:xfrm>
              <a:prstGeom prst="rect">
                <a:avLst/>
              </a:prstGeom>
              <a:noFill/>
            </p:spPr>
            <p:txBody>
              <a:bodyPr wrap="square" lIns="0" tIns="0" rIns="0" bIns="0" rtlCol="0">
                <a:spAutoFit/>
              </a:bodyPr>
              <a:lstStyle/>
              <a:p>
                <a:r>
                  <a:rPr lang="en-US" sz="1400" dirty="0">
                    <a:solidFill>
                      <a:schemeClr val="tx1"/>
                    </a:solidFill>
                  </a:rPr>
                  <a:t>4</a:t>
                </a:r>
              </a:p>
            </p:txBody>
          </p:sp>
          <p:sp>
            <p:nvSpPr>
              <p:cNvPr id="376" name="TextBox 375">
                <a:extLst>
                  <a:ext uri="{FF2B5EF4-FFF2-40B4-BE49-F238E27FC236}">
                    <a16:creationId xmlns:a16="http://schemas.microsoft.com/office/drawing/2014/main" id="{4E630BCA-D80D-C348-9D22-079976EB70B7}"/>
                  </a:ext>
                </a:extLst>
              </p:cNvPr>
              <p:cNvSpPr txBox="1"/>
              <p:nvPr/>
            </p:nvSpPr>
            <p:spPr>
              <a:xfrm>
                <a:off x="2324690" y="4545062"/>
                <a:ext cx="96065" cy="215444"/>
              </a:xfrm>
              <a:prstGeom prst="rect">
                <a:avLst/>
              </a:prstGeom>
              <a:noFill/>
            </p:spPr>
            <p:txBody>
              <a:bodyPr wrap="square" lIns="0" tIns="0" rIns="0" bIns="0" rtlCol="0">
                <a:spAutoFit/>
              </a:bodyPr>
              <a:lstStyle/>
              <a:p>
                <a:r>
                  <a:rPr lang="en-US" sz="1400" dirty="0">
                    <a:solidFill>
                      <a:schemeClr val="tx1"/>
                    </a:solidFill>
                  </a:rPr>
                  <a:t>6</a:t>
                </a:r>
              </a:p>
            </p:txBody>
          </p:sp>
          <p:sp>
            <p:nvSpPr>
              <p:cNvPr id="377" name="TextBox 376">
                <a:extLst>
                  <a:ext uri="{FF2B5EF4-FFF2-40B4-BE49-F238E27FC236}">
                    <a16:creationId xmlns:a16="http://schemas.microsoft.com/office/drawing/2014/main" id="{9B604F66-9A18-B04C-BC90-BF20F3EE9C0B}"/>
                  </a:ext>
                </a:extLst>
              </p:cNvPr>
              <p:cNvSpPr txBox="1"/>
              <p:nvPr/>
            </p:nvSpPr>
            <p:spPr>
              <a:xfrm>
                <a:off x="2599010" y="4545062"/>
                <a:ext cx="96065" cy="215444"/>
              </a:xfrm>
              <a:prstGeom prst="rect">
                <a:avLst/>
              </a:prstGeom>
              <a:noFill/>
            </p:spPr>
            <p:txBody>
              <a:bodyPr wrap="square" lIns="0" tIns="0" rIns="0" bIns="0" rtlCol="0">
                <a:spAutoFit/>
              </a:bodyPr>
              <a:lstStyle/>
              <a:p>
                <a:r>
                  <a:rPr lang="en-US" sz="1400" dirty="0">
                    <a:solidFill>
                      <a:schemeClr val="tx1"/>
                    </a:solidFill>
                  </a:rPr>
                  <a:t>8</a:t>
                </a:r>
              </a:p>
            </p:txBody>
          </p:sp>
          <p:sp>
            <p:nvSpPr>
              <p:cNvPr id="378" name="TextBox 377">
                <a:extLst>
                  <a:ext uri="{FF2B5EF4-FFF2-40B4-BE49-F238E27FC236}">
                    <a16:creationId xmlns:a16="http://schemas.microsoft.com/office/drawing/2014/main" id="{39262529-236B-7348-A58F-912841066317}"/>
                  </a:ext>
                </a:extLst>
              </p:cNvPr>
              <p:cNvSpPr txBox="1"/>
              <p:nvPr/>
            </p:nvSpPr>
            <p:spPr>
              <a:xfrm>
                <a:off x="2820391" y="4545062"/>
                <a:ext cx="197129" cy="215444"/>
              </a:xfrm>
              <a:prstGeom prst="rect">
                <a:avLst/>
              </a:prstGeom>
              <a:noFill/>
            </p:spPr>
            <p:txBody>
              <a:bodyPr wrap="square" lIns="0" tIns="0" rIns="0" bIns="0" rtlCol="0">
                <a:spAutoFit/>
              </a:bodyPr>
              <a:lstStyle/>
              <a:p>
                <a:r>
                  <a:rPr lang="en-US" sz="1400" dirty="0">
                    <a:solidFill>
                      <a:schemeClr val="tx1"/>
                    </a:solidFill>
                  </a:rPr>
                  <a:t>10</a:t>
                </a:r>
              </a:p>
            </p:txBody>
          </p:sp>
          <p:sp>
            <p:nvSpPr>
              <p:cNvPr id="379" name="TextBox 378">
                <a:extLst>
                  <a:ext uri="{FF2B5EF4-FFF2-40B4-BE49-F238E27FC236}">
                    <a16:creationId xmlns:a16="http://schemas.microsoft.com/office/drawing/2014/main" id="{56073B2A-7758-FF47-8BF3-2B30773413B2}"/>
                  </a:ext>
                </a:extLst>
              </p:cNvPr>
              <p:cNvSpPr txBox="1"/>
              <p:nvPr/>
            </p:nvSpPr>
            <p:spPr>
              <a:xfrm>
                <a:off x="3099524" y="4545062"/>
                <a:ext cx="197129" cy="215444"/>
              </a:xfrm>
              <a:prstGeom prst="rect">
                <a:avLst/>
              </a:prstGeom>
              <a:noFill/>
            </p:spPr>
            <p:txBody>
              <a:bodyPr wrap="square" lIns="0" tIns="0" rIns="0" bIns="0" rtlCol="0">
                <a:spAutoFit/>
              </a:bodyPr>
              <a:lstStyle/>
              <a:p>
                <a:r>
                  <a:rPr lang="en-US" sz="1400" dirty="0">
                    <a:solidFill>
                      <a:schemeClr val="tx1"/>
                    </a:solidFill>
                  </a:rPr>
                  <a:t>12</a:t>
                </a:r>
              </a:p>
            </p:txBody>
          </p:sp>
          <p:sp>
            <p:nvSpPr>
              <p:cNvPr id="380" name="TextBox 379">
                <a:extLst>
                  <a:ext uri="{FF2B5EF4-FFF2-40B4-BE49-F238E27FC236}">
                    <a16:creationId xmlns:a16="http://schemas.microsoft.com/office/drawing/2014/main" id="{BDB010FB-82A3-F846-8163-7B735EF168C8}"/>
                  </a:ext>
                </a:extLst>
              </p:cNvPr>
              <p:cNvSpPr txBox="1"/>
              <p:nvPr/>
            </p:nvSpPr>
            <p:spPr>
              <a:xfrm>
                <a:off x="3359406" y="4545062"/>
                <a:ext cx="197129" cy="215444"/>
              </a:xfrm>
              <a:prstGeom prst="rect">
                <a:avLst/>
              </a:prstGeom>
              <a:noFill/>
            </p:spPr>
            <p:txBody>
              <a:bodyPr wrap="square" lIns="0" tIns="0" rIns="0" bIns="0" rtlCol="0">
                <a:spAutoFit/>
              </a:bodyPr>
              <a:lstStyle/>
              <a:p>
                <a:r>
                  <a:rPr lang="en-US" sz="1400" dirty="0">
                    <a:solidFill>
                      <a:schemeClr val="tx1"/>
                    </a:solidFill>
                  </a:rPr>
                  <a:t>14</a:t>
                </a:r>
              </a:p>
            </p:txBody>
          </p:sp>
          <p:sp>
            <p:nvSpPr>
              <p:cNvPr id="381" name="TextBox 380">
                <a:extLst>
                  <a:ext uri="{FF2B5EF4-FFF2-40B4-BE49-F238E27FC236}">
                    <a16:creationId xmlns:a16="http://schemas.microsoft.com/office/drawing/2014/main" id="{9637ABD2-F7B6-5940-880B-50FA2644268C}"/>
                  </a:ext>
                </a:extLst>
              </p:cNvPr>
              <p:cNvSpPr txBox="1"/>
              <p:nvPr/>
            </p:nvSpPr>
            <p:spPr>
              <a:xfrm>
                <a:off x="3624101" y="4545062"/>
                <a:ext cx="197129" cy="215444"/>
              </a:xfrm>
              <a:prstGeom prst="rect">
                <a:avLst/>
              </a:prstGeom>
              <a:noFill/>
            </p:spPr>
            <p:txBody>
              <a:bodyPr wrap="square" lIns="0" tIns="0" rIns="0" bIns="0" rtlCol="0">
                <a:spAutoFit/>
              </a:bodyPr>
              <a:lstStyle/>
              <a:p>
                <a:r>
                  <a:rPr lang="en-US" sz="1400" dirty="0">
                    <a:solidFill>
                      <a:schemeClr val="tx1"/>
                    </a:solidFill>
                  </a:rPr>
                  <a:t>16</a:t>
                </a:r>
              </a:p>
            </p:txBody>
          </p:sp>
          <p:sp>
            <p:nvSpPr>
              <p:cNvPr id="382" name="TextBox 381">
                <a:extLst>
                  <a:ext uri="{FF2B5EF4-FFF2-40B4-BE49-F238E27FC236}">
                    <a16:creationId xmlns:a16="http://schemas.microsoft.com/office/drawing/2014/main" id="{FD158C33-AAF5-534D-9E49-2B5BA81FFDB9}"/>
                  </a:ext>
                </a:extLst>
              </p:cNvPr>
              <p:cNvSpPr txBox="1"/>
              <p:nvPr/>
            </p:nvSpPr>
            <p:spPr>
              <a:xfrm>
                <a:off x="3893609" y="4545062"/>
                <a:ext cx="197129" cy="215444"/>
              </a:xfrm>
              <a:prstGeom prst="rect">
                <a:avLst/>
              </a:prstGeom>
              <a:noFill/>
            </p:spPr>
            <p:txBody>
              <a:bodyPr wrap="square" lIns="0" tIns="0" rIns="0" bIns="0" rtlCol="0">
                <a:spAutoFit/>
              </a:bodyPr>
              <a:lstStyle/>
              <a:p>
                <a:r>
                  <a:rPr lang="en-US" sz="1400" dirty="0">
                    <a:solidFill>
                      <a:schemeClr val="tx1"/>
                    </a:solidFill>
                  </a:rPr>
                  <a:t>18</a:t>
                </a:r>
              </a:p>
            </p:txBody>
          </p:sp>
          <p:sp>
            <p:nvSpPr>
              <p:cNvPr id="383" name="TextBox 382">
                <a:extLst>
                  <a:ext uri="{FF2B5EF4-FFF2-40B4-BE49-F238E27FC236}">
                    <a16:creationId xmlns:a16="http://schemas.microsoft.com/office/drawing/2014/main" id="{ABFB9B28-1121-2F4D-A1AB-4302B441D1D5}"/>
                  </a:ext>
                </a:extLst>
              </p:cNvPr>
              <p:cNvSpPr txBox="1"/>
              <p:nvPr/>
            </p:nvSpPr>
            <p:spPr>
              <a:xfrm>
                <a:off x="4163117" y="4545062"/>
                <a:ext cx="197129" cy="215444"/>
              </a:xfrm>
              <a:prstGeom prst="rect">
                <a:avLst/>
              </a:prstGeom>
              <a:noFill/>
            </p:spPr>
            <p:txBody>
              <a:bodyPr wrap="square" lIns="0" tIns="0" rIns="0" bIns="0" rtlCol="0">
                <a:spAutoFit/>
              </a:bodyPr>
              <a:lstStyle/>
              <a:p>
                <a:r>
                  <a:rPr lang="en-US" sz="1400" dirty="0">
                    <a:solidFill>
                      <a:schemeClr val="tx1"/>
                    </a:solidFill>
                  </a:rPr>
                  <a:t>20</a:t>
                </a:r>
              </a:p>
            </p:txBody>
          </p:sp>
          <p:sp>
            <p:nvSpPr>
              <p:cNvPr id="384" name="TextBox 383">
                <a:extLst>
                  <a:ext uri="{FF2B5EF4-FFF2-40B4-BE49-F238E27FC236}">
                    <a16:creationId xmlns:a16="http://schemas.microsoft.com/office/drawing/2014/main" id="{F4B2E8E3-0D6A-4D41-AD9B-B87D3F4280CC}"/>
                  </a:ext>
                </a:extLst>
              </p:cNvPr>
              <p:cNvSpPr txBox="1"/>
              <p:nvPr/>
            </p:nvSpPr>
            <p:spPr>
              <a:xfrm>
                <a:off x="4432624" y="4545062"/>
                <a:ext cx="197129" cy="215444"/>
              </a:xfrm>
              <a:prstGeom prst="rect">
                <a:avLst/>
              </a:prstGeom>
              <a:noFill/>
            </p:spPr>
            <p:txBody>
              <a:bodyPr wrap="square" lIns="0" tIns="0" rIns="0" bIns="0" rtlCol="0">
                <a:spAutoFit/>
              </a:bodyPr>
              <a:lstStyle/>
              <a:p>
                <a:r>
                  <a:rPr lang="en-US" sz="1400" dirty="0">
                    <a:solidFill>
                      <a:schemeClr val="tx1"/>
                    </a:solidFill>
                  </a:rPr>
                  <a:t>22</a:t>
                </a:r>
              </a:p>
            </p:txBody>
          </p:sp>
          <p:sp>
            <p:nvSpPr>
              <p:cNvPr id="385" name="TextBox 384">
                <a:extLst>
                  <a:ext uri="{FF2B5EF4-FFF2-40B4-BE49-F238E27FC236}">
                    <a16:creationId xmlns:a16="http://schemas.microsoft.com/office/drawing/2014/main" id="{3F54045E-C7B2-6E4F-80CC-4FF910EF9906}"/>
                  </a:ext>
                </a:extLst>
              </p:cNvPr>
              <p:cNvSpPr txBox="1"/>
              <p:nvPr/>
            </p:nvSpPr>
            <p:spPr>
              <a:xfrm>
                <a:off x="4697319" y="4545062"/>
                <a:ext cx="197129" cy="215444"/>
              </a:xfrm>
              <a:prstGeom prst="rect">
                <a:avLst/>
              </a:prstGeom>
              <a:noFill/>
            </p:spPr>
            <p:txBody>
              <a:bodyPr wrap="square" lIns="0" tIns="0" rIns="0" bIns="0" rtlCol="0">
                <a:spAutoFit/>
              </a:bodyPr>
              <a:lstStyle/>
              <a:p>
                <a:r>
                  <a:rPr lang="en-US" sz="1400" dirty="0">
                    <a:solidFill>
                      <a:schemeClr val="tx1"/>
                    </a:solidFill>
                  </a:rPr>
                  <a:t>24</a:t>
                </a:r>
              </a:p>
            </p:txBody>
          </p:sp>
          <p:sp>
            <p:nvSpPr>
              <p:cNvPr id="386" name="TextBox 385">
                <a:extLst>
                  <a:ext uri="{FF2B5EF4-FFF2-40B4-BE49-F238E27FC236}">
                    <a16:creationId xmlns:a16="http://schemas.microsoft.com/office/drawing/2014/main" id="{0962BAE8-F4CA-BD47-9BCB-8965D9CE43F5}"/>
                  </a:ext>
                </a:extLst>
              </p:cNvPr>
              <p:cNvSpPr txBox="1"/>
              <p:nvPr/>
            </p:nvSpPr>
            <p:spPr>
              <a:xfrm>
                <a:off x="4981264" y="4545062"/>
                <a:ext cx="197129" cy="215444"/>
              </a:xfrm>
              <a:prstGeom prst="rect">
                <a:avLst/>
              </a:prstGeom>
              <a:noFill/>
            </p:spPr>
            <p:txBody>
              <a:bodyPr wrap="square" lIns="0" tIns="0" rIns="0" bIns="0" rtlCol="0">
                <a:spAutoFit/>
              </a:bodyPr>
              <a:lstStyle/>
              <a:p>
                <a:r>
                  <a:rPr lang="en-US" sz="1400" dirty="0">
                    <a:solidFill>
                      <a:schemeClr val="tx1"/>
                    </a:solidFill>
                  </a:rPr>
                  <a:t>26</a:t>
                </a:r>
              </a:p>
            </p:txBody>
          </p:sp>
          <p:sp>
            <p:nvSpPr>
              <p:cNvPr id="387" name="TextBox 386">
                <a:extLst>
                  <a:ext uri="{FF2B5EF4-FFF2-40B4-BE49-F238E27FC236}">
                    <a16:creationId xmlns:a16="http://schemas.microsoft.com/office/drawing/2014/main" id="{10BAC394-9743-B548-B48B-1DA9180E1DB1}"/>
                  </a:ext>
                </a:extLst>
              </p:cNvPr>
              <p:cNvSpPr txBox="1"/>
              <p:nvPr/>
            </p:nvSpPr>
            <p:spPr>
              <a:xfrm>
                <a:off x="5250771" y="4545062"/>
                <a:ext cx="197129" cy="215444"/>
              </a:xfrm>
              <a:prstGeom prst="rect">
                <a:avLst/>
              </a:prstGeom>
              <a:noFill/>
            </p:spPr>
            <p:txBody>
              <a:bodyPr wrap="square" lIns="0" tIns="0" rIns="0" bIns="0" rtlCol="0">
                <a:spAutoFit/>
              </a:bodyPr>
              <a:lstStyle/>
              <a:p>
                <a:r>
                  <a:rPr lang="en-US" sz="1400" dirty="0">
                    <a:solidFill>
                      <a:schemeClr val="tx1"/>
                    </a:solidFill>
                  </a:rPr>
                  <a:t>28</a:t>
                </a:r>
              </a:p>
            </p:txBody>
          </p:sp>
          <p:sp>
            <p:nvSpPr>
              <p:cNvPr id="388" name="TextBox 387">
                <a:extLst>
                  <a:ext uri="{FF2B5EF4-FFF2-40B4-BE49-F238E27FC236}">
                    <a16:creationId xmlns:a16="http://schemas.microsoft.com/office/drawing/2014/main" id="{93979754-CF39-E84A-8D74-61F2D95DF13A}"/>
                  </a:ext>
                </a:extLst>
              </p:cNvPr>
              <p:cNvSpPr txBox="1"/>
              <p:nvPr/>
            </p:nvSpPr>
            <p:spPr>
              <a:xfrm>
                <a:off x="1299599" y="4294805"/>
                <a:ext cx="96065" cy="215444"/>
              </a:xfrm>
              <a:prstGeom prst="rect">
                <a:avLst/>
              </a:prstGeom>
              <a:noFill/>
            </p:spPr>
            <p:txBody>
              <a:bodyPr wrap="square" lIns="0" tIns="0" rIns="0" bIns="0" rtlCol="0">
                <a:spAutoFit/>
              </a:bodyPr>
              <a:lstStyle/>
              <a:p>
                <a:r>
                  <a:rPr lang="en-US" sz="1400" dirty="0">
                    <a:solidFill>
                      <a:schemeClr val="tx1"/>
                    </a:solidFill>
                  </a:rPr>
                  <a:t>0</a:t>
                </a:r>
              </a:p>
            </p:txBody>
          </p:sp>
          <p:sp>
            <p:nvSpPr>
              <p:cNvPr id="389" name="TextBox 388">
                <a:extLst>
                  <a:ext uri="{FF2B5EF4-FFF2-40B4-BE49-F238E27FC236}">
                    <a16:creationId xmlns:a16="http://schemas.microsoft.com/office/drawing/2014/main" id="{7E6956CB-06B0-614A-87ED-700B9EA89434}"/>
                  </a:ext>
                </a:extLst>
              </p:cNvPr>
              <p:cNvSpPr txBox="1"/>
              <p:nvPr/>
            </p:nvSpPr>
            <p:spPr>
              <a:xfrm>
                <a:off x="1188721" y="3957920"/>
                <a:ext cx="206944" cy="215444"/>
              </a:xfrm>
              <a:prstGeom prst="rect">
                <a:avLst/>
              </a:prstGeom>
              <a:noFill/>
            </p:spPr>
            <p:txBody>
              <a:bodyPr wrap="square" lIns="0" tIns="0" rIns="0" bIns="0" rtlCol="0">
                <a:spAutoFit/>
              </a:bodyPr>
              <a:lstStyle/>
              <a:p>
                <a:r>
                  <a:rPr lang="en-US" sz="1400" dirty="0">
                    <a:solidFill>
                      <a:schemeClr val="tx1"/>
                    </a:solidFill>
                  </a:rPr>
                  <a:t>20</a:t>
                </a:r>
              </a:p>
            </p:txBody>
          </p:sp>
          <p:sp>
            <p:nvSpPr>
              <p:cNvPr id="390" name="TextBox 389">
                <a:extLst>
                  <a:ext uri="{FF2B5EF4-FFF2-40B4-BE49-F238E27FC236}">
                    <a16:creationId xmlns:a16="http://schemas.microsoft.com/office/drawing/2014/main" id="{289962DB-78E6-904D-8C6E-572F1B395104}"/>
                  </a:ext>
                </a:extLst>
              </p:cNvPr>
              <p:cNvSpPr txBox="1"/>
              <p:nvPr/>
            </p:nvSpPr>
            <p:spPr>
              <a:xfrm>
                <a:off x="1188721" y="3611409"/>
                <a:ext cx="206944" cy="215444"/>
              </a:xfrm>
              <a:prstGeom prst="rect">
                <a:avLst/>
              </a:prstGeom>
              <a:noFill/>
            </p:spPr>
            <p:txBody>
              <a:bodyPr wrap="square" lIns="0" tIns="0" rIns="0" bIns="0" rtlCol="0">
                <a:spAutoFit/>
              </a:bodyPr>
              <a:lstStyle/>
              <a:p>
                <a:r>
                  <a:rPr lang="en-US" sz="1400" dirty="0">
                    <a:solidFill>
                      <a:schemeClr val="tx1"/>
                    </a:solidFill>
                  </a:rPr>
                  <a:t>40</a:t>
                </a:r>
              </a:p>
            </p:txBody>
          </p:sp>
          <p:sp>
            <p:nvSpPr>
              <p:cNvPr id="391" name="TextBox 390">
                <a:extLst>
                  <a:ext uri="{FF2B5EF4-FFF2-40B4-BE49-F238E27FC236}">
                    <a16:creationId xmlns:a16="http://schemas.microsoft.com/office/drawing/2014/main" id="{B92EBB9B-8D34-6D44-B188-78BF19990613}"/>
                  </a:ext>
                </a:extLst>
              </p:cNvPr>
              <p:cNvSpPr txBox="1"/>
              <p:nvPr/>
            </p:nvSpPr>
            <p:spPr>
              <a:xfrm>
                <a:off x="1188721" y="3264899"/>
                <a:ext cx="206944" cy="215444"/>
              </a:xfrm>
              <a:prstGeom prst="rect">
                <a:avLst/>
              </a:prstGeom>
              <a:noFill/>
            </p:spPr>
            <p:txBody>
              <a:bodyPr wrap="square" lIns="0" tIns="0" rIns="0" bIns="0" rtlCol="0">
                <a:spAutoFit/>
              </a:bodyPr>
              <a:lstStyle/>
              <a:p>
                <a:r>
                  <a:rPr lang="en-US" sz="1400" dirty="0">
                    <a:solidFill>
                      <a:schemeClr val="tx1"/>
                    </a:solidFill>
                  </a:rPr>
                  <a:t>60</a:t>
                </a:r>
              </a:p>
            </p:txBody>
          </p:sp>
          <p:sp>
            <p:nvSpPr>
              <p:cNvPr id="392" name="TextBox 391">
                <a:extLst>
                  <a:ext uri="{FF2B5EF4-FFF2-40B4-BE49-F238E27FC236}">
                    <a16:creationId xmlns:a16="http://schemas.microsoft.com/office/drawing/2014/main" id="{FDA6689D-9D14-8241-94F5-F24B4A800443}"/>
                  </a:ext>
                </a:extLst>
              </p:cNvPr>
              <p:cNvSpPr txBox="1"/>
              <p:nvPr/>
            </p:nvSpPr>
            <p:spPr>
              <a:xfrm>
                <a:off x="1188721" y="2913577"/>
                <a:ext cx="206944" cy="215444"/>
              </a:xfrm>
              <a:prstGeom prst="rect">
                <a:avLst/>
              </a:prstGeom>
              <a:noFill/>
            </p:spPr>
            <p:txBody>
              <a:bodyPr wrap="square" lIns="0" tIns="0" rIns="0" bIns="0" rtlCol="0">
                <a:spAutoFit/>
              </a:bodyPr>
              <a:lstStyle/>
              <a:p>
                <a:r>
                  <a:rPr lang="en-US" sz="1400" dirty="0">
                    <a:solidFill>
                      <a:schemeClr val="tx1"/>
                    </a:solidFill>
                  </a:rPr>
                  <a:t>80</a:t>
                </a:r>
              </a:p>
            </p:txBody>
          </p:sp>
          <p:sp>
            <p:nvSpPr>
              <p:cNvPr id="393" name="TextBox 392">
                <a:extLst>
                  <a:ext uri="{FF2B5EF4-FFF2-40B4-BE49-F238E27FC236}">
                    <a16:creationId xmlns:a16="http://schemas.microsoft.com/office/drawing/2014/main" id="{BB6BC78E-C0D4-A74E-977C-7C813394083A}"/>
                  </a:ext>
                </a:extLst>
              </p:cNvPr>
              <p:cNvSpPr txBox="1"/>
              <p:nvPr/>
            </p:nvSpPr>
            <p:spPr>
              <a:xfrm>
                <a:off x="1087655" y="2562254"/>
                <a:ext cx="308010" cy="215444"/>
              </a:xfrm>
              <a:prstGeom prst="rect">
                <a:avLst/>
              </a:prstGeom>
              <a:noFill/>
            </p:spPr>
            <p:txBody>
              <a:bodyPr wrap="square" lIns="0" tIns="0" rIns="0" bIns="0" rtlCol="0">
                <a:spAutoFit/>
              </a:bodyPr>
              <a:lstStyle/>
              <a:p>
                <a:r>
                  <a:rPr lang="en-US" sz="1400" dirty="0">
                    <a:solidFill>
                      <a:schemeClr val="tx1"/>
                    </a:solidFill>
                  </a:rPr>
                  <a:t>100</a:t>
                </a:r>
              </a:p>
            </p:txBody>
          </p:sp>
          <p:sp>
            <p:nvSpPr>
              <p:cNvPr id="395" name="TextBox 394">
                <a:extLst>
                  <a:ext uri="{FF2B5EF4-FFF2-40B4-BE49-F238E27FC236}">
                    <a16:creationId xmlns:a16="http://schemas.microsoft.com/office/drawing/2014/main" id="{E7824D69-703B-E84E-8CA8-B4806445E9C5}"/>
                  </a:ext>
                </a:extLst>
              </p:cNvPr>
              <p:cNvSpPr txBox="1"/>
              <p:nvPr/>
            </p:nvSpPr>
            <p:spPr>
              <a:xfrm>
                <a:off x="1265580" y="4844605"/>
                <a:ext cx="4357808" cy="307777"/>
              </a:xfrm>
              <a:prstGeom prst="rect">
                <a:avLst/>
              </a:prstGeom>
              <a:noFill/>
            </p:spPr>
            <p:txBody>
              <a:bodyPr wrap="square" rtlCol="0">
                <a:spAutoFit/>
              </a:bodyPr>
              <a:lstStyle/>
              <a:p>
                <a:pPr algn="ctr"/>
                <a:r>
                  <a:rPr lang="en-US" sz="1400" dirty="0">
                    <a:solidFill>
                      <a:schemeClr val="tx1"/>
                    </a:solidFill>
                  </a:rPr>
                  <a:t>Time, months</a:t>
                </a:r>
              </a:p>
            </p:txBody>
          </p:sp>
        </p:grpSp>
      </p:grpSp>
      <p:graphicFrame>
        <p:nvGraphicFramePr>
          <p:cNvPr id="396" name="Table 158">
            <a:extLst>
              <a:ext uri="{FF2B5EF4-FFF2-40B4-BE49-F238E27FC236}">
                <a16:creationId xmlns:a16="http://schemas.microsoft.com/office/drawing/2014/main" id="{EB10AB22-AC85-5548-9EE6-4FBDE893F8D5}"/>
              </a:ext>
            </a:extLst>
          </p:cNvPr>
          <p:cNvGraphicFramePr>
            <a:graphicFrameLocks noGrp="1"/>
          </p:cNvGraphicFramePr>
          <p:nvPr>
            <p:extLst>
              <p:ext uri="{D42A27DB-BD31-4B8C-83A1-F6EECF244321}">
                <p14:modId xmlns:p14="http://schemas.microsoft.com/office/powerpoint/2010/main" val="2635962235"/>
              </p:ext>
            </p:extLst>
          </p:nvPr>
        </p:nvGraphicFramePr>
        <p:xfrm>
          <a:off x="852593" y="5570407"/>
          <a:ext cx="4950995" cy="651441"/>
        </p:xfrm>
        <a:graphic>
          <a:graphicData uri="http://schemas.openxmlformats.org/drawingml/2006/table">
            <a:tbl>
              <a:tblPr firstRow="1" bandRow="1">
                <a:tableStyleId>{5C22544A-7EE6-4342-B048-85BDC9FD1C3A}</a:tableStyleId>
              </a:tblPr>
              <a:tblGrid>
                <a:gridCol w="823280">
                  <a:extLst>
                    <a:ext uri="{9D8B030D-6E8A-4147-A177-3AD203B41FA5}">
                      <a16:colId xmlns:a16="http://schemas.microsoft.com/office/drawing/2014/main" val="808490905"/>
                    </a:ext>
                  </a:extLst>
                </a:gridCol>
                <a:gridCol w="273573">
                  <a:extLst>
                    <a:ext uri="{9D8B030D-6E8A-4147-A177-3AD203B41FA5}">
                      <a16:colId xmlns:a16="http://schemas.microsoft.com/office/drawing/2014/main" val="1839220050"/>
                    </a:ext>
                  </a:extLst>
                </a:gridCol>
                <a:gridCol w="273573">
                  <a:extLst>
                    <a:ext uri="{9D8B030D-6E8A-4147-A177-3AD203B41FA5}">
                      <a16:colId xmlns:a16="http://schemas.microsoft.com/office/drawing/2014/main" val="805562067"/>
                    </a:ext>
                  </a:extLst>
                </a:gridCol>
                <a:gridCol w="273573">
                  <a:extLst>
                    <a:ext uri="{9D8B030D-6E8A-4147-A177-3AD203B41FA5}">
                      <a16:colId xmlns:a16="http://schemas.microsoft.com/office/drawing/2014/main" val="1996768408"/>
                    </a:ext>
                  </a:extLst>
                </a:gridCol>
                <a:gridCol w="273573">
                  <a:extLst>
                    <a:ext uri="{9D8B030D-6E8A-4147-A177-3AD203B41FA5}">
                      <a16:colId xmlns:a16="http://schemas.microsoft.com/office/drawing/2014/main" val="1055678547"/>
                    </a:ext>
                  </a:extLst>
                </a:gridCol>
                <a:gridCol w="273573">
                  <a:extLst>
                    <a:ext uri="{9D8B030D-6E8A-4147-A177-3AD203B41FA5}">
                      <a16:colId xmlns:a16="http://schemas.microsoft.com/office/drawing/2014/main" val="3558275810"/>
                    </a:ext>
                  </a:extLst>
                </a:gridCol>
                <a:gridCol w="297693">
                  <a:extLst>
                    <a:ext uri="{9D8B030D-6E8A-4147-A177-3AD203B41FA5}">
                      <a16:colId xmlns:a16="http://schemas.microsoft.com/office/drawing/2014/main" val="2646287906"/>
                    </a:ext>
                  </a:extLst>
                </a:gridCol>
                <a:gridCol w="273573">
                  <a:extLst>
                    <a:ext uri="{9D8B030D-6E8A-4147-A177-3AD203B41FA5}">
                      <a16:colId xmlns:a16="http://schemas.microsoft.com/office/drawing/2014/main" val="2461276248"/>
                    </a:ext>
                  </a:extLst>
                </a:gridCol>
                <a:gridCol w="273573">
                  <a:extLst>
                    <a:ext uri="{9D8B030D-6E8A-4147-A177-3AD203B41FA5}">
                      <a16:colId xmlns:a16="http://schemas.microsoft.com/office/drawing/2014/main" val="4222646896"/>
                    </a:ext>
                  </a:extLst>
                </a:gridCol>
                <a:gridCol w="273573">
                  <a:extLst>
                    <a:ext uri="{9D8B030D-6E8A-4147-A177-3AD203B41FA5}">
                      <a16:colId xmlns:a16="http://schemas.microsoft.com/office/drawing/2014/main" val="3455020448"/>
                    </a:ext>
                  </a:extLst>
                </a:gridCol>
                <a:gridCol w="273573">
                  <a:extLst>
                    <a:ext uri="{9D8B030D-6E8A-4147-A177-3AD203B41FA5}">
                      <a16:colId xmlns:a16="http://schemas.microsoft.com/office/drawing/2014/main" val="288336291"/>
                    </a:ext>
                  </a:extLst>
                </a:gridCol>
                <a:gridCol w="273573">
                  <a:extLst>
                    <a:ext uri="{9D8B030D-6E8A-4147-A177-3AD203B41FA5}">
                      <a16:colId xmlns:a16="http://schemas.microsoft.com/office/drawing/2014/main" val="3199337075"/>
                    </a:ext>
                  </a:extLst>
                </a:gridCol>
                <a:gridCol w="273573">
                  <a:extLst>
                    <a:ext uri="{9D8B030D-6E8A-4147-A177-3AD203B41FA5}">
                      <a16:colId xmlns:a16="http://schemas.microsoft.com/office/drawing/2014/main" val="3680543833"/>
                    </a:ext>
                  </a:extLst>
                </a:gridCol>
                <a:gridCol w="273573">
                  <a:extLst>
                    <a:ext uri="{9D8B030D-6E8A-4147-A177-3AD203B41FA5}">
                      <a16:colId xmlns:a16="http://schemas.microsoft.com/office/drawing/2014/main" val="2677362991"/>
                    </a:ext>
                  </a:extLst>
                </a:gridCol>
                <a:gridCol w="273573">
                  <a:extLst>
                    <a:ext uri="{9D8B030D-6E8A-4147-A177-3AD203B41FA5}">
                      <a16:colId xmlns:a16="http://schemas.microsoft.com/office/drawing/2014/main" val="912411355"/>
                    </a:ext>
                  </a:extLst>
                </a:gridCol>
                <a:gridCol w="273573">
                  <a:extLst>
                    <a:ext uri="{9D8B030D-6E8A-4147-A177-3AD203B41FA5}">
                      <a16:colId xmlns:a16="http://schemas.microsoft.com/office/drawing/2014/main" val="305612713"/>
                    </a:ext>
                  </a:extLst>
                </a:gridCol>
              </a:tblGrid>
              <a:tr h="222839">
                <a:tc>
                  <a:txBody>
                    <a:bodyPr/>
                    <a:lstStyle/>
                    <a:p>
                      <a:pPr algn="r"/>
                      <a:r>
                        <a:rPr lang="en-US" sz="1000" b="0" dirty="0"/>
                        <a:t>No. at risk</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5">
                  <a:txBody>
                    <a:bodyPr/>
                    <a:lstStyle/>
                    <a:p>
                      <a:endParaRPr lang="en-US" sz="10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extLst>
                  <a:ext uri="{0D108BD9-81ED-4DB2-BD59-A6C34878D82A}">
                    <a16:rowId xmlns:a16="http://schemas.microsoft.com/office/drawing/2014/main" val="234517395"/>
                  </a:ext>
                </a:extLst>
              </a:tr>
              <a:tr h="214301">
                <a:tc>
                  <a:txBody>
                    <a:bodyPr/>
                    <a:lstStyle/>
                    <a:p>
                      <a:pPr algn="r"/>
                      <a:r>
                        <a:rPr lang="en-US" sz="1000" b="0" dirty="0" err="1">
                          <a:solidFill>
                            <a:schemeClr val="accent1"/>
                          </a:solidFill>
                        </a:rPr>
                        <a:t>Atezo</a:t>
                      </a:r>
                      <a:endParaRPr lang="en-US" sz="1000" b="0" dirty="0">
                        <a:solidFill>
                          <a:schemeClr val="accent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145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101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83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54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46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32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en-US" sz="1000" b="0" dirty="0">
                          <a:solidFill>
                            <a:schemeClr val="accent2"/>
                          </a:solidFill>
                        </a:rPr>
                        <a:t>Chemo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graphicFrame>
        <p:nvGraphicFramePr>
          <p:cNvPr id="397" name="Table 258">
            <a:extLst>
              <a:ext uri="{FF2B5EF4-FFF2-40B4-BE49-F238E27FC236}">
                <a16:creationId xmlns:a16="http://schemas.microsoft.com/office/drawing/2014/main" id="{0E4EA56D-C7EF-2644-861E-175274120946}"/>
              </a:ext>
            </a:extLst>
          </p:cNvPr>
          <p:cNvGraphicFramePr>
            <a:graphicFrameLocks noGrp="1"/>
          </p:cNvGraphicFramePr>
          <p:nvPr>
            <p:extLst>
              <p:ext uri="{D42A27DB-BD31-4B8C-83A1-F6EECF244321}">
                <p14:modId xmlns:p14="http://schemas.microsoft.com/office/powerpoint/2010/main" val="2573541963"/>
              </p:ext>
            </p:extLst>
          </p:nvPr>
        </p:nvGraphicFramePr>
        <p:xfrm>
          <a:off x="852593" y="1915468"/>
          <a:ext cx="4926875" cy="1097280"/>
        </p:xfrm>
        <a:graphic>
          <a:graphicData uri="http://schemas.openxmlformats.org/drawingml/2006/table">
            <a:tbl>
              <a:tblPr firstRow="1" bandRow="1">
                <a:tableStyleId>{5C22544A-7EE6-4342-B048-85BDC9FD1C3A}</a:tableStyleId>
              </a:tblPr>
              <a:tblGrid>
                <a:gridCol w="2283369">
                  <a:extLst>
                    <a:ext uri="{9D8B030D-6E8A-4147-A177-3AD203B41FA5}">
                      <a16:colId xmlns:a16="http://schemas.microsoft.com/office/drawing/2014/main" val="3515520582"/>
                    </a:ext>
                  </a:extLst>
                </a:gridCol>
                <a:gridCol w="1321753">
                  <a:extLst>
                    <a:ext uri="{9D8B030D-6E8A-4147-A177-3AD203B41FA5}">
                      <a16:colId xmlns:a16="http://schemas.microsoft.com/office/drawing/2014/main" val="3906825021"/>
                    </a:ext>
                  </a:extLst>
                </a:gridCol>
                <a:gridCol w="1321753">
                  <a:extLst>
                    <a:ext uri="{9D8B030D-6E8A-4147-A177-3AD203B41FA5}">
                      <a16:colId xmlns:a16="http://schemas.microsoft.com/office/drawing/2014/main" val="3087744495"/>
                    </a:ext>
                  </a:extLst>
                </a:gridCol>
              </a:tblGrid>
              <a:tr h="188937">
                <a:tc>
                  <a:txBody>
                    <a:bodyPr/>
                    <a:lstStyle/>
                    <a:p>
                      <a:r>
                        <a:rPr lang="en-US" sz="1200" dirty="0">
                          <a:solidFill>
                            <a:schemeClr val="tx2"/>
                          </a:solidFill>
                        </a:rPr>
                        <a:t>PFS</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err="1">
                          <a:solidFill>
                            <a:schemeClr val="tx2"/>
                          </a:solidFill>
                        </a:rPr>
                        <a:t>Atezo</a:t>
                      </a:r>
                      <a:r>
                        <a:rPr lang="en-US" sz="1200" dirty="0">
                          <a:solidFill>
                            <a:schemeClr val="tx2"/>
                          </a:solidFill>
                        </a:rPr>
                        <a:t> (n=145)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2"/>
                          </a:solidFill>
                        </a:rPr>
                        <a:t>Chemo (n=146)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88937">
                <a:tc>
                  <a:txBody>
                    <a:bodyPr/>
                    <a:lstStyle/>
                    <a:p>
                      <a:r>
                        <a:rPr lang="en-US" sz="1200" dirty="0">
                          <a:solidFill>
                            <a:schemeClr val="tx1"/>
                          </a:solidFill>
                        </a:rPr>
                        <a:t>Events, 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119 (82)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124 (85)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en-US" sz="1200" dirty="0">
                          <a:solidFill>
                            <a:schemeClr val="tx1"/>
                          </a:solidFill>
                        </a:rPr>
                        <a:t>mPFS,</a:t>
                      </a:r>
                      <a:r>
                        <a:rPr lang="en-US" sz="1200" baseline="0" dirty="0">
                          <a:solidFill>
                            <a:schemeClr val="tx1"/>
                          </a:solidFill>
                        </a:rPr>
                        <a:t> </a:t>
                      </a:r>
                      <a:r>
                        <a:rPr lang="en-US" sz="1200" baseline="0" dirty="0" err="1">
                          <a:solidFill>
                            <a:schemeClr val="tx1"/>
                          </a:solidFill>
                        </a:rPr>
                        <a:t>mo</a:t>
                      </a:r>
                      <a:r>
                        <a:rPr lang="en-US" sz="1200" baseline="0" dirty="0">
                          <a:solidFill>
                            <a:schemeClr val="tx1"/>
                          </a:solidFill>
                        </a:rPr>
                        <a:t> (95%CI)</a:t>
                      </a:r>
                      <a:endParaRPr lang="en-US" sz="12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4.5 (3.9, 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4.3 (4.2, 5.5)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304835"/>
                  </a:ext>
                </a:extLst>
              </a:tr>
              <a:tr h="188937">
                <a:tc>
                  <a:txBody>
                    <a:bodyPr/>
                    <a:lstStyle/>
                    <a:p>
                      <a:r>
                        <a:rPr lang="en-US" sz="1200" dirty="0">
                          <a:solidFill>
                            <a:schemeClr val="tx1"/>
                          </a:solidFill>
                        </a:rPr>
                        <a:t>Stratified HR (95%Cl); p-value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a:solidFill>
                            <a:schemeClr val="tx1"/>
                          </a:solidFill>
                        </a:rPr>
                        <a:t>0.77 (0.59, 1.00); 0.053</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447" name="Group 446">
            <a:extLst>
              <a:ext uri="{FF2B5EF4-FFF2-40B4-BE49-F238E27FC236}">
                <a16:creationId xmlns:a16="http://schemas.microsoft.com/office/drawing/2014/main" id="{99BF21D1-1030-294B-9851-EAD27B64535D}"/>
              </a:ext>
            </a:extLst>
          </p:cNvPr>
          <p:cNvGrpSpPr/>
          <p:nvPr/>
        </p:nvGrpSpPr>
        <p:grpSpPr>
          <a:xfrm>
            <a:off x="6291987" y="1915468"/>
            <a:ext cx="4939989" cy="4357808"/>
            <a:chOff x="842681" y="2067869"/>
            <a:chExt cx="4939989" cy="4357808"/>
          </a:xfrm>
        </p:grpSpPr>
        <p:sp>
          <p:nvSpPr>
            <p:cNvPr id="424" name="TextBox 423">
              <a:extLst>
                <a:ext uri="{FF2B5EF4-FFF2-40B4-BE49-F238E27FC236}">
                  <a16:creationId xmlns:a16="http://schemas.microsoft.com/office/drawing/2014/main" id="{8DF01695-CBD6-7742-95E9-D5EFB9D02526}"/>
                </a:ext>
              </a:extLst>
            </p:cNvPr>
            <p:cNvSpPr txBox="1"/>
            <p:nvPr/>
          </p:nvSpPr>
          <p:spPr>
            <a:xfrm rot="16200000">
              <a:off x="-1182334" y="4092884"/>
              <a:ext cx="4357808" cy="307777"/>
            </a:xfrm>
            <a:prstGeom prst="rect">
              <a:avLst/>
            </a:prstGeom>
            <a:noFill/>
          </p:spPr>
          <p:txBody>
            <a:bodyPr wrap="square" rtlCol="0">
              <a:spAutoFit/>
            </a:bodyPr>
            <a:lstStyle/>
            <a:p>
              <a:pPr algn="ctr"/>
              <a:r>
                <a:rPr lang="en-US" sz="1400" dirty="0">
                  <a:solidFill>
                    <a:schemeClr val="tx1"/>
                  </a:solidFill>
                </a:rPr>
                <a:t>OS, %</a:t>
              </a:r>
            </a:p>
          </p:txBody>
        </p:sp>
        <p:sp>
          <p:nvSpPr>
            <p:cNvPr id="425" name="TextBox 424">
              <a:extLst>
                <a:ext uri="{FF2B5EF4-FFF2-40B4-BE49-F238E27FC236}">
                  <a16:creationId xmlns:a16="http://schemas.microsoft.com/office/drawing/2014/main" id="{7670FCF1-F22B-6F4C-877C-FF6E68A8BD04}"/>
                </a:ext>
              </a:extLst>
            </p:cNvPr>
            <p:cNvSpPr txBox="1"/>
            <p:nvPr/>
          </p:nvSpPr>
          <p:spPr>
            <a:xfrm>
              <a:off x="1637303" y="5272858"/>
              <a:ext cx="96065" cy="215444"/>
            </a:xfrm>
            <a:prstGeom prst="rect">
              <a:avLst/>
            </a:prstGeom>
            <a:noFill/>
          </p:spPr>
          <p:txBody>
            <a:bodyPr wrap="square" lIns="0" tIns="0" rIns="0" bIns="0" rtlCol="0">
              <a:spAutoFit/>
            </a:bodyPr>
            <a:lstStyle/>
            <a:p>
              <a:r>
                <a:rPr lang="en-US" sz="1400" dirty="0">
                  <a:solidFill>
                    <a:schemeClr val="tx1"/>
                  </a:solidFill>
                </a:rPr>
                <a:t>0</a:t>
              </a:r>
            </a:p>
          </p:txBody>
        </p:sp>
        <p:sp>
          <p:nvSpPr>
            <p:cNvPr id="426" name="TextBox 425">
              <a:extLst>
                <a:ext uri="{FF2B5EF4-FFF2-40B4-BE49-F238E27FC236}">
                  <a16:creationId xmlns:a16="http://schemas.microsoft.com/office/drawing/2014/main" id="{36878B14-BBE8-754D-8E24-9D8D7499BC8C}"/>
                </a:ext>
              </a:extLst>
            </p:cNvPr>
            <p:cNvSpPr txBox="1"/>
            <p:nvPr/>
          </p:nvSpPr>
          <p:spPr>
            <a:xfrm>
              <a:off x="1906810" y="5272858"/>
              <a:ext cx="96065" cy="215444"/>
            </a:xfrm>
            <a:prstGeom prst="rect">
              <a:avLst/>
            </a:prstGeom>
            <a:noFill/>
          </p:spPr>
          <p:txBody>
            <a:bodyPr wrap="square" lIns="0" tIns="0" rIns="0" bIns="0" rtlCol="0">
              <a:spAutoFit/>
            </a:bodyPr>
            <a:lstStyle/>
            <a:p>
              <a:r>
                <a:rPr lang="en-US" sz="1400" dirty="0">
                  <a:solidFill>
                    <a:schemeClr val="tx1"/>
                  </a:solidFill>
                </a:rPr>
                <a:t>2</a:t>
              </a:r>
            </a:p>
          </p:txBody>
        </p:sp>
        <p:sp>
          <p:nvSpPr>
            <p:cNvPr id="427" name="TextBox 426">
              <a:extLst>
                <a:ext uri="{FF2B5EF4-FFF2-40B4-BE49-F238E27FC236}">
                  <a16:creationId xmlns:a16="http://schemas.microsoft.com/office/drawing/2014/main" id="{C35B2A34-6D6A-4449-9B9C-5DD6760E736F}"/>
                </a:ext>
              </a:extLst>
            </p:cNvPr>
            <p:cNvSpPr txBox="1"/>
            <p:nvPr/>
          </p:nvSpPr>
          <p:spPr>
            <a:xfrm>
              <a:off x="2176318" y="5272858"/>
              <a:ext cx="96065" cy="215444"/>
            </a:xfrm>
            <a:prstGeom prst="rect">
              <a:avLst/>
            </a:prstGeom>
            <a:noFill/>
          </p:spPr>
          <p:txBody>
            <a:bodyPr wrap="square" lIns="0" tIns="0" rIns="0" bIns="0" rtlCol="0">
              <a:spAutoFit/>
            </a:bodyPr>
            <a:lstStyle/>
            <a:p>
              <a:r>
                <a:rPr lang="en-US" sz="1400" dirty="0">
                  <a:solidFill>
                    <a:schemeClr val="tx1"/>
                  </a:solidFill>
                </a:rPr>
                <a:t>4</a:t>
              </a:r>
            </a:p>
          </p:txBody>
        </p:sp>
        <p:sp>
          <p:nvSpPr>
            <p:cNvPr id="428" name="TextBox 427">
              <a:extLst>
                <a:ext uri="{FF2B5EF4-FFF2-40B4-BE49-F238E27FC236}">
                  <a16:creationId xmlns:a16="http://schemas.microsoft.com/office/drawing/2014/main" id="{E88BC70D-F1CD-CC44-826D-7ED485841AB1}"/>
                </a:ext>
              </a:extLst>
            </p:cNvPr>
            <p:cNvSpPr txBox="1"/>
            <p:nvPr/>
          </p:nvSpPr>
          <p:spPr>
            <a:xfrm>
              <a:off x="2441013" y="5272858"/>
              <a:ext cx="96065" cy="215444"/>
            </a:xfrm>
            <a:prstGeom prst="rect">
              <a:avLst/>
            </a:prstGeom>
            <a:noFill/>
          </p:spPr>
          <p:txBody>
            <a:bodyPr wrap="square" lIns="0" tIns="0" rIns="0" bIns="0" rtlCol="0">
              <a:spAutoFit/>
            </a:bodyPr>
            <a:lstStyle/>
            <a:p>
              <a:r>
                <a:rPr lang="en-US" sz="1400" dirty="0">
                  <a:solidFill>
                    <a:schemeClr val="tx1"/>
                  </a:solidFill>
                </a:rPr>
                <a:t>6</a:t>
              </a:r>
            </a:p>
          </p:txBody>
        </p:sp>
        <p:sp>
          <p:nvSpPr>
            <p:cNvPr id="429" name="TextBox 428">
              <a:extLst>
                <a:ext uri="{FF2B5EF4-FFF2-40B4-BE49-F238E27FC236}">
                  <a16:creationId xmlns:a16="http://schemas.microsoft.com/office/drawing/2014/main" id="{8990BA12-0E79-A94F-896E-3AB4BF244A20}"/>
                </a:ext>
              </a:extLst>
            </p:cNvPr>
            <p:cNvSpPr txBox="1"/>
            <p:nvPr/>
          </p:nvSpPr>
          <p:spPr>
            <a:xfrm>
              <a:off x="2715333" y="5272858"/>
              <a:ext cx="96065" cy="215444"/>
            </a:xfrm>
            <a:prstGeom prst="rect">
              <a:avLst/>
            </a:prstGeom>
            <a:noFill/>
          </p:spPr>
          <p:txBody>
            <a:bodyPr wrap="square" lIns="0" tIns="0" rIns="0" bIns="0" rtlCol="0">
              <a:spAutoFit/>
            </a:bodyPr>
            <a:lstStyle/>
            <a:p>
              <a:r>
                <a:rPr lang="en-US" sz="1400" dirty="0">
                  <a:solidFill>
                    <a:schemeClr val="tx1"/>
                  </a:solidFill>
                </a:rPr>
                <a:t>8</a:t>
              </a:r>
            </a:p>
          </p:txBody>
        </p:sp>
        <p:sp>
          <p:nvSpPr>
            <p:cNvPr id="430" name="TextBox 429">
              <a:extLst>
                <a:ext uri="{FF2B5EF4-FFF2-40B4-BE49-F238E27FC236}">
                  <a16:creationId xmlns:a16="http://schemas.microsoft.com/office/drawing/2014/main" id="{A95ED234-827F-4E4A-8F55-EAAEB87A243D}"/>
                </a:ext>
              </a:extLst>
            </p:cNvPr>
            <p:cNvSpPr txBox="1"/>
            <p:nvPr/>
          </p:nvSpPr>
          <p:spPr>
            <a:xfrm>
              <a:off x="2936714" y="5272858"/>
              <a:ext cx="197129" cy="215444"/>
            </a:xfrm>
            <a:prstGeom prst="rect">
              <a:avLst/>
            </a:prstGeom>
            <a:noFill/>
          </p:spPr>
          <p:txBody>
            <a:bodyPr wrap="square" lIns="0" tIns="0" rIns="0" bIns="0" rtlCol="0">
              <a:spAutoFit/>
            </a:bodyPr>
            <a:lstStyle/>
            <a:p>
              <a:r>
                <a:rPr lang="en-US" sz="1400" dirty="0">
                  <a:solidFill>
                    <a:schemeClr val="tx1"/>
                  </a:solidFill>
                </a:rPr>
                <a:t>10</a:t>
              </a:r>
            </a:p>
          </p:txBody>
        </p:sp>
        <p:sp>
          <p:nvSpPr>
            <p:cNvPr id="431" name="TextBox 430">
              <a:extLst>
                <a:ext uri="{FF2B5EF4-FFF2-40B4-BE49-F238E27FC236}">
                  <a16:creationId xmlns:a16="http://schemas.microsoft.com/office/drawing/2014/main" id="{19E00FC0-F276-B741-BB47-2ED752AE57F8}"/>
                </a:ext>
              </a:extLst>
            </p:cNvPr>
            <p:cNvSpPr txBox="1"/>
            <p:nvPr/>
          </p:nvSpPr>
          <p:spPr>
            <a:xfrm>
              <a:off x="3215847" y="5272858"/>
              <a:ext cx="197129" cy="215444"/>
            </a:xfrm>
            <a:prstGeom prst="rect">
              <a:avLst/>
            </a:prstGeom>
            <a:noFill/>
          </p:spPr>
          <p:txBody>
            <a:bodyPr wrap="square" lIns="0" tIns="0" rIns="0" bIns="0" rtlCol="0">
              <a:spAutoFit/>
            </a:bodyPr>
            <a:lstStyle/>
            <a:p>
              <a:r>
                <a:rPr lang="en-US" sz="1400" dirty="0">
                  <a:solidFill>
                    <a:schemeClr val="tx1"/>
                  </a:solidFill>
                </a:rPr>
                <a:t>12</a:t>
              </a:r>
            </a:p>
          </p:txBody>
        </p:sp>
        <p:sp>
          <p:nvSpPr>
            <p:cNvPr id="432" name="TextBox 431">
              <a:extLst>
                <a:ext uri="{FF2B5EF4-FFF2-40B4-BE49-F238E27FC236}">
                  <a16:creationId xmlns:a16="http://schemas.microsoft.com/office/drawing/2014/main" id="{A6D3B683-0C24-4A43-9A85-280A58142FCA}"/>
                </a:ext>
              </a:extLst>
            </p:cNvPr>
            <p:cNvSpPr txBox="1"/>
            <p:nvPr/>
          </p:nvSpPr>
          <p:spPr>
            <a:xfrm>
              <a:off x="3475729" y="5272858"/>
              <a:ext cx="197129" cy="215444"/>
            </a:xfrm>
            <a:prstGeom prst="rect">
              <a:avLst/>
            </a:prstGeom>
            <a:noFill/>
          </p:spPr>
          <p:txBody>
            <a:bodyPr wrap="square" lIns="0" tIns="0" rIns="0" bIns="0" rtlCol="0">
              <a:spAutoFit/>
            </a:bodyPr>
            <a:lstStyle/>
            <a:p>
              <a:r>
                <a:rPr lang="en-US" sz="1400" dirty="0">
                  <a:solidFill>
                    <a:schemeClr val="tx1"/>
                  </a:solidFill>
                </a:rPr>
                <a:t>14</a:t>
              </a:r>
            </a:p>
          </p:txBody>
        </p:sp>
        <p:sp>
          <p:nvSpPr>
            <p:cNvPr id="433" name="TextBox 432">
              <a:extLst>
                <a:ext uri="{FF2B5EF4-FFF2-40B4-BE49-F238E27FC236}">
                  <a16:creationId xmlns:a16="http://schemas.microsoft.com/office/drawing/2014/main" id="{084A4548-8D1B-6246-A275-2177945A64AC}"/>
                </a:ext>
              </a:extLst>
            </p:cNvPr>
            <p:cNvSpPr txBox="1"/>
            <p:nvPr/>
          </p:nvSpPr>
          <p:spPr>
            <a:xfrm>
              <a:off x="3740424" y="5272858"/>
              <a:ext cx="197129" cy="215444"/>
            </a:xfrm>
            <a:prstGeom prst="rect">
              <a:avLst/>
            </a:prstGeom>
            <a:noFill/>
          </p:spPr>
          <p:txBody>
            <a:bodyPr wrap="square" lIns="0" tIns="0" rIns="0" bIns="0" rtlCol="0">
              <a:spAutoFit/>
            </a:bodyPr>
            <a:lstStyle/>
            <a:p>
              <a:r>
                <a:rPr lang="en-US" sz="1400" dirty="0">
                  <a:solidFill>
                    <a:schemeClr val="tx1"/>
                  </a:solidFill>
                </a:rPr>
                <a:t>16</a:t>
              </a:r>
            </a:p>
          </p:txBody>
        </p:sp>
        <p:sp>
          <p:nvSpPr>
            <p:cNvPr id="434" name="TextBox 433">
              <a:extLst>
                <a:ext uri="{FF2B5EF4-FFF2-40B4-BE49-F238E27FC236}">
                  <a16:creationId xmlns:a16="http://schemas.microsoft.com/office/drawing/2014/main" id="{29CE3487-0FFF-5A48-B8A3-80EFD7DDADCC}"/>
                </a:ext>
              </a:extLst>
            </p:cNvPr>
            <p:cNvSpPr txBox="1"/>
            <p:nvPr/>
          </p:nvSpPr>
          <p:spPr>
            <a:xfrm>
              <a:off x="4009932" y="5272858"/>
              <a:ext cx="197129" cy="215444"/>
            </a:xfrm>
            <a:prstGeom prst="rect">
              <a:avLst/>
            </a:prstGeom>
            <a:noFill/>
          </p:spPr>
          <p:txBody>
            <a:bodyPr wrap="square" lIns="0" tIns="0" rIns="0" bIns="0" rtlCol="0">
              <a:spAutoFit/>
            </a:bodyPr>
            <a:lstStyle/>
            <a:p>
              <a:r>
                <a:rPr lang="en-US" sz="1400" dirty="0">
                  <a:solidFill>
                    <a:schemeClr val="tx1"/>
                  </a:solidFill>
                </a:rPr>
                <a:t>18</a:t>
              </a:r>
            </a:p>
          </p:txBody>
        </p:sp>
        <p:sp>
          <p:nvSpPr>
            <p:cNvPr id="435" name="TextBox 434">
              <a:extLst>
                <a:ext uri="{FF2B5EF4-FFF2-40B4-BE49-F238E27FC236}">
                  <a16:creationId xmlns:a16="http://schemas.microsoft.com/office/drawing/2014/main" id="{49CA2DB5-33DF-C44D-84EB-1C95E9B7E575}"/>
                </a:ext>
              </a:extLst>
            </p:cNvPr>
            <p:cNvSpPr txBox="1"/>
            <p:nvPr/>
          </p:nvSpPr>
          <p:spPr>
            <a:xfrm>
              <a:off x="4279440" y="5272858"/>
              <a:ext cx="197129" cy="215444"/>
            </a:xfrm>
            <a:prstGeom prst="rect">
              <a:avLst/>
            </a:prstGeom>
            <a:noFill/>
          </p:spPr>
          <p:txBody>
            <a:bodyPr wrap="square" lIns="0" tIns="0" rIns="0" bIns="0" rtlCol="0">
              <a:spAutoFit/>
            </a:bodyPr>
            <a:lstStyle/>
            <a:p>
              <a:r>
                <a:rPr lang="en-US" sz="1400" dirty="0">
                  <a:solidFill>
                    <a:schemeClr val="tx1"/>
                  </a:solidFill>
                </a:rPr>
                <a:t>20</a:t>
              </a:r>
            </a:p>
          </p:txBody>
        </p:sp>
        <p:sp>
          <p:nvSpPr>
            <p:cNvPr id="436" name="TextBox 435">
              <a:extLst>
                <a:ext uri="{FF2B5EF4-FFF2-40B4-BE49-F238E27FC236}">
                  <a16:creationId xmlns:a16="http://schemas.microsoft.com/office/drawing/2014/main" id="{7EFAA9D0-910E-1F4B-A2CE-D5D5F4783449}"/>
                </a:ext>
              </a:extLst>
            </p:cNvPr>
            <p:cNvSpPr txBox="1"/>
            <p:nvPr/>
          </p:nvSpPr>
          <p:spPr>
            <a:xfrm>
              <a:off x="4548947" y="5272858"/>
              <a:ext cx="197129" cy="215444"/>
            </a:xfrm>
            <a:prstGeom prst="rect">
              <a:avLst/>
            </a:prstGeom>
            <a:noFill/>
          </p:spPr>
          <p:txBody>
            <a:bodyPr wrap="square" lIns="0" tIns="0" rIns="0" bIns="0" rtlCol="0">
              <a:spAutoFit/>
            </a:bodyPr>
            <a:lstStyle/>
            <a:p>
              <a:r>
                <a:rPr lang="en-US" sz="1400" dirty="0">
                  <a:solidFill>
                    <a:schemeClr val="tx1"/>
                  </a:solidFill>
                </a:rPr>
                <a:t>22</a:t>
              </a:r>
            </a:p>
          </p:txBody>
        </p:sp>
        <p:sp>
          <p:nvSpPr>
            <p:cNvPr id="437" name="TextBox 436">
              <a:extLst>
                <a:ext uri="{FF2B5EF4-FFF2-40B4-BE49-F238E27FC236}">
                  <a16:creationId xmlns:a16="http://schemas.microsoft.com/office/drawing/2014/main" id="{56170FA2-ED82-7E4D-8C73-E65152DC90D1}"/>
                </a:ext>
              </a:extLst>
            </p:cNvPr>
            <p:cNvSpPr txBox="1"/>
            <p:nvPr/>
          </p:nvSpPr>
          <p:spPr>
            <a:xfrm>
              <a:off x="4813642" y="5272858"/>
              <a:ext cx="197129" cy="215444"/>
            </a:xfrm>
            <a:prstGeom prst="rect">
              <a:avLst/>
            </a:prstGeom>
            <a:noFill/>
          </p:spPr>
          <p:txBody>
            <a:bodyPr wrap="square" lIns="0" tIns="0" rIns="0" bIns="0" rtlCol="0">
              <a:spAutoFit/>
            </a:bodyPr>
            <a:lstStyle/>
            <a:p>
              <a:r>
                <a:rPr lang="en-US" sz="1400" dirty="0">
                  <a:solidFill>
                    <a:schemeClr val="tx1"/>
                  </a:solidFill>
                </a:rPr>
                <a:t>24</a:t>
              </a:r>
            </a:p>
          </p:txBody>
        </p:sp>
        <p:sp>
          <p:nvSpPr>
            <p:cNvPr id="438" name="TextBox 437">
              <a:extLst>
                <a:ext uri="{FF2B5EF4-FFF2-40B4-BE49-F238E27FC236}">
                  <a16:creationId xmlns:a16="http://schemas.microsoft.com/office/drawing/2014/main" id="{819E3107-66DD-7643-9E3C-DFBD6319F407}"/>
                </a:ext>
              </a:extLst>
            </p:cNvPr>
            <p:cNvSpPr txBox="1"/>
            <p:nvPr/>
          </p:nvSpPr>
          <p:spPr>
            <a:xfrm>
              <a:off x="5097587" y="5272858"/>
              <a:ext cx="197129" cy="215444"/>
            </a:xfrm>
            <a:prstGeom prst="rect">
              <a:avLst/>
            </a:prstGeom>
            <a:noFill/>
          </p:spPr>
          <p:txBody>
            <a:bodyPr wrap="square" lIns="0" tIns="0" rIns="0" bIns="0" rtlCol="0">
              <a:spAutoFit/>
            </a:bodyPr>
            <a:lstStyle/>
            <a:p>
              <a:r>
                <a:rPr lang="en-US" sz="1400" dirty="0">
                  <a:solidFill>
                    <a:schemeClr val="tx1"/>
                  </a:solidFill>
                </a:rPr>
                <a:t>26</a:t>
              </a:r>
            </a:p>
          </p:txBody>
        </p:sp>
        <p:sp>
          <p:nvSpPr>
            <p:cNvPr id="439" name="TextBox 438">
              <a:extLst>
                <a:ext uri="{FF2B5EF4-FFF2-40B4-BE49-F238E27FC236}">
                  <a16:creationId xmlns:a16="http://schemas.microsoft.com/office/drawing/2014/main" id="{034328B2-660A-4F44-9805-C04D43461580}"/>
                </a:ext>
              </a:extLst>
            </p:cNvPr>
            <p:cNvSpPr txBox="1"/>
            <p:nvPr/>
          </p:nvSpPr>
          <p:spPr>
            <a:xfrm>
              <a:off x="5367094" y="5272858"/>
              <a:ext cx="197129" cy="215444"/>
            </a:xfrm>
            <a:prstGeom prst="rect">
              <a:avLst/>
            </a:prstGeom>
            <a:noFill/>
          </p:spPr>
          <p:txBody>
            <a:bodyPr wrap="square" lIns="0" tIns="0" rIns="0" bIns="0" rtlCol="0">
              <a:spAutoFit/>
            </a:bodyPr>
            <a:lstStyle/>
            <a:p>
              <a:r>
                <a:rPr lang="en-US" sz="1400" dirty="0">
                  <a:solidFill>
                    <a:schemeClr val="tx1"/>
                  </a:solidFill>
                </a:rPr>
                <a:t>28</a:t>
              </a:r>
            </a:p>
          </p:txBody>
        </p:sp>
        <p:sp>
          <p:nvSpPr>
            <p:cNvPr id="440" name="TextBox 439">
              <a:extLst>
                <a:ext uri="{FF2B5EF4-FFF2-40B4-BE49-F238E27FC236}">
                  <a16:creationId xmlns:a16="http://schemas.microsoft.com/office/drawing/2014/main" id="{2674406E-47CC-8240-83BE-1354C714D2CF}"/>
                </a:ext>
              </a:extLst>
            </p:cNvPr>
            <p:cNvSpPr txBox="1"/>
            <p:nvPr/>
          </p:nvSpPr>
          <p:spPr>
            <a:xfrm>
              <a:off x="1415922" y="5022601"/>
              <a:ext cx="96065" cy="215444"/>
            </a:xfrm>
            <a:prstGeom prst="rect">
              <a:avLst/>
            </a:prstGeom>
            <a:noFill/>
          </p:spPr>
          <p:txBody>
            <a:bodyPr wrap="square" lIns="0" tIns="0" rIns="0" bIns="0" rtlCol="0">
              <a:spAutoFit/>
            </a:bodyPr>
            <a:lstStyle/>
            <a:p>
              <a:r>
                <a:rPr lang="en-US" sz="1400" dirty="0">
                  <a:solidFill>
                    <a:schemeClr val="tx1"/>
                  </a:solidFill>
                </a:rPr>
                <a:t>0</a:t>
              </a:r>
            </a:p>
          </p:txBody>
        </p:sp>
        <p:sp>
          <p:nvSpPr>
            <p:cNvPr id="441" name="TextBox 440">
              <a:extLst>
                <a:ext uri="{FF2B5EF4-FFF2-40B4-BE49-F238E27FC236}">
                  <a16:creationId xmlns:a16="http://schemas.microsoft.com/office/drawing/2014/main" id="{3453852D-5943-CF49-8908-CC4997033568}"/>
                </a:ext>
              </a:extLst>
            </p:cNvPr>
            <p:cNvSpPr txBox="1"/>
            <p:nvPr/>
          </p:nvSpPr>
          <p:spPr>
            <a:xfrm>
              <a:off x="1305044" y="4685716"/>
              <a:ext cx="206944" cy="215444"/>
            </a:xfrm>
            <a:prstGeom prst="rect">
              <a:avLst/>
            </a:prstGeom>
            <a:noFill/>
          </p:spPr>
          <p:txBody>
            <a:bodyPr wrap="square" lIns="0" tIns="0" rIns="0" bIns="0" rtlCol="0">
              <a:spAutoFit/>
            </a:bodyPr>
            <a:lstStyle/>
            <a:p>
              <a:r>
                <a:rPr lang="en-US" sz="1400" dirty="0">
                  <a:solidFill>
                    <a:schemeClr val="tx1"/>
                  </a:solidFill>
                </a:rPr>
                <a:t>20</a:t>
              </a:r>
            </a:p>
          </p:txBody>
        </p:sp>
        <p:sp>
          <p:nvSpPr>
            <p:cNvPr id="442" name="TextBox 441">
              <a:extLst>
                <a:ext uri="{FF2B5EF4-FFF2-40B4-BE49-F238E27FC236}">
                  <a16:creationId xmlns:a16="http://schemas.microsoft.com/office/drawing/2014/main" id="{8457CA71-AFA8-4149-BDAD-438C65309B0C}"/>
                </a:ext>
              </a:extLst>
            </p:cNvPr>
            <p:cNvSpPr txBox="1"/>
            <p:nvPr/>
          </p:nvSpPr>
          <p:spPr>
            <a:xfrm>
              <a:off x="1305044" y="4339205"/>
              <a:ext cx="206944" cy="215444"/>
            </a:xfrm>
            <a:prstGeom prst="rect">
              <a:avLst/>
            </a:prstGeom>
            <a:noFill/>
          </p:spPr>
          <p:txBody>
            <a:bodyPr wrap="square" lIns="0" tIns="0" rIns="0" bIns="0" rtlCol="0">
              <a:spAutoFit/>
            </a:bodyPr>
            <a:lstStyle/>
            <a:p>
              <a:r>
                <a:rPr lang="en-US" sz="1400" dirty="0">
                  <a:solidFill>
                    <a:schemeClr val="tx1"/>
                  </a:solidFill>
                </a:rPr>
                <a:t>40</a:t>
              </a:r>
            </a:p>
          </p:txBody>
        </p:sp>
        <p:sp>
          <p:nvSpPr>
            <p:cNvPr id="443" name="TextBox 442">
              <a:extLst>
                <a:ext uri="{FF2B5EF4-FFF2-40B4-BE49-F238E27FC236}">
                  <a16:creationId xmlns:a16="http://schemas.microsoft.com/office/drawing/2014/main" id="{835274DB-E08D-7F45-9AFC-5C2DB8669EED}"/>
                </a:ext>
              </a:extLst>
            </p:cNvPr>
            <p:cNvSpPr txBox="1"/>
            <p:nvPr/>
          </p:nvSpPr>
          <p:spPr>
            <a:xfrm>
              <a:off x="1305044" y="3992695"/>
              <a:ext cx="206944" cy="215444"/>
            </a:xfrm>
            <a:prstGeom prst="rect">
              <a:avLst/>
            </a:prstGeom>
            <a:noFill/>
          </p:spPr>
          <p:txBody>
            <a:bodyPr wrap="square" lIns="0" tIns="0" rIns="0" bIns="0" rtlCol="0">
              <a:spAutoFit/>
            </a:bodyPr>
            <a:lstStyle/>
            <a:p>
              <a:r>
                <a:rPr lang="en-US" sz="1400" dirty="0">
                  <a:solidFill>
                    <a:schemeClr val="tx1"/>
                  </a:solidFill>
                </a:rPr>
                <a:t>60</a:t>
              </a:r>
            </a:p>
          </p:txBody>
        </p:sp>
        <p:sp>
          <p:nvSpPr>
            <p:cNvPr id="444" name="TextBox 443">
              <a:extLst>
                <a:ext uri="{FF2B5EF4-FFF2-40B4-BE49-F238E27FC236}">
                  <a16:creationId xmlns:a16="http://schemas.microsoft.com/office/drawing/2014/main" id="{A62CBCE4-2579-2B43-8E51-56A653BB04F6}"/>
                </a:ext>
              </a:extLst>
            </p:cNvPr>
            <p:cNvSpPr txBox="1"/>
            <p:nvPr/>
          </p:nvSpPr>
          <p:spPr>
            <a:xfrm>
              <a:off x="1305044" y="3641373"/>
              <a:ext cx="206944" cy="215444"/>
            </a:xfrm>
            <a:prstGeom prst="rect">
              <a:avLst/>
            </a:prstGeom>
            <a:noFill/>
          </p:spPr>
          <p:txBody>
            <a:bodyPr wrap="square" lIns="0" tIns="0" rIns="0" bIns="0" rtlCol="0">
              <a:spAutoFit/>
            </a:bodyPr>
            <a:lstStyle/>
            <a:p>
              <a:r>
                <a:rPr lang="en-US" sz="1400" dirty="0">
                  <a:solidFill>
                    <a:schemeClr val="tx1"/>
                  </a:solidFill>
                </a:rPr>
                <a:t>80</a:t>
              </a:r>
            </a:p>
          </p:txBody>
        </p:sp>
        <p:sp>
          <p:nvSpPr>
            <p:cNvPr id="445" name="TextBox 444">
              <a:extLst>
                <a:ext uri="{FF2B5EF4-FFF2-40B4-BE49-F238E27FC236}">
                  <a16:creationId xmlns:a16="http://schemas.microsoft.com/office/drawing/2014/main" id="{12251844-0A51-0944-A41A-7DC3AC5F369C}"/>
                </a:ext>
              </a:extLst>
            </p:cNvPr>
            <p:cNvSpPr txBox="1"/>
            <p:nvPr/>
          </p:nvSpPr>
          <p:spPr>
            <a:xfrm>
              <a:off x="1203978" y="3290050"/>
              <a:ext cx="308010" cy="215444"/>
            </a:xfrm>
            <a:prstGeom prst="rect">
              <a:avLst/>
            </a:prstGeom>
            <a:noFill/>
          </p:spPr>
          <p:txBody>
            <a:bodyPr wrap="square" lIns="0" tIns="0" rIns="0" bIns="0" rtlCol="0">
              <a:spAutoFit/>
            </a:bodyPr>
            <a:lstStyle/>
            <a:p>
              <a:r>
                <a:rPr lang="en-US" sz="1400" dirty="0">
                  <a:solidFill>
                    <a:schemeClr val="tx1"/>
                  </a:solidFill>
                </a:rPr>
                <a:t>100</a:t>
              </a:r>
            </a:p>
          </p:txBody>
        </p:sp>
        <p:sp>
          <p:nvSpPr>
            <p:cNvPr id="446" name="TextBox 445">
              <a:extLst>
                <a:ext uri="{FF2B5EF4-FFF2-40B4-BE49-F238E27FC236}">
                  <a16:creationId xmlns:a16="http://schemas.microsoft.com/office/drawing/2014/main" id="{B70D1D17-5D6F-3743-AA73-793430C455F9}"/>
                </a:ext>
              </a:extLst>
            </p:cNvPr>
            <p:cNvSpPr txBox="1"/>
            <p:nvPr/>
          </p:nvSpPr>
          <p:spPr>
            <a:xfrm>
              <a:off x="1424862" y="5572401"/>
              <a:ext cx="4357808" cy="307777"/>
            </a:xfrm>
            <a:prstGeom prst="rect">
              <a:avLst/>
            </a:prstGeom>
            <a:noFill/>
          </p:spPr>
          <p:txBody>
            <a:bodyPr wrap="square" rtlCol="0">
              <a:spAutoFit/>
            </a:bodyPr>
            <a:lstStyle/>
            <a:p>
              <a:pPr algn="ctr"/>
              <a:r>
                <a:rPr lang="en-US" sz="1400" dirty="0">
                  <a:solidFill>
                    <a:schemeClr val="tx1"/>
                  </a:solidFill>
                </a:rPr>
                <a:t>Time, months</a:t>
              </a:r>
            </a:p>
          </p:txBody>
        </p:sp>
      </p:grpSp>
      <p:graphicFrame>
        <p:nvGraphicFramePr>
          <p:cNvPr id="448" name="Table 158">
            <a:extLst>
              <a:ext uri="{FF2B5EF4-FFF2-40B4-BE49-F238E27FC236}">
                <a16:creationId xmlns:a16="http://schemas.microsoft.com/office/drawing/2014/main" id="{C808B5D4-46F3-2942-9342-44FD83B26F91}"/>
              </a:ext>
            </a:extLst>
          </p:cNvPr>
          <p:cNvGraphicFramePr>
            <a:graphicFrameLocks noGrp="1"/>
          </p:cNvGraphicFramePr>
          <p:nvPr>
            <p:extLst>
              <p:ext uri="{D42A27DB-BD31-4B8C-83A1-F6EECF244321}">
                <p14:modId xmlns:p14="http://schemas.microsoft.com/office/powerpoint/2010/main" val="2253721969"/>
              </p:ext>
            </p:extLst>
          </p:nvPr>
        </p:nvGraphicFramePr>
        <p:xfrm>
          <a:off x="6379633" y="5570407"/>
          <a:ext cx="4950995" cy="642903"/>
        </p:xfrm>
        <a:graphic>
          <a:graphicData uri="http://schemas.openxmlformats.org/drawingml/2006/table">
            <a:tbl>
              <a:tblPr firstRow="1" bandRow="1">
                <a:tableStyleId>{5C22544A-7EE6-4342-B048-85BDC9FD1C3A}</a:tableStyleId>
              </a:tblPr>
              <a:tblGrid>
                <a:gridCol w="823280">
                  <a:extLst>
                    <a:ext uri="{9D8B030D-6E8A-4147-A177-3AD203B41FA5}">
                      <a16:colId xmlns:a16="http://schemas.microsoft.com/office/drawing/2014/main" val="808490905"/>
                    </a:ext>
                  </a:extLst>
                </a:gridCol>
                <a:gridCol w="273573">
                  <a:extLst>
                    <a:ext uri="{9D8B030D-6E8A-4147-A177-3AD203B41FA5}">
                      <a16:colId xmlns:a16="http://schemas.microsoft.com/office/drawing/2014/main" val="1839220050"/>
                    </a:ext>
                  </a:extLst>
                </a:gridCol>
                <a:gridCol w="273573">
                  <a:extLst>
                    <a:ext uri="{9D8B030D-6E8A-4147-A177-3AD203B41FA5}">
                      <a16:colId xmlns:a16="http://schemas.microsoft.com/office/drawing/2014/main" val="805562067"/>
                    </a:ext>
                  </a:extLst>
                </a:gridCol>
                <a:gridCol w="273573">
                  <a:extLst>
                    <a:ext uri="{9D8B030D-6E8A-4147-A177-3AD203B41FA5}">
                      <a16:colId xmlns:a16="http://schemas.microsoft.com/office/drawing/2014/main" val="1996768408"/>
                    </a:ext>
                  </a:extLst>
                </a:gridCol>
                <a:gridCol w="273573">
                  <a:extLst>
                    <a:ext uri="{9D8B030D-6E8A-4147-A177-3AD203B41FA5}">
                      <a16:colId xmlns:a16="http://schemas.microsoft.com/office/drawing/2014/main" val="1055678547"/>
                    </a:ext>
                  </a:extLst>
                </a:gridCol>
                <a:gridCol w="273573">
                  <a:extLst>
                    <a:ext uri="{9D8B030D-6E8A-4147-A177-3AD203B41FA5}">
                      <a16:colId xmlns:a16="http://schemas.microsoft.com/office/drawing/2014/main" val="3558275810"/>
                    </a:ext>
                  </a:extLst>
                </a:gridCol>
                <a:gridCol w="297693">
                  <a:extLst>
                    <a:ext uri="{9D8B030D-6E8A-4147-A177-3AD203B41FA5}">
                      <a16:colId xmlns:a16="http://schemas.microsoft.com/office/drawing/2014/main" val="2646287906"/>
                    </a:ext>
                  </a:extLst>
                </a:gridCol>
                <a:gridCol w="273573">
                  <a:extLst>
                    <a:ext uri="{9D8B030D-6E8A-4147-A177-3AD203B41FA5}">
                      <a16:colId xmlns:a16="http://schemas.microsoft.com/office/drawing/2014/main" val="2461276248"/>
                    </a:ext>
                  </a:extLst>
                </a:gridCol>
                <a:gridCol w="273573">
                  <a:extLst>
                    <a:ext uri="{9D8B030D-6E8A-4147-A177-3AD203B41FA5}">
                      <a16:colId xmlns:a16="http://schemas.microsoft.com/office/drawing/2014/main" val="4222646896"/>
                    </a:ext>
                  </a:extLst>
                </a:gridCol>
                <a:gridCol w="273573">
                  <a:extLst>
                    <a:ext uri="{9D8B030D-6E8A-4147-A177-3AD203B41FA5}">
                      <a16:colId xmlns:a16="http://schemas.microsoft.com/office/drawing/2014/main" val="3455020448"/>
                    </a:ext>
                  </a:extLst>
                </a:gridCol>
                <a:gridCol w="273573">
                  <a:extLst>
                    <a:ext uri="{9D8B030D-6E8A-4147-A177-3AD203B41FA5}">
                      <a16:colId xmlns:a16="http://schemas.microsoft.com/office/drawing/2014/main" val="288336291"/>
                    </a:ext>
                  </a:extLst>
                </a:gridCol>
                <a:gridCol w="273573">
                  <a:extLst>
                    <a:ext uri="{9D8B030D-6E8A-4147-A177-3AD203B41FA5}">
                      <a16:colId xmlns:a16="http://schemas.microsoft.com/office/drawing/2014/main" val="3199337075"/>
                    </a:ext>
                  </a:extLst>
                </a:gridCol>
                <a:gridCol w="273573">
                  <a:extLst>
                    <a:ext uri="{9D8B030D-6E8A-4147-A177-3AD203B41FA5}">
                      <a16:colId xmlns:a16="http://schemas.microsoft.com/office/drawing/2014/main" val="3680543833"/>
                    </a:ext>
                  </a:extLst>
                </a:gridCol>
                <a:gridCol w="273573">
                  <a:extLst>
                    <a:ext uri="{9D8B030D-6E8A-4147-A177-3AD203B41FA5}">
                      <a16:colId xmlns:a16="http://schemas.microsoft.com/office/drawing/2014/main" val="2677362991"/>
                    </a:ext>
                  </a:extLst>
                </a:gridCol>
                <a:gridCol w="273573">
                  <a:extLst>
                    <a:ext uri="{9D8B030D-6E8A-4147-A177-3AD203B41FA5}">
                      <a16:colId xmlns:a16="http://schemas.microsoft.com/office/drawing/2014/main" val="912411355"/>
                    </a:ext>
                  </a:extLst>
                </a:gridCol>
                <a:gridCol w="273573">
                  <a:extLst>
                    <a:ext uri="{9D8B030D-6E8A-4147-A177-3AD203B41FA5}">
                      <a16:colId xmlns:a16="http://schemas.microsoft.com/office/drawing/2014/main" val="305612713"/>
                    </a:ext>
                  </a:extLst>
                </a:gridCol>
              </a:tblGrid>
              <a:tr h="214301">
                <a:tc>
                  <a:txBody>
                    <a:bodyPr/>
                    <a:lstStyle/>
                    <a:p>
                      <a:pPr algn="r"/>
                      <a:r>
                        <a:rPr lang="en-US" sz="1000" b="0" dirty="0"/>
                        <a:t>No. at risk</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5">
                  <a:txBody>
                    <a:bodyPr/>
                    <a:lstStyle/>
                    <a:p>
                      <a:endParaRPr lang="en-US" sz="10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tc hMerge="1">
                  <a:txBody>
                    <a:bodyPr/>
                    <a:lstStyle/>
                    <a:p>
                      <a:endParaRPr lang="en-US" sz="1000" dirty="0"/>
                    </a:p>
                  </a:txBody>
                  <a:tcPr marL="45720" marR="45720"/>
                </a:tc>
                <a:extLst>
                  <a:ext uri="{0D108BD9-81ED-4DB2-BD59-A6C34878D82A}">
                    <a16:rowId xmlns:a16="http://schemas.microsoft.com/office/drawing/2014/main" val="234517395"/>
                  </a:ext>
                </a:extLst>
              </a:tr>
              <a:tr h="214301">
                <a:tc>
                  <a:txBody>
                    <a:bodyPr/>
                    <a:lstStyle/>
                    <a:p>
                      <a:pPr algn="r"/>
                      <a:r>
                        <a:rPr lang="en-US" sz="1000" b="0" dirty="0" err="1">
                          <a:solidFill>
                            <a:schemeClr val="accent1"/>
                          </a:solidFill>
                        </a:rPr>
                        <a:t>Atezo</a:t>
                      </a:r>
                      <a:endParaRPr lang="en-US" sz="1000" b="0" dirty="0">
                        <a:solidFill>
                          <a:schemeClr val="accent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145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131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93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67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55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33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29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1"/>
                          </a:solidFill>
                        </a:rPr>
                        <a:t>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en-US" sz="1000" b="0" dirty="0">
                          <a:solidFill>
                            <a:schemeClr val="accent2"/>
                          </a:solidFill>
                        </a:rPr>
                        <a:t>Chemo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graphicFrame>
        <p:nvGraphicFramePr>
          <p:cNvPr id="449" name="Table 258">
            <a:extLst>
              <a:ext uri="{FF2B5EF4-FFF2-40B4-BE49-F238E27FC236}">
                <a16:creationId xmlns:a16="http://schemas.microsoft.com/office/drawing/2014/main" id="{40E94743-D5B3-774A-B26E-C407BC05E1D6}"/>
              </a:ext>
            </a:extLst>
          </p:cNvPr>
          <p:cNvGraphicFramePr>
            <a:graphicFrameLocks noGrp="1"/>
          </p:cNvGraphicFramePr>
          <p:nvPr>
            <p:extLst>
              <p:ext uri="{D42A27DB-BD31-4B8C-83A1-F6EECF244321}">
                <p14:modId xmlns:p14="http://schemas.microsoft.com/office/powerpoint/2010/main" val="1308368125"/>
              </p:ext>
            </p:extLst>
          </p:nvPr>
        </p:nvGraphicFramePr>
        <p:xfrm>
          <a:off x="6379633" y="1915468"/>
          <a:ext cx="4926875" cy="1097280"/>
        </p:xfrm>
        <a:graphic>
          <a:graphicData uri="http://schemas.openxmlformats.org/drawingml/2006/table">
            <a:tbl>
              <a:tblPr firstRow="1" bandRow="1">
                <a:tableStyleId>{5C22544A-7EE6-4342-B048-85BDC9FD1C3A}</a:tableStyleId>
              </a:tblPr>
              <a:tblGrid>
                <a:gridCol w="2236593">
                  <a:extLst>
                    <a:ext uri="{9D8B030D-6E8A-4147-A177-3AD203B41FA5}">
                      <a16:colId xmlns:a16="http://schemas.microsoft.com/office/drawing/2014/main" val="3515520582"/>
                    </a:ext>
                  </a:extLst>
                </a:gridCol>
                <a:gridCol w="1345141">
                  <a:extLst>
                    <a:ext uri="{9D8B030D-6E8A-4147-A177-3AD203B41FA5}">
                      <a16:colId xmlns:a16="http://schemas.microsoft.com/office/drawing/2014/main" val="3906825021"/>
                    </a:ext>
                  </a:extLst>
                </a:gridCol>
                <a:gridCol w="1345141">
                  <a:extLst>
                    <a:ext uri="{9D8B030D-6E8A-4147-A177-3AD203B41FA5}">
                      <a16:colId xmlns:a16="http://schemas.microsoft.com/office/drawing/2014/main" val="3087744495"/>
                    </a:ext>
                  </a:extLst>
                </a:gridCol>
              </a:tblGrid>
              <a:tr h="188937">
                <a:tc>
                  <a:txBody>
                    <a:bodyPr/>
                    <a:lstStyle/>
                    <a:p>
                      <a:r>
                        <a:rPr lang="en-US" sz="1200" dirty="0">
                          <a:solidFill>
                            <a:schemeClr val="tx2"/>
                          </a:solidFill>
                        </a:rPr>
                        <a:t>OS</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err="1">
                          <a:solidFill>
                            <a:schemeClr val="tx2"/>
                          </a:solidFill>
                        </a:rPr>
                        <a:t>Atezo</a:t>
                      </a:r>
                      <a:r>
                        <a:rPr lang="en-US" sz="1200" dirty="0">
                          <a:solidFill>
                            <a:schemeClr val="tx2"/>
                          </a:solidFill>
                        </a:rPr>
                        <a:t> (n=145)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2"/>
                          </a:solidFill>
                        </a:rPr>
                        <a:t>Chemo (n=146)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88937">
                <a:tc>
                  <a:txBody>
                    <a:bodyPr/>
                    <a:lstStyle/>
                    <a:p>
                      <a:r>
                        <a:rPr lang="en-US" sz="1200" dirty="0">
                          <a:solidFill>
                            <a:schemeClr val="tx1"/>
                          </a:solidFill>
                        </a:rPr>
                        <a:t>Events, 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82 (57)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88 (60)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en-US" sz="1200" dirty="0">
                          <a:solidFill>
                            <a:schemeClr val="tx1"/>
                          </a:solidFill>
                        </a:rPr>
                        <a:t>mOS, </a:t>
                      </a:r>
                      <a:r>
                        <a:rPr lang="en-US" sz="1200" dirty="0" err="1">
                          <a:solidFill>
                            <a:schemeClr val="tx1"/>
                          </a:solidFill>
                        </a:rPr>
                        <a:t>mo</a:t>
                      </a:r>
                      <a:r>
                        <a:rPr lang="en-US" sz="1200" dirty="0">
                          <a:solidFill>
                            <a:schemeClr val="tx1"/>
                          </a:solidFill>
                        </a:rPr>
                        <a:t> (95%CI)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13.3 (6.6, 18.4)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dirty="0">
                          <a:solidFill>
                            <a:schemeClr val="tx1"/>
                          </a:solidFill>
                          <a:latin typeface="+mn-lt"/>
                          <a:ea typeface="+mn-ea"/>
                          <a:cs typeface="+mn-cs"/>
                        </a:rPr>
                        <a:t>10.3 (8.5, 13.8)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943281"/>
                  </a:ext>
                </a:extLst>
              </a:tr>
              <a:tr h="188937">
                <a:tc>
                  <a:txBody>
                    <a:bodyPr/>
                    <a:lstStyle/>
                    <a:p>
                      <a:r>
                        <a:rPr lang="en-US" sz="1200" dirty="0">
                          <a:solidFill>
                            <a:schemeClr val="tx1"/>
                          </a:solidFill>
                        </a:rPr>
                        <a:t>Stratified HR (95%Cl); p-value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a:solidFill>
                            <a:schemeClr val="tx1"/>
                          </a:solidFill>
                        </a:rPr>
                        <a:t>0.87 (0.64, 1.17); 0.35</a:t>
                      </a:r>
                      <a:endParaRPr lang="en-US" sz="1200" baseline="300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pSp>
        <p:nvGrpSpPr>
          <p:cNvPr id="467" name="Group 466">
            <a:extLst>
              <a:ext uri="{FF2B5EF4-FFF2-40B4-BE49-F238E27FC236}">
                <a16:creationId xmlns:a16="http://schemas.microsoft.com/office/drawing/2014/main" id="{7A8218CF-98F0-FD42-ADEC-07FDA39523FD}"/>
              </a:ext>
            </a:extLst>
          </p:cNvPr>
          <p:cNvGrpSpPr/>
          <p:nvPr/>
        </p:nvGrpSpPr>
        <p:grpSpPr>
          <a:xfrm>
            <a:off x="4569424" y="3645634"/>
            <a:ext cx="1210044" cy="575165"/>
            <a:chOff x="5122015" y="6378534"/>
            <a:chExt cx="1210044" cy="575165"/>
          </a:xfrm>
        </p:grpSpPr>
        <p:grpSp>
          <p:nvGrpSpPr>
            <p:cNvPr id="461" name="Group 460">
              <a:extLst>
                <a:ext uri="{FF2B5EF4-FFF2-40B4-BE49-F238E27FC236}">
                  <a16:creationId xmlns:a16="http://schemas.microsoft.com/office/drawing/2014/main" id="{D490CF67-6F60-6947-92A0-71C659CCADBC}"/>
                </a:ext>
              </a:extLst>
            </p:cNvPr>
            <p:cNvGrpSpPr/>
            <p:nvPr/>
          </p:nvGrpSpPr>
          <p:grpSpPr>
            <a:xfrm>
              <a:off x="5122015" y="6482416"/>
              <a:ext cx="298363" cy="100012"/>
              <a:chOff x="5122015" y="6571318"/>
              <a:chExt cx="298363" cy="100012"/>
            </a:xfrm>
          </p:grpSpPr>
          <p:cxnSp>
            <p:nvCxnSpPr>
              <p:cNvPr id="453" name="Straight Connector 452">
                <a:extLst>
                  <a:ext uri="{FF2B5EF4-FFF2-40B4-BE49-F238E27FC236}">
                    <a16:creationId xmlns:a16="http://schemas.microsoft.com/office/drawing/2014/main" id="{0DCA5E47-6DE8-044B-BFB6-05F3397C7D41}"/>
                  </a:ext>
                </a:extLst>
              </p:cNvPr>
              <p:cNvCxnSpPr>
                <a:cxnSpLocks/>
              </p:cNvCxnSpPr>
              <p:nvPr/>
            </p:nvCxnSpPr>
            <p:spPr>
              <a:xfrm>
                <a:off x="5122015" y="6621324"/>
                <a:ext cx="29836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A0970046-F264-2F48-BF82-913F0B925120}"/>
                  </a:ext>
                </a:extLst>
              </p:cNvPr>
              <p:cNvCxnSpPr>
                <a:cxnSpLocks/>
              </p:cNvCxnSpPr>
              <p:nvPr/>
            </p:nvCxnSpPr>
            <p:spPr>
              <a:xfrm>
                <a:off x="5271196" y="6571318"/>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62" name="Group 461">
              <a:extLst>
                <a:ext uri="{FF2B5EF4-FFF2-40B4-BE49-F238E27FC236}">
                  <a16:creationId xmlns:a16="http://schemas.microsoft.com/office/drawing/2014/main" id="{0DC2B098-D43B-D344-BCEB-2928C9535775}"/>
                </a:ext>
              </a:extLst>
            </p:cNvPr>
            <p:cNvGrpSpPr/>
            <p:nvPr/>
          </p:nvGrpSpPr>
          <p:grpSpPr>
            <a:xfrm>
              <a:off x="5122015" y="6749804"/>
              <a:ext cx="298363" cy="100012"/>
              <a:chOff x="5122015" y="6571318"/>
              <a:chExt cx="298363" cy="100012"/>
            </a:xfrm>
          </p:grpSpPr>
          <p:cxnSp>
            <p:nvCxnSpPr>
              <p:cNvPr id="463" name="Straight Connector 462">
                <a:extLst>
                  <a:ext uri="{FF2B5EF4-FFF2-40B4-BE49-F238E27FC236}">
                    <a16:creationId xmlns:a16="http://schemas.microsoft.com/office/drawing/2014/main" id="{67DD426F-0E80-7646-8FCE-D1041A04F835}"/>
                  </a:ext>
                </a:extLst>
              </p:cNvPr>
              <p:cNvCxnSpPr>
                <a:cxnSpLocks/>
              </p:cNvCxnSpPr>
              <p:nvPr/>
            </p:nvCxnSpPr>
            <p:spPr>
              <a:xfrm>
                <a:off x="5122015" y="6621324"/>
                <a:ext cx="29836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7ABD4812-BB2A-2944-BF32-4DBC2758410C}"/>
                  </a:ext>
                </a:extLst>
              </p:cNvPr>
              <p:cNvCxnSpPr>
                <a:cxnSpLocks/>
              </p:cNvCxnSpPr>
              <p:nvPr/>
            </p:nvCxnSpPr>
            <p:spPr>
              <a:xfrm>
                <a:off x="5271196" y="6571318"/>
                <a:ext cx="0" cy="1000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5" name="TextBox 464">
              <a:extLst>
                <a:ext uri="{FF2B5EF4-FFF2-40B4-BE49-F238E27FC236}">
                  <a16:creationId xmlns:a16="http://schemas.microsoft.com/office/drawing/2014/main" id="{1FCF4EEA-FD47-7747-B65C-1C129FAE9D5D}"/>
                </a:ext>
              </a:extLst>
            </p:cNvPr>
            <p:cNvSpPr txBox="1"/>
            <p:nvPr/>
          </p:nvSpPr>
          <p:spPr>
            <a:xfrm>
              <a:off x="5464188" y="6378534"/>
              <a:ext cx="867871" cy="307777"/>
            </a:xfrm>
            <a:prstGeom prst="rect">
              <a:avLst/>
            </a:prstGeom>
            <a:noFill/>
          </p:spPr>
          <p:txBody>
            <a:bodyPr wrap="square" rtlCol="0">
              <a:spAutoFit/>
            </a:bodyPr>
            <a:lstStyle/>
            <a:p>
              <a:r>
                <a:rPr lang="en-US" sz="1400" dirty="0" err="1">
                  <a:solidFill>
                    <a:schemeClr val="tx1"/>
                  </a:solidFill>
                </a:rPr>
                <a:t>Atezo</a:t>
              </a:r>
              <a:endParaRPr lang="en-US" sz="1400" dirty="0">
                <a:solidFill>
                  <a:schemeClr val="tx1"/>
                </a:solidFill>
              </a:endParaRPr>
            </a:p>
          </p:txBody>
        </p:sp>
        <p:sp>
          <p:nvSpPr>
            <p:cNvPr id="466" name="TextBox 465">
              <a:extLst>
                <a:ext uri="{FF2B5EF4-FFF2-40B4-BE49-F238E27FC236}">
                  <a16:creationId xmlns:a16="http://schemas.microsoft.com/office/drawing/2014/main" id="{F156F9DA-BE35-224E-9555-C0584C2E651B}"/>
                </a:ext>
              </a:extLst>
            </p:cNvPr>
            <p:cNvSpPr txBox="1"/>
            <p:nvPr/>
          </p:nvSpPr>
          <p:spPr>
            <a:xfrm>
              <a:off x="5464188" y="6645922"/>
              <a:ext cx="867871" cy="307777"/>
            </a:xfrm>
            <a:prstGeom prst="rect">
              <a:avLst/>
            </a:prstGeom>
            <a:noFill/>
          </p:spPr>
          <p:txBody>
            <a:bodyPr wrap="square" rtlCol="0">
              <a:spAutoFit/>
            </a:bodyPr>
            <a:lstStyle/>
            <a:p>
              <a:r>
                <a:rPr lang="en-US" sz="1400" dirty="0">
                  <a:solidFill>
                    <a:schemeClr val="tx1"/>
                  </a:solidFill>
                </a:rPr>
                <a:t>Chemo</a:t>
              </a:r>
            </a:p>
          </p:txBody>
        </p:sp>
      </p:grpSp>
      <p:grpSp>
        <p:nvGrpSpPr>
          <p:cNvPr id="468" name="Group 467">
            <a:extLst>
              <a:ext uri="{FF2B5EF4-FFF2-40B4-BE49-F238E27FC236}">
                <a16:creationId xmlns:a16="http://schemas.microsoft.com/office/drawing/2014/main" id="{08A0C0E3-97F1-6141-8C73-FFA08E198A45}"/>
              </a:ext>
            </a:extLst>
          </p:cNvPr>
          <p:cNvGrpSpPr/>
          <p:nvPr/>
        </p:nvGrpSpPr>
        <p:grpSpPr>
          <a:xfrm>
            <a:off x="10021932" y="3645634"/>
            <a:ext cx="1210044" cy="575165"/>
            <a:chOff x="5122015" y="6378534"/>
            <a:chExt cx="1210044" cy="575165"/>
          </a:xfrm>
        </p:grpSpPr>
        <p:grpSp>
          <p:nvGrpSpPr>
            <p:cNvPr id="469" name="Group 468">
              <a:extLst>
                <a:ext uri="{FF2B5EF4-FFF2-40B4-BE49-F238E27FC236}">
                  <a16:creationId xmlns:a16="http://schemas.microsoft.com/office/drawing/2014/main" id="{B7BE35EF-1C67-7147-9A8D-49FE888512EA}"/>
                </a:ext>
              </a:extLst>
            </p:cNvPr>
            <p:cNvGrpSpPr/>
            <p:nvPr/>
          </p:nvGrpSpPr>
          <p:grpSpPr>
            <a:xfrm>
              <a:off x="5122015" y="6482416"/>
              <a:ext cx="298363" cy="100012"/>
              <a:chOff x="5122015" y="6571318"/>
              <a:chExt cx="298363" cy="100012"/>
            </a:xfrm>
          </p:grpSpPr>
          <p:cxnSp>
            <p:nvCxnSpPr>
              <p:cNvPr id="475" name="Straight Connector 474">
                <a:extLst>
                  <a:ext uri="{FF2B5EF4-FFF2-40B4-BE49-F238E27FC236}">
                    <a16:creationId xmlns:a16="http://schemas.microsoft.com/office/drawing/2014/main" id="{BDF321C3-37D4-7148-8E51-9DEC8543E825}"/>
                  </a:ext>
                </a:extLst>
              </p:cNvPr>
              <p:cNvCxnSpPr>
                <a:cxnSpLocks/>
              </p:cNvCxnSpPr>
              <p:nvPr/>
            </p:nvCxnSpPr>
            <p:spPr>
              <a:xfrm>
                <a:off x="5122015" y="6621324"/>
                <a:ext cx="29836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D0C53725-39ED-3649-AA47-9D6F0E51DCB4}"/>
                  </a:ext>
                </a:extLst>
              </p:cNvPr>
              <p:cNvCxnSpPr>
                <a:cxnSpLocks/>
              </p:cNvCxnSpPr>
              <p:nvPr/>
            </p:nvCxnSpPr>
            <p:spPr>
              <a:xfrm>
                <a:off x="5271196" y="6571318"/>
                <a:ext cx="0" cy="100012"/>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470" name="Group 469">
              <a:extLst>
                <a:ext uri="{FF2B5EF4-FFF2-40B4-BE49-F238E27FC236}">
                  <a16:creationId xmlns:a16="http://schemas.microsoft.com/office/drawing/2014/main" id="{B40AE555-9458-C646-B21F-FD76D7371F59}"/>
                </a:ext>
              </a:extLst>
            </p:cNvPr>
            <p:cNvGrpSpPr/>
            <p:nvPr/>
          </p:nvGrpSpPr>
          <p:grpSpPr>
            <a:xfrm>
              <a:off x="5122015" y="6749804"/>
              <a:ext cx="298363" cy="100012"/>
              <a:chOff x="5122015" y="6571318"/>
              <a:chExt cx="298363" cy="100012"/>
            </a:xfrm>
          </p:grpSpPr>
          <p:cxnSp>
            <p:nvCxnSpPr>
              <p:cNvPr id="473" name="Straight Connector 472">
                <a:extLst>
                  <a:ext uri="{FF2B5EF4-FFF2-40B4-BE49-F238E27FC236}">
                    <a16:creationId xmlns:a16="http://schemas.microsoft.com/office/drawing/2014/main" id="{38AC6898-B370-E744-A986-428CB8A7E5E4}"/>
                  </a:ext>
                </a:extLst>
              </p:cNvPr>
              <p:cNvCxnSpPr>
                <a:cxnSpLocks/>
              </p:cNvCxnSpPr>
              <p:nvPr/>
            </p:nvCxnSpPr>
            <p:spPr>
              <a:xfrm>
                <a:off x="5122015" y="6621324"/>
                <a:ext cx="29836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89C96D3F-4A0E-7447-AB6F-FA80770D2651}"/>
                  </a:ext>
                </a:extLst>
              </p:cNvPr>
              <p:cNvCxnSpPr>
                <a:cxnSpLocks/>
              </p:cNvCxnSpPr>
              <p:nvPr/>
            </p:nvCxnSpPr>
            <p:spPr>
              <a:xfrm>
                <a:off x="5271196" y="6571318"/>
                <a:ext cx="0" cy="10001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71" name="TextBox 470">
              <a:extLst>
                <a:ext uri="{FF2B5EF4-FFF2-40B4-BE49-F238E27FC236}">
                  <a16:creationId xmlns:a16="http://schemas.microsoft.com/office/drawing/2014/main" id="{75B27356-A027-274C-9E17-8540F4245040}"/>
                </a:ext>
              </a:extLst>
            </p:cNvPr>
            <p:cNvSpPr txBox="1"/>
            <p:nvPr/>
          </p:nvSpPr>
          <p:spPr>
            <a:xfrm>
              <a:off x="5464188" y="6378534"/>
              <a:ext cx="867871" cy="307777"/>
            </a:xfrm>
            <a:prstGeom prst="rect">
              <a:avLst/>
            </a:prstGeom>
            <a:noFill/>
          </p:spPr>
          <p:txBody>
            <a:bodyPr wrap="square" rtlCol="0">
              <a:spAutoFit/>
            </a:bodyPr>
            <a:lstStyle/>
            <a:p>
              <a:r>
                <a:rPr lang="en-US" sz="1400" dirty="0" err="1">
                  <a:solidFill>
                    <a:schemeClr val="tx1"/>
                  </a:solidFill>
                </a:rPr>
                <a:t>Atezo</a:t>
              </a:r>
              <a:endParaRPr lang="en-US" sz="1400" dirty="0">
                <a:solidFill>
                  <a:schemeClr val="tx1"/>
                </a:solidFill>
              </a:endParaRPr>
            </a:p>
          </p:txBody>
        </p:sp>
        <p:sp>
          <p:nvSpPr>
            <p:cNvPr id="472" name="TextBox 471">
              <a:extLst>
                <a:ext uri="{FF2B5EF4-FFF2-40B4-BE49-F238E27FC236}">
                  <a16:creationId xmlns:a16="http://schemas.microsoft.com/office/drawing/2014/main" id="{D2B4ADBD-19D7-6841-AD43-D64E3253CB0E}"/>
                </a:ext>
              </a:extLst>
            </p:cNvPr>
            <p:cNvSpPr txBox="1"/>
            <p:nvPr/>
          </p:nvSpPr>
          <p:spPr>
            <a:xfrm>
              <a:off x="5464188" y="6645922"/>
              <a:ext cx="867871" cy="307777"/>
            </a:xfrm>
            <a:prstGeom prst="rect">
              <a:avLst/>
            </a:prstGeom>
            <a:noFill/>
          </p:spPr>
          <p:txBody>
            <a:bodyPr wrap="square" rtlCol="0">
              <a:spAutoFit/>
            </a:bodyPr>
            <a:lstStyle/>
            <a:p>
              <a:r>
                <a:rPr lang="en-US" sz="1400" dirty="0">
                  <a:solidFill>
                    <a:schemeClr val="tx1"/>
                  </a:solidFill>
                </a:rPr>
                <a:t>Chemo</a:t>
              </a:r>
            </a:p>
          </p:txBody>
        </p:sp>
      </p:grpSp>
      <p:sp>
        <p:nvSpPr>
          <p:cNvPr id="477" name="TextBox 476">
            <a:extLst>
              <a:ext uri="{FF2B5EF4-FFF2-40B4-BE49-F238E27FC236}">
                <a16:creationId xmlns:a16="http://schemas.microsoft.com/office/drawing/2014/main" id="{A4FD3427-579F-3142-B3D6-24E141F1F0C0}"/>
              </a:ext>
            </a:extLst>
          </p:cNvPr>
          <p:cNvSpPr txBox="1"/>
          <p:nvPr/>
        </p:nvSpPr>
        <p:spPr>
          <a:xfrm>
            <a:off x="3592224" y="1396445"/>
            <a:ext cx="5007553" cy="338554"/>
          </a:xfrm>
          <a:prstGeom prst="rect">
            <a:avLst/>
          </a:prstGeom>
          <a:noFill/>
        </p:spPr>
        <p:txBody>
          <a:bodyPr wrap="square" rtlCol="0">
            <a:spAutoFit/>
          </a:bodyPr>
          <a:lstStyle/>
          <a:p>
            <a:pPr algn="ctr"/>
            <a:r>
              <a:rPr lang="en-US" sz="1600" b="1" dirty="0">
                <a:solidFill>
                  <a:schemeClr val="tx1"/>
                </a:solidFill>
              </a:rPr>
              <a:t>PFS and OS in the </a:t>
            </a:r>
            <a:r>
              <a:rPr lang="en-US" sz="1600" b="1" dirty="0" err="1">
                <a:solidFill>
                  <a:schemeClr val="tx1"/>
                </a:solidFill>
              </a:rPr>
              <a:t>bTMB</a:t>
            </a:r>
            <a:r>
              <a:rPr lang="en-US" sz="1600" b="1" dirty="0">
                <a:solidFill>
                  <a:schemeClr val="tx1"/>
                </a:solidFill>
              </a:rPr>
              <a:t> </a:t>
            </a:r>
            <a:r>
              <a:rPr lang="en-GB" sz="1600" b="1" dirty="0">
                <a:solidFill>
                  <a:schemeClr val="tx1"/>
                </a:solidFill>
              </a:rPr>
              <a:t>≥16 population</a:t>
            </a:r>
            <a:endParaRPr lang="en-US" sz="1600" b="1" dirty="0">
              <a:solidFill>
                <a:schemeClr val="tx1"/>
              </a:solidFill>
            </a:endParaRPr>
          </a:p>
        </p:txBody>
      </p:sp>
    </p:spTree>
    <p:extLst>
      <p:ext uri="{BB962C8B-B14F-4D97-AF65-F5344CB8AC3E}">
        <p14:creationId xmlns:p14="http://schemas.microsoft.com/office/powerpoint/2010/main" val="393193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t>Screening, biomarkers and prevention</a:t>
            </a:r>
          </a:p>
        </p:txBody>
      </p:sp>
    </p:spTree>
    <p:extLst>
      <p:ext uri="{BB962C8B-B14F-4D97-AF65-F5344CB8AC3E}">
        <p14:creationId xmlns:p14="http://schemas.microsoft.com/office/powerpoint/2010/main" val="377018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76842" cy="939801"/>
          </a:xfrm>
        </p:spPr>
        <p:txBody>
          <a:bodyPr/>
          <a:lstStyle/>
          <a:p>
            <a:r>
              <a:rPr lang="en-US" sz="2000" dirty="0"/>
              <a:t>1281O: </a:t>
            </a:r>
            <a:r>
              <a:rPr lang="en-GB" sz="2000" dirty="0"/>
              <a:t>Atezolizumab (</a:t>
            </a:r>
            <a:r>
              <a:rPr lang="en-GB" sz="2000" dirty="0" err="1"/>
              <a:t>atezo</a:t>
            </a:r>
            <a:r>
              <a:rPr lang="en-GB" sz="2000" dirty="0"/>
              <a:t>) vs platinum-based chemo in blood-based tumour mutational burden–positive (</a:t>
            </a:r>
            <a:r>
              <a:rPr lang="en-GB" sz="2000" dirty="0" err="1"/>
              <a:t>bTMB</a:t>
            </a:r>
            <a:r>
              <a:rPr lang="en-GB" sz="2000" dirty="0"/>
              <a:t>+) patients (pts) with first line (1L) advanced/metastatic (m)NSCLC: results of the Blood First Assay Screening Trial (BFAST) phase 3 cohort C </a:t>
            </a:r>
            <a:r>
              <a:rPr lang="en-US" sz="2000" dirty="0"/>
              <a:t>– </a:t>
            </a:r>
            <a:r>
              <a:rPr lang="en-US" sz="2000" dirty="0" err="1"/>
              <a:t>Dziadziuszko</a:t>
            </a:r>
            <a:r>
              <a:rPr lang="en-US" sz="2000" dirty="0"/>
              <a:t> R, et al</a:t>
            </a:r>
          </a:p>
        </p:txBody>
      </p:sp>
      <p:sp>
        <p:nvSpPr>
          <p:cNvPr id="3" name="Content Placeholder 2"/>
          <p:cNvSpPr>
            <a:spLocks noGrp="1"/>
          </p:cNvSpPr>
          <p:nvPr>
            <p:ph idx="1"/>
          </p:nvPr>
        </p:nvSpPr>
        <p:spPr>
          <a:xfrm>
            <a:off x="304800" y="1256578"/>
            <a:ext cx="11582400" cy="5055650"/>
          </a:xfrm>
        </p:spPr>
        <p:txBody>
          <a:bodyPr/>
          <a:lstStyle/>
          <a:p>
            <a:r>
              <a:rPr lang="en-US" b="1" dirty="0"/>
              <a:t>Key results (cont.)</a:t>
            </a:r>
          </a:p>
          <a:p>
            <a:pPr>
              <a:spcBef>
                <a:spcPts val="30000"/>
              </a:spcBef>
            </a:pPr>
            <a:r>
              <a:rPr lang="en-US" b="1" dirty="0"/>
              <a:t>Conclusions</a:t>
            </a:r>
          </a:p>
          <a:p>
            <a:pPr lvl="1"/>
            <a:r>
              <a:rPr lang="en-US" dirty="0"/>
              <a:t>In patients with NSCLC selected by </a:t>
            </a:r>
            <a:r>
              <a:rPr lang="en-US" dirty="0" err="1"/>
              <a:t>bTMB</a:t>
            </a:r>
            <a:r>
              <a:rPr lang="en-US" dirty="0"/>
              <a:t>, atezolizumab monotherapy showed no significant improvement in PFS or OS compared with platinum-based chemotherapy</a:t>
            </a:r>
          </a:p>
        </p:txBody>
      </p:sp>
      <p:sp>
        <p:nvSpPr>
          <p:cNvPr id="5" name="Text Placeholder 4"/>
          <p:cNvSpPr>
            <a:spLocks noGrp="1"/>
          </p:cNvSpPr>
          <p:nvPr>
            <p:ph type="body" sz="quarter" idx="11"/>
          </p:nvPr>
        </p:nvSpPr>
        <p:spPr/>
        <p:txBody>
          <a:bodyPr/>
          <a:lstStyle/>
          <a:p>
            <a:r>
              <a:rPr lang="en-US" dirty="0" err="1"/>
              <a:t>Dziadziuszko</a:t>
            </a:r>
            <a:r>
              <a:rPr lang="en-US" dirty="0"/>
              <a:t> R, et al. Ann </a:t>
            </a:r>
            <a:r>
              <a:rPr lang="en-US" dirty="0" err="1"/>
              <a:t>Oncol</a:t>
            </a:r>
            <a:r>
              <a:rPr lang="en-US" dirty="0"/>
              <a:t> 2021;32(</a:t>
            </a:r>
            <a:r>
              <a:rPr lang="en-US" dirty="0" err="1"/>
              <a:t>suppl</a:t>
            </a:r>
            <a:r>
              <a:rPr lang="en-US" dirty="0"/>
              <a:t>):</a:t>
            </a:r>
            <a:r>
              <a:rPr lang="en-US" dirty="0" err="1"/>
              <a:t>Abstr</a:t>
            </a:r>
            <a:r>
              <a:rPr lang="en-US" dirty="0"/>
              <a:t> 1281O</a:t>
            </a:r>
          </a:p>
        </p:txBody>
      </p:sp>
      <p:graphicFrame>
        <p:nvGraphicFramePr>
          <p:cNvPr id="6" name="Table 5"/>
          <p:cNvGraphicFramePr>
            <a:graphicFrameLocks noGrp="1"/>
          </p:cNvGraphicFramePr>
          <p:nvPr>
            <p:extLst>
              <p:ext uri="{D42A27DB-BD31-4B8C-83A1-F6EECF244321}">
                <p14:modId xmlns:p14="http://schemas.microsoft.com/office/powerpoint/2010/main" val="2617953646"/>
              </p:ext>
            </p:extLst>
          </p:nvPr>
        </p:nvGraphicFramePr>
        <p:xfrm>
          <a:off x="2987385" y="1661338"/>
          <a:ext cx="6217231" cy="3607680"/>
        </p:xfrm>
        <a:graphic>
          <a:graphicData uri="http://schemas.openxmlformats.org/drawingml/2006/table">
            <a:tbl>
              <a:tblPr firstRow="1" bandRow="1">
                <a:tableStyleId>{69012ECD-51FC-41F1-AA8D-1B2483CD663E}</a:tableStyleId>
              </a:tblPr>
              <a:tblGrid>
                <a:gridCol w="3475099">
                  <a:extLst>
                    <a:ext uri="{9D8B030D-6E8A-4147-A177-3AD203B41FA5}">
                      <a16:colId xmlns:a16="http://schemas.microsoft.com/office/drawing/2014/main" val="1862388763"/>
                    </a:ext>
                  </a:extLst>
                </a:gridCol>
                <a:gridCol w="1371066">
                  <a:extLst>
                    <a:ext uri="{9D8B030D-6E8A-4147-A177-3AD203B41FA5}">
                      <a16:colId xmlns:a16="http://schemas.microsoft.com/office/drawing/2014/main" val="320964364"/>
                    </a:ext>
                  </a:extLst>
                </a:gridCol>
                <a:gridCol w="1371066">
                  <a:extLst>
                    <a:ext uri="{9D8B030D-6E8A-4147-A177-3AD203B41FA5}">
                      <a16:colId xmlns:a16="http://schemas.microsoft.com/office/drawing/2014/main" val="4229599889"/>
                    </a:ext>
                  </a:extLst>
                </a:gridCol>
              </a:tblGrid>
              <a:tr h="190623">
                <a:tc>
                  <a:txBody>
                    <a:bodyPr/>
                    <a:lstStyle/>
                    <a:p>
                      <a:r>
                        <a:rPr lang="en-US" sz="1400" dirty="0">
                          <a:solidFill>
                            <a:schemeClr val="tx2"/>
                          </a:solidFill>
                        </a:rPr>
                        <a:t>AEs, n (%)</a:t>
                      </a:r>
                    </a:p>
                  </a:txBody>
                  <a:tcPr anchor="b"/>
                </a:tc>
                <a:tc>
                  <a:txBody>
                    <a:bodyPr/>
                    <a:lstStyle/>
                    <a:p>
                      <a:pPr algn="ctr"/>
                      <a:r>
                        <a:rPr lang="en-US" sz="1400" dirty="0">
                          <a:solidFill>
                            <a:schemeClr val="tx2"/>
                          </a:solidFill>
                        </a:rPr>
                        <a:t>Atezolizumab</a:t>
                      </a:r>
                    </a:p>
                    <a:p>
                      <a:pPr algn="ctr"/>
                      <a:r>
                        <a:rPr lang="en-US" sz="1400" dirty="0">
                          <a:solidFill>
                            <a:schemeClr val="tx2"/>
                          </a:solidFill>
                        </a:rPr>
                        <a:t>(n=234)</a:t>
                      </a:r>
                      <a:endParaRPr lang="en-GB" sz="1400" dirty="0">
                        <a:solidFill>
                          <a:schemeClr val="tx2"/>
                        </a:solidFill>
                      </a:endParaRPr>
                    </a:p>
                  </a:txBody>
                  <a:tcPr marL="36000" marR="36000" marT="36000" marB="36000" anchor="ctr"/>
                </a:tc>
                <a:tc>
                  <a:txBody>
                    <a:bodyPr/>
                    <a:lstStyle/>
                    <a:p>
                      <a:pPr algn="ctr"/>
                      <a:r>
                        <a:rPr lang="en-US" sz="1400" dirty="0">
                          <a:solidFill>
                            <a:schemeClr val="tx2"/>
                          </a:solidFill>
                        </a:rPr>
                        <a:t>Chemotherapy</a:t>
                      </a:r>
                    </a:p>
                    <a:p>
                      <a:pPr algn="ctr"/>
                      <a:r>
                        <a:rPr lang="en-US" sz="1400" dirty="0">
                          <a:solidFill>
                            <a:schemeClr val="tx2"/>
                          </a:solidFill>
                        </a:rPr>
                        <a:t>(221)</a:t>
                      </a:r>
                      <a:endParaRPr lang="en-GB" sz="1400" dirty="0">
                        <a:solidFill>
                          <a:schemeClr val="tx2"/>
                        </a:solidFill>
                      </a:endParaRPr>
                    </a:p>
                  </a:txBody>
                  <a:tcPr marL="36000" marR="36000" marT="36000" marB="36000" anchor="ctr"/>
                </a:tc>
                <a:extLst>
                  <a:ext uri="{0D108BD9-81ED-4DB2-BD59-A6C34878D82A}">
                    <a16:rowId xmlns:a16="http://schemas.microsoft.com/office/drawing/2014/main" val="4067492703"/>
                  </a:ext>
                </a:extLst>
              </a:tr>
              <a:tr h="278723">
                <a:tc>
                  <a:txBody>
                    <a:bodyPr/>
                    <a:lstStyle/>
                    <a:p>
                      <a:r>
                        <a:rPr lang="en-US" sz="1400" dirty="0"/>
                        <a:t>Any grade, all cause</a:t>
                      </a:r>
                    </a:p>
                    <a:p>
                      <a:r>
                        <a:rPr lang="en-US" sz="1400" dirty="0"/>
                        <a:t>Grade 3/4</a:t>
                      </a:r>
                    </a:p>
                    <a:p>
                      <a:r>
                        <a:rPr lang="en-US" sz="1400" dirty="0"/>
                        <a:t>Grade</a:t>
                      </a:r>
                      <a:r>
                        <a:rPr lang="en-US" sz="1400" baseline="0" dirty="0"/>
                        <a:t> 5</a:t>
                      </a:r>
                      <a:endParaRPr lang="en-US" sz="1400" dirty="0"/>
                    </a:p>
                  </a:txBody>
                  <a:tcPr/>
                </a:tc>
                <a:tc>
                  <a:txBody>
                    <a:bodyPr/>
                    <a:lstStyle/>
                    <a:p>
                      <a:pPr algn="ctr"/>
                      <a:r>
                        <a:rPr lang="en-US" sz="1400" dirty="0"/>
                        <a:t>216</a:t>
                      </a:r>
                      <a:r>
                        <a:rPr lang="en-US" sz="1400" baseline="0" dirty="0"/>
                        <a:t> (92.3)</a:t>
                      </a:r>
                    </a:p>
                    <a:p>
                      <a:pPr algn="ctr"/>
                      <a:r>
                        <a:rPr lang="en-US" sz="1400" baseline="0" dirty="0"/>
                        <a:t>107 (45.7)</a:t>
                      </a:r>
                    </a:p>
                    <a:p>
                      <a:pPr algn="ctr"/>
                      <a:r>
                        <a:rPr lang="en-US" sz="1400" baseline="0" dirty="0"/>
                        <a:t>13 (5.6)</a:t>
                      </a:r>
                      <a:endParaRPr lang="en-US" sz="1400" dirty="0"/>
                    </a:p>
                  </a:txBody>
                  <a:tcPr anchor="ctr"/>
                </a:tc>
                <a:tc>
                  <a:txBody>
                    <a:bodyPr/>
                    <a:lstStyle/>
                    <a:p>
                      <a:pPr algn="ctr"/>
                      <a:r>
                        <a:rPr lang="en-US" sz="1400" dirty="0"/>
                        <a:t>216 (97.7)</a:t>
                      </a:r>
                    </a:p>
                    <a:p>
                      <a:pPr algn="ctr"/>
                      <a:r>
                        <a:rPr lang="en-US" sz="1400" dirty="0"/>
                        <a:t>127 (57.5)</a:t>
                      </a:r>
                    </a:p>
                    <a:p>
                      <a:pPr algn="ctr"/>
                      <a:r>
                        <a:rPr lang="en-US" sz="1400" dirty="0"/>
                        <a:t>12 (5.4)</a:t>
                      </a:r>
                    </a:p>
                  </a:txBody>
                  <a:tcPr anchor="ctr"/>
                </a:tc>
                <a:extLst>
                  <a:ext uri="{0D108BD9-81ED-4DB2-BD59-A6C34878D82A}">
                    <a16:rowId xmlns:a16="http://schemas.microsoft.com/office/drawing/2014/main" val="318354325"/>
                  </a:ext>
                </a:extLst>
              </a:tr>
              <a:tr h="278723">
                <a:tc>
                  <a:txBody>
                    <a:bodyPr/>
                    <a:lstStyle/>
                    <a:p>
                      <a:r>
                        <a:rPr lang="en-US" sz="1400" dirty="0"/>
                        <a:t>Any grade TRAE </a:t>
                      </a:r>
                    </a:p>
                    <a:p>
                      <a:r>
                        <a:rPr lang="en-US" sz="1400" dirty="0"/>
                        <a:t>Grade 3/4</a:t>
                      </a:r>
                    </a:p>
                    <a:p>
                      <a:r>
                        <a:rPr lang="en-US" sz="1400" dirty="0"/>
                        <a:t>Grade</a:t>
                      </a:r>
                      <a:r>
                        <a:rPr lang="en-US" sz="1400" baseline="0" dirty="0"/>
                        <a:t> 5</a:t>
                      </a:r>
                      <a:endParaRPr lang="en-US" sz="1400" dirty="0"/>
                    </a:p>
                  </a:txBody>
                  <a:tcPr/>
                </a:tc>
                <a:tc>
                  <a:txBody>
                    <a:bodyPr/>
                    <a:lstStyle/>
                    <a:p>
                      <a:pPr algn="ctr"/>
                      <a:r>
                        <a:rPr lang="en-US" sz="1400" dirty="0"/>
                        <a:t>138</a:t>
                      </a:r>
                      <a:r>
                        <a:rPr lang="en-US" sz="1400" baseline="0" dirty="0"/>
                        <a:t> (59.0)</a:t>
                      </a:r>
                    </a:p>
                    <a:p>
                      <a:pPr algn="ctr"/>
                      <a:r>
                        <a:rPr lang="en-US" sz="1400" baseline="0" dirty="0"/>
                        <a:t>43 (18.4)</a:t>
                      </a:r>
                    </a:p>
                    <a:p>
                      <a:pPr algn="ctr"/>
                      <a:r>
                        <a:rPr lang="en-US" sz="1400" baseline="0" dirty="0"/>
                        <a:t>0</a:t>
                      </a:r>
                      <a:endParaRPr lang="en-US" sz="1400" dirty="0"/>
                    </a:p>
                  </a:txBody>
                  <a:tcPr anchor="ctr"/>
                </a:tc>
                <a:tc>
                  <a:txBody>
                    <a:bodyPr/>
                    <a:lstStyle/>
                    <a:p>
                      <a:pPr algn="ctr"/>
                      <a:r>
                        <a:rPr lang="en-US" sz="1400" dirty="0"/>
                        <a:t>194</a:t>
                      </a:r>
                      <a:r>
                        <a:rPr lang="en-US" sz="1400" baseline="0" dirty="0"/>
                        <a:t> (87.8)</a:t>
                      </a:r>
                    </a:p>
                    <a:p>
                      <a:pPr algn="ctr"/>
                      <a:r>
                        <a:rPr lang="en-US" sz="1400" baseline="0" dirty="0"/>
                        <a:t>102 (46.2)</a:t>
                      </a:r>
                    </a:p>
                    <a:p>
                      <a:pPr algn="ctr"/>
                      <a:r>
                        <a:rPr lang="en-US" sz="1400" baseline="0" dirty="0"/>
                        <a:t>3 (1.4)</a:t>
                      </a:r>
                      <a:endParaRPr lang="en-US" sz="1400" dirty="0"/>
                    </a:p>
                  </a:txBody>
                  <a:tcPr anchor="ctr"/>
                </a:tc>
                <a:extLst>
                  <a:ext uri="{0D108BD9-81ED-4DB2-BD59-A6C34878D82A}">
                    <a16:rowId xmlns:a16="http://schemas.microsoft.com/office/drawing/2014/main" val="3131691084"/>
                  </a:ext>
                </a:extLst>
              </a:tr>
              <a:tr h="199088">
                <a:tc>
                  <a:txBody>
                    <a:bodyPr/>
                    <a:lstStyle/>
                    <a:p>
                      <a:r>
                        <a:rPr lang="en-US" sz="1400" dirty="0"/>
                        <a:t>Any grade serious AE</a:t>
                      </a:r>
                    </a:p>
                    <a:p>
                      <a:r>
                        <a:rPr lang="en-US" sz="1400" dirty="0"/>
                        <a:t>Serious TRAEs</a:t>
                      </a:r>
                    </a:p>
                  </a:txBody>
                  <a:tcPr/>
                </a:tc>
                <a:tc>
                  <a:txBody>
                    <a:bodyPr/>
                    <a:lstStyle/>
                    <a:p>
                      <a:pPr algn="ctr"/>
                      <a:r>
                        <a:rPr lang="en-US" sz="1400" dirty="0"/>
                        <a:t>104 (44.4)</a:t>
                      </a:r>
                    </a:p>
                    <a:p>
                      <a:pPr algn="ctr"/>
                      <a:r>
                        <a:rPr lang="en-US" sz="1400" dirty="0"/>
                        <a:t>27 (11.5)</a:t>
                      </a:r>
                    </a:p>
                  </a:txBody>
                  <a:tcPr anchor="ctr"/>
                </a:tc>
                <a:tc>
                  <a:txBody>
                    <a:bodyPr/>
                    <a:lstStyle/>
                    <a:p>
                      <a:pPr algn="ctr"/>
                      <a:r>
                        <a:rPr lang="en-US" sz="1400" dirty="0"/>
                        <a:t>82</a:t>
                      </a:r>
                      <a:r>
                        <a:rPr lang="en-US" sz="1400" baseline="0" dirty="0"/>
                        <a:t> (37.1)</a:t>
                      </a:r>
                    </a:p>
                    <a:p>
                      <a:pPr algn="ctr"/>
                      <a:r>
                        <a:rPr lang="en-US" sz="1400" baseline="0" dirty="0"/>
                        <a:t>32 (14.5)</a:t>
                      </a:r>
                    </a:p>
                  </a:txBody>
                  <a:tcPr anchor="ctr"/>
                </a:tc>
                <a:extLst>
                  <a:ext uri="{0D108BD9-81ED-4DB2-BD59-A6C34878D82A}">
                    <a16:rowId xmlns:a16="http://schemas.microsoft.com/office/drawing/2014/main" val="3890964943"/>
                  </a:ext>
                </a:extLst>
              </a:tr>
              <a:tr h="199088">
                <a:tc>
                  <a:txBody>
                    <a:bodyPr/>
                    <a:lstStyle/>
                    <a:p>
                      <a:r>
                        <a:rPr lang="en-US" sz="1400" dirty="0"/>
                        <a:t>Any</a:t>
                      </a:r>
                      <a:r>
                        <a:rPr lang="en-US" sz="1400" baseline="0" dirty="0"/>
                        <a:t> grade led to discontinuation</a:t>
                      </a:r>
                      <a:endParaRPr lang="en-US" sz="1400" dirty="0"/>
                    </a:p>
                  </a:txBody>
                  <a:tcPr/>
                </a:tc>
                <a:tc>
                  <a:txBody>
                    <a:bodyPr/>
                    <a:lstStyle/>
                    <a:p>
                      <a:pPr algn="ctr"/>
                      <a:r>
                        <a:rPr lang="en-US" sz="1400" dirty="0"/>
                        <a:t>23</a:t>
                      </a:r>
                      <a:r>
                        <a:rPr lang="en-US" sz="1400" baseline="0" dirty="0"/>
                        <a:t> (9.8)</a:t>
                      </a:r>
                      <a:endParaRPr lang="en-US" sz="1400" dirty="0"/>
                    </a:p>
                  </a:txBody>
                  <a:tcPr anchor="ctr"/>
                </a:tc>
                <a:tc>
                  <a:txBody>
                    <a:bodyPr/>
                    <a:lstStyle/>
                    <a:p>
                      <a:pPr algn="ctr"/>
                      <a:r>
                        <a:rPr lang="en-US" sz="1400" dirty="0"/>
                        <a:t>44 (19.9)</a:t>
                      </a:r>
                    </a:p>
                  </a:txBody>
                  <a:tcPr anchor="ctr"/>
                </a:tc>
                <a:extLst>
                  <a:ext uri="{0D108BD9-81ED-4DB2-BD59-A6C34878D82A}">
                    <a16:rowId xmlns:a16="http://schemas.microsoft.com/office/drawing/2014/main" val="4034644514"/>
                  </a:ext>
                </a:extLst>
              </a:tr>
              <a:tr h="199088">
                <a:tc>
                  <a:txBody>
                    <a:bodyPr/>
                    <a:lstStyle/>
                    <a:p>
                      <a:r>
                        <a:rPr lang="en-US" sz="1400" dirty="0"/>
                        <a:t>Any grade AESI</a:t>
                      </a:r>
                    </a:p>
                    <a:p>
                      <a:r>
                        <a:rPr lang="en-US" sz="1400" dirty="0"/>
                        <a:t>Grade</a:t>
                      </a:r>
                      <a:r>
                        <a:rPr lang="en-US" sz="1400" baseline="0" dirty="0"/>
                        <a:t> 3/4 </a:t>
                      </a:r>
                      <a:endParaRPr lang="en-US" sz="1400" dirty="0"/>
                    </a:p>
                  </a:txBody>
                  <a:tcPr/>
                </a:tc>
                <a:tc>
                  <a:txBody>
                    <a:bodyPr/>
                    <a:lstStyle/>
                    <a:p>
                      <a:pPr algn="ctr"/>
                      <a:r>
                        <a:rPr lang="en-US" sz="1400" dirty="0"/>
                        <a:t>95 (40.6)</a:t>
                      </a:r>
                    </a:p>
                    <a:p>
                      <a:pPr algn="ctr"/>
                      <a:r>
                        <a:rPr lang="en-US" sz="1400" dirty="0"/>
                        <a:t>29 (12.4)</a:t>
                      </a:r>
                    </a:p>
                  </a:txBody>
                  <a:tcPr anchor="ctr"/>
                </a:tc>
                <a:tc>
                  <a:txBody>
                    <a:bodyPr/>
                    <a:lstStyle/>
                    <a:p>
                      <a:pPr algn="ctr"/>
                      <a:r>
                        <a:rPr lang="en-US" sz="1400" dirty="0"/>
                        <a:t>58</a:t>
                      </a:r>
                      <a:r>
                        <a:rPr lang="en-US" sz="1400" baseline="0" dirty="0"/>
                        <a:t> (26.2)</a:t>
                      </a:r>
                    </a:p>
                    <a:p>
                      <a:pPr algn="ctr"/>
                      <a:r>
                        <a:rPr lang="en-US" sz="1400" baseline="0" dirty="0"/>
                        <a:t>10 (4.5)</a:t>
                      </a:r>
                      <a:endParaRPr lang="en-US" sz="1400" dirty="0"/>
                    </a:p>
                  </a:txBody>
                  <a:tcPr anchor="ctr"/>
                </a:tc>
                <a:extLst>
                  <a:ext uri="{0D108BD9-81ED-4DB2-BD59-A6C34878D82A}">
                    <a16:rowId xmlns:a16="http://schemas.microsoft.com/office/drawing/2014/main" val="2362042567"/>
                  </a:ext>
                </a:extLst>
              </a:tr>
              <a:tr h="128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AESI requiring corticosteroids</a:t>
                      </a:r>
                    </a:p>
                  </a:txBody>
                  <a:tcPr/>
                </a:tc>
                <a:tc>
                  <a:txBody>
                    <a:bodyPr/>
                    <a:lstStyle/>
                    <a:p>
                      <a:pPr algn="ctr"/>
                      <a:r>
                        <a:rPr lang="en-US" sz="1400" dirty="0"/>
                        <a:t>41 (17.5)</a:t>
                      </a:r>
                    </a:p>
                  </a:txBody>
                  <a:tcPr anchor="ctr"/>
                </a:tc>
                <a:tc>
                  <a:txBody>
                    <a:bodyPr/>
                    <a:lstStyle/>
                    <a:p>
                      <a:pPr algn="ctr"/>
                      <a:r>
                        <a:rPr lang="en-US" sz="1400" dirty="0"/>
                        <a:t>20 (9.0)</a:t>
                      </a:r>
                    </a:p>
                  </a:txBody>
                  <a:tcPr anchor="ctr"/>
                </a:tc>
                <a:extLst>
                  <a:ext uri="{0D108BD9-81ED-4DB2-BD59-A6C34878D82A}">
                    <a16:rowId xmlns:a16="http://schemas.microsoft.com/office/drawing/2014/main" val="1543886020"/>
                  </a:ext>
                </a:extLst>
              </a:tr>
            </a:tbl>
          </a:graphicData>
        </a:graphic>
      </p:graphicFrame>
    </p:spTree>
    <p:extLst>
      <p:ext uri="{BB962C8B-B14F-4D97-AF65-F5344CB8AC3E}">
        <p14:creationId xmlns:p14="http://schemas.microsoft.com/office/powerpoint/2010/main" val="4156722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Advanced NSCLC</a:t>
            </a:r>
            <a:br>
              <a:rPr lang="en-GB" dirty="0"/>
            </a:br>
            <a:r>
              <a:rPr lang="en-GB" sz="4000" dirty="0"/>
              <a:t>Not radically treatable stage III and stage IV</a:t>
            </a:r>
            <a:endParaRPr lang="en-GB" dirty="0"/>
          </a:p>
        </p:txBody>
      </p:sp>
      <p:sp>
        <p:nvSpPr>
          <p:cNvPr id="3" name="Subtitle 2"/>
          <p:cNvSpPr>
            <a:spLocks noGrp="1"/>
          </p:cNvSpPr>
          <p:nvPr>
            <p:ph type="subTitle" idx="1"/>
          </p:nvPr>
        </p:nvSpPr>
        <p:spPr/>
        <p:txBody>
          <a:bodyPr/>
          <a:lstStyle/>
          <a:p>
            <a:r>
              <a:rPr lang="en-GB" sz="2800" dirty="0"/>
              <a:t>Later lines</a:t>
            </a:r>
          </a:p>
        </p:txBody>
      </p:sp>
    </p:spTree>
    <p:extLst>
      <p:ext uri="{BB962C8B-B14F-4D97-AF65-F5344CB8AC3E}">
        <p14:creationId xmlns:p14="http://schemas.microsoft.com/office/powerpoint/2010/main" val="554551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LBA45: </a:t>
            </a:r>
            <a:r>
              <a:rPr lang="en-GB" dirty="0"/>
              <a:t>Primary data from DESTINY-Lung01: a phase 2 trial of trastuzumab deruxtecan (T-</a:t>
            </a:r>
            <a:r>
              <a:rPr lang="en-GB" dirty="0" err="1"/>
              <a:t>DXd</a:t>
            </a:r>
            <a:r>
              <a:rPr lang="en-GB" dirty="0"/>
              <a:t>) in patients (pts) with HER2-mutated (HER2m) metastatic non–small cell lung cancer (NSCLC) </a:t>
            </a:r>
            <a:r>
              <a:rPr lang="en-US" dirty="0"/>
              <a:t>– Li BT,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trastuzumab deruxtecan in patients with HER2-mutated NSCLC in the DESTINY-Lung01 study</a:t>
            </a:r>
          </a:p>
        </p:txBody>
      </p:sp>
      <p:sp>
        <p:nvSpPr>
          <p:cNvPr id="5" name="Text Placeholder 4"/>
          <p:cNvSpPr>
            <a:spLocks noGrp="1"/>
          </p:cNvSpPr>
          <p:nvPr>
            <p:ph type="body" sz="quarter" idx="11"/>
          </p:nvPr>
        </p:nvSpPr>
        <p:spPr/>
        <p:txBody>
          <a:bodyPr/>
          <a:lstStyle/>
          <a:p>
            <a:r>
              <a:rPr lang="en-US" dirty="0"/>
              <a:t>Li BT, et al. Ann </a:t>
            </a:r>
            <a:r>
              <a:rPr lang="en-US" dirty="0" err="1"/>
              <a:t>Oncol</a:t>
            </a:r>
            <a:r>
              <a:rPr lang="en-US" dirty="0"/>
              <a:t> 2021;32(</a:t>
            </a:r>
            <a:r>
              <a:rPr lang="en-US" dirty="0" err="1"/>
              <a:t>suppl</a:t>
            </a:r>
            <a:r>
              <a:rPr lang="en-US" dirty="0"/>
              <a:t>):</a:t>
            </a:r>
            <a:r>
              <a:rPr lang="en-US" dirty="0" err="1"/>
              <a:t>Abstr</a:t>
            </a:r>
            <a:r>
              <a:rPr lang="en-US" dirty="0"/>
              <a:t> LBA45</a:t>
            </a:r>
          </a:p>
        </p:txBody>
      </p:sp>
      <p:sp>
        <p:nvSpPr>
          <p:cNvPr id="6" name="Rectangle 9"/>
          <p:cNvSpPr txBox="1">
            <a:spLocks noChangeArrowheads="1"/>
          </p:cNvSpPr>
          <p:nvPr/>
        </p:nvSpPr>
        <p:spPr bwMode="auto">
          <a:xfrm>
            <a:off x="1498180" y="5365886"/>
            <a:ext cx="4267200" cy="1027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 (ICR)</a:t>
            </a:r>
          </a:p>
          <a:p>
            <a:endParaRPr lang="en-GB" sz="1600" kern="0" dirty="0"/>
          </a:p>
        </p:txBody>
      </p:sp>
      <p:sp>
        <p:nvSpPr>
          <p:cNvPr id="7" name="Content Placeholder 26"/>
          <p:cNvSpPr txBox="1">
            <a:spLocks/>
          </p:cNvSpPr>
          <p:nvPr/>
        </p:nvSpPr>
        <p:spPr>
          <a:xfrm>
            <a:off x="5917780" y="5365885"/>
            <a:ext cx="4267200" cy="102764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DCR, </a:t>
            </a:r>
            <a:r>
              <a:rPr lang="en-GB" sz="1600" kern="0" dirty="0" err="1"/>
              <a:t>DoR</a:t>
            </a:r>
            <a:r>
              <a:rPr lang="en-GB" sz="1600" kern="0" dirty="0"/>
              <a:t>, PFS, OS, safety</a:t>
            </a:r>
          </a:p>
        </p:txBody>
      </p:sp>
      <p:sp>
        <p:nvSpPr>
          <p:cNvPr id="8" name="AutoShape 12"/>
          <p:cNvSpPr>
            <a:spLocks noChangeArrowheads="1"/>
          </p:cNvSpPr>
          <p:nvPr/>
        </p:nvSpPr>
        <p:spPr bwMode="auto">
          <a:xfrm>
            <a:off x="6241601" y="2452370"/>
            <a:ext cx="4556101" cy="132781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u="sng" dirty="0">
                <a:solidFill>
                  <a:srgbClr val="FFFFFF"/>
                </a:solidFill>
                <a:ea typeface="SimSun" pitchFamily="2" charset="-122"/>
              </a:rPr>
              <a:t>Cohort 1</a:t>
            </a:r>
            <a:r>
              <a:rPr lang="en-GB" altLang="zh-CN" dirty="0">
                <a:solidFill>
                  <a:srgbClr val="FFFFFF"/>
                </a:solidFill>
                <a:ea typeface="SimSun" pitchFamily="2" charset="-122"/>
              </a:rPr>
              <a:t>: </a:t>
            </a:r>
            <a:br>
              <a:rPr lang="en-GB" altLang="zh-CN" dirty="0">
                <a:solidFill>
                  <a:srgbClr val="FFFFFF"/>
                </a:solidFill>
                <a:ea typeface="SimSun" pitchFamily="2" charset="-122"/>
              </a:rPr>
            </a:br>
            <a:r>
              <a:rPr lang="en-GB" altLang="zh-CN" dirty="0">
                <a:solidFill>
                  <a:srgbClr val="FFFFFF"/>
                </a:solidFill>
                <a:ea typeface="SimSun" pitchFamily="2" charset="-122"/>
              </a:rPr>
              <a:t>HER2-expressing (IHC3+ or IHC2+)</a:t>
            </a:r>
          </a:p>
          <a:p>
            <a:pPr algn="ctr" defTabSz="892175" eaLnBrk="0"/>
            <a:r>
              <a:rPr lang="en-GB" altLang="zh-CN" dirty="0">
                <a:solidFill>
                  <a:srgbClr val="FFFFFF"/>
                </a:solidFill>
                <a:ea typeface="SimSun" pitchFamily="2" charset="-122"/>
              </a:rPr>
              <a:t>trastuzumab deruxtecan 6.4 mg/kg q3w</a:t>
            </a:r>
          </a:p>
          <a:p>
            <a:pPr algn="ctr" defTabSz="892175" eaLnBrk="0" hangingPunct="0"/>
            <a:r>
              <a:rPr lang="en-GB" altLang="zh-CN" dirty="0">
                <a:solidFill>
                  <a:srgbClr val="FFFFFF"/>
                </a:solidFill>
                <a:ea typeface="SimSun" pitchFamily="2" charset="-122"/>
              </a:rPr>
              <a:t>(n=90)</a:t>
            </a:r>
          </a:p>
        </p:txBody>
      </p:sp>
      <p:sp>
        <p:nvSpPr>
          <p:cNvPr id="9" name="AutoShape 9"/>
          <p:cNvSpPr>
            <a:spLocks noChangeArrowheads="1"/>
          </p:cNvSpPr>
          <p:nvPr/>
        </p:nvSpPr>
        <p:spPr bwMode="auto">
          <a:xfrm>
            <a:off x="1498180" y="2413588"/>
            <a:ext cx="3456214" cy="280444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Unresectable/metastatic non-squamous NSCLC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Relapsed/refectory to standard treatment</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HER2 expressing or HER2-activating mutation</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No prior HER2-targeted therapy</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CNS metastasis allowed</a:t>
            </a:r>
          </a:p>
        </p:txBody>
      </p:sp>
      <p:sp>
        <p:nvSpPr>
          <p:cNvPr id="10" name="AutoShape 12"/>
          <p:cNvSpPr>
            <a:spLocks noChangeArrowheads="1"/>
          </p:cNvSpPr>
          <p:nvPr/>
        </p:nvSpPr>
        <p:spPr bwMode="auto">
          <a:xfrm>
            <a:off x="6241601" y="3922354"/>
            <a:ext cx="4556101" cy="132781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u="sng" dirty="0">
                <a:solidFill>
                  <a:srgbClr val="FFFFFF"/>
                </a:solidFill>
                <a:ea typeface="SimSun" pitchFamily="2" charset="-122"/>
              </a:rPr>
              <a:t>Cohort 2</a:t>
            </a:r>
            <a:r>
              <a:rPr lang="en-GB" altLang="zh-CN" dirty="0">
                <a:solidFill>
                  <a:srgbClr val="FFFFFF"/>
                </a:solidFill>
                <a:ea typeface="SimSun" pitchFamily="2" charset="-122"/>
              </a:rPr>
              <a:t>:</a:t>
            </a:r>
            <a:br>
              <a:rPr lang="en-GB" altLang="zh-CN" dirty="0">
                <a:solidFill>
                  <a:srgbClr val="FFFFFF"/>
                </a:solidFill>
                <a:ea typeface="SimSun" pitchFamily="2" charset="-122"/>
              </a:rPr>
            </a:br>
            <a:r>
              <a:rPr lang="en-GB" altLang="zh-CN" dirty="0">
                <a:solidFill>
                  <a:srgbClr val="FFFFFF"/>
                </a:solidFill>
                <a:ea typeface="SimSun" pitchFamily="2" charset="-122"/>
              </a:rPr>
              <a:t>HER2-mutated</a:t>
            </a:r>
          </a:p>
          <a:p>
            <a:pPr algn="ctr" defTabSz="892175" eaLnBrk="0"/>
            <a:r>
              <a:rPr lang="en-GB" altLang="zh-CN" dirty="0">
                <a:solidFill>
                  <a:srgbClr val="FFFFFF"/>
                </a:solidFill>
                <a:ea typeface="SimSun" pitchFamily="2" charset="-122"/>
              </a:rPr>
              <a:t>trastuzumab deruxtecan 6.4 mg/kg q3w</a:t>
            </a:r>
          </a:p>
          <a:p>
            <a:pPr algn="ctr" defTabSz="892175" eaLnBrk="0" hangingPunct="0"/>
            <a:r>
              <a:rPr lang="en-GB" altLang="zh-CN" dirty="0">
                <a:solidFill>
                  <a:srgbClr val="FFFFFF"/>
                </a:solidFill>
                <a:ea typeface="SimSun" pitchFamily="2" charset="-122"/>
              </a:rPr>
              <a:t>(n=91)</a:t>
            </a:r>
          </a:p>
        </p:txBody>
      </p:sp>
      <p:cxnSp>
        <p:nvCxnSpPr>
          <p:cNvPr id="11" name="Elbow Connector 10"/>
          <p:cNvCxnSpPr>
            <a:stCxn id="9" idx="3"/>
            <a:endCxn id="8" idx="1"/>
          </p:cNvCxnSpPr>
          <p:nvPr/>
        </p:nvCxnSpPr>
        <p:spPr>
          <a:xfrm flipV="1">
            <a:off x="4954394" y="3116277"/>
            <a:ext cx="1287207" cy="699535"/>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9" idx="3"/>
            <a:endCxn id="10" idx="1"/>
          </p:cNvCxnSpPr>
          <p:nvPr/>
        </p:nvCxnSpPr>
        <p:spPr>
          <a:xfrm>
            <a:off x="4954394" y="3815812"/>
            <a:ext cx="1287207" cy="770449"/>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387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LBA45: </a:t>
            </a:r>
            <a:r>
              <a:rPr lang="en-GB" dirty="0"/>
              <a:t>Primary data from DESTINY-Lung01: a phase 2 trial of trastuzumab deruxtecan (T-</a:t>
            </a:r>
            <a:r>
              <a:rPr lang="en-GB" dirty="0" err="1"/>
              <a:t>DXd</a:t>
            </a:r>
            <a:r>
              <a:rPr lang="en-GB" dirty="0"/>
              <a:t>) in patients (pts) with HER2-mutated (HER2m) metastatic non–small cell lung cancer (NSCLC) </a:t>
            </a:r>
            <a:r>
              <a:rPr lang="en-US" dirty="0"/>
              <a:t>– Li BT, et al</a:t>
            </a:r>
          </a:p>
        </p:txBody>
      </p:sp>
      <p:sp>
        <p:nvSpPr>
          <p:cNvPr id="3" name="Content Placeholder 2"/>
          <p:cNvSpPr>
            <a:spLocks noGrp="1"/>
          </p:cNvSpPr>
          <p:nvPr>
            <p:ph idx="1"/>
          </p:nvPr>
        </p:nvSpPr>
        <p:spPr/>
        <p:txBody>
          <a:bodyPr/>
          <a:lstStyle/>
          <a:p>
            <a:r>
              <a:rPr lang="en-US" b="1" dirty="0"/>
              <a:t>Key results</a:t>
            </a:r>
          </a:p>
          <a:p>
            <a:pPr lvl="1">
              <a:spcBef>
                <a:spcPts val="31200"/>
              </a:spcBef>
            </a:pPr>
            <a:r>
              <a:rPr lang="en-US" dirty="0"/>
              <a:t>Efficacy was consistently observed across subgroups including those with asymptomatic baseline CNS metastases (18/33 patients; ORR 54.5 [95%CI 36.4, 71.9])</a:t>
            </a: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0" indent="0">
              <a:buNone/>
            </a:pPr>
            <a:endParaRPr lang="en-US" b="1" dirty="0"/>
          </a:p>
        </p:txBody>
      </p:sp>
      <p:sp>
        <p:nvSpPr>
          <p:cNvPr id="5" name="Text Placeholder 4"/>
          <p:cNvSpPr>
            <a:spLocks noGrp="1"/>
          </p:cNvSpPr>
          <p:nvPr>
            <p:ph type="body" sz="quarter" idx="11"/>
          </p:nvPr>
        </p:nvSpPr>
        <p:spPr/>
        <p:txBody>
          <a:bodyPr/>
          <a:lstStyle/>
          <a:p>
            <a:r>
              <a:rPr lang="en-US" dirty="0"/>
              <a:t>Li BT, et al. Ann </a:t>
            </a:r>
            <a:r>
              <a:rPr lang="en-US" dirty="0" err="1"/>
              <a:t>Oncol</a:t>
            </a:r>
            <a:r>
              <a:rPr lang="en-US" dirty="0"/>
              <a:t> 2021;32(</a:t>
            </a:r>
            <a:r>
              <a:rPr lang="en-US" dirty="0" err="1"/>
              <a:t>suppl</a:t>
            </a:r>
            <a:r>
              <a:rPr lang="en-US" dirty="0"/>
              <a:t>):</a:t>
            </a:r>
            <a:r>
              <a:rPr lang="en-US" dirty="0" err="1"/>
              <a:t>Abstr</a:t>
            </a:r>
            <a:r>
              <a:rPr lang="en-US" dirty="0"/>
              <a:t> LBA45</a:t>
            </a:r>
          </a:p>
        </p:txBody>
      </p:sp>
      <p:graphicFrame>
        <p:nvGraphicFramePr>
          <p:cNvPr id="6" name="Table 5"/>
          <p:cNvGraphicFramePr>
            <a:graphicFrameLocks noGrp="1"/>
          </p:cNvGraphicFramePr>
          <p:nvPr/>
        </p:nvGraphicFramePr>
        <p:xfrm>
          <a:off x="1875183" y="1666241"/>
          <a:ext cx="8441635" cy="3688080"/>
        </p:xfrm>
        <a:graphic>
          <a:graphicData uri="http://schemas.openxmlformats.org/drawingml/2006/table">
            <a:tbl>
              <a:tblPr firstRow="1" bandRow="1">
                <a:tableStyleId>{69012ECD-51FC-41F1-AA8D-1B2483CD663E}</a:tableStyleId>
              </a:tblPr>
              <a:tblGrid>
                <a:gridCol w="4803915">
                  <a:extLst>
                    <a:ext uri="{9D8B030D-6E8A-4147-A177-3AD203B41FA5}">
                      <a16:colId xmlns:a16="http://schemas.microsoft.com/office/drawing/2014/main" val="3400150753"/>
                    </a:ext>
                  </a:extLst>
                </a:gridCol>
                <a:gridCol w="3637720">
                  <a:extLst>
                    <a:ext uri="{9D8B030D-6E8A-4147-A177-3AD203B41FA5}">
                      <a16:colId xmlns:a16="http://schemas.microsoft.com/office/drawing/2014/main" val="849970926"/>
                    </a:ext>
                  </a:extLst>
                </a:gridCol>
              </a:tblGrid>
              <a:tr h="186365">
                <a:tc>
                  <a:txBody>
                    <a:bodyPr/>
                    <a:lstStyle/>
                    <a:p>
                      <a:endParaRPr lang="en-US" sz="1600" dirty="0">
                        <a:solidFill>
                          <a:schemeClr val="tx2"/>
                        </a:solidFill>
                        <a:latin typeface="+mn-lt"/>
                      </a:endParaRPr>
                    </a:p>
                  </a:txBody>
                  <a:tcPr marL="90000" anchor="b"/>
                </a:tc>
                <a:tc>
                  <a:txBody>
                    <a:bodyPr/>
                    <a:lstStyle/>
                    <a:p>
                      <a:pPr algn="ctr" defTabSz="892175" eaLnBrk="0"/>
                      <a:r>
                        <a:rPr lang="en-GB" altLang="zh-CN" sz="1600" dirty="0">
                          <a:solidFill>
                            <a:srgbClr val="FFFFFF"/>
                          </a:solidFill>
                          <a:latin typeface="+mn-lt"/>
                          <a:ea typeface="SimSun" pitchFamily="2" charset="-122"/>
                        </a:rPr>
                        <a:t>Trastuzumab deruxtecan</a:t>
                      </a:r>
                      <a:r>
                        <a:rPr lang="en-GB" altLang="zh-CN" sz="1600" baseline="0" dirty="0">
                          <a:solidFill>
                            <a:srgbClr val="FFFFFF"/>
                          </a:solidFill>
                          <a:latin typeface="+mn-lt"/>
                          <a:ea typeface="SimSun" pitchFamily="2" charset="-122"/>
                        </a:rPr>
                        <a:t> </a:t>
                      </a:r>
                      <a:r>
                        <a:rPr lang="en-GB" altLang="zh-CN" sz="1600" dirty="0">
                          <a:solidFill>
                            <a:srgbClr val="FFFFFF"/>
                          </a:solidFill>
                          <a:latin typeface="+mn-lt"/>
                          <a:ea typeface="SimSun" pitchFamily="2" charset="-122"/>
                        </a:rPr>
                        <a:t>(n=91)</a:t>
                      </a:r>
                    </a:p>
                  </a:txBody>
                  <a:tcPr marL="36000" marR="36000" marT="36000" marB="36000" anchor="ctr"/>
                </a:tc>
                <a:extLst>
                  <a:ext uri="{0D108BD9-81ED-4DB2-BD59-A6C34878D82A}">
                    <a16:rowId xmlns:a16="http://schemas.microsoft.com/office/drawing/2014/main" val="2805004280"/>
                  </a:ext>
                </a:extLst>
              </a:tr>
              <a:tr h="1863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tx1"/>
                          </a:solidFill>
                          <a:effectLst/>
                          <a:latin typeface="+mn-lt"/>
                          <a:ea typeface="+mn-ea"/>
                          <a:cs typeface="+mn-cs"/>
                        </a:rPr>
                        <a:t>Confirmed ORR</a:t>
                      </a:r>
                      <a:r>
                        <a:rPr lang="en-US" sz="1600" u="none" strike="noStrike" kern="1200" baseline="0" dirty="0">
                          <a:solidFill>
                            <a:schemeClr val="tx1"/>
                          </a:solidFill>
                          <a:effectLst/>
                          <a:latin typeface="+mn-lt"/>
                          <a:ea typeface="+mn-ea"/>
                          <a:cs typeface="+mn-cs"/>
                        </a:rPr>
                        <a:t>, n (%) [</a:t>
                      </a:r>
                      <a:r>
                        <a:rPr lang="en-US" sz="1600" u="none" strike="noStrike" kern="1200" dirty="0">
                          <a:solidFill>
                            <a:schemeClr val="tx1"/>
                          </a:solidFill>
                          <a:effectLst/>
                          <a:latin typeface="+mn-lt"/>
                          <a:ea typeface="+mn-ea"/>
                          <a:cs typeface="+mn-cs"/>
                        </a:rPr>
                        <a:t>95%CI]</a:t>
                      </a:r>
                    </a:p>
                  </a:txBody>
                  <a:tcPr marL="90000" anchor="ctr"/>
                </a:tc>
                <a:tc>
                  <a:txBody>
                    <a:bodyPr/>
                    <a:lstStyle/>
                    <a:p>
                      <a:pPr algn="ctr"/>
                      <a:r>
                        <a:rPr lang="en-US" sz="1600" dirty="0">
                          <a:latin typeface="+mn-lt"/>
                        </a:rPr>
                        <a:t>50 (54.9)</a:t>
                      </a:r>
                      <a:r>
                        <a:rPr lang="en-US" sz="1600" baseline="0" dirty="0">
                          <a:latin typeface="+mn-lt"/>
                        </a:rPr>
                        <a:t> [44.2, 65.4]</a:t>
                      </a:r>
                      <a:endParaRPr lang="en-US" sz="1600" dirty="0">
                        <a:latin typeface="+mn-lt"/>
                      </a:endParaRPr>
                    </a:p>
                  </a:txBody>
                  <a:tcPr anchor="ctr"/>
                </a:tc>
                <a:extLst>
                  <a:ext uri="{0D108BD9-81ED-4DB2-BD59-A6C34878D82A}">
                    <a16:rowId xmlns:a16="http://schemas.microsoft.com/office/drawing/2014/main" val="1438031848"/>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600" u="none" strike="noStrike" kern="1200" dirty="0">
                          <a:effectLst/>
                          <a:latin typeface="+mn-lt"/>
                        </a:rPr>
                        <a:t>BOR, n (%)</a:t>
                      </a:r>
                    </a:p>
                  </a:txBody>
                  <a:tcPr marL="90000" anchor="b"/>
                </a:tc>
                <a:tc>
                  <a:txBody>
                    <a:bodyPr/>
                    <a:lstStyle/>
                    <a:p>
                      <a:pPr algn="ctr"/>
                      <a:endParaRPr lang="en-US" sz="1600" dirty="0">
                        <a:latin typeface="+mn-lt"/>
                      </a:endParaRPr>
                    </a:p>
                  </a:txBody>
                  <a:tcPr anchor="ctr"/>
                </a:tc>
                <a:extLst>
                  <a:ext uri="{0D108BD9-81ED-4DB2-BD59-A6C34878D82A}">
                    <a16:rowId xmlns:a16="http://schemas.microsoft.com/office/drawing/2014/main" val="1562558293"/>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600" u="none" strike="noStrike" kern="1200" dirty="0">
                          <a:solidFill>
                            <a:schemeClr val="tx1"/>
                          </a:solidFill>
                          <a:effectLst/>
                          <a:latin typeface="+mn-lt"/>
                          <a:ea typeface="+mn-ea"/>
                          <a:cs typeface="+mn-cs"/>
                        </a:rPr>
                        <a:t>CR</a:t>
                      </a:r>
                    </a:p>
                  </a:txBody>
                  <a:tcPr marL="180000" anchor="b"/>
                </a:tc>
                <a:tc>
                  <a:txBody>
                    <a:bodyPr/>
                    <a:lstStyle/>
                    <a:p>
                      <a:pPr algn="ctr"/>
                      <a:r>
                        <a:rPr lang="en-US" sz="1600" dirty="0">
                          <a:latin typeface="+mn-lt"/>
                        </a:rPr>
                        <a:t>1 (1.1)</a:t>
                      </a:r>
                    </a:p>
                  </a:txBody>
                  <a:tcPr anchor="ctr"/>
                </a:tc>
                <a:extLst>
                  <a:ext uri="{0D108BD9-81ED-4DB2-BD59-A6C34878D82A}">
                    <a16:rowId xmlns:a16="http://schemas.microsoft.com/office/drawing/2014/main" val="895962150"/>
                  </a:ext>
                </a:extLst>
              </a:tr>
              <a:tr h="1863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kern="1200" dirty="0">
                          <a:solidFill>
                            <a:schemeClr val="tx1"/>
                          </a:solidFill>
                          <a:effectLst/>
                          <a:latin typeface="+mn-lt"/>
                          <a:ea typeface="+mn-ea"/>
                          <a:cs typeface="+mn-cs"/>
                        </a:rPr>
                        <a:t>PR</a:t>
                      </a:r>
                    </a:p>
                  </a:txBody>
                  <a:tcPr marL="180000" anchor="b"/>
                </a:tc>
                <a:tc>
                  <a:txBody>
                    <a:bodyPr/>
                    <a:lstStyle/>
                    <a:p>
                      <a:pPr algn="ctr"/>
                      <a:r>
                        <a:rPr lang="en-US" sz="1600" dirty="0">
                          <a:latin typeface="+mn-lt"/>
                        </a:rPr>
                        <a:t>49 (53.8)</a:t>
                      </a:r>
                    </a:p>
                  </a:txBody>
                  <a:tcPr anchor="ctr"/>
                </a:tc>
                <a:extLst>
                  <a:ext uri="{0D108BD9-81ED-4DB2-BD59-A6C34878D82A}">
                    <a16:rowId xmlns:a16="http://schemas.microsoft.com/office/drawing/2014/main" val="2832671344"/>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600" u="none" strike="noStrike" kern="1200" dirty="0">
                          <a:solidFill>
                            <a:schemeClr val="tx1"/>
                          </a:solidFill>
                          <a:effectLst/>
                          <a:latin typeface="+mn-lt"/>
                          <a:ea typeface="+mn-ea"/>
                          <a:cs typeface="Arial" panose="020B0604020202020204" pitchFamily="34" charset="0"/>
                        </a:rPr>
                        <a:t>SD</a:t>
                      </a:r>
                    </a:p>
                  </a:txBody>
                  <a:tcPr marL="180000" anchor="b"/>
                </a:tc>
                <a:tc>
                  <a:txBody>
                    <a:bodyPr/>
                    <a:lstStyle/>
                    <a:p>
                      <a:pPr algn="ctr"/>
                      <a:r>
                        <a:rPr lang="en-US" sz="1600" dirty="0">
                          <a:latin typeface="+mn-lt"/>
                        </a:rPr>
                        <a:t>34 (37.4)</a:t>
                      </a:r>
                    </a:p>
                  </a:txBody>
                  <a:tcPr anchor="ctr"/>
                </a:tc>
                <a:extLst>
                  <a:ext uri="{0D108BD9-81ED-4DB2-BD59-A6C34878D82A}">
                    <a16:rowId xmlns:a16="http://schemas.microsoft.com/office/drawing/2014/main" val="3174589432"/>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600" u="none" strike="noStrike" kern="1200" dirty="0">
                          <a:effectLst/>
                          <a:latin typeface="+mn-lt"/>
                        </a:rPr>
                        <a:t>PD</a:t>
                      </a:r>
                    </a:p>
                  </a:txBody>
                  <a:tcPr marL="180000" anchor="b"/>
                </a:tc>
                <a:tc>
                  <a:txBody>
                    <a:bodyPr/>
                    <a:lstStyle/>
                    <a:p>
                      <a:pPr algn="ctr"/>
                      <a:r>
                        <a:rPr lang="en-US" sz="1600" dirty="0">
                          <a:latin typeface="+mn-lt"/>
                        </a:rPr>
                        <a:t>3 (3.3)</a:t>
                      </a:r>
                    </a:p>
                  </a:txBody>
                  <a:tcPr anchor="ctr"/>
                </a:tc>
                <a:extLst>
                  <a:ext uri="{0D108BD9-81ED-4DB2-BD59-A6C34878D82A}">
                    <a16:rowId xmlns:a16="http://schemas.microsoft.com/office/drawing/2014/main" val="902662807"/>
                  </a:ext>
                </a:extLst>
              </a:tr>
              <a:tr h="1863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600" u="none" strike="noStrike" kern="1200" dirty="0">
                          <a:solidFill>
                            <a:schemeClr val="tx1"/>
                          </a:solidFill>
                          <a:effectLst/>
                          <a:latin typeface="+mn-lt"/>
                          <a:ea typeface="+mn-ea"/>
                          <a:cs typeface="+mn-cs"/>
                        </a:rPr>
                        <a:t>NE</a:t>
                      </a:r>
                    </a:p>
                  </a:txBody>
                  <a:tcPr marL="180000" anchor="b"/>
                </a:tc>
                <a:tc>
                  <a:txBody>
                    <a:bodyPr/>
                    <a:lstStyle/>
                    <a:p>
                      <a:pPr algn="ctr"/>
                      <a:r>
                        <a:rPr lang="en-US" sz="1600" dirty="0">
                          <a:latin typeface="+mn-lt"/>
                        </a:rPr>
                        <a:t>4 (4.4)</a:t>
                      </a:r>
                    </a:p>
                  </a:txBody>
                  <a:tcPr anchor="ctr"/>
                </a:tc>
                <a:extLst>
                  <a:ext uri="{0D108BD9-81ED-4DB2-BD59-A6C34878D82A}">
                    <a16:rowId xmlns:a16="http://schemas.microsoft.com/office/drawing/2014/main" val="2345728024"/>
                  </a:ext>
                </a:extLst>
              </a:tr>
              <a:tr h="186365">
                <a:tc>
                  <a:txBody>
                    <a:bodyPr/>
                    <a:lstStyle/>
                    <a:p>
                      <a:pPr marL="0" algn="l" defTabSz="914400" rtl="0" eaLnBrk="1" fontAlgn="b" latinLnBrk="0" hangingPunct="1">
                        <a:lnSpc>
                          <a:spcPct val="100000"/>
                        </a:lnSpc>
                      </a:pPr>
                      <a:r>
                        <a:rPr lang="en-US" sz="1600" u="none" strike="noStrike" kern="1200" dirty="0">
                          <a:solidFill>
                            <a:schemeClr val="tx1"/>
                          </a:solidFill>
                          <a:effectLst/>
                          <a:latin typeface="+mn-lt"/>
                          <a:ea typeface="+mn-ea"/>
                          <a:cs typeface="+mn-cs"/>
                        </a:rPr>
                        <a:t>DCR, n (%) </a:t>
                      </a:r>
                      <a:r>
                        <a:rPr lang="en-US" sz="1600" u="none" strike="noStrike" kern="1200" baseline="0" dirty="0">
                          <a:solidFill>
                            <a:schemeClr val="tx1"/>
                          </a:solidFill>
                          <a:effectLst/>
                          <a:latin typeface="+mn-lt"/>
                          <a:ea typeface="+mn-ea"/>
                          <a:cs typeface="+mn-cs"/>
                        </a:rPr>
                        <a:t>[</a:t>
                      </a:r>
                      <a:r>
                        <a:rPr lang="en-US" sz="1600" u="none" strike="noStrike" kern="1200" dirty="0">
                          <a:solidFill>
                            <a:schemeClr val="tx1"/>
                          </a:solidFill>
                          <a:effectLst/>
                          <a:latin typeface="+mn-lt"/>
                          <a:ea typeface="+mn-ea"/>
                          <a:cs typeface="+mn-cs"/>
                        </a:rPr>
                        <a:t>95%CI]</a:t>
                      </a:r>
                    </a:p>
                  </a:txBody>
                  <a:tcPr marL="90000" anchor="b"/>
                </a:tc>
                <a:tc>
                  <a:txBody>
                    <a:bodyPr/>
                    <a:lstStyle/>
                    <a:p>
                      <a:pPr algn="ctr"/>
                      <a:r>
                        <a:rPr lang="en-US" sz="1600" dirty="0">
                          <a:latin typeface="+mn-lt"/>
                        </a:rPr>
                        <a:t>84 (92.3) [84.8,</a:t>
                      </a:r>
                      <a:r>
                        <a:rPr lang="en-US" sz="1600" baseline="0" dirty="0">
                          <a:latin typeface="+mn-lt"/>
                        </a:rPr>
                        <a:t> 96.9</a:t>
                      </a:r>
                      <a:r>
                        <a:rPr lang="en-US" sz="1600" dirty="0">
                          <a:latin typeface="+mn-lt"/>
                        </a:rPr>
                        <a:t>]</a:t>
                      </a:r>
                    </a:p>
                  </a:txBody>
                  <a:tcPr anchor="ctr"/>
                </a:tc>
                <a:extLst>
                  <a:ext uri="{0D108BD9-81ED-4DB2-BD59-A6C34878D82A}">
                    <a16:rowId xmlns:a16="http://schemas.microsoft.com/office/drawing/2014/main" val="1416110844"/>
                  </a:ext>
                </a:extLst>
              </a:tr>
              <a:tr h="186365">
                <a:tc>
                  <a:txBody>
                    <a:bodyPr/>
                    <a:lstStyle/>
                    <a:p>
                      <a:pPr marL="0" algn="l" defTabSz="914400" rtl="0" eaLnBrk="1" fontAlgn="b" latinLnBrk="0" hangingPunct="1">
                        <a:lnSpc>
                          <a:spcPct val="100000"/>
                        </a:lnSpc>
                      </a:pPr>
                      <a:r>
                        <a:rPr lang="en-US" sz="1600" u="none" strike="noStrike" kern="1200" dirty="0" err="1">
                          <a:solidFill>
                            <a:schemeClr val="tx1"/>
                          </a:solidFill>
                          <a:effectLst/>
                          <a:latin typeface="+mn-lt"/>
                          <a:ea typeface="+mn-ea"/>
                          <a:cs typeface="+mn-cs"/>
                        </a:rPr>
                        <a:t>mDoR</a:t>
                      </a:r>
                      <a:r>
                        <a:rPr lang="en-US" sz="1600" u="none" strike="noStrike" kern="1200" dirty="0">
                          <a:solidFill>
                            <a:schemeClr val="tx1"/>
                          </a:solidFill>
                          <a:effectLst/>
                          <a:latin typeface="+mn-lt"/>
                          <a:ea typeface="+mn-ea"/>
                          <a:cs typeface="+mn-cs"/>
                        </a:rPr>
                        <a:t>, </a:t>
                      </a:r>
                      <a:r>
                        <a:rPr lang="en-US" sz="1600" u="none" strike="noStrike" kern="1200" dirty="0" err="1">
                          <a:solidFill>
                            <a:schemeClr val="tx1"/>
                          </a:solidFill>
                          <a:effectLst/>
                          <a:latin typeface="+mn-lt"/>
                          <a:ea typeface="+mn-ea"/>
                          <a:cs typeface="+mn-cs"/>
                        </a:rPr>
                        <a:t>mo</a:t>
                      </a:r>
                      <a:r>
                        <a:rPr lang="en-US" sz="1600" u="none" strike="noStrike" kern="1200" dirty="0">
                          <a:solidFill>
                            <a:schemeClr val="tx1"/>
                          </a:solidFill>
                          <a:effectLst/>
                          <a:latin typeface="+mn-lt"/>
                          <a:ea typeface="+mn-ea"/>
                          <a:cs typeface="+mn-cs"/>
                        </a:rPr>
                        <a:t> (95%CI)</a:t>
                      </a:r>
                    </a:p>
                  </a:txBody>
                  <a:tcPr marL="90000" anchor="b"/>
                </a:tc>
                <a:tc>
                  <a:txBody>
                    <a:bodyPr/>
                    <a:lstStyle/>
                    <a:p>
                      <a:pPr algn="ctr"/>
                      <a:r>
                        <a:rPr lang="en-US" sz="1600" dirty="0">
                          <a:latin typeface="+mn-lt"/>
                        </a:rPr>
                        <a:t>9.3</a:t>
                      </a:r>
                      <a:r>
                        <a:rPr lang="en-US" sz="1600" baseline="0" dirty="0">
                          <a:latin typeface="+mn-lt"/>
                        </a:rPr>
                        <a:t> (5.7, 14.7)</a:t>
                      </a:r>
                      <a:endParaRPr lang="en-US" sz="1600" dirty="0">
                        <a:latin typeface="+mn-lt"/>
                      </a:endParaRPr>
                    </a:p>
                  </a:txBody>
                  <a:tcPr anchor="ctr"/>
                </a:tc>
                <a:extLst>
                  <a:ext uri="{0D108BD9-81ED-4DB2-BD59-A6C34878D82A}">
                    <a16:rowId xmlns:a16="http://schemas.microsoft.com/office/drawing/2014/main" val="1085037940"/>
                  </a:ext>
                </a:extLst>
              </a:tr>
              <a:tr h="186365">
                <a:tc>
                  <a:txBody>
                    <a:bodyPr/>
                    <a:lstStyle/>
                    <a:p>
                      <a:pPr marL="0" algn="l" defTabSz="914400" rtl="0" eaLnBrk="1" fontAlgn="b" latinLnBrk="0" hangingPunct="1">
                        <a:lnSpc>
                          <a:spcPct val="100000"/>
                        </a:lnSpc>
                      </a:pPr>
                      <a:r>
                        <a:rPr lang="en-US" sz="1600" u="none" strike="noStrike" kern="1200" dirty="0">
                          <a:solidFill>
                            <a:schemeClr val="tx1"/>
                          </a:solidFill>
                          <a:effectLst/>
                          <a:latin typeface="+mn-lt"/>
                          <a:ea typeface="+mn-ea"/>
                          <a:cs typeface="+mn-cs"/>
                        </a:rPr>
                        <a:t>Median follow-up, </a:t>
                      </a:r>
                      <a:r>
                        <a:rPr lang="en-US" sz="1600" u="none" strike="noStrike" kern="1200" dirty="0" err="1">
                          <a:solidFill>
                            <a:schemeClr val="tx1"/>
                          </a:solidFill>
                          <a:effectLst/>
                          <a:latin typeface="+mn-lt"/>
                          <a:ea typeface="+mn-ea"/>
                          <a:cs typeface="+mn-cs"/>
                        </a:rPr>
                        <a:t>mo</a:t>
                      </a:r>
                      <a:r>
                        <a:rPr lang="en-US" sz="1600" u="none" strike="noStrike" kern="1200" dirty="0">
                          <a:solidFill>
                            <a:schemeClr val="tx1"/>
                          </a:solidFill>
                          <a:effectLst/>
                          <a:latin typeface="+mn-lt"/>
                          <a:ea typeface="+mn-ea"/>
                          <a:cs typeface="+mn-cs"/>
                        </a:rPr>
                        <a:t> (range)</a:t>
                      </a:r>
                    </a:p>
                  </a:txBody>
                  <a:tcPr marL="90000" anchor="b"/>
                </a:tc>
                <a:tc>
                  <a:txBody>
                    <a:bodyPr/>
                    <a:lstStyle/>
                    <a:p>
                      <a:pPr algn="ctr"/>
                      <a:r>
                        <a:rPr lang="en-US" sz="1600" dirty="0">
                          <a:latin typeface="+mn-lt"/>
                        </a:rPr>
                        <a:t>13.1 (0.7–29.1)</a:t>
                      </a:r>
                    </a:p>
                  </a:txBody>
                  <a:tcPr anchor="ctr"/>
                </a:tc>
                <a:extLst>
                  <a:ext uri="{0D108BD9-81ED-4DB2-BD59-A6C34878D82A}">
                    <a16:rowId xmlns:a16="http://schemas.microsoft.com/office/drawing/2014/main" val="1354186082"/>
                  </a:ext>
                </a:extLst>
              </a:tr>
            </a:tbl>
          </a:graphicData>
        </a:graphic>
      </p:graphicFrame>
    </p:spTree>
    <p:extLst>
      <p:ext uri="{BB962C8B-B14F-4D97-AF65-F5344CB8AC3E}">
        <p14:creationId xmlns:p14="http://schemas.microsoft.com/office/powerpoint/2010/main" val="1314976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LBA45: </a:t>
            </a:r>
            <a:r>
              <a:rPr lang="en-GB" dirty="0"/>
              <a:t>Primary data from DESTINY-Lung01: a phase 2 trial of trastuzumab deruxtecan (T-</a:t>
            </a:r>
            <a:r>
              <a:rPr lang="en-GB" dirty="0" err="1"/>
              <a:t>DXd</a:t>
            </a:r>
            <a:r>
              <a:rPr lang="en-GB" dirty="0"/>
              <a:t>) in patients (pts) with HER2-mutated (HER2m) metastatic non–small cell lung cancer (NSCLC) </a:t>
            </a:r>
            <a:r>
              <a:rPr lang="en-US" dirty="0"/>
              <a:t>– Li BT,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Li BT, et al. Ann </a:t>
            </a:r>
            <a:r>
              <a:rPr lang="en-US" dirty="0" err="1"/>
              <a:t>Oncol</a:t>
            </a:r>
            <a:r>
              <a:rPr lang="en-US" dirty="0"/>
              <a:t> 2021;32(</a:t>
            </a:r>
            <a:r>
              <a:rPr lang="en-US" dirty="0" err="1"/>
              <a:t>suppl</a:t>
            </a:r>
            <a:r>
              <a:rPr lang="en-US" dirty="0"/>
              <a:t>):</a:t>
            </a:r>
            <a:r>
              <a:rPr lang="en-US" dirty="0" err="1"/>
              <a:t>Abstr</a:t>
            </a:r>
            <a:r>
              <a:rPr lang="en-US" dirty="0"/>
              <a:t> LBA45</a:t>
            </a:r>
          </a:p>
        </p:txBody>
      </p:sp>
      <p:sp>
        <p:nvSpPr>
          <p:cNvPr id="7" name="TextBox 6">
            <a:extLst>
              <a:ext uri="{FF2B5EF4-FFF2-40B4-BE49-F238E27FC236}">
                <a16:creationId xmlns:a16="http://schemas.microsoft.com/office/drawing/2014/main" id="{1BFECEF9-7D75-4EE6-8AB9-5D7AA6BA9DF6}"/>
              </a:ext>
            </a:extLst>
          </p:cNvPr>
          <p:cNvSpPr txBox="1"/>
          <p:nvPr/>
        </p:nvSpPr>
        <p:spPr>
          <a:xfrm>
            <a:off x="3391574" y="1516559"/>
            <a:ext cx="5408853" cy="338554"/>
          </a:xfrm>
          <a:prstGeom prst="rect">
            <a:avLst/>
          </a:prstGeom>
          <a:noFill/>
        </p:spPr>
        <p:txBody>
          <a:bodyPr wrap="none" rtlCol="0">
            <a:spAutoFit/>
          </a:bodyPr>
          <a:lstStyle/>
          <a:p>
            <a:pPr algn="ctr"/>
            <a:r>
              <a:rPr lang="en-US" sz="1600" b="1" dirty="0">
                <a:solidFill>
                  <a:srgbClr val="363636"/>
                </a:solidFill>
              </a:rPr>
              <a:t>Best percentage change of </a:t>
            </a:r>
            <a:r>
              <a:rPr lang="en-GB" sz="1600" b="1" dirty="0">
                <a:solidFill>
                  <a:srgbClr val="363636"/>
                </a:solidFill>
              </a:rPr>
              <a:t>tumour</a:t>
            </a:r>
            <a:r>
              <a:rPr lang="en-US" sz="1600" b="1" dirty="0">
                <a:solidFill>
                  <a:srgbClr val="363636"/>
                </a:solidFill>
              </a:rPr>
              <a:t> size from baseline</a:t>
            </a:r>
            <a:endParaRPr lang="en-GB" sz="1600" b="1" dirty="0">
              <a:solidFill>
                <a:srgbClr val="363636"/>
              </a:solidFill>
            </a:endParaRPr>
          </a:p>
        </p:txBody>
      </p:sp>
      <p:sp>
        <p:nvSpPr>
          <p:cNvPr id="8" name="TextBox 7">
            <a:extLst>
              <a:ext uri="{FF2B5EF4-FFF2-40B4-BE49-F238E27FC236}">
                <a16:creationId xmlns:a16="http://schemas.microsoft.com/office/drawing/2014/main" id="{7B16E6F9-5FD2-4970-9091-A051B5A386AF}"/>
              </a:ext>
            </a:extLst>
          </p:cNvPr>
          <p:cNvSpPr txBox="1"/>
          <p:nvPr/>
        </p:nvSpPr>
        <p:spPr>
          <a:xfrm>
            <a:off x="5304758" y="2167385"/>
            <a:ext cx="1582484" cy="338554"/>
          </a:xfrm>
          <a:prstGeom prst="rect">
            <a:avLst/>
          </a:prstGeom>
          <a:noFill/>
        </p:spPr>
        <p:txBody>
          <a:bodyPr wrap="none" rtlCol="0">
            <a:spAutoFit/>
          </a:bodyPr>
          <a:lstStyle/>
          <a:p>
            <a:r>
              <a:rPr lang="en-US" sz="1600" dirty="0">
                <a:solidFill>
                  <a:schemeClr val="tx1"/>
                </a:solidFill>
              </a:rPr>
              <a:t>Patients (n=85)</a:t>
            </a:r>
            <a:endParaRPr lang="en-GB" sz="1600" dirty="0">
              <a:solidFill>
                <a:schemeClr val="tx1"/>
              </a:solidFill>
            </a:endParaRPr>
          </a:p>
        </p:txBody>
      </p:sp>
      <p:sp>
        <p:nvSpPr>
          <p:cNvPr id="9" name="TextBox 8">
            <a:extLst>
              <a:ext uri="{FF2B5EF4-FFF2-40B4-BE49-F238E27FC236}">
                <a16:creationId xmlns:a16="http://schemas.microsoft.com/office/drawing/2014/main" id="{3AF1FDB2-92C7-4701-B849-808DE606C192}"/>
              </a:ext>
            </a:extLst>
          </p:cNvPr>
          <p:cNvSpPr txBox="1"/>
          <p:nvPr/>
        </p:nvSpPr>
        <p:spPr>
          <a:xfrm>
            <a:off x="2258467" y="3927716"/>
            <a:ext cx="1806905" cy="738664"/>
          </a:xfrm>
          <a:prstGeom prst="rect">
            <a:avLst/>
          </a:prstGeom>
          <a:noFill/>
        </p:spPr>
        <p:txBody>
          <a:bodyPr wrap="none" rtlCol="0">
            <a:spAutoFit/>
          </a:bodyPr>
          <a:lstStyle/>
          <a:p>
            <a:pPr>
              <a:lnSpc>
                <a:spcPct val="150000"/>
              </a:lnSpc>
            </a:pPr>
            <a:r>
              <a:rPr lang="en-US" sz="1400" dirty="0">
                <a:solidFill>
                  <a:schemeClr val="tx1"/>
                </a:solidFill>
              </a:rPr>
              <a:t>Kinase domain</a:t>
            </a:r>
          </a:p>
          <a:p>
            <a:pPr>
              <a:lnSpc>
                <a:spcPct val="150000"/>
              </a:lnSpc>
            </a:pPr>
            <a:r>
              <a:rPr lang="en-US" sz="1400" dirty="0">
                <a:solidFill>
                  <a:schemeClr val="tx1"/>
                </a:solidFill>
              </a:rPr>
              <a:t>Extracellular domain</a:t>
            </a:r>
            <a:endParaRPr lang="en-GB" sz="1400" dirty="0">
              <a:solidFill>
                <a:schemeClr val="tx1"/>
              </a:solidFill>
            </a:endParaRPr>
          </a:p>
        </p:txBody>
      </p:sp>
      <p:sp>
        <p:nvSpPr>
          <p:cNvPr id="10" name="Rectangle 9">
            <a:extLst>
              <a:ext uri="{FF2B5EF4-FFF2-40B4-BE49-F238E27FC236}">
                <a16:creationId xmlns:a16="http://schemas.microsoft.com/office/drawing/2014/main" id="{2170D1C3-DEDD-4A9D-9DF3-6263D5BE33DD}"/>
              </a:ext>
            </a:extLst>
          </p:cNvPr>
          <p:cNvSpPr/>
          <p:nvPr/>
        </p:nvSpPr>
        <p:spPr>
          <a:xfrm rot="10800000">
            <a:off x="2022038" y="4074446"/>
            <a:ext cx="197850" cy="216000"/>
          </a:xfrm>
          <a:prstGeom prst="rect">
            <a:avLst/>
          </a:prstGeom>
          <a:solidFill>
            <a:srgbClr val="00285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8DCC16A-7C43-4617-87DC-643C1AC32F25}"/>
              </a:ext>
            </a:extLst>
          </p:cNvPr>
          <p:cNvSpPr/>
          <p:nvPr/>
        </p:nvSpPr>
        <p:spPr>
          <a:xfrm rot="10800000">
            <a:off x="2028795" y="4353514"/>
            <a:ext cx="197850" cy="216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2073E0DE-99F9-4C99-8360-A096637B5BD9}"/>
              </a:ext>
            </a:extLst>
          </p:cNvPr>
          <p:cNvGrpSpPr/>
          <p:nvPr/>
        </p:nvGrpSpPr>
        <p:grpSpPr>
          <a:xfrm>
            <a:off x="1338625" y="1508753"/>
            <a:ext cx="503459" cy="3240000"/>
            <a:chOff x="194427" y="2140448"/>
            <a:chExt cx="503459" cy="2800818"/>
          </a:xfrm>
        </p:grpSpPr>
        <p:grpSp>
          <p:nvGrpSpPr>
            <p:cNvPr id="13" name="Group 12">
              <a:extLst>
                <a:ext uri="{FF2B5EF4-FFF2-40B4-BE49-F238E27FC236}">
                  <a16:creationId xmlns:a16="http://schemas.microsoft.com/office/drawing/2014/main" id="{AAA835AC-E720-40F8-BA52-007CF9377639}"/>
                </a:ext>
              </a:extLst>
            </p:cNvPr>
            <p:cNvGrpSpPr/>
            <p:nvPr/>
          </p:nvGrpSpPr>
          <p:grpSpPr>
            <a:xfrm>
              <a:off x="631936" y="2287649"/>
              <a:ext cx="65950" cy="2519441"/>
              <a:chOff x="1969325" y="2682283"/>
              <a:chExt cx="72000" cy="2519441"/>
            </a:xfrm>
          </p:grpSpPr>
          <p:cxnSp>
            <p:nvCxnSpPr>
              <p:cNvPr id="14" name="Straight Connector 13">
                <a:extLst>
                  <a:ext uri="{FF2B5EF4-FFF2-40B4-BE49-F238E27FC236}">
                    <a16:creationId xmlns:a16="http://schemas.microsoft.com/office/drawing/2014/main" id="{83C8BB94-49F0-418D-A2FE-5F239F660317}"/>
                  </a:ext>
                </a:extLst>
              </p:cNvPr>
              <p:cNvCxnSpPr>
                <a:cxnSpLocks/>
              </p:cNvCxnSpPr>
              <p:nvPr/>
            </p:nvCxnSpPr>
            <p:spPr>
              <a:xfrm>
                <a:off x="2034073" y="2682283"/>
                <a:ext cx="0" cy="251944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62D24-3E00-4D66-9D1B-0F2BCB8F4932}"/>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82B47-7248-455B-9CEF-57553FBCACB3}"/>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BFE5F7-56E6-4D53-9070-BBB22DCB7B1A}"/>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675CE9-3E72-4A26-80C6-B4A50163E519}"/>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63B971-2251-4D2D-BF6F-FC5B28E7B392}"/>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FE16A-3965-4C0B-9389-9D7D4E2E3990}"/>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2ECD57-8164-4A3A-9D7C-8E016B4BDF1E}"/>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81591E-BA01-4FF9-92BE-20866EF6AF5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EA4915D-6FBA-42DA-B21C-6C332BAEB4C0}"/>
                </a:ext>
              </a:extLst>
            </p:cNvPr>
            <p:cNvGrpSpPr/>
            <p:nvPr/>
          </p:nvGrpSpPr>
          <p:grpSpPr>
            <a:xfrm>
              <a:off x="376498" y="2140448"/>
              <a:ext cx="248664" cy="1002522"/>
              <a:chOff x="1690454" y="2535082"/>
              <a:chExt cx="271475" cy="1002522"/>
            </a:xfrm>
          </p:grpSpPr>
          <p:sp>
            <p:nvSpPr>
              <p:cNvPr id="26" name="TextBox 25">
                <a:extLst>
                  <a:ext uri="{FF2B5EF4-FFF2-40B4-BE49-F238E27FC236}">
                    <a16:creationId xmlns:a16="http://schemas.microsoft.com/office/drawing/2014/main" id="{55B3BA88-D678-4999-BFCB-962A6091CC91}"/>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27" name="TextBox 26">
                <a:extLst>
                  <a:ext uri="{FF2B5EF4-FFF2-40B4-BE49-F238E27FC236}">
                    <a16:creationId xmlns:a16="http://schemas.microsoft.com/office/drawing/2014/main" id="{C4C648D1-26C1-444D-9BD1-FE45DB40FAE8}"/>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sp>
            <p:nvSpPr>
              <p:cNvPr id="28" name="TextBox 27">
                <a:extLst>
                  <a:ext uri="{FF2B5EF4-FFF2-40B4-BE49-F238E27FC236}">
                    <a16:creationId xmlns:a16="http://schemas.microsoft.com/office/drawing/2014/main" id="{6740FB37-55B2-43DC-A154-B7B8E6FC94A0}"/>
                  </a:ext>
                </a:extLst>
              </p:cNvPr>
              <p:cNvSpPr txBox="1"/>
              <p:nvPr/>
            </p:nvSpPr>
            <p:spPr>
              <a:xfrm>
                <a:off x="1789840" y="3249457"/>
                <a:ext cx="172089" cy="288147"/>
              </a:xfrm>
              <a:prstGeom prst="rect">
                <a:avLst/>
              </a:prstGeom>
              <a:noFill/>
            </p:spPr>
            <p:txBody>
              <a:bodyPr wrap="none" lIns="36000" tIns="36000" rIns="36000" bIns="36000" rtlCol="0">
                <a:spAutoFit/>
              </a:bodyPr>
              <a:lstStyle/>
              <a:p>
                <a:pPr algn="r"/>
                <a:r>
                  <a:rPr lang="en-GB" sz="1400" dirty="0">
                    <a:solidFill>
                      <a:srgbClr val="4D4D4D"/>
                    </a:solidFill>
                  </a:rPr>
                  <a:t>0</a:t>
                </a:r>
              </a:p>
            </p:txBody>
          </p:sp>
        </p:grpSp>
        <p:sp>
          <p:nvSpPr>
            <p:cNvPr id="29" name="TextBox 28">
              <a:extLst>
                <a:ext uri="{FF2B5EF4-FFF2-40B4-BE49-F238E27FC236}">
                  <a16:creationId xmlns:a16="http://schemas.microsoft.com/office/drawing/2014/main" id="{F95F24F1-B13E-46B9-B28C-0E9477A28B2F}"/>
                </a:ext>
              </a:extLst>
            </p:cNvPr>
            <p:cNvSpPr txBox="1"/>
            <p:nvPr/>
          </p:nvSpPr>
          <p:spPr>
            <a:xfrm>
              <a:off x="285461" y="3212963"/>
              <a:ext cx="339701"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grpSp>
          <p:nvGrpSpPr>
            <p:cNvPr id="30" name="Group 29">
              <a:extLst>
                <a:ext uri="{FF2B5EF4-FFF2-40B4-BE49-F238E27FC236}">
                  <a16:creationId xmlns:a16="http://schemas.microsoft.com/office/drawing/2014/main" id="{0DE65A8C-0A7D-4F19-B88D-6D77D3CB1D53}"/>
                </a:ext>
              </a:extLst>
            </p:cNvPr>
            <p:cNvGrpSpPr/>
            <p:nvPr/>
          </p:nvGrpSpPr>
          <p:grpSpPr>
            <a:xfrm>
              <a:off x="194427" y="3584414"/>
              <a:ext cx="430735" cy="1356852"/>
              <a:chOff x="1491681" y="1826422"/>
              <a:chExt cx="470248" cy="1356852"/>
            </a:xfrm>
          </p:grpSpPr>
          <p:sp>
            <p:nvSpPr>
              <p:cNvPr id="31" name="TextBox 30">
                <a:extLst>
                  <a:ext uri="{FF2B5EF4-FFF2-40B4-BE49-F238E27FC236}">
                    <a16:creationId xmlns:a16="http://schemas.microsoft.com/office/drawing/2014/main" id="{61206F38-CEF0-4EC0-B2AA-0D72442E297D}"/>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32" name="TextBox 31">
                <a:extLst>
                  <a:ext uri="{FF2B5EF4-FFF2-40B4-BE49-F238E27FC236}">
                    <a16:creationId xmlns:a16="http://schemas.microsoft.com/office/drawing/2014/main" id="{3B91F2DD-C879-47CE-9B35-334B40AA61E8}"/>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33" name="TextBox 32">
                <a:extLst>
                  <a:ext uri="{FF2B5EF4-FFF2-40B4-BE49-F238E27FC236}">
                    <a16:creationId xmlns:a16="http://schemas.microsoft.com/office/drawing/2014/main" id="{EAE40ACF-73AF-4206-8587-F33E5E8413E4}"/>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34" name="TextBox 33">
                <a:extLst>
                  <a:ext uri="{FF2B5EF4-FFF2-40B4-BE49-F238E27FC236}">
                    <a16:creationId xmlns:a16="http://schemas.microsoft.com/office/drawing/2014/main" id="{1FE39409-DA66-4EDC-A91C-10405BB32188}"/>
                  </a:ext>
                </a:extLst>
              </p:cNvPr>
              <p:cNvSpPr txBox="1"/>
              <p:nvPr/>
            </p:nvSpPr>
            <p:spPr>
              <a:xfrm>
                <a:off x="1491681" y="2895127"/>
                <a:ext cx="470248" cy="288147"/>
              </a:xfrm>
              <a:prstGeom prst="rect">
                <a:avLst/>
              </a:prstGeom>
              <a:noFill/>
            </p:spPr>
            <p:txBody>
              <a:bodyPr wrap="none" lIns="36000" tIns="36000" rIns="36000" bIns="36000" rtlCol="0">
                <a:spAutoFit/>
              </a:bodyPr>
              <a:lstStyle/>
              <a:p>
                <a:pPr algn="r"/>
                <a:r>
                  <a:rPr lang="en-GB" sz="1400" dirty="0">
                    <a:solidFill>
                      <a:srgbClr val="4D4D4D"/>
                    </a:solidFill>
                  </a:rPr>
                  <a:t>–100</a:t>
                </a:r>
              </a:p>
            </p:txBody>
          </p:sp>
        </p:grpSp>
      </p:grpSp>
      <p:sp>
        <p:nvSpPr>
          <p:cNvPr id="36" name="TextBox 35">
            <a:extLst>
              <a:ext uri="{FF2B5EF4-FFF2-40B4-BE49-F238E27FC236}">
                <a16:creationId xmlns:a16="http://schemas.microsoft.com/office/drawing/2014/main" id="{F135C4C1-03E3-46EA-982F-0D1B2A478F29}"/>
              </a:ext>
            </a:extLst>
          </p:cNvPr>
          <p:cNvSpPr txBox="1"/>
          <p:nvPr/>
        </p:nvSpPr>
        <p:spPr>
          <a:xfrm rot="16200000">
            <a:off x="-344582" y="2987979"/>
            <a:ext cx="2999539" cy="523220"/>
          </a:xfrm>
          <a:prstGeom prst="rect">
            <a:avLst/>
          </a:prstGeom>
          <a:noFill/>
        </p:spPr>
        <p:txBody>
          <a:bodyPr wrap="none" rtlCol="0">
            <a:spAutoFit/>
          </a:bodyPr>
          <a:lstStyle/>
          <a:p>
            <a:pPr algn="ctr"/>
            <a:r>
              <a:rPr lang="en-US" sz="1400" dirty="0">
                <a:solidFill>
                  <a:srgbClr val="363636"/>
                </a:solidFill>
              </a:rPr>
              <a:t> Best percent change from baseline</a:t>
            </a:r>
          </a:p>
          <a:p>
            <a:pPr algn="ctr"/>
            <a:r>
              <a:rPr lang="en-US" sz="1400" dirty="0">
                <a:solidFill>
                  <a:srgbClr val="363636"/>
                </a:solidFill>
              </a:rPr>
              <a:t>in sum of diameters</a:t>
            </a:r>
            <a:endParaRPr lang="en-GB" sz="1400" dirty="0">
              <a:solidFill>
                <a:srgbClr val="363636"/>
              </a:solidFill>
            </a:endParaRPr>
          </a:p>
        </p:txBody>
      </p:sp>
      <p:sp>
        <p:nvSpPr>
          <p:cNvPr id="42" name="Rectangle 41">
            <a:extLst>
              <a:ext uri="{FF2B5EF4-FFF2-40B4-BE49-F238E27FC236}">
                <a16:creationId xmlns:a16="http://schemas.microsoft.com/office/drawing/2014/main" id="{246E7A9C-5C19-4257-B698-74C54B807099}"/>
              </a:ext>
            </a:extLst>
          </p:cNvPr>
          <p:cNvSpPr/>
          <p:nvPr/>
        </p:nvSpPr>
        <p:spPr>
          <a:xfrm>
            <a:off x="2341401" y="2507321"/>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F33E3F5-4B6C-4BB6-BD58-F5B4C51D0582}"/>
              </a:ext>
            </a:extLst>
          </p:cNvPr>
          <p:cNvSpPr/>
          <p:nvPr/>
        </p:nvSpPr>
        <p:spPr>
          <a:xfrm>
            <a:off x="2457801" y="2507321"/>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EE51991-A6FE-4BF1-9EEA-3184AE759750}"/>
              </a:ext>
            </a:extLst>
          </p:cNvPr>
          <p:cNvSpPr/>
          <p:nvPr/>
        </p:nvSpPr>
        <p:spPr>
          <a:xfrm>
            <a:off x="2574201" y="2507321"/>
            <a:ext cx="72000" cy="9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1E76E52-CF06-405A-B363-CF2A077DAB0D}"/>
              </a:ext>
            </a:extLst>
          </p:cNvPr>
          <p:cNvSpPr/>
          <p:nvPr/>
        </p:nvSpPr>
        <p:spPr>
          <a:xfrm>
            <a:off x="2690601" y="2507321"/>
            <a:ext cx="72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5F7FC8C-B39E-4787-BDD4-9DD43E8445CC}"/>
              </a:ext>
            </a:extLst>
          </p:cNvPr>
          <p:cNvSpPr/>
          <p:nvPr/>
        </p:nvSpPr>
        <p:spPr>
          <a:xfrm>
            <a:off x="2807001" y="2507321"/>
            <a:ext cx="72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560EEA8F-49E8-41FF-98BD-3BC11F96523F}"/>
              </a:ext>
            </a:extLst>
          </p:cNvPr>
          <p:cNvSpPr/>
          <p:nvPr/>
        </p:nvSpPr>
        <p:spPr>
          <a:xfrm>
            <a:off x="2923401" y="2507321"/>
            <a:ext cx="72000" cy="2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9F54CDA-6450-4501-B02B-2A160239D305}"/>
              </a:ext>
            </a:extLst>
          </p:cNvPr>
          <p:cNvSpPr/>
          <p:nvPr/>
        </p:nvSpPr>
        <p:spPr>
          <a:xfrm>
            <a:off x="3039801" y="2507321"/>
            <a:ext cx="72000" cy="2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F99D4D1-057F-46B1-B3F2-13367A96329B}"/>
              </a:ext>
            </a:extLst>
          </p:cNvPr>
          <p:cNvSpPr/>
          <p:nvPr/>
        </p:nvSpPr>
        <p:spPr>
          <a:xfrm>
            <a:off x="3156201" y="2507321"/>
            <a:ext cx="72000" cy="25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406FBDB-565B-4D5D-8D32-F95F098359D6}"/>
              </a:ext>
            </a:extLst>
          </p:cNvPr>
          <p:cNvSpPr/>
          <p:nvPr/>
        </p:nvSpPr>
        <p:spPr>
          <a:xfrm>
            <a:off x="3270696" y="2507321"/>
            <a:ext cx="72000" cy="27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3CFB203-2C0C-48DF-9576-C032FD263274}"/>
              </a:ext>
            </a:extLst>
          </p:cNvPr>
          <p:cNvSpPr/>
          <p:nvPr/>
        </p:nvSpPr>
        <p:spPr>
          <a:xfrm>
            <a:off x="3385191" y="2507321"/>
            <a:ext cx="72000" cy="27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C5280675-E1E0-475E-AE4D-EA5D3BBF3F74}"/>
              </a:ext>
            </a:extLst>
          </p:cNvPr>
          <p:cNvSpPr/>
          <p:nvPr/>
        </p:nvSpPr>
        <p:spPr>
          <a:xfrm>
            <a:off x="3499686" y="2507321"/>
            <a:ext cx="72000" cy="28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2C9A695-EE05-4A39-B3D9-0462CFFA07E4}"/>
              </a:ext>
            </a:extLst>
          </p:cNvPr>
          <p:cNvSpPr/>
          <p:nvPr/>
        </p:nvSpPr>
        <p:spPr>
          <a:xfrm>
            <a:off x="3614181" y="2507321"/>
            <a:ext cx="72000" cy="30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84BBBA0F-1358-4A0C-B268-D8E5D7070828}"/>
              </a:ext>
            </a:extLst>
          </p:cNvPr>
          <p:cNvSpPr/>
          <p:nvPr/>
        </p:nvSpPr>
        <p:spPr>
          <a:xfrm>
            <a:off x="3728676" y="2507321"/>
            <a:ext cx="72000" cy="30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732E4E3-6EA7-44A9-8E9C-42A0363C3659}"/>
              </a:ext>
            </a:extLst>
          </p:cNvPr>
          <p:cNvSpPr/>
          <p:nvPr/>
        </p:nvSpPr>
        <p:spPr>
          <a:xfrm>
            <a:off x="3843171" y="2507321"/>
            <a:ext cx="72000" cy="32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44879045-1B09-41B7-BC2F-03356D82EF18}"/>
              </a:ext>
            </a:extLst>
          </p:cNvPr>
          <p:cNvSpPr/>
          <p:nvPr/>
        </p:nvSpPr>
        <p:spPr>
          <a:xfrm>
            <a:off x="3957666" y="2507321"/>
            <a:ext cx="72000" cy="39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E794A67-D687-4C7A-A9F3-9F1F2ACB735B}"/>
              </a:ext>
            </a:extLst>
          </p:cNvPr>
          <p:cNvSpPr/>
          <p:nvPr/>
        </p:nvSpPr>
        <p:spPr>
          <a:xfrm>
            <a:off x="4072161" y="2507321"/>
            <a:ext cx="72000" cy="39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E9DE2FF-60D5-4620-A8E2-E8FE11CDDEB2}"/>
              </a:ext>
            </a:extLst>
          </p:cNvPr>
          <p:cNvSpPr/>
          <p:nvPr/>
        </p:nvSpPr>
        <p:spPr>
          <a:xfrm>
            <a:off x="4186656" y="2507321"/>
            <a:ext cx="72000" cy="4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A1B2E186-77C2-4383-8B90-A9BD6B8508EF}"/>
              </a:ext>
            </a:extLst>
          </p:cNvPr>
          <p:cNvSpPr/>
          <p:nvPr/>
        </p:nvSpPr>
        <p:spPr>
          <a:xfrm>
            <a:off x="4301151" y="2507321"/>
            <a:ext cx="72000" cy="4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2D5204D-F2E6-4FE5-9C84-CF9484696695}"/>
              </a:ext>
            </a:extLst>
          </p:cNvPr>
          <p:cNvSpPr/>
          <p:nvPr/>
        </p:nvSpPr>
        <p:spPr>
          <a:xfrm>
            <a:off x="4415646" y="2507321"/>
            <a:ext cx="72000" cy="50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F600EC6-48C9-47B2-8367-52777B121F7F}"/>
              </a:ext>
            </a:extLst>
          </p:cNvPr>
          <p:cNvSpPr/>
          <p:nvPr/>
        </p:nvSpPr>
        <p:spPr>
          <a:xfrm>
            <a:off x="4532046" y="2507321"/>
            <a:ext cx="72000" cy="52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BA0A1E9-1F20-4C12-8D2A-D0B8447A49DD}"/>
              </a:ext>
            </a:extLst>
          </p:cNvPr>
          <p:cNvSpPr/>
          <p:nvPr/>
        </p:nvSpPr>
        <p:spPr>
          <a:xfrm>
            <a:off x="4648446" y="2507321"/>
            <a:ext cx="72000" cy="5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C11EC2C2-F273-492E-987B-6B8FF7220136}"/>
              </a:ext>
            </a:extLst>
          </p:cNvPr>
          <p:cNvSpPr/>
          <p:nvPr/>
        </p:nvSpPr>
        <p:spPr>
          <a:xfrm>
            <a:off x="4764846" y="2507321"/>
            <a:ext cx="72000" cy="57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D3ADC9E6-F347-4E69-A63B-E77E344DDBBA}"/>
              </a:ext>
            </a:extLst>
          </p:cNvPr>
          <p:cNvSpPr/>
          <p:nvPr/>
        </p:nvSpPr>
        <p:spPr>
          <a:xfrm>
            <a:off x="4881246" y="2507321"/>
            <a:ext cx="72000" cy="57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D4594842-E2AB-430C-AF40-4674318506C3}"/>
              </a:ext>
            </a:extLst>
          </p:cNvPr>
          <p:cNvSpPr/>
          <p:nvPr/>
        </p:nvSpPr>
        <p:spPr>
          <a:xfrm>
            <a:off x="4997646" y="2507321"/>
            <a:ext cx="72000" cy="59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C780F4F5-FB62-4717-AD2F-034C5FC181E7}"/>
              </a:ext>
            </a:extLst>
          </p:cNvPr>
          <p:cNvSpPr/>
          <p:nvPr/>
        </p:nvSpPr>
        <p:spPr>
          <a:xfrm>
            <a:off x="5114046" y="2507321"/>
            <a:ext cx="72000" cy="64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309ABC1-70E2-4998-9261-2BF43E47F7D6}"/>
              </a:ext>
            </a:extLst>
          </p:cNvPr>
          <p:cNvSpPr/>
          <p:nvPr/>
        </p:nvSpPr>
        <p:spPr>
          <a:xfrm>
            <a:off x="5230446" y="2507321"/>
            <a:ext cx="72000" cy="64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058FAFE-0A8A-4C03-A9DB-528FFC178F6A}"/>
              </a:ext>
            </a:extLst>
          </p:cNvPr>
          <p:cNvSpPr/>
          <p:nvPr/>
        </p:nvSpPr>
        <p:spPr>
          <a:xfrm>
            <a:off x="5346846" y="2507321"/>
            <a:ext cx="72000" cy="66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FB52CAB-838B-4E4D-89C9-711151358D31}"/>
              </a:ext>
            </a:extLst>
          </p:cNvPr>
          <p:cNvSpPr/>
          <p:nvPr/>
        </p:nvSpPr>
        <p:spPr>
          <a:xfrm>
            <a:off x="5463246" y="2507321"/>
            <a:ext cx="72000" cy="68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4AB0FCE-9C89-4D9C-9E16-2D29E5AFBE7D}"/>
              </a:ext>
            </a:extLst>
          </p:cNvPr>
          <p:cNvSpPr/>
          <p:nvPr/>
        </p:nvSpPr>
        <p:spPr>
          <a:xfrm>
            <a:off x="5579646" y="2507321"/>
            <a:ext cx="72000" cy="72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8C94FF8-3354-4DCB-B0C1-016268F6E805}"/>
              </a:ext>
            </a:extLst>
          </p:cNvPr>
          <p:cNvSpPr/>
          <p:nvPr/>
        </p:nvSpPr>
        <p:spPr>
          <a:xfrm>
            <a:off x="5696046" y="2507321"/>
            <a:ext cx="72000" cy="72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FD447D2A-0516-45EE-AE6B-2C503391ACB0}"/>
              </a:ext>
            </a:extLst>
          </p:cNvPr>
          <p:cNvSpPr/>
          <p:nvPr/>
        </p:nvSpPr>
        <p:spPr>
          <a:xfrm>
            <a:off x="5812446" y="2507321"/>
            <a:ext cx="72000" cy="7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4DA3AB5-18B7-4BA1-A5AF-874450D0E33B}"/>
              </a:ext>
            </a:extLst>
          </p:cNvPr>
          <p:cNvSpPr/>
          <p:nvPr/>
        </p:nvSpPr>
        <p:spPr>
          <a:xfrm>
            <a:off x="5928846" y="2507321"/>
            <a:ext cx="72000" cy="7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C92C78A-EF12-4B99-96D2-5DC7CDE54269}"/>
              </a:ext>
            </a:extLst>
          </p:cNvPr>
          <p:cNvSpPr/>
          <p:nvPr/>
        </p:nvSpPr>
        <p:spPr>
          <a:xfrm>
            <a:off x="60452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B160583-DEC5-4247-A8CE-09AB6B561692}"/>
              </a:ext>
            </a:extLst>
          </p:cNvPr>
          <p:cNvSpPr/>
          <p:nvPr/>
        </p:nvSpPr>
        <p:spPr>
          <a:xfrm>
            <a:off x="61616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22E698EC-BDCE-4F80-8E6A-F3C06D76600F}"/>
              </a:ext>
            </a:extLst>
          </p:cNvPr>
          <p:cNvSpPr/>
          <p:nvPr/>
        </p:nvSpPr>
        <p:spPr>
          <a:xfrm>
            <a:off x="6278046" y="2507321"/>
            <a:ext cx="72000" cy="81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F310B43-85ED-4A40-9F91-D46D46DC05EC}"/>
              </a:ext>
            </a:extLst>
          </p:cNvPr>
          <p:cNvSpPr/>
          <p:nvPr/>
        </p:nvSpPr>
        <p:spPr>
          <a:xfrm>
            <a:off x="6394446" y="2507321"/>
            <a:ext cx="72000" cy="8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531D85A-5440-4E0E-AD6F-EA99D8EE6AE5}"/>
              </a:ext>
            </a:extLst>
          </p:cNvPr>
          <p:cNvSpPr/>
          <p:nvPr/>
        </p:nvSpPr>
        <p:spPr>
          <a:xfrm>
            <a:off x="6510846" y="2507321"/>
            <a:ext cx="72000" cy="8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644323B-3E2B-40E4-97DC-785DAE020836}"/>
              </a:ext>
            </a:extLst>
          </p:cNvPr>
          <p:cNvSpPr/>
          <p:nvPr/>
        </p:nvSpPr>
        <p:spPr>
          <a:xfrm>
            <a:off x="6627246" y="2507321"/>
            <a:ext cx="72000" cy="84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4D4ADAA0-745D-4732-8D26-B27AAD615BD8}"/>
              </a:ext>
            </a:extLst>
          </p:cNvPr>
          <p:cNvSpPr/>
          <p:nvPr/>
        </p:nvSpPr>
        <p:spPr>
          <a:xfrm>
            <a:off x="6743646" y="2507321"/>
            <a:ext cx="72000" cy="84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B0C15C1E-442B-42D3-9D11-E0107DBA86D0}"/>
              </a:ext>
            </a:extLst>
          </p:cNvPr>
          <p:cNvSpPr/>
          <p:nvPr/>
        </p:nvSpPr>
        <p:spPr>
          <a:xfrm>
            <a:off x="6858141" y="2507321"/>
            <a:ext cx="72000" cy="8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F0C53C35-F8F2-40D8-9109-B2BDD0032285}"/>
              </a:ext>
            </a:extLst>
          </p:cNvPr>
          <p:cNvSpPr/>
          <p:nvPr/>
        </p:nvSpPr>
        <p:spPr>
          <a:xfrm>
            <a:off x="6972636" y="2507321"/>
            <a:ext cx="72000" cy="8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7BED130-E47B-421D-ACEC-2C4FD7ABBFEA}"/>
              </a:ext>
            </a:extLst>
          </p:cNvPr>
          <p:cNvSpPr/>
          <p:nvPr/>
        </p:nvSpPr>
        <p:spPr>
          <a:xfrm>
            <a:off x="7087131" y="2507321"/>
            <a:ext cx="72000" cy="90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BC12B29B-CA4E-4857-AC94-8B54B6662133}"/>
              </a:ext>
            </a:extLst>
          </p:cNvPr>
          <p:cNvSpPr/>
          <p:nvPr/>
        </p:nvSpPr>
        <p:spPr>
          <a:xfrm>
            <a:off x="7201626"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2C3EA05-15B0-46F6-BA0B-00D2BE42D68E}"/>
              </a:ext>
            </a:extLst>
          </p:cNvPr>
          <p:cNvSpPr/>
          <p:nvPr/>
        </p:nvSpPr>
        <p:spPr>
          <a:xfrm>
            <a:off x="7316121"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3BA54E0F-22D6-4B91-A213-02B55D1CF875}"/>
              </a:ext>
            </a:extLst>
          </p:cNvPr>
          <p:cNvSpPr/>
          <p:nvPr/>
        </p:nvSpPr>
        <p:spPr>
          <a:xfrm>
            <a:off x="7430616" y="2507321"/>
            <a:ext cx="72000" cy="9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3DAC3963-DCEA-45C4-9F9E-26C200E5A5C5}"/>
              </a:ext>
            </a:extLst>
          </p:cNvPr>
          <p:cNvSpPr/>
          <p:nvPr/>
        </p:nvSpPr>
        <p:spPr>
          <a:xfrm>
            <a:off x="7545111" y="2507321"/>
            <a:ext cx="72000" cy="9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200C1478-EB75-4127-ADEF-4657129371CD}"/>
              </a:ext>
            </a:extLst>
          </p:cNvPr>
          <p:cNvSpPr/>
          <p:nvPr/>
        </p:nvSpPr>
        <p:spPr>
          <a:xfrm>
            <a:off x="7659606"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F655C42-7CA3-4E9C-BFE9-0F8470261E1B}"/>
              </a:ext>
            </a:extLst>
          </p:cNvPr>
          <p:cNvSpPr/>
          <p:nvPr/>
        </p:nvSpPr>
        <p:spPr>
          <a:xfrm>
            <a:off x="7774101"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9DDB7EA1-2E33-435E-866B-A86F356FE07A}"/>
              </a:ext>
            </a:extLst>
          </p:cNvPr>
          <p:cNvSpPr/>
          <p:nvPr/>
        </p:nvSpPr>
        <p:spPr>
          <a:xfrm>
            <a:off x="7888596" y="2507321"/>
            <a:ext cx="72000" cy="10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1C7C883-73BF-443C-AC55-38341F359C06}"/>
              </a:ext>
            </a:extLst>
          </p:cNvPr>
          <p:cNvSpPr/>
          <p:nvPr/>
        </p:nvSpPr>
        <p:spPr>
          <a:xfrm>
            <a:off x="8003091" y="2507321"/>
            <a:ext cx="72000" cy="104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A260437D-4898-448D-B8BE-3D5CD8E1BD41}"/>
              </a:ext>
            </a:extLst>
          </p:cNvPr>
          <p:cNvSpPr/>
          <p:nvPr/>
        </p:nvSpPr>
        <p:spPr>
          <a:xfrm>
            <a:off x="81194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29EAE99B-883D-444B-BB92-27FA11157C7E}"/>
              </a:ext>
            </a:extLst>
          </p:cNvPr>
          <p:cNvSpPr/>
          <p:nvPr/>
        </p:nvSpPr>
        <p:spPr>
          <a:xfrm>
            <a:off x="82358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1C88D0BF-1B78-4140-AEBF-909C086A8A28}"/>
              </a:ext>
            </a:extLst>
          </p:cNvPr>
          <p:cNvSpPr/>
          <p:nvPr/>
        </p:nvSpPr>
        <p:spPr>
          <a:xfrm>
            <a:off x="83522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C7712649-6CC8-44DC-870F-0A5141F44D92}"/>
              </a:ext>
            </a:extLst>
          </p:cNvPr>
          <p:cNvSpPr/>
          <p:nvPr/>
        </p:nvSpPr>
        <p:spPr>
          <a:xfrm>
            <a:off x="8468691" y="2507321"/>
            <a:ext cx="72000" cy="108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FA5BE2CB-BBEF-46E4-AD55-ADEF01EBCB89}"/>
              </a:ext>
            </a:extLst>
          </p:cNvPr>
          <p:cNvSpPr/>
          <p:nvPr/>
        </p:nvSpPr>
        <p:spPr>
          <a:xfrm>
            <a:off x="8585091" y="2507321"/>
            <a:ext cx="72000" cy="111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EA597D6-B7C1-4EC1-8E68-D0B41BC00406}"/>
              </a:ext>
            </a:extLst>
          </p:cNvPr>
          <p:cNvSpPr/>
          <p:nvPr/>
        </p:nvSpPr>
        <p:spPr>
          <a:xfrm>
            <a:off x="8701491" y="2507321"/>
            <a:ext cx="72000" cy="111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C368A127-8485-4444-888E-860EA15FDCF6}"/>
              </a:ext>
            </a:extLst>
          </p:cNvPr>
          <p:cNvSpPr/>
          <p:nvPr/>
        </p:nvSpPr>
        <p:spPr>
          <a:xfrm>
            <a:off x="8817891" y="2507321"/>
            <a:ext cx="72000" cy="113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E4E9760E-C5D0-48DE-9341-C233A89C095F}"/>
              </a:ext>
            </a:extLst>
          </p:cNvPr>
          <p:cNvSpPr/>
          <p:nvPr/>
        </p:nvSpPr>
        <p:spPr>
          <a:xfrm>
            <a:off x="8934291"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92FB3ADA-7BAC-4C19-8B94-BBD551B3DC37}"/>
              </a:ext>
            </a:extLst>
          </p:cNvPr>
          <p:cNvSpPr/>
          <p:nvPr/>
        </p:nvSpPr>
        <p:spPr>
          <a:xfrm>
            <a:off x="9052596"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609310E-2B8E-44CE-BE16-BF38BABABE29}"/>
              </a:ext>
            </a:extLst>
          </p:cNvPr>
          <p:cNvSpPr/>
          <p:nvPr/>
        </p:nvSpPr>
        <p:spPr>
          <a:xfrm>
            <a:off x="9168996" y="2507321"/>
            <a:ext cx="72000" cy="118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660B6C2-F4CD-4129-9F19-1E869CE46C64}"/>
              </a:ext>
            </a:extLst>
          </p:cNvPr>
          <p:cNvSpPr/>
          <p:nvPr/>
        </p:nvSpPr>
        <p:spPr>
          <a:xfrm>
            <a:off x="9285396" y="2507321"/>
            <a:ext cx="72000" cy="126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ECBCC864-00E4-478E-8EAE-B5B9E25A8607}"/>
              </a:ext>
            </a:extLst>
          </p:cNvPr>
          <p:cNvSpPr/>
          <p:nvPr/>
        </p:nvSpPr>
        <p:spPr>
          <a:xfrm>
            <a:off x="9401796" y="2507321"/>
            <a:ext cx="72000" cy="13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EF85ECB-A302-418F-8B22-8CC430DE0247}"/>
              </a:ext>
            </a:extLst>
          </p:cNvPr>
          <p:cNvSpPr/>
          <p:nvPr/>
        </p:nvSpPr>
        <p:spPr>
          <a:xfrm>
            <a:off x="9518196" y="2507321"/>
            <a:ext cx="72000" cy="133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29FD7F8F-2402-4375-A6D5-D541E48F93B6}"/>
              </a:ext>
            </a:extLst>
          </p:cNvPr>
          <p:cNvSpPr/>
          <p:nvPr/>
        </p:nvSpPr>
        <p:spPr>
          <a:xfrm>
            <a:off x="9634596" y="2507321"/>
            <a:ext cx="72000" cy="13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149CE6D2-B5B8-4033-8C28-9568BB26B34B}"/>
              </a:ext>
            </a:extLst>
          </p:cNvPr>
          <p:cNvSpPr/>
          <p:nvPr/>
        </p:nvSpPr>
        <p:spPr>
          <a:xfrm>
            <a:off x="9749091" y="2507321"/>
            <a:ext cx="72000" cy="136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87C13DA6-35A3-4D2F-9652-1761C01D6AA4}"/>
              </a:ext>
            </a:extLst>
          </p:cNvPr>
          <p:cNvSpPr/>
          <p:nvPr/>
        </p:nvSpPr>
        <p:spPr>
          <a:xfrm>
            <a:off x="9863586" y="2507321"/>
            <a:ext cx="72000" cy="138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52B2149-3901-4E04-875E-618BB76BFAB2}"/>
              </a:ext>
            </a:extLst>
          </p:cNvPr>
          <p:cNvSpPr/>
          <p:nvPr/>
        </p:nvSpPr>
        <p:spPr>
          <a:xfrm>
            <a:off x="9978081" y="2507321"/>
            <a:ext cx="72000" cy="138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A2866431-618F-4753-996A-AC246E38BB1B}"/>
              </a:ext>
            </a:extLst>
          </p:cNvPr>
          <p:cNvSpPr/>
          <p:nvPr/>
        </p:nvSpPr>
        <p:spPr>
          <a:xfrm>
            <a:off x="10092576" y="2507321"/>
            <a:ext cx="72000" cy="140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9FDD8203-2C6C-4BC4-BFE0-4EBC27ACA811}"/>
              </a:ext>
            </a:extLst>
          </p:cNvPr>
          <p:cNvSpPr/>
          <p:nvPr/>
        </p:nvSpPr>
        <p:spPr>
          <a:xfrm>
            <a:off x="10207071" y="2507321"/>
            <a:ext cx="72000" cy="142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D2ABCA30-92B9-421C-B854-923F48D02A85}"/>
              </a:ext>
            </a:extLst>
          </p:cNvPr>
          <p:cNvSpPr/>
          <p:nvPr/>
        </p:nvSpPr>
        <p:spPr>
          <a:xfrm>
            <a:off x="10321566"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5CE2B006-50F5-48F1-ADF6-5AF7BCEDC7FF}"/>
              </a:ext>
            </a:extLst>
          </p:cNvPr>
          <p:cNvSpPr/>
          <p:nvPr/>
        </p:nvSpPr>
        <p:spPr>
          <a:xfrm>
            <a:off x="10436061"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A6B020B7-B5D7-4F20-8DA1-E2BF8B700049}"/>
              </a:ext>
            </a:extLst>
          </p:cNvPr>
          <p:cNvSpPr/>
          <p:nvPr/>
        </p:nvSpPr>
        <p:spPr>
          <a:xfrm>
            <a:off x="10550556"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9D693341-B6DC-4C60-865C-3F1E8F1D8F00}"/>
              </a:ext>
            </a:extLst>
          </p:cNvPr>
          <p:cNvSpPr/>
          <p:nvPr/>
        </p:nvSpPr>
        <p:spPr>
          <a:xfrm>
            <a:off x="10665051" y="2507321"/>
            <a:ext cx="72000" cy="144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7EB7B4C1-312E-49AC-893D-375B3AE3980D}"/>
              </a:ext>
            </a:extLst>
          </p:cNvPr>
          <p:cNvSpPr/>
          <p:nvPr/>
        </p:nvSpPr>
        <p:spPr>
          <a:xfrm>
            <a:off x="10781451" y="2507321"/>
            <a:ext cx="72000" cy="145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F5CD1A29-695D-4AD2-8D11-61495346BEF6}"/>
              </a:ext>
            </a:extLst>
          </p:cNvPr>
          <p:cNvSpPr/>
          <p:nvPr/>
        </p:nvSpPr>
        <p:spPr>
          <a:xfrm>
            <a:off x="10897851" y="2507321"/>
            <a:ext cx="72000" cy="145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D191009-43A8-4F40-A8BE-0CC2170CB1E2}"/>
              </a:ext>
            </a:extLst>
          </p:cNvPr>
          <p:cNvSpPr/>
          <p:nvPr/>
        </p:nvSpPr>
        <p:spPr>
          <a:xfrm>
            <a:off x="11014251" y="2507321"/>
            <a:ext cx="72000" cy="151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17F832C-B3E1-4FA3-8534-F674E6835CC4}"/>
              </a:ext>
            </a:extLst>
          </p:cNvPr>
          <p:cNvSpPr/>
          <p:nvPr/>
        </p:nvSpPr>
        <p:spPr>
          <a:xfrm>
            <a:off x="11130651" y="2507321"/>
            <a:ext cx="72000" cy="165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EA550786-7C35-436B-925C-155229B10557}"/>
              </a:ext>
            </a:extLst>
          </p:cNvPr>
          <p:cNvSpPr/>
          <p:nvPr/>
        </p:nvSpPr>
        <p:spPr>
          <a:xfrm>
            <a:off x="11247051" y="2507321"/>
            <a:ext cx="72000" cy="169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30F06934-938C-44B3-AADF-60A705C56B3E}"/>
              </a:ext>
            </a:extLst>
          </p:cNvPr>
          <p:cNvSpPr/>
          <p:nvPr/>
        </p:nvSpPr>
        <p:spPr>
          <a:xfrm>
            <a:off x="11363451" y="2507321"/>
            <a:ext cx="72000" cy="172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A14505AD-D3A7-453B-9179-0545F0501F08}"/>
              </a:ext>
            </a:extLst>
          </p:cNvPr>
          <p:cNvSpPr/>
          <p:nvPr/>
        </p:nvSpPr>
        <p:spPr>
          <a:xfrm>
            <a:off x="11479851" y="2507321"/>
            <a:ext cx="72000" cy="176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47DFD326-865A-403A-A613-7680C31D5D0E}"/>
              </a:ext>
            </a:extLst>
          </p:cNvPr>
          <p:cNvSpPr/>
          <p:nvPr/>
        </p:nvSpPr>
        <p:spPr>
          <a:xfrm>
            <a:off x="11596251" y="2507321"/>
            <a:ext cx="72000" cy="205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5" name="Group 324">
            <a:extLst>
              <a:ext uri="{FF2B5EF4-FFF2-40B4-BE49-F238E27FC236}">
                <a16:creationId xmlns:a16="http://schemas.microsoft.com/office/drawing/2014/main" id="{BB2B866E-B232-454D-A789-E9B2DB769AB5}"/>
              </a:ext>
            </a:extLst>
          </p:cNvPr>
          <p:cNvGrpSpPr/>
          <p:nvPr/>
        </p:nvGrpSpPr>
        <p:grpSpPr>
          <a:xfrm>
            <a:off x="382558" y="4753298"/>
            <a:ext cx="11299512" cy="461665"/>
            <a:chOff x="382558" y="4929945"/>
            <a:chExt cx="11299512" cy="461665"/>
          </a:xfrm>
        </p:grpSpPr>
        <p:sp>
          <p:nvSpPr>
            <p:cNvPr id="6" name="TextBox 5">
              <a:extLst>
                <a:ext uri="{FF2B5EF4-FFF2-40B4-BE49-F238E27FC236}">
                  <a16:creationId xmlns:a16="http://schemas.microsoft.com/office/drawing/2014/main" id="{33554E9D-79DF-4A34-B64F-7353B03EBC07}"/>
                </a:ext>
              </a:extLst>
            </p:cNvPr>
            <p:cNvSpPr txBox="1"/>
            <p:nvPr/>
          </p:nvSpPr>
          <p:spPr>
            <a:xfrm>
              <a:off x="3591560" y="5022278"/>
              <a:ext cx="193040" cy="276999"/>
            </a:xfrm>
            <a:prstGeom prst="rect">
              <a:avLst/>
            </a:prstGeom>
            <a:noFill/>
          </p:spPr>
          <p:txBody>
            <a:bodyPr wrap="square" rtlCol="0">
              <a:spAutoFit/>
            </a:bodyPr>
            <a:lstStyle/>
            <a:p>
              <a:r>
                <a:rPr lang="en-US" sz="600" dirty="0"/>
                <a:t>21</a:t>
              </a:r>
              <a:endParaRPr lang="en-GB" sz="600" dirty="0"/>
            </a:p>
          </p:txBody>
        </p:sp>
        <p:sp>
          <p:nvSpPr>
            <p:cNvPr id="123" name="TextBox 122">
              <a:extLst>
                <a:ext uri="{FF2B5EF4-FFF2-40B4-BE49-F238E27FC236}">
                  <a16:creationId xmlns:a16="http://schemas.microsoft.com/office/drawing/2014/main" id="{FC965FF7-06CB-409A-B190-D1BDF0164E3B}"/>
                </a:ext>
              </a:extLst>
            </p:cNvPr>
            <p:cNvSpPr txBox="1"/>
            <p:nvPr/>
          </p:nvSpPr>
          <p:spPr>
            <a:xfrm>
              <a:off x="202107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24" name="TextBox 123">
              <a:extLst>
                <a:ext uri="{FF2B5EF4-FFF2-40B4-BE49-F238E27FC236}">
                  <a16:creationId xmlns:a16="http://schemas.microsoft.com/office/drawing/2014/main" id="{98FE88A9-5F0E-43B8-A8AC-87EEBDB319A0}"/>
                </a:ext>
              </a:extLst>
            </p:cNvPr>
            <p:cNvSpPr txBox="1"/>
            <p:nvPr/>
          </p:nvSpPr>
          <p:spPr>
            <a:xfrm>
              <a:off x="213703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25" name="TextBox 124">
              <a:extLst>
                <a:ext uri="{FF2B5EF4-FFF2-40B4-BE49-F238E27FC236}">
                  <a16:creationId xmlns:a16="http://schemas.microsoft.com/office/drawing/2014/main" id="{206AB925-3F03-4D73-AD76-032B65260613}"/>
                </a:ext>
              </a:extLst>
            </p:cNvPr>
            <p:cNvSpPr txBox="1"/>
            <p:nvPr/>
          </p:nvSpPr>
          <p:spPr>
            <a:xfrm>
              <a:off x="225298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26" name="TextBox 125">
              <a:extLst>
                <a:ext uri="{FF2B5EF4-FFF2-40B4-BE49-F238E27FC236}">
                  <a16:creationId xmlns:a16="http://schemas.microsoft.com/office/drawing/2014/main" id="{1E350D5E-0562-4EA3-9FB4-63D102CCC57A}"/>
                </a:ext>
              </a:extLst>
            </p:cNvPr>
            <p:cNvSpPr txBox="1"/>
            <p:nvPr/>
          </p:nvSpPr>
          <p:spPr>
            <a:xfrm>
              <a:off x="2364939" y="4985926"/>
              <a:ext cx="87648" cy="349702"/>
            </a:xfrm>
            <a:prstGeom prst="rect">
              <a:avLst/>
            </a:prstGeom>
            <a:solidFill>
              <a:srgbClr val="2894FF"/>
            </a:solidFill>
          </p:spPr>
          <p:txBody>
            <a:bodyPr wrap="none" lIns="18000" tIns="36000" rIns="18000" bIns="36000" rtlCol="0">
              <a:spAutoFit/>
            </a:bodyPr>
            <a:lstStyle/>
            <a:p>
              <a:pPr algn="ctr"/>
              <a:r>
                <a:rPr lang="en-US" sz="600" dirty="0">
                  <a:solidFill>
                    <a:schemeClr val="tx2"/>
                  </a:solidFill>
                </a:rPr>
                <a:t>8</a:t>
              </a:r>
            </a:p>
            <a:p>
              <a:pPr algn="ctr"/>
              <a:r>
                <a:rPr lang="en-US" sz="600" dirty="0">
                  <a:solidFill>
                    <a:schemeClr val="tx2"/>
                  </a:solidFill>
                </a:rPr>
                <a:t>S</a:t>
              </a:r>
            </a:p>
            <a:p>
              <a:pPr algn="ctr"/>
              <a:endParaRPr lang="en-GB" sz="600" dirty="0">
                <a:solidFill>
                  <a:schemeClr val="tx2"/>
                </a:solidFill>
              </a:endParaRPr>
            </a:p>
          </p:txBody>
        </p:sp>
        <p:sp>
          <p:nvSpPr>
            <p:cNvPr id="127" name="TextBox 126">
              <a:extLst>
                <a:ext uri="{FF2B5EF4-FFF2-40B4-BE49-F238E27FC236}">
                  <a16:creationId xmlns:a16="http://schemas.microsoft.com/office/drawing/2014/main" id="{20454E2F-BDE5-478C-8FB4-F6454316B493}"/>
                </a:ext>
              </a:extLst>
            </p:cNvPr>
            <p:cNvSpPr txBox="1"/>
            <p:nvPr/>
          </p:nvSpPr>
          <p:spPr>
            <a:xfrm>
              <a:off x="248490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28" name="TextBox 127">
              <a:extLst>
                <a:ext uri="{FF2B5EF4-FFF2-40B4-BE49-F238E27FC236}">
                  <a16:creationId xmlns:a16="http://schemas.microsoft.com/office/drawing/2014/main" id="{20E56EBB-8B8B-4990-8B3A-424599036CCE}"/>
                </a:ext>
              </a:extLst>
            </p:cNvPr>
            <p:cNvSpPr txBox="1"/>
            <p:nvPr/>
          </p:nvSpPr>
          <p:spPr>
            <a:xfrm>
              <a:off x="2596853" y="4985926"/>
              <a:ext cx="87648" cy="349702"/>
            </a:xfrm>
            <a:prstGeom prst="rect">
              <a:avLst/>
            </a:prstGeom>
            <a:solidFill>
              <a:srgbClr val="2894FF"/>
            </a:solidFill>
          </p:spPr>
          <p:txBody>
            <a:bodyPr wrap="none" lIns="18000" tIns="36000" rIns="18000" bIns="36000" rtlCol="0">
              <a:spAutoFit/>
            </a:bodyPr>
            <a:lstStyle/>
            <a:p>
              <a:pPr algn="ctr"/>
              <a:r>
                <a:rPr lang="en-US" sz="600" dirty="0">
                  <a:solidFill>
                    <a:schemeClr val="tx2"/>
                  </a:solidFill>
                </a:rPr>
                <a:t>8</a:t>
              </a:r>
            </a:p>
            <a:p>
              <a:pPr algn="ctr"/>
              <a:r>
                <a:rPr lang="en-US" sz="600" dirty="0">
                  <a:solidFill>
                    <a:schemeClr val="tx2"/>
                  </a:solidFill>
                </a:rPr>
                <a:t>S</a:t>
              </a:r>
            </a:p>
            <a:p>
              <a:pPr algn="ctr"/>
              <a:endParaRPr lang="en-GB" sz="600" dirty="0">
                <a:solidFill>
                  <a:schemeClr val="tx2"/>
                </a:solidFill>
              </a:endParaRPr>
            </a:p>
          </p:txBody>
        </p:sp>
        <p:sp>
          <p:nvSpPr>
            <p:cNvPr id="129" name="TextBox 128">
              <a:extLst>
                <a:ext uri="{FF2B5EF4-FFF2-40B4-BE49-F238E27FC236}">
                  <a16:creationId xmlns:a16="http://schemas.microsoft.com/office/drawing/2014/main" id="{74E0F5CD-F393-4E87-814E-E3FCAF441124}"/>
                </a:ext>
              </a:extLst>
            </p:cNvPr>
            <p:cNvSpPr txBox="1"/>
            <p:nvPr/>
          </p:nvSpPr>
          <p:spPr>
            <a:xfrm>
              <a:off x="271681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0" name="TextBox 129">
              <a:extLst>
                <a:ext uri="{FF2B5EF4-FFF2-40B4-BE49-F238E27FC236}">
                  <a16:creationId xmlns:a16="http://schemas.microsoft.com/office/drawing/2014/main" id="{1C2D87E0-7FCC-48BA-8A71-AEFB533C1802}"/>
                </a:ext>
              </a:extLst>
            </p:cNvPr>
            <p:cNvSpPr txBox="1"/>
            <p:nvPr/>
          </p:nvSpPr>
          <p:spPr>
            <a:xfrm>
              <a:off x="283277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1" name="TextBox 130">
              <a:extLst>
                <a:ext uri="{FF2B5EF4-FFF2-40B4-BE49-F238E27FC236}">
                  <a16:creationId xmlns:a16="http://schemas.microsoft.com/office/drawing/2014/main" id="{06C9A883-4AE7-45AA-8430-1AA03F2A800F}"/>
                </a:ext>
              </a:extLst>
            </p:cNvPr>
            <p:cNvSpPr txBox="1"/>
            <p:nvPr/>
          </p:nvSpPr>
          <p:spPr>
            <a:xfrm>
              <a:off x="294873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2" name="TextBox 131">
              <a:extLst>
                <a:ext uri="{FF2B5EF4-FFF2-40B4-BE49-F238E27FC236}">
                  <a16:creationId xmlns:a16="http://schemas.microsoft.com/office/drawing/2014/main" id="{A15E0A6F-35D5-4A6F-9D65-21B8C52EB912}"/>
                </a:ext>
              </a:extLst>
            </p:cNvPr>
            <p:cNvSpPr txBox="1"/>
            <p:nvPr/>
          </p:nvSpPr>
          <p:spPr>
            <a:xfrm>
              <a:off x="306468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3" name="TextBox 132">
              <a:extLst>
                <a:ext uri="{FF2B5EF4-FFF2-40B4-BE49-F238E27FC236}">
                  <a16:creationId xmlns:a16="http://schemas.microsoft.com/office/drawing/2014/main" id="{2D9BEB3F-D19B-4071-9A5E-E4172B4A0A73}"/>
                </a:ext>
              </a:extLst>
            </p:cNvPr>
            <p:cNvSpPr txBox="1"/>
            <p:nvPr/>
          </p:nvSpPr>
          <p:spPr>
            <a:xfrm>
              <a:off x="318064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4" name="TextBox 133">
              <a:extLst>
                <a:ext uri="{FF2B5EF4-FFF2-40B4-BE49-F238E27FC236}">
                  <a16:creationId xmlns:a16="http://schemas.microsoft.com/office/drawing/2014/main" id="{EB42B343-480B-4EF8-9EFB-EA56A2F6DA0D}"/>
                </a:ext>
              </a:extLst>
            </p:cNvPr>
            <p:cNvSpPr txBox="1"/>
            <p:nvPr/>
          </p:nvSpPr>
          <p:spPr>
            <a:xfrm>
              <a:off x="329660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5" name="TextBox 134">
              <a:extLst>
                <a:ext uri="{FF2B5EF4-FFF2-40B4-BE49-F238E27FC236}">
                  <a16:creationId xmlns:a16="http://schemas.microsoft.com/office/drawing/2014/main" id="{E859AFEE-195D-49C1-806F-5BDC07D5E72B}"/>
                </a:ext>
              </a:extLst>
            </p:cNvPr>
            <p:cNvSpPr txBox="1"/>
            <p:nvPr/>
          </p:nvSpPr>
          <p:spPr>
            <a:xfrm>
              <a:off x="3408552"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9</a:t>
              </a:r>
            </a:p>
            <a:p>
              <a:pPr algn="ctr"/>
              <a:r>
                <a:rPr lang="en-US" sz="600" dirty="0">
                  <a:solidFill>
                    <a:schemeClr val="tx2"/>
                  </a:solidFill>
                </a:rPr>
                <a:t>S</a:t>
              </a:r>
              <a:endParaRPr lang="en-GB" sz="600" dirty="0">
                <a:solidFill>
                  <a:schemeClr val="tx2"/>
                </a:solidFill>
              </a:endParaRPr>
            </a:p>
          </p:txBody>
        </p:sp>
        <p:sp>
          <p:nvSpPr>
            <p:cNvPr id="136" name="TextBox 135">
              <a:extLst>
                <a:ext uri="{FF2B5EF4-FFF2-40B4-BE49-F238E27FC236}">
                  <a16:creationId xmlns:a16="http://schemas.microsoft.com/office/drawing/2014/main" id="{838225A6-FDE3-4DE1-977B-0B730F657363}"/>
                </a:ext>
              </a:extLst>
            </p:cNvPr>
            <p:cNvSpPr txBox="1"/>
            <p:nvPr/>
          </p:nvSpPr>
          <p:spPr>
            <a:xfrm>
              <a:off x="3524509" y="4985926"/>
              <a:ext cx="87648" cy="349702"/>
            </a:xfrm>
            <a:prstGeom prst="rect">
              <a:avLst/>
            </a:prstGeom>
            <a:solidFill>
              <a:srgbClr val="2894FF"/>
            </a:solidFill>
          </p:spPr>
          <p:txBody>
            <a:bodyPr wrap="none" lIns="18000" tIns="36000" rIns="18000" bIns="36000" rtlCol="0">
              <a:spAutoFit/>
            </a:bodyPr>
            <a:lstStyle/>
            <a:p>
              <a:pPr algn="ctr"/>
              <a:r>
                <a:rPr lang="en-US" sz="600" dirty="0">
                  <a:solidFill>
                    <a:schemeClr val="tx2"/>
                  </a:solidFill>
                </a:rPr>
                <a:t>8</a:t>
              </a:r>
            </a:p>
            <a:p>
              <a:pPr algn="ctr"/>
              <a:r>
                <a:rPr lang="en-US" sz="600" dirty="0">
                  <a:solidFill>
                    <a:schemeClr val="tx2"/>
                  </a:solidFill>
                </a:rPr>
                <a:t>S</a:t>
              </a:r>
            </a:p>
            <a:p>
              <a:pPr algn="ctr"/>
              <a:endParaRPr lang="en-GB" sz="600" dirty="0">
                <a:solidFill>
                  <a:schemeClr val="tx2"/>
                </a:solidFill>
              </a:endParaRPr>
            </a:p>
          </p:txBody>
        </p:sp>
        <p:sp>
          <p:nvSpPr>
            <p:cNvPr id="137" name="TextBox 136">
              <a:extLst>
                <a:ext uri="{FF2B5EF4-FFF2-40B4-BE49-F238E27FC236}">
                  <a16:creationId xmlns:a16="http://schemas.microsoft.com/office/drawing/2014/main" id="{21ACFC58-D970-4654-85D2-1607DD9D9833}"/>
                </a:ext>
              </a:extLst>
            </p:cNvPr>
            <p:cNvSpPr txBox="1"/>
            <p:nvPr/>
          </p:nvSpPr>
          <p:spPr>
            <a:xfrm>
              <a:off x="364447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8" name="TextBox 137">
              <a:extLst>
                <a:ext uri="{FF2B5EF4-FFF2-40B4-BE49-F238E27FC236}">
                  <a16:creationId xmlns:a16="http://schemas.microsoft.com/office/drawing/2014/main" id="{100CF1C3-A776-4889-B605-373EA3E5548D}"/>
                </a:ext>
              </a:extLst>
            </p:cNvPr>
            <p:cNvSpPr txBox="1"/>
            <p:nvPr/>
          </p:nvSpPr>
          <p:spPr>
            <a:xfrm>
              <a:off x="3760430"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39" name="TextBox 138">
              <a:extLst>
                <a:ext uri="{FF2B5EF4-FFF2-40B4-BE49-F238E27FC236}">
                  <a16:creationId xmlns:a16="http://schemas.microsoft.com/office/drawing/2014/main" id="{9311FD3D-3C29-40B6-9BBC-A765377C2741}"/>
                </a:ext>
              </a:extLst>
            </p:cNvPr>
            <p:cNvSpPr txBox="1"/>
            <p:nvPr/>
          </p:nvSpPr>
          <p:spPr>
            <a:xfrm>
              <a:off x="387638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0" name="TextBox 139">
              <a:extLst>
                <a:ext uri="{FF2B5EF4-FFF2-40B4-BE49-F238E27FC236}">
                  <a16:creationId xmlns:a16="http://schemas.microsoft.com/office/drawing/2014/main" id="{70E6DAAA-BAF3-4859-AA8D-6EA8CAC90A4B}"/>
                </a:ext>
              </a:extLst>
            </p:cNvPr>
            <p:cNvSpPr txBox="1"/>
            <p:nvPr/>
          </p:nvSpPr>
          <p:spPr>
            <a:xfrm>
              <a:off x="399234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1" name="TextBox 140">
              <a:extLst>
                <a:ext uri="{FF2B5EF4-FFF2-40B4-BE49-F238E27FC236}">
                  <a16:creationId xmlns:a16="http://schemas.microsoft.com/office/drawing/2014/main" id="{64C8C4FF-1D9B-4069-A5DA-EB6935BFF0D5}"/>
                </a:ext>
              </a:extLst>
            </p:cNvPr>
            <p:cNvSpPr txBox="1"/>
            <p:nvPr/>
          </p:nvSpPr>
          <p:spPr>
            <a:xfrm>
              <a:off x="410830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2" name="TextBox 141">
              <a:extLst>
                <a:ext uri="{FF2B5EF4-FFF2-40B4-BE49-F238E27FC236}">
                  <a16:creationId xmlns:a16="http://schemas.microsoft.com/office/drawing/2014/main" id="{FD956F13-EC78-4C6C-B74F-C140C2CDC83B}"/>
                </a:ext>
              </a:extLst>
            </p:cNvPr>
            <p:cNvSpPr txBox="1"/>
            <p:nvPr/>
          </p:nvSpPr>
          <p:spPr>
            <a:xfrm>
              <a:off x="422425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3" name="TextBox 142">
              <a:extLst>
                <a:ext uri="{FF2B5EF4-FFF2-40B4-BE49-F238E27FC236}">
                  <a16:creationId xmlns:a16="http://schemas.microsoft.com/office/drawing/2014/main" id="{EF69F01F-533B-4E3B-83E5-7014603EF016}"/>
                </a:ext>
              </a:extLst>
            </p:cNvPr>
            <p:cNvSpPr txBox="1"/>
            <p:nvPr/>
          </p:nvSpPr>
          <p:spPr>
            <a:xfrm>
              <a:off x="4336208"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9</a:t>
              </a:r>
            </a:p>
            <a:p>
              <a:pPr algn="ctr"/>
              <a:r>
                <a:rPr lang="en-US" sz="600" dirty="0">
                  <a:solidFill>
                    <a:schemeClr val="tx2"/>
                  </a:solidFill>
                </a:rPr>
                <a:t>S</a:t>
              </a:r>
              <a:endParaRPr lang="en-GB" sz="600" dirty="0">
                <a:solidFill>
                  <a:schemeClr val="tx2"/>
                </a:solidFill>
              </a:endParaRPr>
            </a:p>
          </p:txBody>
        </p:sp>
        <p:sp>
          <p:nvSpPr>
            <p:cNvPr id="144" name="TextBox 143">
              <a:extLst>
                <a:ext uri="{FF2B5EF4-FFF2-40B4-BE49-F238E27FC236}">
                  <a16:creationId xmlns:a16="http://schemas.microsoft.com/office/drawing/2014/main" id="{523D09B4-AF9C-43D4-9B87-6589C3B6FA34}"/>
                </a:ext>
              </a:extLst>
            </p:cNvPr>
            <p:cNvSpPr txBox="1"/>
            <p:nvPr/>
          </p:nvSpPr>
          <p:spPr>
            <a:xfrm>
              <a:off x="4452165"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S</a:t>
              </a:r>
              <a:endParaRPr lang="en-GB" sz="600" dirty="0">
                <a:solidFill>
                  <a:schemeClr val="tx2"/>
                </a:solidFill>
              </a:endParaRPr>
            </a:p>
          </p:txBody>
        </p:sp>
        <p:sp>
          <p:nvSpPr>
            <p:cNvPr id="145" name="TextBox 144">
              <a:extLst>
                <a:ext uri="{FF2B5EF4-FFF2-40B4-BE49-F238E27FC236}">
                  <a16:creationId xmlns:a16="http://schemas.microsoft.com/office/drawing/2014/main" id="{4C621F22-4CA9-4069-9410-0D52281AB069}"/>
                </a:ext>
              </a:extLst>
            </p:cNvPr>
            <p:cNvSpPr txBox="1"/>
            <p:nvPr/>
          </p:nvSpPr>
          <p:spPr>
            <a:xfrm>
              <a:off x="457212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6" name="TextBox 145">
              <a:extLst>
                <a:ext uri="{FF2B5EF4-FFF2-40B4-BE49-F238E27FC236}">
                  <a16:creationId xmlns:a16="http://schemas.microsoft.com/office/drawing/2014/main" id="{D6FCACA1-5944-4EAA-BBD5-602571DAC1AA}"/>
                </a:ext>
              </a:extLst>
            </p:cNvPr>
            <p:cNvSpPr txBox="1"/>
            <p:nvPr/>
          </p:nvSpPr>
          <p:spPr>
            <a:xfrm>
              <a:off x="4688086"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7" name="TextBox 146">
              <a:extLst>
                <a:ext uri="{FF2B5EF4-FFF2-40B4-BE49-F238E27FC236}">
                  <a16:creationId xmlns:a16="http://schemas.microsoft.com/office/drawing/2014/main" id="{0496F8AB-1D7D-4D55-B044-B3D79D83E4FE}"/>
                </a:ext>
              </a:extLst>
            </p:cNvPr>
            <p:cNvSpPr txBox="1"/>
            <p:nvPr/>
          </p:nvSpPr>
          <p:spPr>
            <a:xfrm>
              <a:off x="480404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8" name="TextBox 147">
              <a:extLst>
                <a:ext uri="{FF2B5EF4-FFF2-40B4-BE49-F238E27FC236}">
                  <a16:creationId xmlns:a16="http://schemas.microsoft.com/office/drawing/2014/main" id="{F63B431F-16BC-4269-B723-2BDC649B1CBE}"/>
                </a:ext>
              </a:extLst>
            </p:cNvPr>
            <p:cNvSpPr txBox="1"/>
            <p:nvPr/>
          </p:nvSpPr>
          <p:spPr>
            <a:xfrm>
              <a:off x="4920000"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49" name="TextBox 148">
              <a:extLst>
                <a:ext uri="{FF2B5EF4-FFF2-40B4-BE49-F238E27FC236}">
                  <a16:creationId xmlns:a16="http://schemas.microsoft.com/office/drawing/2014/main" id="{1DB21E9A-14A9-4A4D-B47A-11A936529802}"/>
                </a:ext>
              </a:extLst>
            </p:cNvPr>
            <p:cNvSpPr txBox="1"/>
            <p:nvPr/>
          </p:nvSpPr>
          <p:spPr>
            <a:xfrm>
              <a:off x="5031950"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S</a:t>
              </a:r>
              <a:endParaRPr lang="en-GB" sz="600" dirty="0">
                <a:solidFill>
                  <a:schemeClr val="tx2"/>
                </a:solidFill>
              </a:endParaRPr>
            </a:p>
          </p:txBody>
        </p:sp>
        <p:sp>
          <p:nvSpPr>
            <p:cNvPr id="150" name="TextBox 149">
              <a:extLst>
                <a:ext uri="{FF2B5EF4-FFF2-40B4-BE49-F238E27FC236}">
                  <a16:creationId xmlns:a16="http://schemas.microsoft.com/office/drawing/2014/main" id="{39C45AF8-E67E-40EA-BC72-908B9D2F23E6}"/>
                </a:ext>
              </a:extLst>
            </p:cNvPr>
            <p:cNvSpPr txBox="1"/>
            <p:nvPr/>
          </p:nvSpPr>
          <p:spPr>
            <a:xfrm>
              <a:off x="514860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1" name="TextBox 150">
              <a:extLst>
                <a:ext uri="{FF2B5EF4-FFF2-40B4-BE49-F238E27FC236}">
                  <a16:creationId xmlns:a16="http://schemas.microsoft.com/office/drawing/2014/main" id="{2797F26D-9DEA-4B41-AE17-5A22DF943DB4}"/>
                </a:ext>
              </a:extLst>
            </p:cNvPr>
            <p:cNvSpPr txBox="1"/>
            <p:nvPr/>
          </p:nvSpPr>
          <p:spPr>
            <a:xfrm>
              <a:off x="526124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2" name="TextBox 151">
              <a:extLst>
                <a:ext uri="{FF2B5EF4-FFF2-40B4-BE49-F238E27FC236}">
                  <a16:creationId xmlns:a16="http://schemas.microsoft.com/office/drawing/2014/main" id="{E7A017F1-0396-423E-9B41-A3935E6E5ED1}"/>
                </a:ext>
              </a:extLst>
            </p:cNvPr>
            <p:cNvSpPr txBox="1"/>
            <p:nvPr/>
          </p:nvSpPr>
          <p:spPr>
            <a:xfrm>
              <a:off x="537388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3" name="TextBox 152">
              <a:extLst>
                <a:ext uri="{FF2B5EF4-FFF2-40B4-BE49-F238E27FC236}">
                  <a16:creationId xmlns:a16="http://schemas.microsoft.com/office/drawing/2014/main" id="{9782221E-AB66-4D9F-AF45-0DC809C71D8D}"/>
                </a:ext>
              </a:extLst>
            </p:cNvPr>
            <p:cNvSpPr txBox="1"/>
            <p:nvPr/>
          </p:nvSpPr>
          <p:spPr>
            <a:xfrm>
              <a:off x="548653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4" name="TextBox 153">
              <a:extLst>
                <a:ext uri="{FF2B5EF4-FFF2-40B4-BE49-F238E27FC236}">
                  <a16:creationId xmlns:a16="http://schemas.microsoft.com/office/drawing/2014/main" id="{273A0312-E60D-4F7E-B6F6-317E6FB89029}"/>
                </a:ext>
              </a:extLst>
            </p:cNvPr>
            <p:cNvSpPr txBox="1"/>
            <p:nvPr/>
          </p:nvSpPr>
          <p:spPr>
            <a:xfrm>
              <a:off x="559917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5" name="TextBox 154">
              <a:extLst>
                <a:ext uri="{FF2B5EF4-FFF2-40B4-BE49-F238E27FC236}">
                  <a16:creationId xmlns:a16="http://schemas.microsoft.com/office/drawing/2014/main" id="{9F60EFDC-D821-45C5-AAE7-905FDD253A21}"/>
                </a:ext>
              </a:extLst>
            </p:cNvPr>
            <p:cNvSpPr txBox="1"/>
            <p:nvPr/>
          </p:nvSpPr>
          <p:spPr>
            <a:xfrm>
              <a:off x="571182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6" name="TextBox 155">
              <a:extLst>
                <a:ext uri="{FF2B5EF4-FFF2-40B4-BE49-F238E27FC236}">
                  <a16:creationId xmlns:a16="http://schemas.microsoft.com/office/drawing/2014/main" id="{B1716FB3-CABC-4145-97A3-F012BB86173A}"/>
                </a:ext>
              </a:extLst>
            </p:cNvPr>
            <p:cNvSpPr txBox="1"/>
            <p:nvPr/>
          </p:nvSpPr>
          <p:spPr>
            <a:xfrm>
              <a:off x="582446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7" name="TextBox 156">
              <a:extLst>
                <a:ext uri="{FF2B5EF4-FFF2-40B4-BE49-F238E27FC236}">
                  <a16:creationId xmlns:a16="http://schemas.microsoft.com/office/drawing/2014/main" id="{64015DFC-26F3-43D7-B034-2F0216533937}"/>
                </a:ext>
              </a:extLst>
            </p:cNvPr>
            <p:cNvSpPr txBox="1"/>
            <p:nvPr/>
          </p:nvSpPr>
          <p:spPr>
            <a:xfrm>
              <a:off x="593710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8" name="TextBox 157">
              <a:extLst>
                <a:ext uri="{FF2B5EF4-FFF2-40B4-BE49-F238E27FC236}">
                  <a16:creationId xmlns:a16="http://schemas.microsoft.com/office/drawing/2014/main" id="{4695C764-C52B-48F2-857B-7B444F73B62F}"/>
                </a:ext>
              </a:extLst>
            </p:cNvPr>
            <p:cNvSpPr txBox="1"/>
            <p:nvPr/>
          </p:nvSpPr>
          <p:spPr>
            <a:xfrm>
              <a:off x="604975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59" name="TextBox 158">
              <a:extLst>
                <a:ext uri="{FF2B5EF4-FFF2-40B4-BE49-F238E27FC236}">
                  <a16:creationId xmlns:a16="http://schemas.microsoft.com/office/drawing/2014/main" id="{1D268A73-C055-49EB-AD1B-99CAEE29ACB7}"/>
                </a:ext>
              </a:extLst>
            </p:cNvPr>
            <p:cNvSpPr txBox="1"/>
            <p:nvPr/>
          </p:nvSpPr>
          <p:spPr>
            <a:xfrm>
              <a:off x="616239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0" name="TextBox 159">
              <a:extLst>
                <a:ext uri="{FF2B5EF4-FFF2-40B4-BE49-F238E27FC236}">
                  <a16:creationId xmlns:a16="http://schemas.microsoft.com/office/drawing/2014/main" id="{8E19924B-B355-4931-8A69-E7E31458E7EC}"/>
                </a:ext>
              </a:extLst>
            </p:cNvPr>
            <p:cNvSpPr txBox="1"/>
            <p:nvPr/>
          </p:nvSpPr>
          <p:spPr>
            <a:xfrm>
              <a:off x="627835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1" name="TextBox 160">
              <a:extLst>
                <a:ext uri="{FF2B5EF4-FFF2-40B4-BE49-F238E27FC236}">
                  <a16:creationId xmlns:a16="http://schemas.microsoft.com/office/drawing/2014/main" id="{42613DD2-6C2C-41ED-963B-3CCDF8B96550}"/>
                </a:ext>
              </a:extLst>
            </p:cNvPr>
            <p:cNvSpPr txBox="1"/>
            <p:nvPr/>
          </p:nvSpPr>
          <p:spPr>
            <a:xfrm>
              <a:off x="639431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2" name="TextBox 161">
              <a:extLst>
                <a:ext uri="{FF2B5EF4-FFF2-40B4-BE49-F238E27FC236}">
                  <a16:creationId xmlns:a16="http://schemas.microsoft.com/office/drawing/2014/main" id="{EFA1AF82-44A1-4477-BE40-BA308BFF515B}"/>
                </a:ext>
              </a:extLst>
            </p:cNvPr>
            <p:cNvSpPr txBox="1"/>
            <p:nvPr/>
          </p:nvSpPr>
          <p:spPr>
            <a:xfrm>
              <a:off x="651358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3" name="TextBox 162">
              <a:extLst>
                <a:ext uri="{FF2B5EF4-FFF2-40B4-BE49-F238E27FC236}">
                  <a16:creationId xmlns:a16="http://schemas.microsoft.com/office/drawing/2014/main" id="{B096915A-4CEE-4187-9E5F-9C4E4CC27D3F}"/>
                </a:ext>
              </a:extLst>
            </p:cNvPr>
            <p:cNvSpPr txBox="1"/>
            <p:nvPr/>
          </p:nvSpPr>
          <p:spPr>
            <a:xfrm>
              <a:off x="663285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4" name="TextBox 163">
              <a:extLst>
                <a:ext uri="{FF2B5EF4-FFF2-40B4-BE49-F238E27FC236}">
                  <a16:creationId xmlns:a16="http://schemas.microsoft.com/office/drawing/2014/main" id="{942A7121-55FA-4ED1-9F86-AAAB5E7B0153}"/>
                </a:ext>
              </a:extLst>
            </p:cNvPr>
            <p:cNvSpPr txBox="1"/>
            <p:nvPr/>
          </p:nvSpPr>
          <p:spPr>
            <a:xfrm>
              <a:off x="675212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5" name="TextBox 164">
              <a:extLst>
                <a:ext uri="{FF2B5EF4-FFF2-40B4-BE49-F238E27FC236}">
                  <a16:creationId xmlns:a16="http://schemas.microsoft.com/office/drawing/2014/main" id="{6641CAFF-5642-42CF-A47E-A29FBF89623B}"/>
                </a:ext>
              </a:extLst>
            </p:cNvPr>
            <p:cNvSpPr txBox="1"/>
            <p:nvPr/>
          </p:nvSpPr>
          <p:spPr>
            <a:xfrm>
              <a:off x="687139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6" name="TextBox 165">
              <a:extLst>
                <a:ext uri="{FF2B5EF4-FFF2-40B4-BE49-F238E27FC236}">
                  <a16:creationId xmlns:a16="http://schemas.microsoft.com/office/drawing/2014/main" id="{0A264E79-AE9E-4AF0-A770-045711E45551}"/>
                </a:ext>
              </a:extLst>
            </p:cNvPr>
            <p:cNvSpPr txBox="1"/>
            <p:nvPr/>
          </p:nvSpPr>
          <p:spPr>
            <a:xfrm>
              <a:off x="699066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7" name="TextBox 166">
              <a:extLst>
                <a:ext uri="{FF2B5EF4-FFF2-40B4-BE49-F238E27FC236}">
                  <a16:creationId xmlns:a16="http://schemas.microsoft.com/office/drawing/2014/main" id="{792C7A53-43ED-419A-9D89-606FEEAD5D2B}"/>
                </a:ext>
              </a:extLst>
            </p:cNvPr>
            <p:cNvSpPr txBox="1"/>
            <p:nvPr/>
          </p:nvSpPr>
          <p:spPr>
            <a:xfrm>
              <a:off x="710993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8" name="TextBox 167">
              <a:extLst>
                <a:ext uri="{FF2B5EF4-FFF2-40B4-BE49-F238E27FC236}">
                  <a16:creationId xmlns:a16="http://schemas.microsoft.com/office/drawing/2014/main" id="{8B860ECF-9FEB-4D1E-ACBD-4068D95DAEC1}"/>
                </a:ext>
              </a:extLst>
            </p:cNvPr>
            <p:cNvSpPr txBox="1"/>
            <p:nvPr/>
          </p:nvSpPr>
          <p:spPr>
            <a:xfrm>
              <a:off x="722920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69" name="TextBox 168">
              <a:extLst>
                <a:ext uri="{FF2B5EF4-FFF2-40B4-BE49-F238E27FC236}">
                  <a16:creationId xmlns:a16="http://schemas.microsoft.com/office/drawing/2014/main" id="{735AEDCA-A323-443D-95B3-3324EF5D7852}"/>
                </a:ext>
              </a:extLst>
            </p:cNvPr>
            <p:cNvSpPr txBox="1"/>
            <p:nvPr/>
          </p:nvSpPr>
          <p:spPr>
            <a:xfrm>
              <a:off x="734515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0" name="TextBox 169">
              <a:extLst>
                <a:ext uri="{FF2B5EF4-FFF2-40B4-BE49-F238E27FC236}">
                  <a16:creationId xmlns:a16="http://schemas.microsoft.com/office/drawing/2014/main" id="{7ACA7D0E-E7EF-4DEC-AA72-7968CE13A23B}"/>
                </a:ext>
              </a:extLst>
            </p:cNvPr>
            <p:cNvSpPr txBox="1"/>
            <p:nvPr/>
          </p:nvSpPr>
          <p:spPr>
            <a:xfrm>
              <a:off x="745780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1" name="TextBox 170">
              <a:extLst>
                <a:ext uri="{FF2B5EF4-FFF2-40B4-BE49-F238E27FC236}">
                  <a16:creationId xmlns:a16="http://schemas.microsoft.com/office/drawing/2014/main" id="{8E21D775-31C5-4602-8870-8D6BF4331F50}"/>
                </a:ext>
              </a:extLst>
            </p:cNvPr>
            <p:cNvSpPr txBox="1"/>
            <p:nvPr/>
          </p:nvSpPr>
          <p:spPr>
            <a:xfrm>
              <a:off x="7566439"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S</a:t>
              </a:r>
              <a:endParaRPr lang="en-GB" sz="600" dirty="0">
                <a:solidFill>
                  <a:schemeClr val="tx2"/>
                </a:solidFill>
              </a:endParaRPr>
            </a:p>
          </p:txBody>
        </p:sp>
        <p:sp>
          <p:nvSpPr>
            <p:cNvPr id="172" name="TextBox 171">
              <a:extLst>
                <a:ext uri="{FF2B5EF4-FFF2-40B4-BE49-F238E27FC236}">
                  <a16:creationId xmlns:a16="http://schemas.microsoft.com/office/drawing/2014/main" id="{A4EDE5FD-8A7A-4401-ABA3-415A297D0BA8}"/>
                </a:ext>
              </a:extLst>
            </p:cNvPr>
            <p:cNvSpPr txBox="1"/>
            <p:nvPr/>
          </p:nvSpPr>
          <p:spPr>
            <a:xfrm>
              <a:off x="7683090"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3" name="TextBox 172">
              <a:extLst>
                <a:ext uri="{FF2B5EF4-FFF2-40B4-BE49-F238E27FC236}">
                  <a16:creationId xmlns:a16="http://schemas.microsoft.com/office/drawing/2014/main" id="{14E6782C-A22E-46A5-B48D-39854EDB3B6F}"/>
                </a:ext>
              </a:extLst>
            </p:cNvPr>
            <p:cNvSpPr txBox="1"/>
            <p:nvPr/>
          </p:nvSpPr>
          <p:spPr>
            <a:xfrm>
              <a:off x="779573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4" name="TextBox 173">
              <a:extLst>
                <a:ext uri="{FF2B5EF4-FFF2-40B4-BE49-F238E27FC236}">
                  <a16:creationId xmlns:a16="http://schemas.microsoft.com/office/drawing/2014/main" id="{D26120C9-7881-4DE4-9CD2-12BC22D8B852}"/>
                </a:ext>
              </a:extLst>
            </p:cNvPr>
            <p:cNvSpPr txBox="1"/>
            <p:nvPr/>
          </p:nvSpPr>
          <p:spPr>
            <a:xfrm>
              <a:off x="791169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5" name="TextBox 174">
              <a:extLst>
                <a:ext uri="{FF2B5EF4-FFF2-40B4-BE49-F238E27FC236}">
                  <a16:creationId xmlns:a16="http://schemas.microsoft.com/office/drawing/2014/main" id="{344A95CA-D567-46DE-84F1-6E22BB9B54C4}"/>
                </a:ext>
              </a:extLst>
            </p:cNvPr>
            <p:cNvSpPr txBox="1"/>
            <p:nvPr/>
          </p:nvSpPr>
          <p:spPr>
            <a:xfrm>
              <a:off x="802764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6" name="TextBox 175">
              <a:extLst>
                <a:ext uri="{FF2B5EF4-FFF2-40B4-BE49-F238E27FC236}">
                  <a16:creationId xmlns:a16="http://schemas.microsoft.com/office/drawing/2014/main" id="{EF82C332-2BCE-4249-A272-9DE541EF11A4}"/>
                </a:ext>
              </a:extLst>
            </p:cNvPr>
            <p:cNvSpPr txBox="1"/>
            <p:nvPr/>
          </p:nvSpPr>
          <p:spPr>
            <a:xfrm>
              <a:off x="814360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7" name="TextBox 176">
              <a:extLst>
                <a:ext uri="{FF2B5EF4-FFF2-40B4-BE49-F238E27FC236}">
                  <a16:creationId xmlns:a16="http://schemas.microsoft.com/office/drawing/2014/main" id="{39769B64-7D0B-40BF-BB81-C104B1B3C6E3}"/>
                </a:ext>
              </a:extLst>
            </p:cNvPr>
            <p:cNvSpPr txBox="1"/>
            <p:nvPr/>
          </p:nvSpPr>
          <p:spPr>
            <a:xfrm>
              <a:off x="825956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8" name="TextBox 177">
              <a:extLst>
                <a:ext uri="{FF2B5EF4-FFF2-40B4-BE49-F238E27FC236}">
                  <a16:creationId xmlns:a16="http://schemas.microsoft.com/office/drawing/2014/main" id="{74FDDEE6-AF1E-4E75-AA23-935008027F98}"/>
                </a:ext>
              </a:extLst>
            </p:cNvPr>
            <p:cNvSpPr txBox="1"/>
            <p:nvPr/>
          </p:nvSpPr>
          <p:spPr>
            <a:xfrm>
              <a:off x="837551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79" name="TextBox 178">
              <a:extLst>
                <a:ext uri="{FF2B5EF4-FFF2-40B4-BE49-F238E27FC236}">
                  <a16:creationId xmlns:a16="http://schemas.microsoft.com/office/drawing/2014/main" id="{73C5C323-ABC1-4D49-91A1-0256D3BC27E0}"/>
                </a:ext>
              </a:extLst>
            </p:cNvPr>
            <p:cNvSpPr txBox="1"/>
            <p:nvPr/>
          </p:nvSpPr>
          <p:spPr>
            <a:xfrm>
              <a:off x="8491476"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0" name="TextBox 179">
              <a:extLst>
                <a:ext uri="{FF2B5EF4-FFF2-40B4-BE49-F238E27FC236}">
                  <a16:creationId xmlns:a16="http://schemas.microsoft.com/office/drawing/2014/main" id="{37A08427-8881-435F-A121-C3699C06BDB3}"/>
                </a:ext>
              </a:extLst>
            </p:cNvPr>
            <p:cNvSpPr txBox="1"/>
            <p:nvPr/>
          </p:nvSpPr>
          <p:spPr>
            <a:xfrm>
              <a:off x="860743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1" name="TextBox 180">
              <a:extLst>
                <a:ext uri="{FF2B5EF4-FFF2-40B4-BE49-F238E27FC236}">
                  <a16:creationId xmlns:a16="http://schemas.microsoft.com/office/drawing/2014/main" id="{C0C4E31F-0453-4D8D-A3C0-B63C0EECAD0C}"/>
                </a:ext>
              </a:extLst>
            </p:cNvPr>
            <p:cNvSpPr txBox="1"/>
            <p:nvPr/>
          </p:nvSpPr>
          <p:spPr>
            <a:xfrm>
              <a:off x="8719383" y="4985926"/>
              <a:ext cx="87648" cy="349702"/>
            </a:xfrm>
            <a:prstGeom prst="rect">
              <a:avLst/>
            </a:prstGeom>
            <a:solidFill>
              <a:srgbClr val="2894FF"/>
            </a:solidFill>
          </p:spPr>
          <p:txBody>
            <a:bodyPr wrap="none" lIns="18000" tIns="36000" rIns="18000" bIns="36000" rtlCol="0">
              <a:spAutoFit/>
            </a:bodyPr>
            <a:lstStyle/>
            <a:p>
              <a:pPr algn="ctr"/>
              <a:r>
                <a:rPr lang="en-US" sz="600" dirty="0">
                  <a:solidFill>
                    <a:schemeClr val="tx2"/>
                  </a:solidFill>
                </a:rPr>
                <a:t>8</a:t>
              </a:r>
            </a:p>
            <a:p>
              <a:pPr algn="ctr"/>
              <a:r>
                <a:rPr lang="en-US" sz="600" dirty="0">
                  <a:solidFill>
                    <a:schemeClr val="tx2"/>
                  </a:solidFill>
                </a:rPr>
                <a:t>S</a:t>
              </a:r>
            </a:p>
            <a:p>
              <a:pPr algn="ctr"/>
              <a:endParaRPr lang="en-GB" sz="600" dirty="0">
                <a:solidFill>
                  <a:schemeClr val="tx2"/>
                </a:solidFill>
              </a:endParaRPr>
            </a:p>
          </p:txBody>
        </p:sp>
        <p:sp>
          <p:nvSpPr>
            <p:cNvPr id="182" name="TextBox 181">
              <a:extLst>
                <a:ext uri="{FF2B5EF4-FFF2-40B4-BE49-F238E27FC236}">
                  <a16:creationId xmlns:a16="http://schemas.microsoft.com/office/drawing/2014/main" id="{6C07B735-4DA7-43D2-BD79-9F19A0A988CC}"/>
                </a:ext>
              </a:extLst>
            </p:cNvPr>
            <p:cNvSpPr txBox="1"/>
            <p:nvPr/>
          </p:nvSpPr>
          <p:spPr>
            <a:xfrm>
              <a:off x="883934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3" name="TextBox 182">
              <a:extLst>
                <a:ext uri="{FF2B5EF4-FFF2-40B4-BE49-F238E27FC236}">
                  <a16:creationId xmlns:a16="http://schemas.microsoft.com/office/drawing/2014/main" id="{446D540C-6416-4718-8C17-C1473C8EBDAC}"/>
                </a:ext>
              </a:extLst>
            </p:cNvPr>
            <p:cNvSpPr txBox="1"/>
            <p:nvPr/>
          </p:nvSpPr>
          <p:spPr>
            <a:xfrm>
              <a:off x="895199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4" name="TextBox 183">
              <a:extLst>
                <a:ext uri="{FF2B5EF4-FFF2-40B4-BE49-F238E27FC236}">
                  <a16:creationId xmlns:a16="http://schemas.microsoft.com/office/drawing/2014/main" id="{F84F068B-4D4E-459D-B4BB-CB9378632E6B}"/>
                </a:ext>
              </a:extLst>
            </p:cNvPr>
            <p:cNvSpPr txBox="1"/>
            <p:nvPr/>
          </p:nvSpPr>
          <p:spPr>
            <a:xfrm>
              <a:off x="9060628"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9</a:t>
              </a:r>
            </a:p>
            <a:p>
              <a:pPr algn="ctr"/>
              <a:r>
                <a:rPr lang="en-US" sz="600" dirty="0">
                  <a:solidFill>
                    <a:schemeClr val="tx2"/>
                  </a:solidFill>
                </a:rPr>
                <a:t>S</a:t>
              </a:r>
              <a:endParaRPr lang="en-GB" sz="600" dirty="0">
                <a:solidFill>
                  <a:schemeClr val="tx2"/>
                </a:solidFill>
              </a:endParaRPr>
            </a:p>
          </p:txBody>
        </p:sp>
        <p:sp>
          <p:nvSpPr>
            <p:cNvPr id="185" name="TextBox 184">
              <a:extLst>
                <a:ext uri="{FF2B5EF4-FFF2-40B4-BE49-F238E27FC236}">
                  <a16:creationId xmlns:a16="http://schemas.microsoft.com/office/drawing/2014/main" id="{8C585CC6-0536-48A7-92A6-766F6F80D9EF}"/>
                </a:ext>
              </a:extLst>
            </p:cNvPr>
            <p:cNvSpPr txBox="1"/>
            <p:nvPr/>
          </p:nvSpPr>
          <p:spPr>
            <a:xfrm>
              <a:off x="917727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6" name="TextBox 185">
              <a:extLst>
                <a:ext uri="{FF2B5EF4-FFF2-40B4-BE49-F238E27FC236}">
                  <a16:creationId xmlns:a16="http://schemas.microsoft.com/office/drawing/2014/main" id="{7BD1FB79-5572-4483-A38C-530E102A4F97}"/>
                </a:ext>
              </a:extLst>
            </p:cNvPr>
            <p:cNvSpPr txBox="1"/>
            <p:nvPr/>
          </p:nvSpPr>
          <p:spPr>
            <a:xfrm>
              <a:off x="928992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7" name="TextBox 186">
              <a:extLst>
                <a:ext uri="{FF2B5EF4-FFF2-40B4-BE49-F238E27FC236}">
                  <a16:creationId xmlns:a16="http://schemas.microsoft.com/office/drawing/2014/main" id="{DB2F0301-8579-42B8-A963-FA77A543C5FB}"/>
                </a:ext>
              </a:extLst>
            </p:cNvPr>
            <p:cNvSpPr txBox="1"/>
            <p:nvPr/>
          </p:nvSpPr>
          <p:spPr>
            <a:xfrm>
              <a:off x="940256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8" name="TextBox 187">
              <a:extLst>
                <a:ext uri="{FF2B5EF4-FFF2-40B4-BE49-F238E27FC236}">
                  <a16:creationId xmlns:a16="http://schemas.microsoft.com/office/drawing/2014/main" id="{F51AEE6D-0F99-4F26-88B6-85EDCC04F2DF}"/>
                </a:ext>
              </a:extLst>
            </p:cNvPr>
            <p:cNvSpPr txBox="1"/>
            <p:nvPr/>
          </p:nvSpPr>
          <p:spPr>
            <a:xfrm>
              <a:off x="951852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89" name="TextBox 188">
              <a:extLst>
                <a:ext uri="{FF2B5EF4-FFF2-40B4-BE49-F238E27FC236}">
                  <a16:creationId xmlns:a16="http://schemas.microsoft.com/office/drawing/2014/main" id="{72F7E98D-6F21-4037-B034-371D5D943BFA}"/>
                </a:ext>
              </a:extLst>
            </p:cNvPr>
            <p:cNvSpPr txBox="1"/>
            <p:nvPr/>
          </p:nvSpPr>
          <p:spPr>
            <a:xfrm>
              <a:off x="9634481"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0" name="TextBox 189">
              <a:extLst>
                <a:ext uri="{FF2B5EF4-FFF2-40B4-BE49-F238E27FC236}">
                  <a16:creationId xmlns:a16="http://schemas.microsoft.com/office/drawing/2014/main" id="{1CBFCF28-B002-4D10-9E11-AE51DDF10064}"/>
                </a:ext>
              </a:extLst>
            </p:cNvPr>
            <p:cNvSpPr txBox="1"/>
            <p:nvPr/>
          </p:nvSpPr>
          <p:spPr>
            <a:xfrm>
              <a:off x="975043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1" name="TextBox 190">
              <a:extLst>
                <a:ext uri="{FF2B5EF4-FFF2-40B4-BE49-F238E27FC236}">
                  <a16:creationId xmlns:a16="http://schemas.microsoft.com/office/drawing/2014/main" id="{E89FCE2E-0C78-4C98-8594-AE4B801D4405}"/>
                </a:ext>
              </a:extLst>
            </p:cNvPr>
            <p:cNvSpPr txBox="1"/>
            <p:nvPr/>
          </p:nvSpPr>
          <p:spPr>
            <a:xfrm>
              <a:off x="986639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2" name="TextBox 191">
              <a:extLst>
                <a:ext uri="{FF2B5EF4-FFF2-40B4-BE49-F238E27FC236}">
                  <a16:creationId xmlns:a16="http://schemas.microsoft.com/office/drawing/2014/main" id="{2D188F25-A5DE-4771-B288-265987A1B44F}"/>
                </a:ext>
              </a:extLst>
            </p:cNvPr>
            <p:cNvSpPr txBox="1"/>
            <p:nvPr/>
          </p:nvSpPr>
          <p:spPr>
            <a:xfrm>
              <a:off x="998235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3" name="TextBox 192">
              <a:extLst>
                <a:ext uri="{FF2B5EF4-FFF2-40B4-BE49-F238E27FC236}">
                  <a16:creationId xmlns:a16="http://schemas.microsoft.com/office/drawing/2014/main" id="{EC5F32E5-E641-4F3E-9138-3481B1F67085}"/>
                </a:ext>
              </a:extLst>
            </p:cNvPr>
            <p:cNvSpPr txBox="1"/>
            <p:nvPr/>
          </p:nvSpPr>
          <p:spPr>
            <a:xfrm>
              <a:off x="1009830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4" name="TextBox 193">
              <a:extLst>
                <a:ext uri="{FF2B5EF4-FFF2-40B4-BE49-F238E27FC236}">
                  <a16:creationId xmlns:a16="http://schemas.microsoft.com/office/drawing/2014/main" id="{F4FD0383-05E0-4531-B56A-2EB0750A83DA}"/>
                </a:ext>
              </a:extLst>
            </p:cNvPr>
            <p:cNvSpPr txBox="1"/>
            <p:nvPr/>
          </p:nvSpPr>
          <p:spPr>
            <a:xfrm>
              <a:off x="10214266"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5" name="TextBox 194">
              <a:extLst>
                <a:ext uri="{FF2B5EF4-FFF2-40B4-BE49-F238E27FC236}">
                  <a16:creationId xmlns:a16="http://schemas.microsoft.com/office/drawing/2014/main" id="{8A297E9B-F32B-4E8C-B40E-07966CCDCE56}"/>
                </a:ext>
              </a:extLst>
            </p:cNvPr>
            <p:cNvSpPr txBox="1"/>
            <p:nvPr/>
          </p:nvSpPr>
          <p:spPr>
            <a:xfrm>
              <a:off x="1033022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6" name="TextBox 195">
              <a:extLst>
                <a:ext uri="{FF2B5EF4-FFF2-40B4-BE49-F238E27FC236}">
                  <a16:creationId xmlns:a16="http://schemas.microsoft.com/office/drawing/2014/main" id="{F6028AB2-4F2E-4756-90FA-29CDFC70EB8D}"/>
                </a:ext>
              </a:extLst>
            </p:cNvPr>
            <p:cNvSpPr txBox="1"/>
            <p:nvPr/>
          </p:nvSpPr>
          <p:spPr>
            <a:xfrm>
              <a:off x="10446180"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7" name="TextBox 196">
              <a:extLst>
                <a:ext uri="{FF2B5EF4-FFF2-40B4-BE49-F238E27FC236}">
                  <a16:creationId xmlns:a16="http://schemas.microsoft.com/office/drawing/2014/main" id="{21D540DD-02C4-47B6-8255-9BA0CCF0AF6C}"/>
                </a:ext>
              </a:extLst>
            </p:cNvPr>
            <p:cNvSpPr txBox="1"/>
            <p:nvPr/>
          </p:nvSpPr>
          <p:spPr>
            <a:xfrm>
              <a:off x="1056213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8" name="TextBox 197">
              <a:extLst>
                <a:ext uri="{FF2B5EF4-FFF2-40B4-BE49-F238E27FC236}">
                  <a16:creationId xmlns:a16="http://schemas.microsoft.com/office/drawing/2014/main" id="{291A5F24-312B-406B-8E05-EED950812D4B}"/>
                </a:ext>
              </a:extLst>
            </p:cNvPr>
            <p:cNvSpPr txBox="1"/>
            <p:nvPr/>
          </p:nvSpPr>
          <p:spPr>
            <a:xfrm>
              <a:off x="10678094"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199" name="TextBox 198">
              <a:extLst>
                <a:ext uri="{FF2B5EF4-FFF2-40B4-BE49-F238E27FC236}">
                  <a16:creationId xmlns:a16="http://schemas.microsoft.com/office/drawing/2014/main" id="{AF20955C-7791-41FF-9798-B246DDF461E0}"/>
                </a:ext>
              </a:extLst>
            </p:cNvPr>
            <p:cNvSpPr txBox="1"/>
            <p:nvPr/>
          </p:nvSpPr>
          <p:spPr>
            <a:xfrm>
              <a:off x="10790044" y="4985926"/>
              <a:ext cx="87648" cy="349702"/>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9</a:t>
              </a:r>
            </a:p>
            <a:p>
              <a:pPr algn="ctr"/>
              <a:r>
                <a:rPr lang="en-US" sz="600" dirty="0">
                  <a:solidFill>
                    <a:schemeClr val="tx2"/>
                  </a:solidFill>
                </a:rPr>
                <a:t>S</a:t>
              </a:r>
              <a:endParaRPr lang="en-GB" sz="600" dirty="0">
                <a:solidFill>
                  <a:schemeClr val="tx2"/>
                </a:solidFill>
              </a:endParaRPr>
            </a:p>
          </p:txBody>
        </p:sp>
        <p:sp>
          <p:nvSpPr>
            <p:cNvPr id="200" name="TextBox 199">
              <a:extLst>
                <a:ext uri="{FF2B5EF4-FFF2-40B4-BE49-F238E27FC236}">
                  <a16:creationId xmlns:a16="http://schemas.microsoft.com/office/drawing/2014/main" id="{9356F2E3-04AE-41E5-8E60-421B11078E02}"/>
                </a:ext>
              </a:extLst>
            </p:cNvPr>
            <p:cNvSpPr txBox="1"/>
            <p:nvPr/>
          </p:nvSpPr>
          <p:spPr>
            <a:xfrm>
              <a:off x="10910008"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1" name="TextBox 200">
              <a:extLst>
                <a:ext uri="{FF2B5EF4-FFF2-40B4-BE49-F238E27FC236}">
                  <a16:creationId xmlns:a16="http://schemas.microsoft.com/office/drawing/2014/main" id="{3B09C356-34B9-4F01-BADA-023C1D318048}"/>
                </a:ext>
              </a:extLst>
            </p:cNvPr>
            <p:cNvSpPr txBox="1"/>
            <p:nvPr/>
          </p:nvSpPr>
          <p:spPr>
            <a:xfrm>
              <a:off x="11025965"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2" name="TextBox 201">
              <a:extLst>
                <a:ext uri="{FF2B5EF4-FFF2-40B4-BE49-F238E27FC236}">
                  <a16:creationId xmlns:a16="http://schemas.microsoft.com/office/drawing/2014/main" id="{9698C300-D730-41E5-AF2E-6D0EC50354FC}"/>
                </a:ext>
              </a:extLst>
            </p:cNvPr>
            <p:cNvSpPr txBox="1"/>
            <p:nvPr/>
          </p:nvSpPr>
          <p:spPr>
            <a:xfrm>
              <a:off x="11141922"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3" name="TextBox 202">
              <a:extLst>
                <a:ext uri="{FF2B5EF4-FFF2-40B4-BE49-F238E27FC236}">
                  <a16:creationId xmlns:a16="http://schemas.microsoft.com/office/drawing/2014/main" id="{E43EFC52-B050-4C36-A7A8-4C8BA308759F}"/>
                </a:ext>
              </a:extLst>
            </p:cNvPr>
            <p:cNvSpPr txBox="1"/>
            <p:nvPr/>
          </p:nvSpPr>
          <p:spPr>
            <a:xfrm>
              <a:off x="11257879"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4" name="TextBox 203">
              <a:extLst>
                <a:ext uri="{FF2B5EF4-FFF2-40B4-BE49-F238E27FC236}">
                  <a16:creationId xmlns:a16="http://schemas.microsoft.com/office/drawing/2014/main" id="{8D1A4EE4-584C-4F7D-8B7F-723311132B0C}"/>
                </a:ext>
              </a:extLst>
            </p:cNvPr>
            <p:cNvSpPr txBox="1"/>
            <p:nvPr/>
          </p:nvSpPr>
          <p:spPr>
            <a:xfrm>
              <a:off x="11373836"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5" name="TextBox 204">
              <a:extLst>
                <a:ext uri="{FF2B5EF4-FFF2-40B4-BE49-F238E27FC236}">
                  <a16:creationId xmlns:a16="http://schemas.microsoft.com/office/drawing/2014/main" id="{16366F48-C1F4-4533-8DB4-64A364E404B5}"/>
                </a:ext>
              </a:extLst>
            </p:cNvPr>
            <p:cNvSpPr txBox="1"/>
            <p:nvPr/>
          </p:nvSpPr>
          <p:spPr>
            <a:xfrm>
              <a:off x="11489793"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6" name="TextBox 205">
              <a:extLst>
                <a:ext uri="{FF2B5EF4-FFF2-40B4-BE49-F238E27FC236}">
                  <a16:creationId xmlns:a16="http://schemas.microsoft.com/office/drawing/2014/main" id="{5DBFED42-A933-4A55-BCA4-DE2CC430456C}"/>
                </a:ext>
              </a:extLst>
            </p:cNvPr>
            <p:cNvSpPr txBox="1"/>
            <p:nvPr/>
          </p:nvSpPr>
          <p:spPr>
            <a:xfrm>
              <a:off x="11602437" y="4981019"/>
              <a:ext cx="79633" cy="359517"/>
            </a:xfrm>
            <a:prstGeom prst="rect">
              <a:avLst/>
            </a:prstGeom>
            <a:solidFill>
              <a:srgbClr val="002850"/>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0</a:t>
              </a:r>
            </a:p>
            <a:p>
              <a:pPr algn="ctr"/>
              <a:r>
                <a:rPr lang="en-US" sz="600" dirty="0">
                  <a:solidFill>
                    <a:schemeClr val="tx2"/>
                  </a:solidFill>
                </a:rPr>
                <a:t>I</a:t>
              </a:r>
              <a:endParaRPr lang="en-GB" sz="600" dirty="0">
                <a:solidFill>
                  <a:schemeClr val="tx2"/>
                </a:solidFill>
              </a:endParaRPr>
            </a:p>
          </p:txBody>
        </p:sp>
        <p:sp>
          <p:nvSpPr>
            <p:cNvPr id="207" name="TextBox 206">
              <a:extLst>
                <a:ext uri="{FF2B5EF4-FFF2-40B4-BE49-F238E27FC236}">
                  <a16:creationId xmlns:a16="http://schemas.microsoft.com/office/drawing/2014/main" id="{BD07C911-2526-4460-B7F8-F170E8B1BE7B}"/>
                </a:ext>
              </a:extLst>
            </p:cNvPr>
            <p:cNvSpPr txBox="1"/>
            <p:nvPr/>
          </p:nvSpPr>
          <p:spPr>
            <a:xfrm>
              <a:off x="1913609" y="4978232"/>
              <a:ext cx="87648" cy="365091"/>
            </a:xfrm>
            <a:prstGeom prst="rect">
              <a:avLst/>
            </a:prstGeom>
            <a:solidFill>
              <a:srgbClr val="2894FF"/>
            </a:solidFill>
          </p:spPr>
          <p:txBody>
            <a:bodyPr wrap="none" lIns="18000" tIns="36000" rIns="18000" bIns="36000" rtlCol="0">
              <a:spAutoFit/>
            </a:bodyPr>
            <a:lstStyle/>
            <a:p>
              <a:pPr algn="ctr"/>
              <a:r>
                <a:rPr lang="en-US" sz="600" dirty="0">
                  <a:solidFill>
                    <a:schemeClr val="tx2"/>
                  </a:solidFill>
                </a:rPr>
                <a:t>8</a:t>
              </a:r>
            </a:p>
            <a:p>
              <a:pPr algn="ctr"/>
              <a:r>
                <a:rPr lang="en-US" sz="600" dirty="0">
                  <a:solidFill>
                    <a:schemeClr val="tx2"/>
                  </a:solidFill>
                </a:rPr>
                <a:t>S</a:t>
              </a:r>
            </a:p>
            <a:p>
              <a:pPr algn="ctr"/>
              <a:endParaRPr lang="en-GB" sz="700" dirty="0">
                <a:solidFill>
                  <a:schemeClr val="tx2"/>
                </a:solidFill>
              </a:endParaRPr>
            </a:p>
          </p:txBody>
        </p:sp>
        <p:sp>
          <p:nvSpPr>
            <p:cNvPr id="208" name="TextBox 207">
              <a:extLst>
                <a:ext uri="{FF2B5EF4-FFF2-40B4-BE49-F238E27FC236}">
                  <a16:creationId xmlns:a16="http://schemas.microsoft.com/office/drawing/2014/main" id="{11BB9F3B-FA1C-4D93-9EBD-F08ADF445B39}"/>
                </a:ext>
              </a:extLst>
            </p:cNvPr>
            <p:cNvSpPr txBox="1"/>
            <p:nvPr/>
          </p:nvSpPr>
          <p:spPr>
            <a:xfrm>
              <a:off x="382558" y="4929945"/>
              <a:ext cx="1497526" cy="461665"/>
            </a:xfrm>
            <a:prstGeom prst="rect">
              <a:avLst/>
            </a:prstGeom>
            <a:noFill/>
          </p:spPr>
          <p:txBody>
            <a:bodyPr wrap="none" rtlCol="0">
              <a:spAutoFit/>
            </a:bodyPr>
            <a:lstStyle/>
            <a:p>
              <a:pPr algn="r"/>
              <a:r>
                <a:rPr lang="en-US" sz="1200" dirty="0">
                  <a:solidFill>
                    <a:schemeClr val="tx1"/>
                  </a:solidFill>
                </a:rPr>
                <a:t>HER2 mutation</a:t>
              </a:r>
              <a:br>
                <a:rPr lang="en-US" sz="1200" dirty="0">
                  <a:solidFill>
                    <a:schemeClr val="tx1"/>
                  </a:solidFill>
                </a:rPr>
              </a:br>
              <a:r>
                <a:rPr lang="en-US" sz="1200" dirty="0">
                  <a:solidFill>
                    <a:schemeClr val="tx1"/>
                  </a:solidFill>
                </a:rPr>
                <a:t>(exon and subtype)</a:t>
              </a:r>
              <a:endParaRPr lang="en-GB" sz="1200" dirty="0">
                <a:solidFill>
                  <a:schemeClr val="tx1"/>
                </a:solidFill>
              </a:endParaRPr>
            </a:p>
          </p:txBody>
        </p:sp>
      </p:grpSp>
      <p:sp>
        <p:nvSpPr>
          <p:cNvPr id="209" name="TextBox 208">
            <a:extLst>
              <a:ext uri="{FF2B5EF4-FFF2-40B4-BE49-F238E27FC236}">
                <a16:creationId xmlns:a16="http://schemas.microsoft.com/office/drawing/2014/main" id="{BF930CAB-C6BE-47A1-AD5A-60D123B723AF}"/>
              </a:ext>
            </a:extLst>
          </p:cNvPr>
          <p:cNvSpPr txBox="1"/>
          <p:nvPr/>
        </p:nvSpPr>
        <p:spPr>
          <a:xfrm>
            <a:off x="1936010" y="3692091"/>
            <a:ext cx="2685989" cy="307777"/>
          </a:xfrm>
          <a:prstGeom prst="rect">
            <a:avLst/>
          </a:prstGeom>
          <a:noFill/>
        </p:spPr>
        <p:txBody>
          <a:bodyPr wrap="square" rtlCol="0">
            <a:spAutoFit/>
          </a:bodyPr>
          <a:lstStyle/>
          <a:p>
            <a:pPr algn="r"/>
            <a:r>
              <a:rPr lang="en-US" sz="1400" dirty="0">
                <a:solidFill>
                  <a:schemeClr val="tx1"/>
                </a:solidFill>
              </a:rPr>
              <a:t>HER2 mutation domain location</a:t>
            </a:r>
            <a:endParaRPr lang="en-GB" sz="1400" dirty="0">
              <a:solidFill>
                <a:schemeClr val="tx1"/>
              </a:solidFill>
            </a:endParaRPr>
          </a:p>
        </p:txBody>
      </p:sp>
      <p:sp>
        <p:nvSpPr>
          <p:cNvPr id="211" name="TextBox 210">
            <a:extLst>
              <a:ext uri="{FF2B5EF4-FFF2-40B4-BE49-F238E27FC236}">
                <a16:creationId xmlns:a16="http://schemas.microsoft.com/office/drawing/2014/main" id="{9A49C83E-875E-4C21-A274-590366C4C4EB}"/>
              </a:ext>
            </a:extLst>
          </p:cNvPr>
          <p:cNvSpPr txBox="1"/>
          <p:nvPr/>
        </p:nvSpPr>
        <p:spPr>
          <a:xfrm>
            <a:off x="732014" y="5185958"/>
            <a:ext cx="1148070" cy="461665"/>
          </a:xfrm>
          <a:prstGeom prst="rect">
            <a:avLst/>
          </a:prstGeom>
          <a:noFill/>
        </p:spPr>
        <p:txBody>
          <a:bodyPr wrap="none" rtlCol="0">
            <a:spAutoFit/>
          </a:bodyPr>
          <a:lstStyle/>
          <a:p>
            <a:pPr algn="r"/>
            <a:r>
              <a:rPr lang="en-US" sz="1200" dirty="0">
                <a:solidFill>
                  <a:schemeClr val="tx1"/>
                </a:solidFill>
              </a:rPr>
              <a:t>HER2 protein </a:t>
            </a:r>
          </a:p>
          <a:p>
            <a:pPr algn="r"/>
            <a:r>
              <a:rPr lang="en-US" sz="1200" dirty="0">
                <a:solidFill>
                  <a:schemeClr val="tx1"/>
                </a:solidFill>
              </a:rPr>
              <a:t>expression</a:t>
            </a:r>
            <a:endParaRPr lang="en-GB" sz="1200" dirty="0">
              <a:solidFill>
                <a:schemeClr val="tx1"/>
              </a:solidFill>
            </a:endParaRPr>
          </a:p>
        </p:txBody>
      </p:sp>
      <p:grpSp>
        <p:nvGrpSpPr>
          <p:cNvPr id="265" name="Group 264">
            <a:extLst>
              <a:ext uri="{FF2B5EF4-FFF2-40B4-BE49-F238E27FC236}">
                <a16:creationId xmlns:a16="http://schemas.microsoft.com/office/drawing/2014/main" id="{FE0FD5A6-4873-4046-9FF7-7ECF3A93DB18}"/>
              </a:ext>
            </a:extLst>
          </p:cNvPr>
          <p:cNvGrpSpPr/>
          <p:nvPr/>
        </p:nvGrpSpPr>
        <p:grpSpPr>
          <a:xfrm>
            <a:off x="1920130" y="5234245"/>
            <a:ext cx="9765255" cy="365091"/>
            <a:chOff x="1920130" y="5357506"/>
            <a:chExt cx="9765255" cy="365091"/>
          </a:xfrm>
        </p:grpSpPr>
        <p:sp>
          <p:nvSpPr>
            <p:cNvPr id="213" name="TextBox 212">
              <a:extLst>
                <a:ext uri="{FF2B5EF4-FFF2-40B4-BE49-F238E27FC236}">
                  <a16:creationId xmlns:a16="http://schemas.microsoft.com/office/drawing/2014/main" id="{724E2260-D563-42C9-A823-A3F5537CA485}"/>
                </a:ext>
              </a:extLst>
            </p:cNvPr>
            <p:cNvSpPr txBox="1"/>
            <p:nvPr/>
          </p:nvSpPr>
          <p:spPr>
            <a:xfrm>
              <a:off x="2139546"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14" name="TextBox 213">
              <a:extLst>
                <a:ext uri="{FF2B5EF4-FFF2-40B4-BE49-F238E27FC236}">
                  <a16:creationId xmlns:a16="http://schemas.microsoft.com/office/drawing/2014/main" id="{E7F6C40F-921D-477C-B7F7-0115D1846F85}"/>
                </a:ext>
              </a:extLst>
            </p:cNvPr>
            <p:cNvSpPr txBox="1"/>
            <p:nvPr/>
          </p:nvSpPr>
          <p:spPr>
            <a:xfrm>
              <a:off x="2255503"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1</a:t>
              </a:r>
              <a:br>
                <a:rPr lang="en-US" sz="600" dirty="0">
                  <a:solidFill>
                    <a:schemeClr val="tx2"/>
                  </a:solidFill>
                </a:rPr>
              </a:br>
              <a:r>
                <a:rPr lang="en-US" sz="600" dirty="0">
                  <a:solidFill>
                    <a:schemeClr val="tx2"/>
                  </a:solidFill>
                </a:rPr>
                <a:t>+</a:t>
              </a:r>
            </a:p>
            <a:p>
              <a:pPr algn="ctr"/>
              <a:endParaRPr lang="en-GB" sz="600" dirty="0">
                <a:solidFill>
                  <a:schemeClr val="tx2"/>
                </a:solidFill>
              </a:endParaRPr>
            </a:p>
          </p:txBody>
        </p:sp>
        <p:sp>
          <p:nvSpPr>
            <p:cNvPr id="215" name="TextBox 214">
              <a:extLst>
                <a:ext uri="{FF2B5EF4-FFF2-40B4-BE49-F238E27FC236}">
                  <a16:creationId xmlns:a16="http://schemas.microsoft.com/office/drawing/2014/main" id="{42DC74BD-4E4B-49FF-80E5-2318C83F1074}"/>
                </a:ext>
              </a:extLst>
            </p:cNvPr>
            <p:cNvSpPr txBox="1"/>
            <p:nvPr/>
          </p:nvSpPr>
          <p:spPr>
            <a:xfrm>
              <a:off x="2487417"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16" name="TextBox 215">
              <a:extLst>
                <a:ext uri="{FF2B5EF4-FFF2-40B4-BE49-F238E27FC236}">
                  <a16:creationId xmlns:a16="http://schemas.microsoft.com/office/drawing/2014/main" id="{A8D4B59D-790C-4E43-882B-54E843D10D04}"/>
                </a:ext>
              </a:extLst>
            </p:cNvPr>
            <p:cNvSpPr txBox="1"/>
            <p:nvPr/>
          </p:nvSpPr>
          <p:spPr>
            <a:xfrm>
              <a:off x="2835288"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17" name="TextBox 216">
              <a:extLst>
                <a:ext uri="{FF2B5EF4-FFF2-40B4-BE49-F238E27FC236}">
                  <a16:creationId xmlns:a16="http://schemas.microsoft.com/office/drawing/2014/main" id="{8FA4E523-E60E-4F6F-8D61-39D62CFA1D63}"/>
                </a:ext>
              </a:extLst>
            </p:cNvPr>
            <p:cNvSpPr txBox="1"/>
            <p:nvPr/>
          </p:nvSpPr>
          <p:spPr>
            <a:xfrm>
              <a:off x="2951245"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a:t>
              </a:r>
            </a:p>
            <a:p>
              <a:pPr algn="ctr"/>
              <a:endParaRPr lang="en-GB" sz="600" dirty="0">
                <a:solidFill>
                  <a:schemeClr val="tx2"/>
                </a:solidFill>
              </a:endParaRPr>
            </a:p>
          </p:txBody>
        </p:sp>
        <p:sp>
          <p:nvSpPr>
            <p:cNvPr id="218" name="TextBox 217">
              <a:extLst>
                <a:ext uri="{FF2B5EF4-FFF2-40B4-BE49-F238E27FC236}">
                  <a16:creationId xmlns:a16="http://schemas.microsoft.com/office/drawing/2014/main" id="{349C9B92-4DFA-43A8-8751-DFDB0B980961}"/>
                </a:ext>
              </a:extLst>
            </p:cNvPr>
            <p:cNvSpPr txBox="1"/>
            <p:nvPr/>
          </p:nvSpPr>
          <p:spPr>
            <a:xfrm>
              <a:off x="3067202"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19" name="TextBox 218">
              <a:extLst>
                <a:ext uri="{FF2B5EF4-FFF2-40B4-BE49-F238E27FC236}">
                  <a16:creationId xmlns:a16="http://schemas.microsoft.com/office/drawing/2014/main" id="{EF0F4EDA-6BA8-45FA-AAC5-046F05121774}"/>
                </a:ext>
              </a:extLst>
            </p:cNvPr>
            <p:cNvSpPr txBox="1"/>
            <p:nvPr/>
          </p:nvSpPr>
          <p:spPr>
            <a:xfrm>
              <a:off x="3183159"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20" name="TextBox 219">
              <a:extLst>
                <a:ext uri="{FF2B5EF4-FFF2-40B4-BE49-F238E27FC236}">
                  <a16:creationId xmlns:a16="http://schemas.microsoft.com/office/drawing/2014/main" id="{859328DA-7C4C-4B72-81CA-4A3FEC97C33D}"/>
                </a:ext>
              </a:extLst>
            </p:cNvPr>
            <p:cNvSpPr txBox="1"/>
            <p:nvPr/>
          </p:nvSpPr>
          <p:spPr>
            <a:xfrm>
              <a:off x="341507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21" name="TextBox 220">
              <a:extLst>
                <a:ext uri="{FF2B5EF4-FFF2-40B4-BE49-F238E27FC236}">
                  <a16:creationId xmlns:a16="http://schemas.microsoft.com/office/drawing/2014/main" id="{31B9447E-60DD-4E8A-B031-3F4197A60341}"/>
                </a:ext>
              </a:extLst>
            </p:cNvPr>
            <p:cNvSpPr txBox="1"/>
            <p:nvPr/>
          </p:nvSpPr>
          <p:spPr>
            <a:xfrm>
              <a:off x="3531831" y="5357506"/>
              <a:ext cx="79633"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endParaRPr lang="en-US" sz="600" dirty="0">
                <a:solidFill>
                  <a:schemeClr val="tx2"/>
                </a:solidFill>
              </a:endParaRPr>
            </a:p>
            <a:p>
              <a:pPr algn="ctr"/>
              <a:endParaRPr lang="en-GB" sz="600" dirty="0">
                <a:solidFill>
                  <a:schemeClr val="tx2"/>
                </a:solidFill>
              </a:endParaRPr>
            </a:p>
          </p:txBody>
        </p:sp>
        <p:sp>
          <p:nvSpPr>
            <p:cNvPr id="222" name="TextBox 221">
              <a:extLst>
                <a:ext uri="{FF2B5EF4-FFF2-40B4-BE49-F238E27FC236}">
                  <a16:creationId xmlns:a16="http://schemas.microsoft.com/office/drawing/2014/main" id="{1E32F34C-C3A9-4F4B-A99B-C701105A87DF}"/>
                </a:ext>
              </a:extLst>
            </p:cNvPr>
            <p:cNvSpPr txBox="1"/>
            <p:nvPr/>
          </p:nvSpPr>
          <p:spPr>
            <a:xfrm>
              <a:off x="3646986"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23" name="TextBox 222">
              <a:extLst>
                <a:ext uri="{FF2B5EF4-FFF2-40B4-BE49-F238E27FC236}">
                  <a16:creationId xmlns:a16="http://schemas.microsoft.com/office/drawing/2014/main" id="{F7A139EC-1FC2-4FF9-9CEB-7E8BAB92FDFC}"/>
                </a:ext>
              </a:extLst>
            </p:cNvPr>
            <p:cNvSpPr txBox="1"/>
            <p:nvPr/>
          </p:nvSpPr>
          <p:spPr>
            <a:xfrm>
              <a:off x="3763745"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24" name="TextBox 223">
              <a:extLst>
                <a:ext uri="{FF2B5EF4-FFF2-40B4-BE49-F238E27FC236}">
                  <a16:creationId xmlns:a16="http://schemas.microsoft.com/office/drawing/2014/main" id="{38E487DE-E2A4-46E9-8793-489BE7FBE386}"/>
                </a:ext>
              </a:extLst>
            </p:cNvPr>
            <p:cNvSpPr txBox="1"/>
            <p:nvPr/>
          </p:nvSpPr>
          <p:spPr>
            <a:xfrm>
              <a:off x="3878901"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25" name="TextBox 224">
              <a:extLst>
                <a:ext uri="{FF2B5EF4-FFF2-40B4-BE49-F238E27FC236}">
                  <a16:creationId xmlns:a16="http://schemas.microsoft.com/office/drawing/2014/main" id="{60F11E97-23B6-4659-8E4E-E7359230CFCA}"/>
                </a:ext>
              </a:extLst>
            </p:cNvPr>
            <p:cNvSpPr txBox="1"/>
            <p:nvPr/>
          </p:nvSpPr>
          <p:spPr>
            <a:xfrm>
              <a:off x="3994858"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26" name="TextBox 225">
              <a:extLst>
                <a:ext uri="{FF2B5EF4-FFF2-40B4-BE49-F238E27FC236}">
                  <a16:creationId xmlns:a16="http://schemas.microsoft.com/office/drawing/2014/main" id="{742A3BD5-1218-46A6-A5A8-D307D641C7BE}"/>
                </a:ext>
              </a:extLst>
            </p:cNvPr>
            <p:cNvSpPr txBox="1"/>
            <p:nvPr/>
          </p:nvSpPr>
          <p:spPr>
            <a:xfrm>
              <a:off x="4226772"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27" name="TextBox 226">
              <a:extLst>
                <a:ext uri="{FF2B5EF4-FFF2-40B4-BE49-F238E27FC236}">
                  <a16:creationId xmlns:a16="http://schemas.microsoft.com/office/drawing/2014/main" id="{BE83D31A-8F81-4A37-9CB2-15D387B49601}"/>
                </a:ext>
              </a:extLst>
            </p:cNvPr>
            <p:cNvSpPr txBox="1"/>
            <p:nvPr/>
          </p:nvSpPr>
          <p:spPr>
            <a:xfrm>
              <a:off x="4458686"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28" name="TextBox 227">
              <a:extLst>
                <a:ext uri="{FF2B5EF4-FFF2-40B4-BE49-F238E27FC236}">
                  <a16:creationId xmlns:a16="http://schemas.microsoft.com/office/drawing/2014/main" id="{0EB26847-4FFF-4A1C-8B20-FEF6D7E2D1FE}"/>
                </a:ext>
              </a:extLst>
            </p:cNvPr>
            <p:cNvSpPr txBox="1"/>
            <p:nvPr/>
          </p:nvSpPr>
          <p:spPr>
            <a:xfrm>
              <a:off x="4575444"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29" name="TextBox 228">
              <a:extLst>
                <a:ext uri="{FF2B5EF4-FFF2-40B4-BE49-F238E27FC236}">
                  <a16:creationId xmlns:a16="http://schemas.microsoft.com/office/drawing/2014/main" id="{C5A683A8-ED03-40CB-9D3B-F04444C2925A}"/>
                </a:ext>
              </a:extLst>
            </p:cNvPr>
            <p:cNvSpPr txBox="1"/>
            <p:nvPr/>
          </p:nvSpPr>
          <p:spPr>
            <a:xfrm>
              <a:off x="4691401"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0" name="TextBox 229">
              <a:extLst>
                <a:ext uri="{FF2B5EF4-FFF2-40B4-BE49-F238E27FC236}">
                  <a16:creationId xmlns:a16="http://schemas.microsoft.com/office/drawing/2014/main" id="{53D11E21-F79C-47B8-BC2D-EBB225DA6904}"/>
                </a:ext>
              </a:extLst>
            </p:cNvPr>
            <p:cNvSpPr txBox="1"/>
            <p:nvPr/>
          </p:nvSpPr>
          <p:spPr>
            <a:xfrm>
              <a:off x="4922514"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31" name="TextBox 230">
              <a:extLst>
                <a:ext uri="{FF2B5EF4-FFF2-40B4-BE49-F238E27FC236}">
                  <a16:creationId xmlns:a16="http://schemas.microsoft.com/office/drawing/2014/main" id="{6CFDA7CC-150A-4308-A752-3CE9B85236A2}"/>
                </a:ext>
              </a:extLst>
            </p:cNvPr>
            <p:cNvSpPr txBox="1"/>
            <p:nvPr/>
          </p:nvSpPr>
          <p:spPr>
            <a:xfrm>
              <a:off x="5151114"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a:t>
              </a:r>
            </a:p>
            <a:p>
              <a:pPr algn="ctr"/>
              <a:endParaRPr lang="en-GB" sz="600" dirty="0">
                <a:solidFill>
                  <a:schemeClr val="tx2"/>
                </a:solidFill>
              </a:endParaRPr>
            </a:p>
          </p:txBody>
        </p:sp>
        <p:sp>
          <p:nvSpPr>
            <p:cNvPr id="232" name="TextBox 231">
              <a:extLst>
                <a:ext uri="{FF2B5EF4-FFF2-40B4-BE49-F238E27FC236}">
                  <a16:creationId xmlns:a16="http://schemas.microsoft.com/office/drawing/2014/main" id="{0A7B0F42-8598-4F2D-B1E7-951E99CB3A5B}"/>
                </a:ext>
              </a:extLst>
            </p:cNvPr>
            <p:cNvSpPr txBox="1"/>
            <p:nvPr/>
          </p:nvSpPr>
          <p:spPr>
            <a:xfrm>
              <a:off x="537640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33" name="TextBox 232">
              <a:extLst>
                <a:ext uri="{FF2B5EF4-FFF2-40B4-BE49-F238E27FC236}">
                  <a16:creationId xmlns:a16="http://schemas.microsoft.com/office/drawing/2014/main" id="{0A38D5AF-6F58-4DF6-9D1D-139645E85758}"/>
                </a:ext>
              </a:extLst>
            </p:cNvPr>
            <p:cNvSpPr txBox="1"/>
            <p:nvPr/>
          </p:nvSpPr>
          <p:spPr>
            <a:xfrm>
              <a:off x="5489848"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4" name="TextBox 233">
              <a:extLst>
                <a:ext uri="{FF2B5EF4-FFF2-40B4-BE49-F238E27FC236}">
                  <a16:creationId xmlns:a16="http://schemas.microsoft.com/office/drawing/2014/main" id="{EFFBE37C-307D-4F72-9B54-8766CF37FF4E}"/>
                </a:ext>
              </a:extLst>
            </p:cNvPr>
            <p:cNvSpPr txBox="1"/>
            <p:nvPr/>
          </p:nvSpPr>
          <p:spPr>
            <a:xfrm>
              <a:off x="5601691"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35" name="TextBox 234">
              <a:extLst>
                <a:ext uri="{FF2B5EF4-FFF2-40B4-BE49-F238E27FC236}">
                  <a16:creationId xmlns:a16="http://schemas.microsoft.com/office/drawing/2014/main" id="{0A4951C4-7EFC-45D8-8BEE-CE19CA0DCA9F}"/>
                </a:ext>
              </a:extLst>
            </p:cNvPr>
            <p:cNvSpPr txBox="1"/>
            <p:nvPr/>
          </p:nvSpPr>
          <p:spPr>
            <a:xfrm>
              <a:off x="5714335"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36" name="TextBox 235">
              <a:extLst>
                <a:ext uri="{FF2B5EF4-FFF2-40B4-BE49-F238E27FC236}">
                  <a16:creationId xmlns:a16="http://schemas.microsoft.com/office/drawing/2014/main" id="{6AF15BC0-D428-4350-88CC-539793C22A47}"/>
                </a:ext>
              </a:extLst>
            </p:cNvPr>
            <p:cNvSpPr txBox="1"/>
            <p:nvPr/>
          </p:nvSpPr>
          <p:spPr>
            <a:xfrm>
              <a:off x="5940424"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37" name="TextBox 236">
              <a:extLst>
                <a:ext uri="{FF2B5EF4-FFF2-40B4-BE49-F238E27FC236}">
                  <a16:creationId xmlns:a16="http://schemas.microsoft.com/office/drawing/2014/main" id="{2D2A6034-18CC-49FF-8A7B-64BEB0AE94C1}"/>
                </a:ext>
              </a:extLst>
            </p:cNvPr>
            <p:cNvSpPr txBox="1"/>
            <p:nvPr/>
          </p:nvSpPr>
          <p:spPr>
            <a:xfrm>
              <a:off x="6052267"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38" name="TextBox 237">
              <a:extLst>
                <a:ext uri="{FF2B5EF4-FFF2-40B4-BE49-F238E27FC236}">
                  <a16:creationId xmlns:a16="http://schemas.microsoft.com/office/drawing/2014/main" id="{128AA53B-BDBF-4A81-9342-CF825B1F1793}"/>
                </a:ext>
              </a:extLst>
            </p:cNvPr>
            <p:cNvSpPr txBox="1"/>
            <p:nvPr/>
          </p:nvSpPr>
          <p:spPr>
            <a:xfrm>
              <a:off x="6516095"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39" name="TextBox 238">
              <a:extLst>
                <a:ext uri="{FF2B5EF4-FFF2-40B4-BE49-F238E27FC236}">
                  <a16:creationId xmlns:a16="http://schemas.microsoft.com/office/drawing/2014/main" id="{BCBD62E1-F6FB-40D1-B303-24B4BA5A4309}"/>
                </a:ext>
              </a:extLst>
            </p:cNvPr>
            <p:cNvSpPr txBox="1"/>
            <p:nvPr/>
          </p:nvSpPr>
          <p:spPr>
            <a:xfrm>
              <a:off x="6635365"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40" name="TextBox 239">
              <a:extLst>
                <a:ext uri="{FF2B5EF4-FFF2-40B4-BE49-F238E27FC236}">
                  <a16:creationId xmlns:a16="http://schemas.microsoft.com/office/drawing/2014/main" id="{A892ED9B-9707-4AFD-A20E-5D1DA2BA73CD}"/>
                </a:ext>
              </a:extLst>
            </p:cNvPr>
            <p:cNvSpPr txBox="1"/>
            <p:nvPr/>
          </p:nvSpPr>
          <p:spPr>
            <a:xfrm>
              <a:off x="6993976"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41" name="TextBox 240">
              <a:extLst>
                <a:ext uri="{FF2B5EF4-FFF2-40B4-BE49-F238E27FC236}">
                  <a16:creationId xmlns:a16="http://schemas.microsoft.com/office/drawing/2014/main" id="{CF2C4FB6-4D0C-40C1-8D2B-960E925F621A}"/>
                </a:ext>
              </a:extLst>
            </p:cNvPr>
            <p:cNvSpPr txBox="1"/>
            <p:nvPr/>
          </p:nvSpPr>
          <p:spPr>
            <a:xfrm>
              <a:off x="7461117"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endParaRPr lang="en-US" sz="600" dirty="0">
                <a:solidFill>
                  <a:schemeClr val="tx2"/>
                </a:solidFill>
              </a:endParaRPr>
            </a:p>
            <a:p>
              <a:pPr algn="ctr"/>
              <a:endParaRPr lang="en-GB" sz="600" dirty="0">
                <a:solidFill>
                  <a:schemeClr val="tx2"/>
                </a:solidFill>
              </a:endParaRPr>
            </a:p>
          </p:txBody>
        </p:sp>
        <p:sp>
          <p:nvSpPr>
            <p:cNvPr id="242" name="TextBox 241">
              <a:extLst>
                <a:ext uri="{FF2B5EF4-FFF2-40B4-BE49-F238E27FC236}">
                  <a16:creationId xmlns:a16="http://schemas.microsoft.com/office/drawing/2014/main" id="{B44F5914-0B01-4975-B106-C2F449CA3417}"/>
                </a:ext>
              </a:extLst>
            </p:cNvPr>
            <p:cNvSpPr txBox="1"/>
            <p:nvPr/>
          </p:nvSpPr>
          <p:spPr>
            <a:xfrm>
              <a:off x="7685604" y="5357506"/>
              <a:ext cx="81236" cy="349702"/>
            </a:xfrm>
            <a:prstGeom prst="rect">
              <a:avLst/>
            </a:prstGeom>
            <a:solidFill>
              <a:srgbClr val="363636"/>
            </a:solidFill>
          </p:spPr>
          <p:txBody>
            <a:bodyPr wrap="none" lIns="18000" tIns="36000" rIns="18000" bIns="36000" rtlCol="0">
              <a:spAutoFit/>
            </a:bodyPr>
            <a:lstStyle/>
            <a:p>
              <a:pPr algn="ctr"/>
              <a:r>
                <a:rPr lang="en-GB" sz="600" dirty="0">
                  <a:solidFill>
                    <a:schemeClr val="tx2"/>
                  </a:solidFill>
                </a:rPr>
                <a:t>3</a:t>
              </a:r>
            </a:p>
            <a:p>
              <a:pPr algn="ctr"/>
              <a:r>
                <a:rPr lang="en-GB" sz="600" dirty="0">
                  <a:solidFill>
                    <a:schemeClr val="tx2"/>
                  </a:solidFill>
                </a:rPr>
                <a:t>+</a:t>
              </a:r>
            </a:p>
            <a:p>
              <a:pPr algn="ctr"/>
              <a:endParaRPr lang="en-GB" sz="600" dirty="0">
                <a:solidFill>
                  <a:schemeClr val="tx2"/>
                </a:solidFill>
              </a:endParaRPr>
            </a:p>
          </p:txBody>
        </p:sp>
        <p:sp>
          <p:nvSpPr>
            <p:cNvPr id="243" name="TextBox 242">
              <a:extLst>
                <a:ext uri="{FF2B5EF4-FFF2-40B4-BE49-F238E27FC236}">
                  <a16:creationId xmlns:a16="http://schemas.microsoft.com/office/drawing/2014/main" id="{D43A0919-F2B5-465E-958F-825676620F7F}"/>
                </a:ext>
              </a:extLst>
            </p:cNvPr>
            <p:cNvSpPr txBox="1"/>
            <p:nvPr/>
          </p:nvSpPr>
          <p:spPr>
            <a:xfrm>
              <a:off x="7914204"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r>
                <a:rPr lang="en-US" sz="600" dirty="0">
                  <a:solidFill>
                    <a:schemeClr val="tx2"/>
                  </a:solidFill>
                </a:rPr>
                <a:t>I</a:t>
              </a:r>
              <a:endParaRPr lang="en-GB" sz="600" dirty="0">
                <a:solidFill>
                  <a:schemeClr val="tx2"/>
                </a:solidFill>
              </a:endParaRPr>
            </a:p>
          </p:txBody>
        </p:sp>
        <p:sp>
          <p:nvSpPr>
            <p:cNvPr id="244" name="TextBox 243">
              <a:extLst>
                <a:ext uri="{FF2B5EF4-FFF2-40B4-BE49-F238E27FC236}">
                  <a16:creationId xmlns:a16="http://schemas.microsoft.com/office/drawing/2014/main" id="{74A6D5EB-57EA-4613-96DF-CF0A0B90B845}"/>
                </a:ext>
              </a:extLst>
            </p:cNvPr>
            <p:cNvSpPr txBox="1"/>
            <p:nvPr/>
          </p:nvSpPr>
          <p:spPr>
            <a:xfrm>
              <a:off x="8030162"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US" sz="600" dirty="0">
                <a:solidFill>
                  <a:schemeClr val="tx2"/>
                </a:solidFill>
              </a:endParaRPr>
            </a:p>
          </p:txBody>
        </p:sp>
        <p:sp>
          <p:nvSpPr>
            <p:cNvPr id="245" name="TextBox 244">
              <a:extLst>
                <a:ext uri="{FF2B5EF4-FFF2-40B4-BE49-F238E27FC236}">
                  <a16:creationId xmlns:a16="http://schemas.microsoft.com/office/drawing/2014/main" id="{F1F4FC85-0D01-487C-B948-A811DD249072}"/>
                </a:ext>
              </a:extLst>
            </p:cNvPr>
            <p:cNvSpPr txBox="1"/>
            <p:nvPr/>
          </p:nvSpPr>
          <p:spPr>
            <a:xfrm>
              <a:off x="8262076"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US" sz="600" dirty="0">
                <a:solidFill>
                  <a:schemeClr val="tx2"/>
                </a:solidFill>
              </a:endParaRPr>
            </a:p>
          </p:txBody>
        </p:sp>
        <p:sp>
          <p:nvSpPr>
            <p:cNvPr id="246" name="TextBox 245">
              <a:extLst>
                <a:ext uri="{FF2B5EF4-FFF2-40B4-BE49-F238E27FC236}">
                  <a16:creationId xmlns:a16="http://schemas.microsoft.com/office/drawing/2014/main" id="{0DA9CE81-642B-4982-A51C-7862EBF4B0AC}"/>
                </a:ext>
              </a:extLst>
            </p:cNvPr>
            <p:cNvSpPr txBox="1"/>
            <p:nvPr/>
          </p:nvSpPr>
          <p:spPr>
            <a:xfrm>
              <a:off x="837803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47" name="TextBox 246">
              <a:extLst>
                <a:ext uri="{FF2B5EF4-FFF2-40B4-BE49-F238E27FC236}">
                  <a16:creationId xmlns:a16="http://schemas.microsoft.com/office/drawing/2014/main" id="{91F0416C-EC59-4EFA-87DD-261FCAC9546B}"/>
                </a:ext>
              </a:extLst>
            </p:cNvPr>
            <p:cNvSpPr txBox="1"/>
            <p:nvPr/>
          </p:nvSpPr>
          <p:spPr>
            <a:xfrm>
              <a:off x="8493990"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a:t>
              </a:r>
            </a:p>
            <a:p>
              <a:pPr algn="ctr"/>
              <a:endParaRPr lang="en-US" sz="600" dirty="0">
                <a:solidFill>
                  <a:schemeClr val="tx2"/>
                </a:solidFill>
              </a:endParaRPr>
            </a:p>
          </p:txBody>
        </p:sp>
        <p:sp>
          <p:nvSpPr>
            <p:cNvPr id="248" name="TextBox 247">
              <a:extLst>
                <a:ext uri="{FF2B5EF4-FFF2-40B4-BE49-F238E27FC236}">
                  <a16:creationId xmlns:a16="http://schemas.microsoft.com/office/drawing/2014/main" id="{7E60D51D-E71E-42E8-A7DF-59D648ECD3DA}"/>
                </a:ext>
              </a:extLst>
            </p:cNvPr>
            <p:cNvSpPr txBox="1"/>
            <p:nvPr/>
          </p:nvSpPr>
          <p:spPr>
            <a:xfrm>
              <a:off x="8841861"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US" sz="600" dirty="0">
                <a:solidFill>
                  <a:schemeClr val="tx2"/>
                </a:solidFill>
              </a:endParaRPr>
            </a:p>
          </p:txBody>
        </p:sp>
        <p:sp>
          <p:nvSpPr>
            <p:cNvPr id="249" name="TextBox 248">
              <a:extLst>
                <a:ext uri="{FF2B5EF4-FFF2-40B4-BE49-F238E27FC236}">
                  <a16:creationId xmlns:a16="http://schemas.microsoft.com/office/drawing/2014/main" id="{8280DC22-0DF9-46E9-83D6-837408CB50AF}"/>
                </a:ext>
              </a:extLst>
            </p:cNvPr>
            <p:cNvSpPr txBox="1"/>
            <p:nvPr/>
          </p:nvSpPr>
          <p:spPr>
            <a:xfrm>
              <a:off x="9067149"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1</a:t>
              </a:r>
            </a:p>
            <a:p>
              <a:pPr algn="ctr"/>
              <a:r>
                <a:rPr lang="en-US" sz="600" dirty="0">
                  <a:solidFill>
                    <a:schemeClr val="tx2"/>
                  </a:solidFill>
                </a:rPr>
                <a:t>+</a:t>
              </a:r>
            </a:p>
            <a:p>
              <a:pPr algn="ctr"/>
              <a:endParaRPr lang="en-GB" sz="600" dirty="0">
                <a:solidFill>
                  <a:schemeClr val="tx2"/>
                </a:solidFill>
              </a:endParaRPr>
            </a:p>
          </p:txBody>
        </p:sp>
        <p:sp>
          <p:nvSpPr>
            <p:cNvPr id="250" name="TextBox 249">
              <a:extLst>
                <a:ext uri="{FF2B5EF4-FFF2-40B4-BE49-F238E27FC236}">
                  <a16:creationId xmlns:a16="http://schemas.microsoft.com/office/drawing/2014/main" id="{AC6570D9-72CF-4F4D-9FD1-803192583D5A}"/>
                </a:ext>
              </a:extLst>
            </p:cNvPr>
            <p:cNvSpPr txBox="1"/>
            <p:nvPr/>
          </p:nvSpPr>
          <p:spPr>
            <a:xfrm>
              <a:off x="917979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US" sz="600" dirty="0">
                <a:solidFill>
                  <a:schemeClr val="tx2"/>
                </a:solidFill>
              </a:endParaRPr>
            </a:p>
          </p:txBody>
        </p:sp>
        <p:sp>
          <p:nvSpPr>
            <p:cNvPr id="251" name="TextBox 250">
              <a:extLst>
                <a:ext uri="{FF2B5EF4-FFF2-40B4-BE49-F238E27FC236}">
                  <a16:creationId xmlns:a16="http://schemas.microsoft.com/office/drawing/2014/main" id="{1113007F-1A6F-4AAD-B089-5A37839A377B}"/>
                </a:ext>
              </a:extLst>
            </p:cNvPr>
            <p:cNvSpPr txBox="1"/>
            <p:nvPr/>
          </p:nvSpPr>
          <p:spPr>
            <a:xfrm>
              <a:off x="9292437"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US" sz="600" dirty="0">
                <a:solidFill>
                  <a:schemeClr val="tx2"/>
                </a:solidFill>
              </a:endParaRPr>
            </a:p>
          </p:txBody>
        </p:sp>
        <p:sp>
          <p:nvSpPr>
            <p:cNvPr id="252" name="TextBox 251">
              <a:extLst>
                <a:ext uri="{FF2B5EF4-FFF2-40B4-BE49-F238E27FC236}">
                  <a16:creationId xmlns:a16="http://schemas.microsoft.com/office/drawing/2014/main" id="{5B06631B-30AB-4065-AACC-620607347254}"/>
                </a:ext>
              </a:extLst>
            </p:cNvPr>
            <p:cNvSpPr txBox="1"/>
            <p:nvPr/>
          </p:nvSpPr>
          <p:spPr>
            <a:xfrm>
              <a:off x="9405081"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53" name="TextBox 252">
              <a:extLst>
                <a:ext uri="{FF2B5EF4-FFF2-40B4-BE49-F238E27FC236}">
                  <a16:creationId xmlns:a16="http://schemas.microsoft.com/office/drawing/2014/main" id="{6815C92D-6CBD-49CC-AADD-1D4390ACB5F6}"/>
                </a:ext>
              </a:extLst>
            </p:cNvPr>
            <p:cNvSpPr txBox="1"/>
            <p:nvPr/>
          </p:nvSpPr>
          <p:spPr>
            <a:xfrm>
              <a:off x="9521038"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US" sz="600" dirty="0">
                <a:solidFill>
                  <a:schemeClr val="tx2"/>
                </a:solidFill>
              </a:endParaRPr>
            </a:p>
          </p:txBody>
        </p:sp>
        <p:sp>
          <p:nvSpPr>
            <p:cNvPr id="254" name="TextBox 253">
              <a:extLst>
                <a:ext uri="{FF2B5EF4-FFF2-40B4-BE49-F238E27FC236}">
                  <a16:creationId xmlns:a16="http://schemas.microsoft.com/office/drawing/2014/main" id="{8A786291-A026-4B94-B5CE-40EA2D2ED1D8}"/>
                </a:ext>
              </a:extLst>
            </p:cNvPr>
            <p:cNvSpPr txBox="1"/>
            <p:nvPr/>
          </p:nvSpPr>
          <p:spPr>
            <a:xfrm>
              <a:off x="9636995" y="5357506"/>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US" sz="600" dirty="0">
                <a:solidFill>
                  <a:schemeClr val="tx2"/>
                </a:solidFill>
              </a:endParaRPr>
            </a:p>
          </p:txBody>
        </p:sp>
        <p:sp>
          <p:nvSpPr>
            <p:cNvPr id="255" name="TextBox 254">
              <a:extLst>
                <a:ext uri="{FF2B5EF4-FFF2-40B4-BE49-F238E27FC236}">
                  <a16:creationId xmlns:a16="http://schemas.microsoft.com/office/drawing/2014/main" id="{A7F3FCDE-08EC-44C7-BC8E-EF1EF2A2FDC9}"/>
                </a:ext>
              </a:extLst>
            </p:cNvPr>
            <p:cNvSpPr txBox="1"/>
            <p:nvPr/>
          </p:nvSpPr>
          <p:spPr>
            <a:xfrm>
              <a:off x="1010082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56" name="TextBox 255">
              <a:extLst>
                <a:ext uri="{FF2B5EF4-FFF2-40B4-BE49-F238E27FC236}">
                  <a16:creationId xmlns:a16="http://schemas.microsoft.com/office/drawing/2014/main" id="{D19E7D4F-D040-488B-8039-0660FF441286}"/>
                </a:ext>
              </a:extLst>
            </p:cNvPr>
            <p:cNvSpPr txBox="1"/>
            <p:nvPr/>
          </p:nvSpPr>
          <p:spPr>
            <a:xfrm>
              <a:off x="10448694"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GB" sz="600" dirty="0">
                  <a:solidFill>
                    <a:schemeClr val="tx2"/>
                  </a:solidFill>
                </a:rPr>
                <a:t>+</a:t>
              </a:r>
            </a:p>
            <a:p>
              <a:pPr algn="ctr"/>
              <a:endParaRPr lang="en-GB" sz="600" dirty="0">
                <a:solidFill>
                  <a:schemeClr val="tx2"/>
                </a:solidFill>
              </a:endParaRPr>
            </a:p>
          </p:txBody>
        </p:sp>
        <p:sp>
          <p:nvSpPr>
            <p:cNvPr id="257" name="TextBox 256">
              <a:extLst>
                <a:ext uri="{FF2B5EF4-FFF2-40B4-BE49-F238E27FC236}">
                  <a16:creationId xmlns:a16="http://schemas.microsoft.com/office/drawing/2014/main" id="{CC11B482-76C6-4255-A50E-6333662319B7}"/>
                </a:ext>
              </a:extLst>
            </p:cNvPr>
            <p:cNvSpPr txBox="1"/>
            <p:nvPr/>
          </p:nvSpPr>
          <p:spPr>
            <a:xfrm>
              <a:off x="10564651"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GB" sz="600" dirty="0">
                  <a:solidFill>
                    <a:schemeClr val="tx2"/>
                  </a:solidFill>
                </a:rPr>
                <a:t>+</a:t>
              </a:r>
            </a:p>
            <a:p>
              <a:pPr algn="ctr"/>
              <a:endParaRPr lang="en-US" sz="600" dirty="0">
                <a:solidFill>
                  <a:schemeClr val="tx2"/>
                </a:solidFill>
              </a:endParaRPr>
            </a:p>
          </p:txBody>
        </p:sp>
        <p:sp>
          <p:nvSpPr>
            <p:cNvPr id="258" name="TextBox 257">
              <a:extLst>
                <a:ext uri="{FF2B5EF4-FFF2-40B4-BE49-F238E27FC236}">
                  <a16:creationId xmlns:a16="http://schemas.microsoft.com/office/drawing/2014/main" id="{A39F93A0-732C-4655-9408-BD82D6FC86BC}"/>
                </a:ext>
              </a:extLst>
            </p:cNvPr>
            <p:cNvSpPr txBox="1"/>
            <p:nvPr/>
          </p:nvSpPr>
          <p:spPr>
            <a:xfrm>
              <a:off x="10680608"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59" name="TextBox 258">
              <a:extLst>
                <a:ext uri="{FF2B5EF4-FFF2-40B4-BE49-F238E27FC236}">
                  <a16:creationId xmlns:a16="http://schemas.microsoft.com/office/drawing/2014/main" id="{21DFBB06-EB8E-4ADA-B38E-4D5600C386A7}"/>
                </a:ext>
              </a:extLst>
            </p:cNvPr>
            <p:cNvSpPr txBox="1"/>
            <p:nvPr/>
          </p:nvSpPr>
          <p:spPr>
            <a:xfrm>
              <a:off x="10796564"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3</a:t>
              </a:r>
            </a:p>
            <a:p>
              <a:pPr algn="ctr"/>
              <a:r>
                <a:rPr lang="en-US" sz="600" dirty="0">
                  <a:solidFill>
                    <a:schemeClr val="tx2"/>
                  </a:solidFill>
                </a:rPr>
                <a:t>+</a:t>
              </a:r>
            </a:p>
            <a:p>
              <a:pPr algn="ctr"/>
              <a:endParaRPr lang="en-GB" sz="600" dirty="0">
                <a:solidFill>
                  <a:schemeClr val="tx2"/>
                </a:solidFill>
              </a:endParaRPr>
            </a:p>
          </p:txBody>
        </p:sp>
        <p:sp>
          <p:nvSpPr>
            <p:cNvPr id="260" name="TextBox 259">
              <a:extLst>
                <a:ext uri="{FF2B5EF4-FFF2-40B4-BE49-F238E27FC236}">
                  <a16:creationId xmlns:a16="http://schemas.microsoft.com/office/drawing/2014/main" id="{F748D464-845D-4CB5-87AE-8E44021ADB42}"/>
                </a:ext>
              </a:extLst>
            </p:cNvPr>
            <p:cNvSpPr txBox="1"/>
            <p:nvPr/>
          </p:nvSpPr>
          <p:spPr>
            <a:xfrm>
              <a:off x="11260393"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61" name="TextBox 260">
              <a:extLst>
                <a:ext uri="{FF2B5EF4-FFF2-40B4-BE49-F238E27FC236}">
                  <a16:creationId xmlns:a16="http://schemas.microsoft.com/office/drawing/2014/main" id="{4392D5EE-7DC7-4D40-BAD6-1367630B2F32}"/>
                </a:ext>
              </a:extLst>
            </p:cNvPr>
            <p:cNvSpPr txBox="1"/>
            <p:nvPr/>
          </p:nvSpPr>
          <p:spPr>
            <a:xfrm>
              <a:off x="11492307" y="5357506"/>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600" dirty="0">
                <a:solidFill>
                  <a:schemeClr val="tx2"/>
                </a:solidFill>
              </a:endParaRPr>
            </a:p>
          </p:txBody>
        </p:sp>
        <p:sp>
          <p:nvSpPr>
            <p:cNvPr id="262" name="TextBox 261">
              <a:extLst>
                <a:ext uri="{FF2B5EF4-FFF2-40B4-BE49-F238E27FC236}">
                  <a16:creationId xmlns:a16="http://schemas.microsoft.com/office/drawing/2014/main" id="{C6828549-DFF3-4A38-AA65-54ECE853BDE5}"/>
                </a:ext>
              </a:extLst>
            </p:cNvPr>
            <p:cNvSpPr txBox="1"/>
            <p:nvPr/>
          </p:nvSpPr>
          <p:spPr>
            <a:xfrm>
              <a:off x="11605752" y="5357506"/>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0</a:t>
              </a:r>
            </a:p>
            <a:p>
              <a:pPr algn="ctr"/>
              <a:r>
                <a:rPr lang="en-US" sz="600" dirty="0">
                  <a:solidFill>
                    <a:schemeClr val="tx2"/>
                  </a:solidFill>
                </a:rPr>
                <a:t> </a:t>
              </a:r>
            </a:p>
            <a:p>
              <a:pPr algn="ctr"/>
              <a:endParaRPr lang="en-US" sz="600" dirty="0">
                <a:solidFill>
                  <a:schemeClr val="tx2"/>
                </a:solidFill>
              </a:endParaRPr>
            </a:p>
          </p:txBody>
        </p:sp>
        <p:sp>
          <p:nvSpPr>
            <p:cNvPr id="263" name="TextBox 262">
              <a:extLst>
                <a:ext uri="{FF2B5EF4-FFF2-40B4-BE49-F238E27FC236}">
                  <a16:creationId xmlns:a16="http://schemas.microsoft.com/office/drawing/2014/main" id="{117B6176-55B8-4BED-8C8D-EA3279E5FDD2}"/>
                </a:ext>
              </a:extLst>
            </p:cNvPr>
            <p:cNvSpPr txBox="1"/>
            <p:nvPr/>
          </p:nvSpPr>
          <p:spPr>
            <a:xfrm>
              <a:off x="1920130" y="5357506"/>
              <a:ext cx="81236" cy="365091"/>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2</a:t>
              </a:r>
            </a:p>
            <a:p>
              <a:pPr algn="ctr"/>
              <a:r>
                <a:rPr lang="en-US" sz="600" dirty="0">
                  <a:solidFill>
                    <a:schemeClr val="tx2"/>
                  </a:solidFill>
                </a:rPr>
                <a:t>+</a:t>
              </a:r>
            </a:p>
            <a:p>
              <a:pPr algn="ctr"/>
              <a:endParaRPr lang="en-GB" sz="700" dirty="0">
                <a:solidFill>
                  <a:schemeClr val="tx2"/>
                </a:solidFill>
              </a:endParaRPr>
            </a:p>
          </p:txBody>
        </p:sp>
      </p:grpSp>
      <p:grpSp>
        <p:nvGrpSpPr>
          <p:cNvPr id="324" name="Group 323">
            <a:extLst>
              <a:ext uri="{FF2B5EF4-FFF2-40B4-BE49-F238E27FC236}">
                <a16:creationId xmlns:a16="http://schemas.microsoft.com/office/drawing/2014/main" id="{BB6EEE69-616F-407F-8AFA-20EFEE3AAB03}"/>
              </a:ext>
            </a:extLst>
          </p:cNvPr>
          <p:cNvGrpSpPr/>
          <p:nvPr/>
        </p:nvGrpSpPr>
        <p:grpSpPr>
          <a:xfrm>
            <a:off x="844223" y="5639111"/>
            <a:ext cx="10717538" cy="461665"/>
            <a:chOff x="844223" y="5774194"/>
            <a:chExt cx="10717538" cy="461665"/>
          </a:xfrm>
        </p:grpSpPr>
        <p:sp>
          <p:nvSpPr>
            <p:cNvPr id="210" name="TextBox 209">
              <a:extLst>
                <a:ext uri="{FF2B5EF4-FFF2-40B4-BE49-F238E27FC236}">
                  <a16:creationId xmlns:a16="http://schemas.microsoft.com/office/drawing/2014/main" id="{9DDEBC38-B320-4E21-B2E9-A94D9962F261}"/>
                </a:ext>
              </a:extLst>
            </p:cNvPr>
            <p:cNvSpPr txBox="1"/>
            <p:nvPr/>
          </p:nvSpPr>
          <p:spPr>
            <a:xfrm>
              <a:off x="844223" y="5774194"/>
              <a:ext cx="1035861" cy="461665"/>
            </a:xfrm>
            <a:prstGeom prst="rect">
              <a:avLst/>
            </a:prstGeom>
            <a:noFill/>
          </p:spPr>
          <p:txBody>
            <a:bodyPr wrap="none" rtlCol="0">
              <a:spAutoFit/>
            </a:bodyPr>
            <a:lstStyle/>
            <a:p>
              <a:pPr algn="r"/>
              <a:r>
                <a:rPr lang="en-US" sz="1200" dirty="0">
                  <a:solidFill>
                    <a:schemeClr val="tx1"/>
                  </a:solidFill>
                </a:rPr>
                <a:t>HER2 gene </a:t>
              </a:r>
            </a:p>
            <a:p>
              <a:pPr algn="r"/>
              <a:r>
                <a:rPr lang="en-US" sz="1200" dirty="0">
                  <a:solidFill>
                    <a:schemeClr val="tx1"/>
                  </a:solidFill>
                </a:rPr>
                <a:t>amplification</a:t>
              </a:r>
              <a:endParaRPr lang="en-GB" sz="1200" dirty="0">
                <a:solidFill>
                  <a:schemeClr val="tx1"/>
                </a:solidFill>
              </a:endParaRPr>
            </a:p>
          </p:txBody>
        </p:sp>
        <p:sp>
          <p:nvSpPr>
            <p:cNvPr id="266" name="TextBox 265">
              <a:extLst>
                <a:ext uri="{FF2B5EF4-FFF2-40B4-BE49-F238E27FC236}">
                  <a16:creationId xmlns:a16="http://schemas.microsoft.com/office/drawing/2014/main" id="{41959092-4A86-45F8-8640-0006853F1715}"/>
                </a:ext>
              </a:extLst>
            </p:cNvPr>
            <p:cNvSpPr txBox="1"/>
            <p:nvPr/>
          </p:nvSpPr>
          <p:spPr>
            <a:xfrm>
              <a:off x="2025307"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7" name="TextBox 266">
              <a:extLst>
                <a:ext uri="{FF2B5EF4-FFF2-40B4-BE49-F238E27FC236}">
                  <a16:creationId xmlns:a16="http://schemas.microsoft.com/office/drawing/2014/main" id="{72E4EBFB-F745-495D-91C7-25B5EBBE46DB}"/>
                </a:ext>
              </a:extLst>
            </p:cNvPr>
            <p:cNvSpPr txBox="1"/>
            <p:nvPr/>
          </p:nvSpPr>
          <p:spPr>
            <a:xfrm>
              <a:off x="2824307"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8" name="TextBox 267">
              <a:extLst>
                <a:ext uri="{FF2B5EF4-FFF2-40B4-BE49-F238E27FC236}">
                  <a16:creationId xmlns:a16="http://schemas.microsoft.com/office/drawing/2014/main" id="{675D05EE-468B-45A3-BC79-FF45220C377A}"/>
                </a:ext>
              </a:extLst>
            </p:cNvPr>
            <p:cNvSpPr txBox="1"/>
            <p:nvPr/>
          </p:nvSpPr>
          <p:spPr>
            <a:xfrm>
              <a:off x="3172178"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69" name="TextBox 268">
              <a:extLst>
                <a:ext uri="{FF2B5EF4-FFF2-40B4-BE49-F238E27FC236}">
                  <a16:creationId xmlns:a16="http://schemas.microsoft.com/office/drawing/2014/main" id="{4AA06567-527D-442D-BC09-B4106E5AFD3C}"/>
                </a:ext>
              </a:extLst>
            </p:cNvPr>
            <p:cNvSpPr txBox="1"/>
            <p:nvPr/>
          </p:nvSpPr>
          <p:spPr>
            <a:xfrm>
              <a:off x="3520049"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0" name="TextBox 269">
              <a:extLst>
                <a:ext uri="{FF2B5EF4-FFF2-40B4-BE49-F238E27FC236}">
                  <a16:creationId xmlns:a16="http://schemas.microsoft.com/office/drawing/2014/main" id="{042C40A4-B953-423A-AD68-7FCB444768A8}"/>
                </a:ext>
              </a:extLst>
            </p:cNvPr>
            <p:cNvSpPr txBox="1"/>
            <p:nvPr/>
          </p:nvSpPr>
          <p:spPr>
            <a:xfrm>
              <a:off x="3867920"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1" name="TextBox 270">
              <a:extLst>
                <a:ext uri="{FF2B5EF4-FFF2-40B4-BE49-F238E27FC236}">
                  <a16:creationId xmlns:a16="http://schemas.microsoft.com/office/drawing/2014/main" id="{BA20F5E4-44D2-430F-AC3E-89E125141DA8}"/>
                </a:ext>
              </a:extLst>
            </p:cNvPr>
            <p:cNvSpPr txBox="1"/>
            <p:nvPr/>
          </p:nvSpPr>
          <p:spPr>
            <a:xfrm>
              <a:off x="3983877"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2" name="TextBox 271">
              <a:extLst>
                <a:ext uri="{FF2B5EF4-FFF2-40B4-BE49-F238E27FC236}">
                  <a16:creationId xmlns:a16="http://schemas.microsoft.com/office/drawing/2014/main" id="{5D422494-C39D-4693-A2C3-7C3AD464B56A}"/>
                </a:ext>
              </a:extLst>
            </p:cNvPr>
            <p:cNvSpPr txBox="1"/>
            <p:nvPr/>
          </p:nvSpPr>
          <p:spPr>
            <a:xfrm>
              <a:off x="4331748"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3" name="TextBox 272">
              <a:extLst>
                <a:ext uri="{FF2B5EF4-FFF2-40B4-BE49-F238E27FC236}">
                  <a16:creationId xmlns:a16="http://schemas.microsoft.com/office/drawing/2014/main" id="{33E215FB-600A-4DA7-B884-1DB167499444}"/>
                </a:ext>
              </a:extLst>
            </p:cNvPr>
            <p:cNvSpPr txBox="1"/>
            <p:nvPr/>
          </p:nvSpPr>
          <p:spPr>
            <a:xfrm>
              <a:off x="4447705"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4" name="TextBox 273">
              <a:extLst>
                <a:ext uri="{FF2B5EF4-FFF2-40B4-BE49-F238E27FC236}">
                  <a16:creationId xmlns:a16="http://schemas.microsoft.com/office/drawing/2014/main" id="{819A497A-E38C-4BA7-84E0-5B8DE926DC54}"/>
                </a:ext>
              </a:extLst>
            </p:cNvPr>
            <p:cNvSpPr txBox="1"/>
            <p:nvPr/>
          </p:nvSpPr>
          <p:spPr>
            <a:xfrm>
              <a:off x="4795576"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5" name="TextBox 274">
              <a:extLst>
                <a:ext uri="{FF2B5EF4-FFF2-40B4-BE49-F238E27FC236}">
                  <a16:creationId xmlns:a16="http://schemas.microsoft.com/office/drawing/2014/main" id="{19FF9043-EF73-4526-9747-009AC2D80911}"/>
                </a:ext>
              </a:extLst>
            </p:cNvPr>
            <p:cNvSpPr txBox="1"/>
            <p:nvPr/>
          </p:nvSpPr>
          <p:spPr>
            <a:xfrm>
              <a:off x="514013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6" name="TextBox 275">
              <a:extLst>
                <a:ext uri="{FF2B5EF4-FFF2-40B4-BE49-F238E27FC236}">
                  <a16:creationId xmlns:a16="http://schemas.microsoft.com/office/drawing/2014/main" id="{09A85827-E5DF-46C0-BE4F-3FB02687D2BA}"/>
                </a:ext>
              </a:extLst>
            </p:cNvPr>
            <p:cNvSpPr txBox="1"/>
            <p:nvPr/>
          </p:nvSpPr>
          <p:spPr>
            <a:xfrm>
              <a:off x="5365422" y="5830175"/>
              <a:ext cx="79632"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7" name="TextBox 276">
              <a:extLst>
                <a:ext uri="{FF2B5EF4-FFF2-40B4-BE49-F238E27FC236}">
                  <a16:creationId xmlns:a16="http://schemas.microsoft.com/office/drawing/2014/main" id="{DFA87874-B53A-4392-8D2A-CDF8629B5AE4}"/>
                </a:ext>
              </a:extLst>
            </p:cNvPr>
            <p:cNvSpPr txBox="1"/>
            <p:nvPr/>
          </p:nvSpPr>
          <p:spPr>
            <a:xfrm>
              <a:off x="570335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8" name="TextBox 277">
              <a:extLst>
                <a:ext uri="{FF2B5EF4-FFF2-40B4-BE49-F238E27FC236}">
                  <a16:creationId xmlns:a16="http://schemas.microsoft.com/office/drawing/2014/main" id="{603BF3D1-548E-4346-BD78-DE781CA22EE6}"/>
                </a:ext>
              </a:extLst>
            </p:cNvPr>
            <p:cNvSpPr txBox="1"/>
            <p:nvPr/>
          </p:nvSpPr>
          <p:spPr>
            <a:xfrm>
              <a:off x="5928642"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79" name="TextBox 278">
              <a:extLst>
                <a:ext uri="{FF2B5EF4-FFF2-40B4-BE49-F238E27FC236}">
                  <a16:creationId xmlns:a16="http://schemas.microsoft.com/office/drawing/2014/main" id="{60C5FBC5-0AD4-4FF2-B90D-89811A8CDD4E}"/>
                </a:ext>
              </a:extLst>
            </p:cNvPr>
            <p:cNvSpPr txBox="1"/>
            <p:nvPr/>
          </p:nvSpPr>
          <p:spPr>
            <a:xfrm>
              <a:off x="6153930"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0" name="TextBox 279">
              <a:extLst>
                <a:ext uri="{FF2B5EF4-FFF2-40B4-BE49-F238E27FC236}">
                  <a16:creationId xmlns:a16="http://schemas.microsoft.com/office/drawing/2014/main" id="{1D1FDE96-71F0-4F07-8D07-246037134DAC}"/>
                </a:ext>
              </a:extLst>
            </p:cNvPr>
            <p:cNvSpPr txBox="1"/>
            <p:nvPr/>
          </p:nvSpPr>
          <p:spPr>
            <a:xfrm>
              <a:off x="6269887"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1" name="TextBox 280">
              <a:extLst>
                <a:ext uri="{FF2B5EF4-FFF2-40B4-BE49-F238E27FC236}">
                  <a16:creationId xmlns:a16="http://schemas.microsoft.com/office/drawing/2014/main" id="{2975E00F-1DA8-42D6-86A9-D7C204B85FEA}"/>
                </a:ext>
              </a:extLst>
            </p:cNvPr>
            <p:cNvSpPr txBox="1"/>
            <p:nvPr/>
          </p:nvSpPr>
          <p:spPr>
            <a:xfrm>
              <a:off x="650511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2" name="TextBox 281">
              <a:extLst>
                <a:ext uri="{FF2B5EF4-FFF2-40B4-BE49-F238E27FC236}">
                  <a16:creationId xmlns:a16="http://schemas.microsoft.com/office/drawing/2014/main" id="{9CC419E0-F389-473D-8409-54137FE8315E}"/>
                </a:ext>
              </a:extLst>
            </p:cNvPr>
            <p:cNvSpPr txBox="1"/>
            <p:nvPr/>
          </p:nvSpPr>
          <p:spPr>
            <a:xfrm>
              <a:off x="662438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3" name="TextBox 282">
              <a:extLst>
                <a:ext uri="{FF2B5EF4-FFF2-40B4-BE49-F238E27FC236}">
                  <a16:creationId xmlns:a16="http://schemas.microsoft.com/office/drawing/2014/main" id="{452F8124-6DCC-4DEB-9D92-B7029A492E73}"/>
                </a:ext>
              </a:extLst>
            </p:cNvPr>
            <p:cNvSpPr txBox="1"/>
            <p:nvPr/>
          </p:nvSpPr>
          <p:spPr>
            <a:xfrm>
              <a:off x="674365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4" name="TextBox 283">
              <a:extLst>
                <a:ext uri="{FF2B5EF4-FFF2-40B4-BE49-F238E27FC236}">
                  <a16:creationId xmlns:a16="http://schemas.microsoft.com/office/drawing/2014/main" id="{5D2FA1B7-5F5E-4CF3-B948-69F9D270CB95}"/>
                </a:ext>
              </a:extLst>
            </p:cNvPr>
            <p:cNvSpPr txBox="1"/>
            <p:nvPr/>
          </p:nvSpPr>
          <p:spPr>
            <a:xfrm>
              <a:off x="686292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5" name="TextBox 284">
              <a:extLst>
                <a:ext uri="{FF2B5EF4-FFF2-40B4-BE49-F238E27FC236}">
                  <a16:creationId xmlns:a16="http://schemas.microsoft.com/office/drawing/2014/main" id="{76EC5031-5781-47B4-ADAD-36DCEDB67555}"/>
                </a:ext>
              </a:extLst>
            </p:cNvPr>
            <p:cNvSpPr txBox="1"/>
            <p:nvPr/>
          </p:nvSpPr>
          <p:spPr>
            <a:xfrm>
              <a:off x="710146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6" name="TextBox 285">
              <a:extLst>
                <a:ext uri="{FF2B5EF4-FFF2-40B4-BE49-F238E27FC236}">
                  <a16:creationId xmlns:a16="http://schemas.microsoft.com/office/drawing/2014/main" id="{4447D07A-A1FB-41CA-BC7C-7BC7512ACEA3}"/>
                </a:ext>
              </a:extLst>
            </p:cNvPr>
            <p:cNvSpPr txBox="1"/>
            <p:nvPr/>
          </p:nvSpPr>
          <p:spPr>
            <a:xfrm>
              <a:off x="7674623"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87" name="TextBox 286">
              <a:extLst>
                <a:ext uri="{FF2B5EF4-FFF2-40B4-BE49-F238E27FC236}">
                  <a16:creationId xmlns:a16="http://schemas.microsoft.com/office/drawing/2014/main" id="{B9E01F1D-1AA2-4E2D-93CA-36D27E40F115}"/>
                </a:ext>
              </a:extLst>
            </p:cNvPr>
            <p:cNvSpPr txBox="1"/>
            <p:nvPr/>
          </p:nvSpPr>
          <p:spPr>
            <a:xfrm>
              <a:off x="7786466" y="5830175"/>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88" name="TextBox 287">
              <a:extLst>
                <a:ext uri="{FF2B5EF4-FFF2-40B4-BE49-F238E27FC236}">
                  <a16:creationId xmlns:a16="http://schemas.microsoft.com/office/drawing/2014/main" id="{E0E83C7D-94E5-4DFB-BE1E-96BA65324108}"/>
                </a:ext>
              </a:extLst>
            </p:cNvPr>
            <p:cNvSpPr txBox="1"/>
            <p:nvPr/>
          </p:nvSpPr>
          <p:spPr>
            <a:xfrm>
              <a:off x="8250294" y="5830175"/>
              <a:ext cx="81236"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89" name="TextBox 288">
              <a:extLst>
                <a:ext uri="{FF2B5EF4-FFF2-40B4-BE49-F238E27FC236}">
                  <a16:creationId xmlns:a16="http://schemas.microsoft.com/office/drawing/2014/main" id="{0FE68A87-297D-48A5-AD89-C1E363174E99}"/>
                </a:ext>
              </a:extLst>
            </p:cNvPr>
            <p:cNvSpPr txBox="1"/>
            <p:nvPr/>
          </p:nvSpPr>
          <p:spPr>
            <a:xfrm>
              <a:off x="8598966"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0" name="TextBox 289">
              <a:extLst>
                <a:ext uri="{FF2B5EF4-FFF2-40B4-BE49-F238E27FC236}">
                  <a16:creationId xmlns:a16="http://schemas.microsoft.com/office/drawing/2014/main" id="{94684BEE-3325-4257-8548-8E7A35D1BBFD}"/>
                </a:ext>
              </a:extLst>
            </p:cNvPr>
            <p:cNvSpPr txBox="1"/>
            <p:nvPr/>
          </p:nvSpPr>
          <p:spPr>
            <a:xfrm>
              <a:off x="8714122" y="5830175"/>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a:t>
              </a:r>
            </a:p>
            <a:p>
              <a:pPr algn="ctr"/>
              <a:endParaRPr lang="en-US" sz="600" dirty="0">
                <a:solidFill>
                  <a:schemeClr val="tx2"/>
                </a:solidFill>
              </a:endParaRPr>
            </a:p>
            <a:p>
              <a:pPr algn="ctr"/>
              <a:endParaRPr lang="en-GB" sz="600" dirty="0">
                <a:solidFill>
                  <a:schemeClr val="tx2"/>
                </a:solidFill>
              </a:endParaRPr>
            </a:p>
          </p:txBody>
        </p:sp>
        <p:sp>
          <p:nvSpPr>
            <p:cNvPr id="291" name="TextBox 290">
              <a:extLst>
                <a:ext uri="{FF2B5EF4-FFF2-40B4-BE49-F238E27FC236}">
                  <a16:creationId xmlns:a16="http://schemas.microsoft.com/office/drawing/2014/main" id="{5BA0C1F8-98BE-4312-8907-E0A9410D7D6B}"/>
                </a:ext>
              </a:extLst>
            </p:cNvPr>
            <p:cNvSpPr txBox="1"/>
            <p:nvPr/>
          </p:nvSpPr>
          <p:spPr>
            <a:xfrm>
              <a:off x="8830880"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2" name="TextBox 291">
              <a:extLst>
                <a:ext uri="{FF2B5EF4-FFF2-40B4-BE49-F238E27FC236}">
                  <a16:creationId xmlns:a16="http://schemas.microsoft.com/office/drawing/2014/main" id="{18799A66-0607-4F6F-8387-AC49262354BF}"/>
                </a:ext>
              </a:extLst>
            </p:cNvPr>
            <p:cNvSpPr txBox="1"/>
            <p:nvPr/>
          </p:nvSpPr>
          <p:spPr>
            <a:xfrm>
              <a:off x="962601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3" name="TextBox 292">
              <a:extLst>
                <a:ext uri="{FF2B5EF4-FFF2-40B4-BE49-F238E27FC236}">
                  <a16:creationId xmlns:a16="http://schemas.microsoft.com/office/drawing/2014/main" id="{274E9B6F-F8D9-440C-9002-136187827369}"/>
                </a:ext>
              </a:extLst>
            </p:cNvPr>
            <p:cNvSpPr txBox="1"/>
            <p:nvPr/>
          </p:nvSpPr>
          <p:spPr>
            <a:xfrm>
              <a:off x="9857928"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4" name="TextBox 293">
              <a:extLst>
                <a:ext uri="{FF2B5EF4-FFF2-40B4-BE49-F238E27FC236}">
                  <a16:creationId xmlns:a16="http://schemas.microsoft.com/office/drawing/2014/main" id="{1D7E60D8-2783-499F-9B2B-00103B59EC95}"/>
                </a:ext>
              </a:extLst>
            </p:cNvPr>
            <p:cNvSpPr txBox="1"/>
            <p:nvPr/>
          </p:nvSpPr>
          <p:spPr>
            <a:xfrm>
              <a:off x="9973885"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5" name="TextBox 294">
              <a:extLst>
                <a:ext uri="{FF2B5EF4-FFF2-40B4-BE49-F238E27FC236}">
                  <a16:creationId xmlns:a16="http://schemas.microsoft.com/office/drawing/2014/main" id="{1A86AF2C-825E-4DF5-91B9-5EC99FB4883B}"/>
                </a:ext>
              </a:extLst>
            </p:cNvPr>
            <p:cNvSpPr txBox="1"/>
            <p:nvPr/>
          </p:nvSpPr>
          <p:spPr>
            <a:xfrm>
              <a:off x="10089842"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6" name="TextBox 295">
              <a:extLst>
                <a:ext uri="{FF2B5EF4-FFF2-40B4-BE49-F238E27FC236}">
                  <a16:creationId xmlns:a16="http://schemas.microsoft.com/office/drawing/2014/main" id="{75338A82-CE40-438E-B506-D5EDE7C63910}"/>
                </a:ext>
              </a:extLst>
            </p:cNvPr>
            <p:cNvSpPr txBox="1"/>
            <p:nvPr/>
          </p:nvSpPr>
          <p:spPr>
            <a:xfrm>
              <a:off x="10205799"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7" name="TextBox 296">
              <a:extLst>
                <a:ext uri="{FF2B5EF4-FFF2-40B4-BE49-F238E27FC236}">
                  <a16:creationId xmlns:a16="http://schemas.microsoft.com/office/drawing/2014/main" id="{7178778F-FB22-473C-8D83-1CA3AD3BE0B7}"/>
                </a:ext>
              </a:extLst>
            </p:cNvPr>
            <p:cNvSpPr txBox="1"/>
            <p:nvPr/>
          </p:nvSpPr>
          <p:spPr>
            <a:xfrm>
              <a:off x="10321756"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8" name="TextBox 297">
              <a:extLst>
                <a:ext uri="{FF2B5EF4-FFF2-40B4-BE49-F238E27FC236}">
                  <a16:creationId xmlns:a16="http://schemas.microsoft.com/office/drawing/2014/main" id="{C95592A0-1429-4325-9D7E-22ED3C45463E}"/>
                </a:ext>
              </a:extLst>
            </p:cNvPr>
            <p:cNvSpPr txBox="1"/>
            <p:nvPr/>
          </p:nvSpPr>
          <p:spPr>
            <a:xfrm>
              <a:off x="10553670"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299" name="TextBox 298">
              <a:extLst>
                <a:ext uri="{FF2B5EF4-FFF2-40B4-BE49-F238E27FC236}">
                  <a16:creationId xmlns:a16="http://schemas.microsoft.com/office/drawing/2014/main" id="{4890FC23-8158-4259-8A7E-B020875FDB18}"/>
                </a:ext>
              </a:extLst>
            </p:cNvPr>
            <p:cNvSpPr txBox="1"/>
            <p:nvPr/>
          </p:nvSpPr>
          <p:spPr>
            <a:xfrm>
              <a:off x="1078558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0" name="TextBox 299">
              <a:extLst>
                <a:ext uri="{FF2B5EF4-FFF2-40B4-BE49-F238E27FC236}">
                  <a16:creationId xmlns:a16="http://schemas.microsoft.com/office/drawing/2014/main" id="{921673D7-6578-46F1-A579-48B4AAD9A0CB}"/>
                </a:ext>
              </a:extLst>
            </p:cNvPr>
            <p:cNvSpPr txBox="1"/>
            <p:nvPr/>
          </p:nvSpPr>
          <p:spPr>
            <a:xfrm>
              <a:off x="10901541"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1" name="TextBox 300">
              <a:extLst>
                <a:ext uri="{FF2B5EF4-FFF2-40B4-BE49-F238E27FC236}">
                  <a16:creationId xmlns:a16="http://schemas.microsoft.com/office/drawing/2014/main" id="{9CF8DFE4-8074-448B-9076-0D89B2BBA030}"/>
                </a:ext>
              </a:extLst>
            </p:cNvPr>
            <p:cNvSpPr txBox="1"/>
            <p:nvPr/>
          </p:nvSpPr>
          <p:spPr>
            <a:xfrm>
              <a:off x="11133455"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2" name="TextBox 301">
              <a:extLst>
                <a:ext uri="{FF2B5EF4-FFF2-40B4-BE49-F238E27FC236}">
                  <a16:creationId xmlns:a16="http://schemas.microsoft.com/office/drawing/2014/main" id="{40D79BC9-06A4-4B54-8EC8-DE2EA96BC2D9}"/>
                </a:ext>
              </a:extLst>
            </p:cNvPr>
            <p:cNvSpPr txBox="1"/>
            <p:nvPr/>
          </p:nvSpPr>
          <p:spPr>
            <a:xfrm>
              <a:off x="11249412"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3" name="TextBox 302">
              <a:extLst>
                <a:ext uri="{FF2B5EF4-FFF2-40B4-BE49-F238E27FC236}">
                  <a16:creationId xmlns:a16="http://schemas.microsoft.com/office/drawing/2014/main" id="{2602F60E-1115-4E56-91FF-06F16B081255}"/>
                </a:ext>
              </a:extLst>
            </p:cNvPr>
            <p:cNvSpPr txBox="1"/>
            <p:nvPr/>
          </p:nvSpPr>
          <p:spPr>
            <a:xfrm>
              <a:off x="11365369"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sp>
          <p:nvSpPr>
            <p:cNvPr id="304" name="TextBox 303">
              <a:extLst>
                <a:ext uri="{FF2B5EF4-FFF2-40B4-BE49-F238E27FC236}">
                  <a16:creationId xmlns:a16="http://schemas.microsoft.com/office/drawing/2014/main" id="{5931442F-0CEC-4B91-8EDF-4813DF170744}"/>
                </a:ext>
              </a:extLst>
            </p:cNvPr>
            <p:cNvSpPr txBox="1"/>
            <p:nvPr/>
          </p:nvSpPr>
          <p:spPr>
            <a:xfrm>
              <a:off x="11480525" y="5830175"/>
              <a:ext cx="81236" cy="349702"/>
            </a:xfrm>
            <a:prstGeom prst="rect">
              <a:avLst/>
            </a:prstGeom>
            <a:solidFill>
              <a:srgbClr val="363636"/>
            </a:solidFill>
          </p:spPr>
          <p:txBody>
            <a:bodyPr wrap="none" lIns="18000" tIns="36000" rIns="18000" bIns="36000" rtlCol="0">
              <a:spAutoFit/>
            </a:bodyPr>
            <a:lstStyle/>
            <a:p>
              <a:pPr algn="ctr"/>
              <a:r>
                <a:rPr lang="en-US" sz="600" dirty="0">
                  <a:solidFill>
                    <a:schemeClr val="tx2"/>
                  </a:solidFill>
                </a:rPr>
                <a:t>+</a:t>
              </a:r>
            </a:p>
            <a:p>
              <a:pPr algn="ctr"/>
              <a:br>
                <a:rPr lang="en-US" sz="600" dirty="0">
                  <a:solidFill>
                    <a:schemeClr val="tx2"/>
                  </a:solidFill>
                </a:rPr>
              </a:br>
              <a:endParaRPr lang="en-GB" sz="600" dirty="0">
                <a:solidFill>
                  <a:schemeClr val="tx2"/>
                </a:solidFill>
              </a:endParaRPr>
            </a:p>
          </p:txBody>
        </p:sp>
        <p:sp>
          <p:nvSpPr>
            <p:cNvPr id="307" name="TextBox 306">
              <a:extLst>
                <a:ext uri="{FF2B5EF4-FFF2-40B4-BE49-F238E27FC236}">
                  <a16:creationId xmlns:a16="http://schemas.microsoft.com/office/drawing/2014/main" id="{CF178F01-F87F-47D3-BC31-CC55F74256D7}"/>
                </a:ext>
              </a:extLst>
            </p:cNvPr>
            <p:cNvSpPr txBox="1"/>
            <p:nvPr/>
          </p:nvSpPr>
          <p:spPr>
            <a:xfrm>
              <a:off x="1924174" y="5830175"/>
              <a:ext cx="79633" cy="349702"/>
            </a:xfrm>
            <a:prstGeom prst="rect">
              <a:avLst/>
            </a:prstGeom>
            <a:solidFill>
              <a:srgbClr val="969696"/>
            </a:solidFill>
          </p:spPr>
          <p:txBody>
            <a:bodyPr wrap="none" lIns="18000" tIns="36000" rIns="18000" bIns="36000" rtlCol="0">
              <a:spAutoFit/>
            </a:bodyPr>
            <a:lstStyle/>
            <a:p>
              <a:pPr algn="ctr"/>
              <a:r>
                <a:rPr lang="en-US" sz="600" dirty="0">
                  <a:solidFill>
                    <a:schemeClr val="tx2"/>
                  </a:solidFill>
                </a:rPr>
                <a:t>_</a:t>
              </a:r>
            </a:p>
            <a:p>
              <a:pPr algn="ctr"/>
              <a:endParaRPr lang="en-US" sz="600" dirty="0">
                <a:solidFill>
                  <a:schemeClr val="tx2"/>
                </a:solidFill>
              </a:endParaRPr>
            </a:p>
            <a:p>
              <a:pPr algn="ctr"/>
              <a:endParaRPr lang="en-GB" sz="600" dirty="0">
                <a:solidFill>
                  <a:schemeClr val="tx2"/>
                </a:solidFill>
              </a:endParaRPr>
            </a:p>
          </p:txBody>
        </p:sp>
      </p:grpSp>
      <p:grpSp>
        <p:nvGrpSpPr>
          <p:cNvPr id="323" name="Group 322">
            <a:extLst>
              <a:ext uri="{FF2B5EF4-FFF2-40B4-BE49-F238E27FC236}">
                <a16:creationId xmlns:a16="http://schemas.microsoft.com/office/drawing/2014/main" id="{DFF92807-6282-4DC4-979F-248C00550AAF}"/>
              </a:ext>
            </a:extLst>
          </p:cNvPr>
          <p:cNvGrpSpPr/>
          <p:nvPr/>
        </p:nvGrpSpPr>
        <p:grpSpPr>
          <a:xfrm>
            <a:off x="83950" y="6066752"/>
            <a:ext cx="10893949" cy="354609"/>
            <a:chOff x="83950" y="6201835"/>
            <a:chExt cx="10893949" cy="354609"/>
          </a:xfrm>
        </p:grpSpPr>
        <p:sp>
          <p:nvSpPr>
            <p:cNvPr id="212" name="TextBox 211">
              <a:extLst>
                <a:ext uri="{FF2B5EF4-FFF2-40B4-BE49-F238E27FC236}">
                  <a16:creationId xmlns:a16="http://schemas.microsoft.com/office/drawing/2014/main" id="{3C2D8D7C-FF0F-409A-9AB5-4A7D258002C2}"/>
                </a:ext>
              </a:extLst>
            </p:cNvPr>
            <p:cNvSpPr txBox="1"/>
            <p:nvPr/>
          </p:nvSpPr>
          <p:spPr>
            <a:xfrm>
              <a:off x="83950" y="6243094"/>
              <a:ext cx="1796134" cy="276999"/>
            </a:xfrm>
            <a:prstGeom prst="rect">
              <a:avLst/>
            </a:prstGeom>
            <a:noFill/>
          </p:spPr>
          <p:txBody>
            <a:bodyPr wrap="none" rtlCol="0">
              <a:spAutoFit/>
            </a:bodyPr>
            <a:lstStyle/>
            <a:p>
              <a:pPr algn="r"/>
              <a:r>
                <a:rPr lang="en-US" sz="1200" dirty="0">
                  <a:solidFill>
                    <a:schemeClr val="tx1"/>
                  </a:solidFill>
                </a:rPr>
                <a:t>Prior HER2 TKI therapy</a:t>
              </a:r>
              <a:endParaRPr lang="en-GB" sz="1200" dirty="0">
                <a:solidFill>
                  <a:schemeClr val="tx1"/>
                </a:solidFill>
              </a:endParaRPr>
            </a:p>
          </p:txBody>
        </p:sp>
        <p:sp>
          <p:nvSpPr>
            <p:cNvPr id="308" name="TextBox 307">
              <a:extLst>
                <a:ext uri="{FF2B5EF4-FFF2-40B4-BE49-F238E27FC236}">
                  <a16:creationId xmlns:a16="http://schemas.microsoft.com/office/drawing/2014/main" id="{2B1984C5-18AB-47CD-B4C1-65FEAC08F001}"/>
                </a:ext>
              </a:extLst>
            </p:cNvPr>
            <p:cNvSpPr txBox="1"/>
            <p:nvPr/>
          </p:nvSpPr>
          <p:spPr>
            <a:xfrm>
              <a:off x="290523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09" name="TextBox 308">
              <a:extLst>
                <a:ext uri="{FF2B5EF4-FFF2-40B4-BE49-F238E27FC236}">
                  <a16:creationId xmlns:a16="http://schemas.microsoft.com/office/drawing/2014/main" id="{3A3E9AE4-AC65-4337-AC00-97EC4D705759}"/>
                </a:ext>
              </a:extLst>
            </p:cNvPr>
            <p:cNvSpPr txBox="1"/>
            <p:nvPr/>
          </p:nvSpPr>
          <p:spPr>
            <a:xfrm>
              <a:off x="3021188"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0" name="TextBox 309">
              <a:extLst>
                <a:ext uri="{FF2B5EF4-FFF2-40B4-BE49-F238E27FC236}">
                  <a16:creationId xmlns:a16="http://schemas.microsoft.com/office/drawing/2014/main" id="{5F00D0BD-0D2E-4972-8CB7-33DE872C1687}"/>
                </a:ext>
              </a:extLst>
            </p:cNvPr>
            <p:cNvSpPr txBox="1"/>
            <p:nvPr/>
          </p:nvSpPr>
          <p:spPr>
            <a:xfrm>
              <a:off x="4528629"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1" name="TextBox 310">
              <a:extLst>
                <a:ext uri="{FF2B5EF4-FFF2-40B4-BE49-F238E27FC236}">
                  <a16:creationId xmlns:a16="http://schemas.microsoft.com/office/drawing/2014/main" id="{8768568B-861F-43D4-A997-CC0E53F54119}"/>
                </a:ext>
              </a:extLst>
            </p:cNvPr>
            <p:cNvSpPr txBox="1"/>
            <p:nvPr/>
          </p:nvSpPr>
          <p:spPr>
            <a:xfrm>
              <a:off x="6028615"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US" sz="600" dirty="0">
                <a:solidFill>
                  <a:schemeClr val="tx2"/>
                </a:solidFill>
              </a:endParaRPr>
            </a:p>
          </p:txBody>
        </p:sp>
        <p:sp>
          <p:nvSpPr>
            <p:cNvPr id="312" name="TextBox 311">
              <a:extLst>
                <a:ext uri="{FF2B5EF4-FFF2-40B4-BE49-F238E27FC236}">
                  <a16:creationId xmlns:a16="http://schemas.microsoft.com/office/drawing/2014/main" id="{8A314492-F275-40DF-BFA1-62996E81E701}"/>
                </a:ext>
              </a:extLst>
            </p:cNvPr>
            <p:cNvSpPr txBox="1"/>
            <p:nvPr/>
          </p:nvSpPr>
          <p:spPr>
            <a:xfrm>
              <a:off x="5919009"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3" name="TextBox 312">
              <a:extLst>
                <a:ext uri="{FF2B5EF4-FFF2-40B4-BE49-F238E27FC236}">
                  <a16:creationId xmlns:a16="http://schemas.microsoft.com/office/drawing/2014/main" id="{E639E3A2-9D64-4C05-8E75-2B301CB904D4}"/>
                </a:ext>
              </a:extLst>
            </p:cNvPr>
            <p:cNvSpPr txBox="1"/>
            <p:nvPr/>
          </p:nvSpPr>
          <p:spPr>
            <a:xfrm>
              <a:off x="5807094"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4" name="TextBox 313">
              <a:extLst>
                <a:ext uri="{FF2B5EF4-FFF2-40B4-BE49-F238E27FC236}">
                  <a16:creationId xmlns:a16="http://schemas.microsoft.com/office/drawing/2014/main" id="{1B96B3CD-736B-4419-A881-3875203E38A2}"/>
                </a:ext>
              </a:extLst>
            </p:cNvPr>
            <p:cNvSpPr txBox="1"/>
            <p:nvPr/>
          </p:nvSpPr>
          <p:spPr>
            <a:xfrm>
              <a:off x="6266604"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6" name="TextBox 315">
              <a:extLst>
                <a:ext uri="{FF2B5EF4-FFF2-40B4-BE49-F238E27FC236}">
                  <a16:creationId xmlns:a16="http://schemas.microsoft.com/office/drawing/2014/main" id="{DF4161F9-9491-4636-A08B-966ABBC20D1A}"/>
                </a:ext>
              </a:extLst>
            </p:cNvPr>
            <p:cNvSpPr txBox="1"/>
            <p:nvPr/>
          </p:nvSpPr>
          <p:spPr>
            <a:xfrm>
              <a:off x="674893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7" name="TextBox 316">
              <a:extLst>
                <a:ext uri="{FF2B5EF4-FFF2-40B4-BE49-F238E27FC236}">
                  <a16:creationId xmlns:a16="http://schemas.microsoft.com/office/drawing/2014/main" id="{59C904F0-A5DF-42BF-B910-F43F4FA0604A}"/>
                </a:ext>
              </a:extLst>
            </p:cNvPr>
            <p:cNvSpPr txBox="1"/>
            <p:nvPr/>
          </p:nvSpPr>
          <p:spPr>
            <a:xfrm>
              <a:off x="7215796"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8" name="TextBox 317">
              <a:extLst>
                <a:ext uri="{FF2B5EF4-FFF2-40B4-BE49-F238E27FC236}">
                  <a16:creationId xmlns:a16="http://schemas.microsoft.com/office/drawing/2014/main" id="{C755D676-AE1F-4A16-ADEB-260466351092}"/>
                </a:ext>
              </a:extLst>
            </p:cNvPr>
            <p:cNvSpPr txBox="1"/>
            <p:nvPr/>
          </p:nvSpPr>
          <p:spPr>
            <a:xfrm>
              <a:off x="790629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19" name="TextBox 318">
              <a:extLst>
                <a:ext uri="{FF2B5EF4-FFF2-40B4-BE49-F238E27FC236}">
                  <a16:creationId xmlns:a16="http://schemas.microsoft.com/office/drawing/2014/main" id="{F60A1D40-D560-46BE-AF49-BAE71C3562EC}"/>
                </a:ext>
              </a:extLst>
            </p:cNvPr>
            <p:cNvSpPr txBox="1"/>
            <p:nvPr/>
          </p:nvSpPr>
          <p:spPr>
            <a:xfrm>
              <a:off x="10542380" y="6201835"/>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GB" sz="600" dirty="0">
                <a:solidFill>
                  <a:schemeClr val="tx2"/>
                </a:solidFill>
              </a:endParaRPr>
            </a:p>
          </p:txBody>
        </p:sp>
        <p:sp>
          <p:nvSpPr>
            <p:cNvPr id="320" name="TextBox 319">
              <a:extLst>
                <a:ext uri="{FF2B5EF4-FFF2-40B4-BE49-F238E27FC236}">
                  <a16:creationId xmlns:a16="http://schemas.microsoft.com/office/drawing/2014/main" id="{D4BD67A5-83F3-4ABC-B37D-3016A201B9F3}"/>
                </a:ext>
              </a:extLst>
            </p:cNvPr>
            <p:cNvSpPr txBox="1"/>
            <p:nvPr/>
          </p:nvSpPr>
          <p:spPr>
            <a:xfrm>
              <a:off x="10890251" y="6206742"/>
              <a:ext cx="87648" cy="349702"/>
            </a:xfrm>
            <a:prstGeom prst="rect">
              <a:avLst/>
            </a:prstGeom>
            <a:solidFill>
              <a:srgbClr val="FF6600"/>
            </a:solidFill>
          </p:spPr>
          <p:txBody>
            <a:bodyPr wrap="none" lIns="18000" tIns="36000" rIns="18000" bIns="36000" rtlCol="0">
              <a:spAutoFit/>
            </a:bodyPr>
            <a:lstStyle/>
            <a:p>
              <a:pPr algn="ctr"/>
              <a:endParaRPr lang="en-US" sz="600" dirty="0">
                <a:solidFill>
                  <a:schemeClr val="tx2"/>
                </a:solidFill>
              </a:endParaRPr>
            </a:p>
            <a:p>
              <a:pPr algn="ctr"/>
              <a:r>
                <a:rPr lang="en-US" sz="600" dirty="0">
                  <a:solidFill>
                    <a:schemeClr val="tx2"/>
                  </a:solidFill>
                </a:rPr>
                <a:t>Y</a:t>
              </a:r>
            </a:p>
            <a:p>
              <a:pPr algn="ctr"/>
              <a:endParaRPr lang="en-US" sz="600" dirty="0">
                <a:solidFill>
                  <a:schemeClr val="tx2"/>
                </a:solidFill>
              </a:endParaRPr>
            </a:p>
          </p:txBody>
        </p:sp>
      </p:grpSp>
      <p:sp>
        <p:nvSpPr>
          <p:cNvPr id="326" name="Rectangle 325">
            <a:extLst>
              <a:ext uri="{FF2B5EF4-FFF2-40B4-BE49-F238E27FC236}">
                <a16:creationId xmlns:a16="http://schemas.microsoft.com/office/drawing/2014/main" id="{84170C07-5480-4E04-944D-FF378F1B0C6D}"/>
              </a:ext>
            </a:extLst>
          </p:cNvPr>
          <p:cNvSpPr/>
          <p:nvPr/>
        </p:nvSpPr>
        <p:spPr>
          <a:xfrm rot="10800000">
            <a:off x="1880115" y="2228565"/>
            <a:ext cx="72000" cy="28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6CA267BE-91A3-4890-A8DF-D2A5FC28C0B6}"/>
              </a:ext>
            </a:extLst>
          </p:cNvPr>
          <p:cNvSpPr/>
          <p:nvPr/>
        </p:nvSpPr>
        <p:spPr>
          <a:xfrm rot="10800000">
            <a:off x="1994610" y="2480565"/>
            <a:ext cx="72000" cy="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5290E73C-CF7E-4FF6-8B1C-AA0B1A7C432F}"/>
              </a:ext>
            </a:extLst>
          </p:cNvPr>
          <p:cNvCxnSpPr/>
          <p:nvPr/>
        </p:nvCxnSpPr>
        <p:spPr>
          <a:xfrm>
            <a:off x="1809109" y="2504915"/>
            <a:ext cx="10079679"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2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LBA45: </a:t>
            </a:r>
            <a:r>
              <a:rPr lang="en-GB" dirty="0"/>
              <a:t>Primary data from DESTINY-Lung01: a phase 2 trial of trastuzumab deruxtecan (T-</a:t>
            </a:r>
            <a:r>
              <a:rPr lang="en-GB" dirty="0" err="1"/>
              <a:t>DXd</a:t>
            </a:r>
            <a:r>
              <a:rPr lang="en-GB" dirty="0"/>
              <a:t>) in patients (pts) with HER2-mutated (HER2m) metastatic non–small cell lung cancer (NSCLC) </a:t>
            </a:r>
            <a:r>
              <a:rPr lang="en-US" dirty="0"/>
              <a:t>– Li BT,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Li BT, et al. Ann </a:t>
            </a:r>
            <a:r>
              <a:rPr lang="en-US" dirty="0" err="1"/>
              <a:t>Oncol</a:t>
            </a:r>
            <a:r>
              <a:rPr lang="en-US" dirty="0"/>
              <a:t> 2021;32(</a:t>
            </a:r>
            <a:r>
              <a:rPr lang="en-US" dirty="0" err="1"/>
              <a:t>suppl</a:t>
            </a:r>
            <a:r>
              <a:rPr lang="en-US" dirty="0"/>
              <a:t>):</a:t>
            </a:r>
            <a:r>
              <a:rPr lang="en-US" dirty="0" err="1"/>
              <a:t>Abstr</a:t>
            </a:r>
            <a:r>
              <a:rPr lang="en-US" dirty="0"/>
              <a:t> LBA45</a:t>
            </a:r>
          </a:p>
        </p:txBody>
      </p:sp>
      <p:sp>
        <p:nvSpPr>
          <p:cNvPr id="9" name="TextBox 8">
            <a:extLst>
              <a:ext uri="{FF2B5EF4-FFF2-40B4-BE49-F238E27FC236}">
                <a16:creationId xmlns:a16="http://schemas.microsoft.com/office/drawing/2014/main" id="{F716B89C-5ADF-4906-AC6C-713F0A7AC1D1}"/>
              </a:ext>
            </a:extLst>
          </p:cNvPr>
          <p:cNvSpPr txBox="1"/>
          <p:nvPr/>
        </p:nvSpPr>
        <p:spPr>
          <a:xfrm>
            <a:off x="1842344" y="1929346"/>
            <a:ext cx="2659703" cy="338554"/>
          </a:xfrm>
          <a:prstGeom prst="rect">
            <a:avLst/>
          </a:prstGeom>
          <a:noFill/>
        </p:spPr>
        <p:txBody>
          <a:bodyPr wrap="none" rtlCol="0">
            <a:spAutoFit/>
          </a:bodyPr>
          <a:lstStyle/>
          <a:p>
            <a:pPr algn="ctr"/>
            <a:r>
              <a:rPr lang="en-US" sz="1600" b="1" dirty="0">
                <a:solidFill>
                  <a:srgbClr val="363636"/>
                </a:solidFill>
              </a:rPr>
              <a:t>Progression-free survival</a:t>
            </a:r>
            <a:endParaRPr lang="en-GB" sz="1600" b="1" dirty="0">
              <a:solidFill>
                <a:srgbClr val="363636"/>
              </a:solidFill>
            </a:endParaRPr>
          </a:p>
        </p:txBody>
      </p:sp>
      <p:sp>
        <p:nvSpPr>
          <p:cNvPr id="10" name="Freeform 21">
            <a:extLst>
              <a:ext uri="{FF2B5EF4-FFF2-40B4-BE49-F238E27FC236}">
                <a16:creationId xmlns:a16="http://schemas.microsoft.com/office/drawing/2014/main" id="{F20CE01D-466F-4B3C-8E07-09165FB325B9}"/>
              </a:ext>
            </a:extLst>
          </p:cNvPr>
          <p:cNvSpPr>
            <a:spLocks/>
          </p:cNvSpPr>
          <p:nvPr/>
        </p:nvSpPr>
        <p:spPr bwMode="auto">
          <a:xfrm>
            <a:off x="783705" y="2853660"/>
            <a:ext cx="5346000"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24" name="Group 23">
            <a:extLst>
              <a:ext uri="{FF2B5EF4-FFF2-40B4-BE49-F238E27FC236}">
                <a16:creationId xmlns:a16="http://schemas.microsoft.com/office/drawing/2014/main" id="{8C266E7B-3497-4240-AD04-0C11851615E5}"/>
              </a:ext>
            </a:extLst>
          </p:cNvPr>
          <p:cNvGrpSpPr/>
          <p:nvPr/>
        </p:nvGrpSpPr>
        <p:grpSpPr>
          <a:xfrm>
            <a:off x="132600" y="2714922"/>
            <a:ext cx="651107" cy="2557771"/>
            <a:chOff x="1352242" y="1264896"/>
            <a:chExt cx="632113" cy="2860260"/>
          </a:xfrm>
        </p:grpSpPr>
        <p:sp>
          <p:nvSpPr>
            <p:cNvPr id="11" name="TextBox 10">
              <a:extLst>
                <a:ext uri="{FF2B5EF4-FFF2-40B4-BE49-F238E27FC236}">
                  <a16:creationId xmlns:a16="http://schemas.microsoft.com/office/drawing/2014/main" id="{694B2893-5284-42B4-A3F5-BAEECDA0BD7D}"/>
                </a:ext>
              </a:extLst>
            </p:cNvPr>
            <p:cNvSpPr txBox="1"/>
            <p:nvPr/>
          </p:nvSpPr>
          <p:spPr>
            <a:xfrm rot="16200000">
              <a:off x="443240" y="2588842"/>
              <a:ext cx="2086921" cy="268918"/>
            </a:xfrm>
            <a:prstGeom prst="rect">
              <a:avLst/>
            </a:prstGeom>
            <a:noFill/>
          </p:spPr>
          <p:txBody>
            <a:bodyPr wrap="none" rtlCol="0">
              <a:spAutoFit/>
            </a:bodyPr>
            <a:lstStyle/>
            <a:p>
              <a:pPr algn="ctr" fontAlgn="base">
                <a:spcBef>
                  <a:spcPct val="0"/>
                </a:spcBef>
                <a:spcAft>
                  <a:spcPct val="0"/>
                </a:spcAft>
              </a:pPr>
              <a:r>
                <a:rPr lang="en-US" sz="1200" dirty="0">
                  <a:solidFill>
                    <a:srgbClr val="363636"/>
                  </a:solidFill>
                  <a:cs typeface="Arial" panose="020B0604020202020204" pitchFamily="34" charset="0"/>
                </a:rPr>
                <a:t>Proportion</a:t>
              </a:r>
              <a:r>
                <a:rPr lang="en-GB" sz="1200" dirty="0">
                  <a:solidFill>
                    <a:srgbClr val="363636"/>
                  </a:solidFill>
                  <a:cs typeface="Arial" panose="020B0604020202020204" pitchFamily="34" charset="0"/>
                </a:rPr>
                <a:t> of patients, %</a:t>
              </a:r>
            </a:p>
          </p:txBody>
        </p:sp>
        <p:sp>
          <p:nvSpPr>
            <p:cNvPr id="12" name="TextBox 11">
              <a:extLst>
                <a:ext uri="{FF2B5EF4-FFF2-40B4-BE49-F238E27FC236}">
                  <a16:creationId xmlns:a16="http://schemas.microsoft.com/office/drawing/2014/main" id="{4F729311-1480-446A-B41E-F92A9CDFD009}"/>
                </a:ext>
              </a:extLst>
            </p:cNvPr>
            <p:cNvSpPr txBox="1"/>
            <p:nvPr/>
          </p:nvSpPr>
          <p:spPr>
            <a:xfrm>
              <a:off x="1488043" y="1264896"/>
              <a:ext cx="426722"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13" name="Line 6">
              <a:extLst>
                <a:ext uri="{FF2B5EF4-FFF2-40B4-BE49-F238E27FC236}">
                  <a16:creationId xmlns:a16="http://schemas.microsoft.com/office/drawing/2014/main" id="{AABE3DA4-F0EC-48AC-9A34-C45B43AFB37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7">
              <a:extLst>
                <a:ext uri="{FF2B5EF4-FFF2-40B4-BE49-F238E27FC236}">
                  <a16:creationId xmlns:a16="http://schemas.microsoft.com/office/drawing/2014/main" id="{AED1B822-1B8E-4959-85FD-C2A9D51D1FDD}"/>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8">
              <a:extLst>
                <a:ext uri="{FF2B5EF4-FFF2-40B4-BE49-F238E27FC236}">
                  <a16:creationId xmlns:a16="http://schemas.microsoft.com/office/drawing/2014/main" id="{F6D8944B-947D-4C34-A912-E6C56736523D}"/>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9">
              <a:extLst>
                <a:ext uri="{FF2B5EF4-FFF2-40B4-BE49-F238E27FC236}">
                  <a16:creationId xmlns:a16="http://schemas.microsoft.com/office/drawing/2014/main" id="{37C26717-F0D4-47F1-B0BE-646D6A91C10C}"/>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10">
              <a:extLst>
                <a:ext uri="{FF2B5EF4-FFF2-40B4-BE49-F238E27FC236}">
                  <a16:creationId xmlns:a16="http://schemas.microsoft.com/office/drawing/2014/main" id="{A3C75D88-FBB3-4093-ACBE-62B2C60BFF47}"/>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1">
              <a:extLst>
                <a:ext uri="{FF2B5EF4-FFF2-40B4-BE49-F238E27FC236}">
                  <a16:creationId xmlns:a16="http://schemas.microsoft.com/office/drawing/2014/main" id="{B5B7436B-9663-4170-B60D-BF1D8D6A30FB}"/>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TextBox 18">
              <a:extLst>
                <a:ext uri="{FF2B5EF4-FFF2-40B4-BE49-F238E27FC236}">
                  <a16:creationId xmlns:a16="http://schemas.microsoft.com/office/drawing/2014/main" id="{FCBCCD3B-4D4B-46E6-AE70-DFD96F7ADBEA}"/>
                </a:ext>
              </a:extLst>
            </p:cNvPr>
            <p:cNvSpPr txBox="1"/>
            <p:nvPr/>
          </p:nvSpPr>
          <p:spPr>
            <a:xfrm>
              <a:off x="1570529" y="1789036"/>
              <a:ext cx="344241"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20" name="TextBox 19">
              <a:extLst>
                <a:ext uri="{FF2B5EF4-FFF2-40B4-BE49-F238E27FC236}">
                  <a16:creationId xmlns:a16="http://schemas.microsoft.com/office/drawing/2014/main" id="{5B383D07-4CDB-40C5-9F04-8342A324801D}"/>
                </a:ext>
              </a:extLst>
            </p:cNvPr>
            <p:cNvSpPr txBox="1"/>
            <p:nvPr/>
          </p:nvSpPr>
          <p:spPr>
            <a:xfrm>
              <a:off x="1570529" y="2287566"/>
              <a:ext cx="344241"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21" name="TextBox 20">
              <a:extLst>
                <a:ext uri="{FF2B5EF4-FFF2-40B4-BE49-F238E27FC236}">
                  <a16:creationId xmlns:a16="http://schemas.microsoft.com/office/drawing/2014/main" id="{9401D6EF-5575-4D07-9E45-585E2819E3B8}"/>
                </a:ext>
              </a:extLst>
            </p:cNvPr>
            <p:cNvSpPr txBox="1"/>
            <p:nvPr/>
          </p:nvSpPr>
          <p:spPr>
            <a:xfrm>
              <a:off x="1570529" y="2802220"/>
              <a:ext cx="344241"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22" name="TextBox 21">
              <a:extLst>
                <a:ext uri="{FF2B5EF4-FFF2-40B4-BE49-F238E27FC236}">
                  <a16:creationId xmlns:a16="http://schemas.microsoft.com/office/drawing/2014/main" id="{25F320E4-00BE-4C45-AEEA-65DBD60E1E81}"/>
                </a:ext>
              </a:extLst>
            </p:cNvPr>
            <p:cNvSpPr txBox="1"/>
            <p:nvPr/>
          </p:nvSpPr>
          <p:spPr>
            <a:xfrm>
              <a:off x="1570529" y="3306122"/>
              <a:ext cx="344241"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23" name="TextBox 22">
              <a:extLst>
                <a:ext uri="{FF2B5EF4-FFF2-40B4-BE49-F238E27FC236}">
                  <a16:creationId xmlns:a16="http://schemas.microsoft.com/office/drawing/2014/main" id="{C4A3124B-7E2F-4EB5-B800-D20E7205A26D}"/>
                </a:ext>
              </a:extLst>
            </p:cNvPr>
            <p:cNvSpPr txBox="1"/>
            <p:nvPr/>
          </p:nvSpPr>
          <p:spPr>
            <a:xfrm>
              <a:off x="1653018" y="3815398"/>
              <a:ext cx="261761" cy="309758"/>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grpSp>
      <p:grpSp>
        <p:nvGrpSpPr>
          <p:cNvPr id="103" name="Group 102">
            <a:extLst>
              <a:ext uri="{FF2B5EF4-FFF2-40B4-BE49-F238E27FC236}">
                <a16:creationId xmlns:a16="http://schemas.microsoft.com/office/drawing/2014/main" id="{83EC634D-704F-4336-A04B-5D341E9AF7D3}"/>
              </a:ext>
            </a:extLst>
          </p:cNvPr>
          <p:cNvGrpSpPr/>
          <p:nvPr/>
        </p:nvGrpSpPr>
        <p:grpSpPr>
          <a:xfrm>
            <a:off x="754730" y="5203061"/>
            <a:ext cx="5358933" cy="313980"/>
            <a:chOff x="1044739" y="5203061"/>
            <a:chExt cx="5202614" cy="313980"/>
          </a:xfrm>
        </p:grpSpPr>
        <p:sp>
          <p:nvSpPr>
            <p:cNvPr id="25" name="Line 19">
              <a:extLst>
                <a:ext uri="{FF2B5EF4-FFF2-40B4-BE49-F238E27FC236}">
                  <a16:creationId xmlns:a16="http://schemas.microsoft.com/office/drawing/2014/main" id="{E0376611-E39D-4C01-B7E8-03B2B417B766}"/>
                </a:ext>
              </a:extLst>
            </p:cNvPr>
            <p:cNvSpPr>
              <a:spLocks noChangeShapeType="1"/>
            </p:cNvSpPr>
            <p:nvPr/>
          </p:nvSpPr>
          <p:spPr bwMode="auto">
            <a:xfrm>
              <a:off x="453429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26" name="TextBox 25">
              <a:extLst>
                <a:ext uri="{FF2B5EF4-FFF2-40B4-BE49-F238E27FC236}">
                  <a16:creationId xmlns:a16="http://schemas.microsoft.com/office/drawing/2014/main" id="{11F80254-3D80-4F37-A7EE-04D8F831787B}"/>
                </a:ext>
              </a:extLst>
            </p:cNvPr>
            <p:cNvSpPr txBox="1"/>
            <p:nvPr/>
          </p:nvSpPr>
          <p:spPr>
            <a:xfrm>
              <a:off x="4422752"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18</a:t>
              </a:r>
            </a:p>
          </p:txBody>
        </p:sp>
        <p:sp>
          <p:nvSpPr>
            <p:cNvPr id="28" name="Line 21">
              <a:extLst>
                <a:ext uri="{FF2B5EF4-FFF2-40B4-BE49-F238E27FC236}">
                  <a16:creationId xmlns:a16="http://schemas.microsoft.com/office/drawing/2014/main" id="{D1E8FC7B-DCB1-47D8-8488-A27117032DB0}"/>
                </a:ext>
              </a:extLst>
            </p:cNvPr>
            <p:cNvSpPr>
              <a:spLocks noChangeShapeType="1"/>
            </p:cNvSpPr>
            <p:nvPr/>
          </p:nvSpPr>
          <p:spPr bwMode="auto">
            <a:xfrm>
              <a:off x="434182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9" name="Line 21">
              <a:extLst>
                <a:ext uri="{FF2B5EF4-FFF2-40B4-BE49-F238E27FC236}">
                  <a16:creationId xmlns:a16="http://schemas.microsoft.com/office/drawing/2014/main" id="{70BCEDD1-33F6-4C6F-9B51-0E3D5C69ED4D}"/>
                </a:ext>
              </a:extLst>
            </p:cNvPr>
            <p:cNvSpPr>
              <a:spLocks noChangeShapeType="1"/>
            </p:cNvSpPr>
            <p:nvPr/>
          </p:nvSpPr>
          <p:spPr bwMode="auto">
            <a:xfrm>
              <a:off x="415110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432EC869-2F19-4D69-8D03-DE6E80DE86FF}"/>
                </a:ext>
              </a:extLst>
            </p:cNvPr>
            <p:cNvSpPr txBox="1"/>
            <p:nvPr/>
          </p:nvSpPr>
          <p:spPr>
            <a:xfrm>
              <a:off x="4037986"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16</a:t>
              </a:r>
            </a:p>
          </p:txBody>
        </p:sp>
        <p:sp>
          <p:nvSpPr>
            <p:cNvPr id="31" name="Line 21">
              <a:extLst>
                <a:ext uri="{FF2B5EF4-FFF2-40B4-BE49-F238E27FC236}">
                  <a16:creationId xmlns:a16="http://schemas.microsoft.com/office/drawing/2014/main" id="{1C3FF8B6-194C-4C07-B333-6C0488AB3563}"/>
                </a:ext>
              </a:extLst>
            </p:cNvPr>
            <p:cNvSpPr>
              <a:spLocks noChangeShapeType="1"/>
            </p:cNvSpPr>
            <p:nvPr/>
          </p:nvSpPr>
          <p:spPr bwMode="auto">
            <a:xfrm>
              <a:off x="396164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3" name="Line 21">
              <a:extLst>
                <a:ext uri="{FF2B5EF4-FFF2-40B4-BE49-F238E27FC236}">
                  <a16:creationId xmlns:a16="http://schemas.microsoft.com/office/drawing/2014/main" id="{9A034C8B-8304-43CE-8FE8-7B0F20538F3F}"/>
                </a:ext>
              </a:extLst>
            </p:cNvPr>
            <p:cNvSpPr>
              <a:spLocks noChangeShapeType="1"/>
            </p:cNvSpPr>
            <p:nvPr/>
          </p:nvSpPr>
          <p:spPr bwMode="auto">
            <a:xfrm>
              <a:off x="377218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AB13B989-9199-4E1F-ADFA-0C828A5177C3}"/>
                </a:ext>
              </a:extLst>
            </p:cNvPr>
            <p:cNvSpPr txBox="1"/>
            <p:nvPr/>
          </p:nvSpPr>
          <p:spPr>
            <a:xfrm>
              <a:off x="3659064"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14</a:t>
              </a:r>
            </a:p>
          </p:txBody>
        </p:sp>
        <p:sp>
          <p:nvSpPr>
            <p:cNvPr id="35" name="Line 21">
              <a:extLst>
                <a:ext uri="{FF2B5EF4-FFF2-40B4-BE49-F238E27FC236}">
                  <a16:creationId xmlns:a16="http://schemas.microsoft.com/office/drawing/2014/main" id="{E62ACE16-F58A-434E-BB0E-E23B0FAC2230}"/>
                </a:ext>
              </a:extLst>
            </p:cNvPr>
            <p:cNvSpPr>
              <a:spLocks noChangeShapeType="1"/>
            </p:cNvSpPr>
            <p:nvPr/>
          </p:nvSpPr>
          <p:spPr bwMode="auto">
            <a:xfrm>
              <a:off x="358271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7" name="Line 21">
              <a:extLst>
                <a:ext uri="{FF2B5EF4-FFF2-40B4-BE49-F238E27FC236}">
                  <a16:creationId xmlns:a16="http://schemas.microsoft.com/office/drawing/2014/main" id="{9FC90536-22E5-44B9-958C-828CE63355ED}"/>
                </a:ext>
              </a:extLst>
            </p:cNvPr>
            <p:cNvSpPr>
              <a:spLocks noChangeShapeType="1"/>
            </p:cNvSpPr>
            <p:nvPr/>
          </p:nvSpPr>
          <p:spPr bwMode="auto">
            <a:xfrm>
              <a:off x="339325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id="{45FFCC20-241D-4EC6-8814-639BE08DD1F3}"/>
                </a:ext>
              </a:extLst>
            </p:cNvPr>
            <p:cNvSpPr txBox="1"/>
            <p:nvPr/>
          </p:nvSpPr>
          <p:spPr>
            <a:xfrm>
              <a:off x="3280142"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12</a:t>
              </a:r>
            </a:p>
          </p:txBody>
        </p:sp>
        <p:sp>
          <p:nvSpPr>
            <p:cNvPr id="39" name="Line 21">
              <a:extLst>
                <a:ext uri="{FF2B5EF4-FFF2-40B4-BE49-F238E27FC236}">
                  <a16:creationId xmlns:a16="http://schemas.microsoft.com/office/drawing/2014/main" id="{B6CA51B7-4EEE-4B26-B3F2-0A1A66404B24}"/>
                </a:ext>
              </a:extLst>
            </p:cNvPr>
            <p:cNvSpPr>
              <a:spLocks noChangeShapeType="1"/>
            </p:cNvSpPr>
            <p:nvPr/>
          </p:nvSpPr>
          <p:spPr bwMode="auto">
            <a:xfrm>
              <a:off x="32037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 name="Line 21">
              <a:extLst>
                <a:ext uri="{FF2B5EF4-FFF2-40B4-BE49-F238E27FC236}">
                  <a16:creationId xmlns:a16="http://schemas.microsoft.com/office/drawing/2014/main" id="{9E910649-EB83-4D74-885C-C7F53E39BB4F}"/>
                </a:ext>
              </a:extLst>
            </p:cNvPr>
            <p:cNvSpPr>
              <a:spLocks noChangeShapeType="1"/>
            </p:cNvSpPr>
            <p:nvPr/>
          </p:nvSpPr>
          <p:spPr bwMode="auto">
            <a:xfrm>
              <a:off x="301433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D9C05C8B-190D-4702-BF64-D6A71E4C11C8}"/>
                </a:ext>
              </a:extLst>
            </p:cNvPr>
            <p:cNvSpPr txBox="1"/>
            <p:nvPr/>
          </p:nvSpPr>
          <p:spPr>
            <a:xfrm>
              <a:off x="2901220"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10</a:t>
              </a:r>
            </a:p>
          </p:txBody>
        </p:sp>
        <p:sp>
          <p:nvSpPr>
            <p:cNvPr id="43" name="Line 21">
              <a:extLst>
                <a:ext uri="{FF2B5EF4-FFF2-40B4-BE49-F238E27FC236}">
                  <a16:creationId xmlns:a16="http://schemas.microsoft.com/office/drawing/2014/main" id="{88C0679B-14A1-4A69-94D9-DB30D1ADA26F}"/>
                </a:ext>
              </a:extLst>
            </p:cNvPr>
            <p:cNvSpPr>
              <a:spLocks noChangeShapeType="1"/>
            </p:cNvSpPr>
            <p:nvPr/>
          </p:nvSpPr>
          <p:spPr bwMode="auto">
            <a:xfrm>
              <a:off x="282487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 name="Line 21">
              <a:extLst>
                <a:ext uri="{FF2B5EF4-FFF2-40B4-BE49-F238E27FC236}">
                  <a16:creationId xmlns:a16="http://schemas.microsoft.com/office/drawing/2014/main" id="{FBA4A758-5F38-4368-851D-475AF6881FDC}"/>
                </a:ext>
              </a:extLst>
            </p:cNvPr>
            <p:cNvSpPr>
              <a:spLocks noChangeShapeType="1"/>
            </p:cNvSpPr>
            <p:nvPr/>
          </p:nvSpPr>
          <p:spPr bwMode="auto">
            <a:xfrm>
              <a:off x="263541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8897DAC9-2686-4BC4-B393-CF366D23461B}"/>
                </a:ext>
              </a:extLst>
            </p:cNvPr>
            <p:cNvSpPr txBox="1"/>
            <p:nvPr/>
          </p:nvSpPr>
          <p:spPr>
            <a:xfrm>
              <a:off x="2560426" y="5275061"/>
              <a:ext cx="146839"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a:t>
              </a:r>
            </a:p>
          </p:txBody>
        </p:sp>
        <p:sp>
          <p:nvSpPr>
            <p:cNvPr id="47" name="Line 21">
              <a:extLst>
                <a:ext uri="{FF2B5EF4-FFF2-40B4-BE49-F238E27FC236}">
                  <a16:creationId xmlns:a16="http://schemas.microsoft.com/office/drawing/2014/main" id="{4B669647-9CE6-4C9B-94C6-2765673FC7C4}"/>
                </a:ext>
              </a:extLst>
            </p:cNvPr>
            <p:cNvSpPr>
              <a:spLocks noChangeShapeType="1"/>
            </p:cNvSpPr>
            <p:nvPr/>
          </p:nvSpPr>
          <p:spPr bwMode="auto">
            <a:xfrm>
              <a:off x="244595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9" name="Line 21">
              <a:extLst>
                <a:ext uri="{FF2B5EF4-FFF2-40B4-BE49-F238E27FC236}">
                  <a16:creationId xmlns:a16="http://schemas.microsoft.com/office/drawing/2014/main" id="{92745809-A91E-4EF0-826F-7BB66D0C6386}"/>
                </a:ext>
              </a:extLst>
            </p:cNvPr>
            <p:cNvSpPr>
              <a:spLocks noChangeShapeType="1"/>
            </p:cNvSpPr>
            <p:nvPr/>
          </p:nvSpPr>
          <p:spPr bwMode="auto">
            <a:xfrm>
              <a:off x="2256494"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3646FCDC-DC8F-4876-AE8F-CDF9CDDB3179}"/>
                </a:ext>
              </a:extLst>
            </p:cNvPr>
            <p:cNvSpPr txBox="1"/>
            <p:nvPr/>
          </p:nvSpPr>
          <p:spPr>
            <a:xfrm>
              <a:off x="2181505" y="5275061"/>
              <a:ext cx="146839"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a:t>
              </a:r>
            </a:p>
          </p:txBody>
        </p:sp>
        <p:sp>
          <p:nvSpPr>
            <p:cNvPr id="51" name="Line 21">
              <a:extLst>
                <a:ext uri="{FF2B5EF4-FFF2-40B4-BE49-F238E27FC236}">
                  <a16:creationId xmlns:a16="http://schemas.microsoft.com/office/drawing/2014/main" id="{769C7B96-657A-47A2-BB80-CADE62C231EA}"/>
                </a:ext>
              </a:extLst>
            </p:cNvPr>
            <p:cNvSpPr>
              <a:spLocks noChangeShapeType="1"/>
            </p:cNvSpPr>
            <p:nvPr/>
          </p:nvSpPr>
          <p:spPr bwMode="auto">
            <a:xfrm>
              <a:off x="206703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3" name="Line 21">
              <a:extLst>
                <a:ext uri="{FF2B5EF4-FFF2-40B4-BE49-F238E27FC236}">
                  <a16:creationId xmlns:a16="http://schemas.microsoft.com/office/drawing/2014/main" id="{AD56E17D-8EA9-4ECC-A0D8-A5ADE4C90AFC}"/>
                </a:ext>
              </a:extLst>
            </p:cNvPr>
            <p:cNvSpPr>
              <a:spLocks noChangeShapeType="1"/>
            </p:cNvSpPr>
            <p:nvPr/>
          </p:nvSpPr>
          <p:spPr bwMode="auto">
            <a:xfrm>
              <a:off x="187757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8CDE297D-D279-4B9E-AB48-20B41208A446}"/>
                </a:ext>
              </a:extLst>
            </p:cNvPr>
            <p:cNvSpPr txBox="1"/>
            <p:nvPr/>
          </p:nvSpPr>
          <p:spPr>
            <a:xfrm>
              <a:off x="1802581" y="5275061"/>
              <a:ext cx="146839"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a:t>
              </a:r>
            </a:p>
          </p:txBody>
        </p:sp>
        <p:sp>
          <p:nvSpPr>
            <p:cNvPr id="55" name="Line 21">
              <a:extLst>
                <a:ext uri="{FF2B5EF4-FFF2-40B4-BE49-F238E27FC236}">
                  <a16:creationId xmlns:a16="http://schemas.microsoft.com/office/drawing/2014/main" id="{CDC0D893-6AB7-4D2D-AEAD-8BEEFC1C14B9}"/>
                </a:ext>
              </a:extLst>
            </p:cNvPr>
            <p:cNvSpPr>
              <a:spLocks noChangeShapeType="1"/>
            </p:cNvSpPr>
            <p:nvPr/>
          </p:nvSpPr>
          <p:spPr bwMode="auto">
            <a:xfrm>
              <a:off x="168811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7" name="Line 21">
              <a:extLst>
                <a:ext uri="{FF2B5EF4-FFF2-40B4-BE49-F238E27FC236}">
                  <a16:creationId xmlns:a16="http://schemas.microsoft.com/office/drawing/2014/main" id="{0D0FD06D-1303-41FC-88A6-91F96B73A807}"/>
                </a:ext>
              </a:extLst>
            </p:cNvPr>
            <p:cNvSpPr>
              <a:spLocks noChangeShapeType="1"/>
            </p:cNvSpPr>
            <p:nvPr/>
          </p:nvSpPr>
          <p:spPr bwMode="auto">
            <a:xfrm>
              <a:off x="149865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C5CBA8DD-614A-41E7-B1F7-6C64529DD61E}"/>
                </a:ext>
              </a:extLst>
            </p:cNvPr>
            <p:cNvSpPr txBox="1"/>
            <p:nvPr/>
          </p:nvSpPr>
          <p:spPr>
            <a:xfrm>
              <a:off x="1423660" y="5275061"/>
              <a:ext cx="146839"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a:t>
              </a:r>
            </a:p>
          </p:txBody>
        </p:sp>
        <p:sp>
          <p:nvSpPr>
            <p:cNvPr id="59" name="Line 21">
              <a:extLst>
                <a:ext uri="{FF2B5EF4-FFF2-40B4-BE49-F238E27FC236}">
                  <a16:creationId xmlns:a16="http://schemas.microsoft.com/office/drawing/2014/main" id="{EE78C2B0-A536-438B-AE19-BF6E8EA788FA}"/>
                </a:ext>
              </a:extLst>
            </p:cNvPr>
            <p:cNvSpPr>
              <a:spLocks noChangeShapeType="1"/>
            </p:cNvSpPr>
            <p:nvPr/>
          </p:nvSpPr>
          <p:spPr bwMode="auto">
            <a:xfrm>
              <a:off x="130919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1" name="Line 21">
              <a:extLst>
                <a:ext uri="{FF2B5EF4-FFF2-40B4-BE49-F238E27FC236}">
                  <a16:creationId xmlns:a16="http://schemas.microsoft.com/office/drawing/2014/main" id="{B5B1FF33-1D5E-4B5A-B2DC-D6A7B0E1AFCF}"/>
                </a:ext>
              </a:extLst>
            </p:cNvPr>
            <p:cNvSpPr>
              <a:spLocks noChangeShapeType="1"/>
            </p:cNvSpPr>
            <p:nvPr/>
          </p:nvSpPr>
          <p:spPr bwMode="auto">
            <a:xfrm>
              <a:off x="111972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4ECF37A7-1708-488A-A81D-3CE48FEDE84F}"/>
                </a:ext>
              </a:extLst>
            </p:cNvPr>
            <p:cNvSpPr txBox="1"/>
            <p:nvPr/>
          </p:nvSpPr>
          <p:spPr>
            <a:xfrm>
              <a:off x="1044739" y="5275061"/>
              <a:ext cx="146839"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0</a:t>
              </a:r>
            </a:p>
          </p:txBody>
        </p:sp>
        <p:sp>
          <p:nvSpPr>
            <p:cNvPr id="85" name="Line 21">
              <a:extLst>
                <a:ext uri="{FF2B5EF4-FFF2-40B4-BE49-F238E27FC236}">
                  <a16:creationId xmlns:a16="http://schemas.microsoft.com/office/drawing/2014/main" id="{BCDF5C09-1994-49BE-8008-FA6736621432}"/>
                </a:ext>
              </a:extLst>
            </p:cNvPr>
            <p:cNvSpPr>
              <a:spLocks noChangeShapeType="1"/>
            </p:cNvSpPr>
            <p:nvPr/>
          </p:nvSpPr>
          <p:spPr bwMode="auto">
            <a:xfrm>
              <a:off x="624735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87" name="Line 21">
              <a:extLst>
                <a:ext uri="{FF2B5EF4-FFF2-40B4-BE49-F238E27FC236}">
                  <a16:creationId xmlns:a16="http://schemas.microsoft.com/office/drawing/2014/main" id="{D8CF2740-6A8E-4F8C-9661-7FAFFC34B434}"/>
                </a:ext>
              </a:extLst>
            </p:cNvPr>
            <p:cNvSpPr>
              <a:spLocks noChangeShapeType="1"/>
            </p:cNvSpPr>
            <p:nvPr/>
          </p:nvSpPr>
          <p:spPr bwMode="auto">
            <a:xfrm>
              <a:off x="605789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88" name="TextBox 87">
              <a:extLst>
                <a:ext uri="{FF2B5EF4-FFF2-40B4-BE49-F238E27FC236}">
                  <a16:creationId xmlns:a16="http://schemas.microsoft.com/office/drawing/2014/main" id="{F5A8BF29-8158-4C67-AF34-EFE81D1D6822}"/>
                </a:ext>
              </a:extLst>
            </p:cNvPr>
            <p:cNvSpPr txBox="1"/>
            <p:nvPr/>
          </p:nvSpPr>
          <p:spPr>
            <a:xfrm>
              <a:off x="5944776"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26</a:t>
              </a:r>
            </a:p>
          </p:txBody>
        </p:sp>
        <p:sp>
          <p:nvSpPr>
            <p:cNvPr id="89" name="Line 21">
              <a:extLst>
                <a:ext uri="{FF2B5EF4-FFF2-40B4-BE49-F238E27FC236}">
                  <a16:creationId xmlns:a16="http://schemas.microsoft.com/office/drawing/2014/main" id="{E29660F2-812A-44D0-A5C1-ACA899DC7D73}"/>
                </a:ext>
              </a:extLst>
            </p:cNvPr>
            <p:cNvSpPr>
              <a:spLocks noChangeShapeType="1"/>
            </p:cNvSpPr>
            <p:nvPr/>
          </p:nvSpPr>
          <p:spPr bwMode="auto">
            <a:xfrm>
              <a:off x="586843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1" name="Line 21">
              <a:extLst>
                <a:ext uri="{FF2B5EF4-FFF2-40B4-BE49-F238E27FC236}">
                  <a16:creationId xmlns:a16="http://schemas.microsoft.com/office/drawing/2014/main" id="{DC65DD4A-F327-4772-B999-FFF694DCB7D9}"/>
                </a:ext>
              </a:extLst>
            </p:cNvPr>
            <p:cNvSpPr>
              <a:spLocks noChangeShapeType="1"/>
            </p:cNvSpPr>
            <p:nvPr/>
          </p:nvSpPr>
          <p:spPr bwMode="auto">
            <a:xfrm>
              <a:off x="5678971"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2" name="TextBox 91">
              <a:extLst>
                <a:ext uri="{FF2B5EF4-FFF2-40B4-BE49-F238E27FC236}">
                  <a16:creationId xmlns:a16="http://schemas.microsoft.com/office/drawing/2014/main" id="{AB59AE69-EB88-455E-825E-76B6D31C91B8}"/>
                </a:ext>
              </a:extLst>
            </p:cNvPr>
            <p:cNvSpPr txBox="1"/>
            <p:nvPr/>
          </p:nvSpPr>
          <p:spPr>
            <a:xfrm>
              <a:off x="5565854"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24</a:t>
              </a:r>
            </a:p>
          </p:txBody>
        </p:sp>
        <p:sp>
          <p:nvSpPr>
            <p:cNvPr id="93" name="Line 21">
              <a:extLst>
                <a:ext uri="{FF2B5EF4-FFF2-40B4-BE49-F238E27FC236}">
                  <a16:creationId xmlns:a16="http://schemas.microsoft.com/office/drawing/2014/main" id="{4F2A4548-6682-4BB5-87E6-523FB642B615}"/>
                </a:ext>
              </a:extLst>
            </p:cNvPr>
            <p:cNvSpPr>
              <a:spLocks noChangeShapeType="1"/>
            </p:cNvSpPr>
            <p:nvPr/>
          </p:nvSpPr>
          <p:spPr bwMode="auto">
            <a:xfrm>
              <a:off x="548951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5" name="Line 21">
              <a:extLst>
                <a:ext uri="{FF2B5EF4-FFF2-40B4-BE49-F238E27FC236}">
                  <a16:creationId xmlns:a16="http://schemas.microsoft.com/office/drawing/2014/main" id="{B3857E4A-56C5-40B8-8A0B-A2F76E160952}"/>
                </a:ext>
              </a:extLst>
            </p:cNvPr>
            <p:cNvSpPr>
              <a:spLocks noChangeShapeType="1"/>
            </p:cNvSpPr>
            <p:nvPr/>
          </p:nvSpPr>
          <p:spPr bwMode="auto">
            <a:xfrm>
              <a:off x="530004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6" name="TextBox 95">
              <a:extLst>
                <a:ext uri="{FF2B5EF4-FFF2-40B4-BE49-F238E27FC236}">
                  <a16:creationId xmlns:a16="http://schemas.microsoft.com/office/drawing/2014/main" id="{948D99C1-0D19-4CDC-80D5-B9D64BFD33CC}"/>
                </a:ext>
              </a:extLst>
            </p:cNvPr>
            <p:cNvSpPr txBox="1"/>
            <p:nvPr/>
          </p:nvSpPr>
          <p:spPr>
            <a:xfrm>
              <a:off x="5186932"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22</a:t>
              </a:r>
            </a:p>
          </p:txBody>
        </p:sp>
        <p:sp>
          <p:nvSpPr>
            <p:cNvPr id="97" name="Line 21">
              <a:extLst>
                <a:ext uri="{FF2B5EF4-FFF2-40B4-BE49-F238E27FC236}">
                  <a16:creationId xmlns:a16="http://schemas.microsoft.com/office/drawing/2014/main" id="{FA3C8E0B-E5E4-4454-A5C2-78B2EB4B6F00}"/>
                </a:ext>
              </a:extLst>
            </p:cNvPr>
            <p:cNvSpPr>
              <a:spLocks noChangeShapeType="1"/>
            </p:cNvSpPr>
            <p:nvPr/>
          </p:nvSpPr>
          <p:spPr bwMode="auto">
            <a:xfrm>
              <a:off x="511058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99" name="Line 21">
              <a:extLst>
                <a:ext uri="{FF2B5EF4-FFF2-40B4-BE49-F238E27FC236}">
                  <a16:creationId xmlns:a16="http://schemas.microsoft.com/office/drawing/2014/main" id="{1B90494C-27D8-4F42-AFD7-2EBFD42981C5}"/>
                </a:ext>
              </a:extLst>
            </p:cNvPr>
            <p:cNvSpPr>
              <a:spLocks noChangeShapeType="1"/>
            </p:cNvSpPr>
            <p:nvPr/>
          </p:nvSpPr>
          <p:spPr bwMode="auto">
            <a:xfrm>
              <a:off x="492112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100" name="TextBox 99">
              <a:extLst>
                <a:ext uri="{FF2B5EF4-FFF2-40B4-BE49-F238E27FC236}">
                  <a16:creationId xmlns:a16="http://schemas.microsoft.com/office/drawing/2014/main" id="{FB24CDA2-D6CE-4020-8F87-014DDE5BC75E}"/>
                </a:ext>
              </a:extLst>
            </p:cNvPr>
            <p:cNvSpPr txBox="1"/>
            <p:nvPr/>
          </p:nvSpPr>
          <p:spPr>
            <a:xfrm>
              <a:off x="4808011" y="5275061"/>
              <a:ext cx="223094"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20</a:t>
              </a:r>
            </a:p>
          </p:txBody>
        </p:sp>
        <p:sp>
          <p:nvSpPr>
            <p:cNvPr id="101" name="Line 21">
              <a:extLst>
                <a:ext uri="{FF2B5EF4-FFF2-40B4-BE49-F238E27FC236}">
                  <a16:creationId xmlns:a16="http://schemas.microsoft.com/office/drawing/2014/main" id="{5A0E734D-60E3-40E4-A847-E606D9AA37DF}"/>
                </a:ext>
              </a:extLst>
            </p:cNvPr>
            <p:cNvSpPr>
              <a:spLocks noChangeShapeType="1"/>
            </p:cNvSpPr>
            <p:nvPr/>
          </p:nvSpPr>
          <p:spPr bwMode="auto">
            <a:xfrm>
              <a:off x="473166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grpSp>
      <p:grpSp>
        <p:nvGrpSpPr>
          <p:cNvPr id="162" name="Group 161">
            <a:extLst>
              <a:ext uri="{FF2B5EF4-FFF2-40B4-BE49-F238E27FC236}">
                <a16:creationId xmlns:a16="http://schemas.microsoft.com/office/drawing/2014/main" id="{F3E58379-559F-4AD2-89CC-0C0AF2EB59F3}"/>
              </a:ext>
            </a:extLst>
          </p:cNvPr>
          <p:cNvGrpSpPr/>
          <p:nvPr/>
        </p:nvGrpSpPr>
        <p:grpSpPr>
          <a:xfrm>
            <a:off x="715458" y="5822428"/>
            <a:ext cx="5472214" cy="241980"/>
            <a:chOff x="993629" y="5966799"/>
            <a:chExt cx="5472214" cy="241980"/>
          </a:xfrm>
        </p:grpSpPr>
        <p:sp>
          <p:nvSpPr>
            <p:cNvPr id="107" name="TextBox 106">
              <a:extLst>
                <a:ext uri="{FF2B5EF4-FFF2-40B4-BE49-F238E27FC236}">
                  <a16:creationId xmlns:a16="http://schemas.microsoft.com/office/drawing/2014/main" id="{93CABF66-5696-4104-AB8C-9F0D03C7AAB6}"/>
                </a:ext>
              </a:extLst>
            </p:cNvPr>
            <p:cNvSpPr txBox="1"/>
            <p:nvPr/>
          </p:nvSpPr>
          <p:spPr>
            <a:xfrm>
              <a:off x="4551683"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a:t>
              </a:r>
            </a:p>
          </p:txBody>
        </p:sp>
        <p:sp>
          <p:nvSpPr>
            <p:cNvPr id="108" name="TextBox 107">
              <a:extLst>
                <a:ext uri="{FF2B5EF4-FFF2-40B4-BE49-F238E27FC236}">
                  <a16:creationId xmlns:a16="http://schemas.microsoft.com/office/drawing/2014/main" id="{1BDBFB77-F282-4D5C-98D3-A258323B64EF}"/>
                </a:ext>
              </a:extLst>
            </p:cNvPr>
            <p:cNvSpPr txBox="1"/>
            <p:nvPr/>
          </p:nvSpPr>
          <p:spPr>
            <a:xfrm>
              <a:off x="4353421"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9</a:t>
              </a:r>
            </a:p>
          </p:txBody>
        </p:sp>
        <p:sp>
          <p:nvSpPr>
            <p:cNvPr id="111" name="TextBox 110">
              <a:extLst>
                <a:ext uri="{FF2B5EF4-FFF2-40B4-BE49-F238E27FC236}">
                  <a16:creationId xmlns:a16="http://schemas.microsoft.com/office/drawing/2014/main" id="{3DEEDB87-5B6E-4C65-8F30-AC8C900C32E7}"/>
                </a:ext>
              </a:extLst>
            </p:cNvPr>
            <p:cNvSpPr txBox="1"/>
            <p:nvPr/>
          </p:nvSpPr>
          <p:spPr>
            <a:xfrm>
              <a:off x="4116084"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13</a:t>
              </a:r>
            </a:p>
          </p:txBody>
        </p:sp>
        <p:sp>
          <p:nvSpPr>
            <p:cNvPr id="113" name="TextBox 112">
              <a:extLst>
                <a:ext uri="{FF2B5EF4-FFF2-40B4-BE49-F238E27FC236}">
                  <a16:creationId xmlns:a16="http://schemas.microsoft.com/office/drawing/2014/main" id="{D14CC7F2-0978-4B07-A84E-1A7E7DE5919E}"/>
                </a:ext>
              </a:extLst>
            </p:cNvPr>
            <p:cNvSpPr txBox="1"/>
            <p:nvPr/>
          </p:nvSpPr>
          <p:spPr>
            <a:xfrm>
              <a:off x="3920930"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15</a:t>
              </a:r>
            </a:p>
          </p:txBody>
        </p:sp>
        <p:sp>
          <p:nvSpPr>
            <p:cNvPr id="115" name="TextBox 114">
              <a:extLst>
                <a:ext uri="{FF2B5EF4-FFF2-40B4-BE49-F238E27FC236}">
                  <a16:creationId xmlns:a16="http://schemas.microsoft.com/office/drawing/2014/main" id="{8ECE7128-B84F-4AF5-B1CC-2C6B42538A8F}"/>
                </a:ext>
              </a:extLst>
            </p:cNvPr>
            <p:cNvSpPr txBox="1"/>
            <p:nvPr/>
          </p:nvSpPr>
          <p:spPr>
            <a:xfrm>
              <a:off x="3725777"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15</a:t>
              </a:r>
            </a:p>
          </p:txBody>
        </p:sp>
        <p:sp>
          <p:nvSpPr>
            <p:cNvPr id="117" name="TextBox 116">
              <a:extLst>
                <a:ext uri="{FF2B5EF4-FFF2-40B4-BE49-F238E27FC236}">
                  <a16:creationId xmlns:a16="http://schemas.microsoft.com/office/drawing/2014/main" id="{061036DD-6B6D-4619-A711-5E85F3B47E29}"/>
                </a:ext>
              </a:extLst>
            </p:cNvPr>
            <p:cNvSpPr txBox="1"/>
            <p:nvPr/>
          </p:nvSpPr>
          <p:spPr>
            <a:xfrm>
              <a:off x="3530624"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19</a:t>
              </a:r>
            </a:p>
          </p:txBody>
        </p:sp>
        <p:sp>
          <p:nvSpPr>
            <p:cNvPr id="119" name="TextBox 118">
              <a:extLst>
                <a:ext uri="{FF2B5EF4-FFF2-40B4-BE49-F238E27FC236}">
                  <a16:creationId xmlns:a16="http://schemas.microsoft.com/office/drawing/2014/main" id="{2C3171A6-A27C-46B4-A31F-F5925FFD30E1}"/>
                </a:ext>
              </a:extLst>
            </p:cNvPr>
            <p:cNvSpPr txBox="1"/>
            <p:nvPr/>
          </p:nvSpPr>
          <p:spPr>
            <a:xfrm>
              <a:off x="3335470"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19</a:t>
              </a:r>
            </a:p>
          </p:txBody>
        </p:sp>
        <p:sp>
          <p:nvSpPr>
            <p:cNvPr id="121" name="TextBox 120">
              <a:extLst>
                <a:ext uri="{FF2B5EF4-FFF2-40B4-BE49-F238E27FC236}">
                  <a16:creationId xmlns:a16="http://schemas.microsoft.com/office/drawing/2014/main" id="{10978AFE-DE37-429A-B4A0-82F97CDA9266}"/>
                </a:ext>
              </a:extLst>
            </p:cNvPr>
            <p:cNvSpPr txBox="1"/>
            <p:nvPr/>
          </p:nvSpPr>
          <p:spPr>
            <a:xfrm>
              <a:off x="3140316"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21</a:t>
              </a:r>
            </a:p>
          </p:txBody>
        </p:sp>
        <p:sp>
          <p:nvSpPr>
            <p:cNvPr id="123" name="TextBox 122">
              <a:extLst>
                <a:ext uri="{FF2B5EF4-FFF2-40B4-BE49-F238E27FC236}">
                  <a16:creationId xmlns:a16="http://schemas.microsoft.com/office/drawing/2014/main" id="{D29FE47E-75A4-4B56-8C6B-3FE077896B7D}"/>
                </a:ext>
              </a:extLst>
            </p:cNvPr>
            <p:cNvSpPr txBox="1"/>
            <p:nvPr/>
          </p:nvSpPr>
          <p:spPr>
            <a:xfrm>
              <a:off x="2945163"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25</a:t>
              </a:r>
            </a:p>
          </p:txBody>
        </p:sp>
        <p:sp>
          <p:nvSpPr>
            <p:cNvPr id="125" name="TextBox 124">
              <a:extLst>
                <a:ext uri="{FF2B5EF4-FFF2-40B4-BE49-F238E27FC236}">
                  <a16:creationId xmlns:a16="http://schemas.microsoft.com/office/drawing/2014/main" id="{81EFB15F-0578-4585-AE40-9541EA4D32DC}"/>
                </a:ext>
              </a:extLst>
            </p:cNvPr>
            <p:cNvSpPr txBox="1"/>
            <p:nvPr/>
          </p:nvSpPr>
          <p:spPr>
            <a:xfrm>
              <a:off x="2750009"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31</a:t>
              </a:r>
            </a:p>
          </p:txBody>
        </p:sp>
        <p:sp>
          <p:nvSpPr>
            <p:cNvPr id="127" name="TextBox 126">
              <a:extLst>
                <a:ext uri="{FF2B5EF4-FFF2-40B4-BE49-F238E27FC236}">
                  <a16:creationId xmlns:a16="http://schemas.microsoft.com/office/drawing/2014/main" id="{49763731-535A-470E-B8FD-2AD12D405D76}"/>
                </a:ext>
              </a:extLst>
            </p:cNvPr>
            <p:cNvSpPr txBox="1"/>
            <p:nvPr/>
          </p:nvSpPr>
          <p:spPr>
            <a:xfrm>
              <a:off x="2554857"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39</a:t>
              </a:r>
            </a:p>
          </p:txBody>
        </p:sp>
        <p:sp>
          <p:nvSpPr>
            <p:cNvPr id="129" name="TextBox 128">
              <a:extLst>
                <a:ext uri="{FF2B5EF4-FFF2-40B4-BE49-F238E27FC236}">
                  <a16:creationId xmlns:a16="http://schemas.microsoft.com/office/drawing/2014/main" id="{65FAFCAA-CABD-4DF0-835D-51B6B355E8BB}"/>
                </a:ext>
              </a:extLst>
            </p:cNvPr>
            <p:cNvSpPr txBox="1"/>
            <p:nvPr/>
          </p:nvSpPr>
          <p:spPr>
            <a:xfrm>
              <a:off x="2359703"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42</a:t>
              </a:r>
            </a:p>
          </p:txBody>
        </p:sp>
        <p:sp>
          <p:nvSpPr>
            <p:cNvPr id="131" name="TextBox 130">
              <a:extLst>
                <a:ext uri="{FF2B5EF4-FFF2-40B4-BE49-F238E27FC236}">
                  <a16:creationId xmlns:a16="http://schemas.microsoft.com/office/drawing/2014/main" id="{CD2003ED-B585-4428-A806-483B0F4242EC}"/>
                </a:ext>
              </a:extLst>
            </p:cNvPr>
            <p:cNvSpPr txBox="1"/>
            <p:nvPr/>
          </p:nvSpPr>
          <p:spPr>
            <a:xfrm>
              <a:off x="2164550"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49</a:t>
              </a:r>
            </a:p>
          </p:txBody>
        </p:sp>
        <p:sp>
          <p:nvSpPr>
            <p:cNvPr id="133" name="TextBox 132">
              <a:extLst>
                <a:ext uri="{FF2B5EF4-FFF2-40B4-BE49-F238E27FC236}">
                  <a16:creationId xmlns:a16="http://schemas.microsoft.com/office/drawing/2014/main" id="{B6559679-E690-420A-8E78-09E2BF038D6A}"/>
                </a:ext>
              </a:extLst>
            </p:cNvPr>
            <p:cNvSpPr txBox="1"/>
            <p:nvPr/>
          </p:nvSpPr>
          <p:spPr>
            <a:xfrm>
              <a:off x="1969396"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55</a:t>
              </a:r>
            </a:p>
          </p:txBody>
        </p:sp>
        <p:sp>
          <p:nvSpPr>
            <p:cNvPr id="135" name="TextBox 134">
              <a:extLst>
                <a:ext uri="{FF2B5EF4-FFF2-40B4-BE49-F238E27FC236}">
                  <a16:creationId xmlns:a16="http://schemas.microsoft.com/office/drawing/2014/main" id="{C3226FE7-63D7-423A-ACC5-F47642CC0937}"/>
                </a:ext>
              </a:extLst>
            </p:cNvPr>
            <p:cNvSpPr txBox="1"/>
            <p:nvPr/>
          </p:nvSpPr>
          <p:spPr>
            <a:xfrm>
              <a:off x="1774242"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69</a:t>
              </a:r>
            </a:p>
          </p:txBody>
        </p:sp>
        <p:sp>
          <p:nvSpPr>
            <p:cNvPr id="137" name="TextBox 136">
              <a:extLst>
                <a:ext uri="{FF2B5EF4-FFF2-40B4-BE49-F238E27FC236}">
                  <a16:creationId xmlns:a16="http://schemas.microsoft.com/office/drawing/2014/main" id="{BBAECE4B-406E-4E8C-B986-26DD96F38FDD}"/>
                </a:ext>
              </a:extLst>
            </p:cNvPr>
            <p:cNvSpPr txBox="1"/>
            <p:nvPr/>
          </p:nvSpPr>
          <p:spPr>
            <a:xfrm>
              <a:off x="1579089"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74</a:t>
              </a:r>
            </a:p>
          </p:txBody>
        </p:sp>
        <p:sp>
          <p:nvSpPr>
            <p:cNvPr id="139" name="TextBox 138">
              <a:extLst>
                <a:ext uri="{FF2B5EF4-FFF2-40B4-BE49-F238E27FC236}">
                  <a16:creationId xmlns:a16="http://schemas.microsoft.com/office/drawing/2014/main" id="{C738AD0F-2F47-4EC5-8819-B6858D0438B8}"/>
                </a:ext>
              </a:extLst>
            </p:cNvPr>
            <p:cNvSpPr txBox="1"/>
            <p:nvPr/>
          </p:nvSpPr>
          <p:spPr>
            <a:xfrm>
              <a:off x="1383936"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83</a:t>
              </a:r>
            </a:p>
          </p:txBody>
        </p:sp>
        <p:sp>
          <p:nvSpPr>
            <p:cNvPr id="141" name="TextBox 140">
              <a:extLst>
                <a:ext uri="{FF2B5EF4-FFF2-40B4-BE49-F238E27FC236}">
                  <a16:creationId xmlns:a16="http://schemas.microsoft.com/office/drawing/2014/main" id="{512E0660-8171-4B5B-BF49-22A5DC184D6B}"/>
                </a:ext>
              </a:extLst>
            </p:cNvPr>
            <p:cNvSpPr txBox="1"/>
            <p:nvPr/>
          </p:nvSpPr>
          <p:spPr>
            <a:xfrm>
              <a:off x="1188783"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89</a:t>
              </a:r>
            </a:p>
          </p:txBody>
        </p:sp>
        <p:sp>
          <p:nvSpPr>
            <p:cNvPr id="143" name="TextBox 142">
              <a:extLst>
                <a:ext uri="{FF2B5EF4-FFF2-40B4-BE49-F238E27FC236}">
                  <a16:creationId xmlns:a16="http://schemas.microsoft.com/office/drawing/2014/main" id="{C48C5ED0-05FB-4454-9FED-84A5ED052AD2}"/>
                </a:ext>
              </a:extLst>
            </p:cNvPr>
            <p:cNvSpPr txBox="1"/>
            <p:nvPr/>
          </p:nvSpPr>
          <p:spPr>
            <a:xfrm>
              <a:off x="993629" y="596679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91</a:t>
              </a:r>
            </a:p>
          </p:txBody>
        </p:sp>
        <p:sp>
          <p:nvSpPr>
            <p:cNvPr id="145" name="TextBox 144">
              <a:extLst>
                <a:ext uri="{FF2B5EF4-FFF2-40B4-BE49-F238E27FC236}">
                  <a16:creationId xmlns:a16="http://schemas.microsoft.com/office/drawing/2014/main" id="{89DA85B9-59EE-41B0-B927-C9797AD21808}"/>
                </a:ext>
              </a:extLst>
            </p:cNvPr>
            <p:cNvSpPr txBox="1"/>
            <p:nvPr/>
          </p:nvSpPr>
          <p:spPr>
            <a:xfrm>
              <a:off x="6314592"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0</a:t>
              </a:r>
            </a:p>
          </p:txBody>
        </p:sp>
        <p:sp>
          <p:nvSpPr>
            <p:cNvPr id="147" name="TextBox 146">
              <a:extLst>
                <a:ext uri="{FF2B5EF4-FFF2-40B4-BE49-F238E27FC236}">
                  <a16:creationId xmlns:a16="http://schemas.microsoft.com/office/drawing/2014/main" id="{E83AE496-8FD2-4AF2-A1CE-D916ECECB837}"/>
                </a:ext>
              </a:extLst>
            </p:cNvPr>
            <p:cNvSpPr txBox="1"/>
            <p:nvPr/>
          </p:nvSpPr>
          <p:spPr>
            <a:xfrm>
              <a:off x="6119439"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49" name="TextBox 148">
              <a:extLst>
                <a:ext uri="{FF2B5EF4-FFF2-40B4-BE49-F238E27FC236}">
                  <a16:creationId xmlns:a16="http://schemas.microsoft.com/office/drawing/2014/main" id="{86C1255B-1F85-4874-B0E3-90F520611157}"/>
                </a:ext>
              </a:extLst>
            </p:cNvPr>
            <p:cNvSpPr txBox="1"/>
            <p:nvPr/>
          </p:nvSpPr>
          <p:spPr>
            <a:xfrm>
              <a:off x="5924285"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51" name="TextBox 150">
              <a:extLst>
                <a:ext uri="{FF2B5EF4-FFF2-40B4-BE49-F238E27FC236}">
                  <a16:creationId xmlns:a16="http://schemas.microsoft.com/office/drawing/2014/main" id="{50F78881-865F-46AB-B27D-59DAEADBA414}"/>
                </a:ext>
              </a:extLst>
            </p:cNvPr>
            <p:cNvSpPr txBox="1"/>
            <p:nvPr/>
          </p:nvSpPr>
          <p:spPr>
            <a:xfrm>
              <a:off x="5729131"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53" name="TextBox 152">
              <a:extLst>
                <a:ext uri="{FF2B5EF4-FFF2-40B4-BE49-F238E27FC236}">
                  <a16:creationId xmlns:a16="http://schemas.microsoft.com/office/drawing/2014/main" id="{1C833FD6-B057-4ACC-9C84-2F833ACE9478}"/>
                </a:ext>
              </a:extLst>
            </p:cNvPr>
            <p:cNvSpPr txBox="1"/>
            <p:nvPr/>
          </p:nvSpPr>
          <p:spPr>
            <a:xfrm>
              <a:off x="5533978"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55" name="TextBox 154">
              <a:extLst>
                <a:ext uri="{FF2B5EF4-FFF2-40B4-BE49-F238E27FC236}">
                  <a16:creationId xmlns:a16="http://schemas.microsoft.com/office/drawing/2014/main" id="{4615953B-0352-4B32-8830-56ECEABCE70D}"/>
                </a:ext>
              </a:extLst>
            </p:cNvPr>
            <p:cNvSpPr txBox="1"/>
            <p:nvPr/>
          </p:nvSpPr>
          <p:spPr>
            <a:xfrm>
              <a:off x="5338824"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57" name="TextBox 156">
              <a:extLst>
                <a:ext uri="{FF2B5EF4-FFF2-40B4-BE49-F238E27FC236}">
                  <a16:creationId xmlns:a16="http://schemas.microsoft.com/office/drawing/2014/main" id="{F0B3C1E6-9D82-439F-BFBC-730B83CD4E9F}"/>
                </a:ext>
              </a:extLst>
            </p:cNvPr>
            <p:cNvSpPr txBox="1"/>
            <p:nvPr/>
          </p:nvSpPr>
          <p:spPr>
            <a:xfrm>
              <a:off x="5143673"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159" name="TextBox 158">
              <a:extLst>
                <a:ext uri="{FF2B5EF4-FFF2-40B4-BE49-F238E27FC236}">
                  <a16:creationId xmlns:a16="http://schemas.microsoft.com/office/drawing/2014/main" id="{D5CAB1EC-4818-4E9E-9602-D7548188EC37}"/>
                </a:ext>
              </a:extLst>
            </p:cNvPr>
            <p:cNvSpPr txBox="1"/>
            <p:nvPr/>
          </p:nvSpPr>
          <p:spPr>
            <a:xfrm>
              <a:off x="4948518"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a:t>
              </a:r>
            </a:p>
          </p:txBody>
        </p:sp>
        <p:sp>
          <p:nvSpPr>
            <p:cNvPr id="161" name="TextBox 160">
              <a:extLst>
                <a:ext uri="{FF2B5EF4-FFF2-40B4-BE49-F238E27FC236}">
                  <a16:creationId xmlns:a16="http://schemas.microsoft.com/office/drawing/2014/main" id="{323C1899-948B-4830-86B2-E098A8CCAF14}"/>
                </a:ext>
              </a:extLst>
            </p:cNvPr>
            <p:cNvSpPr txBox="1"/>
            <p:nvPr/>
          </p:nvSpPr>
          <p:spPr>
            <a:xfrm>
              <a:off x="4753364" y="5966799"/>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a:t>
              </a:r>
            </a:p>
          </p:txBody>
        </p:sp>
      </p:grpSp>
      <p:sp>
        <p:nvSpPr>
          <p:cNvPr id="163" name="TextBox 162">
            <a:extLst>
              <a:ext uri="{FF2B5EF4-FFF2-40B4-BE49-F238E27FC236}">
                <a16:creationId xmlns:a16="http://schemas.microsoft.com/office/drawing/2014/main" id="{FF6287C1-A14C-4800-A288-8AA244A5FF0B}"/>
              </a:ext>
            </a:extLst>
          </p:cNvPr>
          <p:cNvSpPr txBox="1"/>
          <p:nvPr/>
        </p:nvSpPr>
        <p:spPr>
          <a:xfrm>
            <a:off x="2845162" y="5531847"/>
            <a:ext cx="1037463"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Time, months</a:t>
            </a:r>
          </a:p>
        </p:txBody>
      </p:sp>
      <p:sp>
        <p:nvSpPr>
          <p:cNvPr id="164" name="TextBox 163">
            <a:extLst>
              <a:ext uri="{FF2B5EF4-FFF2-40B4-BE49-F238E27FC236}">
                <a16:creationId xmlns:a16="http://schemas.microsoft.com/office/drawing/2014/main" id="{9FA5DAB9-D10A-4B46-B548-D7BF747EA605}"/>
              </a:ext>
            </a:extLst>
          </p:cNvPr>
          <p:cNvSpPr txBox="1"/>
          <p:nvPr/>
        </p:nvSpPr>
        <p:spPr>
          <a:xfrm>
            <a:off x="85219" y="5605781"/>
            <a:ext cx="817853" cy="261610"/>
          </a:xfrm>
          <a:prstGeom prst="rect">
            <a:avLst/>
          </a:prstGeom>
          <a:noFill/>
        </p:spPr>
        <p:txBody>
          <a:bodyPr wrap="none" rtlCol="0">
            <a:spAutoFit/>
          </a:bodyPr>
          <a:lstStyle/>
          <a:p>
            <a:pPr algn="r"/>
            <a:r>
              <a:rPr lang="en-US" sz="1100" dirty="0">
                <a:solidFill>
                  <a:schemeClr val="tx1"/>
                </a:solidFill>
              </a:rPr>
              <a:t>No. at risk</a:t>
            </a:r>
            <a:endParaRPr lang="en-GB" sz="1100" dirty="0">
              <a:solidFill>
                <a:schemeClr val="tx1"/>
              </a:solidFill>
            </a:endParaRPr>
          </a:p>
        </p:txBody>
      </p:sp>
      <p:sp>
        <p:nvSpPr>
          <p:cNvPr id="167" name="Graphic 165">
            <a:extLst>
              <a:ext uri="{FF2B5EF4-FFF2-40B4-BE49-F238E27FC236}">
                <a16:creationId xmlns:a16="http://schemas.microsoft.com/office/drawing/2014/main" id="{93A9432A-EE6B-41CD-9A52-AC910E6A2859}"/>
              </a:ext>
            </a:extLst>
          </p:cNvPr>
          <p:cNvSpPr/>
          <p:nvPr/>
        </p:nvSpPr>
        <p:spPr>
          <a:xfrm>
            <a:off x="880373" y="2884141"/>
            <a:ext cx="5115352" cy="2213159"/>
          </a:xfrm>
          <a:custGeom>
            <a:avLst/>
            <a:gdLst>
              <a:gd name="connsiteX0" fmla="*/ 6435614 w 6435614"/>
              <a:gd name="connsiteY0" fmla="*/ 2768317 h 2768317"/>
              <a:gd name="connsiteX1" fmla="*/ 4965840 w 6435614"/>
              <a:gd name="connsiteY1" fmla="*/ 2768317 h 2768317"/>
              <a:gd name="connsiteX2" fmla="*/ 4965840 w 6435614"/>
              <a:gd name="connsiteY2" fmla="*/ 2532869 h 2768317"/>
              <a:gd name="connsiteX3" fmla="*/ 4787475 w 6435614"/>
              <a:gd name="connsiteY3" fmla="*/ 2532869 h 2768317"/>
              <a:gd name="connsiteX4" fmla="*/ 4787475 w 6435614"/>
              <a:gd name="connsiteY4" fmla="*/ 2347360 h 2768317"/>
              <a:gd name="connsiteX5" fmla="*/ 4148909 w 6435614"/>
              <a:gd name="connsiteY5" fmla="*/ 2347360 h 2768317"/>
              <a:gd name="connsiteX6" fmla="*/ 4148909 w 6435614"/>
              <a:gd name="connsiteY6" fmla="*/ 2268874 h 2768317"/>
              <a:gd name="connsiteX7" fmla="*/ 3963400 w 6435614"/>
              <a:gd name="connsiteY7" fmla="*/ 2268874 h 2768317"/>
              <a:gd name="connsiteX8" fmla="*/ 3963400 w 6435614"/>
              <a:gd name="connsiteY8" fmla="*/ 2222497 h 2768317"/>
              <a:gd name="connsiteX9" fmla="*/ 3731514 w 6435614"/>
              <a:gd name="connsiteY9" fmla="*/ 2222497 h 2768317"/>
              <a:gd name="connsiteX10" fmla="*/ 3731514 w 6435614"/>
              <a:gd name="connsiteY10" fmla="*/ 2144020 h 2768317"/>
              <a:gd name="connsiteX11" fmla="*/ 3453260 w 6435614"/>
              <a:gd name="connsiteY11" fmla="*/ 2144020 h 2768317"/>
              <a:gd name="connsiteX12" fmla="*/ 3453260 w 6435614"/>
              <a:gd name="connsiteY12" fmla="*/ 2090509 h 2768317"/>
              <a:gd name="connsiteX13" fmla="*/ 3385480 w 6435614"/>
              <a:gd name="connsiteY13" fmla="*/ 2090509 h 2768317"/>
              <a:gd name="connsiteX14" fmla="*/ 3385480 w 6435614"/>
              <a:gd name="connsiteY14" fmla="*/ 2008451 h 2768317"/>
              <a:gd name="connsiteX15" fmla="*/ 2935986 w 6435614"/>
              <a:gd name="connsiteY15" fmla="*/ 2008451 h 2768317"/>
              <a:gd name="connsiteX16" fmla="*/ 2935986 w 6435614"/>
              <a:gd name="connsiteY16" fmla="*/ 1954940 h 2768317"/>
              <a:gd name="connsiteX17" fmla="*/ 2429409 w 6435614"/>
              <a:gd name="connsiteY17" fmla="*/ 1954940 h 2768317"/>
              <a:gd name="connsiteX18" fmla="*/ 2429409 w 6435614"/>
              <a:gd name="connsiteY18" fmla="*/ 1883597 h 2768317"/>
              <a:gd name="connsiteX19" fmla="*/ 2393737 w 6435614"/>
              <a:gd name="connsiteY19" fmla="*/ 1883597 h 2768317"/>
              <a:gd name="connsiteX20" fmla="*/ 2393737 w 6435614"/>
              <a:gd name="connsiteY20" fmla="*/ 1826514 h 2768317"/>
              <a:gd name="connsiteX21" fmla="*/ 2061963 w 6435614"/>
              <a:gd name="connsiteY21" fmla="*/ 1826514 h 2768317"/>
              <a:gd name="connsiteX22" fmla="*/ 2061963 w 6435614"/>
              <a:gd name="connsiteY22" fmla="*/ 1758734 h 2768317"/>
              <a:gd name="connsiteX23" fmla="*/ 2036998 w 6435614"/>
              <a:gd name="connsiteY23" fmla="*/ 1758734 h 2768317"/>
              <a:gd name="connsiteX24" fmla="*/ 2036998 w 6435614"/>
              <a:gd name="connsiteY24" fmla="*/ 1680248 h 2768317"/>
              <a:gd name="connsiteX25" fmla="*/ 1783709 w 6435614"/>
              <a:gd name="connsiteY25" fmla="*/ 1680248 h 2768317"/>
              <a:gd name="connsiteX26" fmla="*/ 1783709 w 6435614"/>
              <a:gd name="connsiteY26" fmla="*/ 1630309 h 2768317"/>
              <a:gd name="connsiteX27" fmla="*/ 1751600 w 6435614"/>
              <a:gd name="connsiteY27" fmla="*/ 1630309 h 2768317"/>
              <a:gd name="connsiteX28" fmla="*/ 1751600 w 6435614"/>
              <a:gd name="connsiteY28" fmla="*/ 1576797 h 2768317"/>
              <a:gd name="connsiteX29" fmla="*/ 1719491 w 6435614"/>
              <a:gd name="connsiteY29" fmla="*/ 1576797 h 2768317"/>
              <a:gd name="connsiteX30" fmla="*/ 1719491 w 6435614"/>
              <a:gd name="connsiteY30" fmla="*/ 1509017 h 2768317"/>
              <a:gd name="connsiteX31" fmla="*/ 1680248 w 6435614"/>
              <a:gd name="connsiteY31" fmla="*/ 1509017 h 2768317"/>
              <a:gd name="connsiteX32" fmla="*/ 1680248 w 6435614"/>
              <a:gd name="connsiteY32" fmla="*/ 1469774 h 2768317"/>
              <a:gd name="connsiteX33" fmla="*/ 1605334 w 6435614"/>
              <a:gd name="connsiteY33" fmla="*/ 1469774 h 2768317"/>
              <a:gd name="connsiteX34" fmla="*/ 1605334 w 6435614"/>
              <a:gd name="connsiteY34" fmla="*/ 1419835 h 2768317"/>
              <a:gd name="connsiteX35" fmla="*/ 1498311 w 6435614"/>
              <a:gd name="connsiteY35" fmla="*/ 1419835 h 2768317"/>
              <a:gd name="connsiteX36" fmla="*/ 1498311 w 6435614"/>
              <a:gd name="connsiteY36" fmla="*/ 1352045 h 2768317"/>
              <a:gd name="connsiteX37" fmla="*/ 1426969 w 6435614"/>
              <a:gd name="connsiteY37" fmla="*/ 1352045 h 2768317"/>
              <a:gd name="connsiteX38" fmla="*/ 1426969 w 6435614"/>
              <a:gd name="connsiteY38" fmla="*/ 1284265 h 2768317"/>
              <a:gd name="connsiteX39" fmla="*/ 1369886 w 6435614"/>
              <a:gd name="connsiteY39" fmla="*/ 1284265 h 2768317"/>
              <a:gd name="connsiteX40" fmla="*/ 1369886 w 6435614"/>
              <a:gd name="connsiteY40" fmla="*/ 1269997 h 2768317"/>
              <a:gd name="connsiteX41" fmla="*/ 1145143 w 6435614"/>
              <a:gd name="connsiteY41" fmla="*/ 1269997 h 2768317"/>
              <a:gd name="connsiteX42" fmla="*/ 1145143 w 6435614"/>
              <a:gd name="connsiteY42" fmla="*/ 1170108 h 2768317"/>
              <a:gd name="connsiteX43" fmla="*/ 1120169 w 6435614"/>
              <a:gd name="connsiteY43" fmla="*/ 1170108 h 2768317"/>
              <a:gd name="connsiteX44" fmla="*/ 1120169 w 6435614"/>
              <a:gd name="connsiteY44" fmla="*/ 1038120 h 2768317"/>
              <a:gd name="connsiteX45" fmla="*/ 1095194 w 6435614"/>
              <a:gd name="connsiteY45" fmla="*/ 1038120 h 2768317"/>
              <a:gd name="connsiteX46" fmla="*/ 1095194 w 6435614"/>
              <a:gd name="connsiteY46" fmla="*/ 977475 h 2768317"/>
              <a:gd name="connsiteX47" fmla="*/ 1066657 w 6435614"/>
              <a:gd name="connsiteY47" fmla="*/ 977475 h 2768317"/>
              <a:gd name="connsiteX48" fmla="*/ 1066657 w 6435614"/>
              <a:gd name="connsiteY48" fmla="*/ 916825 h 2768317"/>
              <a:gd name="connsiteX49" fmla="*/ 1030986 w 6435614"/>
              <a:gd name="connsiteY49" fmla="*/ 916825 h 2768317"/>
              <a:gd name="connsiteX50" fmla="*/ 1030986 w 6435614"/>
              <a:gd name="connsiteY50" fmla="*/ 884719 h 2768317"/>
              <a:gd name="connsiteX51" fmla="*/ 1006011 w 6435614"/>
              <a:gd name="connsiteY51" fmla="*/ 884719 h 2768317"/>
              <a:gd name="connsiteX52" fmla="*/ 1006011 w 6435614"/>
              <a:gd name="connsiteY52" fmla="*/ 791966 h 2768317"/>
              <a:gd name="connsiteX53" fmla="*/ 941798 w 6435614"/>
              <a:gd name="connsiteY53" fmla="*/ 791966 h 2768317"/>
              <a:gd name="connsiteX54" fmla="*/ 941798 w 6435614"/>
              <a:gd name="connsiteY54" fmla="*/ 742022 h 2768317"/>
              <a:gd name="connsiteX55" fmla="*/ 906124 w 6435614"/>
              <a:gd name="connsiteY55" fmla="*/ 742022 h 2768317"/>
              <a:gd name="connsiteX56" fmla="*/ 906124 w 6435614"/>
              <a:gd name="connsiteY56" fmla="*/ 713483 h 2768317"/>
              <a:gd name="connsiteX57" fmla="*/ 856179 w 6435614"/>
              <a:gd name="connsiteY57" fmla="*/ 713483 h 2768317"/>
              <a:gd name="connsiteX58" fmla="*/ 856179 w 6435614"/>
              <a:gd name="connsiteY58" fmla="*/ 670673 h 2768317"/>
              <a:gd name="connsiteX59" fmla="*/ 742022 w 6435614"/>
              <a:gd name="connsiteY59" fmla="*/ 670673 h 2768317"/>
              <a:gd name="connsiteX60" fmla="*/ 742022 w 6435614"/>
              <a:gd name="connsiteY60" fmla="*/ 585056 h 2768317"/>
              <a:gd name="connsiteX61" fmla="*/ 717051 w 6435614"/>
              <a:gd name="connsiteY61" fmla="*/ 585056 h 2768317"/>
              <a:gd name="connsiteX62" fmla="*/ 717051 w 6435614"/>
              <a:gd name="connsiteY62" fmla="*/ 517275 h 2768317"/>
              <a:gd name="connsiteX63" fmla="*/ 667107 w 6435614"/>
              <a:gd name="connsiteY63" fmla="*/ 517275 h 2768317"/>
              <a:gd name="connsiteX64" fmla="*/ 667107 w 6435614"/>
              <a:gd name="connsiteY64" fmla="*/ 378145 h 2768317"/>
              <a:gd name="connsiteX65" fmla="*/ 517275 w 6435614"/>
              <a:gd name="connsiteY65" fmla="*/ 378145 h 2768317"/>
              <a:gd name="connsiteX66" fmla="*/ 517275 w 6435614"/>
              <a:gd name="connsiteY66" fmla="*/ 324635 h 2768317"/>
              <a:gd name="connsiteX67" fmla="*/ 367444 w 6435614"/>
              <a:gd name="connsiteY67" fmla="*/ 324635 h 2768317"/>
              <a:gd name="connsiteX68" fmla="*/ 367444 w 6435614"/>
              <a:gd name="connsiteY68" fmla="*/ 253286 h 2768317"/>
              <a:gd name="connsiteX69" fmla="*/ 346039 w 6435614"/>
              <a:gd name="connsiteY69" fmla="*/ 253286 h 2768317"/>
              <a:gd name="connsiteX70" fmla="*/ 346039 w 6435614"/>
              <a:gd name="connsiteY70" fmla="*/ 206910 h 2768317"/>
              <a:gd name="connsiteX71" fmla="*/ 221180 w 6435614"/>
              <a:gd name="connsiteY71" fmla="*/ 206910 h 2768317"/>
              <a:gd name="connsiteX72" fmla="*/ 221180 w 6435614"/>
              <a:gd name="connsiteY72" fmla="*/ 0 h 2768317"/>
              <a:gd name="connsiteX73" fmla="*/ 0 w 6435614"/>
              <a:gd name="connsiteY73" fmla="*/ 0 h 276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435614" h="2768317">
                <a:moveTo>
                  <a:pt x="6435614" y="2768317"/>
                </a:moveTo>
                <a:lnTo>
                  <a:pt x="4965840" y="2768317"/>
                </a:lnTo>
                <a:lnTo>
                  <a:pt x="4965840" y="2532869"/>
                </a:lnTo>
                <a:lnTo>
                  <a:pt x="4787475" y="2532869"/>
                </a:lnTo>
                <a:lnTo>
                  <a:pt x="4787475" y="2347360"/>
                </a:lnTo>
                <a:lnTo>
                  <a:pt x="4148909" y="2347360"/>
                </a:lnTo>
                <a:lnTo>
                  <a:pt x="4148909" y="2268874"/>
                </a:lnTo>
                <a:lnTo>
                  <a:pt x="3963400" y="2268874"/>
                </a:lnTo>
                <a:lnTo>
                  <a:pt x="3963400" y="2222497"/>
                </a:lnTo>
                <a:lnTo>
                  <a:pt x="3731514" y="2222497"/>
                </a:lnTo>
                <a:lnTo>
                  <a:pt x="3731514" y="2144020"/>
                </a:lnTo>
                <a:lnTo>
                  <a:pt x="3453260" y="2144020"/>
                </a:lnTo>
                <a:lnTo>
                  <a:pt x="3453260" y="2090509"/>
                </a:lnTo>
                <a:lnTo>
                  <a:pt x="3385480" y="2090509"/>
                </a:lnTo>
                <a:lnTo>
                  <a:pt x="3385480" y="2008451"/>
                </a:lnTo>
                <a:lnTo>
                  <a:pt x="2935986" y="2008451"/>
                </a:lnTo>
                <a:lnTo>
                  <a:pt x="2935986" y="1954940"/>
                </a:lnTo>
                <a:lnTo>
                  <a:pt x="2429409" y="1954940"/>
                </a:lnTo>
                <a:lnTo>
                  <a:pt x="2429409" y="1883597"/>
                </a:lnTo>
                <a:lnTo>
                  <a:pt x="2393737" y="1883597"/>
                </a:lnTo>
                <a:lnTo>
                  <a:pt x="2393737" y="1826514"/>
                </a:lnTo>
                <a:lnTo>
                  <a:pt x="2061963" y="1826514"/>
                </a:lnTo>
                <a:lnTo>
                  <a:pt x="2061963" y="1758734"/>
                </a:lnTo>
                <a:lnTo>
                  <a:pt x="2036998" y="1758734"/>
                </a:lnTo>
                <a:lnTo>
                  <a:pt x="2036998" y="1680248"/>
                </a:lnTo>
                <a:lnTo>
                  <a:pt x="1783709" y="1680248"/>
                </a:lnTo>
                <a:lnTo>
                  <a:pt x="1783709" y="1630309"/>
                </a:lnTo>
                <a:lnTo>
                  <a:pt x="1751600" y="1630309"/>
                </a:lnTo>
                <a:lnTo>
                  <a:pt x="1751600" y="1576797"/>
                </a:lnTo>
                <a:lnTo>
                  <a:pt x="1719491" y="1576797"/>
                </a:lnTo>
                <a:lnTo>
                  <a:pt x="1719491" y="1509017"/>
                </a:lnTo>
                <a:lnTo>
                  <a:pt x="1680248" y="1509017"/>
                </a:lnTo>
                <a:lnTo>
                  <a:pt x="1680248" y="1469774"/>
                </a:lnTo>
                <a:lnTo>
                  <a:pt x="1605334" y="1469774"/>
                </a:lnTo>
                <a:lnTo>
                  <a:pt x="1605334" y="1419835"/>
                </a:lnTo>
                <a:lnTo>
                  <a:pt x="1498311" y="1419835"/>
                </a:lnTo>
                <a:lnTo>
                  <a:pt x="1498311" y="1352045"/>
                </a:lnTo>
                <a:lnTo>
                  <a:pt x="1426969" y="1352045"/>
                </a:lnTo>
                <a:lnTo>
                  <a:pt x="1426969" y="1284265"/>
                </a:lnTo>
                <a:lnTo>
                  <a:pt x="1369886" y="1284265"/>
                </a:lnTo>
                <a:lnTo>
                  <a:pt x="1369886" y="1269997"/>
                </a:lnTo>
                <a:lnTo>
                  <a:pt x="1145143" y="1269997"/>
                </a:lnTo>
                <a:lnTo>
                  <a:pt x="1145143" y="1170108"/>
                </a:lnTo>
                <a:lnTo>
                  <a:pt x="1120169" y="1170108"/>
                </a:lnTo>
                <a:lnTo>
                  <a:pt x="1120169" y="1038120"/>
                </a:lnTo>
                <a:lnTo>
                  <a:pt x="1095194" y="1038120"/>
                </a:lnTo>
                <a:lnTo>
                  <a:pt x="1095194" y="977475"/>
                </a:lnTo>
                <a:lnTo>
                  <a:pt x="1066657" y="977475"/>
                </a:lnTo>
                <a:lnTo>
                  <a:pt x="1066657" y="916825"/>
                </a:lnTo>
                <a:lnTo>
                  <a:pt x="1030986" y="916825"/>
                </a:lnTo>
                <a:lnTo>
                  <a:pt x="1030986" y="884719"/>
                </a:lnTo>
                <a:lnTo>
                  <a:pt x="1006011" y="884719"/>
                </a:lnTo>
                <a:lnTo>
                  <a:pt x="1006011" y="791966"/>
                </a:lnTo>
                <a:lnTo>
                  <a:pt x="941798" y="791966"/>
                </a:lnTo>
                <a:lnTo>
                  <a:pt x="941798" y="742022"/>
                </a:lnTo>
                <a:lnTo>
                  <a:pt x="906124" y="742022"/>
                </a:lnTo>
                <a:lnTo>
                  <a:pt x="906124" y="713483"/>
                </a:lnTo>
                <a:lnTo>
                  <a:pt x="856179" y="713483"/>
                </a:lnTo>
                <a:lnTo>
                  <a:pt x="856179" y="670673"/>
                </a:lnTo>
                <a:lnTo>
                  <a:pt x="742022" y="670673"/>
                </a:lnTo>
                <a:lnTo>
                  <a:pt x="742022" y="585056"/>
                </a:lnTo>
                <a:lnTo>
                  <a:pt x="717051" y="585056"/>
                </a:lnTo>
                <a:lnTo>
                  <a:pt x="717051" y="517275"/>
                </a:lnTo>
                <a:lnTo>
                  <a:pt x="667107" y="517275"/>
                </a:lnTo>
                <a:lnTo>
                  <a:pt x="667107" y="378145"/>
                </a:lnTo>
                <a:lnTo>
                  <a:pt x="517275" y="378145"/>
                </a:lnTo>
                <a:lnTo>
                  <a:pt x="517275" y="324635"/>
                </a:lnTo>
                <a:lnTo>
                  <a:pt x="367444" y="324635"/>
                </a:lnTo>
                <a:lnTo>
                  <a:pt x="367444" y="253286"/>
                </a:lnTo>
                <a:lnTo>
                  <a:pt x="346039" y="253286"/>
                </a:lnTo>
                <a:lnTo>
                  <a:pt x="346039" y="206910"/>
                </a:lnTo>
                <a:lnTo>
                  <a:pt x="221180" y="206910"/>
                </a:lnTo>
                <a:lnTo>
                  <a:pt x="221180" y="0"/>
                </a:lnTo>
                <a:lnTo>
                  <a:pt x="0" y="0"/>
                </a:lnTo>
              </a:path>
            </a:pathLst>
          </a:custGeom>
          <a:noFill/>
          <a:ln w="19050" cap="flat">
            <a:solidFill>
              <a:srgbClr val="FF6600">
                <a:alpha val="50196"/>
              </a:srgbClr>
            </a:solidFill>
            <a:prstDash val="sysDash"/>
            <a:miter/>
          </a:ln>
        </p:spPr>
        <p:txBody>
          <a:bodyPr rtlCol="0" anchor="ctr"/>
          <a:lstStyle/>
          <a:p>
            <a:endParaRPr lang="en-GB" sz="1100"/>
          </a:p>
        </p:txBody>
      </p:sp>
      <p:grpSp>
        <p:nvGrpSpPr>
          <p:cNvPr id="196" name="Group 195">
            <a:extLst>
              <a:ext uri="{FF2B5EF4-FFF2-40B4-BE49-F238E27FC236}">
                <a16:creationId xmlns:a16="http://schemas.microsoft.com/office/drawing/2014/main" id="{AAC8F3FA-366A-4950-8E58-11E3F4660118}"/>
              </a:ext>
            </a:extLst>
          </p:cNvPr>
          <p:cNvGrpSpPr/>
          <p:nvPr/>
        </p:nvGrpSpPr>
        <p:grpSpPr>
          <a:xfrm>
            <a:off x="878306" y="2846579"/>
            <a:ext cx="5117420" cy="2071210"/>
            <a:chOff x="2871787" y="2138362"/>
            <a:chExt cx="6446319" cy="2585561"/>
          </a:xfrm>
        </p:grpSpPr>
        <p:sp>
          <p:nvSpPr>
            <p:cNvPr id="171" name="Freeform: Shape 170">
              <a:extLst>
                <a:ext uri="{FF2B5EF4-FFF2-40B4-BE49-F238E27FC236}">
                  <a16:creationId xmlns:a16="http://schemas.microsoft.com/office/drawing/2014/main" id="{6AA8602C-3F59-422F-BC5D-1ABCDD11C9B8}"/>
                </a:ext>
              </a:extLst>
            </p:cNvPr>
            <p:cNvSpPr/>
            <p:nvPr/>
          </p:nvSpPr>
          <p:spPr>
            <a:xfrm>
              <a:off x="2871787" y="2176462"/>
              <a:ext cx="6446319" cy="2507894"/>
            </a:xfrm>
            <a:custGeom>
              <a:avLst/>
              <a:gdLst>
                <a:gd name="connsiteX0" fmla="*/ 6446320 w 6446319"/>
                <a:gd name="connsiteY0" fmla="*/ 2507894 h 2507894"/>
                <a:gd name="connsiteX1" fmla="*/ 4940875 w 6446319"/>
                <a:gd name="connsiteY1" fmla="*/ 2507894 h 2507894"/>
                <a:gd name="connsiteX2" fmla="*/ 4940875 w 6446319"/>
                <a:gd name="connsiteY2" fmla="*/ 2211800 h 2507894"/>
                <a:gd name="connsiteX3" fmla="*/ 4758928 w 6446319"/>
                <a:gd name="connsiteY3" fmla="*/ 2211800 h 2507894"/>
                <a:gd name="connsiteX4" fmla="*/ 4758928 w 6446319"/>
                <a:gd name="connsiteY4" fmla="*/ 2054828 h 2507894"/>
                <a:gd name="connsiteX5" fmla="*/ 4113228 w 6446319"/>
                <a:gd name="connsiteY5" fmla="*/ 2054828 h 2507894"/>
                <a:gd name="connsiteX6" fmla="*/ 4113228 w 6446319"/>
                <a:gd name="connsiteY6" fmla="*/ 1994182 h 2507894"/>
                <a:gd name="connsiteX7" fmla="*/ 3927729 w 6446319"/>
                <a:gd name="connsiteY7" fmla="*/ 1994182 h 2507894"/>
                <a:gd name="connsiteX8" fmla="*/ 3927729 w 6446319"/>
                <a:gd name="connsiteY8" fmla="*/ 1922840 h 2507894"/>
                <a:gd name="connsiteX9" fmla="*/ 3702977 w 6446319"/>
                <a:gd name="connsiteY9" fmla="*/ 1922840 h 2507894"/>
                <a:gd name="connsiteX10" fmla="*/ 3702977 w 6446319"/>
                <a:gd name="connsiteY10" fmla="*/ 1847926 h 2507894"/>
                <a:gd name="connsiteX11" fmla="*/ 3421151 w 6446319"/>
                <a:gd name="connsiteY11" fmla="*/ 1847926 h 2507894"/>
                <a:gd name="connsiteX12" fmla="*/ 3421151 w 6446319"/>
                <a:gd name="connsiteY12" fmla="*/ 1783708 h 2507894"/>
                <a:gd name="connsiteX13" fmla="*/ 3371212 w 6446319"/>
                <a:gd name="connsiteY13" fmla="*/ 1783708 h 2507894"/>
                <a:gd name="connsiteX14" fmla="*/ 3371212 w 6446319"/>
                <a:gd name="connsiteY14" fmla="*/ 1708794 h 2507894"/>
                <a:gd name="connsiteX15" fmla="*/ 2903877 w 6446319"/>
                <a:gd name="connsiteY15" fmla="*/ 1708794 h 2507894"/>
                <a:gd name="connsiteX16" fmla="*/ 2903877 w 6446319"/>
                <a:gd name="connsiteY16" fmla="*/ 1655283 h 2507894"/>
                <a:gd name="connsiteX17" fmla="*/ 2425846 w 6446319"/>
                <a:gd name="connsiteY17" fmla="*/ 1655283 h 2507894"/>
                <a:gd name="connsiteX18" fmla="*/ 2425846 w 6446319"/>
                <a:gd name="connsiteY18" fmla="*/ 1616040 h 2507894"/>
                <a:gd name="connsiteX19" fmla="*/ 2361629 w 6446319"/>
                <a:gd name="connsiteY19" fmla="*/ 1616040 h 2507894"/>
                <a:gd name="connsiteX20" fmla="*/ 2361629 w 6446319"/>
                <a:gd name="connsiteY20" fmla="*/ 1526857 h 2507894"/>
                <a:gd name="connsiteX21" fmla="*/ 2051266 w 6446319"/>
                <a:gd name="connsiteY21" fmla="*/ 1526857 h 2507894"/>
                <a:gd name="connsiteX22" fmla="*/ 2051266 w 6446319"/>
                <a:gd name="connsiteY22" fmla="*/ 1476908 h 2507894"/>
                <a:gd name="connsiteX23" fmla="*/ 2026291 w 6446319"/>
                <a:gd name="connsiteY23" fmla="*/ 1476908 h 2507894"/>
                <a:gd name="connsiteX24" fmla="*/ 2026291 w 6446319"/>
                <a:gd name="connsiteY24" fmla="*/ 1373457 h 2507894"/>
                <a:gd name="connsiteX25" fmla="*/ 1726625 w 6446319"/>
                <a:gd name="connsiteY25" fmla="*/ 1373457 h 2507894"/>
                <a:gd name="connsiteX26" fmla="*/ 1726625 w 6446319"/>
                <a:gd name="connsiteY26" fmla="*/ 1269997 h 2507894"/>
                <a:gd name="connsiteX27" fmla="*/ 1694526 w 6446319"/>
                <a:gd name="connsiteY27" fmla="*/ 1269997 h 2507894"/>
                <a:gd name="connsiteX28" fmla="*/ 1694526 w 6446319"/>
                <a:gd name="connsiteY28" fmla="*/ 1205789 h 2507894"/>
                <a:gd name="connsiteX29" fmla="*/ 1651711 w 6446319"/>
                <a:gd name="connsiteY29" fmla="*/ 1205789 h 2507894"/>
                <a:gd name="connsiteX30" fmla="*/ 1651711 w 6446319"/>
                <a:gd name="connsiteY30" fmla="*/ 1159411 h 2507894"/>
                <a:gd name="connsiteX31" fmla="*/ 1583931 w 6446319"/>
                <a:gd name="connsiteY31" fmla="*/ 1159411 h 2507894"/>
                <a:gd name="connsiteX32" fmla="*/ 1583931 w 6446319"/>
                <a:gd name="connsiteY32" fmla="*/ 1120168 h 2507894"/>
                <a:gd name="connsiteX33" fmla="*/ 1459078 w 6446319"/>
                <a:gd name="connsiteY33" fmla="*/ 1120168 h 2507894"/>
                <a:gd name="connsiteX34" fmla="*/ 1459078 w 6446319"/>
                <a:gd name="connsiteY34" fmla="*/ 1041682 h 2507894"/>
                <a:gd name="connsiteX35" fmla="*/ 1405566 w 6446319"/>
                <a:gd name="connsiteY35" fmla="*/ 1041682 h 2507894"/>
                <a:gd name="connsiteX36" fmla="*/ 1405566 w 6446319"/>
                <a:gd name="connsiteY36" fmla="*/ 977474 h 2507894"/>
                <a:gd name="connsiteX37" fmla="*/ 1337777 w 6446319"/>
                <a:gd name="connsiteY37" fmla="*/ 977474 h 2507894"/>
                <a:gd name="connsiteX38" fmla="*/ 1337777 w 6446319"/>
                <a:gd name="connsiteY38" fmla="*/ 945366 h 2507894"/>
                <a:gd name="connsiteX39" fmla="*/ 1091632 w 6446319"/>
                <a:gd name="connsiteY39" fmla="*/ 945366 h 2507894"/>
                <a:gd name="connsiteX40" fmla="*/ 1091632 w 6446319"/>
                <a:gd name="connsiteY40" fmla="*/ 799101 h 2507894"/>
                <a:gd name="connsiteX41" fmla="*/ 1073791 w 6446319"/>
                <a:gd name="connsiteY41" fmla="*/ 799101 h 2507894"/>
                <a:gd name="connsiteX42" fmla="*/ 1073791 w 6446319"/>
                <a:gd name="connsiteY42" fmla="*/ 684943 h 2507894"/>
                <a:gd name="connsiteX43" fmla="*/ 1038120 w 6446319"/>
                <a:gd name="connsiteY43" fmla="*/ 684943 h 2507894"/>
                <a:gd name="connsiteX44" fmla="*/ 1038120 w 6446319"/>
                <a:gd name="connsiteY44" fmla="*/ 645702 h 2507894"/>
                <a:gd name="connsiteX45" fmla="*/ 981037 w 6446319"/>
                <a:gd name="connsiteY45" fmla="*/ 645702 h 2507894"/>
                <a:gd name="connsiteX46" fmla="*/ 981037 w 6446319"/>
                <a:gd name="connsiteY46" fmla="*/ 524410 h 2507894"/>
                <a:gd name="connsiteX47" fmla="*/ 895421 w 6446319"/>
                <a:gd name="connsiteY47" fmla="*/ 524410 h 2507894"/>
                <a:gd name="connsiteX48" fmla="*/ 895421 w 6446319"/>
                <a:gd name="connsiteY48" fmla="*/ 467331 h 2507894"/>
                <a:gd name="connsiteX49" fmla="*/ 877584 w 6446319"/>
                <a:gd name="connsiteY49" fmla="*/ 467331 h 2507894"/>
                <a:gd name="connsiteX50" fmla="*/ 877584 w 6446319"/>
                <a:gd name="connsiteY50" fmla="*/ 449494 h 2507894"/>
                <a:gd name="connsiteX51" fmla="*/ 824073 w 6446319"/>
                <a:gd name="connsiteY51" fmla="*/ 449494 h 2507894"/>
                <a:gd name="connsiteX52" fmla="*/ 824073 w 6446319"/>
                <a:gd name="connsiteY52" fmla="*/ 403118 h 2507894"/>
                <a:gd name="connsiteX53" fmla="*/ 709915 w 6446319"/>
                <a:gd name="connsiteY53" fmla="*/ 403118 h 2507894"/>
                <a:gd name="connsiteX54" fmla="*/ 709915 w 6446319"/>
                <a:gd name="connsiteY54" fmla="*/ 353173 h 2507894"/>
                <a:gd name="connsiteX55" fmla="*/ 688511 w 6446319"/>
                <a:gd name="connsiteY55" fmla="*/ 353173 h 2507894"/>
                <a:gd name="connsiteX56" fmla="*/ 688511 w 6446319"/>
                <a:gd name="connsiteY56" fmla="*/ 292528 h 2507894"/>
                <a:gd name="connsiteX57" fmla="*/ 642135 w 6446319"/>
                <a:gd name="connsiteY57" fmla="*/ 292528 h 2507894"/>
                <a:gd name="connsiteX58" fmla="*/ 642135 w 6446319"/>
                <a:gd name="connsiteY58" fmla="*/ 153399 h 2507894"/>
                <a:gd name="connsiteX59" fmla="*/ 513708 w 6446319"/>
                <a:gd name="connsiteY59" fmla="*/ 153399 h 2507894"/>
                <a:gd name="connsiteX60" fmla="*/ 513708 w 6446319"/>
                <a:gd name="connsiteY60" fmla="*/ 124859 h 2507894"/>
                <a:gd name="connsiteX61" fmla="*/ 346039 w 6446319"/>
                <a:gd name="connsiteY61" fmla="*/ 124859 h 2507894"/>
                <a:gd name="connsiteX62" fmla="*/ 346039 w 6446319"/>
                <a:gd name="connsiteY62" fmla="*/ 74916 h 2507894"/>
                <a:gd name="connsiteX63" fmla="*/ 299663 w 6446319"/>
                <a:gd name="connsiteY63" fmla="*/ 74916 h 2507894"/>
                <a:gd name="connsiteX64" fmla="*/ 299663 w 6446319"/>
                <a:gd name="connsiteY64" fmla="*/ 32107 h 2507894"/>
                <a:gd name="connsiteX65" fmla="*/ 203343 w 6446319"/>
                <a:gd name="connsiteY65" fmla="*/ 32107 h 2507894"/>
                <a:gd name="connsiteX66" fmla="*/ 203343 w 6446319"/>
                <a:gd name="connsiteY66" fmla="*/ 0 h 2507894"/>
                <a:gd name="connsiteX67" fmla="*/ 0 w 6446319"/>
                <a:gd name="connsiteY67" fmla="*/ 0 h 25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446319" h="2507894">
                  <a:moveTo>
                    <a:pt x="6446320" y="2507894"/>
                  </a:moveTo>
                  <a:lnTo>
                    <a:pt x="4940875" y="2507894"/>
                  </a:lnTo>
                  <a:lnTo>
                    <a:pt x="4940875" y="2211800"/>
                  </a:lnTo>
                  <a:lnTo>
                    <a:pt x="4758928" y="2211800"/>
                  </a:lnTo>
                  <a:lnTo>
                    <a:pt x="4758928" y="2054828"/>
                  </a:lnTo>
                  <a:lnTo>
                    <a:pt x="4113228" y="2054828"/>
                  </a:lnTo>
                  <a:lnTo>
                    <a:pt x="4113228" y="1994182"/>
                  </a:lnTo>
                  <a:lnTo>
                    <a:pt x="3927729" y="1994182"/>
                  </a:lnTo>
                  <a:lnTo>
                    <a:pt x="3927729" y="1922840"/>
                  </a:lnTo>
                  <a:lnTo>
                    <a:pt x="3702977" y="1922840"/>
                  </a:lnTo>
                  <a:lnTo>
                    <a:pt x="3702977" y="1847926"/>
                  </a:lnTo>
                  <a:lnTo>
                    <a:pt x="3421151" y="1847926"/>
                  </a:lnTo>
                  <a:lnTo>
                    <a:pt x="3421151" y="1783708"/>
                  </a:lnTo>
                  <a:lnTo>
                    <a:pt x="3371212" y="1783708"/>
                  </a:lnTo>
                  <a:lnTo>
                    <a:pt x="3371212" y="1708794"/>
                  </a:lnTo>
                  <a:lnTo>
                    <a:pt x="2903877" y="1708794"/>
                  </a:lnTo>
                  <a:lnTo>
                    <a:pt x="2903877" y="1655283"/>
                  </a:lnTo>
                  <a:lnTo>
                    <a:pt x="2425846" y="1655283"/>
                  </a:lnTo>
                  <a:lnTo>
                    <a:pt x="2425846" y="1616040"/>
                  </a:lnTo>
                  <a:lnTo>
                    <a:pt x="2361629" y="1616040"/>
                  </a:lnTo>
                  <a:lnTo>
                    <a:pt x="2361629" y="1526857"/>
                  </a:lnTo>
                  <a:lnTo>
                    <a:pt x="2051266" y="1526857"/>
                  </a:lnTo>
                  <a:lnTo>
                    <a:pt x="2051266" y="1476908"/>
                  </a:lnTo>
                  <a:lnTo>
                    <a:pt x="2026291" y="1476908"/>
                  </a:lnTo>
                  <a:lnTo>
                    <a:pt x="2026291" y="1373457"/>
                  </a:lnTo>
                  <a:lnTo>
                    <a:pt x="1726625" y="1373457"/>
                  </a:lnTo>
                  <a:lnTo>
                    <a:pt x="1726625" y="1269997"/>
                  </a:lnTo>
                  <a:lnTo>
                    <a:pt x="1694526" y="1269997"/>
                  </a:lnTo>
                  <a:lnTo>
                    <a:pt x="1694526" y="1205789"/>
                  </a:lnTo>
                  <a:lnTo>
                    <a:pt x="1651711" y="1205789"/>
                  </a:lnTo>
                  <a:lnTo>
                    <a:pt x="1651711" y="1159411"/>
                  </a:lnTo>
                  <a:lnTo>
                    <a:pt x="1583931" y="1159411"/>
                  </a:lnTo>
                  <a:lnTo>
                    <a:pt x="1583931" y="1120168"/>
                  </a:lnTo>
                  <a:lnTo>
                    <a:pt x="1459078" y="1120168"/>
                  </a:lnTo>
                  <a:lnTo>
                    <a:pt x="1459078" y="1041682"/>
                  </a:lnTo>
                  <a:lnTo>
                    <a:pt x="1405566" y="1041682"/>
                  </a:lnTo>
                  <a:lnTo>
                    <a:pt x="1405566" y="977474"/>
                  </a:lnTo>
                  <a:lnTo>
                    <a:pt x="1337777" y="977474"/>
                  </a:lnTo>
                  <a:lnTo>
                    <a:pt x="1337777" y="945366"/>
                  </a:lnTo>
                  <a:lnTo>
                    <a:pt x="1091632" y="945366"/>
                  </a:lnTo>
                  <a:lnTo>
                    <a:pt x="1091632" y="799101"/>
                  </a:lnTo>
                  <a:lnTo>
                    <a:pt x="1073791" y="799101"/>
                  </a:lnTo>
                  <a:lnTo>
                    <a:pt x="1073791" y="684943"/>
                  </a:lnTo>
                  <a:lnTo>
                    <a:pt x="1038120" y="684943"/>
                  </a:lnTo>
                  <a:lnTo>
                    <a:pt x="1038120" y="645702"/>
                  </a:lnTo>
                  <a:lnTo>
                    <a:pt x="981037" y="645702"/>
                  </a:lnTo>
                  <a:lnTo>
                    <a:pt x="981037" y="524410"/>
                  </a:lnTo>
                  <a:lnTo>
                    <a:pt x="895421" y="524410"/>
                  </a:lnTo>
                  <a:lnTo>
                    <a:pt x="895421" y="467331"/>
                  </a:lnTo>
                  <a:lnTo>
                    <a:pt x="877584" y="467331"/>
                  </a:lnTo>
                  <a:lnTo>
                    <a:pt x="877584" y="449494"/>
                  </a:lnTo>
                  <a:lnTo>
                    <a:pt x="824073" y="449494"/>
                  </a:lnTo>
                  <a:lnTo>
                    <a:pt x="824073" y="403118"/>
                  </a:lnTo>
                  <a:lnTo>
                    <a:pt x="709915" y="403118"/>
                  </a:lnTo>
                  <a:lnTo>
                    <a:pt x="709915" y="353173"/>
                  </a:lnTo>
                  <a:lnTo>
                    <a:pt x="688511" y="353173"/>
                  </a:lnTo>
                  <a:lnTo>
                    <a:pt x="688511" y="292528"/>
                  </a:lnTo>
                  <a:lnTo>
                    <a:pt x="642135" y="292528"/>
                  </a:lnTo>
                  <a:lnTo>
                    <a:pt x="642135" y="153399"/>
                  </a:lnTo>
                  <a:lnTo>
                    <a:pt x="513708" y="153399"/>
                  </a:lnTo>
                  <a:lnTo>
                    <a:pt x="513708" y="124859"/>
                  </a:lnTo>
                  <a:lnTo>
                    <a:pt x="346039" y="124859"/>
                  </a:lnTo>
                  <a:lnTo>
                    <a:pt x="346039" y="74916"/>
                  </a:lnTo>
                  <a:lnTo>
                    <a:pt x="299663" y="74916"/>
                  </a:lnTo>
                  <a:lnTo>
                    <a:pt x="299663" y="32107"/>
                  </a:lnTo>
                  <a:lnTo>
                    <a:pt x="203343" y="32107"/>
                  </a:lnTo>
                  <a:lnTo>
                    <a:pt x="203343" y="0"/>
                  </a:lnTo>
                  <a:lnTo>
                    <a:pt x="0" y="0"/>
                  </a:lnTo>
                </a:path>
              </a:pathLst>
            </a:custGeom>
            <a:noFill/>
            <a:ln w="25400" cap="flat">
              <a:solidFill>
                <a:schemeClr val="accent2"/>
              </a:solidFill>
              <a:prstDash val="solid"/>
              <a:miter/>
            </a:ln>
          </p:spPr>
          <p:txBody>
            <a:bodyPr rtlCol="0" anchor="ctr"/>
            <a:lstStyle/>
            <a:p>
              <a:endParaRPr lang="en-GB" sz="1100"/>
            </a:p>
          </p:txBody>
        </p:sp>
        <p:sp>
          <p:nvSpPr>
            <p:cNvPr id="172" name="Freeform: Shape 171">
              <a:extLst>
                <a:ext uri="{FF2B5EF4-FFF2-40B4-BE49-F238E27FC236}">
                  <a16:creationId xmlns:a16="http://schemas.microsoft.com/office/drawing/2014/main" id="{28A1EF49-BB89-4766-9E46-CE356AE59C32}"/>
                </a:ext>
              </a:extLst>
            </p:cNvPr>
            <p:cNvSpPr/>
            <p:nvPr/>
          </p:nvSpPr>
          <p:spPr>
            <a:xfrm>
              <a:off x="2890837" y="21383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3" name="Freeform: Shape 172">
              <a:extLst>
                <a:ext uri="{FF2B5EF4-FFF2-40B4-BE49-F238E27FC236}">
                  <a16:creationId xmlns:a16="http://schemas.microsoft.com/office/drawing/2014/main" id="{EE41DFAF-C976-4EDD-9BAE-68BD298400D9}"/>
                </a:ext>
              </a:extLst>
            </p:cNvPr>
            <p:cNvSpPr/>
            <p:nvPr/>
          </p:nvSpPr>
          <p:spPr>
            <a:xfrm>
              <a:off x="31765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4" name="Freeform: Shape 173">
              <a:extLst>
                <a:ext uri="{FF2B5EF4-FFF2-40B4-BE49-F238E27FC236}">
                  <a16:creationId xmlns:a16="http://schemas.microsoft.com/office/drawing/2014/main" id="{9F75093E-C055-4FF9-AB2F-43E48FD41F47}"/>
                </a:ext>
              </a:extLst>
            </p:cNvPr>
            <p:cNvSpPr/>
            <p:nvPr/>
          </p:nvSpPr>
          <p:spPr>
            <a:xfrm>
              <a:off x="3729037" y="25765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tlCol="0" anchor="ctr"/>
            <a:lstStyle/>
            <a:p>
              <a:endParaRPr lang="en-GB" sz="1100"/>
            </a:p>
          </p:txBody>
        </p:sp>
        <p:sp>
          <p:nvSpPr>
            <p:cNvPr id="175" name="Freeform: Shape 174">
              <a:extLst>
                <a:ext uri="{FF2B5EF4-FFF2-40B4-BE49-F238E27FC236}">
                  <a16:creationId xmlns:a16="http://schemas.microsoft.com/office/drawing/2014/main" id="{B89B259B-2B39-4C73-9D11-BA52B8E9A3A2}"/>
                </a:ext>
              </a:extLst>
            </p:cNvPr>
            <p:cNvSpPr/>
            <p:nvPr/>
          </p:nvSpPr>
          <p:spPr>
            <a:xfrm>
              <a:off x="4243387" y="31099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sz="1100"/>
            </a:p>
          </p:txBody>
        </p:sp>
        <p:sp>
          <p:nvSpPr>
            <p:cNvPr id="176" name="Freeform: Shape 175">
              <a:extLst>
                <a:ext uri="{FF2B5EF4-FFF2-40B4-BE49-F238E27FC236}">
                  <a16:creationId xmlns:a16="http://schemas.microsoft.com/office/drawing/2014/main" id="{FAEDB989-C444-45C5-8127-05CEA7C0EDE2}"/>
                </a:ext>
              </a:extLst>
            </p:cNvPr>
            <p:cNvSpPr/>
            <p:nvPr/>
          </p:nvSpPr>
          <p:spPr>
            <a:xfrm>
              <a:off x="4452937" y="3281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7" name="Freeform: Shape 176">
              <a:extLst>
                <a:ext uri="{FF2B5EF4-FFF2-40B4-BE49-F238E27FC236}">
                  <a16:creationId xmlns:a16="http://schemas.microsoft.com/office/drawing/2014/main" id="{500483BA-2171-4E41-A254-4B76A29A7DA7}"/>
                </a:ext>
              </a:extLst>
            </p:cNvPr>
            <p:cNvSpPr/>
            <p:nvPr/>
          </p:nvSpPr>
          <p:spPr>
            <a:xfrm>
              <a:off x="4567237" y="3395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8" name="Freeform: Shape 177">
              <a:extLst>
                <a:ext uri="{FF2B5EF4-FFF2-40B4-BE49-F238E27FC236}">
                  <a16:creationId xmlns:a16="http://schemas.microsoft.com/office/drawing/2014/main" id="{40078FAC-C833-40C0-9A1A-614FBDA8EA34}"/>
                </a:ext>
              </a:extLst>
            </p:cNvPr>
            <p:cNvSpPr/>
            <p:nvPr/>
          </p:nvSpPr>
          <p:spPr>
            <a:xfrm>
              <a:off x="492918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79" name="Freeform: Shape 178">
              <a:extLst>
                <a:ext uri="{FF2B5EF4-FFF2-40B4-BE49-F238E27FC236}">
                  <a16:creationId xmlns:a16="http://schemas.microsoft.com/office/drawing/2014/main" id="{FAD99D96-C0DA-42C0-A2CA-894AF55319DD}"/>
                </a:ext>
              </a:extLst>
            </p:cNvPr>
            <p:cNvSpPr/>
            <p:nvPr/>
          </p:nvSpPr>
          <p:spPr>
            <a:xfrm>
              <a:off x="498633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0" name="Freeform: Shape 179">
              <a:extLst>
                <a:ext uri="{FF2B5EF4-FFF2-40B4-BE49-F238E27FC236}">
                  <a16:creationId xmlns:a16="http://schemas.microsoft.com/office/drawing/2014/main" id="{101D29F2-D8B6-45C7-ABDE-3B6759BBA0B6}"/>
                </a:ext>
              </a:extLst>
            </p:cNvPr>
            <p:cNvSpPr/>
            <p:nvPr/>
          </p:nvSpPr>
          <p:spPr>
            <a:xfrm>
              <a:off x="517683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1" name="Freeform: Shape 180">
              <a:extLst>
                <a:ext uri="{FF2B5EF4-FFF2-40B4-BE49-F238E27FC236}">
                  <a16:creationId xmlns:a16="http://schemas.microsoft.com/office/drawing/2014/main" id="{703D2F2A-6982-439A-8B28-90ECE6997167}"/>
                </a:ext>
              </a:extLst>
            </p:cNvPr>
            <p:cNvSpPr/>
            <p:nvPr/>
          </p:nvSpPr>
          <p:spPr>
            <a:xfrm>
              <a:off x="527208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2" name="Freeform: Shape 181">
              <a:extLst>
                <a:ext uri="{FF2B5EF4-FFF2-40B4-BE49-F238E27FC236}">
                  <a16:creationId xmlns:a16="http://schemas.microsoft.com/office/drawing/2014/main" id="{49D3C81D-92BA-4CE5-AF20-FFAA7CF9CA5D}"/>
                </a:ext>
              </a:extLst>
            </p:cNvPr>
            <p:cNvSpPr/>
            <p:nvPr/>
          </p:nvSpPr>
          <p:spPr>
            <a:xfrm>
              <a:off x="531018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3" name="Freeform: Shape 182">
              <a:extLst>
                <a:ext uri="{FF2B5EF4-FFF2-40B4-BE49-F238E27FC236}">
                  <a16:creationId xmlns:a16="http://schemas.microsoft.com/office/drawing/2014/main" id="{2B35FC16-CABC-4F2C-B313-08AEE921C04B}"/>
                </a:ext>
              </a:extLst>
            </p:cNvPr>
            <p:cNvSpPr/>
            <p:nvPr/>
          </p:nvSpPr>
          <p:spPr>
            <a:xfrm>
              <a:off x="551973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4" name="Freeform: Shape 183">
              <a:extLst>
                <a:ext uri="{FF2B5EF4-FFF2-40B4-BE49-F238E27FC236}">
                  <a16:creationId xmlns:a16="http://schemas.microsoft.com/office/drawing/2014/main" id="{33BD8563-F2C8-4B4A-9D0B-338961A5C2B7}"/>
                </a:ext>
              </a:extLst>
            </p:cNvPr>
            <p:cNvSpPr/>
            <p:nvPr/>
          </p:nvSpPr>
          <p:spPr>
            <a:xfrm>
              <a:off x="5595937" y="3776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5" name="Freeform: Shape 184">
              <a:extLst>
                <a:ext uri="{FF2B5EF4-FFF2-40B4-BE49-F238E27FC236}">
                  <a16:creationId xmlns:a16="http://schemas.microsoft.com/office/drawing/2014/main" id="{4614DB92-EFF5-4A2D-A315-8D58266AD5FF}"/>
                </a:ext>
              </a:extLst>
            </p:cNvPr>
            <p:cNvSpPr/>
            <p:nvPr/>
          </p:nvSpPr>
          <p:spPr>
            <a:xfrm>
              <a:off x="6186487" y="3833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6" name="Freeform: Shape 185">
              <a:extLst>
                <a:ext uri="{FF2B5EF4-FFF2-40B4-BE49-F238E27FC236}">
                  <a16:creationId xmlns:a16="http://schemas.microsoft.com/office/drawing/2014/main" id="{F51A24EB-6EA7-461C-8F27-F9FB01244B58}"/>
                </a:ext>
              </a:extLst>
            </p:cNvPr>
            <p:cNvSpPr/>
            <p:nvPr/>
          </p:nvSpPr>
          <p:spPr>
            <a:xfrm>
              <a:off x="6510346" y="3967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7" name="Freeform: Shape 186">
              <a:extLst>
                <a:ext uri="{FF2B5EF4-FFF2-40B4-BE49-F238E27FC236}">
                  <a16:creationId xmlns:a16="http://schemas.microsoft.com/office/drawing/2014/main" id="{AC1C38E9-0137-4597-84EA-D8FADF41521E}"/>
                </a:ext>
              </a:extLst>
            </p:cNvPr>
            <p:cNvSpPr/>
            <p:nvPr/>
          </p:nvSpPr>
          <p:spPr>
            <a:xfrm>
              <a:off x="6872296" y="4119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8" name="Freeform: Shape 187">
              <a:extLst>
                <a:ext uri="{FF2B5EF4-FFF2-40B4-BE49-F238E27FC236}">
                  <a16:creationId xmlns:a16="http://schemas.microsoft.com/office/drawing/2014/main" id="{F90F16EB-5884-472C-ADE2-7B1539634757}"/>
                </a:ext>
              </a:extLst>
            </p:cNvPr>
            <p:cNvSpPr/>
            <p:nvPr/>
          </p:nvSpPr>
          <p:spPr>
            <a:xfrm>
              <a:off x="69865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89" name="Freeform: Shape 188">
              <a:extLst>
                <a:ext uri="{FF2B5EF4-FFF2-40B4-BE49-F238E27FC236}">
                  <a16:creationId xmlns:a16="http://schemas.microsoft.com/office/drawing/2014/main" id="{41DE56D2-9305-4D16-85E3-ADF3012F31F6}"/>
                </a:ext>
              </a:extLst>
            </p:cNvPr>
            <p:cNvSpPr/>
            <p:nvPr/>
          </p:nvSpPr>
          <p:spPr>
            <a:xfrm>
              <a:off x="70627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0" name="Freeform: Shape 189">
              <a:extLst>
                <a:ext uri="{FF2B5EF4-FFF2-40B4-BE49-F238E27FC236}">
                  <a16:creationId xmlns:a16="http://schemas.microsoft.com/office/drawing/2014/main" id="{C44133F3-F620-4019-9DC9-7D153112C40A}"/>
                </a:ext>
              </a:extLst>
            </p:cNvPr>
            <p:cNvSpPr/>
            <p:nvPr/>
          </p:nvSpPr>
          <p:spPr>
            <a:xfrm>
              <a:off x="717709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1" name="Freeform: Shape 190">
              <a:extLst>
                <a:ext uri="{FF2B5EF4-FFF2-40B4-BE49-F238E27FC236}">
                  <a16:creationId xmlns:a16="http://schemas.microsoft.com/office/drawing/2014/main" id="{D4F75C9E-FA0F-4B05-8112-531330AAA7AB}"/>
                </a:ext>
              </a:extLst>
            </p:cNvPr>
            <p:cNvSpPr/>
            <p:nvPr/>
          </p:nvSpPr>
          <p:spPr>
            <a:xfrm>
              <a:off x="7577146"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2" name="Freeform: Shape 191">
              <a:extLst>
                <a:ext uri="{FF2B5EF4-FFF2-40B4-BE49-F238E27FC236}">
                  <a16:creationId xmlns:a16="http://schemas.microsoft.com/office/drawing/2014/main" id="{517037A3-B681-4735-85E1-01F266AB86B7}"/>
                </a:ext>
              </a:extLst>
            </p:cNvPr>
            <p:cNvSpPr/>
            <p:nvPr/>
          </p:nvSpPr>
          <p:spPr>
            <a:xfrm>
              <a:off x="7672396" y="4348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sz="1100"/>
            </a:p>
          </p:txBody>
        </p:sp>
        <p:sp>
          <p:nvSpPr>
            <p:cNvPr id="193" name="Freeform: Shape 192">
              <a:extLst>
                <a:ext uri="{FF2B5EF4-FFF2-40B4-BE49-F238E27FC236}">
                  <a16:creationId xmlns:a16="http://schemas.microsoft.com/office/drawing/2014/main" id="{77CC26E1-3470-4D67-B4E6-36139AF02303}"/>
                </a:ext>
              </a:extLst>
            </p:cNvPr>
            <p:cNvSpPr/>
            <p:nvPr/>
          </p:nvSpPr>
          <p:spPr>
            <a:xfrm>
              <a:off x="9253556" y="4633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sz="1100"/>
            </a:p>
          </p:txBody>
        </p:sp>
        <p:sp>
          <p:nvSpPr>
            <p:cNvPr id="194" name="Freeform: Shape 193">
              <a:extLst>
                <a:ext uri="{FF2B5EF4-FFF2-40B4-BE49-F238E27FC236}">
                  <a16:creationId xmlns:a16="http://schemas.microsoft.com/office/drawing/2014/main" id="{29AA55EA-AA9E-4F02-B518-8EB8D0D59516}"/>
                </a:ext>
              </a:extLst>
            </p:cNvPr>
            <p:cNvSpPr/>
            <p:nvPr/>
          </p:nvSpPr>
          <p:spPr>
            <a:xfrm>
              <a:off x="3909907" y="291855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100"/>
            </a:p>
          </p:txBody>
        </p:sp>
        <p:sp>
          <p:nvSpPr>
            <p:cNvPr id="195" name="Freeform: Shape 194">
              <a:extLst>
                <a:ext uri="{FF2B5EF4-FFF2-40B4-BE49-F238E27FC236}">
                  <a16:creationId xmlns:a16="http://schemas.microsoft.com/office/drawing/2014/main" id="{59585341-0F3C-4047-ACFE-114938086A2E}"/>
                </a:ext>
              </a:extLst>
            </p:cNvPr>
            <p:cNvSpPr/>
            <p:nvPr/>
          </p:nvSpPr>
          <p:spPr>
            <a:xfrm>
              <a:off x="4862407" y="3585314"/>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sz="1100"/>
            </a:p>
          </p:txBody>
        </p:sp>
      </p:grpSp>
      <p:sp>
        <p:nvSpPr>
          <p:cNvPr id="199" name="Graphic 197">
            <a:extLst>
              <a:ext uri="{FF2B5EF4-FFF2-40B4-BE49-F238E27FC236}">
                <a16:creationId xmlns:a16="http://schemas.microsoft.com/office/drawing/2014/main" id="{B15C5867-3BA5-4F03-B304-AC07963E7B58}"/>
              </a:ext>
            </a:extLst>
          </p:cNvPr>
          <p:cNvSpPr/>
          <p:nvPr/>
        </p:nvSpPr>
        <p:spPr>
          <a:xfrm>
            <a:off x="878306" y="2846580"/>
            <a:ext cx="5112431" cy="1551454"/>
          </a:xfrm>
          <a:custGeom>
            <a:avLst/>
            <a:gdLst>
              <a:gd name="connsiteX0" fmla="*/ 6422298 w 6422298"/>
              <a:gd name="connsiteY0" fmla="*/ 1900285 h 1900285"/>
              <a:gd name="connsiteX1" fmla="*/ 4955829 w 6422298"/>
              <a:gd name="connsiteY1" fmla="*/ 1900285 h 1900285"/>
              <a:gd name="connsiteX2" fmla="*/ 4955829 w 6422298"/>
              <a:gd name="connsiteY2" fmla="*/ 1815408 h 1900285"/>
              <a:gd name="connsiteX3" fmla="*/ 4776645 w 6422298"/>
              <a:gd name="connsiteY3" fmla="*/ 1815408 h 1900285"/>
              <a:gd name="connsiteX4" fmla="*/ 4776645 w 6422298"/>
              <a:gd name="connsiteY4" fmla="*/ 1730531 h 1900285"/>
              <a:gd name="connsiteX5" fmla="*/ 4140070 w 6422298"/>
              <a:gd name="connsiteY5" fmla="*/ 1730531 h 1900285"/>
              <a:gd name="connsiteX6" fmla="*/ 4140070 w 6422298"/>
              <a:gd name="connsiteY6" fmla="*/ 1669237 h 1900285"/>
              <a:gd name="connsiteX7" fmla="*/ 3951465 w 6422298"/>
              <a:gd name="connsiteY7" fmla="*/ 1669237 h 1900285"/>
              <a:gd name="connsiteX8" fmla="*/ 3951465 w 6422298"/>
              <a:gd name="connsiteY8" fmla="*/ 1593790 h 1900285"/>
              <a:gd name="connsiteX9" fmla="*/ 3696833 w 6422298"/>
              <a:gd name="connsiteY9" fmla="*/ 1593790 h 1900285"/>
              <a:gd name="connsiteX10" fmla="*/ 3696833 w 6422298"/>
              <a:gd name="connsiteY10" fmla="*/ 1523057 h 1900285"/>
              <a:gd name="connsiteX11" fmla="*/ 3437487 w 6422298"/>
              <a:gd name="connsiteY11" fmla="*/ 1523057 h 1900285"/>
              <a:gd name="connsiteX12" fmla="*/ 3437487 w 6422298"/>
              <a:gd name="connsiteY12" fmla="*/ 1480623 h 1900285"/>
              <a:gd name="connsiteX13" fmla="*/ 3385623 w 6422298"/>
              <a:gd name="connsiteY13" fmla="*/ 1480623 h 1900285"/>
              <a:gd name="connsiteX14" fmla="*/ 3385623 w 6422298"/>
              <a:gd name="connsiteY14" fmla="*/ 1424035 h 1900285"/>
              <a:gd name="connsiteX15" fmla="*/ 2899934 w 6422298"/>
              <a:gd name="connsiteY15" fmla="*/ 1424035 h 1900285"/>
              <a:gd name="connsiteX16" fmla="*/ 2899934 w 6422298"/>
              <a:gd name="connsiteY16" fmla="*/ 1348588 h 1900285"/>
              <a:gd name="connsiteX17" fmla="*/ 2418969 w 6422298"/>
              <a:gd name="connsiteY17" fmla="*/ 1348588 h 1900285"/>
              <a:gd name="connsiteX18" fmla="*/ 2418969 w 6422298"/>
              <a:gd name="connsiteY18" fmla="*/ 1268425 h 1900285"/>
              <a:gd name="connsiteX19" fmla="*/ 2381250 w 6422298"/>
              <a:gd name="connsiteY19" fmla="*/ 1268425 h 1900285"/>
              <a:gd name="connsiteX20" fmla="*/ 2381250 w 6422298"/>
              <a:gd name="connsiteY20" fmla="*/ 1244851 h 1900285"/>
              <a:gd name="connsiteX21" fmla="*/ 2079470 w 6422298"/>
              <a:gd name="connsiteY21" fmla="*/ 1244851 h 1900285"/>
              <a:gd name="connsiteX22" fmla="*/ 2079470 w 6422298"/>
              <a:gd name="connsiteY22" fmla="*/ 1192978 h 1900285"/>
              <a:gd name="connsiteX23" fmla="*/ 2032311 w 6422298"/>
              <a:gd name="connsiteY23" fmla="*/ 1192978 h 1900285"/>
              <a:gd name="connsiteX24" fmla="*/ 2032311 w 6422298"/>
              <a:gd name="connsiteY24" fmla="*/ 1098671 h 1900285"/>
              <a:gd name="connsiteX25" fmla="*/ 1754105 w 6422298"/>
              <a:gd name="connsiteY25" fmla="*/ 1098671 h 1900285"/>
              <a:gd name="connsiteX26" fmla="*/ 1754105 w 6422298"/>
              <a:gd name="connsiteY26" fmla="*/ 994934 h 1900285"/>
              <a:gd name="connsiteX27" fmla="*/ 1711671 w 6422298"/>
              <a:gd name="connsiteY27" fmla="*/ 994934 h 1900285"/>
              <a:gd name="connsiteX28" fmla="*/ 1711671 w 6422298"/>
              <a:gd name="connsiteY28" fmla="*/ 933639 h 1900285"/>
              <a:gd name="connsiteX29" fmla="*/ 1669237 w 6422298"/>
              <a:gd name="connsiteY29" fmla="*/ 933639 h 1900285"/>
              <a:gd name="connsiteX30" fmla="*/ 1669237 w 6422298"/>
              <a:gd name="connsiteY30" fmla="*/ 886485 h 1900285"/>
              <a:gd name="connsiteX31" fmla="*/ 1589075 w 6422298"/>
              <a:gd name="connsiteY31" fmla="*/ 886485 h 1900285"/>
              <a:gd name="connsiteX32" fmla="*/ 1589075 w 6422298"/>
              <a:gd name="connsiteY32" fmla="*/ 853477 h 1900285"/>
              <a:gd name="connsiteX33" fmla="*/ 1480623 w 6422298"/>
              <a:gd name="connsiteY33" fmla="*/ 853477 h 1900285"/>
              <a:gd name="connsiteX34" fmla="*/ 1480623 w 6422298"/>
              <a:gd name="connsiteY34" fmla="*/ 806325 h 1900285"/>
              <a:gd name="connsiteX35" fmla="*/ 1405176 w 6422298"/>
              <a:gd name="connsiteY35" fmla="*/ 806325 h 1900285"/>
              <a:gd name="connsiteX36" fmla="*/ 1405176 w 6422298"/>
              <a:gd name="connsiteY36" fmla="*/ 740310 h 1900285"/>
              <a:gd name="connsiteX37" fmla="*/ 1339158 w 6422298"/>
              <a:gd name="connsiteY37" fmla="*/ 740310 h 1900285"/>
              <a:gd name="connsiteX38" fmla="*/ 1339158 w 6422298"/>
              <a:gd name="connsiteY38" fmla="*/ 693156 h 1900285"/>
              <a:gd name="connsiteX39" fmla="*/ 1112825 w 6422298"/>
              <a:gd name="connsiteY39" fmla="*/ 693156 h 1900285"/>
              <a:gd name="connsiteX40" fmla="*/ 1112825 w 6422298"/>
              <a:gd name="connsiteY40" fmla="*/ 509257 h 1900285"/>
              <a:gd name="connsiteX41" fmla="*/ 1070381 w 6422298"/>
              <a:gd name="connsiteY41" fmla="*/ 509257 h 1900285"/>
              <a:gd name="connsiteX42" fmla="*/ 1070381 w 6422298"/>
              <a:gd name="connsiteY42" fmla="*/ 462103 h 1900285"/>
              <a:gd name="connsiteX43" fmla="*/ 1009088 w 6422298"/>
              <a:gd name="connsiteY43" fmla="*/ 462103 h 1900285"/>
              <a:gd name="connsiteX44" fmla="*/ 1009088 w 6422298"/>
              <a:gd name="connsiteY44" fmla="*/ 405519 h 1900285"/>
              <a:gd name="connsiteX45" fmla="*/ 999658 w 6422298"/>
              <a:gd name="connsiteY45" fmla="*/ 405519 h 1900285"/>
              <a:gd name="connsiteX46" fmla="*/ 999658 w 6422298"/>
              <a:gd name="connsiteY46" fmla="*/ 330075 h 1900285"/>
              <a:gd name="connsiteX47" fmla="*/ 891201 w 6422298"/>
              <a:gd name="connsiteY47" fmla="*/ 330075 h 1900285"/>
              <a:gd name="connsiteX48" fmla="*/ 891201 w 6422298"/>
              <a:gd name="connsiteY48" fmla="*/ 282921 h 1900285"/>
              <a:gd name="connsiteX49" fmla="*/ 834617 w 6422298"/>
              <a:gd name="connsiteY49" fmla="*/ 282921 h 1900285"/>
              <a:gd name="connsiteX50" fmla="*/ 834617 w 6422298"/>
              <a:gd name="connsiteY50" fmla="*/ 245198 h 1900285"/>
              <a:gd name="connsiteX51" fmla="*/ 735594 w 6422298"/>
              <a:gd name="connsiteY51" fmla="*/ 245198 h 1900285"/>
              <a:gd name="connsiteX52" fmla="*/ 735594 w 6422298"/>
              <a:gd name="connsiteY52" fmla="*/ 193329 h 1900285"/>
              <a:gd name="connsiteX53" fmla="*/ 697871 w 6422298"/>
              <a:gd name="connsiteY53" fmla="*/ 193329 h 1900285"/>
              <a:gd name="connsiteX54" fmla="*/ 697871 w 6422298"/>
              <a:gd name="connsiteY54" fmla="*/ 155606 h 1900285"/>
              <a:gd name="connsiteX55" fmla="*/ 646003 w 6422298"/>
              <a:gd name="connsiteY55" fmla="*/ 155606 h 1900285"/>
              <a:gd name="connsiteX56" fmla="*/ 646003 w 6422298"/>
              <a:gd name="connsiteY56" fmla="*/ 80160 h 1900285"/>
              <a:gd name="connsiteX57" fmla="*/ 509257 w 6422298"/>
              <a:gd name="connsiteY57" fmla="*/ 80160 h 1900285"/>
              <a:gd name="connsiteX58" fmla="*/ 509257 w 6422298"/>
              <a:gd name="connsiteY58" fmla="*/ 47154 h 1900285"/>
              <a:gd name="connsiteX59" fmla="*/ 334789 w 6422298"/>
              <a:gd name="connsiteY59" fmla="*/ 47154 h 1900285"/>
              <a:gd name="connsiteX60" fmla="*/ 334789 w 6422298"/>
              <a:gd name="connsiteY60" fmla="*/ 42437 h 1900285"/>
              <a:gd name="connsiteX61" fmla="*/ 249913 w 6422298"/>
              <a:gd name="connsiteY61" fmla="*/ 42437 h 1900285"/>
              <a:gd name="connsiteX62" fmla="*/ 249913 w 6422298"/>
              <a:gd name="connsiteY62" fmla="*/ 0 h 1900285"/>
              <a:gd name="connsiteX63" fmla="*/ 0 w 6422298"/>
              <a:gd name="connsiteY63" fmla="*/ 0 h 19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422298" h="1900285">
                <a:moveTo>
                  <a:pt x="6422298" y="1900285"/>
                </a:moveTo>
                <a:lnTo>
                  <a:pt x="4955829" y="1900285"/>
                </a:lnTo>
                <a:lnTo>
                  <a:pt x="4955829" y="1815408"/>
                </a:lnTo>
                <a:lnTo>
                  <a:pt x="4776645" y="1815408"/>
                </a:lnTo>
                <a:lnTo>
                  <a:pt x="4776645" y="1730531"/>
                </a:lnTo>
                <a:lnTo>
                  <a:pt x="4140070" y="1730531"/>
                </a:lnTo>
                <a:lnTo>
                  <a:pt x="4140070" y="1669237"/>
                </a:lnTo>
                <a:lnTo>
                  <a:pt x="3951465" y="1669237"/>
                </a:lnTo>
                <a:lnTo>
                  <a:pt x="3951465" y="1593790"/>
                </a:lnTo>
                <a:lnTo>
                  <a:pt x="3696833" y="1593790"/>
                </a:lnTo>
                <a:lnTo>
                  <a:pt x="3696833" y="1523057"/>
                </a:lnTo>
                <a:lnTo>
                  <a:pt x="3437487" y="1523057"/>
                </a:lnTo>
                <a:lnTo>
                  <a:pt x="3437487" y="1480623"/>
                </a:lnTo>
                <a:lnTo>
                  <a:pt x="3385623" y="1480623"/>
                </a:lnTo>
                <a:lnTo>
                  <a:pt x="3385623" y="1424035"/>
                </a:lnTo>
                <a:lnTo>
                  <a:pt x="2899934" y="1424035"/>
                </a:lnTo>
                <a:lnTo>
                  <a:pt x="2899934" y="1348588"/>
                </a:lnTo>
                <a:lnTo>
                  <a:pt x="2418969" y="1348588"/>
                </a:lnTo>
                <a:lnTo>
                  <a:pt x="2418969" y="1268425"/>
                </a:lnTo>
                <a:lnTo>
                  <a:pt x="2381250" y="1268425"/>
                </a:lnTo>
                <a:lnTo>
                  <a:pt x="2381250" y="1244851"/>
                </a:lnTo>
                <a:lnTo>
                  <a:pt x="2079470" y="1244851"/>
                </a:lnTo>
                <a:lnTo>
                  <a:pt x="2079470" y="1192978"/>
                </a:lnTo>
                <a:lnTo>
                  <a:pt x="2032311" y="1192978"/>
                </a:lnTo>
                <a:lnTo>
                  <a:pt x="2032311" y="1098671"/>
                </a:lnTo>
                <a:lnTo>
                  <a:pt x="1754105" y="1098671"/>
                </a:lnTo>
                <a:lnTo>
                  <a:pt x="1754105" y="994934"/>
                </a:lnTo>
                <a:lnTo>
                  <a:pt x="1711671" y="994934"/>
                </a:lnTo>
                <a:lnTo>
                  <a:pt x="1711671" y="933639"/>
                </a:lnTo>
                <a:lnTo>
                  <a:pt x="1669237" y="933639"/>
                </a:lnTo>
                <a:lnTo>
                  <a:pt x="1669237" y="886485"/>
                </a:lnTo>
                <a:lnTo>
                  <a:pt x="1589075" y="886485"/>
                </a:lnTo>
                <a:lnTo>
                  <a:pt x="1589075" y="853477"/>
                </a:lnTo>
                <a:lnTo>
                  <a:pt x="1480623" y="853477"/>
                </a:lnTo>
                <a:lnTo>
                  <a:pt x="1480623" y="806325"/>
                </a:lnTo>
                <a:lnTo>
                  <a:pt x="1405176" y="806325"/>
                </a:lnTo>
                <a:lnTo>
                  <a:pt x="1405176" y="740310"/>
                </a:lnTo>
                <a:lnTo>
                  <a:pt x="1339158" y="740310"/>
                </a:lnTo>
                <a:lnTo>
                  <a:pt x="1339158" y="693156"/>
                </a:lnTo>
                <a:lnTo>
                  <a:pt x="1112825" y="693156"/>
                </a:lnTo>
                <a:lnTo>
                  <a:pt x="1112825" y="509257"/>
                </a:lnTo>
                <a:lnTo>
                  <a:pt x="1070381" y="509257"/>
                </a:lnTo>
                <a:lnTo>
                  <a:pt x="1070381" y="462103"/>
                </a:lnTo>
                <a:lnTo>
                  <a:pt x="1009088" y="462103"/>
                </a:lnTo>
                <a:lnTo>
                  <a:pt x="1009088" y="405519"/>
                </a:lnTo>
                <a:lnTo>
                  <a:pt x="999658" y="405519"/>
                </a:lnTo>
                <a:lnTo>
                  <a:pt x="999658" y="330075"/>
                </a:lnTo>
                <a:lnTo>
                  <a:pt x="891201" y="330075"/>
                </a:lnTo>
                <a:lnTo>
                  <a:pt x="891201" y="282921"/>
                </a:lnTo>
                <a:lnTo>
                  <a:pt x="834617" y="282921"/>
                </a:lnTo>
                <a:lnTo>
                  <a:pt x="834617" y="245198"/>
                </a:lnTo>
                <a:lnTo>
                  <a:pt x="735594" y="245198"/>
                </a:lnTo>
                <a:lnTo>
                  <a:pt x="735594" y="193329"/>
                </a:lnTo>
                <a:lnTo>
                  <a:pt x="697871" y="193329"/>
                </a:lnTo>
                <a:lnTo>
                  <a:pt x="697871" y="155606"/>
                </a:lnTo>
                <a:lnTo>
                  <a:pt x="646003" y="155606"/>
                </a:lnTo>
                <a:lnTo>
                  <a:pt x="646003" y="80160"/>
                </a:lnTo>
                <a:lnTo>
                  <a:pt x="509257" y="80160"/>
                </a:lnTo>
                <a:lnTo>
                  <a:pt x="509257" y="47154"/>
                </a:lnTo>
                <a:lnTo>
                  <a:pt x="334789" y="47154"/>
                </a:lnTo>
                <a:lnTo>
                  <a:pt x="334789" y="42437"/>
                </a:lnTo>
                <a:lnTo>
                  <a:pt x="249913" y="42437"/>
                </a:lnTo>
                <a:lnTo>
                  <a:pt x="249913" y="0"/>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200" name="TextBox 199">
            <a:extLst>
              <a:ext uri="{FF2B5EF4-FFF2-40B4-BE49-F238E27FC236}">
                <a16:creationId xmlns:a16="http://schemas.microsoft.com/office/drawing/2014/main" id="{E09CB46F-86C4-46D0-BBC4-1E15CCC141DF}"/>
              </a:ext>
            </a:extLst>
          </p:cNvPr>
          <p:cNvSpPr txBox="1"/>
          <p:nvPr/>
        </p:nvSpPr>
        <p:spPr>
          <a:xfrm>
            <a:off x="2360027" y="2699643"/>
            <a:ext cx="2731838" cy="307777"/>
          </a:xfrm>
          <a:prstGeom prst="rect">
            <a:avLst/>
          </a:prstGeom>
          <a:noFill/>
        </p:spPr>
        <p:txBody>
          <a:bodyPr wrap="none" rtlCol="0">
            <a:spAutoFit/>
          </a:bodyPr>
          <a:lstStyle/>
          <a:p>
            <a:pPr algn="ctr"/>
            <a:r>
              <a:rPr lang="en-US" sz="1400" dirty="0">
                <a:solidFill>
                  <a:schemeClr val="tx1"/>
                </a:solidFill>
              </a:rPr>
              <a:t>mPFS 8.2 </a:t>
            </a:r>
            <a:r>
              <a:rPr lang="en-US" sz="1400" dirty="0" err="1">
                <a:solidFill>
                  <a:schemeClr val="tx1"/>
                </a:solidFill>
              </a:rPr>
              <a:t>mo</a:t>
            </a:r>
            <a:r>
              <a:rPr lang="en-US" sz="1400" dirty="0">
                <a:solidFill>
                  <a:schemeClr val="tx1"/>
                </a:solidFill>
              </a:rPr>
              <a:t> (95%CI 6.0, 11.9)</a:t>
            </a:r>
            <a:endParaRPr lang="en-GB" sz="1400" dirty="0">
              <a:solidFill>
                <a:schemeClr val="tx1"/>
              </a:solidFill>
            </a:endParaRPr>
          </a:p>
        </p:txBody>
      </p:sp>
      <p:cxnSp>
        <p:nvCxnSpPr>
          <p:cNvPr id="202" name="Straight Connector 201">
            <a:extLst>
              <a:ext uri="{FF2B5EF4-FFF2-40B4-BE49-F238E27FC236}">
                <a16:creationId xmlns:a16="http://schemas.microsoft.com/office/drawing/2014/main" id="{74B62B17-1207-4E07-AD70-61E3DBDAF2E4}"/>
              </a:ext>
            </a:extLst>
          </p:cNvPr>
          <p:cNvCxnSpPr/>
          <p:nvPr/>
        </p:nvCxnSpPr>
        <p:spPr>
          <a:xfrm>
            <a:off x="807145" y="4005686"/>
            <a:ext cx="5183592"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9284600A-52B5-4F13-869F-5C182ED018F7}"/>
              </a:ext>
            </a:extLst>
          </p:cNvPr>
          <p:cNvSpPr txBox="1"/>
          <p:nvPr/>
        </p:nvSpPr>
        <p:spPr>
          <a:xfrm>
            <a:off x="8170242" y="1929346"/>
            <a:ext cx="1715534" cy="338554"/>
          </a:xfrm>
          <a:prstGeom prst="rect">
            <a:avLst/>
          </a:prstGeom>
          <a:noFill/>
        </p:spPr>
        <p:txBody>
          <a:bodyPr wrap="none" rtlCol="0">
            <a:spAutoFit/>
          </a:bodyPr>
          <a:lstStyle/>
          <a:p>
            <a:pPr algn="ctr"/>
            <a:r>
              <a:rPr lang="en-US" sz="1600" b="1" dirty="0">
                <a:solidFill>
                  <a:srgbClr val="363636"/>
                </a:solidFill>
              </a:rPr>
              <a:t>Overall survival</a:t>
            </a:r>
            <a:endParaRPr lang="en-GB" sz="1600" b="1" dirty="0">
              <a:solidFill>
                <a:srgbClr val="363636"/>
              </a:solidFill>
            </a:endParaRPr>
          </a:p>
        </p:txBody>
      </p:sp>
      <p:sp>
        <p:nvSpPr>
          <p:cNvPr id="350" name="TextBox 349">
            <a:extLst>
              <a:ext uri="{FF2B5EF4-FFF2-40B4-BE49-F238E27FC236}">
                <a16:creationId xmlns:a16="http://schemas.microsoft.com/office/drawing/2014/main" id="{78C6105E-C821-4CD8-801F-3ACA1B62E4B2}"/>
              </a:ext>
            </a:extLst>
          </p:cNvPr>
          <p:cNvSpPr txBox="1"/>
          <p:nvPr/>
        </p:nvSpPr>
        <p:spPr>
          <a:xfrm>
            <a:off x="7952234" y="2699643"/>
            <a:ext cx="2840842" cy="307777"/>
          </a:xfrm>
          <a:prstGeom prst="rect">
            <a:avLst/>
          </a:prstGeom>
          <a:noFill/>
        </p:spPr>
        <p:txBody>
          <a:bodyPr wrap="none" rtlCol="0">
            <a:spAutoFit/>
          </a:bodyPr>
          <a:lstStyle/>
          <a:p>
            <a:pPr algn="ctr"/>
            <a:r>
              <a:rPr lang="en-US" sz="1400" dirty="0">
                <a:solidFill>
                  <a:schemeClr val="tx1"/>
                </a:solidFill>
              </a:rPr>
              <a:t>mOS 17.8 </a:t>
            </a:r>
            <a:r>
              <a:rPr lang="en-US" sz="1400" dirty="0" err="1">
                <a:solidFill>
                  <a:schemeClr val="tx1"/>
                </a:solidFill>
              </a:rPr>
              <a:t>mo</a:t>
            </a:r>
            <a:r>
              <a:rPr lang="en-US" sz="1400" dirty="0">
                <a:solidFill>
                  <a:schemeClr val="tx1"/>
                </a:solidFill>
              </a:rPr>
              <a:t> (95%CI 13.8, 22.1)</a:t>
            </a:r>
            <a:endParaRPr lang="en-GB" sz="1400" dirty="0">
              <a:solidFill>
                <a:schemeClr val="tx1"/>
              </a:solidFill>
            </a:endParaRPr>
          </a:p>
        </p:txBody>
      </p:sp>
      <p:sp>
        <p:nvSpPr>
          <p:cNvPr id="341" name="Freeform 21">
            <a:extLst>
              <a:ext uri="{FF2B5EF4-FFF2-40B4-BE49-F238E27FC236}">
                <a16:creationId xmlns:a16="http://schemas.microsoft.com/office/drawing/2014/main" id="{88F3511F-496F-4C88-AD7E-EABCA50F3A38}"/>
              </a:ext>
            </a:extLst>
          </p:cNvPr>
          <p:cNvSpPr>
            <a:spLocks/>
          </p:cNvSpPr>
          <p:nvPr/>
        </p:nvSpPr>
        <p:spPr bwMode="auto">
          <a:xfrm>
            <a:off x="6428944" y="2853660"/>
            <a:ext cx="5543482"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342" name="Group 341">
            <a:extLst>
              <a:ext uri="{FF2B5EF4-FFF2-40B4-BE49-F238E27FC236}">
                <a16:creationId xmlns:a16="http://schemas.microsoft.com/office/drawing/2014/main" id="{7490A1F7-BD1A-4783-A7C6-A5CDB3B03D4F}"/>
              </a:ext>
            </a:extLst>
          </p:cNvPr>
          <p:cNvGrpSpPr/>
          <p:nvPr/>
        </p:nvGrpSpPr>
        <p:grpSpPr>
          <a:xfrm>
            <a:off x="5941533" y="2722616"/>
            <a:ext cx="487412" cy="2542382"/>
            <a:chOff x="1478887" y="1273500"/>
            <a:chExt cx="505468" cy="2843051"/>
          </a:xfrm>
        </p:grpSpPr>
        <p:sp>
          <p:nvSpPr>
            <p:cNvPr id="462" name="TextBox 461">
              <a:extLst>
                <a:ext uri="{FF2B5EF4-FFF2-40B4-BE49-F238E27FC236}">
                  <a16:creationId xmlns:a16="http://schemas.microsoft.com/office/drawing/2014/main" id="{27F16F91-E317-4D2F-8963-A246A630A36C}"/>
                </a:ext>
              </a:extLst>
            </p:cNvPr>
            <p:cNvSpPr txBox="1"/>
            <p:nvPr/>
          </p:nvSpPr>
          <p:spPr>
            <a:xfrm>
              <a:off x="1478887" y="1273500"/>
              <a:ext cx="435878"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100</a:t>
              </a:r>
            </a:p>
          </p:txBody>
        </p:sp>
        <p:sp>
          <p:nvSpPr>
            <p:cNvPr id="463" name="Line 6">
              <a:extLst>
                <a:ext uri="{FF2B5EF4-FFF2-40B4-BE49-F238E27FC236}">
                  <a16:creationId xmlns:a16="http://schemas.microsoft.com/office/drawing/2014/main" id="{E1613085-49D7-40B0-AD79-95EEA647D172}"/>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4" name="Line 7">
              <a:extLst>
                <a:ext uri="{FF2B5EF4-FFF2-40B4-BE49-F238E27FC236}">
                  <a16:creationId xmlns:a16="http://schemas.microsoft.com/office/drawing/2014/main" id="{AEEC71AF-216E-4602-8AB2-37F2358EE479}"/>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5" name="Line 8">
              <a:extLst>
                <a:ext uri="{FF2B5EF4-FFF2-40B4-BE49-F238E27FC236}">
                  <a16:creationId xmlns:a16="http://schemas.microsoft.com/office/drawing/2014/main" id="{9DC49B8B-C6C3-402F-967B-CB340D4E70FB}"/>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6" name="Line 9">
              <a:extLst>
                <a:ext uri="{FF2B5EF4-FFF2-40B4-BE49-F238E27FC236}">
                  <a16:creationId xmlns:a16="http://schemas.microsoft.com/office/drawing/2014/main" id="{69B8DCAF-B69A-41CA-A746-EA7C5B3AE96A}"/>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7" name="Line 10">
              <a:extLst>
                <a:ext uri="{FF2B5EF4-FFF2-40B4-BE49-F238E27FC236}">
                  <a16:creationId xmlns:a16="http://schemas.microsoft.com/office/drawing/2014/main" id="{C0DF0983-FC19-4F1F-A979-75EEBD3AA177}"/>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8" name="Line 11">
              <a:extLst>
                <a:ext uri="{FF2B5EF4-FFF2-40B4-BE49-F238E27FC236}">
                  <a16:creationId xmlns:a16="http://schemas.microsoft.com/office/drawing/2014/main" id="{151DA4C3-9C37-4C93-9D90-912AE2935187}"/>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69" name="TextBox 468">
              <a:extLst>
                <a:ext uri="{FF2B5EF4-FFF2-40B4-BE49-F238E27FC236}">
                  <a16:creationId xmlns:a16="http://schemas.microsoft.com/office/drawing/2014/main" id="{FBAA7106-6763-49A8-BF5A-BB2C93B3E3D5}"/>
                </a:ext>
              </a:extLst>
            </p:cNvPr>
            <p:cNvSpPr txBox="1"/>
            <p:nvPr/>
          </p:nvSpPr>
          <p:spPr>
            <a:xfrm>
              <a:off x="1560351" y="1797640"/>
              <a:ext cx="354420"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80</a:t>
              </a:r>
            </a:p>
          </p:txBody>
        </p:sp>
        <p:sp>
          <p:nvSpPr>
            <p:cNvPr id="470" name="TextBox 469">
              <a:extLst>
                <a:ext uri="{FF2B5EF4-FFF2-40B4-BE49-F238E27FC236}">
                  <a16:creationId xmlns:a16="http://schemas.microsoft.com/office/drawing/2014/main" id="{1AE54C3D-E564-419C-B3BE-F755ABEA3E29}"/>
                </a:ext>
              </a:extLst>
            </p:cNvPr>
            <p:cNvSpPr txBox="1"/>
            <p:nvPr/>
          </p:nvSpPr>
          <p:spPr>
            <a:xfrm>
              <a:off x="1560351" y="2296170"/>
              <a:ext cx="354420"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60</a:t>
              </a:r>
            </a:p>
          </p:txBody>
        </p:sp>
        <p:sp>
          <p:nvSpPr>
            <p:cNvPr id="471" name="TextBox 470">
              <a:extLst>
                <a:ext uri="{FF2B5EF4-FFF2-40B4-BE49-F238E27FC236}">
                  <a16:creationId xmlns:a16="http://schemas.microsoft.com/office/drawing/2014/main" id="{9B07BFCB-9407-49D0-9CBB-8D1C5976A939}"/>
                </a:ext>
              </a:extLst>
            </p:cNvPr>
            <p:cNvSpPr txBox="1"/>
            <p:nvPr/>
          </p:nvSpPr>
          <p:spPr>
            <a:xfrm>
              <a:off x="1560351" y="2810824"/>
              <a:ext cx="354420"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40</a:t>
              </a:r>
            </a:p>
          </p:txBody>
        </p:sp>
        <p:sp>
          <p:nvSpPr>
            <p:cNvPr id="472" name="TextBox 471">
              <a:extLst>
                <a:ext uri="{FF2B5EF4-FFF2-40B4-BE49-F238E27FC236}">
                  <a16:creationId xmlns:a16="http://schemas.microsoft.com/office/drawing/2014/main" id="{244E3EAC-DE99-4ED0-AC17-CC0834F06A1B}"/>
                </a:ext>
              </a:extLst>
            </p:cNvPr>
            <p:cNvSpPr txBox="1"/>
            <p:nvPr/>
          </p:nvSpPr>
          <p:spPr>
            <a:xfrm>
              <a:off x="1560351" y="3314726"/>
              <a:ext cx="354420"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20</a:t>
              </a:r>
            </a:p>
          </p:txBody>
        </p:sp>
        <p:sp>
          <p:nvSpPr>
            <p:cNvPr id="473" name="TextBox 472">
              <a:extLst>
                <a:ext uri="{FF2B5EF4-FFF2-40B4-BE49-F238E27FC236}">
                  <a16:creationId xmlns:a16="http://schemas.microsoft.com/office/drawing/2014/main" id="{82F78352-C6F3-48CE-AB16-2B8B9EED661C}"/>
                </a:ext>
              </a:extLst>
            </p:cNvPr>
            <p:cNvSpPr txBox="1"/>
            <p:nvPr/>
          </p:nvSpPr>
          <p:spPr>
            <a:xfrm>
              <a:off x="1641815" y="3824002"/>
              <a:ext cx="272964" cy="292549"/>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a:t>
              </a:r>
            </a:p>
          </p:txBody>
        </p:sp>
      </p:grpSp>
      <p:sp>
        <p:nvSpPr>
          <p:cNvPr id="345" name="TextBox 344">
            <a:extLst>
              <a:ext uri="{FF2B5EF4-FFF2-40B4-BE49-F238E27FC236}">
                <a16:creationId xmlns:a16="http://schemas.microsoft.com/office/drawing/2014/main" id="{1BFB0C4D-8B95-4D4B-9AE7-D41E9F40EA3C}"/>
              </a:ext>
            </a:extLst>
          </p:cNvPr>
          <p:cNvSpPr txBox="1"/>
          <p:nvPr/>
        </p:nvSpPr>
        <p:spPr>
          <a:xfrm>
            <a:off x="8687284" y="5531847"/>
            <a:ext cx="1037463"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Time, months</a:t>
            </a:r>
          </a:p>
        </p:txBody>
      </p:sp>
      <p:cxnSp>
        <p:nvCxnSpPr>
          <p:cNvPr id="351" name="Straight Connector 350">
            <a:extLst>
              <a:ext uri="{FF2B5EF4-FFF2-40B4-BE49-F238E27FC236}">
                <a16:creationId xmlns:a16="http://schemas.microsoft.com/office/drawing/2014/main" id="{9A4EA5B5-94AF-4A52-B6CB-69EB9C4D7D52}"/>
              </a:ext>
            </a:extLst>
          </p:cNvPr>
          <p:cNvCxnSpPr/>
          <p:nvPr/>
        </p:nvCxnSpPr>
        <p:spPr>
          <a:xfrm>
            <a:off x="6450889" y="4005686"/>
            <a:ext cx="485263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615" name="Group 614">
            <a:extLst>
              <a:ext uri="{FF2B5EF4-FFF2-40B4-BE49-F238E27FC236}">
                <a16:creationId xmlns:a16="http://schemas.microsoft.com/office/drawing/2014/main" id="{E8B09206-F45F-44E6-A94C-31B4A0C12AB2}"/>
              </a:ext>
            </a:extLst>
          </p:cNvPr>
          <p:cNvGrpSpPr/>
          <p:nvPr/>
        </p:nvGrpSpPr>
        <p:grpSpPr>
          <a:xfrm>
            <a:off x="6357720" y="5822428"/>
            <a:ext cx="5504354" cy="241980"/>
            <a:chOff x="6685886" y="6003518"/>
            <a:chExt cx="5504354" cy="241980"/>
          </a:xfrm>
        </p:grpSpPr>
        <p:sp>
          <p:nvSpPr>
            <p:cNvPr id="552" name="TextBox 551">
              <a:extLst>
                <a:ext uri="{FF2B5EF4-FFF2-40B4-BE49-F238E27FC236}">
                  <a16:creationId xmlns:a16="http://schemas.microsoft.com/office/drawing/2014/main" id="{2F97AA6F-A45F-4C25-8F8A-7EB8C25CDBFB}"/>
                </a:ext>
              </a:extLst>
            </p:cNvPr>
            <p:cNvSpPr txBox="1"/>
            <p:nvPr/>
          </p:nvSpPr>
          <p:spPr>
            <a:xfrm>
              <a:off x="6685886"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91</a:t>
              </a:r>
            </a:p>
          </p:txBody>
        </p:sp>
        <p:sp>
          <p:nvSpPr>
            <p:cNvPr id="555" name="TextBox 554">
              <a:extLst>
                <a:ext uri="{FF2B5EF4-FFF2-40B4-BE49-F238E27FC236}">
                  <a16:creationId xmlns:a16="http://schemas.microsoft.com/office/drawing/2014/main" id="{70C24539-8B96-404A-924E-21133AAA8AF3}"/>
                </a:ext>
              </a:extLst>
            </p:cNvPr>
            <p:cNvSpPr txBox="1"/>
            <p:nvPr/>
          </p:nvSpPr>
          <p:spPr>
            <a:xfrm>
              <a:off x="9980000"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19</a:t>
              </a:r>
            </a:p>
          </p:txBody>
        </p:sp>
        <p:sp>
          <p:nvSpPr>
            <p:cNvPr id="556" name="TextBox 555">
              <a:extLst>
                <a:ext uri="{FF2B5EF4-FFF2-40B4-BE49-F238E27FC236}">
                  <a16:creationId xmlns:a16="http://schemas.microsoft.com/office/drawing/2014/main" id="{82A0D33C-820A-47D7-9497-934A691C9BCC}"/>
                </a:ext>
              </a:extLst>
            </p:cNvPr>
            <p:cNvSpPr txBox="1"/>
            <p:nvPr/>
          </p:nvSpPr>
          <p:spPr>
            <a:xfrm>
              <a:off x="9794397"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22</a:t>
              </a:r>
            </a:p>
          </p:txBody>
        </p:sp>
        <p:sp>
          <p:nvSpPr>
            <p:cNvPr id="559" name="TextBox 558">
              <a:extLst>
                <a:ext uri="{FF2B5EF4-FFF2-40B4-BE49-F238E27FC236}">
                  <a16:creationId xmlns:a16="http://schemas.microsoft.com/office/drawing/2014/main" id="{8FAFF11C-B948-4FEE-B105-0A544545F10F}"/>
                </a:ext>
              </a:extLst>
            </p:cNvPr>
            <p:cNvSpPr txBox="1"/>
            <p:nvPr/>
          </p:nvSpPr>
          <p:spPr>
            <a:xfrm>
              <a:off x="9608978"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25</a:t>
              </a:r>
            </a:p>
          </p:txBody>
        </p:sp>
        <p:sp>
          <p:nvSpPr>
            <p:cNvPr id="561" name="TextBox 560">
              <a:extLst>
                <a:ext uri="{FF2B5EF4-FFF2-40B4-BE49-F238E27FC236}">
                  <a16:creationId xmlns:a16="http://schemas.microsoft.com/office/drawing/2014/main" id="{633B156E-D66F-4B7D-826E-0DDD97307177}"/>
                </a:ext>
              </a:extLst>
            </p:cNvPr>
            <p:cNvSpPr txBox="1"/>
            <p:nvPr/>
          </p:nvSpPr>
          <p:spPr>
            <a:xfrm>
              <a:off x="9426284"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29</a:t>
              </a:r>
            </a:p>
          </p:txBody>
        </p:sp>
        <p:sp>
          <p:nvSpPr>
            <p:cNvPr id="563" name="TextBox 562">
              <a:extLst>
                <a:ext uri="{FF2B5EF4-FFF2-40B4-BE49-F238E27FC236}">
                  <a16:creationId xmlns:a16="http://schemas.microsoft.com/office/drawing/2014/main" id="{E0B8EE42-A3D0-46EE-A130-43E11D30666F}"/>
                </a:ext>
              </a:extLst>
            </p:cNvPr>
            <p:cNvSpPr txBox="1"/>
            <p:nvPr/>
          </p:nvSpPr>
          <p:spPr>
            <a:xfrm>
              <a:off x="9243591"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36</a:t>
              </a:r>
            </a:p>
          </p:txBody>
        </p:sp>
        <p:sp>
          <p:nvSpPr>
            <p:cNvPr id="565" name="TextBox 564">
              <a:extLst>
                <a:ext uri="{FF2B5EF4-FFF2-40B4-BE49-F238E27FC236}">
                  <a16:creationId xmlns:a16="http://schemas.microsoft.com/office/drawing/2014/main" id="{2E747A37-0498-4136-A271-81F1A046D827}"/>
                </a:ext>
              </a:extLst>
            </p:cNvPr>
            <p:cNvSpPr txBox="1"/>
            <p:nvPr/>
          </p:nvSpPr>
          <p:spPr>
            <a:xfrm>
              <a:off x="9060898"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46</a:t>
              </a:r>
            </a:p>
          </p:txBody>
        </p:sp>
        <p:sp>
          <p:nvSpPr>
            <p:cNvPr id="567" name="TextBox 566">
              <a:extLst>
                <a:ext uri="{FF2B5EF4-FFF2-40B4-BE49-F238E27FC236}">
                  <a16:creationId xmlns:a16="http://schemas.microsoft.com/office/drawing/2014/main" id="{56452999-5940-48F4-9BA4-E7238F625973}"/>
                </a:ext>
              </a:extLst>
            </p:cNvPr>
            <p:cNvSpPr txBox="1"/>
            <p:nvPr/>
          </p:nvSpPr>
          <p:spPr>
            <a:xfrm>
              <a:off x="8878205"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51</a:t>
              </a:r>
            </a:p>
          </p:txBody>
        </p:sp>
        <p:sp>
          <p:nvSpPr>
            <p:cNvPr id="569" name="TextBox 568">
              <a:extLst>
                <a:ext uri="{FF2B5EF4-FFF2-40B4-BE49-F238E27FC236}">
                  <a16:creationId xmlns:a16="http://schemas.microsoft.com/office/drawing/2014/main" id="{0305C265-392B-427B-80A8-B6FF033128E9}"/>
                </a:ext>
              </a:extLst>
            </p:cNvPr>
            <p:cNvSpPr txBox="1"/>
            <p:nvPr/>
          </p:nvSpPr>
          <p:spPr>
            <a:xfrm>
              <a:off x="8695511"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58</a:t>
              </a:r>
            </a:p>
          </p:txBody>
        </p:sp>
        <p:sp>
          <p:nvSpPr>
            <p:cNvPr id="571" name="TextBox 570">
              <a:extLst>
                <a:ext uri="{FF2B5EF4-FFF2-40B4-BE49-F238E27FC236}">
                  <a16:creationId xmlns:a16="http://schemas.microsoft.com/office/drawing/2014/main" id="{DF1D814E-262D-4C66-AE84-441978ADF5C3}"/>
                </a:ext>
              </a:extLst>
            </p:cNvPr>
            <p:cNvSpPr txBox="1"/>
            <p:nvPr/>
          </p:nvSpPr>
          <p:spPr>
            <a:xfrm>
              <a:off x="8512818"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65</a:t>
              </a:r>
            </a:p>
          </p:txBody>
        </p:sp>
        <p:sp>
          <p:nvSpPr>
            <p:cNvPr id="573" name="TextBox 572">
              <a:extLst>
                <a:ext uri="{FF2B5EF4-FFF2-40B4-BE49-F238E27FC236}">
                  <a16:creationId xmlns:a16="http://schemas.microsoft.com/office/drawing/2014/main" id="{EE9A8EEE-61CC-45FA-9564-03C0C39EE93B}"/>
                </a:ext>
              </a:extLst>
            </p:cNvPr>
            <p:cNvSpPr txBox="1"/>
            <p:nvPr/>
          </p:nvSpPr>
          <p:spPr>
            <a:xfrm>
              <a:off x="8330125"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68</a:t>
              </a:r>
            </a:p>
          </p:txBody>
        </p:sp>
        <p:sp>
          <p:nvSpPr>
            <p:cNvPr id="575" name="TextBox 574">
              <a:extLst>
                <a:ext uri="{FF2B5EF4-FFF2-40B4-BE49-F238E27FC236}">
                  <a16:creationId xmlns:a16="http://schemas.microsoft.com/office/drawing/2014/main" id="{0A20D81B-C5DA-4F20-85D8-15F9AAF523CD}"/>
                </a:ext>
              </a:extLst>
            </p:cNvPr>
            <p:cNvSpPr txBox="1"/>
            <p:nvPr/>
          </p:nvSpPr>
          <p:spPr>
            <a:xfrm>
              <a:off x="8147433"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70</a:t>
              </a:r>
            </a:p>
          </p:txBody>
        </p:sp>
        <p:sp>
          <p:nvSpPr>
            <p:cNvPr id="577" name="TextBox 576">
              <a:extLst>
                <a:ext uri="{FF2B5EF4-FFF2-40B4-BE49-F238E27FC236}">
                  <a16:creationId xmlns:a16="http://schemas.microsoft.com/office/drawing/2014/main" id="{138FCCE3-4509-441F-B556-F9EC6074FFF7}"/>
                </a:ext>
              </a:extLst>
            </p:cNvPr>
            <p:cNvSpPr txBox="1"/>
            <p:nvPr/>
          </p:nvSpPr>
          <p:spPr>
            <a:xfrm>
              <a:off x="7964739"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75</a:t>
              </a:r>
            </a:p>
          </p:txBody>
        </p:sp>
        <p:sp>
          <p:nvSpPr>
            <p:cNvPr id="579" name="TextBox 578">
              <a:extLst>
                <a:ext uri="{FF2B5EF4-FFF2-40B4-BE49-F238E27FC236}">
                  <a16:creationId xmlns:a16="http://schemas.microsoft.com/office/drawing/2014/main" id="{F24F2785-B112-4B67-8E54-8276ECF9F10F}"/>
                </a:ext>
              </a:extLst>
            </p:cNvPr>
            <p:cNvSpPr txBox="1"/>
            <p:nvPr/>
          </p:nvSpPr>
          <p:spPr>
            <a:xfrm>
              <a:off x="7782047"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75</a:t>
              </a:r>
            </a:p>
          </p:txBody>
        </p:sp>
        <p:sp>
          <p:nvSpPr>
            <p:cNvPr id="581" name="TextBox 580">
              <a:extLst>
                <a:ext uri="{FF2B5EF4-FFF2-40B4-BE49-F238E27FC236}">
                  <a16:creationId xmlns:a16="http://schemas.microsoft.com/office/drawing/2014/main" id="{5585F095-E3D1-4907-A66E-6C4DB3A2277A}"/>
                </a:ext>
              </a:extLst>
            </p:cNvPr>
            <p:cNvSpPr txBox="1"/>
            <p:nvPr/>
          </p:nvSpPr>
          <p:spPr>
            <a:xfrm>
              <a:off x="7599352"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77</a:t>
              </a:r>
            </a:p>
          </p:txBody>
        </p:sp>
        <p:sp>
          <p:nvSpPr>
            <p:cNvPr id="583" name="TextBox 582">
              <a:extLst>
                <a:ext uri="{FF2B5EF4-FFF2-40B4-BE49-F238E27FC236}">
                  <a16:creationId xmlns:a16="http://schemas.microsoft.com/office/drawing/2014/main" id="{AA3826EE-529A-4AA5-97AC-B4B8D72E7A38}"/>
                </a:ext>
              </a:extLst>
            </p:cNvPr>
            <p:cNvSpPr txBox="1"/>
            <p:nvPr/>
          </p:nvSpPr>
          <p:spPr>
            <a:xfrm>
              <a:off x="7416659"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82</a:t>
              </a:r>
            </a:p>
          </p:txBody>
        </p:sp>
        <p:sp>
          <p:nvSpPr>
            <p:cNvPr id="585" name="TextBox 584">
              <a:extLst>
                <a:ext uri="{FF2B5EF4-FFF2-40B4-BE49-F238E27FC236}">
                  <a16:creationId xmlns:a16="http://schemas.microsoft.com/office/drawing/2014/main" id="{4F49F157-F6CC-45F1-8A3E-8877DC68A52E}"/>
                </a:ext>
              </a:extLst>
            </p:cNvPr>
            <p:cNvSpPr txBox="1"/>
            <p:nvPr/>
          </p:nvSpPr>
          <p:spPr>
            <a:xfrm>
              <a:off x="7233966"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86</a:t>
              </a:r>
            </a:p>
          </p:txBody>
        </p:sp>
        <p:sp>
          <p:nvSpPr>
            <p:cNvPr id="587" name="TextBox 586">
              <a:extLst>
                <a:ext uri="{FF2B5EF4-FFF2-40B4-BE49-F238E27FC236}">
                  <a16:creationId xmlns:a16="http://schemas.microsoft.com/office/drawing/2014/main" id="{DCE74DF9-BCF5-465B-84A5-BC30043D03F0}"/>
                </a:ext>
              </a:extLst>
            </p:cNvPr>
            <p:cNvSpPr txBox="1"/>
            <p:nvPr/>
          </p:nvSpPr>
          <p:spPr>
            <a:xfrm>
              <a:off x="7051273"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88</a:t>
              </a:r>
            </a:p>
          </p:txBody>
        </p:sp>
        <p:sp>
          <p:nvSpPr>
            <p:cNvPr id="589" name="TextBox 588">
              <a:extLst>
                <a:ext uri="{FF2B5EF4-FFF2-40B4-BE49-F238E27FC236}">
                  <a16:creationId xmlns:a16="http://schemas.microsoft.com/office/drawing/2014/main" id="{811EE820-D263-4BA6-BED2-AE44AE2CFBE6}"/>
                </a:ext>
              </a:extLst>
            </p:cNvPr>
            <p:cNvSpPr txBox="1"/>
            <p:nvPr/>
          </p:nvSpPr>
          <p:spPr>
            <a:xfrm>
              <a:off x="6868581"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89</a:t>
              </a:r>
            </a:p>
          </p:txBody>
        </p:sp>
        <p:sp>
          <p:nvSpPr>
            <p:cNvPr id="610" name="TextBox 609">
              <a:extLst>
                <a:ext uri="{FF2B5EF4-FFF2-40B4-BE49-F238E27FC236}">
                  <a16:creationId xmlns:a16="http://schemas.microsoft.com/office/drawing/2014/main" id="{ADF143E7-937F-4B1A-AF5B-D8D8366FBC30}"/>
                </a:ext>
              </a:extLst>
            </p:cNvPr>
            <p:cNvSpPr txBox="1"/>
            <p:nvPr/>
          </p:nvSpPr>
          <p:spPr>
            <a:xfrm>
              <a:off x="11669625" y="6003518"/>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5</a:t>
              </a:r>
            </a:p>
          </p:txBody>
        </p:sp>
        <p:sp>
          <p:nvSpPr>
            <p:cNvPr id="612" name="TextBox 611">
              <a:extLst>
                <a:ext uri="{FF2B5EF4-FFF2-40B4-BE49-F238E27FC236}">
                  <a16:creationId xmlns:a16="http://schemas.microsoft.com/office/drawing/2014/main" id="{54394CB9-A5D9-414B-9EB5-928B2D7785DB}"/>
                </a:ext>
              </a:extLst>
            </p:cNvPr>
            <p:cNvSpPr txBox="1"/>
            <p:nvPr/>
          </p:nvSpPr>
          <p:spPr>
            <a:xfrm>
              <a:off x="11486931" y="6003518"/>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7</a:t>
              </a:r>
            </a:p>
          </p:txBody>
        </p:sp>
        <p:sp>
          <p:nvSpPr>
            <p:cNvPr id="614" name="TextBox 613">
              <a:extLst>
                <a:ext uri="{FF2B5EF4-FFF2-40B4-BE49-F238E27FC236}">
                  <a16:creationId xmlns:a16="http://schemas.microsoft.com/office/drawing/2014/main" id="{5C544DE0-3AFF-42A4-B397-C0949E5B7899}"/>
                </a:ext>
              </a:extLst>
            </p:cNvPr>
            <p:cNvSpPr txBox="1"/>
            <p:nvPr/>
          </p:nvSpPr>
          <p:spPr>
            <a:xfrm>
              <a:off x="11264965"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10</a:t>
              </a:r>
            </a:p>
          </p:txBody>
        </p:sp>
        <p:sp>
          <p:nvSpPr>
            <p:cNvPr id="593" name="TextBox 592">
              <a:extLst>
                <a:ext uri="{FF2B5EF4-FFF2-40B4-BE49-F238E27FC236}">
                  <a16:creationId xmlns:a16="http://schemas.microsoft.com/office/drawing/2014/main" id="{DC5F72AF-3D01-4854-BB13-6F61274992A3}"/>
                </a:ext>
              </a:extLst>
            </p:cNvPr>
            <p:cNvSpPr txBox="1"/>
            <p:nvPr/>
          </p:nvSpPr>
          <p:spPr>
            <a:xfrm>
              <a:off x="11082271"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13</a:t>
              </a:r>
            </a:p>
          </p:txBody>
        </p:sp>
        <p:sp>
          <p:nvSpPr>
            <p:cNvPr id="595" name="TextBox 594">
              <a:extLst>
                <a:ext uri="{FF2B5EF4-FFF2-40B4-BE49-F238E27FC236}">
                  <a16:creationId xmlns:a16="http://schemas.microsoft.com/office/drawing/2014/main" id="{B4077DB5-0813-4E39-BBD8-59BF6884F94E}"/>
                </a:ext>
              </a:extLst>
            </p:cNvPr>
            <p:cNvSpPr txBox="1"/>
            <p:nvPr/>
          </p:nvSpPr>
          <p:spPr>
            <a:xfrm>
              <a:off x="10899578"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13</a:t>
              </a:r>
            </a:p>
          </p:txBody>
        </p:sp>
        <p:sp>
          <p:nvSpPr>
            <p:cNvPr id="597" name="TextBox 596">
              <a:extLst>
                <a:ext uri="{FF2B5EF4-FFF2-40B4-BE49-F238E27FC236}">
                  <a16:creationId xmlns:a16="http://schemas.microsoft.com/office/drawing/2014/main" id="{0090BB31-6361-4074-A7EB-8CFBE680AA87}"/>
                </a:ext>
              </a:extLst>
            </p:cNvPr>
            <p:cNvSpPr txBox="1"/>
            <p:nvPr/>
          </p:nvSpPr>
          <p:spPr>
            <a:xfrm>
              <a:off x="10716884"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14</a:t>
              </a:r>
            </a:p>
          </p:txBody>
        </p:sp>
        <p:sp>
          <p:nvSpPr>
            <p:cNvPr id="599" name="TextBox 598">
              <a:extLst>
                <a:ext uri="{FF2B5EF4-FFF2-40B4-BE49-F238E27FC236}">
                  <a16:creationId xmlns:a16="http://schemas.microsoft.com/office/drawing/2014/main" id="{5A526FB1-01A5-4B02-B7B9-15188C14C766}"/>
                </a:ext>
              </a:extLst>
            </p:cNvPr>
            <p:cNvSpPr txBox="1"/>
            <p:nvPr/>
          </p:nvSpPr>
          <p:spPr>
            <a:xfrm>
              <a:off x="10534193"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15</a:t>
              </a:r>
            </a:p>
          </p:txBody>
        </p:sp>
        <p:sp>
          <p:nvSpPr>
            <p:cNvPr id="601" name="TextBox 600">
              <a:extLst>
                <a:ext uri="{FF2B5EF4-FFF2-40B4-BE49-F238E27FC236}">
                  <a16:creationId xmlns:a16="http://schemas.microsoft.com/office/drawing/2014/main" id="{30AC1DD7-DE46-4076-9DEA-C80A4F49FC8A}"/>
                </a:ext>
              </a:extLst>
            </p:cNvPr>
            <p:cNvSpPr txBox="1"/>
            <p:nvPr/>
          </p:nvSpPr>
          <p:spPr>
            <a:xfrm>
              <a:off x="10351498"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17</a:t>
              </a:r>
            </a:p>
          </p:txBody>
        </p:sp>
        <p:sp>
          <p:nvSpPr>
            <p:cNvPr id="603" name="TextBox 602">
              <a:extLst>
                <a:ext uri="{FF2B5EF4-FFF2-40B4-BE49-F238E27FC236}">
                  <a16:creationId xmlns:a16="http://schemas.microsoft.com/office/drawing/2014/main" id="{E54A36E1-6355-4950-BDA5-F1D3AF3B16B3}"/>
                </a:ext>
              </a:extLst>
            </p:cNvPr>
            <p:cNvSpPr txBox="1"/>
            <p:nvPr/>
          </p:nvSpPr>
          <p:spPr>
            <a:xfrm>
              <a:off x="10168806" y="6003518"/>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19</a:t>
              </a:r>
            </a:p>
          </p:txBody>
        </p:sp>
        <p:sp>
          <p:nvSpPr>
            <p:cNvPr id="606" name="TextBox 605">
              <a:extLst>
                <a:ext uri="{FF2B5EF4-FFF2-40B4-BE49-F238E27FC236}">
                  <a16:creationId xmlns:a16="http://schemas.microsoft.com/office/drawing/2014/main" id="{87529D62-DA7A-4CEF-96C6-997949E166AB}"/>
                </a:ext>
              </a:extLst>
            </p:cNvPr>
            <p:cNvSpPr txBox="1"/>
            <p:nvPr/>
          </p:nvSpPr>
          <p:spPr>
            <a:xfrm>
              <a:off x="12038989" y="6003518"/>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a:t>
              </a:r>
            </a:p>
          </p:txBody>
        </p:sp>
        <p:sp>
          <p:nvSpPr>
            <p:cNvPr id="608" name="TextBox 607">
              <a:extLst>
                <a:ext uri="{FF2B5EF4-FFF2-40B4-BE49-F238E27FC236}">
                  <a16:creationId xmlns:a16="http://schemas.microsoft.com/office/drawing/2014/main" id="{D4EC2AB6-E1F3-4413-A12E-31EAEFE2F863}"/>
                </a:ext>
              </a:extLst>
            </p:cNvPr>
            <p:cNvSpPr txBox="1"/>
            <p:nvPr/>
          </p:nvSpPr>
          <p:spPr>
            <a:xfrm>
              <a:off x="11856295" y="6003518"/>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a:t>
              </a:r>
            </a:p>
          </p:txBody>
        </p:sp>
      </p:grpSp>
      <p:sp>
        <p:nvSpPr>
          <p:cNvPr id="617" name="TextBox 616">
            <a:extLst>
              <a:ext uri="{FF2B5EF4-FFF2-40B4-BE49-F238E27FC236}">
                <a16:creationId xmlns:a16="http://schemas.microsoft.com/office/drawing/2014/main" id="{C3DD765C-14C4-40A1-88D3-DE4835866BF3}"/>
              </a:ext>
            </a:extLst>
          </p:cNvPr>
          <p:cNvSpPr txBox="1"/>
          <p:nvPr/>
        </p:nvSpPr>
        <p:spPr>
          <a:xfrm>
            <a:off x="11876983" y="5822428"/>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0</a:t>
            </a:r>
          </a:p>
        </p:txBody>
      </p:sp>
      <p:grpSp>
        <p:nvGrpSpPr>
          <p:cNvPr id="625" name="Group 624">
            <a:extLst>
              <a:ext uri="{FF2B5EF4-FFF2-40B4-BE49-F238E27FC236}">
                <a16:creationId xmlns:a16="http://schemas.microsoft.com/office/drawing/2014/main" id="{F11FF064-91E1-4382-B496-F699D9889EBA}"/>
              </a:ext>
            </a:extLst>
          </p:cNvPr>
          <p:cNvGrpSpPr/>
          <p:nvPr/>
        </p:nvGrpSpPr>
        <p:grpSpPr>
          <a:xfrm>
            <a:off x="6396993" y="5201149"/>
            <a:ext cx="5688818" cy="315892"/>
            <a:chOff x="6542467" y="5201149"/>
            <a:chExt cx="5688818" cy="315892"/>
          </a:xfrm>
        </p:grpSpPr>
        <p:sp>
          <p:nvSpPr>
            <p:cNvPr id="442" name="TextBox 441">
              <a:extLst>
                <a:ext uri="{FF2B5EF4-FFF2-40B4-BE49-F238E27FC236}">
                  <a16:creationId xmlns:a16="http://schemas.microsoft.com/office/drawing/2014/main" id="{D7FA6B6B-E9BB-4E76-91BD-ED83E1E83AAB}"/>
                </a:ext>
              </a:extLst>
            </p:cNvPr>
            <p:cNvSpPr txBox="1"/>
            <p:nvPr/>
          </p:nvSpPr>
          <p:spPr>
            <a:xfrm>
              <a:off x="6542467" y="5275061"/>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0</a:t>
              </a:r>
            </a:p>
          </p:txBody>
        </p:sp>
        <p:sp>
          <p:nvSpPr>
            <p:cNvPr id="405" name="Line 19">
              <a:extLst>
                <a:ext uri="{FF2B5EF4-FFF2-40B4-BE49-F238E27FC236}">
                  <a16:creationId xmlns:a16="http://schemas.microsoft.com/office/drawing/2014/main" id="{B126E723-F312-4B3E-B29D-158638956120}"/>
                </a:ext>
              </a:extLst>
            </p:cNvPr>
            <p:cNvSpPr>
              <a:spLocks noChangeShapeType="1"/>
            </p:cNvSpPr>
            <p:nvPr/>
          </p:nvSpPr>
          <p:spPr bwMode="auto">
            <a:xfrm>
              <a:off x="991220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406" name="TextBox 405">
              <a:extLst>
                <a:ext uri="{FF2B5EF4-FFF2-40B4-BE49-F238E27FC236}">
                  <a16:creationId xmlns:a16="http://schemas.microsoft.com/office/drawing/2014/main" id="{8B5814D6-6D29-4112-829F-A537709D53C1}"/>
                </a:ext>
              </a:extLst>
            </p:cNvPr>
            <p:cNvSpPr txBox="1"/>
            <p:nvPr/>
          </p:nvSpPr>
          <p:spPr>
            <a:xfrm>
              <a:off x="9797309"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18</a:t>
              </a:r>
            </a:p>
          </p:txBody>
        </p:sp>
        <p:sp>
          <p:nvSpPr>
            <p:cNvPr id="408" name="Line 21">
              <a:extLst>
                <a:ext uri="{FF2B5EF4-FFF2-40B4-BE49-F238E27FC236}">
                  <a16:creationId xmlns:a16="http://schemas.microsoft.com/office/drawing/2014/main" id="{A0663682-7D56-4FB8-A3B3-4F5D49CF4EF6}"/>
                </a:ext>
              </a:extLst>
            </p:cNvPr>
            <p:cNvSpPr>
              <a:spLocks noChangeShapeType="1"/>
            </p:cNvSpPr>
            <p:nvPr/>
          </p:nvSpPr>
          <p:spPr bwMode="auto">
            <a:xfrm>
              <a:off x="9726604"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09" name="Line 21">
              <a:extLst>
                <a:ext uri="{FF2B5EF4-FFF2-40B4-BE49-F238E27FC236}">
                  <a16:creationId xmlns:a16="http://schemas.microsoft.com/office/drawing/2014/main" id="{EBEE3146-6FD3-4A25-BC49-61812F9C43BB}"/>
                </a:ext>
              </a:extLst>
            </p:cNvPr>
            <p:cNvSpPr>
              <a:spLocks noChangeShapeType="1"/>
            </p:cNvSpPr>
            <p:nvPr/>
          </p:nvSpPr>
          <p:spPr bwMode="auto">
            <a:xfrm>
              <a:off x="95426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0" name="TextBox 409">
              <a:extLst>
                <a:ext uri="{FF2B5EF4-FFF2-40B4-BE49-F238E27FC236}">
                  <a16:creationId xmlns:a16="http://schemas.microsoft.com/office/drawing/2014/main" id="{CEF0E274-A8EC-45B0-993D-325AF9C4FBF1}"/>
                </a:ext>
              </a:extLst>
            </p:cNvPr>
            <p:cNvSpPr txBox="1"/>
            <p:nvPr/>
          </p:nvSpPr>
          <p:spPr>
            <a:xfrm>
              <a:off x="9426287"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16</a:t>
              </a:r>
            </a:p>
          </p:txBody>
        </p:sp>
        <p:sp>
          <p:nvSpPr>
            <p:cNvPr id="411" name="Line 21">
              <a:extLst>
                <a:ext uri="{FF2B5EF4-FFF2-40B4-BE49-F238E27FC236}">
                  <a16:creationId xmlns:a16="http://schemas.microsoft.com/office/drawing/2014/main" id="{A2D21E60-96D2-408F-85E8-AB0E7E1C49C2}"/>
                </a:ext>
              </a:extLst>
            </p:cNvPr>
            <p:cNvSpPr>
              <a:spLocks noChangeShapeType="1"/>
            </p:cNvSpPr>
            <p:nvPr/>
          </p:nvSpPr>
          <p:spPr bwMode="auto">
            <a:xfrm>
              <a:off x="936000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3" name="Line 21">
              <a:extLst>
                <a:ext uri="{FF2B5EF4-FFF2-40B4-BE49-F238E27FC236}">
                  <a16:creationId xmlns:a16="http://schemas.microsoft.com/office/drawing/2014/main" id="{61878A4B-2235-406C-B417-A3C701525983}"/>
                </a:ext>
              </a:extLst>
            </p:cNvPr>
            <p:cNvSpPr>
              <a:spLocks noChangeShapeType="1"/>
            </p:cNvSpPr>
            <p:nvPr/>
          </p:nvSpPr>
          <p:spPr bwMode="auto">
            <a:xfrm>
              <a:off x="917731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4" name="TextBox 413">
              <a:extLst>
                <a:ext uri="{FF2B5EF4-FFF2-40B4-BE49-F238E27FC236}">
                  <a16:creationId xmlns:a16="http://schemas.microsoft.com/office/drawing/2014/main" id="{249852A3-C685-4D9E-8952-6BA880E461B6}"/>
                </a:ext>
              </a:extLst>
            </p:cNvPr>
            <p:cNvSpPr txBox="1"/>
            <p:nvPr/>
          </p:nvSpPr>
          <p:spPr>
            <a:xfrm>
              <a:off x="9060900"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14</a:t>
              </a:r>
            </a:p>
          </p:txBody>
        </p:sp>
        <p:sp>
          <p:nvSpPr>
            <p:cNvPr id="415" name="Line 21">
              <a:extLst>
                <a:ext uri="{FF2B5EF4-FFF2-40B4-BE49-F238E27FC236}">
                  <a16:creationId xmlns:a16="http://schemas.microsoft.com/office/drawing/2014/main" id="{8577BDDC-3A9A-4370-9147-E821773F321F}"/>
                </a:ext>
              </a:extLst>
            </p:cNvPr>
            <p:cNvSpPr>
              <a:spLocks noChangeShapeType="1"/>
            </p:cNvSpPr>
            <p:nvPr/>
          </p:nvSpPr>
          <p:spPr bwMode="auto">
            <a:xfrm>
              <a:off x="899461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7" name="Line 21">
              <a:extLst>
                <a:ext uri="{FF2B5EF4-FFF2-40B4-BE49-F238E27FC236}">
                  <a16:creationId xmlns:a16="http://schemas.microsoft.com/office/drawing/2014/main" id="{9B09EC80-FE16-47F0-A569-7D6D095039E2}"/>
                </a:ext>
              </a:extLst>
            </p:cNvPr>
            <p:cNvSpPr>
              <a:spLocks noChangeShapeType="1"/>
            </p:cNvSpPr>
            <p:nvPr/>
          </p:nvSpPr>
          <p:spPr bwMode="auto">
            <a:xfrm>
              <a:off x="881192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8" name="TextBox 417">
              <a:extLst>
                <a:ext uri="{FF2B5EF4-FFF2-40B4-BE49-F238E27FC236}">
                  <a16:creationId xmlns:a16="http://schemas.microsoft.com/office/drawing/2014/main" id="{1581AFB7-BCE2-4452-9338-A8A5263FDF25}"/>
                </a:ext>
              </a:extLst>
            </p:cNvPr>
            <p:cNvSpPr txBox="1"/>
            <p:nvPr/>
          </p:nvSpPr>
          <p:spPr>
            <a:xfrm>
              <a:off x="8695514"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12</a:t>
              </a:r>
            </a:p>
          </p:txBody>
        </p:sp>
        <p:sp>
          <p:nvSpPr>
            <p:cNvPr id="419" name="Line 21">
              <a:extLst>
                <a:ext uri="{FF2B5EF4-FFF2-40B4-BE49-F238E27FC236}">
                  <a16:creationId xmlns:a16="http://schemas.microsoft.com/office/drawing/2014/main" id="{D97064DE-82BB-4227-B809-22F976BDA368}"/>
                </a:ext>
              </a:extLst>
            </p:cNvPr>
            <p:cNvSpPr>
              <a:spLocks noChangeShapeType="1"/>
            </p:cNvSpPr>
            <p:nvPr/>
          </p:nvSpPr>
          <p:spPr bwMode="auto">
            <a:xfrm>
              <a:off x="862923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1" name="Line 21">
              <a:extLst>
                <a:ext uri="{FF2B5EF4-FFF2-40B4-BE49-F238E27FC236}">
                  <a16:creationId xmlns:a16="http://schemas.microsoft.com/office/drawing/2014/main" id="{F1437D63-D0EE-4EDC-ADA3-5B14770D422F}"/>
                </a:ext>
              </a:extLst>
            </p:cNvPr>
            <p:cNvSpPr>
              <a:spLocks noChangeShapeType="1"/>
            </p:cNvSpPr>
            <p:nvPr/>
          </p:nvSpPr>
          <p:spPr bwMode="auto">
            <a:xfrm>
              <a:off x="844653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2" name="TextBox 421">
              <a:extLst>
                <a:ext uri="{FF2B5EF4-FFF2-40B4-BE49-F238E27FC236}">
                  <a16:creationId xmlns:a16="http://schemas.microsoft.com/office/drawing/2014/main" id="{89C498E0-9158-42B0-B05E-6D99DC6A47B9}"/>
                </a:ext>
              </a:extLst>
            </p:cNvPr>
            <p:cNvSpPr txBox="1"/>
            <p:nvPr/>
          </p:nvSpPr>
          <p:spPr>
            <a:xfrm>
              <a:off x="8330127"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10</a:t>
              </a:r>
            </a:p>
          </p:txBody>
        </p:sp>
        <p:sp>
          <p:nvSpPr>
            <p:cNvPr id="423" name="Line 21">
              <a:extLst>
                <a:ext uri="{FF2B5EF4-FFF2-40B4-BE49-F238E27FC236}">
                  <a16:creationId xmlns:a16="http://schemas.microsoft.com/office/drawing/2014/main" id="{43378A24-DBC6-43F1-AD1C-40B70DCED849}"/>
                </a:ext>
              </a:extLst>
            </p:cNvPr>
            <p:cNvSpPr>
              <a:spLocks noChangeShapeType="1"/>
            </p:cNvSpPr>
            <p:nvPr/>
          </p:nvSpPr>
          <p:spPr bwMode="auto">
            <a:xfrm>
              <a:off x="826384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5" name="Line 21">
              <a:extLst>
                <a:ext uri="{FF2B5EF4-FFF2-40B4-BE49-F238E27FC236}">
                  <a16:creationId xmlns:a16="http://schemas.microsoft.com/office/drawing/2014/main" id="{3A6C4554-7CC1-4CEC-A5BF-F4A55EED2D0D}"/>
                </a:ext>
              </a:extLst>
            </p:cNvPr>
            <p:cNvSpPr>
              <a:spLocks noChangeShapeType="1"/>
            </p:cNvSpPr>
            <p:nvPr/>
          </p:nvSpPr>
          <p:spPr bwMode="auto">
            <a:xfrm>
              <a:off x="808115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6" name="TextBox 425">
              <a:extLst>
                <a:ext uri="{FF2B5EF4-FFF2-40B4-BE49-F238E27FC236}">
                  <a16:creationId xmlns:a16="http://schemas.microsoft.com/office/drawing/2014/main" id="{C2BA6354-AF20-46D9-B342-9AFD60AE01A1}"/>
                </a:ext>
              </a:extLst>
            </p:cNvPr>
            <p:cNvSpPr txBox="1"/>
            <p:nvPr/>
          </p:nvSpPr>
          <p:spPr>
            <a:xfrm>
              <a:off x="8004014" y="5275061"/>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8</a:t>
              </a:r>
            </a:p>
          </p:txBody>
        </p:sp>
        <p:sp>
          <p:nvSpPr>
            <p:cNvPr id="427" name="Line 21">
              <a:extLst>
                <a:ext uri="{FF2B5EF4-FFF2-40B4-BE49-F238E27FC236}">
                  <a16:creationId xmlns:a16="http://schemas.microsoft.com/office/drawing/2014/main" id="{8FC2AA15-921B-47A3-B03F-CC4A80E45C8F}"/>
                </a:ext>
              </a:extLst>
            </p:cNvPr>
            <p:cNvSpPr>
              <a:spLocks noChangeShapeType="1"/>
            </p:cNvSpPr>
            <p:nvPr/>
          </p:nvSpPr>
          <p:spPr bwMode="auto">
            <a:xfrm>
              <a:off x="7898460"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29" name="Line 21">
              <a:extLst>
                <a:ext uri="{FF2B5EF4-FFF2-40B4-BE49-F238E27FC236}">
                  <a16:creationId xmlns:a16="http://schemas.microsoft.com/office/drawing/2014/main" id="{0AF50A3F-07D6-4E8B-A358-5C9126A290B7}"/>
                </a:ext>
              </a:extLst>
            </p:cNvPr>
            <p:cNvSpPr>
              <a:spLocks noChangeShapeType="1"/>
            </p:cNvSpPr>
            <p:nvPr/>
          </p:nvSpPr>
          <p:spPr bwMode="auto">
            <a:xfrm>
              <a:off x="771576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0" name="TextBox 429">
              <a:extLst>
                <a:ext uri="{FF2B5EF4-FFF2-40B4-BE49-F238E27FC236}">
                  <a16:creationId xmlns:a16="http://schemas.microsoft.com/office/drawing/2014/main" id="{035432AA-2F67-46DB-BCAD-0EF3DF8D6EA3}"/>
                </a:ext>
              </a:extLst>
            </p:cNvPr>
            <p:cNvSpPr txBox="1"/>
            <p:nvPr/>
          </p:nvSpPr>
          <p:spPr>
            <a:xfrm>
              <a:off x="7638628" y="5275061"/>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a:t>
              </a:r>
            </a:p>
          </p:txBody>
        </p:sp>
        <p:sp>
          <p:nvSpPr>
            <p:cNvPr id="431" name="Line 21">
              <a:extLst>
                <a:ext uri="{FF2B5EF4-FFF2-40B4-BE49-F238E27FC236}">
                  <a16:creationId xmlns:a16="http://schemas.microsoft.com/office/drawing/2014/main" id="{64A5BF11-3266-4DCF-9C27-FD46653632F0}"/>
                </a:ext>
              </a:extLst>
            </p:cNvPr>
            <p:cNvSpPr>
              <a:spLocks noChangeShapeType="1"/>
            </p:cNvSpPr>
            <p:nvPr/>
          </p:nvSpPr>
          <p:spPr bwMode="auto">
            <a:xfrm>
              <a:off x="753307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3" name="Line 21">
              <a:extLst>
                <a:ext uri="{FF2B5EF4-FFF2-40B4-BE49-F238E27FC236}">
                  <a16:creationId xmlns:a16="http://schemas.microsoft.com/office/drawing/2014/main" id="{5AD6F91C-C8B5-4DAF-893F-06FE5E7566EF}"/>
                </a:ext>
              </a:extLst>
            </p:cNvPr>
            <p:cNvSpPr>
              <a:spLocks noChangeShapeType="1"/>
            </p:cNvSpPr>
            <p:nvPr/>
          </p:nvSpPr>
          <p:spPr bwMode="auto">
            <a:xfrm>
              <a:off x="735037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4" name="TextBox 433">
              <a:extLst>
                <a:ext uri="{FF2B5EF4-FFF2-40B4-BE49-F238E27FC236}">
                  <a16:creationId xmlns:a16="http://schemas.microsoft.com/office/drawing/2014/main" id="{31EFF2EB-FEB7-4534-9322-1C0D096E529C}"/>
                </a:ext>
              </a:extLst>
            </p:cNvPr>
            <p:cNvSpPr txBox="1"/>
            <p:nvPr/>
          </p:nvSpPr>
          <p:spPr>
            <a:xfrm>
              <a:off x="7273240" y="5275061"/>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a:t>
              </a:r>
            </a:p>
          </p:txBody>
        </p:sp>
        <p:sp>
          <p:nvSpPr>
            <p:cNvPr id="435" name="Line 21">
              <a:extLst>
                <a:ext uri="{FF2B5EF4-FFF2-40B4-BE49-F238E27FC236}">
                  <a16:creationId xmlns:a16="http://schemas.microsoft.com/office/drawing/2014/main" id="{1BA0AAE3-0F04-4B8B-8C8E-5214B53979B7}"/>
                </a:ext>
              </a:extLst>
            </p:cNvPr>
            <p:cNvSpPr>
              <a:spLocks noChangeShapeType="1"/>
            </p:cNvSpPr>
            <p:nvPr/>
          </p:nvSpPr>
          <p:spPr bwMode="auto">
            <a:xfrm>
              <a:off x="716768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7" name="Line 21">
              <a:extLst>
                <a:ext uri="{FF2B5EF4-FFF2-40B4-BE49-F238E27FC236}">
                  <a16:creationId xmlns:a16="http://schemas.microsoft.com/office/drawing/2014/main" id="{216B6ACB-4C86-48DF-BACD-3B1785449456}"/>
                </a:ext>
              </a:extLst>
            </p:cNvPr>
            <p:cNvSpPr>
              <a:spLocks noChangeShapeType="1"/>
            </p:cNvSpPr>
            <p:nvPr/>
          </p:nvSpPr>
          <p:spPr bwMode="auto">
            <a:xfrm>
              <a:off x="698499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8" name="TextBox 437">
              <a:extLst>
                <a:ext uri="{FF2B5EF4-FFF2-40B4-BE49-F238E27FC236}">
                  <a16:creationId xmlns:a16="http://schemas.microsoft.com/office/drawing/2014/main" id="{53F253D7-BE15-4568-9E5B-C6E5996FE919}"/>
                </a:ext>
              </a:extLst>
            </p:cNvPr>
            <p:cNvSpPr txBox="1"/>
            <p:nvPr/>
          </p:nvSpPr>
          <p:spPr>
            <a:xfrm>
              <a:off x="6907854" y="5275061"/>
              <a:ext cx="151251"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a:t>
              </a:r>
            </a:p>
          </p:txBody>
        </p:sp>
        <p:sp>
          <p:nvSpPr>
            <p:cNvPr id="439" name="Line 21">
              <a:extLst>
                <a:ext uri="{FF2B5EF4-FFF2-40B4-BE49-F238E27FC236}">
                  <a16:creationId xmlns:a16="http://schemas.microsoft.com/office/drawing/2014/main" id="{1864EC35-A662-43D2-BA45-E665553265B0}"/>
                </a:ext>
              </a:extLst>
            </p:cNvPr>
            <p:cNvSpPr>
              <a:spLocks noChangeShapeType="1"/>
            </p:cNvSpPr>
            <p:nvPr/>
          </p:nvSpPr>
          <p:spPr bwMode="auto">
            <a:xfrm>
              <a:off x="680229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1" name="Line 21">
              <a:extLst>
                <a:ext uri="{FF2B5EF4-FFF2-40B4-BE49-F238E27FC236}">
                  <a16:creationId xmlns:a16="http://schemas.microsoft.com/office/drawing/2014/main" id="{2F6E733B-38AE-4AF8-A852-E433A0E1CD8A}"/>
                </a:ext>
              </a:extLst>
            </p:cNvPr>
            <p:cNvSpPr>
              <a:spLocks noChangeShapeType="1"/>
            </p:cNvSpPr>
            <p:nvPr/>
          </p:nvSpPr>
          <p:spPr bwMode="auto">
            <a:xfrm>
              <a:off x="6619607"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3" name="Line 21">
              <a:extLst>
                <a:ext uri="{FF2B5EF4-FFF2-40B4-BE49-F238E27FC236}">
                  <a16:creationId xmlns:a16="http://schemas.microsoft.com/office/drawing/2014/main" id="{3B4B4A8D-5ABF-4854-AE96-19379DD6776A}"/>
                </a:ext>
              </a:extLst>
            </p:cNvPr>
            <p:cNvSpPr>
              <a:spLocks noChangeShapeType="1"/>
            </p:cNvSpPr>
            <p:nvPr/>
          </p:nvSpPr>
          <p:spPr bwMode="auto">
            <a:xfrm>
              <a:off x="1156407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5" name="Line 21">
              <a:extLst>
                <a:ext uri="{FF2B5EF4-FFF2-40B4-BE49-F238E27FC236}">
                  <a16:creationId xmlns:a16="http://schemas.microsoft.com/office/drawing/2014/main" id="{83DA2A9E-A8EF-47F7-8AC4-9EE60CC8F87B}"/>
                </a:ext>
              </a:extLst>
            </p:cNvPr>
            <p:cNvSpPr>
              <a:spLocks noChangeShapeType="1"/>
            </p:cNvSpPr>
            <p:nvPr/>
          </p:nvSpPr>
          <p:spPr bwMode="auto">
            <a:xfrm>
              <a:off x="1138137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6" name="TextBox 445">
              <a:extLst>
                <a:ext uri="{FF2B5EF4-FFF2-40B4-BE49-F238E27FC236}">
                  <a16:creationId xmlns:a16="http://schemas.microsoft.com/office/drawing/2014/main" id="{C72F83D6-F0E3-4FB3-9E0F-FCB392B8BAEA}"/>
                </a:ext>
              </a:extLst>
            </p:cNvPr>
            <p:cNvSpPr txBox="1"/>
            <p:nvPr/>
          </p:nvSpPr>
          <p:spPr>
            <a:xfrm>
              <a:off x="11264967"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26</a:t>
              </a:r>
            </a:p>
          </p:txBody>
        </p:sp>
        <p:sp>
          <p:nvSpPr>
            <p:cNvPr id="447" name="Line 21">
              <a:extLst>
                <a:ext uri="{FF2B5EF4-FFF2-40B4-BE49-F238E27FC236}">
                  <a16:creationId xmlns:a16="http://schemas.microsoft.com/office/drawing/2014/main" id="{6C0B7B07-BE9A-4F9D-9B00-29A14325AB1A}"/>
                </a:ext>
              </a:extLst>
            </p:cNvPr>
            <p:cNvSpPr>
              <a:spLocks noChangeShapeType="1"/>
            </p:cNvSpPr>
            <p:nvPr/>
          </p:nvSpPr>
          <p:spPr bwMode="auto">
            <a:xfrm>
              <a:off x="1119868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49" name="Line 21">
              <a:extLst>
                <a:ext uri="{FF2B5EF4-FFF2-40B4-BE49-F238E27FC236}">
                  <a16:creationId xmlns:a16="http://schemas.microsoft.com/office/drawing/2014/main" id="{E60DAB28-109F-4E4A-B06D-502C5A1497FA}"/>
                </a:ext>
              </a:extLst>
            </p:cNvPr>
            <p:cNvSpPr>
              <a:spLocks noChangeShapeType="1"/>
            </p:cNvSpPr>
            <p:nvPr/>
          </p:nvSpPr>
          <p:spPr bwMode="auto">
            <a:xfrm>
              <a:off x="1101599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0" name="TextBox 449">
              <a:extLst>
                <a:ext uri="{FF2B5EF4-FFF2-40B4-BE49-F238E27FC236}">
                  <a16:creationId xmlns:a16="http://schemas.microsoft.com/office/drawing/2014/main" id="{20463C99-836A-4D69-9E34-245CBA415712}"/>
                </a:ext>
              </a:extLst>
            </p:cNvPr>
            <p:cNvSpPr txBox="1"/>
            <p:nvPr/>
          </p:nvSpPr>
          <p:spPr>
            <a:xfrm>
              <a:off x="10899580"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24</a:t>
              </a:r>
            </a:p>
          </p:txBody>
        </p:sp>
        <p:sp>
          <p:nvSpPr>
            <p:cNvPr id="451" name="Line 21">
              <a:extLst>
                <a:ext uri="{FF2B5EF4-FFF2-40B4-BE49-F238E27FC236}">
                  <a16:creationId xmlns:a16="http://schemas.microsoft.com/office/drawing/2014/main" id="{5AB1AF34-0F4E-489F-A92A-9B83553F4353}"/>
                </a:ext>
              </a:extLst>
            </p:cNvPr>
            <p:cNvSpPr>
              <a:spLocks noChangeShapeType="1"/>
            </p:cNvSpPr>
            <p:nvPr/>
          </p:nvSpPr>
          <p:spPr bwMode="auto">
            <a:xfrm>
              <a:off x="10833298"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3" name="Line 21">
              <a:extLst>
                <a:ext uri="{FF2B5EF4-FFF2-40B4-BE49-F238E27FC236}">
                  <a16:creationId xmlns:a16="http://schemas.microsoft.com/office/drawing/2014/main" id="{5DEB51D1-CAC3-4809-B641-F4288878426E}"/>
                </a:ext>
              </a:extLst>
            </p:cNvPr>
            <p:cNvSpPr>
              <a:spLocks noChangeShapeType="1"/>
            </p:cNvSpPr>
            <p:nvPr/>
          </p:nvSpPr>
          <p:spPr bwMode="auto">
            <a:xfrm>
              <a:off x="10650605"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4" name="TextBox 453">
              <a:extLst>
                <a:ext uri="{FF2B5EF4-FFF2-40B4-BE49-F238E27FC236}">
                  <a16:creationId xmlns:a16="http://schemas.microsoft.com/office/drawing/2014/main" id="{849DCBE2-3AF1-4A7C-ADC3-6E3FD07DD0ED}"/>
                </a:ext>
              </a:extLst>
            </p:cNvPr>
            <p:cNvSpPr txBox="1"/>
            <p:nvPr/>
          </p:nvSpPr>
          <p:spPr>
            <a:xfrm>
              <a:off x="10534193"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22</a:t>
              </a:r>
            </a:p>
          </p:txBody>
        </p:sp>
        <p:sp>
          <p:nvSpPr>
            <p:cNvPr id="455" name="Line 21">
              <a:extLst>
                <a:ext uri="{FF2B5EF4-FFF2-40B4-BE49-F238E27FC236}">
                  <a16:creationId xmlns:a16="http://schemas.microsoft.com/office/drawing/2014/main" id="{FFBD831C-D1FB-45A6-B0D1-F3AFF2262BA7}"/>
                </a:ext>
              </a:extLst>
            </p:cNvPr>
            <p:cNvSpPr>
              <a:spLocks noChangeShapeType="1"/>
            </p:cNvSpPr>
            <p:nvPr/>
          </p:nvSpPr>
          <p:spPr bwMode="auto">
            <a:xfrm>
              <a:off x="10467912"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7" name="Line 21">
              <a:extLst>
                <a:ext uri="{FF2B5EF4-FFF2-40B4-BE49-F238E27FC236}">
                  <a16:creationId xmlns:a16="http://schemas.microsoft.com/office/drawing/2014/main" id="{60DCFDE8-0D29-42F0-8516-3BC798D54B39}"/>
                </a:ext>
              </a:extLst>
            </p:cNvPr>
            <p:cNvSpPr>
              <a:spLocks noChangeShapeType="1"/>
            </p:cNvSpPr>
            <p:nvPr/>
          </p:nvSpPr>
          <p:spPr bwMode="auto">
            <a:xfrm>
              <a:off x="10285219"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8" name="TextBox 457">
              <a:extLst>
                <a:ext uri="{FF2B5EF4-FFF2-40B4-BE49-F238E27FC236}">
                  <a16:creationId xmlns:a16="http://schemas.microsoft.com/office/drawing/2014/main" id="{77B6DCCF-D3D0-4ECE-AD90-614C41B0680A}"/>
                </a:ext>
              </a:extLst>
            </p:cNvPr>
            <p:cNvSpPr txBox="1"/>
            <p:nvPr/>
          </p:nvSpPr>
          <p:spPr>
            <a:xfrm>
              <a:off x="10168807"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20</a:t>
              </a:r>
            </a:p>
          </p:txBody>
        </p:sp>
        <p:sp>
          <p:nvSpPr>
            <p:cNvPr id="459" name="Line 21">
              <a:extLst>
                <a:ext uri="{FF2B5EF4-FFF2-40B4-BE49-F238E27FC236}">
                  <a16:creationId xmlns:a16="http://schemas.microsoft.com/office/drawing/2014/main" id="{B52F6678-4AC5-4918-A5E7-8067B029CAC6}"/>
                </a:ext>
              </a:extLst>
            </p:cNvPr>
            <p:cNvSpPr>
              <a:spLocks noChangeShapeType="1"/>
            </p:cNvSpPr>
            <p:nvPr/>
          </p:nvSpPr>
          <p:spPr bwMode="auto">
            <a:xfrm>
              <a:off x="1010252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2" name="Line 21">
              <a:extLst>
                <a:ext uri="{FF2B5EF4-FFF2-40B4-BE49-F238E27FC236}">
                  <a16:creationId xmlns:a16="http://schemas.microsoft.com/office/drawing/2014/main" id="{6D261A15-F5C5-4386-A94C-6D88BD8EAC3A}"/>
                </a:ext>
              </a:extLst>
            </p:cNvPr>
            <p:cNvSpPr>
              <a:spLocks noChangeShapeType="1"/>
            </p:cNvSpPr>
            <p:nvPr/>
          </p:nvSpPr>
          <p:spPr bwMode="auto">
            <a:xfrm>
              <a:off x="11933436"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4" name="Line 21">
              <a:extLst>
                <a:ext uri="{FF2B5EF4-FFF2-40B4-BE49-F238E27FC236}">
                  <a16:creationId xmlns:a16="http://schemas.microsoft.com/office/drawing/2014/main" id="{AC78EE46-1E86-4562-A6D2-71CDCEA71746}"/>
                </a:ext>
              </a:extLst>
            </p:cNvPr>
            <p:cNvSpPr>
              <a:spLocks noChangeShapeType="1"/>
            </p:cNvSpPr>
            <p:nvPr/>
          </p:nvSpPr>
          <p:spPr bwMode="auto">
            <a:xfrm>
              <a:off x="11750743" y="520306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85" name="TextBox 484">
              <a:extLst>
                <a:ext uri="{FF2B5EF4-FFF2-40B4-BE49-F238E27FC236}">
                  <a16:creationId xmlns:a16="http://schemas.microsoft.com/office/drawing/2014/main" id="{18888C3A-3A21-4F48-9FAA-B9B080931BF5}"/>
                </a:ext>
              </a:extLst>
            </p:cNvPr>
            <p:cNvSpPr txBox="1"/>
            <p:nvPr/>
          </p:nvSpPr>
          <p:spPr>
            <a:xfrm>
              <a:off x="11634331" y="5275061"/>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28</a:t>
              </a:r>
            </a:p>
          </p:txBody>
        </p:sp>
        <p:sp>
          <p:nvSpPr>
            <p:cNvPr id="621" name="Line 21">
              <a:extLst>
                <a:ext uri="{FF2B5EF4-FFF2-40B4-BE49-F238E27FC236}">
                  <a16:creationId xmlns:a16="http://schemas.microsoft.com/office/drawing/2014/main" id="{B37DF6AD-BBBC-4A9B-80BD-B06D4C007973}"/>
                </a:ext>
              </a:extLst>
            </p:cNvPr>
            <p:cNvSpPr>
              <a:spLocks noChangeShapeType="1"/>
            </p:cNvSpPr>
            <p:nvPr/>
          </p:nvSpPr>
          <p:spPr bwMode="auto">
            <a:xfrm>
              <a:off x="12117900" y="520114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622" name="TextBox 621">
              <a:extLst>
                <a:ext uri="{FF2B5EF4-FFF2-40B4-BE49-F238E27FC236}">
                  <a16:creationId xmlns:a16="http://schemas.microsoft.com/office/drawing/2014/main" id="{289746EF-3A0B-474F-9402-CE1C6884D9AB}"/>
                </a:ext>
              </a:extLst>
            </p:cNvPr>
            <p:cNvSpPr txBox="1"/>
            <p:nvPr/>
          </p:nvSpPr>
          <p:spPr>
            <a:xfrm>
              <a:off x="12001488" y="5273149"/>
              <a:ext cx="229797" cy="241980"/>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30</a:t>
              </a:r>
            </a:p>
          </p:txBody>
        </p:sp>
      </p:grpSp>
      <p:sp>
        <p:nvSpPr>
          <p:cNvPr id="629" name="Graphic 627">
            <a:extLst>
              <a:ext uri="{FF2B5EF4-FFF2-40B4-BE49-F238E27FC236}">
                <a16:creationId xmlns:a16="http://schemas.microsoft.com/office/drawing/2014/main" id="{A9A8B76E-C6A1-48E9-B991-BF264E8EFB58}"/>
              </a:ext>
            </a:extLst>
          </p:cNvPr>
          <p:cNvSpPr/>
          <p:nvPr/>
        </p:nvSpPr>
        <p:spPr>
          <a:xfrm>
            <a:off x="6634117" y="2904720"/>
            <a:ext cx="5200437" cy="2162059"/>
          </a:xfrm>
          <a:custGeom>
            <a:avLst/>
            <a:gdLst>
              <a:gd name="connsiteX0" fmla="*/ 5384930 w 5384930"/>
              <a:gd name="connsiteY0" fmla="*/ 2527421 h 2527420"/>
              <a:gd name="connsiteX1" fmla="*/ 5337772 w 5384930"/>
              <a:gd name="connsiteY1" fmla="*/ 2527421 h 2527420"/>
              <a:gd name="connsiteX2" fmla="*/ 5337772 w 5384930"/>
              <a:gd name="connsiteY2" fmla="*/ 2230355 h 2527420"/>
              <a:gd name="connsiteX3" fmla="*/ 4951114 w 5384930"/>
              <a:gd name="connsiteY3" fmla="*/ 2230355 h 2527420"/>
              <a:gd name="connsiteX4" fmla="*/ 4951114 w 5384930"/>
              <a:gd name="connsiteY4" fmla="*/ 1980448 h 2527420"/>
              <a:gd name="connsiteX5" fmla="*/ 4055202 w 5384930"/>
              <a:gd name="connsiteY5" fmla="*/ 1980448 h 2527420"/>
              <a:gd name="connsiteX6" fmla="*/ 4055202 w 5384930"/>
              <a:gd name="connsiteY6" fmla="*/ 1914430 h 2527420"/>
              <a:gd name="connsiteX7" fmla="*/ 3819430 w 5384930"/>
              <a:gd name="connsiteY7" fmla="*/ 1914430 h 2527420"/>
              <a:gd name="connsiteX8" fmla="*/ 3819430 w 5384930"/>
              <a:gd name="connsiteY8" fmla="*/ 1853127 h 2527420"/>
              <a:gd name="connsiteX9" fmla="*/ 3710978 w 5384930"/>
              <a:gd name="connsiteY9" fmla="*/ 1853127 h 2527420"/>
              <a:gd name="connsiteX10" fmla="*/ 3710978 w 5384930"/>
              <a:gd name="connsiteY10" fmla="*/ 1768259 h 2527420"/>
              <a:gd name="connsiteX11" fmla="*/ 3564798 w 5384930"/>
              <a:gd name="connsiteY11" fmla="*/ 1768259 h 2527420"/>
              <a:gd name="connsiteX12" fmla="*/ 3564798 w 5384930"/>
              <a:gd name="connsiteY12" fmla="*/ 1706956 h 2527420"/>
              <a:gd name="connsiteX13" fmla="*/ 3248873 w 5384930"/>
              <a:gd name="connsiteY13" fmla="*/ 1706956 h 2527420"/>
              <a:gd name="connsiteX14" fmla="*/ 3248873 w 5384930"/>
              <a:gd name="connsiteY14" fmla="*/ 1636224 h 2527420"/>
              <a:gd name="connsiteX15" fmla="*/ 3211154 w 5384930"/>
              <a:gd name="connsiteY15" fmla="*/ 1636224 h 2527420"/>
              <a:gd name="connsiteX16" fmla="*/ 3211154 w 5384930"/>
              <a:gd name="connsiteY16" fmla="*/ 1565491 h 2527420"/>
              <a:gd name="connsiteX17" fmla="*/ 2753763 w 5384930"/>
              <a:gd name="connsiteY17" fmla="*/ 1565491 h 2527420"/>
              <a:gd name="connsiteX18" fmla="*/ 2753763 w 5384930"/>
              <a:gd name="connsiteY18" fmla="*/ 1518342 h 2527420"/>
              <a:gd name="connsiteX19" fmla="*/ 2720759 w 5384930"/>
              <a:gd name="connsiteY19" fmla="*/ 1518342 h 2527420"/>
              <a:gd name="connsiteX20" fmla="*/ 2720759 w 5384930"/>
              <a:gd name="connsiteY20" fmla="*/ 1457039 h 2527420"/>
              <a:gd name="connsiteX21" fmla="*/ 2654742 w 5384930"/>
              <a:gd name="connsiteY21" fmla="*/ 1457039 h 2527420"/>
              <a:gd name="connsiteX22" fmla="*/ 2654742 w 5384930"/>
              <a:gd name="connsiteY22" fmla="*/ 1409891 h 2527420"/>
              <a:gd name="connsiteX23" fmla="*/ 2513276 w 5384930"/>
              <a:gd name="connsiteY23" fmla="*/ 1409891 h 2527420"/>
              <a:gd name="connsiteX24" fmla="*/ 2513276 w 5384930"/>
              <a:gd name="connsiteY24" fmla="*/ 1367447 h 2527420"/>
              <a:gd name="connsiteX25" fmla="*/ 2466128 w 5384930"/>
              <a:gd name="connsiteY25" fmla="*/ 1367447 h 2527420"/>
              <a:gd name="connsiteX26" fmla="*/ 2466128 w 5384930"/>
              <a:gd name="connsiteY26" fmla="*/ 1273140 h 2527420"/>
              <a:gd name="connsiteX27" fmla="*/ 2409539 w 5384930"/>
              <a:gd name="connsiteY27" fmla="*/ 1273140 h 2527420"/>
              <a:gd name="connsiteX28" fmla="*/ 2409539 w 5384930"/>
              <a:gd name="connsiteY28" fmla="*/ 1230706 h 2527420"/>
              <a:gd name="connsiteX29" fmla="*/ 2324662 w 5384930"/>
              <a:gd name="connsiteY29" fmla="*/ 1230706 h 2527420"/>
              <a:gd name="connsiteX30" fmla="*/ 2324662 w 5384930"/>
              <a:gd name="connsiteY30" fmla="*/ 1202417 h 2527420"/>
              <a:gd name="connsiteX31" fmla="*/ 2249224 w 5384930"/>
              <a:gd name="connsiteY31" fmla="*/ 1202417 h 2527420"/>
              <a:gd name="connsiteX32" fmla="*/ 2249224 w 5384930"/>
              <a:gd name="connsiteY32" fmla="*/ 1159974 h 2527420"/>
              <a:gd name="connsiteX33" fmla="*/ 2225640 w 5384930"/>
              <a:gd name="connsiteY33" fmla="*/ 1159974 h 2527420"/>
              <a:gd name="connsiteX34" fmla="*/ 2225640 w 5384930"/>
              <a:gd name="connsiteY34" fmla="*/ 1141114 h 2527420"/>
              <a:gd name="connsiteX35" fmla="*/ 2178491 w 5384930"/>
              <a:gd name="connsiteY35" fmla="*/ 1141114 h 2527420"/>
              <a:gd name="connsiteX36" fmla="*/ 2178491 w 5384930"/>
              <a:gd name="connsiteY36" fmla="*/ 1089241 h 2527420"/>
              <a:gd name="connsiteX37" fmla="*/ 2055895 w 5384930"/>
              <a:gd name="connsiteY37" fmla="*/ 1089241 h 2527420"/>
              <a:gd name="connsiteX38" fmla="*/ 2055895 w 5384930"/>
              <a:gd name="connsiteY38" fmla="*/ 1046807 h 2527420"/>
              <a:gd name="connsiteX39" fmla="*/ 1975733 w 5384930"/>
              <a:gd name="connsiteY39" fmla="*/ 1046807 h 2527420"/>
              <a:gd name="connsiteX40" fmla="*/ 1975733 w 5384930"/>
              <a:gd name="connsiteY40" fmla="*/ 1023233 h 2527420"/>
              <a:gd name="connsiteX41" fmla="*/ 1933289 w 5384930"/>
              <a:gd name="connsiteY41" fmla="*/ 1023233 h 2527420"/>
              <a:gd name="connsiteX42" fmla="*/ 1933289 w 5384930"/>
              <a:gd name="connsiteY42" fmla="*/ 980789 h 2527420"/>
              <a:gd name="connsiteX43" fmla="*/ 1820123 w 5384930"/>
              <a:gd name="connsiteY43" fmla="*/ 980789 h 2527420"/>
              <a:gd name="connsiteX44" fmla="*/ 1820123 w 5384930"/>
              <a:gd name="connsiteY44" fmla="*/ 947785 h 2527420"/>
              <a:gd name="connsiteX45" fmla="*/ 1706956 w 5384930"/>
              <a:gd name="connsiteY45" fmla="*/ 947785 h 2527420"/>
              <a:gd name="connsiteX46" fmla="*/ 1706956 w 5384930"/>
              <a:gd name="connsiteY46" fmla="*/ 919493 h 2527420"/>
              <a:gd name="connsiteX47" fmla="*/ 1589075 w 5384930"/>
              <a:gd name="connsiteY47" fmla="*/ 919493 h 2527420"/>
              <a:gd name="connsiteX48" fmla="*/ 1589075 w 5384930"/>
              <a:gd name="connsiteY48" fmla="*/ 900632 h 2527420"/>
              <a:gd name="connsiteX49" fmla="*/ 1527772 w 5384930"/>
              <a:gd name="connsiteY49" fmla="*/ 900632 h 2527420"/>
              <a:gd name="connsiteX50" fmla="*/ 1527772 w 5384930"/>
              <a:gd name="connsiteY50" fmla="*/ 853478 h 2527420"/>
              <a:gd name="connsiteX51" fmla="*/ 1433465 w 5384930"/>
              <a:gd name="connsiteY51" fmla="*/ 853478 h 2527420"/>
              <a:gd name="connsiteX52" fmla="*/ 1433465 w 5384930"/>
              <a:gd name="connsiteY52" fmla="*/ 834617 h 2527420"/>
              <a:gd name="connsiteX53" fmla="*/ 1362732 w 5384930"/>
              <a:gd name="connsiteY53" fmla="*/ 834617 h 2527420"/>
              <a:gd name="connsiteX54" fmla="*/ 1362732 w 5384930"/>
              <a:gd name="connsiteY54" fmla="*/ 792178 h 2527420"/>
              <a:gd name="connsiteX55" fmla="*/ 1306154 w 5384930"/>
              <a:gd name="connsiteY55" fmla="*/ 792178 h 2527420"/>
              <a:gd name="connsiteX56" fmla="*/ 1306154 w 5384930"/>
              <a:gd name="connsiteY56" fmla="*/ 763886 h 2527420"/>
              <a:gd name="connsiteX57" fmla="*/ 1230706 w 5384930"/>
              <a:gd name="connsiteY57" fmla="*/ 763886 h 2527420"/>
              <a:gd name="connsiteX58" fmla="*/ 1230706 w 5384930"/>
              <a:gd name="connsiteY58" fmla="*/ 726163 h 2527420"/>
              <a:gd name="connsiteX59" fmla="*/ 1183548 w 5384930"/>
              <a:gd name="connsiteY59" fmla="*/ 726163 h 2527420"/>
              <a:gd name="connsiteX60" fmla="*/ 1183548 w 5384930"/>
              <a:gd name="connsiteY60" fmla="*/ 674295 h 2527420"/>
              <a:gd name="connsiteX61" fmla="*/ 862909 w 5384930"/>
              <a:gd name="connsiteY61" fmla="*/ 674295 h 2527420"/>
              <a:gd name="connsiteX62" fmla="*/ 862909 w 5384930"/>
              <a:gd name="connsiteY62" fmla="*/ 608280 h 2527420"/>
              <a:gd name="connsiteX63" fmla="*/ 740310 w 5384930"/>
              <a:gd name="connsiteY63" fmla="*/ 608280 h 2527420"/>
              <a:gd name="connsiteX64" fmla="*/ 740310 w 5384930"/>
              <a:gd name="connsiteY64" fmla="*/ 579988 h 2527420"/>
              <a:gd name="connsiteX65" fmla="*/ 712018 w 5384930"/>
              <a:gd name="connsiteY65" fmla="*/ 579988 h 2527420"/>
              <a:gd name="connsiteX66" fmla="*/ 712018 w 5384930"/>
              <a:gd name="connsiteY66" fmla="*/ 528118 h 2527420"/>
              <a:gd name="connsiteX67" fmla="*/ 674295 w 5384930"/>
              <a:gd name="connsiteY67" fmla="*/ 528118 h 2527420"/>
              <a:gd name="connsiteX68" fmla="*/ 674295 w 5384930"/>
              <a:gd name="connsiteY68" fmla="*/ 471535 h 2527420"/>
              <a:gd name="connsiteX69" fmla="*/ 631856 w 5384930"/>
              <a:gd name="connsiteY69" fmla="*/ 471535 h 2527420"/>
              <a:gd name="connsiteX70" fmla="*/ 631856 w 5384930"/>
              <a:gd name="connsiteY70" fmla="*/ 433812 h 2527420"/>
              <a:gd name="connsiteX71" fmla="*/ 546981 w 5384930"/>
              <a:gd name="connsiteY71" fmla="*/ 433812 h 2527420"/>
              <a:gd name="connsiteX72" fmla="*/ 546981 w 5384930"/>
              <a:gd name="connsiteY72" fmla="*/ 358367 h 2527420"/>
              <a:gd name="connsiteX73" fmla="*/ 532834 w 5384930"/>
              <a:gd name="connsiteY73" fmla="*/ 358367 h 2527420"/>
              <a:gd name="connsiteX74" fmla="*/ 532834 w 5384930"/>
              <a:gd name="connsiteY74" fmla="*/ 334789 h 2527420"/>
              <a:gd name="connsiteX75" fmla="*/ 485681 w 5384930"/>
              <a:gd name="connsiteY75" fmla="*/ 334789 h 2527420"/>
              <a:gd name="connsiteX76" fmla="*/ 485681 w 5384930"/>
              <a:gd name="connsiteY76" fmla="*/ 292352 h 2527420"/>
              <a:gd name="connsiteX77" fmla="*/ 396090 w 5384930"/>
              <a:gd name="connsiteY77" fmla="*/ 292352 h 2527420"/>
              <a:gd name="connsiteX78" fmla="*/ 396090 w 5384930"/>
              <a:gd name="connsiteY78" fmla="*/ 259344 h 2527420"/>
              <a:gd name="connsiteX79" fmla="*/ 212191 w 5384930"/>
              <a:gd name="connsiteY79" fmla="*/ 259344 h 2527420"/>
              <a:gd name="connsiteX80" fmla="*/ 212191 w 5384930"/>
              <a:gd name="connsiteY80" fmla="*/ 212190 h 2527420"/>
              <a:gd name="connsiteX81" fmla="*/ 103738 w 5384930"/>
              <a:gd name="connsiteY81" fmla="*/ 212190 h 2527420"/>
              <a:gd name="connsiteX82" fmla="*/ 103738 w 5384930"/>
              <a:gd name="connsiteY82" fmla="*/ 188614 h 2527420"/>
              <a:gd name="connsiteX83" fmla="*/ 0 w 5384930"/>
              <a:gd name="connsiteY83" fmla="*/ 188614 h 2527420"/>
              <a:gd name="connsiteX84" fmla="*/ 0 w 5384930"/>
              <a:gd name="connsiteY84" fmla="*/ 0 h 252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84930" h="2527420">
                <a:moveTo>
                  <a:pt x="5384930" y="2527421"/>
                </a:moveTo>
                <a:lnTo>
                  <a:pt x="5337772" y="2527421"/>
                </a:lnTo>
                <a:lnTo>
                  <a:pt x="5337772" y="2230355"/>
                </a:lnTo>
                <a:lnTo>
                  <a:pt x="4951114" y="2230355"/>
                </a:lnTo>
                <a:lnTo>
                  <a:pt x="4951114" y="1980448"/>
                </a:lnTo>
                <a:lnTo>
                  <a:pt x="4055202" y="1980448"/>
                </a:lnTo>
                <a:lnTo>
                  <a:pt x="4055202" y="1914430"/>
                </a:lnTo>
                <a:lnTo>
                  <a:pt x="3819430" y="1914430"/>
                </a:lnTo>
                <a:lnTo>
                  <a:pt x="3819430" y="1853127"/>
                </a:lnTo>
                <a:lnTo>
                  <a:pt x="3710978" y="1853127"/>
                </a:lnTo>
                <a:lnTo>
                  <a:pt x="3710978" y="1768259"/>
                </a:lnTo>
                <a:lnTo>
                  <a:pt x="3564798" y="1768259"/>
                </a:lnTo>
                <a:lnTo>
                  <a:pt x="3564798" y="1706956"/>
                </a:lnTo>
                <a:lnTo>
                  <a:pt x="3248873" y="1706956"/>
                </a:lnTo>
                <a:lnTo>
                  <a:pt x="3248873" y="1636224"/>
                </a:lnTo>
                <a:lnTo>
                  <a:pt x="3211154" y="1636224"/>
                </a:lnTo>
                <a:lnTo>
                  <a:pt x="3211154" y="1565491"/>
                </a:lnTo>
                <a:lnTo>
                  <a:pt x="2753763" y="1565491"/>
                </a:lnTo>
                <a:lnTo>
                  <a:pt x="2753763" y="1518342"/>
                </a:lnTo>
                <a:lnTo>
                  <a:pt x="2720759" y="1518342"/>
                </a:lnTo>
                <a:lnTo>
                  <a:pt x="2720759" y="1457039"/>
                </a:lnTo>
                <a:lnTo>
                  <a:pt x="2654742" y="1457039"/>
                </a:lnTo>
                <a:lnTo>
                  <a:pt x="2654742" y="1409891"/>
                </a:lnTo>
                <a:lnTo>
                  <a:pt x="2513276" y="1409891"/>
                </a:lnTo>
                <a:lnTo>
                  <a:pt x="2513276" y="1367447"/>
                </a:lnTo>
                <a:lnTo>
                  <a:pt x="2466128" y="1367447"/>
                </a:lnTo>
                <a:lnTo>
                  <a:pt x="2466128" y="1273140"/>
                </a:lnTo>
                <a:lnTo>
                  <a:pt x="2409539" y="1273140"/>
                </a:lnTo>
                <a:lnTo>
                  <a:pt x="2409539" y="1230706"/>
                </a:lnTo>
                <a:lnTo>
                  <a:pt x="2324662" y="1230706"/>
                </a:lnTo>
                <a:lnTo>
                  <a:pt x="2324662" y="1202417"/>
                </a:lnTo>
                <a:lnTo>
                  <a:pt x="2249224" y="1202417"/>
                </a:lnTo>
                <a:lnTo>
                  <a:pt x="2249224" y="1159974"/>
                </a:lnTo>
                <a:lnTo>
                  <a:pt x="2225640" y="1159974"/>
                </a:lnTo>
                <a:lnTo>
                  <a:pt x="2225640" y="1141114"/>
                </a:lnTo>
                <a:lnTo>
                  <a:pt x="2178491" y="1141114"/>
                </a:lnTo>
                <a:lnTo>
                  <a:pt x="2178491" y="1089241"/>
                </a:lnTo>
                <a:lnTo>
                  <a:pt x="2055895" y="1089241"/>
                </a:lnTo>
                <a:lnTo>
                  <a:pt x="2055895" y="1046807"/>
                </a:lnTo>
                <a:lnTo>
                  <a:pt x="1975733" y="1046807"/>
                </a:lnTo>
                <a:lnTo>
                  <a:pt x="1975733" y="1023233"/>
                </a:lnTo>
                <a:lnTo>
                  <a:pt x="1933289" y="1023233"/>
                </a:lnTo>
                <a:lnTo>
                  <a:pt x="1933289" y="980789"/>
                </a:lnTo>
                <a:lnTo>
                  <a:pt x="1820123" y="980789"/>
                </a:lnTo>
                <a:lnTo>
                  <a:pt x="1820123" y="947785"/>
                </a:lnTo>
                <a:lnTo>
                  <a:pt x="1706956" y="947785"/>
                </a:lnTo>
                <a:lnTo>
                  <a:pt x="1706956" y="919493"/>
                </a:lnTo>
                <a:lnTo>
                  <a:pt x="1589075" y="919493"/>
                </a:lnTo>
                <a:lnTo>
                  <a:pt x="1589075" y="900632"/>
                </a:lnTo>
                <a:lnTo>
                  <a:pt x="1527772" y="900632"/>
                </a:lnTo>
                <a:lnTo>
                  <a:pt x="1527772" y="853478"/>
                </a:lnTo>
                <a:lnTo>
                  <a:pt x="1433465" y="853478"/>
                </a:lnTo>
                <a:lnTo>
                  <a:pt x="1433465" y="834617"/>
                </a:lnTo>
                <a:lnTo>
                  <a:pt x="1362732" y="834617"/>
                </a:lnTo>
                <a:lnTo>
                  <a:pt x="1362732" y="792178"/>
                </a:lnTo>
                <a:lnTo>
                  <a:pt x="1306154" y="792178"/>
                </a:lnTo>
                <a:lnTo>
                  <a:pt x="1306154" y="763886"/>
                </a:lnTo>
                <a:lnTo>
                  <a:pt x="1230706" y="763886"/>
                </a:lnTo>
                <a:lnTo>
                  <a:pt x="1230706" y="726163"/>
                </a:lnTo>
                <a:lnTo>
                  <a:pt x="1183548" y="726163"/>
                </a:lnTo>
                <a:lnTo>
                  <a:pt x="1183548" y="674295"/>
                </a:lnTo>
                <a:lnTo>
                  <a:pt x="862909" y="674295"/>
                </a:lnTo>
                <a:lnTo>
                  <a:pt x="862909" y="608280"/>
                </a:lnTo>
                <a:lnTo>
                  <a:pt x="740310" y="608280"/>
                </a:lnTo>
                <a:lnTo>
                  <a:pt x="740310" y="579988"/>
                </a:lnTo>
                <a:lnTo>
                  <a:pt x="712018" y="579988"/>
                </a:lnTo>
                <a:lnTo>
                  <a:pt x="712018" y="528118"/>
                </a:lnTo>
                <a:lnTo>
                  <a:pt x="674295" y="528118"/>
                </a:lnTo>
                <a:lnTo>
                  <a:pt x="674295" y="471535"/>
                </a:lnTo>
                <a:lnTo>
                  <a:pt x="631856" y="471535"/>
                </a:lnTo>
                <a:lnTo>
                  <a:pt x="631856" y="433812"/>
                </a:lnTo>
                <a:lnTo>
                  <a:pt x="546981" y="433812"/>
                </a:lnTo>
                <a:lnTo>
                  <a:pt x="546981" y="358367"/>
                </a:lnTo>
                <a:lnTo>
                  <a:pt x="532834" y="358367"/>
                </a:lnTo>
                <a:lnTo>
                  <a:pt x="532834" y="334789"/>
                </a:lnTo>
                <a:lnTo>
                  <a:pt x="485681" y="334789"/>
                </a:lnTo>
                <a:lnTo>
                  <a:pt x="485681" y="292352"/>
                </a:lnTo>
                <a:lnTo>
                  <a:pt x="396090" y="292352"/>
                </a:lnTo>
                <a:lnTo>
                  <a:pt x="396090" y="259344"/>
                </a:lnTo>
                <a:lnTo>
                  <a:pt x="212191" y="259344"/>
                </a:lnTo>
                <a:lnTo>
                  <a:pt x="212191" y="212190"/>
                </a:lnTo>
                <a:lnTo>
                  <a:pt x="103738" y="212190"/>
                </a:lnTo>
                <a:lnTo>
                  <a:pt x="103738" y="188614"/>
                </a:lnTo>
                <a:lnTo>
                  <a:pt x="0" y="188614"/>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grpSp>
        <p:nvGrpSpPr>
          <p:cNvPr id="667" name="Group 666">
            <a:extLst>
              <a:ext uri="{FF2B5EF4-FFF2-40B4-BE49-F238E27FC236}">
                <a16:creationId xmlns:a16="http://schemas.microsoft.com/office/drawing/2014/main" id="{6D430567-09D1-47E1-BF7C-02E12A9E32F8}"/>
              </a:ext>
            </a:extLst>
          </p:cNvPr>
          <p:cNvGrpSpPr/>
          <p:nvPr/>
        </p:nvGrpSpPr>
        <p:grpSpPr>
          <a:xfrm>
            <a:off x="6525352" y="2884141"/>
            <a:ext cx="5262610" cy="1961556"/>
            <a:chOff x="5454035" y="3766969"/>
            <a:chExt cx="5498096" cy="2230354"/>
          </a:xfrm>
        </p:grpSpPr>
        <p:sp>
          <p:nvSpPr>
            <p:cNvPr id="634" name="Freeform: Shape 633">
              <a:extLst>
                <a:ext uri="{FF2B5EF4-FFF2-40B4-BE49-F238E27FC236}">
                  <a16:creationId xmlns:a16="http://schemas.microsoft.com/office/drawing/2014/main" id="{156E6A2E-EB9A-4C62-8A8A-A61877FFC86C}"/>
                </a:ext>
              </a:extLst>
            </p:cNvPr>
            <p:cNvSpPr/>
            <p:nvPr/>
          </p:nvSpPr>
          <p:spPr>
            <a:xfrm>
              <a:off x="5454035" y="3766969"/>
              <a:ext cx="5498096" cy="2230354"/>
            </a:xfrm>
            <a:custGeom>
              <a:avLst/>
              <a:gdLst>
                <a:gd name="connsiteX0" fmla="*/ 5498097 w 5498096"/>
                <a:gd name="connsiteY0" fmla="*/ 2230355 h 2230354"/>
                <a:gd name="connsiteX1" fmla="*/ 5498097 w 5498096"/>
                <a:gd name="connsiteY1" fmla="*/ 2230355 h 2230354"/>
                <a:gd name="connsiteX2" fmla="*/ 5498097 w 5498096"/>
                <a:gd name="connsiteY2" fmla="*/ 1838982 h 2230354"/>
                <a:gd name="connsiteX3" fmla="*/ 5135014 w 5498096"/>
                <a:gd name="connsiteY3" fmla="*/ 1838982 h 2230354"/>
                <a:gd name="connsiteX4" fmla="*/ 5135014 w 5498096"/>
                <a:gd name="connsiteY4" fmla="*/ 1650368 h 2230354"/>
                <a:gd name="connsiteX5" fmla="*/ 4206088 w 5498096"/>
                <a:gd name="connsiteY5" fmla="*/ 1650368 h 2230354"/>
                <a:gd name="connsiteX6" fmla="*/ 4206088 w 5498096"/>
                <a:gd name="connsiteY6" fmla="*/ 1579645 h 2230354"/>
                <a:gd name="connsiteX7" fmla="*/ 3979755 w 5498096"/>
                <a:gd name="connsiteY7" fmla="*/ 1579645 h 2230354"/>
                <a:gd name="connsiteX8" fmla="*/ 3979755 w 5498096"/>
                <a:gd name="connsiteY8" fmla="*/ 1523057 h 2230354"/>
                <a:gd name="connsiteX9" fmla="*/ 3885448 w 5498096"/>
                <a:gd name="connsiteY9" fmla="*/ 1523057 h 2230354"/>
                <a:gd name="connsiteX10" fmla="*/ 3885448 w 5498096"/>
                <a:gd name="connsiteY10" fmla="*/ 1447610 h 2230354"/>
                <a:gd name="connsiteX11" fmla="*/ 3720408 w 5498096"/>
                <a:gd name="connsiteY11" fmla="*/ 1447610 h 2230354"/>
                <a:gd name="connsiteX12" fmla="*/ 3720408 w 5498096"/>
                <a:gd name="connsiteY12" fmla="*/ 1367447 h 2230354"/>
                <a:gd name="connsiteX13" fmla="*/ 3437487 w 5498096"/>
                <a:gd name="connsiteY13" fmla="*/ 1367447 h 2230354"/>
                <a:gd name="connsiteX14" fmla="*/ 3437487 w 5498096"/>
                <a:gd name="connsiteY14" fmla="*/ 1325013 h 2230354"/>
                <a:gd name="connsiteX15" fmla="*/ 3362039 w 5498096"/>
                <a:gd name="connsiteY15" fmla="*/ 1325013 h 2230354"/>
                <a:gd name="connsiteX16" fmla="*/ 3362039 w 5498096"/>
                <a:gd name="connsiteY16" fmla="*/ 1230706 h 2230354"/>
                <a:gd name="connsiteX17" fmla="*/ 2885789 w 5498096"/>
                <a:gd name="connsiteY17" fmla="*/ 1230706 h 2230354"/>
                <a:gd name="connsiteX18" fmla="*/ 2885789 w 5498096"/>
                <a:gd name="connsiteY18" fmla="*/ 1155259 h 2230354"/>
                <a:gd name="connsiteX19" fmla="*/ 2796197 w 5498096"/>
                <a:gd name="connsiteY19" fmla="*/ 1155259 h 2230354"/>
                <a:gd name="connsiteX20" fmla="*/ 2796197 w 5498096"/>
                <a:gd name="connsiteY20" fmla="*/ 1098671 h 2230354"/>
                <a:gd name="connsiteX21" fmla="*/ 2683031 w 5498096"/>
                <a:gd name="connsiteY21" fmla="*/ 1098671 h 2230354"/>
                <a:gd name="connsiteX22" fmla="*/ 2683031 w 5498096"/>
                <a:gd name="connsiteY22" fmla="*/ 1056237 h 2230354"/>
                <a:gd name="connsiteX23" fmla="*/ 2631167 w 5498096"/>
                <a:gd name="connsiteY23" fmla="*/ 1056237 h 2230354"/>
                <a:gd name="connsiteX24" fmla="*/ 2631167 w 5498096"/>
                <a:gd name="connsiteY24" fmla="*/ 980789 h 2230354"/>
                <a:gd name="connsiteX25" fmla="*/ 2579294 w 5498096"/>
                <a:gd name="connsiteY25" fmla="*/ 980789 h 2230354"/>
                <a:gd name="connsiteX26" fmla="*/ 2579294 w 5498096"/>
                <a:gd name="connsiteY26" fmla="*/ 952500 h 2230354"/>
                <a:gd name="connsiteX27" fmla="*/ 2466128 w 5498096"/>
                <a:gd name="connsiteY27" fmla="*/ 952500 h 2230354"/>
                <a:gd name="connsiteX28" fmla="*/ 2466128 w 5498096"/>
                <a:gd name="connsiteY28" fmla="*/ 881770 h 2230354"/>
                <a:gd name="connsiteX29" fmla="*/ 2385965 w 5498096"/>
                <a:gd name="connsiteY29" fmla="*/ 881770 h 2230354"/>
                <a:gd name="connsiteX30" fmla="*/ 2385965 w 5498096"/>
                <a:gd name="connsiteY30" fmla="*/ 858193 h 2230354"/>
                <a:gd name="connsiteX31" fmla="*/ 2338816 w 5498096"/>
                <a:gd name="connsiteY31" fmla="*/ 858193 h 2230354"/>
                <a:gd name="connsiteX32" fmla="*/ 2338816 w 5498096"/>
                <a:gd name="connsiteY32" fmla="*/ 787463 h 2230354"/>
                <a:gd name="connsiteX33" fmla="*/ 2211496 w 5498096"/>
                <a:gd name="connsiteY33" fmla="*/ 787463 h 2230354"/>
                <a:gd name="connsiteX34" fmla="*/ 2211496 w 5498096"/>
                <a:gd name="connsiteY34" fmla="*/ 759171 h 2230354"/>
                <a:gd name="connsiteX35" fmla="*/ 2150202 w 5498096"/>
                <a:gd name="connsiteY35" fmla="*/ 759171 h 2230354"/>
                <a:gd name="connsiteX36" fmla="*/ 2150202 w 5498096"/>
                <a:gd name="connsiteY36" fmla="*/ 712018 h 2230354"/>
                <a:gd name="connsiteX37" fmla="*/ 2103044 w 5498096"/>
                <a:gd name="connsiteY37" fmla="*/ 712018 h 2230354"/>
                <a:gd name="connsiteX38" fmla="*/ 2103044 w 5498096"/>
                <a:gd name="connsiteY38" fmla="*/ 707302 h 2230354"/>
                <a:gd name="connsiteX39" fmla="*/ 1942719 w 5498096"/>
                <a:gd name="connsiteY39" fmla="*/ 707302 h 2230354"/>
                <a:gd name="connsiteX40" fmla="*/ 1942719 w 5498096"/>
                <a:gd name="connsiteY40" fmla="*/ 693156 h 2230354"/>
                <a:gd name="connsiteX41" fmla="*/ 1848412 w 5498096"/>
                <a:gd name="connsiteY41" fmla="*/ 693156 h 2230354"/>
                <a:gd name="connsiteX42" fmla="*/ 1848412 w 5498096"/>
                <a:gd name="connsiteY42" fmla="*/ 655433 h 2230354"/>
                <a:gd name="connsiteX43" fmla="*/ 1744675 w 5498096"/>
                <a:gd name="connsiteY43" fmla="*/ 655433 h 2230354"/>
                <a:gd name="connsiteX44" fmla="*/ 1744675 w 5498096"/>
                <a:gd name="connsiteY44" fmla="*/ 627141 h 2230354"/>
                <a:gd name="connsiteX45" fmla="*/ 1678667 w 5498096"/>
                <a:gd name="connsiteY45" fmla="*/ 627141 h 2230354"/>
                <a:gd name="connsiteX46" fmla="*/ 1678667 w 5498096"/>
                <a:gd name="connsiteY46" fmla="*/ 589418 h 2230354"/>
                <a:gd name="connsiteX47" fmla="*/ 1607934 w 5498096"/>
                <a:gd name="connsiteY47" fmla="*/ 589418 h 2230354"/>
                <a:gd name="connsiteX48" fmla="*/ 1607934 w 5498096"/>
                <a:gd name="connsiteY48" fmla="*/ 561126 h 2230354"/>
                <a:gd name="connsiteX49" fmla="*/ 1532487 w 5498096"/>
                <a:gd name="connsiteY49" fmla="*/ 561126 h 2230354"/>
                <a:gd name="connsiteX50" fmla="*/ 1532487 w 5498096"/>
                <a:gd name="connsiteY50" fmla="*/ 537549 h 2230354"/>
                <a:gd name="connsiteX51" fmla="*/ 1475908 w 5498096"/>
                <a:gd name="connsiteY51" fmla="*/ 537549 h 2230354"/>
                <a:gd name="connsiteX52" fmla="*/ 1475908 w 5498096"/>
                <a:gd name="connsiteY52" fmla="*/ 513973 h 2230354"/>
                <a:gd name="connsiteX53" fmla="*/ 1409891 w 5498096"/>
                <a:gd name="connsiteY53" fmla="*/ 513973 h 2230354"/>
                <a:gd name="connsiteX54" fmla="*/ 1409891 w 5498096"/>
                <a:gd name="connsiteY54" fmla="*/ 480966 h 2230354"/>
                <a:gd name="connsiteX55" fmla="*/ 1343873 w 5498096"/>
                <a:gd name="connsiteY55" fmla="*/ 480966 h 2230354"/>
                <a:gd name="connsiteX56" fmla="*/ 1343873 w 5498096"/>
                <a:gd name="connsiteY56" fmla="*/ 424382 h 2230354"/>
                <a:gd name="connsiteX57" fmla="*/ 1032662 w 5498096"/>
                <a:gd name="connsiteY57" fmla="*/ 424382 h 2230354"/>
                <a:gd name="connsiteX58" fmla="*/ 1032662 w 5498096"/>
                <a:gd name="connsiteY58" fmla="*/ 358367 h 2230354"/>
                <a:gd name="connsiteX59" fmla="*/ 895916 w 5498096"/>
                <a:gd name="connsiteY59" fmla="*/ 358367 h 2230354"/>
                <a:gd name="connsiteX60" fmla="*/ 895916 w 5498096"/>
                <a:gd name="connsiteY60" fmla="*/ 330075 h 2230354"/>
                <a:gd name="connsiteX61" fmla="*/ 834617 w 5498096"/>
                <a:gd name="connsiteY61" fmla="*/ 330075 h 2230354"/>
                <a:gd name="connsiteX62" fmla="*/ 834617 w 5498096"/>
                <a:gd name="connsiteY62" fmla="*/ 254629 h 2230354"/>
                <a:gd name="connsiteX63" fmla="*/ 796894 w 5498096"/>
                <a:gd name="connsiteY63" fmla="*/ 254629 h 2230354"/>
                <a:gd name="connsiteX64" fmla="*/ 796894 w 5498096"/>
                <a:gd name="connsiteY64" fmla="*/ 212190 h 2230354"/>
                <a:gd name="connsiteX65" fmla="*/ 707302 w 5498096"/>
                <a:gd name="connsiteY65" fmla="*/ 212190 h 2230354"/>
                <a:gd name="connsiteX66" fmla="*/ 707302 w 5498096"/>
                <a:gd name="connsiteY66" fmla="*/ 183898 h 2230354"/>
                <a:gd name="connsiteX67" fmla="*/ 679010 w 5498096"/>
                <a:gd name="connsiteY67" fmla="*/ 183898 h 2230354"/>
                <a:gd name="connsiteX68" fmla="*/ 679010 w 5498096"/>
                <a:gd name="connsiteY68" fmla="*/ 146175 h 2230354"/>
                <a:gd name="connsiteX69" fmla="*/ 627141 w 5498096"/>
                <a:gd name="connsiteY69" fmla="*/ 146175 h 2230354"/>
                <a:gd name="connsiteX70" fmla="*/ 627141 w 5498096"/>
                <a:gd name="connsiteY70" fmla="*/ 108453 h 2230354"/>
                <a:gd name="connsiteX71" fmla="*/ 570557 w 5498096"/>
                <a:gd name="connsiteY71" fmla="*/ 108453 h 2230354"/>
                <a:gd name="connsiteX72" fmla="*/ 570557 w 5498096"/>
                <a:gd name="connsiteY72" fmla="*/ 80160 h 2230354"/>
                <a:gd name="connsiteX73" fmla="*/ 410235 w 5498096"/>
                <a:gd name="connsiteY73" fmla="*/ 80160 h 2230354"/>
                <a:gd name="connsiteX74" fmla="*/ 410235 w 5498096"/>
                <a:gd name="connsiteY74" fmla="*/ 56584 h 2230354"/>
                <a:gd name="connsiteX75" fmla="*/ 292352 w 5498096"/>
                <a:gd name="connsiteY75" fmla="*/ 56584 h 2230354"/>
                <a:gd name="connsiteX76" fmla="*/ 292352 w 5498096"/>
                <a:gd name="connsiteY76" fmla="*/ 37723 h 2230354"/>
                <a:gd name="connsiteX77" fmla="*/ 150891 w 5498096"/>
                <a:gd name="connsiteY77" fmla="*/ 37723 h 2230354"/>
                <a:gd name="connsiteX78" fmla="*/ 150891 w 5498096"/>
                <a:gd name="connsiteY78" fmla="*/ 0 h 2230354"/>
                <a:gd name="connsiteX79" fmla="*/ 0 w 5498096"/>
                <a:gd name="connsiteY79" fmla="*/ 0 h 223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498096" h="2230354">
                  <a:moveTo>
                    <a:pt x="5498097" y="2230355"/>
                  </a:moveTo>
                  <a:lnTo>
                    <a:pt x="5498097" y="2230355"/>
                  </a:lnTo>
                  <a:lnTo>
                    <a:pt x="5498097" y="1838982"/>
                  </a:lnTo>
                  <a:lnTo>
                    <a:pt x="5135014" y="1838982"/>
                  </a:lnTo>
                  <a:lnTo>
                    <a:pt x="5135014" y="1650368"/>
                  </a:lnTo>
                  <a:lnTo>
                    <a:pt x="4206088" y="1650368"/>
                  </a:lnTo>
                  <a:lnTo>
                    <a:pt x="4206088" y="1579645"/>
                  </a:lnTo>
                  <a:lnTo>
                    <a:pt x="3979755" y="1579645"/>
                  </a:lnTo>
                  <a:lnTo>
                    <a:pt x="3979755" y="1523057"/>
                  </a:lnTo>
                  <a:lnTo>
                    <a:pt x="3885448" y="1523057"/>
                  </a:lnTo>
                  <a:lnTo>
                    <a:pt x="3885448" y="1447610"/>
                  </a:lnTo>
                  <a:lnTo>
                    <a:pt x="3720408" y="1447610"/>
                  </a:lnTo>
                  <a:lnTo>
                    <a:pt x="3720408" y="1367447"/>
                  </a:lnTo>
                  <a:lnTo>
                    <a:pt x="3437487" y="1367447"/>
                  </a:lnTo>
                  <a:lnTo>
                    <a:pt x="3437487" y="1325013"/>
                  </a:lnTo>
                  <a:lnTo>
                    <a:pt x="3362039" y="1325013"/>
                  </a:lnTo>
                  <a:lnTo>
                    <a:pt x="3362039" y="1230706"/>
                  </a:lnTo>
                  <a:lnTo>
                    <a:pt x="2885789" y="1230706"/>
                  </a:lnTo>
                  <a:lnTo>
                    <a:pt x="2885789" y="1155259"/>
                  </a:lnTo>
                  <a:lnTo>
                    <a:pt x="2796197" y="1155259"/>
                  </a:lnTo>
                  <a:lnTo>
                    <a:pt x="2796197" y="1098671"/>
                  </a:lnTo>
                  <a:lnTo>
                    <a:pt x="2683031" y="1098671"/>
                  </a:lnTo>
                  <a:lnTo>
                    <a:pt x="2683031" y="1056237"/>
                  </a:lnTo>
                  <a:lnTo>
                    <a:pt x="2631167" y="1056237"/>
                  </a:lnTo>
                  <a:lnTo>
                    <a:pt x="2631167" y="980789"/>
                  </a:lnTo>
                  <a:lnTo>
                    <a:pt x="2579294" y="980789"/>
                  </a:lnTo>
                  <a:lnTo>
                    <a:pt x="2579294" y="952500"/>
                  </a:lnTo>
                  <a:lnTo>
                    <a:pt x="2466128" y="952500"/>
                  </a:lnTo>
                  <a:lnTo>
                    <a:pt x="2466128" y="881770"/>
                  </a:lnTo>
                  <a:lnTo>
                    <a:pt x="2385965" y="881770"/>
                  </a:lnTo>
                  <a:lnTo>
                    <a:pt x="2385965" y="858193"/>
                  </a:lnTo>
                  <a:lnTo>
                    <a:pt x="2338816" y="858193"/>
                  </a:lnTo>
                  <a:lnTo>
                    <a:pt x="2338816" y="787463"/>
                  </a:lnTo>
                  <a:lnTo>
                    <a:pt x="2211496" y="787463"/>
                  </a:lnTo>
                  <a:lnTo>
                    <a:pt x="2211496" y="759171"/>
                  </a:lnTo>
                  <a:lnTo>
                    <a:pt x="2150202" y="759171"/>
                  </a:lnTo>
                  <a:lnTo>
                    <a:pt x="2150202" y="712018"/>
                  </a:lnTo>
                  <a:lnTo>
                    <a:pt x="2103044" y="712018"/>
                  </a:lnTo>
                  <a:lnTo>
                    <a:pt x="2103044" y="707302"/>
                  </a:lnTo>
                  <a:lnTo>
                    <a:pt x="1942719" y="707302"/>
                  </a:lnTo>
                  <a:lnTo>
                    <a:pt x="1942719" y="693156"/>
                  </a:lnTo>
                  <a:lnTo>
                    <a:pt x="1848412" y="693156"/>
                  </a:lnTo>
                  <a:lnTo>
                    <a:pt x="1848412" y="655433"/>
                  </a:lnTo>
                  <a:lnTo>
                    <a:pt x="1744675" y="655433"/>
                  </a:lnTo>
                  <a:lnTo>
                    <a:pt x="1744675" y="627141"/>
                  </a:lnTo>
                  <a:lnTo>
                    <a:pt x="1678667" y="627141"/>
                  </a:lnTo>
                  <a:lnTo>
                    <a:pt x="1678667" y="589418"/>
                  </a:lnTo>
                  <a:lnTo>
                    <a:pt x="1607934" y="589418"/>
                  </a:lnTo>
                  <a:lnTo>
                    <a:pt x="1607934" y="561126"/>
                  </a:lnTo>
                  <a:lnTo>
                    <a:pt x="1532487" y="561126"/>
                  </a:lnTo>
                  <a:lnTo>
                    <a:pt x="1532487" y="537549"/>
                  </a:lnTo>
                  <a:lnTo>
                    <a:pt x="1475908" y="537549"/>
                  </a:lnTo>
                  <a:lnTo>
                    <a:pt x="1475908" y="513973"/>
                  </a:lnTo>
                  <a:lnTo>
                    <a:pt x="1409891" y="513973"/>
                  </a:lnTo>
                  <a:lnTo>
                    <a:pt x="1409891" y="480966"/>
                  </a:lnTo>
                  <a:lnTo>
                    <a:pt x="1343873" y="480966"/>
                  </a:lnTo>
                  <a:lnTo>
                    <a:pt x="1343873" y="424382"/>
                  </a:lnTo>
                  <a:lnTo>
                    <a:pt x="1032662" y="424382"/>
                  </a:lnTo>
                  <a:lnTo>
                    <a:pt x="1032662" y="358367"/>
                  </a:lnTo>
                  <a:lnTo>
                    <a:pt x="895916" y="358367"/>
                  </a:lnTo>
                  <a:lnTo>
                    <a:pt x="895916" y="330075"/>
                  </a:lnTo>
                  <a:lnTo>
                    <a:pt x="834617" y="330075"/>
                  </a:lnTo>
                  <a:lnTo>
                    <a:pt x="834617" y="254629"/>
                  </a:lnTo>
                  <a:lnTo>
                    <a:pt x="796894" y="254629"/>
                  </a:lnTo>
                  <a:lnTo>
                    <a:pt x="796894" y="212190"/>
                  </a:lnTo>
                  <a:lnTo>
                    <a:pt x="707302" y="212190"/>
                  </a:lnTo>
                  <a:lnTo>
                    <a:pt x="707302" y="183898"/>
                  </a:lnTo>
                  <a:lnTo>
                    <a:pt x="679010" y="183898"/>
                  </a:lnTo>
                  <a:lnTo>
                    <a:pt x="679010" y="146175"/>
                  </a:lnTo>
                  <a:lnTo>
                    <a:pt x="627141" y="146175"/>
                  </a:lnTo>
                  <a:lnTo>
                    <a:pt x="627141" y="108453"/>
                  </a:lnTo>
                  <a:lnTo>
                    <a:pt x="570557" y="108453"/>
                  </a:lnTo>
                  <a:lnTo>
                    <a:pt x="570557" y="80160"/>
                  </a:lnTo>
                  <a:lnTo>
                    <a:pt x="410235" y="80160"/>
                  </a:lnTo>
                  <a:lnTo>
                    <a:pt x="410235" y="56584"/>
                  </a:lnTo>
                  <a:lnTo>
                    <a:pt x="292352" y="56584"/>
                  </a:lnTo>
                  <a:lnTo>
                    <a:pt x="292352" y="37723"/>
                  </a:lnTo>
                  <a:lnTo>
                    <a:pt x="150891" y="37723"/>
                  </a:lnTo>
                  <a:lnTo>
                    <a:pt x="150891"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5" name="Freeform: Shape 634">
              <a:extLst>
                <a:ext uri="{FF2B5EF4-FFF2-40B4-BE49-F238E27FC236}">
                  <a16:creationId xmlns:a16="http://schemas.microsoft.com/office/drawing/2014/main" id="{82B01F72-FDF3-41AA-A87A-5D3F927DAC6E}"/>
                </a:ext>
              </a:extLst>
            </p:cNvPr>
            <p:cNvSpPr/>
            <p:nvPr/>
          </p:nvSpPr>
          <p:spPr>
            <a:xfrm>
              <a:off x="7216417" y="43659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6" name="Freeform: Shape 635">
              <a:extLst>
                <a:ext uri="{FF2B5EF4-FFF2-40B4-BE49-F238E27FC236}">
                  <a16:creationId xmlns:a16="http://schemas.microsoft.com/office/drawing/2014/main" id="{1F99762E-5670-49F3-AA24-B3595C9BFDEE}"/>
                </a:ext>
              </a:extLst>
            </p:cNvPr>
            <p:cNvSpPr/>
            <p:nvPr/>
          </p:nvSpPr>
          <p:spPr>
            <a:xfrm>
              <a:off x="7387867" y="44231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7" name="Freeform: Shape 636">
              <a:extLst>
                <a:ext uri="{FF2B5EF4-FFF2-40B4-BE49-F238E27FC236}">
                  <a16:creationId xmlns:a16="http://schemas.microsoft.com/office/drawing/2014/main" id="{354FC818-D1C7-4B4A-807B-12C9F1C17BFD}"/>
                </a:ext>
              </a:extLst>
            </p:cNvPr>
            <p:cNvSpPr/>
            <p:nvPr/>
          </p:nvSpPr>
          <p:spPr>
            <a:xfrm>
              <a:off x="7425967" y="44421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8" name="Freeform: Shape 637">
              <a:extLst>
                <a:ext uri="{FF2B5EF4-FFF2-40B4-BE49-F238E27FC236}">
                  <a16:creationId xmlns:a16="http://schemas.microsoft.com/office/drawing/2014/main" id="{93BEB911-DC29-4DE0-AFC6-47C2FEA50D17}"/>
                </a:ext>
              </a:extLst>
            </p:cNvPr>
            <p:cNvSpPr/>
            <p:nvPr/>
          </p:nvSpPr>
          <p:spPr>
            <a:xfrm>
              <a:off x="7521217" y="44421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39" name="Freeform: Shape 638">
              <a:extLst>
                <a:ext uri="{FF2B5EF4-FFF2-40B4-BE49-F238E27FC236}">
                  <a16:creationId xmlns:a16="http://schemas.microsoft.com/office/drawing/2014/main" id="{56034894-00E8-45CE-B661-38636000E2F7}"/>
                </a:ext>
              </a:extLst>
            </p:cNvPr>
            <p:cNvSpPr/>
            <p:nvPr/>
          </p:nvSpPr>
          <p:spPr>
            <a:xfrm>
              <a:off x="761647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0" name="Freeform: Shape 639">
              <a:extLst>
                <a:ext uri="{FF2B5EF4-FFF2-40B4-BE49-F238E27FC236}">
                  <a16:creationId xmlns:a16="http://schemas.microsoft.com/office/drawing/2014/main" id="{DDA7B6BF-B51C-458C-870B-26374C4BCC91}"/>
                </a:ext>
              </a:extLst>
            </p:cNvPr>
            <p:cNvSpPr/>
            <p:nvPr/>
          </p:nvSpPr>
          <p:spPr>
            <a:xfrm>
              <a:off x="763552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1" name="Freeform: Shape 640">
              <a:extLst>
                <a:ext uri="{FF2B5EF4-FFF2-40B4-BE49-F238E27FC236}">
                  <a16:creationId xmlns:a16="http://schemas.microsoft.com/office/drawing/2014/main" id="{0458746F-4277-4E04-B67C-16F3EA0882B4}"/>
                </a:ext>
              </a:extLst>
            </p:cNvPr>
            <p:cNvSpPr/>
            <p:nvPr/>
          </p:nvSpPr>
          <p:spPr>
            <a:xfrm>
              <a:off x="7654576" y="44802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2" name="Freeform: Shape 641">
              <a:extLst>
                <a:ext uri="{FF2B5EF4-FFF2-40B4-BE49-F238E27FC236}">
                  <a16:creationId xmlns:a16="http://schemas.microsoft.com/office/drawing/2014/main" id="{BC6237B8-7421-4C1E-B1E8-B50DDF04EA5A}"/>
                </a:ext>
              </a:extLst>
            </p:cNvPr>
            <p:cNvSpPr/>
            <p:nvPr/>
          </p:nvSpPr>
          <p:spPr>
            <a:xfrm>
              <a:off x="7730776" y="4518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3" name="Freeform: Shape 642">
              <a:extLst>
                <a:ext uri="{FF2B5EF4-FFF2-40B4-BE49-F238E27FC236}">
                  <a16:creationId xmlns:a16="http://schemas.microsoft.com/office/drawing/2014/main" id="{3BD8E220-178F-4AEB-AD4C-9EB38F68622E}"/>
                </a:ext>
              </a:extLst>
            </p:cNvPr>
            <p:cNvSpPr/>
            <p:nvPr/>
          </p:nvSpPr>
          <p:spPr>
            <a:xfrm>
              <a:off x="7902226" y="461362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4" name="Freeform: Shape 643">
              <a:extLst>
                <a:ext uri="{FF2B5EF4-FFF2-40B4-BE49-F238E27FC236}">
                  <a16:creationId xmlns:a16="http://schemas.microsoft.com/office/drawing/2014/main" id="{BEE0CA80-2FA8-41A5-99FD-C33229D72FEC}"/>
                </a:ext>
              </a:extLst>
            </p:cNvPr>
            <p:cNvSpPr/>
            <p:nvPr/>
          </p:nvSpPr>
          <p:spPr>
            <a:xfrm>
              <a:off x="7959376" y="467077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5" name="Freeform: Shape 644">
              <a:extLst>
                <a:ext uri="{FF2B5EF4-FFF2-40B4-BE49-F238E27FC236}">
                  <a16:creationId xmlns:a16="http://schemas.microsoft.com/office/drawing/2014/main" id="{EFE94781-AFEF-42FC-92D9-1A00C576D521}"/>
                </a:ext>
              </a:extLst>
            </p:cNvPr>
            <p:cNvSpPr/>
            <p:nvPr/>
          </p:nvSpPr>
          <p:spPr>
            <a:xfrm>
              <a:off x="8054626" y="470887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6" name="Freeform: Shape 645">
              <a:extLst>
                <a:ext uri="{FF2B5EF4-FFF2-40B4-BE49-F238E27FC236}">
                  <a16:creationId xmlns:a16="http://schemas.microsoft.com/office/drawing/2014/main" id="{04952F56-2F5C-4A12-9DEB-8006854DAF74}"/>
                </a:ext>
              </a:extLst>
            </p:cNvPr>
            <p:cNvSpPr/>
            <p:nvPr/>
          </p:nvSpPr>
          <p:spPr>
            <a:xfrm>
              <a:off x="81498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7" name="Freeform: Shape 646">
              <a:extLst>
                <a:ext uri="{FF2B5EF4-FFF2-40B4-BE49-F238E27FC236}">
                  <a16:creationId xmlns:a16="http://schemas.microsoft.com/office/drawing/2014/main" id="{AB03D75D-F138-499F-9B9D-B70BF1A57BEB}"/>
                </a:ext>
              </a:extLst>
            </p:cNvPr>
            <p:cNvSpPr/>
            <p:nvPr/>
          </p:nvSpPr>
          <p:spPr>
            <a:xfrm>
              <a:off x="81879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8" name="Freeform: Shape 647">
              <a:extLst>
                <a:ext uri="{FF2B5EF4-FFF2-40B4-BE49-F238E27FC236}">
                  <a16:creationId xmlns:a16="http://schemas.microsoft.com/office/drawing/2014/main" id="{9CBBE303-60F8-4259-9BE5-1D52E76A4125}"/>
                </a:ext>
              </a:extLst>
            </p:cNvPr>
            <p:cNvSpPr/>
            <p:nvPr/>
          </p:nvSpPr>
          <p:spPr>
            <a:xfrm>
              <a:off x="822607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49" name="Freeform: Shape 648">
              <a:extLst>
                <a:ext uri="{FF2B5EF4-FFF2-40B4-BE49-F238E27FC236}">
                  <a16:creationId xmlns:a16="http://schemas.microsoft.com/office/drawing/2014/main" id="{D8739003-EDCA-4BEE-9A4A-B14D14A6A236}"/>
                </a:ext>
              </a:extLst>
            </p:cNvPr>
            <p:cNvSpPr/>
            <p:nvPr/>
          </p:nvSpPr>
          <p:spPr>
            <a:xfrm>
              <a:off x="8245126" y="4823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0" name="Freeform: Shape 649">
              <a:extLst>
                <a:ext uri="{FF2B5EF4-FFF2-40B4-BE49-F238E27FC236}">
                  <a16:creationId xmlns:a16="http://schemas.microsoft.com/office/drawing/2014/main" id="{17D81D92-CA5A-4356-B756-14CF8041C19F}"/>
                </a:ext>
              </a:extLst>
            </p:cNvPr>
            <p:cNvSpPr/>
            <p:nvPr/>
          </p:nvSpPr>
          <p:spPr>
            <a:xfrm>
              <a:off x="83784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1" name="Freeform: Shape 650">
              <a:extLst>
                <a:ext uri="{FF2B5EF4-FFF2-40B4-BE49-F238E27FC236}">
                  <a16:creationId xmlns:a16="http://schemas.microsoft.com/office/drawing/2014/main" id="{076C7477-5520-4FF1-917A-7A1F507F8B58}"/>
                </a:ext>
              </a:extLst>
            </p:cNvPr>
            <p:cNvSpPr/>
            <p:nvPr/>
          </p:nvSpPr>
          <p:spPr>
            <a:xfrm>
              <a:off x="84546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2" name="Freeform: Shape 651">
              <a:extLst>
                <a:ext uri="{FF2B5EF4-FFF2-40B4-BE49-F238E27FC236}">
                  <a16:creationId xmlns:a16="http://schemas.microsoft.com/office/drawing/2014/main" id="{8CB38A76-A96A-4B0C-8E54-2388E2F92405}"/>
                </a:ext>
              </a:extLst>
            </p:cNvPr>
            <p:cNvSpPr/>
            <p:nvPr/>
          </p:nvSpPr>
          <p:spPr>
            <a:xfrm>
              <a:off x="851182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3" name="Freeform: Shape 652">
              <a:extLst>
                <a:ext uri="{FF2B5EF4-FFF2-40B4-BE49-F238E27FC236}">
                  <a16:creationId xmlns:a16="http://schemas.microsoft.com/office/drawing/2014/main" id="{0BEB8A5F-40F5-42CD-921A-C1075AC0325C}"/>
                </a:ext>
              </a:extLst>
            </p:cNvPr>
            <p:cNvSpPr/>
            <p:nvPr/>
          </p:nvSpPr>
          <p:spPr>
            <a:xfrm>
              <a:off x="858802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4" name="Freeform: Shape 653">
              <a:extLst>
                <a:ext uri="{FF2B5EF4-FFF2-40B4-BE49-F238E27FC236}">
                  <a16:creationId xmlns:a16="http://schemas.microsoft.com/office/drawing/2014/main" id="{0A153019-4FCF-4238-A903-B0457C6E2FDB}"/>
                </a:ext>
              </a:extLst>
            </p:cNvPr>
            <p:cNvSpPr/>
            <p:nvPr/>
          </p:nvSpPr>
          <p:spPr>
            <a:xfrm>
              <a:off x="8797576" y="49565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5" name="Freeform: Shape 654">
              <a:extLst>
                <a:ext uri="{FF2B5EF4-FFF2-40B4-BE49-F238E27FC236}">
                  <a16:creationId xmlns:a16="http://schemas.microsoft.com/office/drawing/2014/main" id="{76FE2002-0B6E-4A45-A495-A65F80DCEF55}"/>
                </a:ext>
              </a:extLst>
            </p:cNvPr>
            <p:cNvSpPr/>
            <p:nvPr/>
          </p:nvSpPr>
          <p:spPr>
            <a:xfrm>
              <a:off x="9140486" y="50898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6" name="Freeform: Shape 655">
              <a:extLst>
                <a:ext uri="{FF2B5EF4-FFF2-40B4-BE49-F238E27FC236}">
                  <a16:creationId xmlns:a16="http://schemas.microsoft.com/office/drawing/2014/main" id="{29CC60E7-FCEB-48C3-B6E5-69E54FADB492}"/>
                </a:ext>
              </a:extLst>
            </p:cNvPr>
            <p:cNvSpPr/>
            <p:nvPr/>
          </p:nvSpPr>
          <p:spPr>
            <a:xfrm>
              <a:off x="9616736" y="52994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7" name="Freeform: Shape 656">
              <a:extLst>
                <a:ext uri="{FF2B5EF4-FFF2-40B4-BE49-F238E27FC236}">
                  <a16:creationId xmlns:a16="http://schemas.microsoft.com/office/drawing/2014/main" id="{D6F1D7FE-69A7-4026-BCF9-053F9EAF77C3}"/>
                </a:ext>
              </a:extLst>
            </p:cNvPr>
            <p:cNvSpPr/>
            <p:nvPr/>
          </p:nvSpPr>
          <p:spPr>
            <a:xfrm>
              <a:off x="101120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8" name="Freeform: Shape 657">
              <a:extLst>
                <a:ext uri="{FF2B5EF4-FFF2-40B4-BE49-F238E27FC236}">
                  <a16:creationId xmlns:a16="http://schemas.microsoft.com/office/drawing/2014/main" id="{47821766-8AC1-409B-85B9-ED8CB2137D89}"/>
                </a:ext>
              </a:extLst>
            </p:cNvPr>
            <p:cNvSpPr/>
            <p:nvPr/>
          </p:nvSpPr>
          <p:spPr>
            <a:xfrm>
              <a:off x="101691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59" name="Freeform: Shape 658">
              <a:extLst>
                <a:ext uri="{FF2B5EF4-FFF2-40B4-BE49-F238E27FC236}">
                  <a16:creationId xmlns:a16="http://schemas.microsoft.com/office/drawing/2014/main" id="{CBEC422D-A06B-4B24-B864-3C8D6B4A65A4}"/>
                </a:ext>
              </a:extLst>
            </p:cNvPr>
            <p:cNvSpPr/>
            <p:nvPr/>
          </p:nvSpPr>
          <p:spPr>
            <a:xfrm>
              <a:off x="101882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0" name="Freeform: Shape 659">
              <a:extLst>
                <a:ext uri="{FF2B5EF4-FFF2-40B4-BE49-F238E27FC236}">
                  <a16:creationId xmlns:a16="http://schemas.microsoft.com/office/drawing/2014/main" id="{DAC4722C-500E-4D73-9E4D-D02CAF9FD6F0}"/>
                </a:ext>
              </a:extLst>
            </p:cNvPr>
            <p:cNvSpPr/>
            <p:nvPr/>
          </p:nvSpPr>
          <p:spPr>
            <a:xfrm>
              <a:off x="102453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1" name="Freeform: Shape 660">
              <a:extLst>
                <a:ext uri="{FF2B5EF4-FFF2-40B4-BE49-F238E27FC236}">
                  <a16:creationId xmlns:a16="http://schemas.microsoft.com/office/drawing/2014/main" id="{6CB5CDEC-17FA-42EA-8EFB-1781322244C6}"/>
                </a:ext>
              </a:extLst>
            </p:cNvPr>
            <p:cNvSpPr/>
            <p:nvPr/>
          </p:nvSpPr>
          <p:spPr>
            <a:xfrm>
              <a:off x="102644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2" name="Freeform: Shape 661">
              <a:extLst>
                <a:ext uri="{FF2B5EF4-FFF2-40B4-BE49-F238E27FC236}">
                  <a16:creationId xmlns:a16="http://schemas.microsoft.com/office/drawing/2014/main" id="{FE591B0A-256B-4A90-AEF0-A278BEFF0C8E}"/>
                </a:ext>
              </a:extLst>
            </p:cNvPr>
            <p:cNvSpPr/>
            <p:nvPr/>
          </p:nvSpPr>
          <p:spPr>
            <a:xfrm>
              <a:off x="1032158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3" name="Freeform: Shape 662">
              <a:extLst>
                <a:ext uri="{FF2B5EF4-FFF2-40B4-BE49-F238E27FC236}">
                  <a16:creationId xmlns:a16="http://schemas.microsoft.com/office/drawing/2014/main" id="{4DB618A3-7893-46B5-BA77-A64E825F7799}"/>
                </a:ext>
              </a:extLst>
            </p:cNvPr>
            <p:cNvSpPr/>
            <p:nvPr/>
          </p:nvSpPr>
          <p:spPr>
            <a:xfrm>
              <a:off x="10454936" y="53756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4" name="Freeform: Shape 663">
              <a:extLst>
                <a:ext uri="{FF2B5EF4-FFF2-40B4-BE49-F238E27FC236}">
                  <a16:creationId xmlns:a16="http://schemas.microsoft.com/office/drawing/2014/main" id="{E367FBB6-9ED3-4B66-848C-8411F5103414}"/>
                </a:ext>
              </a:extLst>
            </p:cNvPr>
            <p:cNvSpPr/>
            <p:nvPr/>
          </p:nvSpPr>
          <p:spPr>
            <a:xfrm>
              <a:off x="10740696" y="55661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
          <p:nvSpPr>
            <p:cNvPr id="665" name="Freeform: Shape 664">
              <a:extLst>
                <a:ext uri="{FF2B5EF4-FFF2-40B4-BE49-F238E27FC236}">
                  <a16:creationId xmlns:a16="http://schemas.microsoft.com/office/drawing/2014/main" id="{3C352E9D-FA1D-4684-AE26-250E743326D8}"/>
                </a:ext>
              </a:extLst>
            </p:cNvPr>
            <p:cNvSpPr/>
            <p:nvPr/>
          </p:nvSpPr>
          <p:spPr>
            <a:xfrm>
              <a:off x="10874046" y="556612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grpSp>
      <p:sp>
        <p:nvSpPr>
          <p:cNvPr id="670" name="Graphic 668">
            <a:extLst>
              <a:ext uri="{FF2B5EF4-FFF2-40B4-BE49-F238E27FC236}">
                <a16:creationId xmlns:a16="http://schemas.microsoft.com/office/drawing/2014/main" id="{39200E5D-C46C-46B9-8047-60FBD572BB29}"/>
              </a:ext>
            </a:extLst>
          </p:cNvPr>
          <p:cNvSpPr/>
          <p:nvPr/>
        </p:nvSpPr>
        <p:spPr>
          <a:xfrm>
            <a:off x="6631207" y="2874740"/>
            <a:ext cx="5164630" cy="1312675"/>
          </a:xfrm>
          <a:custGeom>
            <a:avLst/>
            <a:gdLst>
              <a:gd name="connsiteX0" fmla="*/ 5390750 w 5390750"/>
              <a:gd name="connsiteY0" fmla="*/ 1520171 h 1520171"/>
              <a:gd name="connsiteX1" fmla="*/ 5343973 w 5390750"/>
              <a:gd name="connsiteY1" fmla="*/ 1520171 h 1520171"/>
              <a:gd name="connsiteX2" fmla="*/ 5343973 w 5390750"/>
              <a:gd name="connsiteY2" fmla="*/ 1414929 h 1520171"/>
              <a:gd name="connsiteX3" fmla="*/ 4997073 w 5390750"/>
              <a:gd name="connsiteY3" fmla="*/ 1414929 h 1520171"/>
              <a:gd name="connsiteX4" fmla="*/ 4997073 w 5390750"/>
              <a:gd name="connsiteY4" fmla="*/ 1333071 h 1520171"/>
              <a:gd name="connsiteX5" fmla="*/ 4057679 w 5390750"/>
              <a:gd name="connsiteY5" fmla="*/ 1333071 h 1520171"/>
              <a:gd name="connsiteX6" fmla="*/ 4057679 w 5390750"/>
              <a:gd name="connsiteY6" fmla="*/ 1251214 h 1520171"/>
              <a:gd name="connsiteX7" fmla="*/ 3835499 w 5390750"/>
              <a:gd name="connsiteY7" fmla="*/ 1251214 h 1520171"/>
              <a:gd name="connsiteX8" fmla="*/ 3835499 w 5390750"/>
              <a:gd name="connsiteY8" fmla="*/ 1192749 h 1520171"/>
              <a:gd name="connsiteX9" fmla="*/ 3730257 w 5390750"/>
              <a:gd name="connsiteY9" fmla="*/ 1192749 h 1520171"/>
              <a:gd name="connsiteX10" fmla="*/ 3730257 w 5390750"/>
              <a:gd name="connsiteY10" fmla="*/ 1142076 h 1520171"/>
              <a:gd name="connsiteX11" fmla="*/ 3558750 w 5390750"/>
              <a:gd name="connsiteY11" fmla="*/ 1142076 h 1520171"/>
              <a:gd name="connsiteX12" fmla="*/ 3558750 w 5390750"/>
              <a:gd name="connsiteY12" fmla="*/ 1083612 h 1520171"/>
              <a:gd name="connsiteX13" fmla="*/ 3278105 w 5390750"/>
              <a:gd name="connsiteY13" fmla="*/ 1083612 h 1520171"/>
              <a:gd name="connsiteX14" fmla="*/ 3278105 w 5390750"/>
              <a:gd name="connsiteY14" fmla="*/ 1040730 h 1520171"/>
              <a:gd name="connsiteX15" fmla="*/ 3235233 w 5390750"/>
              <a:gd name="connsiteY15" fmla="*/ 1040730 h 1520171"/>
              <a:gd name="connsiteX16" fmla="*/ 3235233 w 5390750"/>
              <a:gd name="connsiteY16" fmla="*/ 986161 h 1520171"/>
              <a:gd name="connsiteX17" fmla="*/ 2751896 w 5390750"/>
              <a:gd name="connsiteY17" fmla="*/ 986161 h 1520171"/>
              <a:gd name="connsiteX18" fmla="*/ 2751896 w 5390750"/>
              <a:gd name="connsiteY18" fmla="*/ 931591 h 1520171"/>
              <a:gd name="connsiteX19" fmla="*/ 2724607 w 5390750"/>
              <a:gd name="connsiteY19" fmla="*/ 931591 h 1520171"/>
              <a:gd name="connsiteX20" fmla="*/ 2724607 w 5390750"/>
              <a:gd name="connsiteY20" fmla="*/ 892612 h 1520171"/>
              <a:gd name="connsiteX21" fmla="*/ 2654446 w 5390750"/>
              <a:gd name="connsiteY21" fmla="*/ 892612 h 1520171"/>
              <a:gd name="connsiteX22" fmla="*/ 2654446 w 5390750"/>
              <a:gd name="connsiteY22" fmla="*/ 857531 h 1520171"/>
              <a:gd name="connsiteX23" fmla="*/ 2506332 w 5390750"/>
              <a:gd name="connsiteY23" fmla="*/ 857531 h 1520171"/>
              <a:gd name="connsiteX24" fmla="*/ 2506332 w 5390750"/>
              <a:gd name="connsiteY24" fmla="*/ 806859 h 1520171"/>
              <a:gd name="connsiteX25" fmla="*/ 2467347 w 5390750"/>
              <a:gd name="connsiteY25" fmla="*/ 806859 h 1520171"/>
              <a:gd name="connsiteX26" fmla="*/ 2467347 w 5390750"/>
              <a:gd name="connsiteY26" fmla="*/ 760085 h 1520171"/>
              <a:gd name="connsiteX27" fmla="*/ 2436171 w 5390750"/>
              <a:gd name="connsiteY27" fmla="*/ 760085 h 1520171"/>
              <a:gd name="connsiteX28" fmla="*/ 2436171 w 5390750"/>
              <a:gd name="connsiteY28" fmla="*/ 728902 h 1520171"/>
              <a:gd name="connsiteX29" fmla="*/ 2330930 w 5390750"/>
              <a:gd name="connsiteY29" fmla="*/ 728902 h 1520171"/>
              <a:gd name="connsiteX30" fmla="*/ 2330930 w 5390750"/>
              <a:gd name="connsiteY30" fmla="*/ 674331 h 1520171"/>
              <a:gd name="connsiteX31" fmla="*/ 2280257 w 5390750"/>
              <a:gd name="connsiteY31" fmla="*/ 674331 h 1520171"/>
              <a:gd name="connsiteX32" fmla="*/ 2280257 w 5390750"/>
              <a:gd name="connsiteY32" fmla="*/ 658739 h 1520171"/>
              <a:gd name="connsiteX33" fmla="*/ 2221783 w 5390750"/>
              <a:gd name="connsiteY33" fmla="*/ 658739 h 1520171"/>
              <a:gd name="connsiteX34" fmla="*/ 2221783 w 5390750"/>
              <a:gd name="connsiteY34" fmla="*/ 635353 h 1520171"/>
              <a:gd name="connsiteX35" fmla="*/ 2186702 w 5390750"/>
              <a:gd name="connsiteY35" fmla="*/ 635353 h 1520171"/>
              <a:gd name="connsiteX36" fmla="*/ 2186702 w 5390750"/>
              <a:gd name="connsiteY36" fmla="*/ 600271 h 1520171"/>
              <a:gd name="connsiteX37" fmla="*/ 2089261 w 5390750"/>
              <a:gd name="connsiteY37" fmla="*/ 600271 h 1520171"/>
              <a:gd name="connsiteX38" fmla="*/ 2089261 w 5390750"/>
              <a:gd name="connsiteY38" fmla="*/ 572987 h 1520171"/>
              <a:gd name="connsiteX39" fmla="*/ 1984020 w 5390750"/>
              <a:gd name="connsiteY39" fmla="*/ 572987 h 1520171"/>
              <a:gd name="connsiteX40" fmla="*/ 1984020 w 5390750"/>
              <a:gd name="connsiteY40" fmla="*/ 526212 h 1520171"/>
              <a:gd name="connsiteX41" fmla="*/ 1941138 w 5390750"/>
              <a:gd name="connsiteY41" fmla="*/ 526212 h 1520171"/>
              <a:gd name="connsiteX42" fmla="*/ 1941138 w 5390750"/>
              <a:gd name="connsiteY42" fmla="*/ 510621 h 1520171"/>
              <a:gd name="connsiteX43" fmla="*/ 1843688 w 5390750"/>
              <a:gd name="connsiteY43" fmla="*/ 510621 h 1520171"/>
              <a:gd name="connsiteX44" fmla="*/ 1843688 w 5390750"/>
              <a:gd name="connsiteY44" fmla="*/ 479438 h 1520171"/>
              <a:gd name="connsiteX45" fmla="*/ 1730654 w 5390750"/>
              <a:gd name="connsiteY45" fmla="*/ 479438 h 1520171"/>
              <a:gd name="connsiteX46" fmla="*/ 1730654 w 5390750"/>
              <a:gd name="connsiteY46" fmla="*/ 463847 h 1520171"/>
              <a:gd name="connsiteX47" fmla="*/ 1609820 w 5390750"/>
              <a:gd name="connsiteY47" fmla="*/ 463847 h 1520171"/>
              <a:gd name="connsiteX48" fmla="*/ 1609820 w 5390750"/>
              <a:gd name="connsiteY48" fmla="*/ 440459 h 1520171"/>
              <a:gd name="connsiteX49" fmla="*/ 1535763 w 5390750"/>
              <a:gd name="connsiteY49" fmla="*/ 440459 h 1520171"/>
              <a:gd name="connsiteX50" fmla="*/ 1535763 w 5390750"/>
              <a:gd name="connsiteY50" fmla="*/ 417072 h 1520171"/>
              <a:gd name="connsiteX51" fmla="*/ 1442209 w 5390750"/>
              <a:gd name="connsiteY51" fmla="*/ 417072 h 1520171"/>
              <a:gd name="connsiteX52" fmla="*/ 1442209 w 5390750"/>
              <a:gd name="connsiteY52" fmla="*/ 385889 h 1520171"/>
              <a:gd name="connsiteX53" fmla="*/ 1368152 w 5390750"/>
              <a:gd name="connsiteY53" fmla="*/ 385889 h 1520171"/>
              <a:gd name="connsiteX54" fmla="*/ 1368152 w 5390750"/>
              <a:gd name="connsiteY54" fmla="*/ 358604 h 1520171"/>
              <a:gd name="connsiteX55" fmla="*/ 1325280 w 5390750"/>
              <a:gd name="connsiteY55" fmla="*/ 358604 h 1520171"/>
              <a:gd name="connsiteX56" fmla="*/ 1325280 w 5390750"/>
              <a:gd name="connsiteY56" fmla="*/ 339115 h 1520171"/>
              <a:gd name="connsiteX57" fmla="*/ 1239526 w 5390750"/>
              <a:gd name="connsiteY57" fmla="*/ 339115 h 1520171"/>
              <a:gd name="connsiteX58" fmla="*/ 1239526 w 5390750"/>
              <a:gd name="connsiteY58" fmla="*/ 311829 h 1520171"/>
              <a:gd name="connsiteX59" fmla="*/ 1184948 w 5390750"/>
              <a:gd name="connsiteY59" fmla="*/ 311829 h 1520171"/>
              <a:gd name="connsiteX60" fmla="*/ 1184948 w 5390750"/>
              <a:gd name="connsiteY60" fmla="*/ 265055 h 1520171"/>
              <a:gd name="connsiteX61" fmla="*/ 884816 w 5390750"/>
              <a:gd name="connsiteY61" fmla="*/ 265055 h 1520171"/>
              <a:gd name="connsiteX62" fmla="*/ 884816 w 5390750"/>
              <a:gd name="connsiteY62" fmla="*/ 226076 h 1520171"/>
              <a:gd name="connsiteX63" fmla="*/ 736697 w 5390750"/>
              <a:gd name="connsiteY63" fmla="*/ 226076 h 1520171"/>
              <a:gd name="connsiteX64" fmla="*/ 736697 w 5390750"/>
              <a:gd name="connsiteY64" fmla="*/ 175404 h 1520171"/>
              <a:gd name="connsiteX65" fmla="*/ 670433 w 5390750"/>
              <a:gd name="connsiteY65" fmla="*/ 175404 h 1520171"/>
              <a:gd name="connsiteX66" fmla="*/ 670433 w 5390750"/>
              <a:gd name="connsiteY66" fmla="*/ 140323 h 1520171"/>
              <a:gd name="connsiteX67" fmla="*/ 647047 w 5390750"/>
              <a:gd name="connsiteY67" fmla="*/ 140323 h 1520171"/>
              <a:gd name="connsiteX68" fmla="*/ 647047 w 5390750"/>
              <a:gd name="connsiteY68" fmla="*/ 113038 h 1520171"/>
              <a:gd name="connsiteX69" fmla="*/ 557395 w 5390750"/>
              <a:gd name="connsiteY69" fmla="*/ 113038 h 1520171"/>
              <a:gd name="connsiteX70" fmla="*/ 557395 w 5390750"/>
              <a:gd name="connsiteY70" fmla="*/ 81855 h 1520171"/>
              <a:gd name="connsiteX71" fmla="*/ 530110 w 5390750"/>
              <a:gd name="connsiteY71" fmla="*/ 81855 h 1520171"/>
              <a:gd name="connsiteX72" fmla="*/ 530110 w 5390750"/>
              <a:gd name="connsiteY72" fmla="*/ 58468 h 1520171"/>
              <a:gd name="connsiteX73" fmla="*/ 467744 w 5390750"/>
              <a:gd name="connsiteY73" fmla="*/ 58468 h 1520171"/>
              <a:gd name="connsiteX74" fmla="*/ 467744 w 5390750"/>
              <a:gd name="connsiteY74" fmla="*/ 38978 h 1520171"/>
              <a:gd name="connsiteX75" fmla="*/ 409276 w 5390750"/>
              <a:gd name="connsiteY75" fmla="*/ 38978 h 1520171"/>
              <a:gd name="connsiteX76" fmla="*/ 409276 w 5390750"/>
              <a:gd name="connsiteY76" fmla="*/ 31183 h 1520171"/>
              <a:gd name="connsiteX77" fmla="*/ 222178 w 5390750"/>
              <a:gd name="connsiteY77" fmla="*/ 31183 h 1520171"/>
              <a:gd name="connsiteX78" fmla="*/ 222178 w 5390750"/>
              <a:gd name="connsiteY78" fmla="*/ 0 h 1520171"/>
              <a:gd name="connsiteX79" fmla="*/ 0 w 5390750"/>
              <a:gd name="connsiteY79" fmla="*/ 0 h 152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390750" h="1520171">
                <a:moveTo>
                  <a:pt x="5390750" y="1520171"/>
                </a:moveTo>
                <a:lnTo>
                  <a:pt x="5343973" y="1520171"/>
                </a:lnTo>
                <a:lnTo>
                  <a:pt x="5343973" y="1414929"/>
                </a:lnTo>
                <a:lnTo>
                  <a:pt x="4997073" y="1414929"/>
                </a:lnTo>
                <a:lnTo>
                  <a:pt x="4997073" y="1333071"/>
                </a:lnTo>
                <a:lnTo>
                  <a:pt x="4057679" y="1333071"/>
                </a:lnTo>
                <a:lnTo>
                  <a:pt x="4057679" y="1251214"/>
                </a:lnTo>
                <a:lnTo>
                  <a:pt x="3835499" y="1251214"/>
                </a:lnTo>
                <a:lnTo>
                  <a:pt x="3835499" y="1192749"/>
                </a:lnTo>
                <a:lnTo>
                  <a:pt x="3730257" y="1192749"/>
                </a:lnTo>
                <a:lnTo>
                  <a:pt x="3730257" y="1142076"/>
                </a:lnTo>
                <a:lnTo>
                  <a:pt x="3558750" y="1142076"/>
                </a:lnTo>
                <a:lnTo>
                  <a:pt x="3558750" y="1083612"/>
                </a:lnTo>
                <a:lnTo>
                  <a:pt x="3278105" y="1083612"/>
                </a:lnTo>
                <a:lnTo>
                  <a:pt x="3278105" y="1040730"/>
                </a:lnTo>
                <a:lnTo>
                  <a:pt x="3235233" y="1040730"/>
                </a:lnTo>
                <a:lnTo>
                  <a:pt x="3235233" y="986161"/>
                </a:lnTo>
                <a:lnTo>
                  <a:pt x="2751896" y="986161"/>
                </a:lnTo>
                <a:lnTo>
                  <a:pt x="2751896" y="931591"/>
                </a:lnTo>
                <a:lnTo>
                  <a:pt x="2724607" y="931591"/>
                </a:lnTo>
                <a:lnTo>
                  <a:pt x="2724607" y="892612"/>
                </a:lnTo>
                <a:lnTo>
                  <a:pt x="2654446" y="892612"/>
                </a:lnTo>
                <a:lnTo>
                  <a:pt x="2654446" y="857531"/>
                </a:lnTo>
                <a:lnTo>
                  <a:pt x="2506332" y="857531"/>
                </a:lnTo>
                <a:lnTo>
                  <a:pt x="2506332" y="806859"/>
                </a:lnTo>
                <a:lnTo>
                  <a:pt x="2467347" y="806859"/>
                </a:lnTo>
                <a:lnTo>
                  <a:pt x="2467347" y="760085"/>
                </a:lnTo>
                <a:lnTo>
                  <a:pt x="2436171" y="760085"/>
                </a:lnTo>
                <a:lnTo>
                  <a:pt x="2436171" y="728902"/>
                </a:lnTo>
                <a:lnTo>
                  <a:pt x="2330930" y="728902"/>
                </a:lnTo>
                <a:lnTo>
                  <a:pt x="2330930" y="674331"/>
                </a:lnTo>
                <a:lnTo>
                  <a:pt x="2280257" y="674331"/>
                </a:lnTo>
                <a:lnTo>
                  <a:pt x="2280257" y="658739"/>
                </a:lnTo>
                <a:lnTo>
                  <a:pt x="2221783" y="658739"/>
                </a:lnTo>
                <a:lnTo>
                  <a:pt x="2221783" y="635353"/>
                </a:lnTo>
                <a:lnTo>
                  <a:pt x="2186702" y="635353"/>
                </a:lnTo>
                <a:lnTo>
                  <a:pt x="2186702" y="600271"/>
                </a:lnTo>
                <a:lnTo>
                  <a:pt x="2089261" y="600271"/>
                </a:lnTo>
                <a:lnTo>
                  <a:pt x="2089261" y="572987"/>
                </a:lnTo>
                <a:lnTo>
                  <a:pt x="1984020" y="572987"/>
                </a:lnTo>
                <a:lnTo>
                  <a:pt x="1984020" y="526212"/>
                </a:lnTo>
                <a:lnTo>
                  <a:pt x="1941138" y="526212"/>
                </a:lnTo>
                <a:lnTo>
                  <a:pt x="1941138" y="510621"/>
                </a:lnTo>
                <a:lnTo>
                  <a:pt x="1843688" y="510621"/>
                </a:lnTo>
                <a:lnTo>
                  <a:pt x="1843688" y="479438"/>
                </a:lnTo>
                <a:lnTo>
                  <a:pt x="1730654" y="479438"/>
                </a:lnTo>
                <a:lnTo>
                  <a:pt x="1730654" y="463847"/>
                </a:lnTo>
                <a:lnTo>
                  <a:pt x="1609820" y="463847"/>
                </a:lnTo>
                <a:lnTo>
                  <a:pt x="1609820" y="440459"/>
                </a:lnTo>
                <a:lnTo>
                  <a:pt x="1535763" y="440459"/>
                </a:lnTo>
                <a:lnTo>
                  <a:pt x="1535763" y="417072"/>
                </a:lnTo>
                <a:lnTo>
                  <a:pt x="1442209" y="417072"/>
                </a:lnTo>
                <a:lnTo>
                  <a:pt x="1442209" y="385889"/>
                </a:lnTo>
                <a:lnTo>
                  <a:pt x="1368152" y="385889"/>
                </a:lnTo>
                <a:lnTo>
                  <a:pt x="1368152" y="358604"/>
                </a:lnTo>
                <a:lnTo>
                  <a:pt x="1325280" y="358604"/>
                </a:lnTo>
                <a:lnTo>
                  <a:pt x="1325280" y="339115"/>
                </a:lnTo>
                <a:lnTo>
                  <a:pt x="1239526" y="339115"/>
                </a:lnTo>
                <a:lnTo>
                  <a:pt x="1239526" y="311829"/>
                </a:lnTo>
                <a:lnTo>
                  <a:pt x="1184948" y="311829"/>
                </a:lnTo>
                <a:lnTo>
                  <a:pt x="1184948" y="265055"/>
                </a:lnTo>
                <a:lnTo>
                  <a:pt x="884816" y="265055"/>
                </a:lnTo>
                <a:lnTo>
                  <a:pt x="884816" y="226076"/>
                </a:lnTo>
                <a:lnTo>
                  <a:pt x="736697" y="226076"/>
                </a:lnTo>
                <a:lnTo>
                  <a:pt x="736697" y="175404"/>
                </a:lnTo>
                <a:lnTo>
                  <a:pt x="670433" y="175404"/>
                </a:lnTo>
                <a:lnTo>
                  <a:pt x="670433" y="140323"/>
                </a:lnTo>
                <a:lnTo>
                  <a:pt x="647047" y="140323"/>
                </a:lnTo>
                <a:lnTo>
                  <a:pt x="647047" y="113038"/>
                </a:lnTo>
                <a:lnTo>
                  <a:pt x="557395" y="113038"/>
                </a:lnTo>
                <a:lnTo>
                  <a:pt x="557395" y="81855"/>
                </a:lnTo>
                <a:lnTo>
                  <a:pt x="530110" y="81855"/>
                </a:lnTo>
                <a:lnTo>
                  <a:pt x="530110" y="58468"/>
                </a:lnTo>
                <a:lnTo>
                  <a:pt x="467744" y="58468"/>
                </a:lnTo>
                <a:lnTo>
                  <a:pt x="467744" y="38978"/>
                </a:lnTo>
                <a:lnTo>
                  <a:pt x="409276" y="38978"/>
                </a:lnTo>
                <a:lnTo>
                  <a:pt x="409276" y="31183"/>
                </a:lnTo>
                <a:lnTo>
                  <a:pt x="222178" y="31183"/>
                </a:lnTo>
                <a:lnTo>
                  <a:pt x="222178" y="0"/>
                </a:lnTo>
                <a:lnTo>
                  <a:pt x="0" y="0"/>
                </a:lnTo>
              </a:path>
            </a:pathLst>
          </a:custGeom>
          <a:noFill/>
          <a:ln w="19050" cap="flat">
            <a:solidFill>
              <a:srgbClr val="FF6600">
                <a:alpha val="50196"/>
              </a:srgbClr>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p>
        </p:txBody>
      </p:sp>
    </p:spTree>
    <p:extLst>
      <p:ext uri="{BB962C8B-B14F-4D97-AF65-F5344CB8AC3E}">
        <p14:creationId xmlns:p14="http://schemas.microsoft.com/office/powerpoint/2010/main" val="3130778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LBA45: </a:t>
            </a:r>
            <a:r>
              <a:rPr lang="en-GB"/>
              <a:t>Primary data from DESTINY-Lung01: a phase 2 trial of trastuzumab deruxtecan (T-DXd) in patients (pts) with HER2-mutated (HER2m) metastatic non–small cell lung cancer (NSCLC) </a:t>
            </a:r>
            <a:r>
              <a:rPr lang="en-US"/>
              <a:t>– Li BT, et al</a:t>
            </a:r>
            <a:endParaRPr lang="en-US" dirty="0"/>
          </a:p>
        </p:txBody>
      </p:sp>
      <p:sp>
        <p:nvSpPr>
          <p:cNvPr id="3" name="Content Placeholder 2"/>
          <p:cNvSpPr>
            <a:spLocks noGrp="1"/>
          </p:cNvSpPr>
          <p:nvPr>
            <p:ph idx="1"/>
          </p:nvPr>
        </p:nvSpPr>
        <p:spPr/>
        <p:txBody>
          <a:bodyPr/>
          <a:lstStyle/>
          <a:p>
            <a:r>
              <a:rPr lang="en-US" b="1" dirty="0"/>
              <a:t>Key results (cont.)</a:t>
            </a:r>
          </a:p>
          <a:p>
            <a:pPr lvl="1">
              <a:spcBef>
                <a:spcPts val="24000"/>
              </a:spcBef>
            </a:pPr>
            <a:r>
              <a:rPr lang="en-US" dirty="0"/>
              <a:t>Any grade TEAE ILD/pneumonitis was reported in 26.4% of patients, 75% were grade 1/2 and 2.2% were grade 5</a:t>
            </a:r>
          </a:p>
          <a:p>
            <a:pPr lvl="1"/>
            <a:r>
              <a:rPr lang="en-US" dirty="0"/>
              <a:t>TEAE ILD and pneumonitis led to discontinuation in 5.5% and 13.2% of patients, respectively</a:t>
            </a:r>
          </a:p>
          <a:p>
            <a:r>
              <a:rPr lang="en-US" b="1" dirty="0"/>
              <a:t>Conclusions</a:t>
            </a:r>
          </a:p>
          <a:p>
            <a:pPr lvl="1"/>
            <a:r>
              <a:rPr lang="en-GB" dirty="0"/>
              <a:t>In previously treated patients with HER2-mutated NSCLC, trastuzumab deruxtecan demonstrated encouraging activity </a:t>
            </a:r>
            <a:r>
              <a:rPr lang="en-US" dirty="0"/>
              <a:t>and was generally well-tolerated</a:t>
            </a:r>
          </a:p>
        </p:txBody>
      </p:sp>
      <p:sp>
        <p:nvSpPr>
          <p:cNvPr id="5" name="Text Placeholder 4"/>
          <p:cNvSpPr>
            <a:spLocks noGrp="1"/>
          </p:cNvSpPr>
          <p:nvPr>
            <p:ph type="body" sz="quarter" idx="11"/>
          </p:nvPr>
        </p:nvSpPr>
        <p:spPr/>
        <p:txBody>
          <a:bodyPr/>
          <a:lstStyle/>
          <a:p>
            <a:r>
              <a:rPr lang="en-US"/>
              <a:t>Li BT, et al. Ann Oncol 2021;32(suppl):Abstr LBA45</a:t>
            </a:r>
            <a:endParaRPr lang="en-US" dirty="0"/>
          </a:p>
        </p:txBody>
      </p:sp>
      <p:graphicFrame>
        <p:nvGraphicFramePr>
          <p:cNvPr id="8" name="Table 7"/>
          <p:cNvGraphicFramePr>
            <a:graphicFrameLocks noGrp="1"/>
          </p:cNvGraphicFramePr>
          <p:nvPr/>
        </p:nvGraphicFramePr>
        <p:xfrm>
          <a:off x="5241772" y="1614324"/>
          <a:ext cx="6584191" cy="2887200"/>
        </p:xfrm>
        <a:graphic>
          <a:graphicData uri="http://schemas.openxmlformats.org/drawingml/2006/table">
            <a:tbl>
              <a:tblPr firstRow="1" bandRow="1">
                <a:tableStyleId>{69012ECD-51FC-41F1-AA8D-1B2483CD663E}</a:tableStyleId>
              </a:tblPr>
              <a:tblGrid>
                <a:gridCol w="3408337">
                  <a:extLst>
                    <a:ext uri="{9D8B030D-6E8A-4147-A177-3AD203B41FA5}">
                      <a16:colId xmlns:a16="http://schemas.microsoft.com/office/drawing/2014/main" val="3400150753"/>
                    </a:ext>
                  </a:extLst>
                </a:gridCol>
                <a:gridCol w="1587927">
                  <a:extLst>
                    <a:ext uri="{9D8B030D-6E8A-4147-A177-3AD203B41FA5}">
                      <a16:colId xmlns:a16="http://schemas.microsoft.com/office/drawing/2014/main" val="849970926"/>
                    </a:ext>
                  </a:extLst>
                </a:gridCol>
                <a:gridCol w="1587927">
                  <a:extLst>
                    <a:ext uri="{9D8B030D-6E8A-4147-A177-3AD203B41FA5}">
                      <a16:colId xmlns:a16="http://schemas.microsoft.com/office/drawing/2014/main" val="2746409465"/>
                    </a:ext>
                  </a:extLst>
                </a:gridCol>
              </a:tblGrid>
              <a:tr h="178481">
                <a:tc rowSpan="2">
                  <a:txBody>
                    <a:bodyPr/>
                    <a:lstStyle/>
                    <a:p>
                      <a:r>
                        <a:rPr lang="en-US" sz="1000" b="1" i="0" baseline="0" dirty="0">
                          <a:solidFill>
                            <a:schemeClr val="tx2"/>
                          </a:solidFill>
                        </a:rPr>
                        <a:t>TRAEs </a:t>
                      </a:r>
                      <a:r>
                        <a:rPr lang="en-GB" sz="1000" b="1" i="0" baseline="0" dirty="0">
                          <a:solidFill>
                            <a:schemeClr val="tx2"/>
                          </a:solidFill>
                        </a:rPr>
                        <a:t>occurring in ≥20% of all patients</a:t>
                      </a:r>
                      <a:r>
                        <a:rPr lang="en-US" sz="1000" b="1" i="0" baseline="0" dirty="0">
                          <a:solidFill>
                            <a:schemeClr val="tx2"/>
                          </a:solidFill>
                        </a:rPr>
                        <a:t>, n (%)</a:t>
                      </a:r>
                      <a:endParaRPr lang="en-US" sz="1000" b="1" i="0" dirty="0">
                        <a:solidFill>
                          <a:schemeClr val="tx2"/>
                        </a:solidFill>
                      </a:endParaRPr>
                    </a:p>
                  </a:txBody>
                  <a:tcPr anchor="b">
                    <a:lnB w="12700" cap="flat" cmpd="sng" algn="ctr">
                      <a:solidFill>
                        <a:schemeClr val="accent1"/>
                      </a:solidFill>
                      <a:prstDash val="solid"/>
                      <a:round/>
                      <a:headEnd type="none" w="med" len="med"/>
                      <a:tailEnd type="none" w="med" len="med"/>
                    </a:lnB>
                  </a:tcPr>
                </a:tc>
                <a:tc gridSpan="2">
                  <a:txBody>
                    <a:bodyPr/>
                    <a:lstStyle/>
                    <a:p>
                      <a:pPr algn="ctr" defTabSz="892175" eaLnBrk="0"/>
                      <a:r>
                        <a:rPr lang="en-GB" altLang="zh-CN" sz="1000" b="1" i="0" dirty="0">
                          <a:solidFill>
                            <a:srgbClr val="FFFFFF"/>
                          </a:solidFill>
                          <a:latin typeface="+mn-lt"/>
                          <a:ea typeface="SimSun" pitchFamily="2" charset="-122"/>
                        </a:rPr>
                        <a:t>Trastuzumab deruxtecan</a:t>
                      </a:r>
                      <a:r>
                        <a:rPr lang="en-GB" altLang="zh-CN" sz="1000" b="1" i="0" baseline="0" dirty="0">
                          <a:solidFill>
                            <a:srgbClr val="FFFFFF"/>
                          </a:solidFill>
                          <a:latin typeface="+mn-lt"/>
                          <a:ea typeface="SimSun" pitchFamily="2" charset="-122"/>
                        </a:rPr>
                        <a:t> </a:t>
                      </a:r>
                      <a:r>
                        <a:rPr lang="en-GB" altLang="zh-CN" sz="1000" b="1" i="0" dirty="0">
                          <a:solidFill>
                            <a:srgbClr val="FFFFFF"/>
                          </a:solidFill>
                          <a:latin typeface="+mn-lt"/>
                          <a:ea typeface="SimSun" pitchFamily="2" charset="-122"/>
                        </a:rPr>
                        <a:t>(n=91)</a:t>
                      </a:r>
                    </a:p>
                  </a:txBody>
                  <a:tcPr marL="36000" marR="36000" marT="36000" marB="36000" anchor="ctr"/>
                </a:tc>
                <a:tc hMerge="1">
                  <a:txBody>
                    <a:bodyPr/>
                    <a:lstStyle/>
                    <a:p>
                      <a:endParaRPr lang="en-US"/>
                    </a:p>
                  </a:txBody>
                  <a:tcPr/>
                </a:tc>
                <a:extLst>
                  <a:ext uri="{0D108BD9-81ED-4DB2-BD59-A6C34878D82A}">
                    <a16:rowId xmlns:a16="http://schemas.microsoft.com/office/drawing/2014/main" val="2157919569"/>
                  </a:ext>
                </a:extLst>
              </a:tr>
              <a:tr h="178481">
                <a:tc vMerge="1">
                  <a:txBody>
                    <a:bodyPr/>
                    <a:lstStyle/>
                    <a:p>
                      <a:endParaRPr lang="en-US" sz="1200" b="1" i="0" dirty="0">
                        <a:solidFill>
                          <a:schemeClr val="tx2"/>
                        </a:solidFill>
                      </a:endParaRPr>
                    </a:p>
                  </a:txBody>
                  <a:tcPr anchor="b">
                    <a:solidFill>
                      <a:schemeClr val="accent1"/>
                    </a:solidFill>
                  </a:tcPr>
                </a:tc>
                <a:tc>
                  <a:txBody>
                    <a:bodyPr/>
                    <a:lstStyle/>
                    <a:p>
                      <a:pPr algn="ctr" defTabSz="892175" eaLnBrk="0"/>
                      <a:r>
                        <a:rPr lang="en-GB" altLang="zh-CN" sz="1000" b="1" i="0" dirty="0">
                          <a:solidFill>
                            <a:srgbClr val="FFFFFF"/>
                          </a:solidFill>
                          <a:latin typeface="+mn-lt"/>
                          <a:ea typeface="SimSun" pitchFamily="2" charset="-122"/>
                        </a:rPr>
                        <a:t>Any grade</a:t>
                      </a: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defTabSz="892175" eaLnBrk="0"/>
                      <a:r>
                        <a:rPr lang="en-GB" altLang="zh-CN" sz="1000" b="1" i="0" dirty="0">
                          <a:solidFill>
                            <a:srgbClr val="FFFFFF"/>
                          </a:solidFill>
                          <a:latin typeface="+mn-lt"/>
                          <a:ea typeface="SimSun" pitchFamily="2" charset="-122"/>
                        </a:rPr>
                        <a:t>Grade </a:t>
                      </a:r>
                      <a:r>
                        <a:rPr lang="en-GB" sz="1000" b="1" i="0" baseline="0" dirty="0">
                          <a:solidFill>
                            <a:schemeClr val="tx2"/>
                          </a:solidFill>
                        </a:rPr>
                        <a:t>≥3</a:t>
                      </a:r>
                      <a:endParaRPr lang="en-GB" altLang="zh-CN" sz="1000" b="1" i="0" dirty="0">
                        <a:solidFill>
                          <a:srgbClr val="FFFFFF"/>
                        </a:solidFill>
                        <a:latin typeface="+mn-lt"/>
                        <a:ea typeface="SimSun" pitchFamily="2" charset="-122"/>
                      </a:endParaRPr>
                    </a:p>
                  </a:txBody>
                  <a:tcPr marL="36000" marR="36000" marT="36000" marB="36000" anchor="ct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805004280"/>
                  </a:ext>
                </a:extLst>
              </a:tr>
              <a:tr h="193943">
                <a:tc>
                  <a:txBody>
                    <a:bodyPr/>
                    <a:lstStyle/>
                    <a:p>
                      <a:r>
                        <a:rPr lang="en-GB" sz="1000" noProof="0" dirty="0"/>
                        <a:t>Nausea</a:t>
                      </a:r>
                    </a:p>
                  </a:txBody>
                  <a:tcPr marL="90000" anchor="ctr">
                    <a:lnT w="12700" cap="flat" cmpd="sng" algn="ctr">
                      <a:solidFill>
                        <a:schemeClr val="accent1"/>
                      </a:solidFill>
                      <a:prstDash val="solid"/>
                      <a:round/>
                      <a:headEnd type="none" w="med" len="med"/>
                      <a:tailEnd type="none" w="med" len="med"/>
                    </a:lnT>
                  </a:tcPr>
                </a:tc>
                <a:tc>
                  <a:txBody>
                    <a:bodyPr/>
                    <a:lstStyle/>
                    <a:p>
                      <a:pPr algn="ctr"/>
                      <a:r>
                        <a:rPr lang="en-GB" sz="1000" noProof="0" dirty="0"/>
                        <a:t>66 (72.5)</a:t>
                      </a:r>
                    </a:p>
                  </a:txBody>
                  <a:tcPr anchor="ctr">
                    <a:lnT w="12700" cap="flat" cmpd="sng" algn="ctr">
                      <a:solidFill>
                        <a:schemeClr val="accent1"/>
                      </a:solidFill>
                      <a:prstDash val="solid"/>
                      <a:round/>
                      <a:headEnd type="none" w="med" len="med"/>
                      <a:tailEnd type="none" w="med" len="med"/>
                    </a:lnT>
                  </a:tcPr>
                </a:tc>
                <a:tc>
                  <a:txBody>
                    <a:bodyPr/>
                    <a:lstStyle/>
                    <a:p>
                      <a:pPr algn="ctr"/>
                      <a:r>
                        <a:rPr lang="en-US" sz="1000" dirty="0"/>
                        <a:t>8 (8.8)</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832671344"/>
                  </a:ext>
                </a:extLst>
              </a:tr>
              <a:tr h="193943">
                <a:tc>
                  <a:txBody>
                    <a:bodyPr/>
                    <a:lstStyle/>
                    <a:p>
                      <a:r>
                        <a:rPr lang="en-GB" sz="1000" noProof="0" dirty="0"/>
                        <a:t>Fatigue</a:t>
                      </a:r>
                    </a:p>
                  </a:txBody>
                  <a:tcPr marL="90000" anchor="ctr"/>
                </a:tc>
                <a:tc>
                  <a:txBody>
                    <a:bodyPr/>
                    <a:lstStyle/>
                    <a:p>
                      <a:pPr algn="ctr"/>
                      <a:r>
                        <a:rPr lang="en-GB" sz="1000" noProof="0" dirty="0"/>
                        <a:t>48 (52.7)</a:t>
                      </a:r>
                    </a:p>
                  </a:txBody>
                  <a:tcPr anchor="ctr"/>
                </a:tc>
                <a:tc>
                  <a:txBody>
                    <a:bodyPr/>
                    <a:lstStyle/>
                    <a:p>
                      <a:pPr algn="ctr"/>
                      <a:r>
                        <a:rPr lang="en-US" sz="1000" dirty="0"/>
                        <a:t>6 (6.6)</a:t>
                      </a:r>
                    </a:p>
                  </a:txBody>
                  <a:tcPr anchor="ctr"/>
                </a:tc>
                <a:extLst>
                  <a:ext uri="{0D108BD9-81ED-4DB2-BD59-A6C34878D82A}">
                    <a16:rowId xmlns:a16="http://schemas.microsoft.com/office/drawing/2014/main" val="3174589432"/>
                  </a:ext>
                </a:extLst>
              </a:tr>
              <a:tr h="193943">
                <a:tc>
                  <a:txBody>
                    <a:bodyPr/>
                    <a:lstStyle/>
                    <a:p>
                      <a:r>
                        <a:rPr lang="en-GB" sz="1000" noProof="0" dirty="0"/>
                        <a:t>Alopecia</a:t>
                      </a:r>
                    </a:p>
                  </a:txBody>
                  <a:tcPr marL="90000" anchor="ctr"/>
                </a:tc>
                <a:tc>
                  <a:txBody>
                    <a:bodyPr/>
                    <a:lstStyle/>
                    <a:p>
                      <a:pPr algn="ctr"/>
                      <a:r>
                        <a:rPr lang="en-GB" sz="1000" noProof="0" dirty="0"/>
                        <a:t>42 (46.2)</a:t>
                      </a:r>
                    </a:p>
                  </a:txBody>
                  <a:tcPr anchor="ctr"/>
                </a:tc>
                <a:tc>
                  <a:txBody>
                    <a:bodyPr/>
                    <a:lstStyle/>
                    <a:p>
                      <a:pPr algn="ctr"/>
                      <a:r>
                        <a:rPr lang="en-US" sz="1000" dirty="0"/>
                        <a:t>0</a:t>
                      </a:r>
                    </a:p>
                  </a:txBody>
                  <a:tcPr anchor="ctr"/>
                </a:tc>
                <a:extLst>
                  <a:ext uri="{0D108BD9-81ED-4DB2-BD59-A6C34878D82A}">
                    <a16:rowId xmlns:a16="http://schemas.microsoft.com/office/drawing/2014/main" val="902662807"/>
                  </a:ext>
                </a:extLst>
              </a:tr>
              <a:tr h="193943">
                <a:tc>
                  <a:txBody>
                    <a:bodyPr/>
                    <a:lstStyle/>
                    <a:p>
                      <a:r>
                        <a:rPr lang="en-GB" sz="1000" noProof="0" dirty="0"/>
                        <a:t>Vomiting</a:t>
                      </a:r>
                    </a:p>
                  </a:txBody>
                  <a:tcPr marL="90000" anchor="ctr"/>
                </a:tc>
                <a:tc>
                  <a:txBody>
                    <a:bodyPr/>
                    <a:lstStyle/>
                    <a:p>
                      <a:pPr algn="ctr"/>
                      <a:r>
                        <a:rPr lang="en-GB" sz="1000" noProof="0" dirty="0"/>
                        <a:t>36 (39.6)</a:t>
                      </a:r>
                    </a:p>
                  </a:txBody>
                  <a:tcPr anchor="ctr"/>
                </a:tc>
                <a:tc>
                  <a:txBody>
                    <a:bodyPr/>
                    <a:lstStyle/>
                    <a:p>
                      <a:pPr algn="ctr"/>
                      <a:r>
                        <a:rPr lang="en-US" sz="1000" dirty="0"/>
                        <a:t>3 (3.3)</a:t>
                      </a:r>
                    </a:p>
                  </a:txBody>
                  <a:tcPr anchor="ctr"/>
                </a:tc>
                <a:extLst>
                  <a:ext uri="{0D108BD9-81ED-4DB2-BD59-A6C34878D82A}">
                    <a16:rowId xmlns:a16="http://schemas.microsoft.com/office/drawing/2014/main" val="2345728024"/>
                  </a:ext>
                </a:extLst>
              </a:tr>
              <a:tr h="193943">
                <a:tc>
                  <a:txBody>
                    <a:bodyPr/>
                    <a:lstStyle/>
                    <a:p>
                      <a:pPr marL="0" algn="l" defTabSz="914400" rtl="0" eaLnBrk="1" fontAlgn="b" latinLnBrk="0" hangingPunct="1">
                        <a:lnSpc>
                          <a:spcPct val="100000"/>
                        </a:lnSpc>
                      </a:pPr>
                      <a:r>
                        <a:rPr lang="en-GB" sz="1000" u="none" strike="noStrike" kern="1200" noProof="0" dirty="0">
                          <a:solidFill>
                            <a:schemeClr val="tx1"/>
                          </a:solidFill>
                          <a:effectLst/>
                          <a:latin typeface="+mn-lt"/>
                          <a:ea typeface="+mn-ea"/>
                          <a:cs typeface="+mn-cs"/>
                        </a:rPr>
                        <a:t>Neutropenia </a:t>
                      </a:r>
                    </a:p>
                  </a:txBody>
                  <a:tcPr marL="90000" anchor="ctr"/>
                </a:tc>
                <a:tc>
                  <a:txBody>
                    <a:bodyPr/>
                    <a:lstStyle/>
                    <a:p>
                      <a:pPr algn="ctr"/>
                      <a:r>
                        <a:rPr lang="en-GB" sz="1000" noProof="0" dirty="0"/>
                        <a:t>32 (35.2)</a:t>
                      </a:r>
                    </a:p>
                  </a:txBody>
                  <a:tcPr anchor="ctr"/>
                </a:tc>
                <a:tc>
                  <a:txBody>
                    <a:bodyPr/>
                    <a:lstStyle/>
                    <a:p>
                      <a:pPr algn="ctr"/>
                      <a:r>
                        <a:rPr lang="en-US" sz="1000" dirty="0"/>
                        <a:t>17 (18.7)</a:t>
                      </a:r>
                    </a:p>
                  </a:txBody>
                  <a:tcPr anchor="ctr"/>
                </a:tc>
                <a:extLst>
                  <a:ext uri="{0D108BD9-81ED-4DB2-BD59-A6C34878D82A}">
                    <a16:rowId xmlns:a16="http://schemas.microsoft.com/office/drawing/2014/main" val="601138349"/>
                  </a:ext>
                </a:extLst>
              </a:tr>
              <a:tr h="193943">
                <a:tc>
                  <a:txBody>
                    <a:bodyPr/>
                    <a:lstStyle/>
                    <a:p>
                      <a:r>
                        <a:rPr lang="en-GB" sz="1000" noProof="0" dirty="0"/>
                        <a:t>Anaemia </a:t>
                      </a:r>
                    </a:p>
                  </a:txBody>
                  <a:tcPr marL="90000" anchor="ctr"/>
                </a:tc>
                <a:tc>
                  <a:txBody>
                    <a:bodyPr/>
                    <a:lstStyle/>
                    <a:p>
                      <a:pPr algn="ctr"/>
                      <a:r>
                        <a:rPr lang="en-GB" sz="1000" noProof="0" dirty="0"/>
                        <a:t>30 (33.0)</a:t>
                      </a:r>
                    </a:p>
                  </a:txBody>
                  <a:tcPr anchor="ctr"/>
                </a:tc>
                <a:tc>
                  <a:txBody>
                    <a:bodyPr/>
                    <a:lstStyle/>
                    <a:p>
                      <a:pPr algn="ctr"/>
                      <a:r>
                        <a:rPr lang="en-US" sz="1000" dirty="0"/>
                        <a:t>9 (9.9)</a:t>
                      </a:r>
                    </a:p>
                  </a:txBody>
                  <a:tcPr anchor="ctr"/>
                </a:tc>
                <a:extLst>
                  <a:ext uri="{0D108BD9-81ED-4DB2-BD59-A6C34878D82A}">
                    <a16:rowId xmlns:a16="http://schemas.microsoft.com/office/drawing/2014/main" val="1611592537"/>
                  </a:ext>
                </a:extLst>
              </a:tr>
              <a:tr h="193943">
                <a:tc>
                  <a:txBody>
                    <a:bodyPr/>
                    <a:lstStyle/>
                    <a:p>
                      <a:r>
                        <a:rPr lang="en-GB" sz="1000" noProof="0" dirty="0"/>
                        <a:t>Diarrhoea</a:t>
                      </a:r>
                      <a:r>
                        <a:rPr lang="en-GB" sz="1000" baseline="0" noProof="0" dirty="0"/>
                        <a:t> </a:t>
                      </a:r>
                      <a:endParaRPr lang="en-GB" sz="1000" noProof="0" dirty="0"/>
                    </a:p>
                  </a:txBody>
                  <a:tcPr marL="90000" anchor="ctr"/>
                </a:tc>
                <a:tc>
                  <a:txBody>
                    <a:bodyPr/>
                    <a:lstStyle/>
                    <a:p>
                      <a:pPr algn="ctr"/>
                      <a:r>
                        <a:rPr lang="en-GB" sz="1000" noProof="0" dirty="0"/>
                        <a:t>29 (31.9)</a:t>
                      </a:r>
                    </a:p>
                  </a:txBody>
                  <a:tcPr anchor="ctr"/>
                </a:tc>
                <a:tc>
                  <a:txBody>
                    <a:bodyPr/>
                    <a:lstStyle/>
                    <a:p>
                      <a:pPr algn="ctr"/>
                      <a:r>
                        <a:rPr lang="en-US" sz="1000" dirty="0"/>
                        <a:t>3 (3.3)</a:t>
                      </a:r>
                    </a:p>
                  </a:txBody>
                  <a:tcPr anchor="ctr"/>
                </a:tc>
                <a:extLst>
                  <a:ext uri="{0D108BD9-81ED-4DB2-BD59-A6C34878D82A}">
                    <a16:rowId xmlns:a16="http://schemas.microsoft.com/office/drawing/2014/main" val="1579579010"/>
                  </a:ext>
                </a:extLst>
              </a:tr>
              <a:tr h="193943">
                <a:tc>
                  <a:txBody>
                    <a:bodyPr/>
                    <a:lstStyle/>
                    <a:p>
                      <a:r>
                        <a:rPr lang="en-GB" sz="1000" noProof="0" dirty="0"/>
                        <a:t>Decreased appetite</a:t>
                      </a:r>
                    </a:p>
                  </a:txBody>
                  <a:tcPr marL="90000" anchor="ctr"/>
                </a:tc>
                <a:tc>
                  <a:txBody>
                    <a:bodyPr/>
                    <a:lstStyle/>
                    <a:p>
                      <a:pPr algn="ctr"/>
                      <a:r>
                        <a:rPr lang="en-GB" sz="1000" noProof="0" dirty="0"/>
                        <a:t>27</a:t>
                      </a:r>
                      <a:r>
                        <a:rPr lang="en-GB" sz="1000" baseline="0" noProof="0" dirty="0"/>
                        <a:t> (29.7)</a:t>
                      </a:r>
                      <a:endParaRPr lang="en-GB" sz="1000" noProof="0" dirty="0"/>
                    </a:p>
                  </a:txBody>
                  <a:tcPr anchor="ctr"/>
                </a:tc>
                <a:tc>
                  <a:txBody>
                    <a:bodyPr/>
                    <a:lstStyle/>
                    <a:p>
                      <a:pPr algn="ctr"/>
                      <a:r>
                        <a:rPr lang="en-US" sz="1000" dirty="0"/>
                        <a:t>0</a:t>
                      </a:r>
                    </a:p>
                  </a:txBody>
                  <a:tcPr anchor="ctr"/>
                </a:tc>
                <a:extLst>
                  <a:ext uri="{0D108BD9-81ED-4DB2-BD59-A6C34878D82A}">
                    <a16:rowId xmlns:a16="http://schemas.microsoft.com/office/drawing/2014/main" val="3096625463"/>
                  </a:ext>
                </a:extLst>
              </a:tr>
              <a:tr h="193943">
                <a:tc>
                  <a:txBody>
                    <a:bodyPr/>
                    <a:lstStyle/>
                    <a:p>
                      <a:r>
                        <a:rPr lang="en-GB" sz="1000" noProof="0" dirty="0"/>
                        <a:t>Leukopenia</a:t>
                      </a:r>
                    </a:p>
                  </a:txBody>
                  <a:tcPr marL="90000" anchor="ctr"/>
                </a:tc>
                <a:tc>
                  <a:txBody>
                    <a:bodyPr/>
                    <a:lstStyle/>
                    <a:p>
                      <a:pPr algn="ctr"/>
                      <a:r>
                        <a:rPr lang="en-GB" sz="1000" noProof="0" dirty="0"/>
                        <a:t>21 (23.1)</a:t>
                      </a:r>
                    </a:p>
                  </a:txBody>
                  <a:tcPr anchor="ctr"/>
                </a:tc>
                <a:tc>
                  <a:txBody>
                    <a:bodyPr/>
                    <a:lstStyle/>
                    <a:p>
                      <a:pPr algn="ctr"/>
                      <a:r>
                        <a:rPr lang="en-US" sz="1000" dirty="0"/>
                        <a:t>4 (4.4)</a:t>
                      </a:r>
                    </a:p>
                  </a:txBody>
                  <a:tcPr anchor="ctr"/>
                </a:tc>
                <a:extLst>
                  <a:ext uri="{0D108BD9-81ED-4DB2-BD59-A6C34878D82A}">
                    <a16:rowId xmlns:a16="http://schemas.microsoft.com/office/drawing/2014/main" val="2050159135"/>
                  </a:ext>
                </a:extLst>
              </a:tr>
              <a:tr h="193943">
                <a:tc>
                  <a:txBody>
                    <a:bodyPr/>
                    <a:lstStyle/>
                    <a:p>
                      <a:r>
                        <a:rPr lang="en-GB" sz="1000" noProof="0" dirty="0"/>
                        <a:t>Constipation</a:t>
                      </a:r>
                    </a:p>
                  </a:txBody>
                  <a:tcPr marL="90000" anchor="ctr"/>
                </a:tc>
                <a:tc>
                  <a:txBody>
                    <a:bodyPr/>
                    <a:lstStyle/>
                    <a:p>
                      <a:pPr algn="ctr"/>
                      <a:r>
                        <a:rPr lang="en-GB" sz="1000" noProof="0" dirty="0"/>
                        <a:t>20 (22.0)</a:t>
                      </a:r>
                    </a:p>
                  </a:txBody>
                  <a:tcPr anchor="ctr"/>
                </a:tc>
                <a:tc>
                  <a:txBody>
                    <a:bodyPr/>
                    <a:lstStyle/>
                    <a:p>
                      <a:pPr algn="ctr"/>
                      <a:r>
                        <a:rPr lang="en-GB" sz="1000" noProof="0" dirty="0"/>
                        <a:t>0</a:t>
                      </a:r>
                    </a:p>
                  </a:txBody>
                  <a:tcPr anchor="ctr"/>
                </a:tc>
                <a:extLst>
                  <a:ext uri="{0D108BD9-81ED-4DB2-BD59-A6C34878D82A}">
                    <a16:rowId xmlns:a16="http://schemas.microsoft.com/office/drawing/2014/main" val="1627299961"/>
                  </a:ext>
                </a:extLst>
              </a:tr>
            </a:tbl>
          </a:graphicData>
        </a:graphic>
      </p:graphicFrame>
      <p:graphicFrame>
        <p:nvGraphicFramePr>
          <p:cNvPr id="9" name="Table 8"/>
          <p:cNvGraphicFramePr>
            <a:graphicFrameLocks noGrp="1"/>
          </p:cNvGraphicFramePr>
          <p:nvPr/>
        </p:nvGraphicFramePr>
        <p:xfrm>
          <a:off x="402077" y="1614324"/>
          <a:ext cx="4742417" cy="1839840"/>
        </p:xfrm>
        <a:graphic>
          <a:graphicData uri="http://schemas.openxmlformats.org/drawingml/2006/table">
            <a:tbl>
              <a:tblPr firstRow="1" bandRow="1">
                <a:tableStyleId>{69012ECD-51FC-41F1-AA8D-1B2483CD663E}</a:tableStyleId>
              </a:tblPr>
              <a:tblGrid>
                <a:gridCol w="2451837">
                  <a:extLst>
                    <a:ext uri="{9D8B030D-6E8A-4147-A177-3AD203B41FA5}">
                      <a16:colId xmlns:a16="http://schemas.microsoft.com/office/drawing/2014/main" val="3400150753"/>
                    </a:ext>
                  </a:extLst>
                </a:gridCol>
                <a:gridCol w="2290580">
                  <a:extLst>
                    <a:ext uri="{9D8B030D-6E8A-4147-A177-3AD203B41FA5}">
                      <a16:colId xmlns:a16="http://schemas.microsoft.com/office/drawing/2014/main" val="849970926"/>
                    </a:ext>
                  </a:extLst>
                </a:gridCol>
              </a:tblGrid>
              <a:tr h="0">
                <a:tc>
                  <a:txBody>
                    <a:bodyPr/>
                    <a:lstStyle/>
                    <a:p>
                      <a:r>
                        <a:rPr lang="en-US" sz="1000" baseline="0" dirty="0">
                          <a:solidFill>
                            <a:schemeClr val="tx2"/>
                          </a:solidFill>
                          <a:latin typeface="+mn-lt"/>
                        </a:rPr>
                        <a:t>TEAEs, n </a:t>
                      </a:r>
                      <a:r>
                        <a:rPr lang="en-US" sz="1000" dirty="0">
                          <a:solidFill>
                            <a:schemeClr val="tx2"/>
                          </a:solidFill>
                          <a:latin typeface="+mn-lt"/>
                        </a:rPr>
                        <a:t>(%)</a:t>
                      </a:r>
                    </a:p>
                  </a:txBody>
                  <a:tcPr anchor="b"/>
                </a:tc>
                <a:tc>
                  <a:txBody>
                    <a:bodyPr/>
                    <a:lstStyle/>
                    <a:p>
                      <a:pPr algn="ctr" defTabSz="892175" eaLnBrk="0"/>
                      <a:r>
                        <a:rPr lang="en-GB" altLang="zh-CN" sz="1000" dirty="0">
                          <a:solidFill>
                            <a:srgbClr val="FFFFFF"/>
                          </a:solidFill>
                          <a:latin typeface="+mn-lt"/>
                          <a:ea typeface="SimSun" pitchFamily="2" charset="-122"/>
                        </a:rPr>
                        <a:t>Trastuzumab deruxtecan</a:t>
                      </a:r>
                    </a:p>
                    <a:p>
                      <a:pPr algn="ctr" defTabSz="892175" eaLnBrk="0"/>
                      <a:r>
                        <a:rPr lang="en-GB" altLang="zh-CN" sz="1000" dirty="0">
                          <a:solidFill>
                            <a:srgbClr val="FFFFFF"/>
                          </a:solidFill>
                          <a:latin typeface="+mn-lt"/>
                          <a:ea typeface="SimSun" pitchFamily="2" charset="-122"/>
                        </a:rPr>
                        <a:t>(n=91)</a:t>
                      </a:r>
                    </a:p>
                  </a:txBody>
                  <a:tcPr marL="36000" marR="36000" marT="36000" marB="36000" anchor="b"/>
                </a:tc>
                <a:extLst>
                  <a:ext uri="{0D108BD9-81ED-4DB2-BD59-A6C34878D82A}">
                    <a16:rowId xmlns:a16="http://schemas.microsoft.com/office/drawing/2014/main" val="2805004280"/>
                  </a:ext>
                </a:extLst>
              </a:tr>
              <a:tr h="0">
                <a:tc>
                  <a:txBody>
                    <a:bodyPr/>
                    <a:lstStyle/>
                    <a:p>
                      <a:pPr marL="0" algn="l" defTabSz="914400" rtl="0" eaLnBrk="1" fontAlgn="b" latinLnBrk="0" hangingPunct="1">
                        <a:lnSpc>
                          <a:spcPct val="100000"/>
                        </a:lnSpc>
                      </a:pPr>
                      <a:r>
                        <a:rPr lang="en-US" sz="1000" u="none" strike="noStrike" kern="1200" dirty="0">
                          <a:solidFill>
                            <a:schemeClr val="tx1"/>
                          </a:solidFill>
                          <a:effectLst/>
                          <a:latin typeface="+mn-lt"/>
                          <a:ea typeface="+mn-ea"/>
                          <a:cs typeface="+mn-cs"/>
                        </a:rPr>
                        <a:t>Any</a:t>
                      </a:r>
                    </a:p>
                  </a:txBody>
                  <a:tcPr marL="90000" anchor="ctr"/>
                </a:tc>
                <a:tc>
                  <a:txBody>
                    <a:bodyPr/>
                    <a:lstStyle/>
                    <a:p>
                      <a:pPr algn="ctr"/>
                      <a:r>
                        <a:rPr lang="en-US" sz="1000" dirty="0">
                          <a:latin typeface="+mn-lt"/>
                        </a:rPr>
                        <a:t>88 (96.7)</a:t>
                      </a:r>
                    </a:p>
                  </a:txBody>
                  <a:tcPr marL="90000" anchor="ctr"/>
                </a:tc>
                <a:extLst>
                  <a:ext uri="{0D108BD9-81ED-4DB2-BD59-A6C34878D82A}">
                    <a16:rowId xmlns:a16="http://schemas.microsoft.com/office/drawing/2014/main" val="143803184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000" u="none" strike="noStrike" kern="1200" dirty="0">
                          <a:effectLst/>
                          <a:latin typeface="+mn-lt"/>
                        </a:rPr>
                        <a:t>Grade ≥3</a:t>
                      </a:r>
                    </a:p>
                  </a:txBody>
                  <a:tcPr marL="90000" anchor="ctr"/>
                </a:tc>
                <a:tc>
                  <a:txBody>
                    <a:bodyPr/>
                    <a:lstStyle/>
                    <a:p>
                      <a:pPr algn="ctr"/>
                      <a:r>
                        <a:rPr lang="en-US" sz="1000" dirty="0">
                          <a:latin typeface="+mn-lt"/>
                        </a:rPr>
                        <a:t>42</a:t>
                      </a:r>
                      <a:r>
                        <a:rPr lang="en-US" sz="1000" baseline="0" dirty="0">
                          <a:latin typeface="+mn-lt"/>
                        </a:rPr>
                        <a:t> (46.2)</a:t>
                      </a:r>
                      <a:endParaRPr lang="en-US" sz="1000" dirty="0">
                        <a:latin typeface="+mn-lt"/>
                      </a:endParaRPr>
                    </a:p>
                  </a:txBody>
                  <a:tcPr marL="90000" anchor="ctr"/>
                </a:tc>
                <a:extLst>
                  <a:ext uri="{0D108BD9-81ED-4DB2-BD59-A6C34878D82A}">
                    <a16:rowId xmlns:a16="http://schemas.microsoft.com/office/drawing/2014/main" val="156255829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000" u="none" strike="noStrike" kern="1200" dirty="0">
                          <a:solidFill>
                            <a:schemeClr val="tx1"/>
                          </a:solidFill>
                          <a:effectLst/>
                          <a:latin typeface="+mn-lt"/>
                          <a:ea typeface="+mn-ea"/>
                          <a:cs typeface="+mn-cs"/>
                        </a:rPr>
                        <a:t>Serious</a:t>
                      </a:r>
                    </a:p>
                  </a:txBody>
                  <a:tcPr marL="90000" anchor="ctr"/>
                </a:tc>
                <a:tc>
                  <a:txBody>
                    <a:bodyPr/>
                    <a:lstStyle/>
                    <a:p>
                      <a:pPr algn="ctr"/>
                      <a:r>
                        <a:rPr lang="en-US" sz="1000" dirty="0">
                          <a:latin typeface="+mn-lt"/>
                        </a:rPr>
                        <a:t>18 (19.8)</a:t>
                      </a:r>
                    </a:p>
                  </a:txBody>
                  <a:tcPr marL="90000" anchor="ctr"/>
                </a:tc>
                <a:extLst>
                  <a:ext uri="{0D108BD9-81ED-4DB2-BD59-A6C34878D82A}">
                    <a16:rowId xmlns:a16="http://schemas.microsoft.com/office/drawing/2014/main" val="89596215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kern="1200" baseline="0" dirty="0">
                          <a:solidFill>
                            <a:schemeClr val="tx1"/>
                          </a:solidFill>
                          <a:effectLst/>
                          <a:latin typeface="+mn-lt"/>
                          <a:ea typeface="+mn-ea"/>
                          <a:cs typeface="+mn-cs"/>
                        </a:rPr>
                        <a:t>Led to discontinuation</a:t>
                      </a:r>
                      <a:endParaRPr lang="en-US" sz="1000" u="none" strike="noStrike" kern="1200" dirty="0">
                        <a:solidFill>
                          <a:schemeClr val="tx1"/>
                        </a:solidFill>
                        <a:effectLst/>
                        <a:latin typeface="+mn-lt"/>
                        <a:ea typeface="+mn-ea"/>
                        <a:cs typeface="+mn-cs"/>
                      </a:endParaRPr>
                    </a:p>
                  </a:txBody>
                  <a:tcPr marL="90000" anchor="ctr"/>
                </a:tc>
                <a:tc>
                  <a:txBody>
                    <a:bodyPr/>
                    <a:lstStyle/>
                    <a:p>
                      <a:pPr algn="ctr"/>
                      <a:r>
                        <a:rPr lang="en-US" sz="1000" dirty="0">
                          <a:latin typeface="+mn-lt"/>
                        </a:rPr>
                        <a:t>23 (25.3)</a:t>
                      </a:r>
                    </a:p>
                  </a:txBody>
                  <a:tcPr marL="90000" anchor="ctr"/>
                </a:tc>
                <a:extLst>
                  <a:ext uri="{0D108BD9-81ED-4DB2-BD59-A6C34878D82A}">
                    <a16:rowId xmlns:a16="http://schemas.microsoft.com/office/drawing/2014/main" val="283267134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000" u="none" strike="noStrike" kern="1200" dirty="0">
                          <a:solidFill>
                            <a:schemeClr val="tx1"/>
                          </a:solidFill>
                          <a:effectLst/>
                          <a:latin typeface="+mn-lt"/>
                          <a:ea typeface="+mn-ea"/>
                          <a:cs typeface="Arial" panose="020B0604020202020204" pitchFamily="34" charset="0"/>
                        </a:rPr>
                        <a:t>Led to dose reduction</a:t>
                      </a:r>
                    </a:p>
                  </a:txBody>
                  <a:tcPr marL="90000" anchor="ctr"/>
                </a:tc>
                <a:tc>
                  <a:txBody>
                    <a:bodyPr/>
                    <a:lstStyle/>
                    <a:p>
                      <a:pPr algn="ctr"/>
                      <a:r>
                        <a:rPr lang="en-US" sz="1000" dirty="0">
                          <a:latin typeface="+mn-lt"/>
                        </a:rPr>
                        <a:t> 31 (34.1)</a:t>
                      </a:r>
                    </a:p>
                  </a:txBody>
                  <a:tcPr marL="90000" anchor="ctr"/>
                </a:tc>
                <a:extLst>
                  <a:ext uri="{0D108BD9-81ED-4DB2-BD59-A6C34878D82A}">
                    <a16:rowId xmlns:a16="http://schemas.microsoft.com/office/drawing/2014/main" val="317458943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en-US" sz="1000" u="none" strike="noStrike" kern="1200" dirty="0">
                          <a:effectLst/>
                          <a:latin typeface="+mn-lt"/>
                        </a:rPr>
                        <a:t>Led to death</a:t>
                      </a:r>
                    </a:p>
                  </a:txBody>
                  <a:tcPr marL="90000" anchor="ctr"/>
                </a:tc>
                <a:tc>
                  <a:txBody>
                    <a:bodyPr/>
                    <a:lstStyle/>
                    <a:p>
                      <a:pPr algn="ctr"/>
                      <a:r>
                        <a:rPr lang="en-US" sz="1000" dirty="0">
                          <a:latin typeface="+mn-lt"/>
                        </a:rPr>
                        <a:t>2</a:t>
                      </a:r>
                      <a:r>
                        <a:rPr lang="en-US" sz="1000" baseline="0" dirty="0">
                          <a:latin typeface="+mn-lt"/>
                        </a:rPr>
                        <a:t> (2.2)</a:t>
                      </a:r>
                      <a:endParaRPr lang="en-US" sz="1000" dirty="0">
                        <a:latin typeface="+mn-lt"/>
                      </a:endParaRPr>
                    </a:p>
                  </a:txBody>
                  <a:tcPr marL="90000" anchor="ctr"/>
                </a:tc>
                <a:extLst>
                  <a:ext uri="{0D108BD9-81ED-4DB2-BD59-A6C34878D82A}">
                    <a16:rowId xmlns:a16="http://schemas.microsoft.com/office/drawing/2014/main" val="902662807"/>
                  </a:ext>
                </a:extLst>
              </a:tr>
            </a:tbl>
          </a:graphicData>
        </a:graphic>
      </p:graphicFrame>
    </p:spTree>
    <p:extLst>
      <p:ext uri="{BB962C8B-B14F-4D97-AF65-F5344CB8AC3E}">
        <p14:creationId xmlns:p14="http://schemas.microsoft.com/office/powerpoint/2010/main" val="3643933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LBA47: </a:t>
            </a:r>
            <a:r>
              <a:rPr lang="en-GB" dirty="0"/>
              <a:t>Activity of OSE-2101 in HLA-A2+ non-small cell lung cancer (NSCLC) patients after failure to immune checkpoint inhibitors (IO): final results of phase 3 Atalante-1 randomised trial </a:t>
            </a:r>
            <a:r>
              <a:rPr lang="en-US" dirty="0"/>
              <a:t>– </a:t>
            </a:r>
            <a:r>
              <a:rPr lang="en-US" dirty="0" err="1"/>
              <a:t>Besse</a:t>
            </a:r>
            <a:r>
              <a:rPr lang="en-US" dirty="0"/>
              <a:t> B,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the anticancer vaccine OSE-2101 in patients with advanced HLA-A2+ NSCLC in the Atalante-1 study</a:t>
            </a:r>
          </a:p>
          <a:p>
            <a:pPr lvl="1">
              <a:spcBef>
                <a:spcPts val="26400"/>
              </a:spcBef>
            </a:pPr>
            <a:r>
              <a:rPr lang="en-GB" dirty="0"/>
              <a:t>The study was stopped early in April 2020 due to COVID-19 pandemic and a</a:t>
            </a:r>
            <a:r>
              <a:rPr lang="en-US" dirty="0"/>
              <a:t> new population of interest was defined which included patients with secondary resistance after sequential immunotherapy</a:t>
            </a:r>
          </a:p>
        </p:txBody>
      </p:sp>
      <p:sp>
        <p:nvSpPr>
          <p:cNvPr id="5" name="Text Placeholder 4"/>
          <p:cNvSpPr>
            <a:spLocks noGrp="1"/>
          </p:cNvSpPr>
          <p:nvPr>
            <p:ph type="body" sz="quarter" idx="11"/>
          </p:nvPr>
        </p:nvSpPr>
        <p:spPr/>
        <p:txBody>
          <a:bodyPr/>
          <a:lstStyle/>
          <a:p>
            <a:r>
              <a:rPr lang="en-US" dirty="0" err="1"/>
              <a:t>Besse</a:t>
            </a:r>
            <a:r>
              <a:rPr lang="en-US" dirty="0"/>
              <a:t> B, et al. Ann </a:t>
            </a:r>
            <a:r>
              <a:rPr lang="en-US" dirty="0" err="1"/>
              <a:t>Oncol</a:t>
            </a:r>
            <a:r>
              <a:rPr lang="en-US" dirty="0"/>
              <a:t> 2021;32(</a:t>
            </a:r>
            <a:r>
              <a:rPr lang="en-US" dirty="0" err="1"/>
              <a:t>suppl</a:t>
            </a:r>
            <a:r>
              <a:rPr lang="en-US" dirty="0"/>
              <a:t>):</a:t>
            </a:r>
            <a:r>
              <a:rPr lang="en-US" dirty="0" err="1"/>
              <a:t>Abstr</a:t>
            </a:r>
            <a:r>
              <a:rPr lang="en-US" dirty="0"/>
              <a:t> LBA47</a:t>
            </a:r>
          </a:p>
        </p:txBody>
      </p:sp>
      <p:sp>
        <p:nvSpPr>
          <p:cNvPr id="6" name="Rectangle 9"/>
          <p:cNvSpPr txBox="1">
            <a:spLocks noChangeArrowheads="1"/>
          </p:cNvSpPr>
          <p:nvPr/>
        </p:nvSpPr>
        <p:spPr bwMode="auto">
          <a:xfrm>
            <a:off x="2318517" y="4833190"/>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OS</a:t>
            </a:r>
          </a:p>
        </p:txBody>
      </p:sp>
      <p:sp>
        <p:nvSpPr>
          <p:cNvPr id="7" name="Content Placeholder 26"/>
          <p:cNvSpPr txBox="1">
            <a:spLocks/>
          </p:cNvSpPr>
          <p:nvPr/>
        </p:nvSpPr>
        <p:spPr>
          <a:xfrm>
            <a:off x="5631211" y="4833190"/>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DCR, safety</a:t>
            </a:r>
          </a:p>
        </p:txBody>
      </p:sp>
      <p:sp>
        <p:nvSpPr>
          <p:cNvPr id="8" name="Oval 14"/>
          <p:cNvSpPr>
            <a:spLocks noChangeArrowheads="1"/>
          </p:cNvSpPr>
          <p:nvPr/>
        </p:nvSpPr>
        <p:spPr bwMode="auto">
          <a:xfrm>
            <a:off x="4719395" y="3231544"/>
            <a:ext cx="583595" cy="584200"/>
          </a:xfrm>
          <a:prstGeom prst="ellipse">
            <a:avLst/>
          </a:prstGeom>
          <a:noFill/>
          <a:ln w="38100">
            <a:solidFill>
              <a:schemeClr val="bg1"/>
            </a:solidFill>
            <a:round/>
            <a:headEnd/>
            <a:tailEnd/>
          </a:ln>
        </p:spPr>
        <p:txBody>
          <a:bodyPr wrap="none" anchor="ctr"/>
          <a:lstStyle/>
          <a:p>
            <a:pPr algn="ctr"/>
            <a:r>
              <a:rPr lang="en-GB" altLang="zh-CN" sz="1400" b="1" dirty="0">
                <a:solidFill>
                  <a:srgbClr val="002850"/>
                </a:solidFill>
                <a:ea typeface="SimSun" pitchFamily="2" charset="-122"/>
              </a:rPr>
              <a:t>R</a:t>
            </a:r>
          </a:p>
          <a:p>
            <a:pPr algn="ctr"/>
            <a:r>
              <a:rPr lang="en-GB" altLang="zh-CN" sz="1400" b="1" dirty="0">
                <a:solidFill>
                  <a:srgbClr val="002850"/>
                </a:solidFill>
                <a:ea typeface="SimSun" pitchFamily="2" charset="-122"/>
              </a:rPr>
              <a:t>2:1</a:t>
            </a:r>
          </a:p>
        </p:txBody>
      </p:sp>
      <p:cxnSp>
        <p:nvCxnSpPr>
          <p:cNvPr id="9" name="AutoShape 15"/>
          <p:cNvCxnSpPr>
            <a:cxnSpLocks noChangeShapeType="1"/>
            <a:stCxn id="8" idx="0"/>
            <a:endCxn id="19" idx="1"/>
          </p:cNvCxnSpPr>
          <p:nvPr/>
        </p:nvCxnSpPr>
        <p:spPr bwMode="auto">
          <a:xfrm rot="5400000" flipH="1" flipV="1">
            <a:off x="4966806" y="2719539"/>
            <a:ext cx="556392" cy="467618"/>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8" idx="1"/>
          </p:cNvCxnSpPr>
          <p:nvPr/>
        </p:nvCxnSpPr>
        <p:spPr bwMode="auto">
          <a:xfrm rot="16200000" flipH="1">
            <a:off x="4944994" y="3881943"/>
            <a:ext cx="600016" cy="467618"/>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9378827" y="4005392"/>
            <a:ext cx="1121199"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200" dirty="0">
                <a:solidFill>
                  <a:srgbClr val="FFFFFF"/>
                </a:solidFill>
                <a:ea typeface="SimSun" pitchFamily="2" charset="-122"/>
              </a:rPr>
              <a:t>PD/toxicity</a:t>
            </a:r>
          </a:p>
        </p:txBody>
      </p:sp>
      <p:sp>
        <p:nvSpPr>
          <p:cNvPr id="12" name="AutoShape 12"/>
          <p:cNvSpPr>
            <a:spLocks noChangeArrowheads="1"/>
          </p:cNvSpPr>
          <p:nvPr/>
        </p:nvSpPr>
        <p:spPr bwMode="auto">
          <a:xfrm>
            <a:off x="9378827" y="2264783"/>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200" dirty="0">
                <a:solidFill>
                  <a:srgbClr val="FFFFFF"/>
                </a:solidFill>
                <a:ea typeface="SimSun" pitchFamily="2" charset="-122"/>
              </a:rPr>
              <a:t>PD/toxicity</a:t>
            </a:r>
          </a:p>
        </p:txBody>
      </p:sp>
      <p:sp>
        <p:nvSpPr>
          <p:cNvPr id="13" name="Content Placeholder 26"/>
          <p:cNvSpPr txBox="1">
            <a:spLocks/>
          </p:cNvSpPr>
          <p:nvPr/>
        </p:nvSpPr>
        <p:spPr bwMode="auto">
          <a:xfrm>
            <a:off x="5633794" y="3053153"/>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200" dirty="0">
                <a:solidFill>
                  <a:srgbClr val="363636"/>
                </a:solidFill>
                <a:latin typeface="Arial"/>
              </a:rPr>
              <a:t>Histology (SQ vs. NSQ)</a:t>
            </a:r>
          </a:p>
          <a:p>
            <a:pPr marL="203200" indent="-203200">
              <a:spcBef>
                <a:spcPts val="0"/>
              </a:spcBef>
              <a:spcAft>
                <a:spcPts val="400"/>
              </a:spcAft>
              <a:buFont typeface="Arial" pitchFamily="34" charset="0"/>
              <a:buChar char="•"/>
              <a:defRPr/>
            </a:pPr>
            <a:r>
              <a:rPr lang="en-GB" sz="1200" dirty="0">
                <a:solidFill>
                  <a:srgbClr val="363636"/>
                </a:solidFill>
                <a:latin typeface="Arial"/>
              </a:rPr>
              <a:t>Best response to 1L (CR/PR vs. SD/PD)</a:t>
            </a:r>
          </a:p>
          <a:p>
            <a:pPr marL="203200" indent="-203200">
              <a:spcBef>
                <a:spcPts val="0"/>
              </a:spcBef>
              <a:spcAft>
                <a:spcPts val="400"/>
              </a:spcAft>
              <a:buFont typeface="Arial" pitchFamily="34" charset="0"/>
              <a:buChar char="•"/>
              <a:defRPr/>
            </a:pPr>
            <a:r>
              <a:rPr lang="en-GB" sz="1200" dirty="0">
                <a:solidFill>
                  <a:srgbClr val="363636"/>
                </a:solidFill>
                <a:latin typeface="Arial"/>
              </a:rPr>
              <a:t>Line rank of prior ICI (1L vs. 2L)</a:t>
            </a:r>
          </a:p>
        </p:txBody>
      </p:sp>
      <p:cxnSp>
        <p:nvCxnSpPr>
          <p:cNvPr id="14" name="AutoShape 19"/>
          <p:cNvCxnSpPr>
            <a:cxnSpLocks noChangeShapeType="1"/>
            <a:stCxn id="17" idx="3"/>
            <a:endCxn id="8" idx="2"/>
          </p:cNvCxnSpPr>
          <p:nvPr/>
        </p:nvCxnSpPr>
        <p:spPr bwMode="auto">
          <a:xfrm>
            <a:off x="4337477" y="3523644"/>
            <a:ext cx="381918" cy="0"/>
          </a:xfrm>
          <a:prstGeom prst="straightConnector1">
            <a:avLst/>
          </a:prstGeom>
          <a:noFill/>
          <a:ln w="38100">
            <a:solidFill>
              <a:schemeClr val="bg1"/>
            </a:solidFill>
            <a:round/>
            <a:headEnd type="none" w="med" len="med"/>
            <a:tailEnd type="none" w="med" len="med"/>
          </a:ln>
        </p:spPr>
      </p:cxnSp>
      <p:cxnSp>
        <p:nvCxnSpPr>
          <p:cNvPr id="15" name="AutoShape 20"/>
          <p:cNvCxnSpPr>
            <a:cxnSpLocks noChangeShapeType="1"/>
            <a:stCxn id="18" idx="3"/>
            <a:endCxn id="11" idx="1"/>
          </p:cNvCxnSpPr>
          <p:nvPr/>
        </p:nvCxnSpPr>
        <p:spPr bwMode="auto">
          <a:xfrm>
            <a:off x="9006866" y="4415760"/>
            <a:ext cx="371961" cy="0"/>
          </a:xfrm>
          <a:prstGeom prst="straightConnector1">
            <a:avLst/>
          </a:prstGeom>
          <a:noFill/>
          <a:ln w="38100">
            <a:solidFill>
              <a:schemeClr val="bg1"/>
            </a:solidFill>
            <a:round/>
            <a:headEnd/>
            <a:tailEnd type="triangle" w="med" len="med"/>
          </a:ln>
        </p:spPr>
      </p:cxnSp>
      <p:cxnSp>
        <p:nvCxnSpPr>
          <p:cNvPr id="16" name="AutoShape 21"/>
          <p:cNvCxnSpPr>
            <a:cxnSpLocks noChangeShapeType="1"/>
            <a:stCxn id="19" idx="3"/>
            <a:endCxn id="12" idx="1"/>
          </p:cNvCxnSpPr>
          <p:nvPr/>
        </p:nvCxnSpPr>
        <p:spPr bwMode="auto">
          <a:xfrm>
            <a:off x="9006867" y="2675152"/>
            <a:ext cx="371960"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1103036" y="2403747"/>
            <a:ext cx="3234441" cy="223979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b="1" dirty="0">
                <a:solidFill>
                  <a:srgbClr val="FFFFFF"/>
                </a:solidFill>
                <a:ea typeface="SimSun" pitchFamily="2" charset="-122"/>
              </a:rPr>
              <a:t>Key patient inclusion criteria</a:t>
            </a:r>
            <a:endParaRPr lang="en-GB" altLang="zh-CN" sz="14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400" dirty="0">
                <a:solidFill>
                  <a:srgbClr val="FFFFFF"/>
                </a:solidFill>
                <a:ea typeface="SimSun" pitchFamily="2" charset="-122"/>
              </a:rPr>
              <a:t>Advanced NSCLC</a:t>
            </a:r>
            <a:endParaRPr lang="en-GB" altLang="zh-CN" sz="14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400" dirty="0">
                <a:solidFill>
                  <a:srgbClr val="FFFFFF"/>
                </a:solidFill>
                <a:ea typeface="SimSun" pitchFamily="2" charset="-122"/>
              </a:rPr>
              <a:t>Failure on platinum-based chemotherapy and ICI</a:t>
            </a:r>
          </a:p>
          <a:p>
            <a:pPr marL="228600" indent="-228600" defTabSz="892175" eaLnBrk="0" hangingPunct="0">
              <a:spcAft>
                <a:spcPct val="30000"/>
              </a:spcAft>
              <a:buFont typeface="Arial" pitchFamily="34" charset="0"/>
              <a:buChar char="•"/>
            </a:pPr>
            <a:r>
              <a:rPr lang="en-GB" altLang="zh-CN" sz="1400" dirty="0">
                <a:solidFill>
                  <a:srgbClr val="FFFFFF"/>
                </a:solidFill>
                <a:ea typeface="SimSun" pitchFamily="2" charset="-122"/>
              </a:rPr>
              <a:t>Brain </a:t>
            </a:r>
            <a:r>
              <a:rPr lang="en-GB" altLang="zh-CN" sz="1400" dirty="0" err="1">
                <a:solidFill>
                  <a:srgbClr val="FFFFFF"/>
                </a:solidFill>
                <a:ea typeface="SimSun" pitchFamily="2" charset="-122"/>
              </a:rPr>
              <a:t>mets</a:t>
            </a:r>
            <a:r>
              <a:rPr lang="en-GB" altLang="zh-CN" sz="1400" dirty="0">
                <a:solidFill>
                  <a:srgbClr val="FFFFFF"/>
                </a:solidFill>
                <a:ea typeface="SimSun" pitchFamily="2" charset="-122"/>
              </a:rPr>
              <a:t> allowed if asymptomatic </a:t>
            </a:r>
          </a:p>
          <a:p>
            <a:pPr marL="228600" indent="-228600" defTabSz="892175" eaLnBrk="0" hangingPunct="0">
              <a:spcAft>
                <a:spcPct val="30000"/>
              </a:spcAft>
              <a:buFont typeface="Arial" pitchFamily="34" charset="0"/>
              <a:buChar char="•"/>
            </a:pPr>
            <a:r>
              <a:rPr lang="en-US" altLang="zh-CN" sz="1400" dirty="0">
                <a:solidFill>
                  <a:srgbClr val="FFFFFF"/>
                </a:solidFill>
                <a:ea typeface="SimSun" pitchFamily="2" charset="-122"/>
              </a:rPr>
              <a:t>ECOG PS 0–1</a:t>
            </a:r>
            <a:endParaRPr lang="en-GB" altLang="zh-CN" sz="14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400" dirty="0">
                <a:solidFill>
                  <a:srgbClr val="FFFFFF"/>
                </a:solidFill>
                <a:ea typeface="SimSun" pitchFamily="2" charset="-122"/>
              </a:rPr>
              <a:t>(n=103)</a:t>
            </a:r>
          </a:p>
        </p:txBody>
      </p:sp>
      <p:sp>
        <p:nvSpPr>
          <p:cNvPr id="18" name="AutoShape 12"/>
          <p:cNvSpPr>
            <a:spLocks noChangeArrowheads="1"/>
          </p:cNvSpPr>
          <p:nvPr/>
        </p:nvSpPr>
        <p:spPr bwMode="auto">
          <a:xfrm>
            <a:off x="5478811" y="4005392"/>
            <a:ext cx="3528055"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Standard of care </a:t>
            </a:r>
          </a:p>
          <a:p>
            <a:pPr algn="ctr" defTabSz="892175" eaLnBrk="0" hangingPunct="0"/>
            <a:r>
              <a:rPr lang="en-GB" altLang="zh-CN" sz="1600" dirty="0">
                <a:solidFill>
                  <a:srgbClr val="FFFFFF"/>
                </a:solidFill>
                <a:ea typeface="SimSun" pitchFamily="2" charset="-122"/>
              </a:rPr>
              <a:t>(docetaxel or pemetrexed)</a:t>
            </a:r>
          </a:p>
          <a:p>
            <a:pPr algn="ctr" defTabSz="892175" eaLnBrk="0" hangingPunct="0"/>
            <a:r>
              <a:rPr lang="en-GB" altLang="zh-CN" sz="1600" dirty="0">
                <a:solidFill>
                  <a:srgbClr val="FFFFFF"/>
                </a:solidFill>
                <a:ea typeface="SimSun" pitchFamily="2" charset="-122"/>
              </a:rPr>
              <a:t>(n=39)</a:t>
            </a:r>
          </a:p>
        </p:txBody>
      </p:sp>
      <p:sp>
        <p:nvSpPr>
          <p:cNvPr id="19" name="AutoShape 8"/>
          <p:cNvSpPr>
            <a:spLocks noChangeArrowheads="1"/>
          </p:cNvSpPr>
          <p:nvPr/>
        </p:nvSpPr>
        <p:spPr bwMode="auto">
          <a:xfrm>
            <a:off x="5478811" y="2264783"/>
            <a:ext cx="352805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OSE-2101 q3w for 6 doses then q8w to year 1 then q12w</a:t>
            </a:r>
          </a:p>
          <a:p>
            <a:pPr algn="ctr" defTabSz="892175" eaLnBrk="0" hangingPunct="0"/>
            <a:r>
              <a:rPr lang="en-GB" altLang="zh-CN" sz="1600" dirty="0">
                <a:solidFill>
                  <a:srgbClr val="FFFFFF"/>
                </a:solidFill>
                <a:ea typeface="SimSun" pitchFamily="2" charset="-122"/>
              </a:rPr>
              <a:t>(n=64)</a:t>
            </a:r>
          </a:p>
        </p:txBody>
      </p:sp>
    </p:spTree>
    <p:extLst>
      <p:ext uri="{BB962C8B-B14F-4D97-AF65-F5344CB8AC3E}">
        <p14:creationId xmlns:p14="http://schemas.microsoft.com/office/powerpoint/2010/main" val="4200931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LBA47: </a:t>
            </a:r>
            <a:r>
              <a:rPr lang="en-GB" dirty="0"/>
              <a:t>Activity of OSE-2101 in HLA-A2+ non-small cell lung cancer (NSCLC) patients after failure to immune checkpoint inhibitors (IO): final results of phase 3 Atalante-1 randomised trial </a:t>
            </a:r>
            <a:r>
              <a:rPr lang="en-US" dirty="0"/>
              <a:t>– </a:t>
            </a:r>
            <a:r>
              <a:rPr lang="en-US" dirty="0" err="1"/>
              <a:t>Besse</a:t>
            </a:r>
            <a:r>
              <a:rPr lang="en-US" dirty="0"/>
              <a:t> B, et al</a:t>
            </a:r>
          </a:p>
        </p:txBody>
      </p:sp>
      <p:sp>
        <p:nvSpPr>
          <p:cNvPr id="3" name="Content Placeholder 2"/>
          <p:cNvSpPr>
            <a:spLocks noGrp="1"/>
          </p:cNvSpPr>
          <p:nvPr>
            <p:ph idx="1"/>
          </p:nvPr>
        </p:nvSpPr>
        <p:spPr>
          <a:xfrm>
            <a:off x="304800" y="1246909"/>
            <a:ext cx="11582400" cy="399077"/>
          </a:xfrm>
        </p:spPr>
        <p:txBody>
          <a:bodyPr/>
          <a:lstStyle/>
          <a:p>
            <a:r>
              <a:rPr lang="en-US" b="1" dirty="0"/>
              <a:t>Key results:</a:t>
            </a:r>
            <a:endParaRPr lang="en-US" b="1" dirty="0">
              <a:solidFill>
                <a:srgbClr val="FF0000"/>
              </a:solidFill>
            </a:endParaRPr>
          </a:p>
        </p:txBody>
      </p:sp>
      <p:sp>
        <p:nvSpPr>
          <p:cNvPr id="5" name="Text Placeholder 4"/>
          <p:cNvSpPr>
            <a:spLocks noGrp="1"/>
          </p:cNvSpPr>
          <p:nvPr>
            <p:ph type="body" sz="quarter" idx="11"/>
          </p:nvPr>
        </p:nvSpPr>
        <p:spPr>
          <a:xfrm>
            <a:off x="6379633" y="6521312"/>
            <a:ext cx="5507567" cy="200025"/>
          </a:xfrm>
        </p:spPr>
        <p:txBody>
          <a:bodyPr/>
          <a:lstStyle/>
          <a:p>
            <a:r>
              <a:rPr lang="en-US" dirty="0" err="1"/>
              <a:t>Besse</a:t>
            </a:r>
            <a:r>
              <a:rPr lang="en-US" dirty="0"/>
              <a:t> B, et al. Ann </a:t>
            </a:r>
            <a:r>
              <a:rPr lang="en-US" dirty="0" err="1"/>
              <a:t>Oncol</a:t>
            </a:r>
            <a:r>
              <a:rPr lang="en-US" dirty="0"/>
              <a:t> 2021;32(</a:t>
            </a:r>
            <a:r>
              <a:rPr lang="en-US" dirty="0" err="1"/>
              <a:t>suppl</a:t>
            </a:r>
            <a:r>
              <a:rPr lang="en-US" dirty="0"/>
              <a:t>):</a:t>
            </a:r>
            <a:r>
              <a:rPr lang="en-US" dirty="0" err="1"/>
              <a:t>Abstr</a:t>
            </a:r>
            <a:r>
              <a:rPr lang="en-US" dirty="0"/>
              <a:t> LBA47</a:t>
            </a:r>
          </a:p>
        </p:txBody>
      </p:sp>
      <p:sp>
        <p:nvSpPr>
          <p:cNvPr id="6" name="TextBox 5">
            <a:extLst>
              <a:ext uri="{FF2B5EF4-FFF2-40B4-BE49-F238E27FC236}">
                <a16:creationId xmlns:a16="http://schemas.microsoft.com/office/drawing/2014/main" id="{568AC07B-4347-4D19-8F7D-F9A8ABB3E945}"/>
              </a:ext>
            </a:extLst>
          </p:cNvPr>
          <p:cNvSpPr txBox="1"/>
          <p:nvPr/>
        </p:nvSpPr>
        <p:spPr>
          <a:xfrm>
            <a:off x="2695570" y="1613209"/>
            <a:ext cx="5997156" cy="338554"/>
          </a:xfrm>
          <a:prstGeom prst="rect">
            <a:avLst/>
          </a:prstGeom>
          <a:noFill/>
        </p:spPr>
        <p:txBody>
          <a:bodyPr wrap="none" rtlCol="0">
            <a:spAutoFit/>
          </a:bodyPr>
          <a:lstStyle/>
          <a:p>
            <a:pPr algn="ctr"/>
            <a:r>
              <a:rPr lang="en-US" sz="1600" b="1" dirty="0">
                <a:solidFill>
                  <a:schemeClr val="tx1"/>
                </a:solidFill>
              </a:rPr>
              <a:t>Overall survival in the new population of interest (post-hoc)</a:t>
            </a:r>
            <a:endParaRPr lang="en-GB" sz="1600" b="1" dirty="0">
              <a:solidFill>
                <a:schemeClr val="tx1"/>
              </a:solidFill>
            </a:endParaRPr>
          </a:p>
        </p:txBody>
      </p:sp>
      <p:sp>
        <p:nvSpPr>
          <p:cNvPr id="7" name="Freeform 21">
            <a:extLst>
              <a:ext uri="{FF2B5EF4-FFF2-40B4-BE49-F238E27FC236}">
                <a16:creationId xmlns:a16="http://schemas.microsoft.com/office/drawing/2014/main" id="{AFAEE0DA-9E1A-4FC3-A863-EBFE0DB7DCF9}"/>
              </a:ext>
            </a:extLst>
          </p:cNvPr>
          <p:cNvSpPr>
            <a:spLocks/>
          </p:cNvSpPr>
          <p:nvPr/>
        </p:nvSpPr>
        <p:spPr bwMode="auto">
          <a:xfrm>
            <a:off x="2039221" y="2019488"/>
            <a:ext cx="8050352" cy="288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AC0A1D08-386B-4267-8A0B-19E3A61230F7}"/>
              </a:ext>
            </a:extLst>
          </p:cNvPr>
          <p:cNvGrpSpPr/>
          <p:nvPr/>
        </p:nvGrpSpPr>
        <p:grpSpPr>
          <a:xfrm>
            <a:off x="1206059" y="1833333"/>
            <a:ext cx="827543" cy="3132000"/>
            <a:chOff x="1576099" y="1338124"/>
            <a:chExt cx="827543" cy="2858279"/>
          </a:xfrm>
        </p:grpSpPr>
        <p:sp>
          <p:nvSpPr>
            <p:cNvPr id="9" name="Line 6">
              <a:extLst>
                <a:ext uri="{FF2B5EF4-FFF2-40B4-BE49-F238E27FC236}">
                  <a16:creationId xmlns:a16="http://schemas.microsoft.com/office/drawing/2014/main" id="{928E984D-9160-40B8-9E91-337AA49AABD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7">
              <a:extLst>
                <a:ext uri="{FF2B5EF4-FFF2-40B4-BE49-F238E27FC236}">
                  <a16:creationId xmlns:a16="http://schemas.microsoft.com/office/drawing/2014/main" id="{59D84F4C-87E8-4C06-9C6C-D45698CAADF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8">
              <a:extLst>
                <a:ext uri="{FF2B5EF4-FFF2-40B4-BE49-F238E27FC236}">
                  <a16:creationId xmlns:a16="http://schemas.microsoft.com/office/drawing/2014/main" id="{3E357B0F-F481-4C6F-BAC8-0F349D732DC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9">
              <a:extLst>
                <a:ext uri="{FF2B5EF4-FFF2-40B4-BE49-F238E27FC236}">
                  <a16:creationId xmlns:a16="http://schemas.microsoft.com/office/drawing/2014/main" id="{AA2C12F0-F745-4749-8EBD-AA026FB918C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0">
              <a:extLst>
                <a:ext uri="{FF2B5EF4-FFF2-40B4-BE49-F238E27FC236}">
                  <a16:creationId xmlns:a16="http://schemas.microsoft.com/office/drawing/2014/main" id="{EDFB5037-09D4-4C32-9DDF-CFA252671798}"/>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1">
              <a:extLst>
                <a:ext uri="{FF2B5EF4-FFF2-40B4-BE49-F238E27FC236}">
                  <a16:creationId xmlns:a16="http://schemas.microsoft.com/office/drawing/2014/main" id="{CE7C24E7-C443-4266-B878-883F4D5FD5DF}"/>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TextBox 14">
              <a:extLst>
                <a:ext uri="{FF2B5EF4-FFF2-40B4-BE49-F238E27FC236}">
                  <a16:creationId xmlns:a16="http://schemas.microsoft.com/office/drawing/2014/main" id="{94CF0620-018A-4D67-A522-BBBC9223700A}"/>
                </a:ext>
              </a:extLst>
            </p:cNvPr>
            <p:cNvSpPr txBox="1"/>
            <p:nvPr/>
          </p:nvSpPr>
          <p:spPr>
            <a:xfrm rot="16200000">
              <a:off x="1132243" y="2641651"/>
              <a:ext cx="1195489"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OS probability</a:t>
              </a:r>
            </a:p>
          </p:txBody>
        </p:sp>
        <p:sp>
          <p:nvSpPr>
            <p:cNvPr id="16" name="TextBox 15">
              <a:extLst>
                <a:ext uri="{FF2B5EF4-FFF2-40B4-BE49-F238E27FC236}">
                  <a16:creationId xmlns:a16="http://schemas.microsoft.com/office/drawing/2014/main" id="{0726824E-BAEF-4980-BCF1-56957DFE386B}"/>
                </a:ext>
              </a:extLst>
            </p:cNvPr>
            <p:cNvSpPr txBox="1"/>
            <p:nvPr/>
          </p:nvSpPr>
          <p:spPr>
            <a:xfrm>
              <a:off x="1861762" y="1338124"/>
              <a:ext cx="433131"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a:t>
              </a:r>
            </a:p>
          </p:txBody>
        </p:sp>
        <p:sp>
          <p:nvSpPr>
            <p:cNvPr id="17" name="TextBox 16">
              <a:extLst>
                <a:ext uri="{FF2B5EF4-FFF2-40B4-BE49-F238E27FC236}">
                  <a16:creationId xmlns:a16="http://schemas.microsoft.com/office/drawing/2014/main" id="{F938E457-618F-45B3-83D9-9ED33FEE1425}"/>
                </a:ext>
              </a:extLst>
            </p:cNvPr>
            <p:cNvSpPr txBox="1"/>
            <p:nvPr/>
          </p:nvSpPr>
          <p:spPr>
            <a:xfrm>
              <a:off x="1861766" y="1862263"/>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0.8</a:t>
              </a:r>
            </a:p>
          </p:txBody>
        </p:sp>
        <p:sp>
          <p:nvSpPr>
            <p:cNvPr id="18" name="TextBox 17">
              <a:extLst>
                <a:ext uri="{FF2B5EF4-FFF2-40B4-BE49-F238E27FC236}">
                  <a16:creationId xmlns:a16="http://schemas.microsoft.com/office/drawing/2014/main" id="{4F36D35C-7566-457F-AED2-78F977DF8AA6}"/>
                </a:ext>
              </a:extLst>
            </p:cNvPr>
            <p:cNvSpPr txBox="1"/>
            <p:nvPr/>
          </p:nvSpPr>
          <p:spPr>
            <a:xfrm>
              <a:off x="1861766" y="2360794"/>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0.6</a:t>
              </a:r>
            </a:p>
          </p:txBody>
        </p:sp>
        <p:sp>
          <p:nvSpPr>
            <p:cNvPr id="19" name="TextBox 18">
              <a:extLst>
                <a:ext uri="{FF2B5EF4-FFF2-40B4-BE49-F238E27FC236}">
                  <a16:creationId xmlns:a16="http://schemas.microsoft.com/office/drawing/2014/main" id="{BE467212-262B-4F19-8CA2-10D35A7FD72A}"/>
                </a:ext>
              </a:extLst>
            </p:cNvPr>
            <p:cNvSpPr txBox="1"/>
            <p:nvPr/>
          </p:nvSpPr>
          <p:spPr>
            <a:xfrm>
              <a:off x="1861766" y="2875447"/>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0.4</a:t>
              </a:r>
            </a:p>
          </p:txBody>
        </p:sp>
        <p:sp>
          <p:nvSpPr>
            <p:cNvPr id="20" name="TextBox 19">
              <a:extLst>
                <a:ext uri="{FF2B5EF4-FFF2-40B4-BE49-F238E27FC236}">
                  <a16:creationId xmlns:a16="http://schemas.microsoft.com/office/drawing/2014/main" id="{DD85CA29-E0A8-48CD-B802-5F89DC12B598}"/>
                </a:ext>
              </a:extLst>
            </p:cNvPr>
            <p:cNvSpPr txBox="1"/>
            <p:nvPr/>
          </p:nvSpPr>
          <p:spPr>
            <a:xfrm>
              <a:off x="1861766" y="3379350"/>
              <a:ext cx="43313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0.2</a:t>
              </a:r>
            </a:p>
          </p:txBody>
        </p:sp>
        <p:sp>
          <p:nvSpPr>
            <p:cNvPr id="21" name="TextBox 20">
              <a:extLst>
                <a:ext uri="{FF2B5EF4-FFF2-40B4-BE49-F238E27FC236}">
                  <a16:creationId xmlns:a16="http://schemas.microsoft.com/office/drawing/2014/main" id="{5FA48719-BBF1-49C2-BC08-DA4F4AA03192}"/>
                </a:ext>
              </a:extLst>
            </p:cNvPr>
            <p:cNvSpPr txBox="1"/>
            <p:nvPr/>
          </p:nvSpPr>
          <p:spPr>
            <a:xfrm>
              <a:off x="2010854" y="3888626"/>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grpSp>
        <p:nvGrpSpPr>
          <p:cNvPr id="49" name="Group 48">
            <a:extLst>
              <a:ext uri="{FF2B5EF4-FFF2-40B4-BE49-F238E27FC236}">
                <a16:creationId xmlns:a16="http://schemas.microsoft.com/office/drawing/2014/main" id="{3931A17E-739D-4CFF-ACE5-37509EBB001E}"/>
              </a:ext>
            </a:extLst>
          </p:cNvPr>
          <p:cNvGrpSpPr/>
          <p:nvPr/>
        </p:nvGrpSpPr>
        <p:grpSpPr>
          <a:xfrm>
            <a:off x="1971075" y="4913982"/>
            <a:ext cx="8352000" cy="581927"/>
            <a:chOff x="1473905" y="5471106"/>
            <a:chExt cx="4729426" cy="581927"/>
          </a:xfrm>
        </p:grpSpPr>
        <p:sp>
          <p:nvSpPr>
            <p:cNvPr id="22" name="TextBox 21">
              <a:extLst>
                <a:ext uri="{FF2B5EF4-FFF2-40B4-BE49-F238E27FC236}">
                  <a16:creationId xmlns:a16="http://schemas.microsoft.com/office/drawing/2014/main" id="{B785F50A-12E3-438F-8023-2BCC9D8B0014}"/>
                </a:ext>
              </a:extLst>
            </p:cNvPr>
            <p:cNvSpPr txBox="1"/>
            <p:nvPr/>
          </p:nvSpPr>
          <p:spPr>
            <a:xfrm>
              <a:off x="3502120" y="5745256"/>
              <a:ext cx="718189"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sp>
          <p:nvSpPr>
            <p:cNvPr id="23" name="Line 21">
              <a:extLst>
                <a:ext uri="{FF2B5EF4-FFF2-40B4-BE49-F238E27FC236}">
                  <a16:creationId xmlns:a16="http://schemas.microsoft.com/office/drawing/2014/main" id="{F138C46F-F404-481F-87C9-47B11E50C726}"/>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C090981-7CFD-46C3-9679-D78CE8D816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36</a:t>
              </a:r>
            </a:p>
          </p:txBody>
        </p:sp>
        <p:sp>
          <p:nvSpPr>
            <p:cNvPr id="25" name="Line 21">
              <a:extLst>
                <a:ext uri="{FF2B5EF4-FFF2-40B4-BE49-F238E27FC236}">
                  <a16:creationId xmlns:a16="http://schemas.microsoft.com/office/drawing/2014/main" id="{F340D9C2-67D6-4752-93CD-B28D99CD6AEA}"/>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1C2B43-C91C-40E0-9300-C7FAD26C0911}"/>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33</a:t>
              </a:r>
            </a:p>
          </p:txBody>
        </p:sp>
        <p:sp>
          <p:nvSpPr>
            <p:cNvPr id="27" name="Line 21">
              <a:extLst>
                <a:ext uri="{FF2B5EF4-FFF2-40B4-BE49-F238E27FC236}">
                  <a16:creationId xmlns:a16="http://schemas.microsoft.com/office/drawing/2014/main" id="{AD817969-28DB-4F34-A384-D4DA4EEA7CCE}"/>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6F4BACD-8B52-4CF4-80F2-CC6BEA09A201}"/>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30</a:t>
              </a:r>
            </a:p>
          </p:txBody>
        </p:sp>
        <p:sp>
          <p:nvSpPr>
            <p:cNvPr id="29" name="Line 21">
              <a:extLst>
                <a:ext uri="{FF2B5EF4-FFF2-40B4-BE49-F238E27FC236}">
                  <a16:creationId xmlns:a16="http://schemas.microsoft.com/office/drawing/2014/main" id="{1ED26824-C142-4C0C-916A-414D5A3B0F0C}"/>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7D5A1EC-9CAE-4C02-94B4-B9A6FFAF25C0}"/>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27</a:t>
              </a:r>
            </a:p>
          </p:txBody>
        </p:sp>
        <p:sp>
          <p:nvSpPr>
            <p:cNvPr id="31" name="Line 21">
              <a:extLst>
                <a:ext uri="{FF2B5EF4-FFF2-40B4-BE49-F238E27FC236}">
                  <a16:creationId xmlns:a16="http://schemas.microsoft.com/office/drawing/2014/main" id="{C1CD841E-DC0A-4886-8E30-8B7C7BB87B31}"/>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D96AB50-90D6-4B89-B616-7A2EEF8644B0}"/>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24</a:t>
              </a:r>
            </a:p>
          </p:txBody>
        </p:sp>
        <p:sp>
          <p:nvSpPr>
            <p:cNvPr id="33" name="Line 21">
              <a:extLst>
                <a:ext uri="{FF2B5EF4-FFF2-40B4-BE49-F238E27FC236}">
                  <a16:creationId xmlns:a16="http://schemas.microsoft.com/office/drawing/2014/main" id="{BB12B9BE-C5A4-42AB-96A5-808D5B2E764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196923E-5953-4963-BDB9-8721BA730181}"/>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21</a:t>
              </a:r>
            </a:p>
          </p:txBody>
        </p:sp>
        <p:sp>
          <p:nvSpPr>
            <p:cNvPr id="35" name="Line 21">
              <a:extLst>
                <a:ext uri="{FF2B5EF4-FFF2-40B4-BE49-F238E27FC236}">
                  <a16:creationId xmlns:a16="http://schemas.microsoft.com/office/drawing/2014/main" id="{FE01F536-5562-477A-87C1-7F66602C2E99}"/>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B1761E0-A196-47D9-A7F0-64A40AB9BE2D}"/>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37" name="Line 21">
              <a:extLst>
                <a:ext uri="{FF2B5EF4-FFF2-40B4-BE49-F238E27FC236}">
                  <a16:creationId xmlns:a16="http://schemas.microsoft.com/office/drawing/2014/main" id="{7456EE5D-0AA3-4BD2-AE25-6C8A951E3126}"/>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7F7812D-7D51-4311-86DB-44D3EFC5EFCB}"/>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15</a:t>
              </a:r>
            </a:p>
          </p:txBody>
        </p:sp>
        <p:sp>
          <p:nvSpPr>
            <p:cNvPr id="39" name="Line 21">
              <a:extLst>
                <a:ext uri="{FF2B5EF4-FFF2-40B4-BE49-F238E27FC236}">
                  <a16:creationId xmlns:a16="http://schemas.microsoft.com/office/drawing/2014/main" id="{EFF33E56-E6D7-43B0-96E4-1FFBF4C09149}"/>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D4EA6D2-3290-4A0C-8637-DCDDADC6A67B}"/>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41" name="Line 21">
              <a:extLst>
                <a:ext uri="{FF2B5EF4-FFF2-40B4-BE49-F238E27FC236}">
                  <a16:creationId xmlns:a16="http://schemas.microsoft.com/office/drawing/2014/main" id="{86E7C35F-F84A-467B-B91E-CB74982977D9}"/>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F8CC6E6-FC5C-44FD-94FE-8C94564AB976}"/>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9</a:t>
              </a:r>
            </a:p>
          </p:txBody>
        </p:sp>
        <p:sp>
          <p:nvSpPr>
            <p:cNvPr id="43" name="Line 21">
              <a:extLst>
                <a:ext uri="{FF2B5EF4-FFF2-40B4-BE49-F238E27FC236}">
                  <a16:creationId xmlns:a16="http://schemas.microsoft.com/office/drawing/2014/main" id="{74A67639-F3D2-49C7-98CB-E1CB09222AC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373952F-E416-4AEB-89D2-3EABBBDE4137}"/>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45" name="Line 21">
              <a:extLst>
                <a:ext uri="{FF2B5EF4-FFF2-40B4-BE49-F238E27FC236}">
                  <a16:creationId xmlns:a16="http://schemas.microsoft.com/office/drawing/2014/main" id="{C781DB54-2FFD-4ED7-8146-41BDA3BF0E25}"/>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7EFE629-DD12-424A-8173-E7B0906628EA}"/>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3</a:t>
              </a:r>
            </a:p>
          </p:txBody>
        </p:sp>
        <p:sp>
          <p:nvSpPr>
            <p:cNvPr id="47" name="Line 21">
              <a:extLst>
                <a:ext uri="{FF2B5EF4-FFF2-40B4-BE49-F238E27FC236}">
                  <a16:creationId xmlns:a16="http://schemas.microsoft.com/office/drawing/2014/main" id="{AFA69835-309A-4E4B-AD98-C35444BC56D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57497B55-0C92-4D3C-9A35-8E551DBF9222}"/>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grpSp>
        <p:nvGrpSpPr>
          <p:cNvPr id="78" name="Group 77">
            <a:extLst>
              <a:ext uri="{FF2B5EF4-FFF2-40B4-BE49-F238E27FC236}">
                <a16:creationId xmlns:a16="http://schemas.microsoft.com/office/drawing/2014/main" id="{B1D39006-C813-49F7-B27D-3379662D05A5}"/>
              </a:ext>
            </a:extLst>
          </p:cNvPr>
          <p:cNvGrpSpPr/>
          <p:nvPr/>
        </p:nvGrpSpPr>
        <p:grpSpPr>
          <a:xfrm>
            <a:off x="1987289" y="5488814"/>
            <a:ext cx="8182123" cy="288147"/>
            <a:chOff x="2519465" y="5834861"/>
            <a:chExt cx="8182123" cy="288147"/>
          </a:xfrm>
        </p:grpSpPr>
        <p:sp>
          <p:nvSpPr>
            <p:cNvPr id="53" name="TextBox 52">
              <a:extLst>
                <a:ext uri="{FF2B5EF4-FFF2-40B4-BE49-F238E27FC236}">
                  <a16:creationId xmlns:a16="http://schemas.microsoft.com/office/drawing/2014/main" id="{4D6F4F09-BF94-44F7-B173-8CAA44A58C26}"/>
                </a:ext>
              </a:extLst>
            </p:cNvPr>
            <p:cNvSpPr txBox="1"/>
            <p:nvPr/>
          </p:nvSpPr>
          <p:spPr>
            <a:xfrm>
              <a:off x="10529499"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0D06C0EB-1F7C-4A33-87E8-42D5CD89F3F7}"/>
                </a:ext>
              </a:extLst>
            </p:cNvPr>
            <p:cNvSpPr txBox="1"/>
            <p:nvPr/>
          </p:nvSpPr>
          <p:spPr>
            <a:xfrm>
              <a:off x="9866137"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p:txBody>
        </p:sp>
        <p:sp>
          <p:nvSpPr>
            <p:cNvPr id="57" name="TextBox 56">
              <a:extLst>
                <a:ext uri="{FF2B5EF4-FFF2-40B4-BE49-F238E27FC236}">
                  <a16:creationId xmlns:a16="http://schemas.microsoft.com/office/drawing/2014/main" id="{EE162AB7-2FAD-49B7-B62D-D57806247576}"/>
                </a:ext>
              </a:extLst>
            </p:cNvPr>
            <p:cNvSpPr txBox="1"/>
            <p:nvPr/>
          </p:nvSpPr>
          <p:spPr>
            <a:xfrm>
              <a:off x="9202775"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a:t>
              </a:r>
            </a:p>
          </p:txBody>
        </p:sp>
        <p:sp>
          <p:nvSpPr>
            <p:cNvPr id="59" name="TextBox 58">
              <a:extLst>
                <a:ext uri="{FF2B5EF4-FFF2-40B4-BE49-F238E27FC236}">
                  <a16:creationId xmlns:a16="http://schemas.microsoft.com/office/drawing/2014/main" id="{F68A152F-344C-4E62-81C6-A801CF9D4CD3}"/>
                </a:ext>
              </a:extLst>
            </p:cNvPr>
            <p:cNvSpPr txBox="1"/>
            <p:nvPr/>
          </p:nvSpPr>
          <p:spPr>
            <a:xfrm>
              <a:off x="8539413"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a:t>
              </a:r>
            </a:p>
          </p:txBody>
        </p:sp>
        <p:sp>
          <p:nvSpPr>
            <p:cNvPr id="61" name="TextBox 60">
              <a:extLst>
                <a:ext uri="{FF2B5EF4-FFF2-40B4-BE49-F238E27FC236}">
                  <a16:creationId xmlns:a16="http://schemas.microsoft.com/office/drawing/2014/main" id="{C48C149D-D389-4F20-ADE3-3902BE3B8577}"/>
                </a:ext>
              </a:extLst>
            </p:cNvPr>
            <p:cNvSpPr txBox="1"/>
            <p:nvPr/>
          </p:nvSpPr>
          <p:spPr>
            <a:xfrm>
              <a:off x="7876052"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a:t>
              </a:r>
            </a:p>
          </p:txBody>
        </p:sp>
        <p:sp>
          <p:nvSpPr>
            <p:cNvPr id="63" name="TextBox 62">
              <a:extLst>
                <a:ext uri="{FF2B5EF4-FFF2-40B4-BE49-F238E27FC236}">
                  <a16:creationId xmlns:a16="http://schemas.microsoft.com/office/drawing/2014/main" id="{EA18EBFD-7467-4219-8E07-93BCE5693571}"/>
                </a:ext>
              </a:extLst>
            </p:cNvPr>
            <p:cNvSpPr txBox="1"/>
            <p:nvPr/>
          </p:nvSpPr>
          <p:spPr>
            <a:xfrm>
              <a:off x="7212690" y="583486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a:t>
              </a:r>
            </a:p>
          </p:txBody>
        </p:sp>
        <p:sp>
          <p:nvSpPr>
            <p:cNvPr id="65" name="TextBox 64">
              <a:extLst>
                <a:ext uri="{FF2B5EF4-FFF2-40B4-BE49-F238E27FC236}">
                  <a16:creationId xmlns:a16="http://schemas.microsoft.com/office/drawing/2014/main" id="{A1B83DE8-9B3C-458F-A88B-84EF55E5DB37}"/>
                </a:ext>
              </a:extLst>
            </p:cNvPr>
            <p:cNvSpPr txBox="1"/>
            <p:nvPr/>
          </p:nvSpPr>
          <p:spPr>
            <a:xfrm>
              <a:off x="6499635"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12</a:t>
              </a:r>
            </a:p>
          </p:txBody>
        </p:sp>
        <p:sp>
          <p:nvSpPr>
            <p:cNvPr id="67" name="TextBox 66">
              <a:extLst>
                <a:ext uri="{FF2B5EF4-FFF2-40B4-BE49-F238E27FC236}">
                  <a16:creationId xmlns:a16="http://schemas.microsoft.com/office/drawing/2014/main" id="{3C346FF7-847F-429B-B81E-9BF4C9A75E7B}"/>
                </a:ext>
              </a:extLst>
            </p:cNvPr>
            <p:cNvSpPr txBox="1"/>
            <p:nvPr/>
          </p:nvSpPr>
          <p:spPr>
            <a:xfrm>
              <a:off x="5836274"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20</a:t>
              </a:r>
            </a:p>
          </p:txBody>
        </p:sp>
        <p:sp>
          <p:nvSpPr>
            <p:cNvPr id="69" name="TextBox 68">
              <a:extLst>
                <a:ext uri="{FF2B5EF4-FFF2-40B4-BE49-F238E27FC236}">
                  <a16:creationId xmlns:a16="http://schemas.microsoft.com/office/drawing/2014/main" id="{2A309E09-0C37-411C-B2E5-3A79BD637B65}"/>
                </a:ext>
              </a:extLst>
            </p:cNvPr>
            <p:cNvSpPr txBox="1"/>
            <p:nvPr/>
          </p:nvSpPr>
          <p:spPr>
            <a:xfrm>
              <a:off x="5172912"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32</a:t>
              </a:r>
            </a:p>
          </p:txBody>
        </p:sp>
        <p:sp>
          <p:nvSpPr>
            <p:cNvPr id="71" name="TextBox 70">
              <a:extLst>
                <a:ext uri="{FF2B5EF4-FFF2-40B4-BE49-F238E27FC236}">
                  <a16:creationId xmlns:a16="http://schemas.microsoft.com/office/drawing/2014/main" id="{A5894690-CE7D-46A9-9148-3C4C1FAD5F26}"/>
                </a:ext>
              </a:extLst>
            </p:cNvPr>
            <p:cNvSpPr txBox="1"/>
            <p:nvPr/>
          </p:nvSpPr>
          <p:spPr>
            <a:xfrm>
              <a:off x="4509550"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44</a:t>
              </a:r>
            </a:p>
          </p:txBody>
        </p:sp>
        <p:sp>
          <p:nvSpPr>
            <p:cNvPr id="73" name="TextBox 72">
              <a:extLst>
                <a:ext uri="{FF2B5EF4-FFF2-40B4-BE49-F238E27FC236}">
                  <a16:creationId xmlns:a16="http://schemas.microsoft.com/office/drawing/2014/main" id="{A4834633-58E3-467E-ABC4-ADAC8AC4E9D8}"/>
                </a:ext>
              </a:extLst>
            </p:cNvPr>
            <p:cNvSpPr txBox="1"/>
            <p:nvPr/>
          </p:nvSpPr>
          <p:spPr>
            <a:xfrm>
              <a:off x="3846188"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59</a:t>
              </a:r>
            </a:p>
          </p:txBody>
        </p:sp>
        <p:sp>
          <p:nvSpPr>
            <p:cNvPr id="75" name="TextBox 74">
              <a:extLst>
                <a:ext uri="{FF2B5EF4-FFF2-40B4-BE49-F238E27FC236}">
                  <a16:creationId xmlns:a16="http://schemas.microsoft.com/office/drawing/2014/main" id="{EB828C86-8154-410C-825E-99938362FA0D}"/>
                </a:ext>
              </a:extLst>
            </p:cNvPr>
            <p:cNvSpPr txBox="1"/>
            <p:nvPr/>
          </p:nvSpPr>
          <p:spPr>
            <a:xfrm>
              <a:off x="3182827"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70</a:t>
              </a:r>
            </a:p>
          </p:txBody>
        </p:sp>
        <p:sp>
          <p:nvSpPr>
            <p:cNvPr id="77" name="TextBox 76">
              <a:extLst>
                <a:ext uri="{FF2B5EF4-FFF2-40B4-BE49-F238E27FC236}">
                  <a16:creationId xmlns:a16="http://schemas.microsoft.com/office/drawing/2014/main" id="{6181C3F4-134C-433D-BB70-5C12F1CE910F}"/>
                </a:ext>
              </a:extLst>
            </p:cNvPr>
            <p:cNvSpPr txBox="1"/>
            <p:nvPr/>
          </p:nvSpPr>
          <p:spPr>
            <a:xfrm>
              <a:off x="2519465" y="583486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80</a:t>
              </a:r>
            </a:p>
          </p:txBody>
        </p:sp>
      </p:grpSp>
      <p:grpSp>
        <p:nvGrpSpPr>
          <p:cNvPr id="79" name="Group 78">
            <a:extLst>
              <a:ext uri="{FF2B5EF4-FFF2-40B4-BE49-F238E27FC236}">
                <a16:creationId xmlns:a16="http://schemas.microsoft.com/office/drawing/2014/main" id="{948E92B6-D293-48D3-85C1-B676BEC15307}"/>
              </a:ext>
            </a:extLst>
          </p:cNvPr>
          <p:cNvGrpSpPr/>
          <p:nvPr/>
        </p:nvGrpSpPr>
        <p:grpSpPr>
          <a:xfrm>
            <a:off x="1987289" y="5751461"/>
            <a:ext cx="6192037" cy="288147"/>
            <a:chOff x="2519465" y="5834861"/>
            <a:chExt cx="6192037" cy="288147"/>
          </a:xfrm>
        </p:grpSpPr>
        <p:sp>
          <p:nvSpPr>
            <p:cNvPr id="83" name="TextBox 82">
              <a:extLst>
                <a:ext uri="{FF2B5EF4-FFF2-40B4-BE49-F238E27FC236}">
                  <a16:creationId xmlns:a16="http://schemas.microsoft.com/office/drawing/2014/main" id="{E7949033-2A9D-44DB-82DE-32FDA1D8814C}"/>
                </a:ext>
              </a:extLst>
            </p:cNvPr>
            <p:cNvSpPr txBox="1"/>
            <p:nvPr/>
          </p:nvSpPr>
          <p:spPr>
            <a:xfrm>
              <a:off x="8539413"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id="{5D4C288B-0B3A-456C-8F89-E5D39F912C45}"/>
                </a:ext>
              </a:extLst>
            </p:cNvPr>
            <p:cNvSpPr txBox="1"/>
            <p:nvPr/>
          </p:nvSpPr>
          <p:spPr>
            <a:xfrm>
              <a:off x="7876052"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a:t>
              </a:r>
            </a:p>
          </p:txBody>
        </p:sp>
        <p:sp>
          <p:nvSpPr>
            <p:cNvPr id="85" name="TextBox 84">
              <a:extLst>
                <a:ext uri="{FF2B5EF4-FFF2-40B4-BE49-F238E27FC236}">
                  <a16:creationId xmlns:a16="http://schemas.microsoft.com/office/drawing/2014/main" id="{60877331-38E2-4733-8593-5CD54CA135B0}"/>
                </a:ext>
              </a:extLst>
            </p:cNvPr>
            <p:cNvSpPr txBox="1"/>
            <p:nvPr/>
          </p:nvSpPr>
          <p:spPr>
            <a:xfrm>
              <a:off x="7212690"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a:t>
              </a:r>
            </a:p>
          </p:txBody>
        </p:sp>
        <p:sp>
          <p:nvSpPr>
            <p:cNvPr id="86" name="TextBox 85">
              <a:extLst>
                <a:ext uri="{FF2B5EF4-FFF2-40B4-BE49-F238E27FC236}">
                  <a16:creationId xmlns:a16="http://schemas.microsoft.com/office/drawing/2014/main" id="{743C3833-AEA1-4427-9A45-29FBEC61A8E0}"/>
                </a:ext>
              </a:extLst>
            </p:cNvPr>
            <p:cNvSpPr txBox="1"/>
            <p:nvPr/>
          </p:nvSpPr>
          <p:spPr>
            <a:xfrm>
              <a:off x="6549328"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3</a:t>
              </a:r>
            </a:p>
          </p:txBody>
        </p:sp>
        <p:sp>
          <p:nvSpPr>
            <p:cNvPr id="87" name="TextBox 86">
              <a:extLst>
                <a:ext uri="{FF2B5EF4-FFF2-40B4-BE49-F238E27FC236}">
                  <a16:creationId xmlns:a16="http://schemas.microsoft.com/office/drawing/2014/main" id="{6E3728DA-B926-49B9-806B-1A880C8506A8}"/>
                </a:ext>
              </a:extLst>
            </p:cNvPr>
            <p:cNvSpPr txBox="1"/>
            <p:nvPr/>
          </p:nvSpPr>
          <p:spPr>
            <a:xfrm>
              <a:off x="5885967"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5</a:t>
              </a:r>
            </a:p>
          </p:txBody>
        </p:sp>
        <p:sp>
          <p:nvSpPr>
            <p:cNvPr id="88" name="TextBox 87">
              <a:extLst>
                <a:ext uri="{FF2B5EF4-FFF2-40B4-BE49-F238E27FC236}">
                  <a16:creationId xmlns:a16="http://schemas.microsoft.com/office/drawing/2014/main" id="{190E930D-2957-4B5C-B756-2DA3953FDCB1}"/>
                </a:ext>
              </a:extLst>
            </p:cNvPr>
            <p:cNvSpPr txBox="1"/>
            <p:nvPr/>
          </p:nvSpPr>
          <p:spPr>
            <a:xfrm>
              <a:off x="5222605" y="5834861"/>
              <a:ext cx="172089"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9</a:t>
              </a:r>
            </a:p>
          </p:txBody>
        </p:sp>
        <p:sp>
          <p:nvSpPr>
            <p:cNvPr id="89" name="TextBox 88">
              <a:extLst>
                <a:ext uri="{FF2B5EF4-FFF2-40B4-BE49-F238E27FC236}">
                  <a16:creationId xmlns:a16="http://schemas.microsoft.com/office/drawing/2014/main" id="{713EA5AE-231A-4CB2-A3B2-067A01DC8F20}"/>
                </a:ext>
              </a:extLst>
            </p:cNvPr>
            <p:cNvSpPr txBox="1"/>
            <p:nvPr/>
          </p:nvSpPr>
          <p:spPr>
            <a:xfrm>
              <a:off x="4509550" y="5834861"/>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15</a:t>
              </a:r>
            </a:p>
          </p:txBody>
        </p:sp>
        <p:sp>
          <p:nvSpPr>
            <p:cNvPr id="90" name="TextBox 89">
              <a:extLst>
                <a:ext uri="{FF2B5EF4-FFF2-40B4-BE49-F238E27FC236}">
                  <a16:creationId xmlns:a16="http://schemas.microsoft.com/office/drawing/2014/main" id="{C50D99C2-3F36-4DC1-B26D-67A05DA507F5}"/>
                </a:ext>
              </a:extLst>
            </p:cNvPr>
            <p:cNvSpPr txBox="1"/>
            <p:nvPr/>
          </p:nvSpPr>
          <p:spPr>
            <a:xfrm>
              <a:off x="3846188" y="5834861"/>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24</a:t>
              </a:r>
            </a:p>
          </p:txBody>
        </p:sp>
        <p:sp>
          <p:nvSpPr>
            <p:cNvPr id="91" name="TextBox 90">
              <a:extLst>
                <a:ext uri="{FF2B5EF4-FFF2-40B4-BE49-F238E27FC236}">
                  <a16:creationId xmlns:a16="http://schemas.microsoft.com/office/drawing/2014/main" id="{21DC9B9C-B32C-40A3-B66B-83759F81A8AC}"/>
                </a:ext>
              </a:extLst>
            </p:cNvPr>
            <p:cNvSpPr txBox="1"/>
            <p:nvPr/>
          </p:nvSpPr>
          <p:spPr>
            <a:xfrm>
              <a:off x="3182827" y="5834861"/>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29</a:t>
              </a:r>
            </a:p>
          </p:txBody>
        </p:sp>
        <p:sp>
          <p:nvSpPr>
            <p:cNvPr id="92" name="TextBox 91">
              <a:extLst>
                <a:ext uri="{FF2B5EF4-FFF2-40B4-BE49-F238E27FC236}">
                  <a16:creationId xmlns:a16="http://schemas.microsoft.com/office/drawing/2014/main" id="{2D659F8F-97E8-4853-A4C2-07F5E44AF064}"/>
                </a:ext>
              </a:extLst>
            </p:cNvPr>
            <p:cNvSpPr txBox="1"/>
            <p:nvPr/>
          </p:nvSpPr>
          <p:spPr>
            <a:xfrm>
              <a:off x="2519465" y="5834861"/>
              <a:ext cx="271475" cy="288147"/>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38</a:t>
              </a:r>
            </a:p>
          </p:txBody>
        </p:sp>
      </p:grpSp>
      <p:sp>
        <p:nvSpPr>
          <p:cNvPr id="93" name="TextBox 92">
            <a:extLst>
              <a:ext uri="{FF2B5EF4-FFF2-40B4-BE49-F238E27FC236}">
                <a16:creationId xmlns:a16="http://schemas.microsoft.com/office/drawing/2014/main" id="{1696A299-1949-4053-A7F2-B602A2F22D3C}"/>
              </a:ext>
            </a:extLst>
          </p:cNvPr>
          <p:cNvSpPr txBox="1"/>
          <p:nvPr/>
        </p:nvSpPr>
        <p:spPr>
          <a:xfrm>
            <a:off x="966694" y="5212361"/>
            <a:ext cx="990977" cy="307777"/>
          </a:xfrm>
          <a:prstGeom prst="rect">
            <a:avLst/>
          </a:prstGeom>
          <a:noFill/>
        </p:spPr>
        <p:txBody>
          <a:bodyPr wrap="none" rtlCol="0">
            <a:spAutoFit/>
          </a:bodyPr>
          <a:lstStyle/>
          <a:p>
            <a:pPr algn="r"/>
            <a:r>
              <a:rPr lang="en-US" sz="1400" dirty="0">
                <a:solidFill>
                  <a:schemeClr val="tx1"/>
                </a:solidFill>
              </a:rPr>
              <a:t>No. at risk</a:t>
            </a:r>
            <a:endParaRPr lang="en-GB" sz="1400" dirty="0">
              <a:solidFill>
                <a:schemeClr val="tx1"/>
              </a:solidFill>
            </a:endParaRPr>
          </a:p>
        </p:txBody>
      </p:sp>
      <p:sp>
        <p:nvSpPr>
          <p:cNvPr id="94" name="TextBox 93">
            <a:extLst>
              <a:ext uri="{FF2B5EF4-FFF2-40B4-BE49-F238E27FC236}">
                <a16:creationId xmlns:a16="http://schemas.microsoft.com/office/drawing/2014/main" id="{D5B87843-11E3-4812-97FE-75B34CAD3E48}"/>
              </a:ext>
            </a:extLst>
          </p:cNvPr>
          <p:cNvSpPr txBox="1"/>
          <p:nvPr/>
        </p:nvSpPr>
        <p:spPr>
          <a:xfrm>
            <a:off x="936237" y="5478999"/>
            <a:ext cx="1021434" cy="307777"/>
          </a:xfrm>
          <a:prstGeom prst="rect">
            <a:avLst/>
          </a:prstGeom>
          <a:noFill/>
        </p:spPr>
        <p:txBody>
          <a:bodyPr wrap="none" rtlCol="0">
            <a:spAutoFit/>
          </a:bodyPr>
          <a:lstStyle/>
          <a:p>
            <a:pPr algn="r"/>
            <a:r>
              <a:rPr lang="en-US" sz="1400" dirty="0">
                <a:solidFill>
                  <a:schemeClr val="accent1"/>
                </a:solidFill>
              </a:rPr>
              <a:t>OSE-2101</a:t>
            </a:r>
            <a:endParaRPr lang="en-GB" sz="1400" dirty="0">
              <a:solidFill>
                <a:schemeClr val="accent1"/>
              </a:solidFill>
            </a:endParaRPr>
          </a:p>
        </p:txBody>
      </p:sp>
      <p:sp>
        <p:nvSpPr>
          <p:cNvPr id="95" name="TextBox 94">
            <a:extLst>
              <a:ext uri="{FF2B5EF4-FFF2-40B4-BE49-F238E27FC236}">
                <a16:creationId xmlns:a16="http://schemas.microsoft.com/office/drawing/2014/main" id="{F5DFE651-5A02-4D5F-BAA6-15CD165C6804}"/>
              </a:ext>
            </a:extLst>
          </p:cNvPr>
          <p:cNvSpPr txBox="1"/>
          <p:nvPr/>
        </p:nvSpPr>
        <p:spPr>
          <a:xfrm>
            <a:off x="1423549" y="5741646"/>
            <a:ext cx="534122" cy="307777"/>
          </a:xfrm>
          <a:prstGeom prst="rect">
            <a:avLst/>
          </a:prstGeom>
          <a:noFill/>
        </p:spPr>
        <p:txBody>
          <a:bodyPr wrap="none" rtlCol="0">
            <a:spAutoFit/>
          </a:bodyPr>
          <a:lstStyle/>
          <a:p>
            <a:pPr algn="r"/>
            <a:r>
              <a:rPr lang="en-US" sz="1400" dirty="0" err="1">
                <a:solidFill>
                  <a:srgbClr val="FF6600"/>
                </a:solidFill>
              </a:rPr>
              <a:t>SoC</a:t>
            </a:r>
            <a:endParaRPr lang="en-GB" sz="1400" dirty="0">
              <a:solidFill>
                <a:srgbClr val="FF6600"/>
              </a:solidFill>
            </a:endParaRPr>
          </a:p>
        </p:txBody>
      </p:sp>
      <p:sp>
        <p:nvSpPr>
          <p:cNvPr id="96" name="Text Placeholder 4">
            <a:extLst>
              <a:ext uri="{FF2B5EF4-FFF2-40B4-BE49-F238E27FC236}">
                <a16:creationId xmlns:a16="http://schemas.microsoft.com/office/drawing/2014/main" id="{BB939A84-CB6C-4D8C-A8F0-E96E6659B372}"/>
              </a:ext>
            </a:extLst>
          </p:cNvPr>
          <p:cNvSpPr txBox="1">
            <a:spLocks/>
          </p:cNvSpPr>
          <p:nvPr/>
        </p:nvSpPr>
        <p:spPr bwMode="auto">
          <a:xfrm>
            <a:off x="355922" y="6521312"/>
            <a:ext cx="5507567" cy="20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600"/>
              </a:spcBef>
              <a:spcAft>
                <a:spcPct val="0"/>
              </a:spcAft>
              <a:buClr>
                <a:schemeClr val="bg1"/>
              </a:buClr>
              <a:buSzPct val="110000"/>
              <a:buNone/>
              <a:defRPr sz="1200" baseline="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lgn="l"/>
            <a:r>
              <a:rPr lang="en-US" kern="0" dirty="0"/>
              <a:t>Cut-off: 15 Jan 2021; median follow-up: 25 months</a:t>
            </a:r>
          </a:p>
        </p:txBody>
      </p:sp>
      <p:graphicFrame>
        <p:nvGraphicFramePr>
          <p:cNvPr id="97" name="Table 97">
            <a:extLst>
              <a:ext uri="{FF2B5EF4-FFF2-40B4-BE49-F238E27FC236}">
                <a16:creationId xmlns:a16="http://schemas.microsoft.com/office/drawing/2014/main" id="{5503DDD4-9D4D-4932-A670-020FB62517AC}"/>
              </a:ext>
            </a:extLst>
          </p:cNvPr>
          <p:cNvGraphicFramePr>
            <a:graphicFrameLocks noGrp="1"/>
          </p:cNvGraphicFramePr>
          <p:nvPr>
            <p:extLst>
              <p:ext uri="{D42A27DB-BD31-4B8C-83A1-F6EECF244321}">
                <p14:modId xmlns:p14="http://schemas.microsoft.com/office/powerpoint/2010/main" val="3613323691"/>
              </p:ext>
            </p:extLst>
          </p:nvPr>
        </p:nvGraphicFramePr>
        <p:xfrm>
          <a:off x="6811974" y="2128997"/>
          <a:ext cx="4525542" cy="1154920"/>
        </p:xfrm>
        <a:graphic>
          <a:graphicData uri="http://schemas.openxmlformats.org/drawingml/2006/table">
            <a:tbl>
              <a:tblPr firstRow="1" bandRow="1">
                <a:tableStyleId>{69012ECD-51FC-41F1-AA8D-1B2483CD663E}</a:tableStyleId>
              </a:tblPr>
              <a:tblGrid>
                <a:gridCol w="1524154">
                  <a:extLst>
                    <a:ext uri="{9D8B030D-6E8A-4147-A177-3AD203B41FA5}">
                      <a16:colId xmlns:a16="http://schemas.microsoft.com/office/drawing/2014/main" val="66844584"/>
                    </a:ext>
                  </a:extLst>
                </a:gridCol>
                <a:gridCol w="1745672">
                  <a:extLst>
                    <a:ext uri="{9D8B030D-6E8A-4147-A177-3AD203B41FA5}">
                      <a16:colId xmlns:a16="http://schemas.microsoft.com/office/drawing/2014/main" val="25273082"/>
                    </a:ext>
                  </a:extLst>
                </a:gridCol>
                <a:gridCol w="1255716">
                  <a:extLst>
                    <a:ext uri="{9D8B030D-6E8A-4147-A177-3AD203B41FA5}">
                      <a16:colId xmlns:a16="http://schemas.microsoft.com/office/drawing/2014/main" val="3370325106"/>
                    </a:ext>
                  </a:extLst>
                </a:gridCol>
              </a:tblGrid>
              <a:tr h="0">
                <a:tc>
                  <a:txBody>
                    <a:bodyPr/>
                    <a:lstStyle/>
                    <a:p>
                      <a:endParaRPr lang="en-GB" sz="1400" dirty="0">
                        <a:solidFill>
                          <a:srgbClr val="363636"/>
                        </a:solidFill>
                      </a:endParaRPr>
                    </a:p>
                  </a:txBody>
                  <a:tcPr marL="36000" marR="36000" marT="36000" marB="36000" anchor="ctr"/>
                </a:tc>
                <a:tc>
                  <a:txBody>
                    <a:bodyPr/>
                    <a:lstStyle/>
                    <a:p>
                      <a:pPr algn="ctr"/>
                      <a:r>
                        <a:rPr lang="en-US" sz="1400" dirty="0">
                          <a:solidFill>
                            <a:schemeClr val="tx2"/>
                          </a:solidFill>
                        </a:rPr>
                        <a:t>OSE-2101 </a:t>
                      </a:r>
                    </a:p>
                    <a:p>
                      <a:pPr algn="ctr"/>
                      <a:r>
                        <a:rPr lang="en-US" sz="1400" dirty="0">
                          <a:solidFill>
                            <a:schemeClr val="tx2"/>
                          </a:solidFill>
                        </a:rPr>
                        <a:t>(n=80)</a:t>
                      </a:r>
                      <a:endParaRPr lang="en-GB" sz="1400" dirty="0">
                        <a:solidFill>
                          <a:schemeClr val="tx2"/>
                        </a:solidFill>
                      </a:endParaRPr>
                    </a:p>
                  </a:txBody>
                  <a:tcPr marL="36000" marR="36000" marT="36000" marB="36000" anchor="ctr"/>
                </a:tc>
                <a:tc>
                  <a:txBody>
                    <a:bodyPr/>
                    <a:lstStyle/>
                    <a:p>
                      <a:pPr algn="ctr"/>
                      <a:r>
                        <a:rPr lang="en-US" sz="1400" dirty="0" err="1">
                          <a:solidFill>
                            <a:schemeClr val="tx2"/>
                          </a:solidFill>
                        </a:rPr>
                        <a:t>SoC</a:t>
                      </a:r>
                      <a:r>
                        <a:rPr lang="en-US" sz="1400" dirty="0">
                          <a:solidFill>
                            <a:schemeClr val="tx2"/>
                          </a:solidFill>
                        </a:rPr>
                        <a:t> </a:t>
                      </a:r>
                    </a:p>
                    <a:p>
                      <a:pPr algn="ctr"/>
                      <a:r>
                        <a:rPr lang="en-US" sz="1400" dirty="0">
                          <a:solidFill>
                            <a:schemeClr val="tx2"/>
                          </a:solidFill>
                        </a:rPr>
                        <a:t>(n=38)</a:t>
                      </a:r>
                      <a:endParaRPr lang="en-GB" sz="1400" dirty="0">
                        <a:solidFill>
                          <a:schemeClr val="tx2"/>
                        </a:solidFill>
                      </a:endParaRPr>
                    </a:p>
                  </a:txBody>
                  <a:tcPr marL="36000" marR="36000" marT="36000" marB="36000" anchor="ctr"/>
                </a:tc>
                <a:extLst>
                  <a:ext uri="{0D108BD9-81ED-4DB2-BD59-A6C34878D82A}">
                    <a16:rowId xmlns:a16="http://schemas.microsoft.com/office/drawing/2014/main" val="658035602"/>
                  </a:ext>
                </a:extLst>
              </a:tr>
              <a:tr h="328100">
                <a:tc>
                  <a:txBody>
                    <a:bodyPr/>
                    <a:lstStyle/>
                    <a:p>
                      <a:r>
                        <a:rPr lang="en-US" sz="1400" dirty="0"/>
                        <a:t>Events, n (%)</a:t>
                      </a:r>
                      <a:endParaRPr lang="en-GB" sz="1400" dirty="0">
                        <a:solidFill>
                          <a:srgbClr val="363636"/>
                        </a:solidFill>
                      </a:endParaRPr>
                    </a:p>
                  </a:txBody>
                  <a:tcPr marL="36000" marR="36000" marT="36000" marB="36000" anchor="ctr"/>
                </a:tc>
                <a:tc>
                  <a:txBody>
                    <a:bodyPr/>
                    <a:lstStyle/>
                    <a:p>
                      <a:pPr algn="ctr"/>
                      <a:r>
                        <a:rPr lang="en-US" sz="1400" dirty="0"/>
                        <a:t>61 (76)</a:t>
                      </a:r>
                      <a:endParaRPr lang="en-GB" sz="1400" dirty="0">
                        <a:solidFill>
                          <a:srgbClr val="002850"/>
                        </a:solidFill>
                      </a:endParaRPr>
                    </a:p>
                  </a:txBody>
                  <a:tcPr marL="36000" marR="36000" marT="36000" marB="36000" anchor="ctr"/>
                </a:tc>
                <a:tc>
                  <a:txBody>
                    <a:bodyPr/>
                    <a:lstStyle/>
                    <a:p>
                      <a:pPr algn="ctr"/>
                      <a:r>
                        <a:rPr lang="en-US" sz="1400" dirty="0"/>
                        <a:t>34 (90)</a:t>
                      </a:r>
                      <a:endParaRPr lang="en-GB" sz="1400" dirty="0">
                        <a:solidFill>
                          <a:srgbClr val="FF6600"/>
                        </a:solidFill>
                      </a:endParaRPr>
                    </a:p>
                  </a:txBody>
                  <a:tcPr marL="36000" marR="36000" marT="36000" marB="36000" anchor="ctr"/>
                </a:tc>
                <a:extLst>
                  <a:ext uri="{0D108BD9-81ED-4DB2-BD59-A6C34878D82A}">
                    <a16:rowId xmlns:a16="http://schemas.microsoft.com/office/drawing/2014/main" val="406410877"/>
                  </a:ext>
                </a:extLst>
              </a:tr>
              <a:tr h="328100">
                <a:tc>
                  <a:txBody>
                    <a:bodyPr/>
                    <a:lstStyle/>
                    <a:p>
                      <a:r>
                        <a:rPr lang="en-US" sz="1400" dirty="0"/>
                        <a:t>mOS, </a:t>
                      </a:r>
                      <a:r>
                        <a:rPr lang="en-US" sz="1400" dirty="0" err="1"/>
                        <a:t>mo</a:t>
                      </a:r>
                      <a:r>
                        <a:rPr lang="en-US" sz="1400" dirty="0"/>
                        <a:t> (95%CI)</a:t>
                      </a:r>
                      <a:endParaRPr lang="en-GB" sz="1400" dirty="0">
                        <a:solidFill>
                          <a:srgbClr val="363636"/>
                        </a:solidFill>
                      </a:endParaRPr>
                    </a:p>
                  </a:txBody>
                  <a:tcPr marL="36000" marR="36000" marT="36000" marB="36000" anchor="ctr"/>
                </a:tc>
                <a:tc>
                  <a:txBody>
                    <a:bodyPr/>
                    <a:lstStyle/>
                    <a:p>
                      <a:pPr algn="ctr"/>
                      <a:r>
                        <a:rPr lang="en-US" sz="1400" dirty="0"/>
                        <a:t>11.1 (8.6, 13.5)</a:t>
                      </a:r>
                      <a:endParaRPr lang="en-GB" sz="1400" dirty="0">
                        <a:solidFill>
                          <a:srgbClr val="002850"/>
                        </a:solidFill>
                      </a:endParaRPr>
                    </a:p>
                  </a:txBody>
                  <a:tcPr marL="36000" marR="36000" marT="36000" marB="36000" anchor="ctr"/>
                </a:tc>
                <a:tc>
                  <a:txBody>
                    <a:bodyPr/>
                    <a:lstStyle/>
                    <a:p>
                      <a:pPr algn="ctr"/>
                      <a:r>
                        <a:rPr lang="en-US" sz="1400" dirty="0"/>
                        <a:t>7.5 (4.7, 10.3)</a:t>
                      </a:r>
                      <a:endParaRPr lang="en-GB" sz="1400" dirty="0">
                        <a:solidFill>
                          <a:srgbClr val="FF6600"/>
                        </a:solidFill>
                      </a:endParaRPr>
                    </a:p>
                  </a:txBody>
                  <a:tcPr marL="36000" marR="36000" marT="36000" marB="36000" anchor="ctr"/>
                </a:tc>
                <a:extLst>
                  <a:ext uri="{0D108BD9-81ED-4DB2-BD59-A6C34878D82A}">
                    <a16:rowId xmlns:a16="http://schemas.microsoft.com/office/drawing/2014/main" val="1221239193"/>
                  </a:ext>
                </a:extLst>
              </a:tr>
            </a:tbl>
          </a:graphicData>
        </a:graphic>
      </p:graphicFrame>
      <p:grpSp>
        <p:nvGrpSpPr>
          <p:cNvPr id="121" name="Group 120">
            <a:extLst>
              <a:ext uri="{FF2B5EF4-FFF2-40B4-BE49-F238E27FC236}">
                <a16:creationId xmlns:a16="http://schemas.microsoft.com/office/drawing/2014/main" id="{2EC50E67-3F26-45CC-B147-F99609C3B2FE}"/>
              </a:ext>
            </a:extLst>
          </p:cNvPr>
          <p:cNvGrpSpPr/>
          <p:nvPr/>
        </p:nvGrpSpPr>
        <p:grpSpPr>
          <a:xfrm>
            <a:off x="2148985" y="2001662"/>
            <a:ext cx="7344000" cy="2847927"/>
            <a:chOff x="1504950" y="1652587"/>
            <a:chExt cx="9175308" cy="3560216"/>
          </a:xfrm>
        </p:grpSpPr>
        <p:sp>
          <p:nvSpPr>
            <p:cNvPr id="101" name="Freeform: Shape 100">
              <a:extLst>
                <a:ext uri="{FF2B5EF4-FFF2-40B4-BE49-F238E27FC236}">
                  <a16:creationId xmlns:a16="http://schemas.microsoft.com/office/drawing/2014/main" id="{25CFA79C-AED9-4E17-8DE6-C2D8113DC03D}"/>
                </a:ext>
              </a:extLst>
            </p:cNvPr>
            <p:cNvSpPr/>
            <p:nvPr/>
          </p:nvSpPr>
          <p:spPr>
            <a:xfrm>
              <a:off x="1504950" y="1652587"/>
              <a:ext cx="9175308" cy="3560216"/>
            </a:xfrm>
            <a:custGeom>
              <a:avLst/>
              <a:gdLst>
                <a:gd name="connsiteX0" fmla="*/ 9175309 w 9175308"/>
                <a:gd name="connsiteY0" fmla="*/ 3560217 h 3560216"/>
                <a:gd name="connsiteX1" fmla="*/ 9175309 w 9175308"/>
                <a:gd name="connsiteY1" fmla="*/ 3267142 h 3560216"/>
                <a:gd name="connsiteX2" fmla="*/ 8882225 w 9175308"/>
                <a:gd name="connsiteY2" fmla="*/ 3267142 h 3560216"/>
                <a:gd name="connsiteX3" fmla="*/ 8882225 w 9175308"/>
                <a:gd name="connsiteY3" fmla="*/ 2994051 h 3560216"/>
                <a:gd name="connsiteX4" fmla="*/ 6304483 w 9175308"/>
                <a:gd name="connsiteY4" fmla="*/ 2994051 h 3560216"/>
                <a:gd name="connsiteX5" fmla="*/ 6304483 w 9175308"/>
                <a:gd name="connsiteY5" fmla="*/ 2897467 h 3560216"/>
                <a:gd name="connsiteX6" fmla="*/ 6127976 w 9175308"/>
                <a:gd name="connsiteY6" fmla="*/ 2897467 h 3560216"/>
                <a:gd name="connsiteX7" fmla="*/ 6127976 w 9175308"/>
                <a:gd name="connsiteY7" fmla="*/ 2837517 h 3560216"/>
                <a:gd name="connsiteX8" fmla="*/ 5718334 w 9175308"/>
                <a:gd name="connsiteY8" fmla="*/ 2837517 h 3560216"/>
                <a:gd name="connsiteX9" fmla="*/ 5718334 w 9175308"/>
                <a:gd name="connsiteY9" fmla="*/ 2754259 h 3560216"/>
                <a:gd name="connsiteX10" fmla="*/ 5658384 w 9175308"/>
                <a:gd name="connsiteY10" fmla="*/ 2754259 h 3560216"/>
                <a:gd name="connsiteX11" fmla="*/ 5658384 w 9175308"/>
                <a:gd name="connsiteY11" fmla="*/ 2654341 h 3560216"/>
                <a:gd name="connsiteX12" fmla="*/ 4669250 w 9175308"/>
                <a:gd name="connsiteY12" fmla="*/ 2654341 h 3560216"/>
                <a:gd name="connsiteX13" fmla="*/ 4669250 w 9175308"/>
                <a:gd name="connsiteY13" fmla="*/ 2517801 h 3560216"/>
                <a:gd name="connsiteX14" fmla="*/ 4609300 w 9175308"/>
                <a:gd name="connsiteY14" fmla="*/ 2517801 h 3560216"/>
                <a:gd name="connsiteX15" fmla="*/ 4609300 w 9175308"/>
                <a:gd name="connsiteY15" fmla="*/ 2461184 h 3560216"/>
                <a:gd name="connsiteX16" fmla="*/ 4389492 w 9175308"/>
                <a:gd name="connsiteY16" fmla="*/ 2461184 h 3560216"/>
                <a:gd name="connsiteX17" fmla="*/ 4389492 w 9175308"/>
                <a:gd name="connsiteY17" fmla="*/ 2391242 h 3560216"/>
                <a:gd name="connsiteX18" fmla="*/ 4256275 w 9175308"/>
                <a:gd name="connsiteY18" fmla="*/ 2391242 h 3560216"/>
                <a:gd name="connsiteX19" fmla="*/ 4256275 w 9175308"/>
                <a:gd name="connsiteY19" fmla="*/ 2314642 h 3560216"/>
                <a:gd name="connsiteX20" fmla="*/ 4076433 w 9175308"/>
                <a:gd name="connsiteY20" fmla="*/ 2314642 h 3560216"/>
                <a:gd name="connsiteX21" fmla="*/ 4076433 w 9175308"/>
                <a:gd name="connsiteY21" fmla="*/ 2264683 h 3560216"/>
                <a:gd name="connsiteX22" fmla="*/ 3866617 w 9175308"/>
                <a:gd name="connsiteY22" fmla="*/ 2264683 h 3560216"/>
                <a:gd name="connsiteX23" fmla="*/ 3866617 w 9175308"/>
                <a:gd name="connsiteY23" fmla="*/ 2211400 h 3560216"/>
                <a:gd name="connsiteX24" fmla="*/ 3740058 w 9175308"/>
                <a:gd name="connsiteY24" fmla="*/ 2211400 h 3560216"/>
                <a:gd name="connsiteX25" fmla="*/ 3740058 w 9175308"/>
                <a:gd name="connsiteY25" fmla="*/ 2151450 h 3560216"/>
                <a:gd name="connsiteX26" fmla="*/ 3620167 w 9175308"/>
                <a:gd name="connsiteY26" fmla="*/ 2151450 h 3560216"/>
                <a:gd name="connsiteX27" fmla="*/ 3620167 w 9175308"/>
                <a:gd name="connsiteY27" fmla="*/ 2098167 h 3560216"/>
                <a:gd name="connsiteX28" fmla="*/ 3433667 w 9175308"/>
                <a:gd name="connsiteY28" fmla="*/ 2098167 h 3560216"/>
                <a:gd name="connsiteX29" fmla="*/ 3433667 w 9175308"/>
                <a:gd name="connsiteY29" fmla="*/ 1994926 h 3560216"/>
                <a:gd name="connsiteX30" fmla="*/ 3233833 w 9175308"/>
                <a:gd name="connsiteY30" fmla="*/ 1994926 h 3560216"/>
                <a:gd name="connsiteX31" fmla="*/ 3233833 w 9175308"/>
                <a:gd name="connsiteY31" fmla="*/ 1951625 h 3560216"/>
                <a:gd name="connsiteX32" fmla="*/ 3187208 w 9175308"/>
                <a:gd name="connsiteY32" fmla="*/ 1951625 h 3560216"/>
                <a:gd name="connsiteX33" fmla="*/ 3187208 w 9175308"/>
                <a:gd name="connsiteY33" fmla="*/ 1908334 h 3560216"/>
                <a:gd name="connsiteX34" fmla="*/ 3123933 w 9175308"/>
                <a:gd name="connsiteY34" fmla="*/ 1908334 h 3560216"/>
                <a:gd name="connsiteX35" fmla="*/ 3123933 w 9175308"/>
                <a:gd name="connsiteY35" fmla="*/ 1871701 h 3560216"/>
                <a:gd name="connsiteX36" fmla="*/ 3097292 w 9175308"/>
                <a:gd name="connsiteY36" fmla="*/ 1871701 h 3560216"/>
                <a:gd name="connsiteX37" fmla="*/ 3097292 w 9175308"/>
                <a:gd name="connsiteY37" fmla="*/ 1805083 h 3560216"/>
                <a:gd name="connsiteX38" fmla="*/ 3067317 w 9175308"/>
                <a:gd name="connsiteY38" fmla="*/ 1805083 h 3560216"/>
                <a:gd name="connsiteX39" fmla="*/ 3067317 w 9175308"/>
                <a:gd name="connsiteY39" fmla="*/ 1751800 h 3560216"/>
                <a:gd name="connsiteX40" fmla="*/ 2764250 w 9175308"/>
                <a:gd name="connsiteY40" fmla="*/ 1751800 h 3560216"/>
                <a:gd name="connsiteX41" fmla="*/ 2764250 w 9175308"/>
                <a:gd name="connsiteY41" fmla="*/ 1701841 h 3560216"/>
                <a:gd name="connsiteX42" fmla="*/ 2671001 w 9175308"/>
                <a:gd name="connsiteY42" fmla="*/ 1701841 h 3560216"/>
                <a:gd name="connsiteX43" fmla="*/ 2671001 w 9175308"/>
                <a:gd name="connsiteY43" fmla="*/ 1675200 h 3560216"/>
                <a:gd name="connsiteX44" fmla="*/ 2581075 w 9175308"/>
                <a:gd name="connsiteY44" fmla="*/ 1675200 h 3560216"/>
                <a:gd name="connsiteX45" fmla="*/ 2581075 w 9175308"/>
                <a:gd name="connsiteY45" fmla="*/ 1628575 h 3560216"/>
                <a:gd name="connsiteX46" fmla="*/ 2554434 w 9175308"/>
                <a:gd name="connsiteY46" fmla="*/ 1628575 h 3560216"/>
                <a:gd name="connsiteX47" fmla="*/ 2554434 w 9175308"/>
                <a:gd name="connsiteY47" fmla="*/ 1575292 h 3560216"/>
                <a:gd name="connsiteX48" fmla="*/ 2441201 w 9175308"/>
                <a:gd name="connsiteY48" fmla="*/ 1575292 h 3560216"/>
                <a:gd name="connsiteX49" fmla="*/ 2441201 w 9175308"/>
                <a:gd name="connsiteY49" fmla="*/ 1492025 h 3560216"/>
                <a:gd name="connsiteX50" fmla="*/ 2417883 w 9175308"/>
                <a:gd name="connsiteY50" fmla="*/ 1492025 h 3560216"/>
                <a:gd name="connsiteX51" fmla="*/ 2417883 w 9175308"/>
                <a:gd name="connsiteY51" fmla="*/ 1432084 h 3560216"/>
                <a:gd name="connsiteX52" fmla="*/ 2394576 w 9175308"/>
                <a:gd name="connsiteY52" fmla="*/ 1432084 h 3560216"/>
                <a:gd name="connsiteX53" fmla="*/ 2394576 w 9175308"/>
                <a:gd name="connsiteY53" fmla="*/ 1408767 h 3560216"/>
                <a:gd name="connsiteX54" fmla="*/ 2371258 w 9175308"/>
                <a:gd name="connsiteY54" fmla="*/ 1408767 h 3560216"/>
                <a:gd name="connsiteX55" fmla="*/ 2371258 w 9175308"/>
                <a:gd name="connsiteY55" fmla="*/ 1348816 h 3560216"/>
                <a:gd name="connsiteX56" fmla="*/ 2317975 w 9175308"/>
                <a:gd name="connsiteY56" fmla="*/ 1348816 h 3560216"/>
                <a:gd name="connsiteX57" fmla="*/ 2317975 w 9175308"/>
                <a:gd name="connsiteY57" fmla="*/ 1302191 h 3560216"/>
                <a:gd name="connsiteX58" fmla="*/ 2261359 w 9175308"/>
                <a:gd name="connsiteY58" fmla="*/ 1302191 h 3560216"/>
                <a:gd name="connsiteX59" fmla="*/ 2261359 w 9175308"/>
                <a:gd name="connsiteY59" fmla="*/ 1258900 h 3560216"/>
                <a:gd name="connsiteX60" fmla="*/ 2101491 w 9175308"/>
                <a:gd name="connsiteY60" fmla="*/ 1258900 h 3560216"/>
                <a:gd name="connsiteX61" fmla="*/ 2101491 w 9175308"/>
                <a:gd name="connsiteY61" fmla="*/ 1228925 h 3560216"/>
                <a:gd name="connsiteX62" fmla="*/ 2028225 w 9175308"/>
                <a:gd name="connsiteY62" fmla="*/ 1228925 h 3560216"/>
                <a:gd name="connsiteX63" fmla="*/ 2028225 w 9175308"/>
                <a:gd name="connsiteY63" fmla="*/ 1175642 h 3560216"/>
                <a:gd name="connsiteX64" fmla="*/ 1938309 w 9175308"/>
                <a:gd name="connsiteY64" fmla="*/ 1175642 h 3560216"/>
                <a:gd name="connsiteX65" fmla="*/ 1938309 w 9175308"/>
                <a:gd name="connsiteY65" fmla="*/ 1139000 h 3560216"/>
                <a:gd name="connsiteX66" fmla="*/ 1868367 w 9175308"/>
                <a:gd name="connsiteY66" fmla="*/ 1139000 h 3560216"/>
                <a:gd name="connsiteX67" fmla="*/ 1868367 w 9175308"/>
                <a:gd name="connsiteY67" fmla="*/ 1069067 h 3560216"/>
                <a:gd name="connsiteX68" fmla="*/ 1845050 w 9175308"/>
                <a:gd name="connsiteY68" fmla="*/ 1069067 h 3560216"/>
                <a:gd name="connsiteX69" fmla="*/ 1845050 w 9175308"/>
                <a:gd name="connsiteY69" fmla="*/ 1039092 h 3560216"/>
                <a:gd name="connsiteX70" fmla="*/ 1811750 w 9175308"/>
                <a:gd name="connsiteY70" fmla="*/ 1039092 h 3560216"/>
                <a:gd name="connsiteX71" fmla="*/ 1811750 w 9175308"/>
                <a:gd name="connsiteY71" fmla="*/ 999125 h 3560216"/>
                <a:gd name="connsiteX72" fmla="*/ 1758458 w 9175308"/>
                <a:gd name="connsiteY72" fmla="*/ 999125 h 3560216"/>
                <a:gd name="connsiteX73" fmla="*/ 1758458 w 9175308"/>
                <a:gd name="connsiteY73" fmla="*/ 935847 h 3560216"/>
                <a:gd name="connsiteX74" fmla="*/ 1741808 w 9175308"/>
                <a:gd name="connsiteY74" fmla="*/ 935847 h 3560216"/>
                <a:gd name="connsiteX75" fmla="*/ 1741808 w 9175308"/>
                <a:gd name="connsiteY75" fmla="*/ 899213 h 3560216"/>
                <a:gd name="connsiteX76" fmla="*/ 1605258 w 9175308"/>
                <a:gd name="connsiteY76" fmla="*/ 899213 h 3560216"/>
                <a:gd name="connsiteX77" fmla="*/ 1605258 w 9175308"/>
                <a:gd name="connsiteY77" fmla="*/ 842596 h 3560216"/>
                <a:gd name="connsiteX78" fmla="*/ 1541983 w 9175308"/>
                <a:gd name="connsiteY78" fmla="*/ 842596 h 3560216"/>
                <a:gd name="connsiteX79" fmla="*/ 1541983 w 9175308"/>
                <a:gd name="connsiteY79" fmla="*/ 799301 h 3560216"/>
                <a:gd name="connsiteX80" fmla="*/ 1512008 w 9175308"/>
                <a:gd name="connsiteY80" fmla="*/ 799301 h 3560216"/>
                <a:gd name="connsiteX81" fmla="*/ 1512008 w 9175308"/>
                <a:gd name="connsiteY81" fmla="*/ 679406 h 3560216"/>
                <a:gd name="connsiteX82" fmla="*/ 1478709 w 9175308"/>
                <a:gd name="connsiteY82" fmla="*/ 679406 h 3560216"/>
                <a:gd name="connsiteX83" fmla="*/ 1478709 w 9175308"/>
                <a:gd name="connsiteY83" fmla="*/ 632780 h 3560216"/>
                <a:gd name="connsiteX84" fmla="*/ 1405433 w 9175308"/>
                <a:gd name="connsiteY84" fmla="*/ 632780 h 3560216"/>
                <a:gd name="connsiteX85" fmla="*/ 1405433 w 9175308"/>
                <a:gd name="connsiteY85" fmla="*/ 596145 h 3560216"/>
                <a:gd name="connsiteX86" fmla="*/ 1258900 w 9175308"/>
                <a:gd name="connsiteY86" fmla="*/ 596145 h 3560216"/>
                <a:gd name="connsiteX87" fmla="*/ 1258900 w 9175308"/>
                <a:gd name="connsiteY87" fmla="*/ 542858 h 3560216"/>
                <a:gd name="connsiteX88" fmla="*/ 1115692 w 9175308"/>
                <a:gd name="connsiteY88" fmla="*/ 542858 h 3560216"/>
                <a:gd name="connsiteX89" fmla="*/ 1115692 w 9175308"/>
                <a:gd name="connsiteY89" fmla="*/ 502893 h 3560216"/>
                <a:gd name="connsiteX90" fmla="*/ 995791 w 9175308"/>
                <a:gd name="connsiteY90" fmla="*/ 502893 h 3560216"/>
                <a:gd name="connsiteX91" fmla="*/ 995791 w 9175308"/>
                <a:gd name="connsiteY91" fmla="*/ 452937 h 3560216"/>
                <a:gd name="connsiteX92" fmla="*/ 789309 w 9175308"/>
                <a:gd name="connsiteY92" fmla="*/ 452937 h 3560216"/>
                <a:gd name="connsiteX93" fmla="*/ 789309 w 9175308"/>
                <a:gd name="connsiteY93" fmla="*/ 319720 h 3560216"/>
                <a:gd name="connsiteX94" fmla="*/ 749344 w 9175308"/>
                <a:gd name="connsiteY94" fmla="*/ 319720 h 3560216"/>
                <a:gd name="connsiteX95" fmla="*/ 749344 w 9175308"/>
                <a:gd name="connsiteY95" fmla="*/ 239790 h 3560216"/>
                <a:gd name="connsiteX96" fmla="*/ 572833 w 9175308"/>
                <a:gd name="connsiteY96" fmla="*/ 239790 h 3560216"/>
                <a:gd name="connsiteX97" fmla="*/ 572833 w 9175308"/>
                <a:gd name="connsiteY97" fmla="*/ 186503 h 3560216"/>
                <a:gd name="connsiteX98" fmla="*/ 476250 w 9175308"/>
                <a:gd name="connsiteY98" fmla="*/ 186503 h 3560216"/>
                <a:gd name="connsiteX99" fmla="*/ 476250 w 9175308"/>
                <a:gd name="connsiteY99" fmla="*/ 123226 h 3560216"/>
                <a:gd name="connsiteX100" fmla="*/ 326381 w 9175308"/>
                <a:gd name="connsiteY100" fmla="*/ 123226 h 3560216"/>
                <a:gd name="connsiteX101" fmla="*/ 326381 w 9175308"/>
                <a:gd name="connsiteY101" fmla="*/ 76600 h 3560216"/>
                <a:gd name="connsiteX102" fmla="*/ 279755 w 9175308"/>
                <a:gd name="connsiteY102" fmla="*/ 76600 h 3560216"/>
                <a:gd name="connsiteX103" fmla="*/ 279755 w 9175308"/>
                <a:gd name="connsiteY103" fmla="*/ 0 h 3560216"/>
                <a:gd name="connsiteX104" fmla="*/ 0 w 9175308"/>
                <a:gd name="connsiteY104" fmla="*/ 0 h 356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75308" h="3560216">
                  <a:moveTo>
                    <a:pt x="9175309" y="3560217"/>
                  </a:moveTo>
                  <a:lnTo>
                    <a:pt x="9175309" y="3267142"/>
                  </a:lnTo>
                  <a:lnTo>
                    <a:pt x="8882225" y="3267142"/>
                  </a:lnTo>
                  <a:lnTo>
                    <a:pt x="8882225" y="2994051"/>
                  </a:lnTo>
                  <a:lnTo>
                    <a:pt x="6304483" y="2994051"/>
                  </a:lnTo>
                  <a:lnTo>
                    <a:pt x="6304483" y="2897467"/>
                  </a:lnTo>
                  <a:lnTo>
                    <a:pt x="6127976" y="2897467"/>
                  </a:lnTo>
                  <a:lnTo>
                    <a:pt x="6127976" y="2837517"/>
                  </a:lnTo>
                  <a:lnTo>
                    <a:pt x="5718334" y="2837517"/>
                  </a:lnTo>
                  <a:lnTo>
                    <a:pt x="5718334" y="2754259"/>
                  </a:lnTo>
                  <a:lnTo>
                    <a:pt x="5658384" y="2754259"/>
                  </a:lnTo>
                  <a:lnTo>
                    <a:pt x="5658384" y="2654341"/>
                  </a:lnTo>
                  <a:lnTo>
                    <a:pt x="4669250" y="2654341"/>
                  </a:lnTo>
                  <a:lnTo>
                    <a:pt x="4669250" y="2517801"/>
                  </a:lnTo>
                  <a:lnTo>
                    <a:pt x="4609300" y="2517801"/>
                  </a:lnTo>
                  <a:lnTo>
                    <a:pt x="4609300" y="2461184"/>
                  </a:lnTo>
                  <a:lnTo>
                    <a:pt x="4389492" y="2461184"/>
                  </a:lnTo>
                  <a:lnTo>
                    <a:pt x="4389492" y="2391242"/>
                  </a:lnTo>
                  <a:lnTo>
                    <a:pt x="4256275" y="2391242"/>
                  </a:lnTo>
                  <a:lnTo>
                    <a:pt x="4256275" y="2314642"/>
                  </a:lnTo>
                  <a:lnTo>
                    <a:pt x="4076433" y="2314642"/>
                  </a:lnTo>
                  <a:lnTo>
                    <a:pt x="4076433" y="2264683"/>
                  </a:lnTo>
                  <a:lnTo>
                    <a:pt x="3866617" y="2264683"/>
                  </a:lnTo>
                  <a:lnTo>
                    <a:pt x="3866617" y="2211400"/>
                  </a:lnTo>
                  <a:lnTo>
                    <a:pt x="3740058" y="2211400"/>
                  </a:lnTo>
                  <a:lnTo>
                    <a:pt x="3740058" y="2151450"/>
                  </a:lnTo>
                  <a:lnTo>
                    <a:pt x="3620167" y="2151450"/>
                  </a:lnTo>
                  <a:lnTo>
                    <a:pt x="3620167" y="2098167"/>
                  </a:lnTo>
                  <a:lnTo>
                    <a:pt x="3433667" y="2098167"/>
                  </a:lnTo>
                  <a:lnTo>
                    <a:pt x="3433667" y="1994926"/>
                  </a:lnTo>
                  <a:lnTo>
                    <a:pt x="3233833" y="1994926"/>
                  </a:lnTo>
                  <a:lnTo>
                    <a:pt x="3233833" y="1951625"/>
                  </a:lnTo>
                  <a:lnTo>
                    <a:pt x="3187208" y="1951625"/>
                  </a:lnTo>
                  <a:lnTo>
                    <a:pt x="3187208" y="1908334"/>
                  </a:lnTo>
                  <a:lnTo>
                    <a:pt x="3123933" y="1908334"/>
                  </a:lnTo>
                  <a:lnTo>
                    <a:pt x="3123933" y="1871701"/>
                  </a:lnTo>
                  <a:lnTo>
                    <a:pt x="3097292" y="1871701"/>
                  </a:lnTo>
                  <a:lnTo>
                    <a:pt x="3097292" y="1805083"/>
                  </a:lnTo>
                  <a:lnTo>
                    <a:pt x="3067317" y="1805083"/>
                  </a:lnTo>
                  <a:lnTo>
                    <a:pt x="3067317" y="1751800"/>
                  </a:lnTo>
                  <a:lnTo>
                    <a:pt x="2764250" y="1751800"/>
                  </a:lnTo>
                  <a:lnTo>
                    <a:pt x="2764250" y="1701841"/>
                  </a:lnTo>
                  <a:lnTo>
                    <a:pt x="2671001" y="1701841"/>
                  </a:lnTo>
                  <a:lnTo>
                    <a:pt x="2671001" y="1675200"/>
                  </a:lnTo>
                  <a:lnTo>
                    <a:pt x="2581075" y="1675200"/>
                  </a:lnTo>
                  <a:lnTo>
                    <a:pt x="2581075" y="1628575"/>
                  </a:lnTo>
                  <a:lnTo>
                    <a:pt x="2554434" y="1628575"/>
                  </a:lnTo>
                  <a:lnTo>
                    <a:pt x="2554434" y="1575292"/>
                  </a:lnTo>
                  <a:lnTo>
                    <a:pt x="2441201" y="1575292"/>
                  </a:lnTo>
                  <a:lnTo>
                    <a:pt x="2441201" y="1492025"/>
                  </a:lnTo>
                  <a:lnTo>
                    <a:pt x="2417883" y="1492025"/>
                  </a:lnTo>
                  <a:lnTo>
                    <a:pt x="2417883" y="1432084"/>
                  </a:lnTo>
                  <a:lnTo>
                    <a:pt x="2394576" y="1432084"/>
                  </a:lnTo>
                  <a:lnTo>
                    <a:pt x="2394576" y="1408767"/>
                  </a:lnTo>
                  <a:lnTo>
                    <a:pt x="2371258" y="1408767"/>
                  </a:lnTo>
                  <a:lnTo>
                    <a:pt x="2371258" y="1348816"/>
                  </a:lnTo>
                  <a:lnTo>
                    <a:pt x="2317975" y="1348816"/>
                  </a:lnTo>
                  <a:lnTo>
                    <a:pt x="2317975" y="1302191"/>
                  </a:lnTo>
                  <a:lnTo>
                    <a:pt x="2261359" y="1302191"/>
                  </a:lnTo>
                  <a:lnTo>
                    <a:pt x="2261359" y="1258900"/>
                  </a:lnTo>
                  <a:lnTo>
                    <a:pt x="2101491" y="1258900"/>
                  </a:lnTo>
                  <a:lnTo>
                    <a:pt x="2101491" y="1228925"/>
                  </a:lnTo>
                  <a:lnTo>
                    <a:pt x="2028225" y="1228925"/>
                  </a:lnTo>
                  <a:lnTo>
                    <a:pt x="2028225" y="1175642"/>
                  </a:lnTo>
                  <a:lnTo>
                    <a:pt x="1938309" y="1175642"/>
                  </a:lnTo>
                  <a:lnTo>
                    <a:pt x="1938309" y="1139000"/>
                  </a:lnTo>
                  <a:lnTo>
                    <a:pt x="1868367" y="1139000"/>
                  </a:lnTo>
                  <a:lnTo>
                    <a:pt x="1868367" y="1069067"/>
                  </a:lnTo>
                  <a:lnTo>
                    <a:pt x="1845050" y="1069067"/>
                  </a:lnTo>
                  <a:lnTo>
                    <a:pt x="1845050" y="1039092"/>
                  </a:lnTo>
                  <a:lnTo>
                    <a:pt x="1811750" y="1039092"/>
                  </a:lnTo>
                  <a:lnTo>
                    <a:pt x="1811750" y="999125"/>
                  </a:lnTo>
                  <a:lnTo>
                    <a:pt x="1758458" y="999125"/>
                  </a:lnTo>
                  <a:lnTo>
                    <a:pt x="1758458" y="935847"/>
                  </a:lnTo>
                  <a:lnTo>
                    <a:pt x="1741808" y="935847"/>
                  </a:lnTo>
                  <a:lnTo>
                    <a:pt x="1741808" y="899213"/>
                  </a:lnTo>
                  <a:lnTo>
                    <a:pt x="1605258" y="899213"/>
                  </a:lnTo>
                  <a:lnTo>
                    <a:pt x="1605258" y="842596"/>
                  </a:lnTo>
                  <a:lnTo>
                    <a:pt x="1541983" y="842596"/>
                  </a:lnTo>
                  <a:lnTo>
                    <a:pt x="1541983" y="799301"/>
                  </a:lnTo>
                  <a:lnTo>
                    <a:pt x="1512008" y="799301"/>
                  </a:lnTo>
                  <a:lnTo>
                    <a:pt x="1512008" y="679406"/>
                  </a:lnTo>
                  <a:lnTo>
                    <a:pt x="1478709" y="679406"/>
                  </a:lnTo>
                  <a:lnTo>
                    <a:pt x="1478709" y="632780"/>
                  </a:lnTo>
                  <a:lnTo>
                    <a:pt x="1405433" y="632780"/>
                  </a:lnTo>
                  <a:lnTo>
                    <a:pt x="1405433" y="596145"/>
                  </a:lnTo>
                  <a:lnTo>
                    <a:pt x="1258900" y="596145"/>
                  </a:lnTo>
                  <a:lnTo>
                    <a:pt x="1258900" y="542858"/>
                  </a:lnTo>
                  <a:lnTo>
                    <a:pt x="1115692" y="542858"/>
                  </a:lnTo>
                  <a:lnTo>
                    <a:pt x="1115692" y="502893"/>
                  </a:lnTo>
                  <a:lnTo>
                    <a:pt x="995791" y="502893"/>
                  </a:lnTo>
                  <a:lnTo>
                    <a:pt x="995791" y="452937"/>
                  </a:lnTo>
                  <a:lnTo>
                    <a:pt x="789309" y="452937"/>
                  </a:lnTo>
                  <a:lnTo>
                    <a:pt x="789309" y="319720"/>
                  </a:lnTo>
                  <a:lnTo>
                    <a:pt x="749344" y="319720"/>
                  </a:lnTo>
                  <a:lnTo>
                    <a:pt x="749344" y="239790"/>
                  </a:lnTo>
                  <a:lnTo>
                    <a:pt x="572833" y="239790"/>
                  </a:lnTo>
                  <a:lnTo>
                    <a:pt x="572833" y="186503"/>
                  </a:lnTo>
                  <a:lnTo>
                    <a:pt x="476250" y="186503"/>
                  </a:lnTo>
                  <a:lnTo>
                    <a:pt x="476250" y="123226"/>
                  </a:lnTo>
                  <a:lnTo>
                    <a:pt x="326381" y="123226"/>
                  </a:lnTo>
                  <a:lnTo>
                    <a:pt x="326381" y="76600"/>
                  </a:lnTo>
                  <a:lnTo>
                    <a:pt x="279755" y="76600"/>
                  </a:lnTo>
                  <a:lnTo>
                    <a:pt x="279755" y="0"/>
                  </a:lnTo>
                  <a:lnTo>
                    <a:pt x="0" y="0"/>
                  </a:lnTo>
                </a:path>
              </a:pathLst>
            </a:custGeom>
            <a:noFill/>
            <a:ln w="25400" cap="flat">
              <a:solidFill>
                <a:schemeClr val="accent1"/>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CF06E264-505E-475E-AFA0-DD4E4933675D}"/>
                </a:ext>
              </a:extLst>
            </p:cNvPr>
            <p:cNvSpPr/>
            <p:nvPr/>
          </p:nvSpPr>
          <p:spPr>
            <a:xfrm>
              <a:off x="2897200" y="219544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8F2A84C-C203-4B98-B822-71FADA9512D9}"/>
                </a:ext>
              </a:extLst>
            </p:cNvPr>
            <p:cNvSpPr/>
            <p:nvPr/>
          </p:nvSpPr>
          <p:spPr>
            <a:xfrm>
              <a:off x="4211650" y="330035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20519ED9-4280-40ED-90D7-CA09FC0C5D05}"/>
                </a:ext>
              </a:extLst>
            </p:cNvPr>
            <p:cNvSpPr/>
            <p:nvPr/>
          </p:nvSpPr>
          <p:spPr>
            <a:xfrm>
              <a:off x="4478350" y="33575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A77DDB6D-2E98-4023-8723-7BFA5FCD960D}"/>
                </a:ext>
              </a:extLst>
            </p:cNvPr>
            <p:cNvSpPr/>
            <p:nvPr/>
          </p:nvSpPr>
          <p:spPr>
            <a:xfrm>
              <a:off x="4649800" y="350990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7CFE182-1563-420D-A387-5673B4495693}"/>
                </a:ext>
              </a:extLst>
            </p:cNvPr>
            <p:cNvSpPr/>
            <p:nvPr/>
          </p:nvSpPr>
          <p:spPr>
            <a:xfrm>
              <a:off x="4840300" y="36051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A241B06E-353E-431D-8ACB-C2F9FDBEB20E}"/>
                </a:ext>
              </a:extLst>
            </p:cNvPr>
            <p:cNvSpPr/>
            <p:nvPr/>
          </p:nvSpPr>
          <p:spPr>
            <a:xfrm>
              <a:off x="4897450" y="36051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61144CF5-8D9E-4020-A4E3-AF4BB74EE2C4}"/>
                </a:ext>
              </a:extLst>
            </p:cNvPr>
            <p:cNvSpPr/>
            <p:nvPr/>
          </p:nvSpPr>
          <p:spPr>
            <a:xfrm>
              <a:off x="5030800" y="37004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C2538353-06BA-4C0F-BF30-CCBD4E7D5DD2}"/>
                </a:ext>
              </a:extLst>
            </p:cNvPr>
            <p:cNvSpPr/>
            <p:nvPr/>
          </p:nvSpPr>
          <p:spPr>
            <a:xfrm>
              <a:off x="5526100" y="385280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44269C4F-DEB2-4767-B287-D85A3EBF2617}"/>
                </a:ext>
              </a:extLst>
            </p:cNvPr>
            <p:cNvSpPr/>
            <p:nvPr/>
          </p:nvSpPr>
          <p:spPr>
            <a:xfrm>
              <a:off x="5659450" y="3909955"/>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B5DA8635-F3D5-4937-918C-9166D1385B0E}"/>
                </a:ext>
              </a:extLst>
            </p:cNvPr>
            <p:cNvSpPr/>
            <p:nvPr/>
          </p:nvSpPr>
          <p:spPr>
            <a:xfrm>
              <a:off x="5830900" y="39861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D98E47C-8D65-4244-AC44-86C4018F0597}"/>
                </a:ext>
              </a:extLst>
            </p:cNvPr>
            <p:cNvSpPr/>
            <p:nvPr/>
          </p:nvSpPr>
          <p:spPr>
            <a:xfrm>
              <a:off x="6288100" y="42528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58BA856B-D081-46F4-A85C-44149446092F}"/>
                </a:ext>
              </a:extLst>
            </p:cNvPr>
            <p:cNvSpPr/>
            <p:nvPr/>
          </p:nvSpPr>
          <p:spPr>
            <a:xfrm>
              <a:off x="6611950" y="4252855"/>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2B006F02-C009-4474-9E5E-2E8C54ACA3FD}"/>
                </a:ext>
              </a:extLst>
            </p:cNvPr>
            <p:cNvSpPr/>
            <p:nvPr/>
          </p:nvSpPr>
          <p:spPr>
            <a:xfrm>
              <a:off x="7774009" y="450051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341E446B-A9C1-4672-9187-70BDF7B14AAC}"/>
                </a:ext>
              </a:extLst>
            </p:cNvPr>
            <p:cNvSpPr/>
            <p:nvPr/>
          </p:nvSpPr>
          <p:spPr>
            <a:xfrm>
              <a:off x="836455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7DB2955E-FFBA-4E33-8B26-E6390DF9CA24}"/>
                </a:ext>
              </a:extLst>
            </p:cNvPr>
            <p:cNvSpPr/>
            <p:nvPr/>
          </p:nvSpPr>
          <p:spPr>
            <a:xfrm>
              <a:off x="874556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D3ADFBB7-297D-4107-90F5-B2D6F525409C}"/>
                </a:ext>
              </a:extLst>
            </p:cNvPr>
            <p:cNvSpPr/>
            <p:nvPr/>
          </p:nvSpPr>
          <p:spPr>
            <a:xfrm>
              <a:off x="985046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11C9E0EA-50A7-4DD4-9A83-9389BC822CB0}"/>
                </a:ext>
              </a:extLst>
            </p:cNvPr>
            <p:cNvSpPr/>
            <p:nvPr/>
          </p:nvSpPr>
          <p:spPr>
            <a:xfrm>
              <a:off x="990761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A931EAC0-B8C9-43CA-9E95-BDEB84334C3F}"/>
                </a:ext>
              </a:extLst>
            </p:cNvPr>
            <p:cNvSpPr/>
            <p:nvPr/>
          </p:nvSpPr>
          <p:spPr>
            <a:xfrm>
              <a:off x="9907619" y="459576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a:p>
          </p:txBody>
        </p:sp>
      </p:grpSp>
      <p:sp>
        <p:nvSpPr>
          <p:cNvPr id="122" name="TextBox 121">
            <a:extLst>
              <a:ext uri="{FF2B5EF4-FFF2-40B4-BE49-F238E27FC236}">
                <a16:creationId xmlns:a16="http://schemas.microsoft.com/office/drawing/2014/main" id="{1D3523FF-1E04-48DE-89B6-C9CE18F7B685}"/>
              </a:ext>
            </a:extLst>
          </p:cNvPr>
          <p:cNvSpPr txBox="1"/>
          <p:nvPr/>
        </p:nvSpPr>
        <p:spPr>
          <a:xfrm>
            <a:off x="2414648" y="4303425"/>
            <a:ext cx="1021433" cy="523220"/>
          </a:xfrm>
          <a:prstGeom prst="rect">
            <a:avLst/>
          </a:prstGeom>
          <a:noFill/>
        </p:spPr>
        <p:txBody>
          <a:bodyPr wrap="none" rtlCol="0">
            <a:spAutoFit/>
          </a:bodyPr>
          <a:lstStyle/>
          <a:p>
            <a:pPr algn="r"/>
            <a:r>
              <a:rPr lang="en-US" sz="1400" dirty="0">
                <a:solidFill>
                  <a:schemeClr val="accent1"/>
                </a:solidFill>
              </a:rPr>
              <a:t>OSE-2101</a:t>
            </a:r>
          </a:p>
          <a:p>
            <a:r>
              <a:rPr lang="en-US" sz="1400" dirty="0">
                <a:solidFill>
                  <a:srgbClr val="FF6600"/>
                </a:solidFill>
              </a:rPr>
              <a:t>SoC</a:t>
            </a:r>
            <a:endParaRPr lang="en-GB" sz="1400" dirty="0">
              <a:solidFill>
                <a:srgbClr val="FF6600"/>
              </a:solidFill>
            </a:endParaRPr>
          </a:p>
        </p:txBody>
      </p:sp>
      <p:cxnSp>
        <p:nvCxnSpPr>
          <p:cNvPr id="124" name="Straight Connector 123">
            <a:extLst>
              <a:ext uri="{FF2B5EF4-FFF2-40B4-BE49-F238E27FC236}">
                <a16:creationId xmlns:a16="http://schemas.microsoft.com/office/drawing/2014/main" id="{30580B67-BB88-4A31-A735-B66BB073A743}"/>
              </a:ext>
            </a:extLst>
          </p:cNvPr>
          <p:cNvCxnSpPr>
            <a:cxnSpLocks/>
          </p:cNvCxnSpPr>
          <p:nvPr/>
        </p:nvCxnSpPr>
        <p:spPr>
          <a:xfrm>
            <a:off x="2221958" y="4456179"/>
            <a:ext cx="252000" cy="0"/>
          </a:xfrm>
          <a:prstGeom prst="line">
            <a:avLst/>
          </a:prstGeom>
          <a:noFill/>
          <a:ln w="25400" cap="flat">
            <a:solidFill>
              <a:schemeClr val="accent1"/>
            </a:solidFill>
            <a:prstDash val="solid"/>
            <a:miter/>
          </a:ln>
        </p:spPr>
      </p:cxnSp>
      <p:cxnSp>
        <p:nvCxnSpPr>
          <p:cNvPr id="125" name="Straight Connector 124">
            <a:extLst>
              <a:ext uri="{FF2B5EF4-FFF2-40B4-BE49-F238E27FC236}">
                <a16:creationId xmlns:a16="http://schemas.microsoft.com/office/drawing/2014/main" id="{4B1C7E18-7D34-4295-89AF-AFE0721711EF}"/>
              </a:ext>
            </a:extLst>
          </p:cNvPr>
          <p:cNvCxnSpPr>
            <a:cxnSpLocks/>
          </p:cNvCxnSpPr>
          <p:nvPr/>
        </p:nvCxnSpPr>
        <p:spPr>
          <a:xfrm>
            <a:off x="2221958" y="4685155"/>
            <a:ext cx="252000" cy="0"/>
          </a:xfrm>
          <a:prstGeom prst="line">
            <a:avLst/>
          </a:prstGeom>
          <a:noFill/>
          <a:ln w="25400" cap="flat">
            <a:solidFill>
              <a:srgbClr val="FF6600"/>
            </a:solidFill>
            <a:prstDash val="solid"/>
            <a:miter/>
          </a:ln>
        </p:spPr>
      </p:cxnSp>
      <p:grpSp>
        <p:nvGrpSpPr>
          <p:cNvPr id="135" name="Group 134">
            <a:extLst>
              <a:ext uri="{FF2B5EF4-FFF2-40B4-BE49-F238E27FC236}">
                <a16:creationId xmlns:a16="http://schemas.microsoft.com/office/drawing/2014/main" id="{CBC76C92-9C2C-4AAF-8C7C-8E30826FD26A}"/>
              </a:ext>
            </a:extLst>
          </p:cNvPr>
          <p:cNvGrpSpPr/>
          <p:nvPr/>
        </p:nvGrpSpPr>
        <p:grpSpPr>
          <a:xfrm>
            <a:off x="2148985" y="2001662"/>
            <a:ext cx="5359356" cy="2834871"/>
            <a:chOff x="2743199" y="1652634"/>
            <a:chExt cx="6709934" cy="3550653"/>
          </a:xfrm>
        </p:grpSpPr>
        <p:sp>
          <p:nvSpPr>
            <p:cNvPr id="129" name="Freeform: Shape 128">
              <a:extLst>
                <a:ext uri="{FF2B5EF4-FFF2-40B4-BE49-F238E27FC236}">
                  <a16:creationId xmlns:a16="http://schemas.microsoft.com/office/drawing/2014/main" id="{B91E3256-D9B2-4904-B1B2-217AEE369304}"/>
                </a:ext>
              </a:extLst>
            </p:cNvPr>
            <p:cNvSpPr/>
            <p:nvPr/>
          </p:nvSpPr>
          <p:spPr>
            <a:xfrm>
              <a:off x="2743199" y="1652634"/>
              <a:ext cx="6709934" cy="3550653"/>
            </a:xfrm>
            <a:custGeom>
              <a:avLst/>
              <a:gdLst>
                <a:gd name="connsiteX0" fmla="*/ 6709934 w 6709934"/>
                <a:gd name="connsiteY0" fmla="*/ 3550654 h 3550653"/>
                <a:gd name="connsiteX1" fmla="*/ 6709934 w 6709934"/>
                <a:gd name="connsiteY1" fmla="*/ 3399768 h 3550653"/>
                <a:gd name="connsiteX2" fmla="*/ 6384579 w 6709934"/>
                <a:gd name="connsiteY2" fmla="*/ 3399768 h 3550653"/>
                <a:gd name="connsiteX3" fmla="*/ 6384579 w 6709934"/>
                <a:gd name="connsiteY3" fmla="*/ 3244158 h 3550653"/>
                <a:gd name="connsiteX4" fmla="*/ 5578259 w 6709934"/>
                <a:gd name="connsiteY4" fmla="*/ 3244158 h 3550653"/>
                <a:gd name="connsiteX5" fmla="*/ 5578259 w 6709934"/>
                <a:gd name="connsiteY5" fmla="*/ 3102693 h 3550653"/>
                <a:gd name="connsiteX6" fmla="*/ 4437145 w 6709934"/>
                <a:gd name="connsiteY6" fmla="*/ 3102693 h 3550653"/>
                <a:gd name="connsiteX7" fmla="*/ 4437145 w 6709934"/>
                <a:gd name="connsiteY7" fmla="*/ 2947093 h 3550653"/>
                <a:gd name="connsiteX8" fmla="*/ 4356983 w 6709934"/>
                <a:gd name="connsiteY8" fmla="*/ 2947093 h 3550653"/>
                <a:gd name="connsiteX9" fmla="*/ 4356983 w 6709934"/>
                <a:gd name="connsiteY9" fmla="*/ 2805627 h 3550653"/>
                <a:gd name="connsiteX10" fmla="*/ 3810000 w 6709934"/>
                <a:gd name="connsiteY10" fmla="*/ 2805627 h 3550653"/>
                <a:gd name="connsiteX11" fmla="*/ 3810000 w 6709934"/>
                <a:gd name="connsiteY11" fmla="*/ 2654742 h 3550653"/>
                <a:gd name="connsiteX12" fmla="*/ 3380908 w 6709934"/>
                <a:gd name="connsiteY12" fmla="*/ 2654742 h 3550653"/>
                <a:gd name="connsiteX13" fmla="*/ 3380908 w 6709934"/>
                <a:gd name="connsiteY13" fmla="*/ 2584009 h 3550653"/>
                <a:gd name="connsiteX14" fmla="*/ 3272447 w 6709934"/>
                <a:gd name="connsiteY14" fmla="*/ 2584009 h 3550653"/>
                <a:gd name="connsiteX15" fmla="*/ 3272447 w 6709934"/>
                <a:gd name="connsiteY15" fmla="*/ 2489702 h 3550653"/>
                <a:gd name="connsiteX16" fmla="*/ 3168710 w 6709934"/>
                <a:gd name="connsiteY16" fmla="*/ 2489702 h 3550653"/>
                <a:gd name="connsiteX17" fmla="*/ 3168710 w 6709934"/>
                <a:gd name="connsiteY17" fmla="*/ 2367106 h 3550653"/>
                <a:gd name="connsiteX18" fmla="*/ 2852785 w 6709934"/>
                <a:gd name="connsiteY18" fmla="*/ 2367106 h 3550653"/>
                <a:gd name="connsiteX19" fmla="*/ 2852785 w 6709934"/>
                <a:gd name="connsiteY19" fmla="*/ 2277514 h 3550653"/>
                <a:gd name="connsiteX20" fmla="*/ 2697175 w 6709934"/>
                <a:gd name="connsiteY20" fmla="*/ 2277514 h 3550653"/>
                <a:gd name="connsiteX21" fmla="*/ 2697175 w 6709934"/>
                <a:gd name="connsiteY21" fmla="*/ 2140763 h 3550653"/>
                <a:gd name="connsiteX22" fmla="*/ 2593439 w 6709934"/>
                <a:gd name="connsiteY22" fmla="*/ 2140763 h 3550653"/>
                <a:gd name="connsiteX23" fmla="*/ 2593439 w 6709934"/>
                <a:gd name="connsiteY23" fmla="*/ 2088900 h 3550653"/>
                <a:gd name="connsiteX24" fmla="*/ 2329377 w 6709934"/>
                <a:gd name="connsiteY24" fmla="*/ 2088900 h 3550653"/>
                <a:gd name="connsiteX25" fmla="*/ 2329377 w 6709934"/>
                <a:gd name="connsiteY25" fmla="*/ 1989878 h 3550653"/>
                <a:gd name="connsiteX26" fmla="*/ 2235070 w 6709934"/>
                <a:gd name="connsiteY26" fmla="*/ 1989878 h 3550653"/>
                <a:gd name="connsiteX27" fmla="*/ 2235070 w 6709934"/>
                <a:gd name="connsiteY27" fmla="*/ 1829553 h 3550653"/>
                <a:gd name="connsiteX28" fmla="*/ 2070040 w 6709934"/>
                <a:gd name="connsiteY28" fmla="*/ 1829553 h 3550653"/>
                <a:gd name="connsiteX29" fmla="*/ 2070040 w 6709934"/>
                <a:gd name="connsiteY29" fmla="*/ 1692812 h 3550653"/>
                <a:gd name="connsiteX30" fmla="*/ 1985162 w 6709934"/>
                <a:gd name="connsiteY30" fmla="*/ 1692812 h 3550653"/>
                <a:gd name="connsiteX31" fmla="*/ 1985162 w 6709934"/>
                <a:gd name="connsiteY31" fmla="*/ 1574921 h 3550653"/>
                <a:gd name="connsiteX32" fmla="*/ 1871996 w 6709934"/>
                <a:gd name="connsiteY32" fmla="*/ 1574921 h 3550653"/>
                <a:gd name="connsiteX33" fmla="*/ 1871996 w 6709934"/>
                <a:gd name="connsiteY33" fmla="*/ 1508913 h 3550653"/>
                <a:gd name="connsiteX34" fmla="*/ 1801263 w 6709934"/>
                <a:gd name="connsiteY34" fmla="*/ 1508913 h 3550653"/>
                <a:gd name="connsiteX35" fmla="*/ 1801263 w 6709934"/>
                <a:gd name="connsiteY35" fmla="*/ 1306154 h 3550653"/>
                <a:gd name="connsiteX36" fmla="*/ 1395746 w 6709934"/>
                <a:gd name="connsiteY36" fmla="*/ 1306154 h 3550653"/>
                <a:gd name="connsiteX37" fmla="*/ 1395746 w 6709934"/>
                <a:gd name="connsiteY37" fmla="*/ 1211847 h 3550653"/>
                <a:gd name="connsiteX38" fmla="*/ 1292009 w 6709934"/>
                <a:gd name="connsiteY38" fmla="*/ 1211847 h 3550653"/>
                <a:gd name="connsiteX39" fmla="*/ 1292009 w 6709934"/>
                <a:gd name="connsiteY39" fmla="*/ 1126970 h 3550653"/>
                <a:gd name="connsiteX40" fmla="*/ 1207132 w 6709934"/>
                <a:gd name="connsiteY40" fmla="*/ 1126970 h 3550653"/>
                <a:gd name="connsiteX41" fmla="*/ 1207132 w 6709934"/>
                <a:gd name="connsiteY41" fmla="*/ 938354 h 3550653"/>
                <a:gd name="connsiteX42" fmla="*/ 910062 w 6709934"/>
                <a:gd name="connsiteY42" fmla="*/ 938354 h 3550653"/>
                <a:gd name="connsiteX43" fmla="*/ 910062 w 6709934"/>
                <a:gd name="connsiteY43" fmla="*/ 815755 h 3550653"/>
                <a:gd name="connsiteX44" fmla="*/ 801609 w 6709934"/>
                <a:gd name="connsiteY44" fmla="*/ 815755 h 3550653"/>
                <a:gd name="connsiteX45" fmla="*/ 801609 w 6709934"/>
                <a:gd name="connsiteY45" fmla="*/ 660149 h 3550653"/>
                <a:gd name="connsiteX46" fmla="*/ 721448 w 6709934"/>
                <a:gd name="connsiteY46" fmla="*/ 660149 h 3550653"/>
                <a:gd name="connsiteX47" fmla="*/ 721448 w 6709934"/>
                <a:gd name="connsiteY47" fmla="*/ 570556 h 3550653"/>
                <a:gd name="connsiteX48" fmla="*/ 627141 w 6709934"/>
                <a:gd name="connsiteY48" fmla="*/ 570556 h 3550653"/>
                <a:gd name="connsiteX49" fmla="*/ 627141 w 6709934"/>
                <a:gd name="connsiteY49" fmla="*/ 466819 h 3550653"/>
                <a:gd name="connsiteX50" fmla="*/ 419666 w 6709934"/>
                <a:gd name="connsiteY50" fmla="*/ 466819 h 3550653"/>
                <a:gd name="connsiteX51" fmla="*/ 419666 w 6709934"/>
                <a:gd name="connsiteY51" fmla="*/ 292351 h 3550653"/>
                <a:gd name="connsiteX52" fmla="*/ 297067 w 6709934"/>
                <a:gd name="connsiteY52" fmla="*/ 292351 h 3550653"/>
                <a:gd name="connsiteX53" fmla="*/ 297067 w 6709934"/>
                <a:gd name="connsiteY53" fmla="*/ 202760 h 3550653"/>
                <a:gd name="connsiteX54" fmla="*/ 264060 w 6709934"/>
                <a:gd name="connsiteY54" fmla="*/ 202760 h 3550653"/>
                <a:gd name="connsiteX55" fmla="*/ 264060 w 6709934"/>
                <a:gd name="connsiteY55" fmla="*/ 103737 h 3550653"/>
                <a:gd name="connsiteX56" fmla="*/ 89592 w 6709934"/>
                <a:gd name="connsiteY56" fmla="*/ 103737 h 3550653"/>
                <a:gd name="connsiteX57" fmla="*/ 89592 w 6709934"/>
                <a:gd name="connsiteY57" fmla="*/ 4715 h 3550653"/>
                <a:gd name="connsiteX58" fmla="*/ 0 w 6709934"/>
                <a:gd name="connsiteY58" fmla="*/ 4715 h 3550653"/>
                <a:gd name="connsiteX59" fmla="*/ 0 w 6709934"/>
                <a:gd name="connsiteY59" fmla="*/ 0 h 35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09934" h="3550653">
                  <a:moveTo>
                    <a:pt x="6709934" y="3550654"/>
                  </a:moveTo>
                  <a:lnTo>
                    <a:pt x="6709934" y="3399768"/>
                  </a:lnTo>
                  <a:lnTo>
                    <a:pt x="6384579" y="3399768"/>
                  </a:lnTo>
                  <a:lnTo>
                    <a:pt x="6384579" y="3244158"/>
                  </a:lnTo>
                  <a:lnTo>
                    <a:pt x="5578259" y="3244158"/>
                  </a:lnTo>
                  <a:lnTo>
                    <a:pt x="5578259" y="3102693"/>
                  </a:lnTo>
                  <a:lnTo>
                    <a:pt x="4437145" y="3102693"/>
                  </a:lnTo>
                  <a:lnTo>
                    <a:pt x="4437145" y="2947093"/>
                  </a:lnTo>
                  <a:lnTo>
                    <a:pt x="4356983" y="2947093"/>
                  </a:lnTo>
                  <a:lnTo>
                    <a:pt x="4356983" y="2805627"/>
                  </a:lnTo>
                  <a:lnTo>
                    <a:pt x="3810000" y="2805627"/>
                  </a:lnTo>
                  <a:lnTo>
                    <a:pt x="3810000" y="2654742"/>
                  </a:lnTo>
                  <a:lnTo>
                    <a:pt x="3380908" y="2654742"/>
                  </a:lnTo>
                  <a:lnTo>
                    <a:pt x="3380908" y="2584009"/>
                  </a:lnTo>
                  <a:lnTo>
                    <a:pt x="3272447" y="2584009"/>
                  </a:lnTo>
                  <a:lnTo>
                    <a:pt x="3272447" y="2489702"/>
                  </a:lnTo>
                  <a:lnTo>
                    <a:pt x="3168710" y="2489702"/>
                  </a:lnTo>
                  <a:lnTo>
                    <a:pt x="3168710" y="2367106"/>
                  </a:lnTo>
                  <a:lnTo>
                    <a:pt x="2852785" y="2367106"/>
                  </a:lnTo>
                  <a:lnTo>
                    <a:pt x="2852785" y="2277514"/>
                  </a:lnTo>
                  <a:lnTo>
                    <a:pt x="2697175" y="2277514"/>
                  </a:lnTo>
                  <a:lnTo>
                    <a:pt x="2697175" y="2140763"/>
                  </a:lnTo>
                  <a:lnTo>
                    <a:pt x="2593439" y="2140763"/>
                  </a:lnTo>
                  <a:lnTo>
                    <a:pt x="2593439" y="2088900"/>
                  </a:lnTo>
                  <a:lnTo>
                    <a:pt x="2329377" y="2088900"/>
                  </a:lnTo>
                  <a:lnTo>
                    <a:pt x="2329377" y="1989878"/>
                  </a:lnTo>
                  <a:lnTo>
                    <a:pt x="2235070" y="1989878"/>
                  </a:lnTo>
                  <a:lnTo>
                    <a:pt x="2235070" y="1829553"/>
                  </a:lnTo>
                  <a:lnTo>
                    <a:pt x="2070040" y="1829553"/>
                  </a:lnTo>
                  <a:lnTo>
                    <a:pt x="2070040" y="1692812"/>
                  </a:lnTo>
                  <a:lnTo>
                    <a:pt x="1985162" y="1692812"/>
                  </a:lnTo>
                  <a:lnTo>
                    <a:pt x="1985162" y="1574921"/>
                  </a:lnTo>
                  <a:lnTo>
                    <a:pt x="1871996" y="1574921"/>
                  </a:lnTo>
                  <a:lnTo>
                    <a:pt x="1871996" y="1508913"/>
                  </a:lnTo>
                  <a:lnTo>
                    <a:pt x="1801263" y="1508913"/>
                  </a:lnTo>
                  <a:lnTo>
                    <a:pt x="1801263" y="1306154"/>
                  </a:lnTo>
                  <a:lnTo>
                    <a:pt x="1395746" y="1306154"/>
                  </a:lnTo>
                  <a:lnTo>
                    <a:pt x="1395746" y="1211847"/>
                  </a:lnTo>
                  <a:lnTo>
                    <a:pt x="1292009" y="1211847"/>
                  </a:lnTo>
                  <a:lnTo>
                    <a:pt x="1292009" y="1126970"/>
                  </a:lnTo>
                  <a:lnTo>
                    <a:pt x="1207132" y="1126970"/>
                  </a:lnTo>
                  <a:lnTo>
                    <a:pt x="1207132" y="938354"/>
                  </a:lnTo>
                  <a:lnTo>
                    <a:pt x="910062" y="938354"/>
                  </a:lnTo>
                  <a:lnTo>
                    <a:pt x="910062" y="815755"/>
                  </a:lnTo>
                  <a:lnTo>
                    <a:pt x="801609" y="815755"/>
                  </a:lnTo>
                  <a:lnTo>
                    <a:pt x="801609" y="660149"/>
                  </a:lnTo>
                  <a:lnTo>
                    <a:pt x="721448" y="660149"/>
                  </a:lnTo>
                  <a:lnTo>
                    <a:pt x="721448" y="570556"/>
                  </a:lnTo>
                  <a:lnTo>
                    <a:pt x="627141" y="570556"/>
                  </a:lnTo>
                  <a:lnTo>
                    <a:pt x="627141" y="466819"/>
                  </a:lnTo>
                  <a:lnTo>
                    <a:pt x="419666" y="466819"/>
                  </a:lnTo>
                  <a:lnTo>
                    <a:pt x="419666" y="292351"/>
                  </a:lnTo>
                  <a:lnTo>
                    <a:pt x="297067" y="292351"/>
                  </a:lnTo>
                  <a:lnTo>
                    <a:pt x="297067" y="202760"/>
                  </a:lnTo>
                  <a:lnTo>
                    <a:pt x="264060" y="202760"/>
                  </a:lnTo>
                  <a:lnTo>
                    <a:pt x="264060" y="103737"/>
                  </a:lnTo>
                  <a:lnTo>
                    <a:pt x="89592" y="103737"/>
                  </a:lnTo>
                  <a:lnTo>
                    <a:pt x="89592" y="4715"/>
                  </a:lnTo>
                  <a:lnTo>
                    <a:pt x="0" y="4715"/>
                  </a:lnTo>
                  <a:lnTo>
                    <a:pt x="0" y="0"/>
                  </a:lnTo>
                </a:path>
              </a:pathLst>
            </a:custGeom>
            <a:noFill/>
            <a:ln w="25400" cap="flat">
              <a:solidFill>
                <a:srgbClr val="FF6600"/>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EE31723F-F3DE-42A1-93C2-6DF19EC82BB0}"/>
                </a:ext>
              </a:extLst>
            </p:cNvPr>
            <p:cNvSpPr/>
            <p:nvPr/>
          </p:nvSpPr>
          <p:spPr>
            <a:xfrm>
              <a:off x="3105715" y="1894136"/>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FF6600"/>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EEE67F9B-03A2-41DB-AF6B-632308879B89}"/>
                </a:ext>
              </a:extLst>
            </p:cNvPr>
            <p:cNvSpPr/>
            <p:nvPr/>
          </p:nvSpPr>
          <p:spPr>
            <a:xfrm>
              <a:off x="4858320" y="3418141"/>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5ACDC7F2-BE81-4A71-9DE3-AC15B5F2E4A5}"/>
                </a:ext>
              </a:extLst>
            </p:cNvPr>
            <p:cNvSpPr/>
            <p:nvPr/>
          </p:nvSpPr>
          <p:spPr>
            <a:xfrm>
              <a:off x="5852073" y="4100797"/>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25400" cap="flat">
              <a:solidFill>
                <a:srgbClr val="FF6600"/>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123333CA-A9E8-4F38-BFCC-1B2DCE0574BF}"/>
                </a:ext>
              </a:extLst>
            </p:cNvPr>
            <p:cNvSpPr/>
            <p:nvPr/>
          </p:nvSpPr>
          <p:spPr>
            <a:xfrm>
              <a:off x="6229930" y="4256350"/>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FF6600"/>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D593603-A018-4677-9578-10DBE3B45365}"/>
                </a:ext>
              </a:extLst>
            </p:cNvPr>
            <p:cNvSpPr/>
            <p:nvPr/>
          </p:nvSpPr>
          <p:spPr>
            <a:xfrm>
              <a:off x="6629980" y="4408750"/>
              <a:ext cx="9525" cy="108004"/>
            </a:xfrm>
            <a:custGeom>
              <a:avLst/>
              <a:gdLst>
                <a:gd name="connsiteX0" fmla="*/ 0 w 9525"/>
                <a:gd name="connsiteY0" fmla="*/ 108004 h 108004"/>
                <a:gd name="connsiteX1" fmla="*/ 0 w 9525"/>
                <a:gd name="connsiteY1" fmla="*/ 0 h 108004"/>
              </a:gdLst>
              <a:ahLst/>
              <a:cxnLst>
                <a:cxn ang="0">
                  <a:pos x="connsiteX0" y="connsiteY0"/>
                </a:cxn>
                <a:cxn ang="0">
                  <a:pos x="connsiteX1" y="connsiteY1"/>
                </a:cxn>
              </a:cxnLst>
              <a:rect l="l" t="t" r="r" b="b"/>
              <a:pathLst>
                <a:path w="9525" h="108004">
                  <a:moveTo>
                    <a:pt x="0" y="108004"/>
                  </a:moveTo>
                  <a:lnTo>
                    <a:pt x="0" y="0"/>
                  </a:lnTo>
                </a:path>
              </a:pathLst>
            </a:custGeom>
            <a:noFill/>
            <a:ln w="25400" cap="flat">
              <a:solidFill>
                <a:srgbClr val="FF6600"/>
              </a:solidFill>
              <a:prstDash val="solid"/>
              <a:miter/>
            </a:ln>
          </p:spPr>
          <p:txBody>
            <a:bodyPr rtlCol="0" anchor="ctr"/>
            <a:lstStyle/>
            <a:p>
              <a:endParaRPr lang="en-GB"/>
            </a:p>
          </p:txBody>
        </p:sp>
      </p:grpSp>
      <p:sp>
        <p:nvSpPr>
          <p:cNvPr id="4" name="Rectangle 3"/>
          <p:cNvSpPr/>
          <p:nvPr/>
        </p:nvSpPr>
        <p:spPr>
          <a:xfrm>
            <a:off x="8928531" y="3296738"/>
            <a:ext cx="2957287" cy="523220"/>
          </a:xfrm>
          <a:prstGeom prst="rect">
            <a:avLst/>
          </a:prstGeom>
        </p:spPr>
        <p:txBody>
          <a:bodyPr wrap="square">
            <a:spAutoFit/>
          </a:bodyPr>
          <a:lstStyle/>
          <a:p>
            <a:r>
              <a:rPr lang="en-GB" sz="1400" dirty="0">
                <a:solidFill>
                  <a:schemeClr val="tx1"/>
                </a:solidFill>
              </a:rPr>
              <a:t>HR 0.59 (95%CI 0.38, 0.91)</a:t>
            </a:r>
          </a:p>
          <a:p>
            <a:r>
              <a:rPr lang="en-GB" sz="1400" dirty="0">
                <a:solidFill>
                  <a:schemeClr val="tx1"/>
                </a:solidFill>
              </a:rPr>
              <a:t> p-value stratified = 0.017</a:t>
            </a:r>
          </a:p>
        </p:txBody>
      </p:sp>
    </p:spTree>
    <p:extLst>
      <p:ext uri="{BB962C8B-B14F-4D97-AF65-F5344CB8AC3E}">
        <p14:creationId xmlns:p14="http://schemas.microsoft.com/office/powerpoint/2010/main" val="727985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LBA47: </a:t>
            </a:r>
            <a:r>
              <a:rPr lang="en-GB" dirty="0"/>
              <a:t>Activity of OSE-2101 in HLA-A2+ non-small cell lung cancer (NSCLC) patients after failure to immune checkpoint inhibitors (IO): final results of phase 3 Atalante-1 randomised trial </a:t>
            </a:r>
            <a:r>
              <a:rPr lang="en-US" dirty="0"/>
              <a:t>– </a:t>
            </a:r>
            <a:r>
              <a:rPr lang="en-US" dirty="0" err="1"/>
              <a:t>Besse</a:t>
            </a:r>
            <a:r>
              <a:rPr lang="en-US" dirty="0"/>
              <a:t> B, et al</a:t>
            </a:r>
          </a:p>
        </p:txBody>
      </p:sp>
      <p:sp>
        <p:nvSpPr>
          <p:cNvPr id="3" name="Content Placeholder 2"/>
          <p:cNvSpPr>
            <a:spLocks noGrp="1"/>
          </p:cNvSpPr>
          <p:nvPr>
            <p:ph idx="1"/>
          </p:nvPr>
        </p:nvSpPr>
        <p:spPr/>
        <p:txBody>
          <a:bodyPr/>
          <a:lstStyle/>
          <a:p>
            <a:r>
              <a:rPr lang="en-US" b="1" dirty="0"/>
              <a:t>Key results (cont.)</a:t>
            </a:r>
          </a:p>
          <a:p>
            <a:pPr>
              <a:spcBef>
                <a:spcPts val="22200"/>
              </a:spcBef>
            </a:pPr>
            <a:r>
              <a:rPr lang="en-US" b="1" dirty="0"/>
              <a:t>Conclusions</a:t>
            </a:r>
          </a:p>
          <a:p>
            <a:pPr lvl="1"/>
            <a:r>
              <a:rPr lang="en-US" dirty="0"/>
              <a:t>In patients with advanced HLA-A2+ NSCLC, OSE-2011 showed an interesting signal of activity in a specific post-hoc restrictive subgroup of the ITT (118/219) and was generally well-tolerated</a:t>
            </a:r>
          </a:p>
          <a:p>
            <a:pPr lvl="1"/>
            <a:r>
              <a:rPr lang="en-US" dirty="0"/>
              <a:t>Prospective validation of the signal is mandated</a:t>
            </a:r>
          </a:p>
        </p:txBody>
      </p:sp>
      <p:sp>
        <p:nvSpPr>
          <p:cNvPr id="5" name="Text Placeholder 4"/>
          <p:cNvSpPr>
            <a:spLocks noGrp="1"/>
          </p:cNvSpPr>
          <p:nvPr>
            <p:ph type="body" sz="quarter" idx="11"/>
          </p:nvPr>
        </p:nvSpPr>
        <p:spPr/>
        <p:txBody>
          <a:bodyPr/>
          <a:lstStyle/>
          <a:p>
            <a:r>
              <a:rPr lang="en-US" dirty="0" err="1"/>
              <a:t>Besse</a:t>
            </a:r>
            <a:r>
              <a:rPr lang="en-US" dirty="0"/>
              <a:t> B, et al. Ann </a:t>
            </a:r>
            <a:r>
              <a:rPr lang="en-US" dirty="0" err="1"/>
              <a:t>Oncol</a:t>
            </a:r>
            <a:r>
              <a:rPr lang="en-US" dirty="0"/>
              <a:t> 2021;32(</a:t>
            </a:r>
            <a:r>
              <a:rPr lang="en-US" dirty="0" err="1"/>
              <a:t>suppl</a:t>
            </a:r>
            <a:r>
              <a:rPr lang="en-US" dirty="0"/>
              <a:t>):</a:t>
            </a:r>
            <a:r>
              <a:rPr lang="en-US" dirty="0" err="1"/>
              <a:t>Abstr</a:t>
            </a:r>
            <a:r>
              <a:rPr lang="en-US" dirty="0"/>
              <a:t> LBA47</a:t>
            </a:r>
          </a:p>
        </p:txBody>
      </p:sp>
      <p:graphicFrame>
        <p:nvGraphicFramePr>
          <p:cNvPr id="8" name="Table 7"/>
          <p:cNvGraphicFramePr>
            <a:graphicFrameLocks noGrp="1"/>
          </p:cNvGraphicFramePr>
          <p:nvPr>
            <p:extLst>
              <p:ext uri="{D42A27DB-BD31-4B8C-83A1-F6EECF244321}">
                <p14:modId xmlns:p14="http://schemas.microsoft.com/office/powerpoint/2010/main" val="2164597826"/>
              </p:ext>
            </p:extLst>
          </p:nvPr>
        </p:nvGraphicFramePr>
        <p:xfrm>
          <a:off x="304799" y="1799475"/>
          <a:ext cx="6438761" cy="2308475"/>
        </p:xfrm>
        <a:graphic>
          <a:graphicData uri="http://schemas.openxmlformats.org/drawingml/2006/table">
            <a:tbl>
              <a:tblPr firstRow="1" bandRow="1">
                <a:tableStyleId>{69012ECD-51FC-41F1-AA8D-1B2483CD663E}</a:tableStyleId>
              </a:tblPr>
              <a:tblGrid>
                <a:gridCol w="1947147">
                  <a:extLst>
                    <a:ext uri="{9D8B030D-6E8A-4147-A177-3AD203B41FA5}">
                      <a16:colId xmlns:a16="http://schemas.microsoft.com/office/drawing/2014/main" val="1862388763"/>
                    </a:ext>
                  </a:extLst>
                </a:gridCol>
                <a:gridCol w="1075174">
                  <a:extLst>
                    <a:ext uri="{9D8B030D-6E8A-4147-A177-3AD203B41FA5}">
                      <a16:colId xmlns:a16="http://schemas.microsoft.com/office/drawing/2014/main" val="320964364"/>
                    </a:ext>
                  </a:extLst>
                </a:gridCol>
                <a:gridCol w="1075174">
                  <a:extLst>
                    <a:ext uri="{9D8B030D-6E8A-4147-A177-3AD203B41FA5}">
                      <a16:colId xmlns:a16="http://schemas.microsoft.com/office/drawing/2014/main" val="4229599889"/>
                    </a:ext>
                  </a:extLst>
                </a:gridCol>
                <a:gridCol w="2341266">
                  <a:extLst>
                    <a:ext uri="{9D8B030D-6E8A-4147-A177-3AD203B41FA5}">
                      <a16:colId xmlns:a16="http://schemas.microsoft.com/office/drawing/2014/main" val="813004771"/>
                    </a:ext>
                  </a:extLst>
                </a:gridCol>
              </a:tblGrid>
              <a:tr h="479675">
                <a:tc>
                  <a:txBody>
                    <a:bodyPr/>
                    <a:lstStyle/>
                    <a:p>
                      <a:endParaRPr lang="en-US" sz="1200" dirty="0">
                        <a:solidFill>
                          <a:schemeClr val="tx2"/>
                        </a:solidFill>
                      </a:endParaRPr>
                    </a:p>
                  </a:txBody>
                  <a:tcPr/>
                </a:tc>
                <a:tc>
                  <a:txBody>
                    <a:bodyPr/>
                    <a:lstStyle/>
                    <a:p>
                      <a:pPr algn="ctr"/>
                      <a:r>
                        <a:rPr lang="en-US" sz="1200" dirty="0">
                          <a:solidFill>
                            <a:schemeClr val="tx2"/>
                          </a:solidFill>
                        </a:rPr>
                        <a:t>OSE-2101 </a:t>
                      </a:r>
                    </a:p>
                    <a:p>
                      <a:pPr algn="ctr"/>
                      <a:r>
                        <a:rPr lang="en-US" sz="1200" dirty="0">
                          <a:solidFill>
                            <a:schemeClr val="tx2"/>
                          </a:solidFill>
                        </a:rPr>
                        <a:t>(n=80)</a:t>
                      </a:r>
                      <a:endParaRPr lang="en-GB" sz="1200" dirty="0">
                        <a:solidFill>
                          <a:schemeClr val="tx2"/>
                        </a:solidFill>
                      </a:endParaRPr>
                    </a:p>
                  </a:txBody>
                  <a:tcPr marL="36000" marR="36000" marT="36000" marB="36000" anchor="ctr"/>
                </a:tc>
                <a:tc>
                  <a:txBody>
                    <a:bodyPr/>
                    <a:lstStyle/>
                    <a:p>
                      <a:pPr algn="ctr"/>
                      <a:r>
                        <a:rPr lang="en-US" sz="1200" dirty="0" err="1">
                          <a:solidFill>
                            <a:schemeClr val="tx2"/>
                          </a:solidFill>
                        </a:rPr>
                        <a:t>SoC</a:t>
                      </a:r>
                      <a:r>
                        <a:rPr lang="en-US" sz="1200" dirty="0">
                          <a:solidFill>
                            <a:schemeClr val="tx2"/>
                          </a:solidFill>
                        </a:rPr>
                        <a:t> </a:t>
                      </a:r>
                    </a:p>
                    <a:p>
                      <a:pPr algn="ctr"/>
                      <a:r>
                        <a:rPr lang="en-US" sz="1200" dirty="0">
                          <a:solidFill>
                            <a:schemeClr val="tx2"/>
                          </a:solidFill>
                        </a:rPr>
                        <a:t>(n=38)</a:t>
                      </a:r>
                      <a:endParaRPr lang="en-GB" sz="1200" dirty="0">
                        <a:solidFill>
                          <a:schemeClr val="tx2"/>
                        </a:solidFill>
                      </a:endParaRPr>
                    </a:p>
                  </a:txBody>
                  <a:tcPr marL="36000" marR="36000" marT="36000" marB="36000" anchor="ctr"/>
                </a:tc>
                <a:tc>
                  <a:txBody>
                    <a:bodyPr/>
                    <a:lstStyle/>
                    <a:p>
                      <a:endParaRPr lang="en-US" sz="1200" dirty="0">
                        <a:solidFill>
                          <a:schemeClr val="tx2"/>
                        </a:solidFill>
                      </a:endParaRPr>
                    </a:p>
                  </a:txBody>
                  <a:tcPr/>
                </a:tc>
                <a:extLst>
                  <a:ext uri="{0D108BD9-81ED-4DB2-BD59-A6C34878D82A}">
                    <a16:rowId xmlns:a16="http://schemas.microsoft.com/office/drawing/2014/main" val="4067492703"/>
                  </a:ext>
                </a:extLst>
              </a:tr>
              <a:tr h="408868">
                <a:tc>
                  <a:txBody>
                    <a:bodyPr/>
                    <a:lstStyle/>
                    <a:p>
                      <a:r>
                        <a:rPr lang="en-US" sz="1200" dirty="0"/>
                        <a:t>Patients with measurable</a:t>
                      </a:r>
                      <a:r>
                        <a:rPr lang="en-US" sz="1200" baseline="0" dirty="0"/>
                        <a:t> lesions at baseline</a:t>
                      </a:r>
                      <a:endParaRPr lang="en-US" sz="1200" dirty="0"/>
                    </a:p>
                  </a:txBody>
                  <a:tcPr/>
                </a:tc>
                <a:tc>
                  <a:txBody>
                    <a:bodyPr/>
                    <a:lstStyle/>
                    <a:p>
                      <a:pPr algn="ctr"/>
                      <a:r>
                        <a:rPr lang="en-US" sz="1200" dirty="0"/>
                        <a:t>78</a:t>
                      </a:r>
                    </a:p>
                  </a:txBody>
                  <a:tcPr anchor="ctr"/>
                </a:tc>
                <a:tc>
                  <a:txBody>
                    <a:bodyPr/>
                    <a:lstStyle/>
                    <a:p>
                      <a:pPr algn="ctr"/>
                      <a:r>
                        <a:rPr lang="en-US" sz="1200" dirty="0"/>
                        <a:t>38</a:t>
                      </a:r>
                    </a:p>
                  </a:txBody>
                  <a:tcPr anchor="ctr"/>
                </a:tc>
                <a:tc>
                  <a:txBody>
                    <a:bodyPr/>
                    <a:lstStyle/>
                    <a:p>
                      <a:endParaRPr lang="en-US" sz="1200"/>
                    </a:p>
                  </a:txBody>
                  <a:tcPr/>
                </a:tc>
                <a:extLst>
                  <a:ext uri="{0D108BD9-81ED-4DB2-BD59-A6C34878D82A}">
                    <a16:rowId xmlns:a16="http://schemas.microsoft.com/office/drawing/2014/main" val="318354325"/>
                  </a:ext>
                </a:extLst>
              </a:tr>
              <a:tr h="408868">
                <a:tc>
                  <a:txBody>
                    <a:bodyPr/>
                    <a:lstStyle/>
                    <a:p>
                      <a:r>
                        <a:rPr lang="en-US" sz="1200" dirty="0"/>
                        <a:t>6-month</a:t>
                      </a:r>
                      <a:r>
                        <a:rPr lang="en-US" sz="1200" baseline="0" dirty="0"/>
                        <a:t> DCR rate, n (%)</a:t>
                      </a:r>
                      <a:endParaRPr lang="en-US" sz="1200" dirty="0"/>
                    </a:p>
                  </a:txBody>
                  <a:tcPr anchor="ctr"/>
                </a:tc>
                <a:tc>
                  <a:txBody>
                    <a:bodyPr/>
                    <a:lstStyle/>
                    <a:p>
                      <a:pPr algn="ctr"/>
                      <a:r>
                        <a:rPr lang="en-US" sz="1200" dirty="0"/>
                        <a:t>19</a:t>
                      </a:r>
                      <a:r>
                        <a:rPr lang="en-US" sz="1200" baseline="0" dirty="0"/>
                        <a:t> (25)</a:t>
                      </a:r>
                      <a:endParaRPr lang="en-US" sz="1200" dirty="0"/>
                    </a:p>
                  </a:txBody>
                  <a:tcPr anchor="ctr"/>
                </a:tc>
                <a:tc>
                  <a:txBody>
                    <a:bodyPr/>
                    <a:lstStyle/>
                    <a:p>
                      <a:pPr algn="ctr"/>
                      <a:r>
                        <a:rPr lang="en-US" sz="1200" dirty="0"/>
                        <a:t>9 (24)</a:t>
                      </a:r>
                    </a:p>
                  </a:txBody>
                  <a:tcPr anchor="ctr"/>
                </a:tc>
                <a:tc>
                  <a:txBody>
                    <a:bodyPr/>
                    <a:lstStyle/>
                    <a:p>
                      <a:r>
                        <a:rPr lang="en-US" sz="1200" dirty="0"/>
                        <a:t>OR</a:t>
                      </a:r>
                      <a:r>
                        <a:rPr lang="en-US" sz="1200" baseline="0" dirty="0"/>
                        <a:t> 1.09 (95%CI 0.43, 2.75); p=0.87</a:t>
                      </a:r>
                      <a:endParaRPr lang="en-US" sz="1200" dirty="0"/>
                    </a:p>
                  </a:txBody>
                  <a:tcPr/>
                </a:tc>
                <a:extLst>
                  <a:ext uri="{0D108BD9-81ED-4DB2-BD59-A6C34878D82A}">
                    <a16:rowId xmlns:a16="http://schemas.microsoft.com/office/drawing/2014/main" val="3131691084"/>
                  </a:ext>
                </a:extLst>
              </a:tr>
              <a:tr h="408868">
                <a:tc>
                  <a:txBody>
                    <a:bodyPr/>
                    <a:lstStyle/>
                    <a:p>
                      <a:r>
                        <a:rPr lang="en-US" sz="1200" dirty="0"/>
                        <a:t>Objective</a:t>
                      </a:r>
                      <a:r>
                        <a:rPr lang="en-US" sz="1200" baseline="0" dirty="0"/>
                        <a:t> response, n (%)</a:t>
                      </a:r>
                      <a:endParaRPr lang="en-US" sz="1200" dirty="0"/>
                    </a:p>
                  </a:txBody>
                  <a:tcPr anchor="ctr"/>
                </a:tc>
                <a:tc>
                  <a:txBody>
                    <a:bodyPr/>
                    <a:lstStyle/>
                    <a:p>
                      <a:pPr algn="ctr"/>
                      <a:r>
                        <a:rPr lang="en-US" sz="1200" dirty="0"/>
                        <a:t>6 (8)</a:t>
                      </a:r>
                    </a:p>
                  </a:txBody>
                  <a:tcPr anchor="ctr"/>
                </a:tc>
                <a:tc>
                  <a:txBody>
                    <a:bodyPr/>
                    <a:lstStyle/>
                    <a:p>
                      <a:pPr algn="ctr"/>
                      <a:r>
                        <a:rPr lang="en-US" sz="1200" dirty="0"/>
                        <a:t>7 (18)</a:t>
                      </a:r>
                    </a:p>
                  </a:txBody>
                  <a:tcPr anchor="ctr"/>
                </a:tc>
                <a:tc>
                  <a:txBody>
                    <a:bodyPr/>
                    <a:lstStyle/>
                    <a:p>
                      <a:r>
                        <a:rPr lang="en-US" sz="1200" dirty="0"/>
                        <a:t>OR 0.33 (9%%CI 0.10, 1.11);</a:t>
                      </a:r>
                      <a:r>
                        <a:rPr lang="en-US" sz="1200" baseline="0" dirty="0"/>
                        <a:t> p=0.07</a:t>
                      </a:r>
                      <a:endParaRPr lang="en-US" sz="1200" dirty="0"/>
                    </a:p>
                  </a:txBody>
                  <a:tcPr/>
                </a:tc>
                <a:extLst>
                  <a:ext uri="{0D108BD9-81ED-4DB2-BD59-A6C34878D82A}">
                    <a16:rowId xmlns:a16="http://schemas.microsoft.com/office/drawing/2014/main" val="3890964943"/>
                  </a:ext>
                </a:extLst>
              </a:tr>
              <a:tr h="331637">
                <a:tc>
                  <a:txBody>
                    <a:bodyPr/>
                    <a:lstStyle/>
                    <a:p>
                      <a:r>
                        <a:rPr lang="en-US" sz="1200" dirty="0" err="1"/>
                        <a:t>mPFS</a:t>
                      </a:r>
                      <a:r>
                        <a:rPr lang="en-US" sz="1200" dirty="0"/>
                        <a:t>,</a:t>
                      </a:r>
                      <a:r>
                        <a:rPr lang="en-US" sz="1200" baseline="0" dirty="0"/>
                        <a:t> months (95%CI)</a:t>
                      </a:r>
                      <a:endParaRPr lang="en-US" sz="1200" dirty="0"/>
                    </a:p>
                  </a:txBody>
                  <a:tcPr anchor="ctr"/>
                </a:tc>
                <a:tc>
                  <a:txBody>
                    <a:bodyPr/>
                    <a:lstStyle/>
                    <a:p>
                      <a:pPr algn="ctr"/>
                      <a:r>
                        <a:rPr lang="en-US" sz="1200" dirty="0"/>
                        <a:t>2.7 (1.6, 2.8)</a:t>
                      </a:r>
                    </a:p>
                  </a:txBody>
                  <a:tcPr anchor="ctr"/>
                </a:tc>
                <a:tc>
                  <a:txBody>
                    <a:bodyPr/>
                    <a:lstStyle/>
                    <a:p>
                      <a:pPr algn="ctr"/>
                      <a:r>
                        <a:rPr lang="en-US" sz="1200" dirty="0"/>
                        <a:t>3.2 (2.6, 4.7)</a:t>
                      </a:r>
                    </a:p>
                  </a:txBody>
                  <a:tcPr anchor="ctr"/>
                </a:tc>
                <a:tc>
                  <a:txBody>
                    <a:bodyPr/>
                    <a:lstStyle/>
                    <a:p>
                      <a:r>
                        <a:rPr lang="en-US" sz="1200" dirty="0"/>
                        <a:t>HR 1.20 (95%CI 0.8, 1.8);</a:t>
                      </a:r>
                    </a:p>
                    <a:p>
                      <a:r>
                        <a:rPr lang="en-US" sz="1200" dirty="0"/>
                        <a:t>p=0.40</a:t>
                      </a:r>
                    </a:p>
                  </a:txBody>
                  <a:tcPr/>
                </a:tc>
                <a:extLst>
                  <a:ext uri="{0D108BD9-81ED-4DB2-BD59-A6C34878D82A}">
                    <a16:rowId xmlns:a16="http://schemas.microsoft.com/office/drawing/2014/main" val="403464451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68707324"/>
              </p:ext>
            </p:extLst>
          </p:nvPr>
        </p:nvGraphicFramePr>
        <p:xfrm>
          <a:off x="6883121" y="1822967"/>
          <a:ext cx="4933741" cy="2100536"/>
        </p:xfrm>
        <a:graphic>
          <a:graphicData uri="http://schemas.openxmlformats.org/drawingml/2006/table">
            <a:tbl>
              <a:tblPr firstRow="1" bandRow="1">
                <a:tableStyleId>{69012ECD-51FC-41F1-AA8D-1B2483CD663E}</a:tableStyleId>
              </a:tblPr>
              <a:tblGrid>
                <a:gridCol w="2344535">
                  <a:extLst>
                    <a:ext uri="{9D8B030D-6E8A-4147-A177-3AD203B41FA5}">
                      <a16:colId xmlns:a16="http://schemas.microsoft.com/office/drawing/2014/main" val="1862388763"/>
                    </a:ext>
                  </a:extLst>
                </a:gridCol>
                <a:gridCol w="1294603">
                  <a:extLst>
                    <a:ext uri="{9D8B030D-6E8A-4147-A177-3AD203B41FA5}">
                      <a16:colId xmlns:a16="http://schemas.microsoft.com/office/drawing/2014/main" val="320964364"/>
                    </a:ext>
                  </a:extLst>
                </a:gridCol>
                <a:gridCol w="1294603">
                  <a:extLst>
                    <a:ext uri="{9D8B030D-6E8A-4147-A177-3AD203B41FA5}">
                      <a16:colId xmlns:a16="http://schemas.microsoft.com/office/drawing/2014/main" val="4229599889"/>
                    </a:ext>
                  </a:extLst>
                </a:gridCol>
              </a:tblGrid>
              <a:tr h="439941">
                <a:tc>
                  <a:txBody>
                    <a:bodyPr/>
                    <a:lstStyle/>
                    <a:p>
                      <a:r>
                        <a:rPr lang="en-US" sz="1200" dirty="0">
                          <a:solidFill>
                            <a:schemeClr val="tx2"/>
                          </a:solidFill>
                        </a:rPr>
                        <a:t>TRAEs, n (%)</a:t>
                      </a:r>
                    </a:p>
                  </a:txBody>
                  <a:tcPr anchor="b"/>
                </a:tc>
                <a:tc>
                  <a:txBody>
                    <a:bodyPr/>
                    <a:lstStyle/>
                    <a:p>
                      <a:pPr algn="ctr"/>
                      <a:r>
                        <a:rPr lang="en-US" sz="1200" dirty="0">
                          <a:solidFill>
                            <a:schemeClr val="tx2"/>
                          </a:solidFill>
                        </a:rPr>
                        <a:t>OSE-2101 </a:t>
                      </a:r>
                    </a:p>
                    <a:p>
                      <a:pPr algn="ctr"/>
                      <a:r>
                        <a:rPr lang="en-US" sz="1200" dirty="0">
                          <a:solidFill>
                            <a:schemeClr val="tx2"/>
                          </a:solidFill>
                        </a:rPr>
                        <a:t>(n=79)</a:t>
                      </a:r>
                      <a:endParaRPr lang="en-GB" sz="1200" dirty="0">
                        <a:solidFill>
                          <a:schemeClr val="tx2"/>
                        </a:solidFill>
                      </a:endParaRPr>
                    </a:p>
                  </a:txBody>
                  <a:tcPr marL="36000" marR="36000" marT="36000" marB="36000" anchor="ctr"/>
                </a:tc>
                <a:tc>
                  <a:txBody>
                    <a:bodyPr/>
                    <a:lstStyle/>
                    <a:p>
                      <a:pPr algn="ctr"/>
                      <a:r>
                        <a:rPr lang="en-US" sz="1200" dirty="0" err="1">
                          <a:solidFill>
                            <a:schemeClr val="tx2"/>
                          </a:solidFill>
                        </a:rPr>
                        <a:t>SoC</a:t>
                      </a:r>
                      <a:r>
                        <a:rPr lang="en-US" sz="1200" dirty="0">
                          <a:solidFill>
                            <a:schemeClr val="tx2"/>
                          </a:solidFill>
                        </a:rPr>
                        <a:t> </a:t>
                      </a:r>
                    </a:p>
                    <a:p>
                      <a:pPr algn="ctr"/>
                      <a:r>
                        <a:rPr lang="en-US" sz="1200" dirty="0">
                          <a:solidFill>
                            <a:schemeClr val="tx2"/>
                          </a:solidFill>
                        </a:rPr>
                        <a:t>(n=37)</a:t>
                      </a:r>
                      <a:endParaRPr lang="en-GB" sz="1200" dirty="0">
                        <a:solidFill>
                          <a:schemeClr val="tx2"/>
                        </a:solidFill>
                      </a:endParaRPr>
                    </a:p>
                  </a:txBody>
                  <a:tcPr marL="36000" marR="36000" marT="36000" marB="36000" anchor="ctr"/>
                </a:tc>
                <a:extLst>
                  <a:ext uri="{0D108BD9-81ED-4DB2-BD59-A6C34878D82A}">
                    <a16:rowId xmlns:a16="http://schemas.microsoft.com/office/drawing/2014/main" val="4067492703"/>
                  </a:ext>
                </a:extLst>
              </a:tr>
              <a:tr h="332119">
                <a:tc>
                  <a:txBody>
                    <a:bodyPr/>
                    <a:lstStyle/>
                    <a:p>
                      <a:r>
                        <a:rPr lang="en-US" sz="1200" dirty="0"/>
                        <a:t>All</a:t>
                      </a:r>
                    </a:p>
                  </a:txBody>
                  <a:tcPr anchor="ctr"/>
                </a:tc>
                <a:tc>
                  <a:txBody>
                    <a:bodyPr/>
                    <a:lstStyle/>
                    <a:p>
                      <a:pPr algn="ctr"/>
                      <a:r>
                        <a:rPr lang="en-US" sz="1200" dirty="0"/>
                        <a:t>60 (76)</a:t>
                      </a:r>
                    </a:p>
                  </a:txBody>
                  <a:tcPr anchor="ctr"/>
                </a:tc>
                <a:tc>
                  <a:txBody>
                    <a:bodyPr/>
                    <a:lstStyle/>
                    <a:p>
                      <a:pPr algn="ctr"/>
                      <a:r>
                        <a:rPr lang="en-US" sz="1200" dirty="0"/>
                        <a:t>29 (78)</a:t>
                      </a:r>
                    </a:p>
                  </a:txBody>
                  <a:tcPr anchor="ctr"/>
                </a:tc>
                <a:extLst>
                  <a:ext uri="{0D108BD9-81ED-4DB2-BD59-A6C34878D82A}">
                    <a16:rowId xmlns:a16="http://schemas.microsoft.com/office/drawing/2014/main" val="318354325"/>
                  </a:ext>
                </a:extLst>
              </a:tr>
              <a:tr h="332119">
                <a:tc>
                  <a:txBody>
                    <a:bodyPr/>
                    <a:lstStyle/>
                    <a:p>
                      <a:r>
                        <a:rPr lang="en-US" sz="1200" dirty="0"/>
                        <a:t>Grade 3–5</a:t>
                      </a:r>
                    </a:p>
                  </a:txBody>
                  <a:tcPr anchor="ctr"/>
                </a:tc>
                <a:tc>
                  <a:txBody>
                    <a:bodyPr/>
                    <a:lstStyle/>
                    <a:p>
                      <a:pPr algn="ctr"/>
                      <a:r>
                        <a:rPr lang="en-US" sz="1200" dirty="0"/>
                        <a:t>9</a:t>
                      </a:r>
                      <a:r>
                        <a:rPr lang="en-US" sz="1200" baseline="0" dirty="0"/>
                        <a:t> (11)</a:t>
                      </a:r>
                      <a:endParaRPr lang="en-US" sz="1200" dirty="0"/>
                    </a:p>
                  </a:txBody>
                  <a:tcPr anchor="ctr"/>
                </a:tc>
                <a:tc>
                  <a:txBody>
                    <a:bodyPr/>
                    <a:lstStyle/>
                    <a:p>
                      <a:pPr algn="ctr"/>
                      <a:r>
                        <a:rPr lang="en-US" sz="1200" dirty="0"/>
                        <a:t>13</a:t>
                      </a:r>
                      <a:r>
                        <a:rPr lang="en-US" sz="1200" baseline="0" dirty="0"/>
                        <a:t> (35)</a:t>
                      </a:r>
                      <a:endParaRPr lang="en-US" sz="1200" dirty="0"/>
                    </a:p>
                  </a:txBody>
                  <a:tcPr anchor="ctr"/>
                </a:tc>
                <a:extLst>
                  <a:ext uri="{0D108BD9-81ED-4DB2-BD59-A6C34878D82A}">
                    <a16:rowId xmlns:a16="http://schemas.microsoft.com/office/drawing/2014/main" val="3131691084"/>
                  </a:ext>
                </a:extLst>
              </a:tr>
              <a:tr h="332119">
                <a:tc>
                  <a:txBody>
                    <a:bodyPr/>
                    <a:lstStyle/>
                    <a:p>
                      <a:r>
                        <a:rPr lang="en-US" sz="1200" dirty="0"/>
                        <a:t>Serious</a:t>
                      </a:r>
                    </a:p>
                  </a:txBody>
                  <a:tcPr anchor="ctr"/>
                </a:tc>
                <a:tc>
                  <a:txBody>
                    <a:bodyPr/>
                    <a:lstStyle/>
                    <a:p>
                      <a:pPr algn="ctr"/>
                      <a:r>
                        <a:rPr lang="en-US" sz="1200" dirty="0"/>
                        <a:t>9</a:t>
                      </a:r>
                      <a:r>
                        <a:rPr lang="en-US" sz="1200" baseline="0" dirty="0"/>
                        <a:t> (11)</a:t>
                      </a:r>
                      <a:endParaRPr lang="en-US" sz="1200" dirty="0"/>
                    </a:p>
                  </a:txBody>
                  <a:tcPr anchor="ctr"/>
                </a:tc>
                <a:tc>
                  <a:txBody>
                    <a:bodyPr/>
                    <a:lstStyle/>
                    <a:p>
                      <a:pPr algn="ctr"/>
                      <a:r>
                        <a:rPr lang="en-US" sz="1200" dirty="0"/>
                        <a:t>3 (8)</a:t>
                      </a:r>
                    </a:p>
                  </a:txBody>
                  <a:tcPr anchor="ctr"/>
                </a:tc>
                <a:extLst>
                  <a:ext uri="{0D108BD9-81ED-4DB2-BD59-A6C34878D82A}">
                    <a16:rowId xmlns:a16="http://schemas.microsoft.com/office/drawing/2014/main" val="4034644514"/>
                  </a:ext>
                </a:extLst>
              </a:tr>
              <a:tr h="332119">
                <a:tc>
                  <a:txBody>
                    <a:bodyPr/>
                    <a:lstStyle/>
                    <a:p>
                      <a:r>
                        <a:rPr lang="en-US" sz="1200" dirty="0"/>
                        <a:t>Led to discontinuation</a:t>
                      </a:r>
                    </a:p>
                  </a:txBody>
                  <a:tcPr anchor="ctr"/>
                </a:tc>
                <a:tc>
                  <a:txBody>
                    <a:bodyPr/>
                    <a:lstStyle/>
                    <a:p>
                      <a:pPr algn="ctr"/>
                      <a:r>
                        <a:rPr lang="en-US" sz="1200" dirty="0"/>
                        <a:t>0 </a:t>
                      </a:r>
                    </a:p>
                  </a:txBody>
                  <a:tcPr anchor="ctr"/>
                </a:tc>
                <a:tc>
                  <a:txBody>
                    <a:bodyPr/>
                    <a:lstStyle/>
                    <a:p>
                      <a:pPr algn="ctr"/>
                      <a:r>
                        <a:rPr lang="en-US" sz="1200" dirty="0"/>
                        <a:t>0</a:t>
                      </a:r>
                    </a:p>
                  </a:txBody>
                  <a:tcPr anchor="ctr"/>
                </a:tc>
                <a:extLst>
                  <a:ext uri="{0D108BD9-81ED-4DB2-BD59-A6C34878D82A}">
                    <a16:rowId xmlns:a16="http://schemas.microsoft.com/office/drawing/2014/main" val="2362042567"/>
                  </a:ext>
                </a:extLst>
              </a:tr>
              <a:tr h="332119">
                <a:tc>
                  <a:txBody>
                    <a:bodyPr/>
                    <a:lstStyle/>
                    <a:p>
                      <a:r>
                        <a:rPr lang="en-US" sz="1200" dirty="0"/>
                        <a:t>L</a:t>
                      </a:r>
                      <a:r>
                        <a:rPr lang="en-US" sz="1200" baseline="0" dirty="0"/>
                        <a:t>ed to death </a:t>
                      </a:r>
                      <a:endParaRPr lang="en-US" sz="1200" dirty="0"/>
                    </a:p>
                  </a:txBody>
                  <a:tcPr anchor="ctr"/>
                </a:tc>
                <a:tc>
                  <a:txBody>
                    <a:bodyPr/>
                    <a:lstStyle/>
                    <a:p>
                      <a:pPr algn="ctr"/>
                      <a:r>
                        <a:rPr lang="en-US" sz="1200" dirty="0"/>
                        <a:t>0</a:t>
                      </a:r>
                    </a:p>
                  </a:txBody>
                  <a:tcPr anchor="ctr"/>
                </a:tc>
                <a:tc>
                  <a:txBody>
                    <a:bodyPr/>
                    <a:lstStyle/>
                    <a:p>
                      <a:pPr algn="ctr"/>
                      <a:r>
                        <a:rPr lang="en-US" sz="1200" dirty="0"/>
                        <a:t>0</a:t>
                      </a:r>
                    </a:p>
                  </a:txBody>
                  <a:tcPr anchor="ctr"/>
                </a:tc>
                <a:extLst>
                  <a:ext uri="{0D108BD9-81ED-4DB2-BD59-A6C34878D82A}">
                    <a16:rowId xmlns:a16="http://schemas.microsoft.com/office/drawing/2014/main" val="733845343"/>
                  </a:ext>
                </a:extLst>
              </a:tr>
            </a:tbl>
          </a:graphicData>
        </a:graphic>
      </p:graphicFrame>
    </p:spTree>
    <p:extLst>
      <p:ext uri="{BB962C8B-B14F-4D97-AF65-F5344CB8AC3E}">
        <p14:creationId xmlns:p14="http://schemas.microsoft.com/office/powerpoint/2010/main" val="76652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LBA68: </a:t>
            </a:r>
            <a:r>
              <a:rPr lang="en-GB" dirty="0"/>
              <a:t>Clinical value of pre-treatment T-Cell receptors (TCR) repertoire in non-small cell lung cancer (NSCLC) patients treated with single agent immunotherapy </a:t>
            </a:r>
            <a:br>
              <a:rPr lang="en-GB" dirty="0"/>
            </a:br>
            <a:r>
              <a:rPr lang="en-US" dirty="0"/>
              <a:t>– Abed A, et al</a:t>
            </a:r>
          </a:p>
        </p:txBody>
      </p:sp>
      <p:sp>
        <p:nvSpPr>
          <p:cNvPr id="3" name="Content Placeholder 2"/>
          <p:cNvSpPr>
            <a:spLocks noGrp="1"/>
          </p:cNvSpPr>
          <p:nvPr>
            <p:ph idx="1"/>
          </p:nvPr>
        </p:nvSpPr>
        <p:spPr/>
        <p:txBody>
          <a:bodyPr/>
          <a:lstStyle/>
          <a:p>
            <a:r>
              <a:rPr lang="en-US" b="1" dirty="0"/>
              <a:t>Study objective</a:t>
            </a:r>
          </a:p>
          <a:p>
            <a:pPr lvl="1"/>
            <a:r>
              <a:rPr lang="en-US" dirty="0"/>
              <a:t>To evaluate whether pre-treatment T-cell receptor repertoire </a:t>
            </a:r>
            <a:r>
              <a:rPr lang="en-US" dirty="0" err="1"/>
              <a:t>metrics</a:t>
            </a:r>
            <a:r>
              <a:rPr lang="en-US" baseline="30000" dirty="0" err="1"/>
              <a:t>a</a:t>
            </a:r>
            <a:r>
              <a:rPr lang="en-US" dirty="0"/>
              <a:t> can predict response to pembrolizumab in patients with NSCLC</a:t>
            </a:r>
          </a:p>
          <a:p>
            <a:pPr>
              <a:spcBef>
                <a:spcPts val="1800"/>
              </a:spcBef>
            </a:pPr>
            <a:r>
              <a:rPr lang="en-US" b="1" dirty="0"/>
              <a:t>Methods</a:t>
            </a:r>
          </a:p>
          <a:p>
            <a:pPr lvl="1"/>
            <a:r>
              <a:rPr lang="en-GB" dirty="0"/>
              <a:t>DNA samples were prospectively collected from 50 patients prior to treatment and TCR sequencing was performed</a:t>
            </a:r>
          </a:p>
          <a:p>
            <a:pPr lvl="1"/>
            <a:r>
              <a:rPr lang="en-GB" dirty="0"/>
              <a:t>TCR repertoire variables were correlated with ORR, PFS, OS and immune-related toxicity</a:t>
            </a:r>
            <a:endParaRPr lang="en-US" dirty="0"/>
          </a:p>
        </p:txBody>
      </p:sp>
      <p:sp>
        <p:nvSpPr>
          <p:cNvPr id="5" name="Text Placeholder 4"/>
          <p:cNvSpPr>
            <a:spLocks noGrp="1"/>
          </p:cNvSpPr>
          <p:nvPr>
            <p:ph type="body" sz="quarter" idx="11"/>
          </p:nvPr>
        </p:nvSpPr>
        <p:spPr/>
        <p:txBody>
          <a:bodyPr/>
          <a:lstStyle/>
          <a:p>
            <a:r>
              <a:rPr lang="en-US" dirty="0"/>
              <a:t>Abed A, et al. Ann </a:t>
            </a:r>
            <a:r>
              <a:rPr lang="en-US" dirty="0" err="1"/>
              <a:t>Oncol</a:t>
            </a:r>
            <a:r>
              <a:rPr lang="en-US" dirty="0"/>
              <a:t> 2021;32(</a:t>
            </a:r>
            <a:r>
              <a:rPr lang="en-US" dirty="0" err="1"/>
              <a:t>suppl</a:t>
            </a:r>
            <a:r>
              <a:rPr lang="en-US" dirty="0"/>
              <a:t>):</a:t>
            </a:r>
            <a:r>
              <a:rPr lang="en-US" dirty="0" err="1"/>
              <a:t>Abstr</a:t>
            </a:r>
            <a:r>
              <a:rPr lang="en-US" dirty="0"/>
              <a:t> LBA68</a:t>
            </a:r>
          </a:p>
        </p:txBody>
      </p:sp>
      <p:sp>
        <p:nvSpPr>
          <p:cNvPr id="19"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Assessed</a:t>
            </a:r>
            <a:r>
              <a:rPr lang="en-US" dirty="0"/>
              <a:t> using </a:t>
            </a:r>
            <a:r>
              <a:rPr lang="en-US" dirty="0" err="1"/>
              <a:t>Omcomine</a:t>
            </a:r>
            <a:r>
              <a:rPr lang="en-US" dirty="0"/>
              <a:t>™ TCR-beta assay</a:t>
            </a:r>
            <a:endParaRPr lang="en-US" baseline="30000" dirty="0"/>
          </a:p>
        </p:txBody>
      </p:sp>
    </p:spTree>
    <p:extLst>
      <p:ext uri="{BB962C8B-B14F-4D97-AF65-F5344CB8AC3E}">
        <p14:creationId xmlns:p14="http://schemas.microsoft.com/office/powerpoint/2010/main" val="238476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900" dirty="0"/>
              <a:t>LBA49: </a:t>
            </a:r>
            <a:r>
              <a:rPr lang="en-GB" sz="1900" dirty="0"/>
              <a:t>Efficacy of datopotamab deruxtecan (</a:t>
            </a:r>
            <a:r>
              <a:rPr lang="en-GB" sz="1900" dirty="0" err="1"/>
              <a:t>Dato-DXd</a:t>
            </a:r>
            <a:r>
              <a:rPr lang="en-GB" sz="1900" dirty="0"/>
              <a:t>) in patients (pts) with advanced/metastatic (</a:t>
            </a:r>
            <a:r>
              <a:rPr lang="en-GB" sz="1900" dirty="0" err="1"/>
              <a:t>adv</a:t>
            </a:r>
            <a:r>
              <a:rPr lang="en-GB" sz="1900" dirty="0"/>
              <a:t>/met) non-small cell lung cancer (NSCLC) and actionable genomic alterations (AGAs): preliminary results from the phase 1 TROPION-PanTumor01 study </a:t>
            </a:r>
            <a:r>
              <a:rPr lang="en-US" sz="1900" dirty="0"/>
              <a:t>– </a:t>
            </a:r>
            <a:r>
              <a:rPr lang="en-US" sz="1900" dirty="0" err="1"/>
              <a:t>Garon</a:t>
            </a:r>
            <a:r>
              <a:rPr lang="en-US" sz="1900" dirty="0"/>
              <a:t> EB,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t>
            </a:r>
            <a:r>
              <a:rPr lang="en-GB" dirty="0"/>
              <a:t>datopotamab deruxtecan in patients with advanced NSCLC who progressed after prior treatment in the TROPION-PanTumor01 study</a:t>
            </a:r>
          </a:p>
        </p:txBody>
      </p:sp>
      <p:sp>
        <p:nvSpPr>
          <p:cNvPr id="5" name="Text Placeholder 4"/>
          <p:cNvSpPr>
            <a:spLocks noGrp="1"/>
          </p:cNvSpPr>
          <p:nvPr>
            <p:ph type="body" sz="quarter" idx="11"/>
          </p:nvPr>
        </p:nvSpPr>
        <p:spPr/>
        <p:txBody>
          <a:bodyPr/>
          <a:lstStyle/>
          <a:p>
            <a:r>
              <a:rPr lang="en-US" dirty="0" err="1"/>
              <a:t>Garon</a:t>
            </a:r>
            <a:r>
              <a:rPr lang="en-US" dirty="0"/>
              <a:t> EB, et al. Ann </a:t>
            </a:r>
            <a:r>
              <a:rPr lang="en-US" dirty="0" err="1"/>
              <a:t>Oncol</a:t>
            </a:r>
            <a:r>
              <a:rPr lang="en-US" dirty="0"/>
              <a:t> 2021;32(</a:t>
            </a:r>
            <a:r>
              <a:rPr lang="en-US" dirty="0" err="1"/>
              <a:t>suppl</a:t>
            </a:r>
            <a:r>
              <a:rPr lang="en-US" dirty="0"/>
              <a:t>):</a:t>
            </a:r>
            <a:r>
              <a:rPr lang="en-US" dirty="0" err="1"/>
              <a:t>Abstr</a:t>
            </a:r>
            <a:r>
              <a:rPr lang="en-US" dirty="0"/>
              <a:t> LBA49</a:t>
            </a:r>
          </a:p>
        </p:txBody>
      </p:sp>
      <p:sp>
        <p:nvSpPr>
          <p:cNvPr id="6" name="Rectangle 9"/>
          <p:cNvSpPr txBox="1">
            <a:spLocks noChangeArrowheads="1"/>
          </p:cNvSpPr>
          <p:nvPr/>
        </p:nvSpPr>
        <p:spPr>
          <a:xfrm>
            <a:off x="1770233" y="5532165"/>
            <a:ext cx="4267200" cy="701809"/>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Arial"/>
              </a:rPr>
              <a:t>Primary endpoints</a:t>
            </a:r>
          </a:p>
          <a:p>
            <a:pPr marL="177800" indent="-177800">
              <a:buClrTx/>
              <a:buFont typeface="Arial" panose="020B0604020202020204" pitchFamily="34" charset="0"/>
              <a:buChar char="•"/>
            </a:pPr>
            <a:r>
              <a:rPr lang="en-GB" sz="1600" dirty="0">
                <a:latin typeface="Arial"/>
              </a:rPr>
              <a:t>MTD, safety</a:t>
            </a:r>
          </a:p>
        </p:txBody>
      </p:sp>
      <p:sp>
        <p:nvSpPr>
          <p:cNvPr id="7" name="Content Placeholder 26"/>
          <p:cNvSpPr txBox="1">
            <a:spLocks/>
          </p:cNvSpPr>
          <p:nvPr/>
        </p:nvSpPr>
        <p:spPr>
          <a:xfrm>
            <a:off x="6189833" y="5532164"/>
            <a:ext cx="4267200" cy="70076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86786F"/>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86786F"/>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86786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000000"/>
                </a:solidFill>
                <a:latin typeface="Arial"/>
              </a:rPr>
              <a:t>Secondary endpoints</a:t>
            </a:r>
          </a:p>
          <a:p>
            <a:pPr marL="177800" indent="-177800">
              <a:buClrTx/>
              <a:buFont typeface="Arial" panose="020B0604020202020204" pitchFamily="34" charset="0"/>
              <a:buChar char="•"/>
            </a:pPr>
            <a:r>
              <a:rPr lang="en-GB" sz="1600" dirty="0">
                <a:solidFill>
                  <a:srgbClr val="000000"/>
                </a:solidFill>
                <a:latin typeface="Arial"/>
              </a:rPr>
              <a:t>Efficacy, PK</a:t>
            </a:r>
          </a:p>
        </p:txBody>
      </p:sp>
      <p:sp>
        <p:nvSpPr>
          <p:cNvPr id="8" name="AutoShape 8"/>
          <p:cNvSpPr>
            <a:spLocks noChangeArrowheads="1"/>
          </p:cNvSpPr>
          <p:nvPr/>
        </p:nvSpPr>
        <p:spPr bwMode="auto">
          <a:xfrm>
            <a:off x="6469945" y="4450508"/>
            <a:ext cx="2865989" cy="631649"/>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panose="020B0604020202020204" pitchFamily="34" charset="0"/>
              </a:rPr>
              <a:t>Datopotamab deruxtecan </a:t>
            </a:r>
            <a:br>
              <a:rPr lang="en-GB" altLang="zh-CN" dirty="0">
                <a:solidFill>
                  <a:srgbClr val="FFFFFF"/>
                </a:solidFill>
                <a:latin typeface="Arial"/>
                <a:ea typeface="SimSun" pitchFamily="2" charset="-122"/>
                <a:cs typeface="Arial" panose="020B0604020202020204" pitchFamily="34" charset="0"/>
              </a:rPr>
            </a:br>
            <a:r>
              <a:rPr lang="en-GB" altLang="zh-CN" dirty="0">
                <a:solidFill>
                  <a:srgbClr val="FFFFFF"/>
                </a:solidFill>
                <a:latin typeface="Arial"/>
                <a:ea typeface="SimSun" pitchFamily="2" charset="-122"/>
                <a:cs typeface="Arial" panose="020B0604020202020204" pitchFamily="34" charset="0"/>
              </a:rPr>
              <a:t>4 mg/kg (n=50)</a:t>
            </a:r>
          </a:p>
        </p:txBody>
      </p:sp>
      <p:cxnSp>
        <p:nvCxnSpPr>
          <p:cNvPr id="9" name="Straight Arrow Connector 8"/>
          <p:cNvCxnSpPr>
            <a:stCxn id="13" idx="3"/>
            <a:endCxn id="23" idx="1"/>
          </p:cNvCxnSpPr>
          <p:nvPr/>
        </p:nvCxnSpPr>
        <p:spPr bwMode="auto">
          <a:xfrm flipV="1">
            <a:off x="3806383" y="3938060"/>
            <a:ext cx="309641" cy="1"/>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11" name="AutoShape 12"/>
          <p:cNvSpPr>
            <a:spLocks noChangeArrowheads="1"/>
          </p:cNvSpPr>
          <p:nvPr/>
        </p:nvSpPr>
        <p:spPr bwMode="auto">
          <a:xfrm>
            <a:off x="6469945" y="3625667"/>
            <a:ext cx="2864299" cy="63164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panose="020B0604020202020204" pitchFamily="34" charset="0"/>
              </a:rPr>
              <a:t>Datopotamab deruxtecan </a:t>
            </a:r>
            <a:br>
              <a:rPr lang="en-GB" altLang="zh-CN" dirty="0">
                <a:solidFill>
                  <a:srgbClr val="FFFFFF"/>
                </a:solidFill>
                <a:latin typeface="Arial"/>
                <a:ea typeface="SimSun" pitchFamily="2" charset="-122"/>
                <a:cs typeface="Arial" panose="020B0604020202020204" pitchFamily="34" charset="0"/>
              </a:rPr>
            </a:br>
            <a:r>
              <a:rPr lang="en-GB" altLang="zh-CN" dirty="0">
                <a:solidFill>
                  <a:srgbClr val="FFFFFF"/>
                </a:solidFill>
                <a:latin typeface="Arial"/>
                <a:ea typeface="SimSun" pitchFamily="2" charset="-122"/>
                <a:cs typeface="Arial" panose="020B0604020202020204" pitchFamily="34" charset="0"/>
              </a:rPr>
              <a:t>6 mg/kg (n=50)</a:t>
            </a:r>
          </a:p>
        </p:txBody>
      </p:sp>
      <p:sp>
        <p:nvSpPr>
          <p:cNvPr id="13" name="AutoShape 9"/>
          <p:cNvSpPr>
            <a:spLocks noChangeArrowheads="1"/>
          </p:cNvSpPr>
          <p:nvPr/>
        </p:nvSpPr>
        <p:spPr bwMode="auto">
          <a:xfrm>
            <a:off x="304799" y="2793964"/>
            <a:ext cx="3501584"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latin typeface="Arial"/>
                <a:ea typeface="SimSun" pitchFamily="2" charset="-122"/>
                <a:cs typeface="Arial" panose="020B0604020202020204" pitchFamily="34" charset="0"/>
              </a:rPr>
              <a:t>Key patient inclusion criteria</a:t>
            </a:r>
            <a:endParaRPr lang="en-GB" altLang="zh-CN" sz="1600" b="1" dirty="0">
              <a:solidFill>
                <a:srgbClr val="FFFFFF"/>
              </a:solidFill>
              <a:latin typeface="Arial"/>
              <a:ea typeface="SimSun" pitchFamily="2" charset="-122"/>
              <a:cs typeface="Arial" panose="020B0604020202020204" pitchFamily="34" charset="0"/>
            </a:endParaRPr>
          </a:p>
          <a:p>
            <a:pPr marL="228600" indent="-228600" defTabSz="892175" eaLnBrk="0" hangingPunct="0">
              <a:spcAft>
                <a:spcPct val="30000"/>
              </a:spcAft>
              <a:buFont typeface="Arial" pitchFamily="34" charset="0"/>
              <a:buChar char="•"/>
            </a:pPr>
            <a:r>
              <a:rPr lang="en-GB" altLang="zh-CN" sz="1600" dirty="0">
                <a:solidFill>
                  <a:srgbClr val="FFFFFF"/>
                </a:solidFill>
                <a:latin typeface="Arial"/>
                <a:ea typeface="SimSun" pitchFamily="2" charset="-122"/>
                <a:cs typeface="Arial" panose="020B0604020202020204" pitchFamily="34" charset="0"/>
              </a:rPr>
              <a:t>Advanced or metastatic NSCLC</a:t>
            </a:r>
            <a:endParaRPr lang="en-GB" altLang="zh-CN" sz="1600" i="1" dirty="0">
              <a:solidFill>
                <a:srgbClr val="FFFFFF"/>
              </a:solidFill>
              <a:latin typeface="Arial"/>
              <a:ea typeface="SimSun" pitchFamily="2" charset="-122"/>
              <a:cs typeface="Arial" panose="020B0604020202020204" pitchFamily="34" charset="0"/>
            </a:endParaRPr>
          </a:p>
          <a:p>
            <a:pPr marL="228600" indent="-228600" defTabSz="892175" eaLnBrk="0" hangingPunct="0">
              <a:spcAft>
                <a:spcPct val="30000"/>
              </a:spcAft>
              <a:buFont typeface="Arial" pitchFamily="34" charset="0"/>
              <a:buChar char="•"/>
            </a:pPr>
            <a:r>
              <a:rPr lang="en-GB" altLang="zh-CN" sz="1600" dirty="0">
                <a:solidFill>
                  <a:srgbClr val="FFFFFF"/>
                </a:solidFill>
                <a:latin typeface="Arial"/>
                <a:ea typeface="SimSun" pitchFamily="2" charset="-122"/>
                <a:cs typeface="Arial" panose="020B0604020202020204" pitchFamily="34" charset="0"/>
              </a:rPr>
              <a:t>Refractory to or relapsed on standard treatment</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cs typeface="Arial" panose="020B0604020202020204" pitchFamily="34" charset="0"/>
              </a:rPr>
              <a:t>CNS metastasis allowed</a:t>
            </a:r>
          </a:p>
          <a:p>
            <a:pPr marL="228600" indent="-228600" defTabSz="892175" eaLnBrk="0" hangingPunct="0">
              <a:spcAft>
                <a:spcPct val="30000"/>
              </a:spcAft>
              <a:buFont typeface="Arial" pitchFamily="34" charset="0"/>
              <a:buChar char="•"/>
            </a:pPr>
            <a:r>
              <a:rPr lang="en-GB" altLang="zh-CN" sz="1600" dirty="0">
                <a:solidFill>
                  <a:srgbClr val="FFFFFF"/>
                </a:solidFill>
                <a:latin typeface="Arial"/>
                <a:ea typeface="SimSun" pitchFamily="2" charset="-122"/>
                <a:cs typeface="Arial" panose="020B0604020202020204" pitchFamily="34" charset="0"/>
              </a:rPr>
              <a:t>ECOG PS 0–1</a:t>
            </a:r>
          </a:p>
          <a:p>
            <a:pPr marL="292100" indent="-292100" defTabSz="892175" eaLnBrk="0" hangingPunct="0">
              <a:spcAft>
                <a:spcPct val="30000"/>
              </a:spcAft>
              <a:buFont typeface="Wingdings" pitchFamily="2" charset="2"/>
              <a:buNone/>
            </a:pPr>
            <a:r>
              <a:rPr lang="en-GB" altLang="zh-CN" sz="1600" dirty="0">
                <a:solidFill>
                  <a:srgbClr val="FFFFFF"/>
                </a:solidFill>
                <a:latin typeface="Arial"/>
                <a:ea typeface="SimSun" pitchFamily="2" charset="-122"/>
                <a:cs typeface="Arial" panose="020B0604020202020204" pitchFamily="34" charset="0"/>
              </a:rPr>
              <a:t>(n=175)</a:t>
            </a:r>
          </a:p>
        </p:txBody>
      </p:sp>
      <p:sp>
        <p:nvSpPr>
          <p:cNvPr id="22" name="AutoShape 8"/>
          <p:cNvSpPr>
            <a:spLocks noChangeArrowheads="1"/>
          </p:cNvSpPr>
          <p:nvPr/>
        </p:nvSpPr>
        <p:spPr bwMode="auto">
          <a:xfrm>
            <a:off x="6469945" y="2838467"/>
            <a:ext cx="2865989" cy="631649"/>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latin typeface="Arial"/>
                <a:ea typeface="SimSun" pitchFamily="2" charset="-122"/>
                <a:cs typeface="Arial" panose="020B0604020202020204" pitchFamily="34" charset="0"/>
              </a:rPr>
              <a:t>Datopotamab deruxtecan </a:t>
            </a:r>
            <a:br>
              <a:rPr lang="en-GB" altLang="zh-CN" dirty="0">
                <a:solidFill>
                  <a:srgbClr val="FFFFFF"/>
                </a:solidFill>
                <a:latin typeface="Arial"/>
                <a:ea typeface="SimSun" pitchFamily="2" charset="-122"/>
                <a:cs typeface="Arial" panose="020B0604020202020204" pitchFamily="34" charset="0"/>
              </a:rPr>
            </a:br>
            <a:r>
              <a:rPr lang="en-GB" altLang="zh-CN" dirty="0">
                <a:solidFill>
                  <a:srgbClr val="FFFFFF"/>
                </a:solidFill>
                <a:latin typeface="Arial"/>
                <a:ea typeface="SimSun" pitchFamily="2" charset="-122"/>
                <a:cs typeface="Arial" panose="020B0604020202020204" pitchFamily="34" charset="0"/>
              </a:rPr>
              <a:t>8 mg/kg (n=80)</a:t>
            </a:r>
          </a:p>
        </p:txBody>
      </p:sp>
      <p:sp>
        <p:nvSpPr>
          <p:cNvPr id="23" name="AutoShape 8"/>
          <p:cNvSpPr>
            <a:spLocks noChangeArrowheads="1"/>
          </p:cNvSpPr>
          <p:nvPr/>
        </p:nvSpPr>
        <p:spPr bwMode="auto">
          <a:xfrm>
            <a:off x="4116024" y="3537974"/>
            <a:ext cx="1808121" cy="80017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latin typeface="Arial"/>
                <a:ea typeface="SimSun" pitchFamily="2" charset="-122"/>
                <a:cs typeface="Arial" panose="020B0604020202020204" pitchFamily="34" charset="0"/>
              </a:rPr>
              <a:t>Data-</a:t>
            </a:r>
            <a:r>
              <a:rPr lang="en-GB" altLang="zh-CN" sz="1600" dirty="0" err="1">
                <a:solidFill>
                  <a:srgbClr val="FFFFFF"/>
                </a:solidFill>
                <a:latin typeface="Arial"/>
                <a:ea typeface="SimSun" pitchFamily="2" charset="-122"/>
                <a:cs typeface="Arial" panose="020B0604020202020204" pitchFamily="34" charset="0"/>
              </a:rPr>
              <a:t>DXd</a:t>
            </a:r>
            <a:r>
              <a:rPr lang="en-GB" altLang="zh-CN" sz="1600" dirty="0">
                <a:solidFill>
                  <a:srgbClr val="FFFFFF"/>
                </a:solidFill>
                <a:latin typeface="Arial"/>
                <a:ea typeface="SimSun" pitchFamily="2" charset="-122"/>
                <a:cs typeface="Arial" panose="020B0604020202020204" pitchFamily="34" charset="0"/>
              </a:rPr>
              <a:t> 0.27 to 10 mg/kg q3w</a:t>
            </a:r>
          </a:p>
        </p:txBody>
      </p:sp>
      <p:sp>
        <p:nvSpPr>
          <p:cNvPr id="24" name="AutoShape 8"/>
          <p:cNvSpPr>
            <a:spLocks noChangeArrowheads="1"/>
          </p:cNvSpPr>
          <p:nvPr/>
        </p:nvSpPr>
        <p:spPr bwMode="auto">
          <a:xfrm>
            <a:off x="9756071" y="3615936"/>
            <a:ext cx="2023460" cy="644246"/>
          </a:xfrm>
          <a:prstGeom prst="roundRect">
            <a:avLst>
              <a:gd name="adj" fmla="val 16667"/>
            </a:avLst>
          </a:prstGeom>
          <a:solidFill>
            <a:schemeClr val="bg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cs typeface="Arial" panose="020B0604020202020204" pitchFamily="34" charset="0"/>
              </a:rPr>
              <a:t>AGA subset analysis</a:t>
            </a:r>
          </a:p>
          <a:p>
            <a:pPr algn="ctr" defTabSz="892175" eaLnBrk="0" hangingPunct="0"/>
            <a:r>
              <a:rPr lang="en-GB" altLang="zh-CN" sz="1400" dirty="0">
                <a:solidFill>
                  <a:srgbClr val="FFFFFF"/>
                </a:solidFill>
                <a:ea typeface="SimSun" pitchFamily="2" charset="-122"/>
                <a:cs typeface="Arial" panose="020B0604020202020204" pitchFamily="34" charset="0"/>
              </a:rPr>
              <a:t>(n=34)</a:t>
            </a:r>
          </a:p>
        </p:txBody>
      </p:sp>
      <p:cxnSp>
        <p:nvCxnSpPr>
          <p:cNvPr id="27" name="Elbow Connector 26"/>
          <p:cNvCxnSpPr>
            <a:stCxn id="23" idx="3"/>
            <a:endCxn id="22" idx="1"/>
          </p:cNvCxnSpPr>
          <p:nvPr/>
        </p:nvCxnSpPr>
        <p:spPr>
          <a:xfrm flipV="1">
            <a:off x="5924145" y="3154292"/>
            <a:ext cx="545800" cy="783768"/>
          </a:xfrm>
          <a:prstGeom prst="bentConnector3">
            <a:avLst/>
          </a:prstGeom>
          <a:solidFill>
            <a:schemeClr val="accent1"/>
          </a:solidFill>
          <a:ln w="38100" cap="flat" cmpd="sng" algn="ctr">
            <a:solidFill>
              <a:srgbClr val="000000"/>
            </a:solidFill>
            <a:prstDash val="solid"/>
            <a:round/>
            <a:headEnd type="none" w="med" len="med"/>
            <a:tailEnd type="triangle"/>
          </a:ln>
          <a:effectLst/>
        </p:spPr>
      </p:cxnSp>
      <p:cxnSp>
        <p:nvCxnSpPr>
          <p:cNvPr id="28" name="Elbow Connector 27"/>
          <p:cNvCxnSpPr>
            <a:stCxn id="23" idx="3"/>
            <a:endCxn id="8" idx="1"/>
          </p:cNvCxnSpPr>
          <p:nvPr/>
        </p:nvCxnSpPr>
        <p:spPr>
          <a:xfrm>
            <a:off x="5924145" y="3938060"/>
            <a:ext cx="545800" cy="828273"/>
          </a:xfrm>
          <a:prstGeom prst="bentConnector3">
            <a:avLst/>
          </a:prstGeom>
          <a:solidFill>
            <a:schemeClr val="accent1"/>
          </a:solidFill>
          <a:ln w="38100" cap="flat" cmpd="sng" algn="ctr">
            <a:solidFill>
              <a:srgbClr val="000000"/>
            </a:solidFill>
            <a:prstDash val="solid"/>
            <a:round/>
            <a:headEnd type="none" w="med" len="med"/>
            <a:tailEnd type="triangle"/>
          </a:ln>
          <a:effectLst/>
        </p:spPr>
      </p:cxnSp>
      <p:cxnSp>
        <p:nvCxnSpPr>
          <p:cNvPr id="31" name="Straight Arrow Connector 30"/>
          <p:cNvCxnSpPr>
            <a:stCxn id="23" idx="3"/>
            <a:endCxn id="11" idx="1"/>
          </p:cNvCxnSpPr>
          <p:nvPr/>
        </p:nvCxnSpPr>
        <p:spPr bwMode="auto">
          <a:xfrm>
            <a:off x="5924145" y="3938060"/>
            <a:ext cx="545800" cy="343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57" name="TextBox 56"/>
          <p:cNvSpPr txBox="1"/>
          <p:nvPr/>
        </p:nvSpPr>
        <p:spPr>
          <a:xfrm>
            <a:off x="4178154" y="2481845"/>
            <a:ext cx="1745991" cy="338554"/>
          </a:xfrm>
          <a:prstGeom prst="rect">
            <a:avLst/>
          </a:prstGeom>
          <a:noFill/>
        </p:spPr>
        <p:txBody>
          <a:bodyPr wrap="none" rtlCol="0">
            <a:spAutoFit/>
          </a:bodyPr>
          <a:lstStyle/>
          <a:p>
            <a:pPr algn="ctr"/>
            <a:r>
              <a:rPr lang="en-GB" sz="1600" b="1" dirty="0">
                <a:solidFill>
                  <a:schemeClr val="tx1"/>
                </a:solidFill>
              </a:rPr>
              <a:t>Dose escalation</a:t>
            </a:r>
          </a:p>
        </p:txBody>
      </p:sp>
      <p:sp>
        <p:nvSpPr>
          <p:cNvPr id="58" name="TextBox 57"/>
          <p:cNvSpPr txBox="1"/>
          <p:nvPr/>
        </p:nvSpPr>
        <p:spPr>
          <a:xfrm>
            <a:off x="6934984" y="2481845"/>
            <a:ext cx="1755609" cy="338554"/>
          </a:xfrm>
          <a:prstGeom prst="rect">
            <a:avLst/>
          </a:prstGeom>
          <a:noFill/>
        </p:spPr>
        <p:txBody>
          <a:bodyPr wrap="none" rtlCol="0">
            <a:spAutoFit/>
          </a:bodyPr>
          <a:lstStyle/>
          <a:p>
            <a:pPr algn="ctr"/>
            <a:r>
              <a:rPr lang="en-GB" sz="1600" b="1" dirty="0">
                <a:solidFill>
                  <a:schemeClr val="tx1"/>
                </a:solidFill>
              </a:rPr>
              <a:t>Dose expansion</a:t>
            </a:r>
          </a:p>
        </p:txBody>
      </p:sp>
      <p:cxnSp>
        <p:nvCxnSpPr>
          <p:cNvPr id="59" name="Straight Arrow Connector 58"/>
          <p:cNvCxnSpPr>
            <a:stCxn id="11" idx="3"/>
            <a:endCxn id="24" idx="1"/>
          </p:cNvCxnSpPr>
          <p:nvPr/>
        </p:nvCxnSpPr>
        <p:spPr bwMode="auto">
          <a:xfrm flipV="1">
            <a:off x="9334244" y="3938059"/>
            <a:ext cx="421827" cy="3431"/>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63" name="Elbow Connector 62"/>
          <p:cNvCxnSpPr>
            <a:stCxn id="22" idx="3"/>
            <a:endCxn id="24" idx="1"/>
          </p:cNvCxnSpPr>
          <p:nvPr/>
        </p:nvCxnSpPr>
        <p:spPr>
          <a:xfrm>
            <a:off x="9335934" y="3154292"/>
            <a:ext cx="420137" cy="783767"/>
          </a:xfrm>
          <a:prstGeom prst="bentConnector3">
            <a:avLst>
              <a:gd name="adj1" fmla="val 50000"/>
            </a:avLst>
          </a:prstGeom>
          <a:solidFill>
            <a:schemeClr val="accent1"/>
          </a:solidFill>
          <a:ln w="38100" cap="flat" cmpd="sng" algn="ctr">
            <a:solidFill>
              <a:srgbClr val="000000"/>
            </a:solidFill>
            <a:prstDash val="solid"/>
            <a:round/>
            <a:headEnd type="none" w="med" len="med"/>
            <a:tailEnd type="triangle"/>
          </a:ln>
          <a:effectLst/>
        </p:spPr>
      </p:cxnSp>
      <p:cxnSp>
        <p:nvCxnSpPr>
          <p:cNvPr id="67" name="Elbow Connector 66"/>
          <p:cNvCxnSpPr>
            <a:stCxn id="8" idx="3"/>
            <a:endCxn id="24" idx="1"/>
          </p:cNvCxnSpPr>
          <p:nvPr/>
        </p:nvCxnSpPr>
        <p:spPr>
          <a:xfrm flipV="1">
            <a:off x="9335934" y="3938059"/>
            <a:ext cx="420137" cy="828274"/>
          </a:xfrm>
          <a:prstGeom prst="bentConnector3">
            <a:avLst>
              <a:gd name="adj1" fmla="val 50000"/>
            </a:avLst>
          </a:prstGeom>
          <a:solidFill>
            <a:schemeClr val="accent1"/>
          </a:solidFill>
          <a:ln w="381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379714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900" dirty="0"/>
              <a:t>LBA49: </a:t>
            </a:r>
            <a:r>
              <a:rPr lang="en-GB" sz="1900" dirty="0"/>
              <a:t>Efficacy of datopotamab deruxtecan (</a:t>
            </a:r>
            <a:r>
              <a:rPr lang="en-GB" sz="1900" dirty="0" err="1"/>
              <a:t>Dato-DXd</a:t>
            </a:r>
            <a:r>
              <a:rPr lang="en-GB" sz="1900" dirty="0"/>
              <a:t>) in patients (pts) with advanced/metastatic (</a:t>
            </a:r>
            <a:r>
              <a:rPr lang="en-GB" sz="1900" dirty="0" err="1"/>
              <a:t>adv</a:t>
            </a:r>
            <a:r>
              <a:rPr lang="en-GB" sz="1900" dirty="0"/>
              <a:t>/met) non-small cell lung cancer (NSCLC) and actionable genomic alterations (AGAs): preliminary results from the phase 1 TROPION-PanTumor01 study </a:t>
            </a:r>
            <a:r>
              <a:rPr lang="en-US" sz="1900" dirty="0"/>
              <a:t>– </a:t>
            </a:r>
            <a:r>
              <a:rPr lang="en-US" sz="1900" dirty="0" err="1"/>
              <a:t>Garon</a:t>
            </a:r>
            <a:r>
              <a:rPr lang="en-US" sz="1900" dirty="0"/>
              <a:t> EB,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err="1"/>
              <a:t>Garon</a:t>
            </a:r>
            <a:r>
              <a:rPr lang="en-US" dirty="0"/>
              <a:t> EB, et al. Ann </a:t>
            </a:r>
            <a:r>
              <a:rPr lang="en-US" dirty="0" err="1"/>
              <a:t>Oncol</a:t>
            </a:r>
            <a:r>
              <a:rPr lang="en-US" dirty="0"/>
              <a:t> 2021;32(</a:t>
            </a:r>
            <a:r>
              <a:rPr lang="en-US" dirty="0" err="1"/>
              <a:t>suppl</a:t>
            </a:r>
            <a:r>
              <a:rPr lang="en-US" dirty="0"/>
              <a:t>):</a:t>
            </a:r>
            <a:r>
              <a:rPr lang="en-US" dirty="0" err="1"/>
              <a:t>Abstr</a:t>
            </a:r>
            <a:r>
              <a:rPr lang="en-US" dirty="0"/>
              <a:t> LBA49</a:t>
            </a:r>
          </a:p>
        </p:txBody>
      </p:sp>
      <p:graphicFrame>
        <p:nvGraphicFramePr>
          <p:cNvPr id="6" name="Table 5"/>
          <p:cNvGraphicFramePr>
            <a:graphicFrameLocks noGrp="1"/>
          </p:cNvGraphicFramePr>
          <p:nvPr/>
        </p:nvGraphicFramePr>
        <p:xfrm>
          <a:off x="462825" y="1961443"/>
          <a:ext cx="3982782" cy="3758052"/>
        </p:xfrm>
        <a:graphic>
          <a:graphicData uri="http://schemas.openxmlformats.org/drawingml/2006/table">
            <a:tbl>
              <a:tblPr firstRow="1" bandRow="1">
                <a:tableStyleId>{69012ECD-51FC-41F1-AA8D-1B2483CD663E}</a:tableStyleId>
              </a:tblPr>
              <a:tblGrid>
                <a:gridCol w="1991391">
                  <a:extLst>
                    <a:ext uri="{9D8B030D-6E8A-4147-A177-3AD203B41FA5}">
                      <a16:colId xmlns:a16="http://schemas.microsoft.com/office/drawing/2014/main" val="1065334321"/>
                    </a:ext>
                  </a:extLst>
                </a:gridCol>
                <a:gridCol w="1991391">
                  <a:extLst>
                    <a:ext uri="{9D8B030D-6E8A-4147-A177-3AD203B41FA5}">
                      <a16:colId xmlns:a16="http://schemas.microsoft.com/office/drawing/2014/main" val="3491974133"/>
                    </a:ext>
                  </a:extLst>
                </a:gridCol>
              </a:tblGrid>
              <a:tr h="502996">
                <a:tc>
                  <a:txBody>
                    <a:bodyPr/>
                    <a:lstStyle/>
                    <a:p>
                      <a:r>
                        <a:rPr lang="en-US" sz="1400" dirty="0">
                          <a:solidFill>
                            <a:schemeClr val="tx2"/>
                          </a:solidFill>
                        </a:rPr>
                        <a:t>Patients</a:t>
                      </a:r>
                    </a:p>
                  </a:txBody>
                  <a:tcPr anchor="b"/>
                </a:tc>
                <a:tc>
                  <a:txBody>
                    <a:bodyPr/>
                    <a:lstStyle/>
                    <a:p>
                      <a:pPr algn="ctr"/>
                      <a:r>
                        <a:rPr lang="en-US" sz="1400" dirty="0">
                          <a:solidFill>
                            <a:schemeClr val="tx2"/>
                          </a:solidFill>
                        </a:rPr>
                        <a:t>Data-</a:t>
                      </a:r>
                      <a:r>
                        <a:rPr lang="en-US" sz="1400" dirty="0" err="1">
                          <a:solidFill>
                            <a:schemeClr val="tx2"/>
                          </a:solidFill>
                        </a:rPr>
                        <a:t>Dxd</a:t>
                      </a:r>
                      <a:r>
                        <a:rPr lang="en-US" sz="1400" dirty="0">
                          <a:solidFill>
                            <a:schemeClr val="tx2"/>
                          </a:solidFill>
                        </a:rPr>
                        <a:t> </a:t>
                      </a:r>
                    </a:p>
                    <a:p>
                      <a:pPr algn="ctr"/>
                      <a:r>
                        <a:rPr lang="en-US" sz="1400" dirty="0">
                          <a:solidFill>
                            <a:schemeClr val="tx2"/>
                          </a:solidFill>
                        </a:rPr>
                        <a:t>(n=34)</a:t>
                      </a:r>
                    </a:p>
                  </a:txBody>
                  <a:tcPr/>
                </a:tc>
                <a:extLst>
                  <a:ext uri="{0D108BD9-81ED-4DB2-BD59-A6C34878D82A}">
                    <a16:rowId xmlns:a16="http://schemas.microsoft.com/office/drawing/2014/main" val="656380117"/>
                  </a:ext>
                </a:extLst>
              </a:tr>
              <a:tr h="359988">
                <a:tc>
                  <a:txBody>
                    <a:bodyPr/>
                    <a:lstStyle/>
                    <a:p>
                      <a:r>
                        <a:rPr lang="en-US" sz="1400" b="0" dirty="0"/>
                        <a:t>ORR, n (%)</a:t>
                      </a:r>
                    </a:p>
                  </a:txBody>
                  <a:tcPr anchor="ctr">
                    <a:solidFill>
                      <a:schemeClr val="tx2"/>
                    </a:solidFill>
                  </a:tcPr>
                </a:tc>
                <a:tc>
                  <a:txBody>
                    <a:bodyPr/>
                    <a:lstStyle/>
                    <a:p>
                      <a:pPr algn="ctr"/>
                      <a:r>
                        <a:rPr lang="en-US" sz="1400" b="0" dirty="0"/>
                        <a:t>12 (35)</a:t>
                      </a:r>
                    </a:p>
                  </a:txBody>
                  <a:tcPr anchor="ctr">
                    <a:solidFill>
                      <a:schemeClr val="tx2"/>
                    </a:solidFill>
                  </a:tcPr>
                </a:tc>
                <a:extLst>
                  <a:ext uri="{0D108BD9-81ED-4DB2-BD59-A6C34878D82A}">
                    <a16:rowId xmlns:a16="http://schemas.microsoft.com/office/drawing/2014/main" val="1402211970"/>
                  </a:ext>
                </a:extLst>
              </a:tr>
              <a:tr h="359988">
                <a:tc>
                  <a:txBody>
                    <a:bodyPr/>
                    <a:lstStyle/>
                    <a:p>
                      <a:r>
                        <a:rPr lang="en-US" sz="1400" b="0" dirty="0"/>
                        <a:t>BOR, n (%)</a:t>
                      </a:r>
                    </a:p>
                  </a:txBody>
                  <a:tcPr anchor="ctr">
                    <a:solidFill>
                      <a:schemeClr val="tx2"/>
                    </a:solidFill>
                  </a:tcPr>
                </a:tc>
                <a:tc>
                  <a:txBody>
                    <a:bodyPr/>
                    <a:lstStyle/>
                    <a:p>
                      <a:pPr algn="ctr"/>
                      <a:endParaRPr lang="en-US" sz="1400" b="0" dirty="0"/>
                    </a:p>
                  </a:txBody>
                  <a:tcPr anchor="ctr">
                    <a:solidFill>
                      <a:schemeClr val="tx2"/>
                    </a:solidFill>
                  </a:tcPr>
                </a:tc>
                <a:extLst>
                  <a:ext uri="{0D108BD9-81ED-4DB2-BD59-A6C34878D82A}">
                    <a16:rowId xmlns:a16="http://schemas.microsoft.com/office/drawing/2014/main" val="4004988684"/>
                  </a:ext>
                </a:extLst>
              </a:tr>
              <a:tr h="359988">
                <a:tc>
                  <a:txBody>
                    <a:bodyPr/>
                    <a:lstStyle/>
                    <a:p>
                      <a:r>
                        <a:rPr lang="en-US" sz="1400" b="0" dirty="0"/>
                        <a:t>CR</a:t>
                      </a:r>
                    </a:p>
                  </a:txBody>
                  <a:tcPr marL="180000" anchor="ctr">
                    <a:solidFill>
                      <a:schemeClr val="tx2"/>
                    </a:solidFill>
                  </a:tcPr>
                </a:tc>
                <a:tc>
                  <a:txBody>
                    <a:bodyPr/>
                    <a:lstStyle/>
                    <a:p>
                      <a:pPr algn="ctr"/>
                      <a:r>
                        <a:rPr lang="en-US" sz="1400" b="0" dirty="0"/>
                        <a:t>0</a:t>
                      </a:r>
                    </a:p>
                  </a:txBody>
                  <a:tcPr anchor="ctr">
                    <a:solidFill>
                      <a:schemeClr val="tx2"/>
                    </a:solidFill>
                  </a:tcPr>
                </a:tc>
                <a:extLst>
                  <a:ext uri="{0D108BD9-81ED-4DB2-BD59-A6C34878D82A}">
                    <a16:rowId xmlns:a16="http://schemas.microsoft.com/office/drawing/2014/main" val="44463290"/>
                  </a:ext>
                </a:extLst>
              </a:tr>
              <a:tr h="359988">
                <a:tc>
                  <a:txBody>
                    <a:bodyPr/>
                    <a:lstStyle/>
                    <a:p>
                      <a:r>
                        <a:rPr lang="en-US" sz="1400" b="0" dirty="0"/>
                        <a:t>PR</a:t>
                      </a:r>
                    </a:p>
                  </a:txBody>
                  <a:tcPr marL="180000" anchor="ctr">
                    <a:solidFill>
                      <a:schemeClr val="tx2"/>
                    </a:solidFill>
                  </a:tcPr>
                </a:tc>
                <a:tc>
                  <a:txBody>
                    <a:bodyPr/>
                    <a:lstStyle/>
                    <a:p>
                      <a:pPr algn="ctr"/>
                      <a:r>
                        <a:rPr lang="en-US" sz="1400" b="0" dirty="0"/>
                        <a:t>12 (35)</a:t>
                      </a:r>
                    </a:p>
                  </a:txBody>
                  <a:tcPr anchor="ctr">
                    <a:solidFill>
                      <a:schemeClr val="tx2"/>
                    </a:solidFill>
                  </a:tcPr>
                </a:tc>
                <a:extLst>
                  <a:ext uri="{0D108BD9-81ED-4DB2-BD59-A6C34878D82A}">
                    <a16:rowId xmlns:a16="http://schemas.microsoft.com/office/drawing/2014/main" val="482098881"/>
                  </a:ext>
                </a:extLst>
              </a:tr>
              <a:tr h="359988">
                <a:tc>
                  <a:txBody>
                    <a:bodyPr/>
                    <a:lstStyle/>
                    <a:p>
                      <a:r>
                        <a:rPr lang="en-US" sz="1400" b="0" dirty="0"/>
                        <a:t>SD</a:t>
                      </a:r>
                    </a:p>
                  </a:txBody>
                  <a:tcPr marL="180000" anchor="ctr">
                    <a:solidFill>
                      <a:schemeClr val="tx2"/>
                    </a:solidFill>
                  </a:tcPr>
                </a:tc>
                <a:tc>
                  <a:txBody>
                    <a:bodyPr/>
                    <a:lstStyle/>
                    <a:p>
                      <a:pPr algn="ctr"/>
                      <a:r>
                        <a:rPr lang="en-US" sz="1400" b="0" dirty="0"/>
                        <a:t>14 (41)</a:t>
                      </a:r>
                    </a:p>
                  </a:txBody>
                  <a:tcPr anchor="ctr">
                    <a:solidFill>
                      <a:schemeClr val="tx2"/>
                    </a:solidFill>
                  </a:tcPr>
                </a:tc>
                <a:extLst>
                  <a:ext uri="{0D108BD9-81ED-4DB2-BD59-A6C34878D82A}">
                    <a16:rowId xmlns:a16="http://schemas.microsoft.com/office/drawing/2014/main" val="851526423"/>
                  </a:ext>
                </a:extLst>
              </a:tr>
              <a:tr h="359988">
                <a:tc>
                  <a:txBody>
                    <a:bodyPr/>
                    <a:lstStyle/>
                    <a:p>
                      <a:r>
                        <a:rPr lang="en-US" sz="1400" b="0" dirty="0"/>
                        <a:t>Non-CR/PD</a:t>
                      </a:r>
                    </a:p>
                  </a:txBody>
                  <a:tcPr marL="180000" anchor="ctr">
                    <a:solidFill>
                      <a:schemeClr val="tx2"/>
                    </a:solidFill>
                  </a:tcPr>
                </a:tc>
                <a:tc>
                  <a:txBody>
                    <a:bodyPr/>
                    <a:lstStyle/>
                    <a:p>
                      <a:pPr algn="ctr"/>
                      <a:r>
                        <a:rPr lang="en-US" sz="1400" b="0" dirty="0"/>
                        <a:t>2 (6)</a:t>
                      </a:r>
                    </a:p>
                  </a:txBody>
                  <a:tcPr anchor="ctr">
                    <a:solidFill>
                      <a:schemeClr val="tx2"/>
                    </a:solidFill>
                  </a:tcPr>
                </a:tc>
                <a:extLst>
                  <a:ext uri="{0D108BD9-81ED-4DB2-BD59-A6C34878D82A}">
                    <a16:rowId xmlns:a16="http://schemas.microsoft.com/office/drawing/2014/main" val="3289583451"/>
                  </a:ext>
                </a:extLst>
              </a:tr>
              <a:tr h="359988">
                <a:tc>
                  <a:txBody>
                    <a:bodyPr/>
                    <a:lstStyle/>
                    <a:p>
                      <a:r>
                        <a:rPr lang="en-US" sz="1400" b="0" dirty="0"/>
                        <a:t>PD</a:t>
                      </a:r>
                    </a:p>
                  </a:txBody>
                  <a:tcPr marL="180000" anchor="ctr">
                    <a:solidFill>
                      <a:schemeClr val="tx2"/>
                    </a:solidFill>
                  </a:tcPr>
                </a:tc>
                <a:tc>
                  <a:txBody>
                    <a:bodyPr/>
                    <a:lstStyle/>
                    <a:p>
                      <a:pPr algn="ctr"/>
                      <a:r>
                        <a:rPr lang="en-US" sz="1400" b="0" dirty="0"/>
                        <a:t>2</a:t>
                      </a:r>
                      <a:r>
                        <a:rPr lang="en-US" sz="1400" b="0" baseline="0" dirty="0"/>
                        <a:t> </a:t>
                      </a:r>
                      <a:r>
                        <a:rPr lang="en-US" sz="1400" b="0" dirty="0"/>
                        <a:t>(6)</a:t>
                      </a:r>
                    </a:p>
                  </a:txBody>
                  <a:tcPr anchor="ctr">
                    <a:solidFill>
                      <a:schemeClr val="tx2"/>
                    </a:solidFill>
                  </a:tcPr>
                </a:tc>
                <a:extLst>
                  <a:ext uri="{0D108BD9-81ED-4DB2-BD59-A6C34878D82A}">
                    <a16:rowId xmlns:a16="http://schemas.microsoft.com/office/drawing/2014/main" val="211344152"/>
                  </a:ext>
                </a:extLst>
              </a:tr>
              <a:tr h="359988">
                <a:tc>
                  <a:txBody>
                    <a:bodyPr/>
                    <a:lstStyle/>
                    <a:p>
                      <a:r>
                        <a:rPr lang="en-US" sz="1400" b="0" dirty="0"/>
                        <a:t>NE</a:t>
                      </a:r>
                    </a:p>
                  </a:txBody>
                  <a:tcPr marL="180000" anchor="ctr">
                    <a:solidFill>
                      <a:schemeClr val="tx2"/>
                    </a:solidFill>
                  </a:tcPr>
                </a:tc>
                <a:tc>
                  <a:txBody>
                    <a:bodyPr/>
                    <a:lstStyle/>
                    <a:p>
                      <a:pPr algn="ctr"/>
                      <a:r>
                        <a:rPr lang="en-US" sz="1400" b="0" dirty="0"/>
                        <a:t>4 (12)</a:t>
                      </a:r>
                    </a:p>
                  </a:txBody>
                  <a:tcPr anchor="ctr">
                    <a:solidFill>
                      <a:schemeClr val="tx2"/>
                    </a:solidFill>
                  </a:tcPr>
                </a:tc>
                <a:extLst>
                  <a:ext uri="{0D108BD9-81ED-4DB2-BD59-A6C34878D82A}">
                    <a16:rowId xmlns:a16="http://schemas.microsoft.com/office/drawing/2014/main" val="4193565744"/>
                  </a:ext>
                </a:extLst>
              </a:tr>
              <a:tr h="359988">
                <a:tc>
                  <a:txBody>
                    <a:bodyPr/>
                    <a:lstStyle/>
                    <a:p>
                      <a:r>
                        <a:rPr lang="en-US" sz="1400" b="0" dirty="0" err="1"/>
                        <a:t>mDoR</a:t>
                      </a:r>
                      <a:r>
                        <a:rPr lang="en-US" sz="1400" b="0" dirty="0"/>
                        <a:t>, </a:t>
                      </a:r>
                      <a:r>
                        <a:rPr lang="en-US" sz="1400" b="0" dirty="0" err="1"/>
                        <a:t>mo</a:t>
                      </a:r>
                      <a:r>
                        <a:rPr lang="en-US" sz="1400" b="0" dirty="0"/>
                        <a:t> (95%CI)</a:t>
                      </a:r>
                    </a:p>
                  </a:txBody>
                  <a:tcPr anchor="ctr">
                    <a:solidFill>
                      <a:schemeClr val="tx2"/>
                    </a:solidFill>
                  </a:tcPr>
                </a:tc>
                <a:tc>
                  <a:txBody>
                    <a:bodyPr/>
                    <a:lstStyle/>
                    <a:p>
                      <a:pPr algn="ctr"/>
                      <a:r>
                        <a:rPr lang="en-US" sz="1400" b="0" dirty="0"/>
                        <a:t>9.5 (3.3, NE)</a:t>
                      </a:r>
                    </a:p>
                  </a:txBody>
                  <a:tcPr anchor="ctr">
                    <a:solidFill>
                      <a:schemeClr val="tx2"/>
                    </a:solidFill>
                  </a:tcPr>
                </a:tc>
                <a:extLst>
                  <a:ext uri="{0D108BD9-81ED-4DB2-BD59-A6C34878D82A}">
                    <a16:rowId xmlns:a16="http://schemas.microsoft.com/office/drawing/2014/main" val="1837555979"/>
                  </a:ext>
                </a:extLst>
              </a:tr>
            </a:tbl>
          </a:graphicData>
        </a:graphic>
      </p:graphicFrame>
      <p:grpSp>
        <p:nvGrpSpPr>
          <p:cNvPr id="9" name="Group 8">
            <a:extLst>
              <a:ext uri="{FF2B5EF4-FFF2-40B4-BE49-F238E27FC236}">
                <a16:creationId xmlns:a16="http://schemas.microsoft.com/office/drawing/2014/main" id="{07015AE4-504A-4D79-AF49-79593AE7DF3E}"/>
              </a:ext>
            </a:extLst>
          </p:cNvPr>
          <p:cNvGrpSpPr/>
          <p:nvPr/>
        </p:nvGrpSpPr>
        <p:grpSpPr>
          <a:xfrm>
            <a:off x="5356183" y="1817481"/>
            <a:ext cx="72000" cy="2880000"/>
            <a:chOff x="1969325" y="2321724"/>
            <a:chExt cx="72000" cy="2880000"/>
          </a:xfrm>
        </p:grpSpPr>
        <p:cxnSp>
          <p:nvCxnSpPr>
            <p:cNvPr id="10" name="Straight Connector 9">
              <a:extLst>
                <a:ext uri="{FF2B5EF4-FFF2-40B4-BE49-F238E27FC236}">
                  <a16:creationId xmlns:a16="http://schemas.microsoft.com/office/drawing/2014/main" id="{F83DA63F-416E-4ED5-9198-47505C832FD5}"/>
                </a:ext>
              </a:extLst>
            </p:cNvPr>
            <p:cNvCxnSpPr/>
            <p:nvPr/>
          </p:nvCxnSpPr>
          <p:spPr>
            <a:xfrm>
              <a:off x="2034073" y="2321724"/>
              <a:ext cx="0" cy="288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E3571E-EE6E-4897-B552-D60E88849D9E}"/>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5A0857-9766-4828-B429-2DEE595736B4}"/>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3BACC7-031D-4442-BF19-38F00D273CC6}"/>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C565D6-2507-438A-9EDF-CCF0962AEA33}"/>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14E6F3-0765-4596-A490-587FDB8EEC7B}"/>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757CB0-BC66-4A49-AD2F-9F2D7ACFAE8C}"/>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7B3A41-6399-4FA6-8A1E-D3EDC4ECD8A4}"/>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72E59F-4480-4C89-BE60-3740334B0B38}"/>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C7D956-9677-4E14-9A95-309E62509ED1}"/>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B6C3E208-5F93-43D8-A2C3-5DC0E6B5FC77}"/>
              </a:ext>
            </a:extLst>
          </p:cNvPr>
          <p:cNvSpPr/>
          <p:nvPr/>
        </p:nvSpPr>
        <p:spPr>
          <a:xfrm rot="10800000">
            <a:off x="5862410" y="3197414"/>
            <a:ext cx="216000" cy="3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E70A23AF-049E-42E6-BB9E-B5EFAB63E3F8}"/>
              </a:ext>
            </a:extLst>
          </p:cNvPr>
          <p:cNvGrpSpPr/>
          <p:nvPr/>
        </p:nvGrpSpPr>
        <p:grpSpPr>
          <a:xfrm>
            <a:off x="5077312" y="1676509"/>
            <a:ext cx="271475" cy="1356852"/>
            <a:chOff x="1690454" y="2180752"/>
            <a:chExt cx="271475" cy="1356852"/>
          </a:xfrm>
        </p:grpSpPr>
        <p:sp>
          <p:nvSpPr>
            <p:cNvPr id="46" name="TextBox 45">
              <a:extLst>
                <a:ext uri="{FF2B5EF4-FFF2-40B4-BE49-F238E27FC236}">
                  <a16:creationId xmlns:a16="http://schemas.microsoft.com/office/drawing/2014/main" id="{C8AAC222-CECA-48F6-911C-F996C1693155}"/>
                </a:ext>
              </a:extLst>
            </p:cNvPr>
            <p:cNvSpPr txBox="1"/>
            <p:nvPr/>
          </p:nvSpPr>
          <p:spPr>
            <a:xfrm>
              <a:off x="1690454" y="2180752"/>
              <a:ext cx="271475"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sp>
          <p:nvSpPr>
            <p:cNvPr id="47" name="TextBox 46">
              <a:extLst>
                <a:ext uri="{FF2B5EF4-FFF2-40B4-BE49-F238E27FC236}">
                  <a16:creationId xmlns:a16="http://schemas.microsoft.com/office/drawing/2014/main" id="{28BCA038-5773-4606-AE50-B6FABE479439}"/>
                </a:ext>
              </a:extLst>
            </p:cNvPr>
            <p:cNvSpPr txBox="1"/>
            <p:nvPr/>
          </p:nvSpPr>
          <p:spPr>
            <a:xfrm>
              <a:off x="1690454" y="2535082"/>
              <a:ext cx="271475"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48" name="TextBox 47">
              <a:extLst>
                <a:ext uri="{FF2B5EF4-FFF2-40B4-BE49-F238E27FC236}">
                  <a16:creationId xmlns:a16="http://schemas.microsoft.com/office/drawing/2014/main" id="{D9CFF4AC-B51B-4017-8A0C-F1E96E640783}"/>
                </a:ext>
              </a:extLst>
            </p:cNvPr>
            <p:cNvSpPr txBox="1"/>
            <p:nvPr/>
          </p:nvSpPr>
          <p:spPr>
            <a:xfrm>
              <a:off x="1690454" y="2895127"/>
              <a:ext cx="271475"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49" name="TextBox 48">
              <a:extLst>
                <a:ext uri="{FF2B5EF4-FFF2-40B4-BE49-F238E27FC236}">
                  <a16:creationId xmlns:a16="http://schemas.microsoft.com/office/drawing/2014/main" id="{67BD40A6-A936-44E5-8D8C-1FD8E48A93DC}"/>
                </a:ext>
              </a:extLst>
            </p:cNvPr>
            <p:cNvSpPr txBox="1"/>
            <p:nvPr/>
          </p:nvSpPr>
          <p:spPr>
            <a:xfrm>
              <a:off x="1690454" y="3249457"/>
              <a:ext cx="271475"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grpSp>
      <p:sp>
        <p:nvSpPr>
          <p:cNvPr id="50" name="TextBox 49">
            <a:extLst>
              <a:ext uri="{FF2B5EF4-FFF2-40B4-BE49-F238E27FC236}">
                <a16:creationId xmlns:a16="http://schemas.microsoft.com/office/drawing/2014/main" id="{DEF53BBF-3660-4FE0-B7FD-DAE4EC3F17CC}"/>
              </a:ext>
            </a:extLst>
          </p:cNvPr>
          <p:cNvSpPr txBox="1"/>
          <p:nvPr/>
        </p:nvSpPr>
        <p:spPr>
          <a:xfrm>
            <a:off x="5176698" y="3103354"/>
            <a:ext cx="172089" cy="288147"/>
          </a:xfrm>
          <a:prstGeom prst="rect">
            <a:avLst/>
          </a:prstGeom>
          <a:noFill/>
        </p:spPr>
        <p:txBody>
          <a:bodyPr wrap="none" lIns="36000" tIns="36000" rIns="36000" bIns="36000" rtlCol="0">
            <a:spAutoFit/>
          </a:bodyPr>
          <a:lstStyle/>
          <a:p>
            <a:pPr algn="r"/>
            <a:r>
              <a:rPr lang="en-GB" sz="1400" dirty="0">
                <a:solidFill>
                  <a:srgbClr val="4D4D4D"/>
                </a:solidFill>
              </a:rPr>
              <a:t>0</a:t>
            </a:r>
          </a:p>
        </p:txBody>
      </p:sp>
      <p:grpSp>
        <p:nvGrpSpPr>
          <p:cNvPr id="51" name="Group 50">
            <a:extLst>
              <a:ext uri="{FF2B5EF4-FFF2-40B4-BE49-F238E27FC236}">
                <a16:creationId xmlns:a16="http://schemas.microsoft.com/office/drawing/2014/main" id="{AD82739F-9581-474D-ABDF-834766DB5BCC}"/>
              </a:ext>
            </a:extLst>
          </p:cNvPr>
          <p:cNvGrpSpPr/>
          <p:nvPr/>
        </p:nvGrpSpPr>
        <p:grpSpPr>
          <a:xfrm>
            <a:off x="4977924" y="3474805"/>
            <a:ext cx="370863" cy="1356852"/>
            <a:chOff x="1591066" y="1826422"/>
            <a:chExt cx="370863" cy="1356852"/>
          </a:xfrm>
        </p:grpSpPr>
        <p:sp>
          <p:nvSpPr>
            <p:cNvPr id="52" name="TextBox 51">
              <a:extLst>
                <a:ext uri="{FF2B5EF4-FFF2-40B4-BE49-F238E27FC236}">
                  <a16:creationId xmlns:a16="http://schemas.microsoft.com/office/drawing/2014/main" id="{93CC1229-E9B4-4E82-9CF1-E369C5378253}"/>
                </a:ext>
              </a:extLst>
            </p:cNvPr>
            <p:cNvSpPr txBox="1"/>
            <p:nvPr/>
          </p:nvSpPr>
          <p:spPr>
            <a:xfrm>
              <a:off x="1591066" y="1826422"/>
              <a:ext cx="370863" cy="288147"/>
            </a:xfrm>
            <a:prstGeom prst="rect">
              <a:avLst/>
            </a:prstGeom>
            <a:noFill/>
          </p:spPr>
          <p:txBody>
            <a:bodyPr wrap="none" lIns="36000" tIns="36000" rIns="36000" bIns="36000" rtlCol="0">
              <a:spAutoFit/>
            </a:bodyPr>
            <a:lstStyle/>
            <a:p>
              <a:pPr algn="r"/>
              <a:r>
                <a:rPr lang="en-GB" sz="1400" dirty="0">
                  <a:solidFill>
                    <a:srgbClr val="4D4D4D"/>
                  </a:solidFill>
                </a:rPr>
                <a:t>–20</a:t>
              </a:r>
            </a:p>
          </p:txBody>
        </p:sp>
        <p:sp>
          <p:nvSpPr>
            <p:cNvPr id="53" name="TextBox 52">
              <a:extLst>
                <a:ext uri="{FF2B5EF4-FFF2-40B4-BE49-F238E27FC236}">
                  <a16:creationId xmlns:a16="http://schemas.microsoft.com/office/drawing/2014/main" id="{EFD787B5-4143-45B9-A66E-D6E722BCFE34}"/>
                </a:ext>
              </a:extLst>
            </p:cNvPr>
            <p:cNvSpPr txBox="1"/>
            <p:nvPr/>
          </p:nvSpPr>
          <p:spPr>
            <a:xfrm>
              <a:off x="1591067" y="2180752"/>
              <a:ext cx="370862" cy="288147"/>
            </a:xfrm>
            <a:prstGeom prst="rect">
              <a:avLst/>
            </a:prstGeom>
            <a:noFill/>
          </p:spPr>
          <p:txBody>
            <a:bodyPr wrap="none" lIns="36000" tIns="36000" rIns="36000" bIns="36000" rtlCol="0">
              <a:spAutoFit/>
            </a:bodyPr>
            <a:lstStyle/>
            <a:p>
              <a:pPr algn="r"/>
              <a:r>
                <a:rPr lang="en-GB" sz="1400" dirty="0">
                  <a:solidFill>
                    <a:srgbClr val="4D4D4D"/>
                  </a:solidFill>
                </a:rPr>
                <a:t>–40</a:t>
              </a:r>
            </a:p>
          </p:txBody>
        </p:sp>
        <p:sp>
          <p:nvSpPr>
            <p:cNvPr id="54" name="TextBox 53">
              <a:extLst>
                <a:ext uri="{FF2B5EF4-FFF2-40B4-BE49-F238E27FC236}">
                  <a16:creationId xmlns:a16="http://schemas.microsoft.com/office/drawing/2014/main" id="{25C59A3C-E446-4E18-90B3-1196C9FED58E}"/>
                </a:ext>
              </a:extLst>
            </p:cNvPr>
            <p:cNvSpPr txBox="1"/>
            <p:nvPr/>
          </p:nvSpPr>
          <p:spPr>
            <a:xfrm>
              <a:off x="1591067" y="2535082"/>
              <a:ext cx="370862" cy="288147"/>
            </a:xfrm>
            <a:prstGeom prst="rect">
              <a:avLst/>
            </a:prstGeom>
            <a:noFill/>
          </p:spPr>
          <p:txBody>
            <a:bodyPr wrap="none" lIns="36000" tIns="36000" rIns="36000" bIns="36000" rtlCol="0">
              <a:spAutoFit/>
            </a:bodyPr>
            <a:lstStyle/>
            <a:p>
              <a:pPr algn="r"/>
              <a:r>
                <a:rPr lang="en-GB" sz="1400" dirty="0">
                  <a:solidFill>
                    <a:srgbClr val="4D4D4D"/>
                  </a:solidFill>
                </a:rPr>
                <a:t>–60</a:t>
              </a:r>
            </a:p>
          </p:txBody>
        </p:sp>
        <p:sp>
          <p:nvSpPr>
            <p:cNvPr id="55" name="TextBox 54">
              <a:extLst>
                <a:ext uri="{FF2B5EF4-FFF2-40B4-BE49-F238E27FC236}">
                  <a16:creationId xmlns:a16="http://schemas.microsoft.com/office/drawing/2014/main" id="{B8E347B5-9EF6-4618-9ABD-0B2CB1B23FEB}"/>
                </a:ext>
              </a:extLst>
            </p:cNvPr>
            <p:cNvSpPr txBox="1"/>
            <p:nvPr/>
          </p:nvSpPr>
          <p:spPr>
            <a:xfrm>
              <a:off x="1591066" y="2895127"/>
              <a:ext cx="370863" cy="288147"/>
            </a:xfrm>
            <a:prstGeom prst="rect">
              <a:avLst/>
            </a:prstGeom>
            <a:noFill/>
          </p:spPr>
          <p:txBody>
            <a:bodyPr wrap="none" lIns="36000" tIns="36000" rIns="36000" bIns="36000" rtlCol="0">
              <a:spAutoFit/>
            </a:bodyPr>
            <a:lstStyle/>
            <a:p>
              <a:pPr algn="r"/>
              <a:r>
                <a:rPr lang="en-GB" sz="1400" dirty="0">
                  <a:solidFill>
                    <a:srgbClr val="4D4D4D"/>
                  </a:solidFill>
                </a:rPr>
                <a:t>–80</a:t>
              </a:r>
            </a:p>
          </p:txBody>
        </p:sp>
      </p:grpSp>
      <p:sp>
        <p:nvSpPr>
          <p:cNvPr id="60" name="TextBox 59">
            <a:extLst>
              <a:ext uri="{FF2B5EF4-FFF2-40B4-BE49-F238E27FC236}">
                <a16:creationId xmlns:a16="http://schemas.microsoft.com/office/drawing/2014/main" id="{F884A97E-6D99-480C-8055-BC3ADA16B8C2}"/>
              </a:ext>
            </a:extLst>
          </p:cNvPr>
          <p:cNvSpPr txBox="1"/>
          <p:nvPr/>
        </p:nvSpPr>
        <p:spPr>
          <a:xfrm>
            <a:off x="6225979" y="1618508"/>
            <a:ext cx="4995278" cy="338554"/>
          </a:xfrm>
          <a:prstGeom prst="rect">
            <a:avLst/>
          </a:prstGeom>
          <a:noFill/>
        </p:spPr>
        <p:txBody>
          <a:bodyPr wrap="none" rtlCol="0">
            <a:spAutoFit/>
          </a:bodyPr>
          <a:lstStyle/>
          <a:p>
            <a:pPr algn="ctr"/>
            <a:r>
              <a:rPr lang="en-US" sz="1600" b="1" dirty="0">
                <a:solidFill>
                  <a:srgbClr val="363636"/>
                </a:solidFill>
              </a:rPr>
              <a:t>Best change in SOD (BICR) and </a:t>
            </a:r>
            <a:r>
              <a:rPr lang="en-GB" sz="1600" b="1" dirty="0">
                <a:solidFill>
                  <a:srgbClr val="363636"/>
                </a:solidFill>
              </a:rPr>
              <a:t>tumour</a:t>
            </a:r>
            <a:r>
              <a:rPr lang="en-US" sz="1600" b="1" dirty="0">
                <a:solidFill>
                  <a:srgbClr val="363636"/>
                </a:solidFill>
              </a:rPr>
              <a:t> genotype</a:t>
            </a:r>
            <a:endParaRPr lang="en-GB" sz="1600" b="1" dirty="0">
              <a:solidFill>
                <a:srgbClr val="363636"/>
              </a:solidFill>
            </a:endParaRPr>
          </a:p>
        </p:txBody>
      </p:sp>
      <p:sp>
        <p:nvSpPr>
          <p:cNvPr id="61" name="Rectangle 60">
            <a:extLst>
              <a:ext uri="{FF2B5EF4-FFF2-40B4-BE49-F238E27FC236}">
                <a16:creationId xmlns:a16="http://schemas.microsoft.com/office/drawing/2014/main" id="{8B0BD57B-1DB6-496B-B7DF-CB4F29301B06}"/>
              </a:ext>
            </a:extLst>
          </p:cNvPr>
          <p:cNvSpPr/>
          <p:nvPr/>
        </p:nvSpPr>
        <p:spPr>
          <a:xfrm rot="10800000">
            <a:off x="5661685" y="2955246"/>
            <a:ext cx="216000" cy="288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D40541FD-643F-4213-9F40-013998D33600}"/>
              </a:ext>
            </a:extLst>
          </p:cNvPr>
          <p:cNvSpPr/>
          <p:nvPr/>
        </p:nvSpPr>
        <p:spPr>
          <a:xfrm rot="10800000">
            <a:off x="5449886" y="2853361"/>
            <a:ext cx="216000" cy="39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F70E55F-4668-428C-9082-F532A6E8FBB5}"/>
              </a:ext>
            </a:extLst>
          </p:cNvPr>
          <p:cNvSpPr/>
          <p:nvPr/>
        </p:nvSpPr>
        <p:spPr>
          <a:xfrm>
            <a:off x="6084241" y="3241168"/>
            <a:ext cx="216000" cy="72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AFF5DC4-7C9D-4979-9B14-08B8ECDDBD18}"/>
              </a:ext>
            </a:extLst>
          </p:cNvPr>
          <p:cNvSpPr/>
          <p:nvPr/>
        </p:nvSpPr>
        <p:spPr>
          <a:xfrm>
            <a:off x="6303812" y="3241168"/>
            <a:ext cx="216000" cy="7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AFBD595-B258-46D5-A56C-69CCE9D0FCAD}"/>
              </a:ext>
            </a:extLst>
          </p:cNvPr>
          <p:cNvSpPr/>
          <p:nvPr/>
        </p:nvSpPr>
        <p:spPr>
          <a:xfrm>
            <a:off x="6519812" y="3241168"/>
            <a:ext cx="216000" cy="7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989AA2C3-F918-4B2E-A13D-4A46125C2FA4}"/>
              </a:ext>
            </a:extLst>
          </p:cNvPr>
          <p:cNvSpPr/>
          <p:nvPr/>
        </p:nvSpPr>
        <p:spPr>
          <a:xfrm>
            <a:off x="6735074" y="3241168"/>
            <a:ext cx="216000" cy="72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F061128-1382-4CF3-B313-452CF98FE810}"/>
              </a:ext>
            </a:extLst>
          </p:cNvPr>
          <p:cNvSpPr/>
          <p:nvPr/>
        </p:nvSpPr>
        <p:spPr>
          <a:xfrm>
            <a:off x="6956760" y="3241168"/>
            <a:ext cx="216000" cy="7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DA6A9780-8797-4CF4-AEA2-8F890A5987ED}"/>
              </a:ext>
            </a:extLst>
          </p:cNvPr>
          <p:cNvSpPr/>
          <p:nvPr/>
        </p:nvSpPr>
        <p:spPr>
          <a:xfrm>
            <a:off x="7172760" y="3241168"/>
            <a:ext cx="216000" cy="10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14C2E9CC-6DBA-4673-8354-25F352670408}"/>
              </a:ext>
            </a:extLst>
          </p:cNvPr>
          <p:cNvSpPr/>
          <p:nvPr/>
        </p:nvSpPr>
        <p:spPr>
          <a:xfrm>
            <a:off x="7388760" y="3241168"/>
            <a:ext cx="198000" cy="12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58F5DF1-8188-43D0-A195-48F660C69BC0}"/>
              </a:ext>
            </a:extLst>
          </p:cNvPr>
          <p:cNvSpPr/>
          <p:nvPr/>
        </p:nvSpPr>
        <p:spPr>
          <a:xfrm>
            <a:off x="7573357" y="3241168"/>
            <a:ext cx="216000" cy="144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D6817C00-2DED-460B-A193-6E4DBC8AA8F2}"/>
              </a:ext>
            </a:extLst>
          </p:cNvPr>
          <p:cNvSpPr/>
          <p:nvPr/>
        </p:nvSpPr>
        <p:spPr>
          <a:xfrm>
            <a:off x="7788619" y="3241168"/>
            <a:ext cx="216000" cy="19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135A802-18B9-4872-91A3-C92468AF8DF5}"/>
              </a:ext>
            </a:extLst>
          </p:cNvPr>
          <p:cNvSpPr/>
          <p:nvPr/>
        </p:nvSpPr>
        <p:spPr>
          <a:xfrm>
            <a:off x="8004619" y="3241168"/>
            <a:ext cx="216000" cy="234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75EF37C8-FE0A-4136-B195-9698B7487F41}"/>
              </a:ext>
            </a:extLst>
          </p:cNvPr>
          <p:cNvSpPr/>
          <p:nvPr/>
        </p:nvSpPr>
        <p:spPr>
          <a:xfrm>
            <a:off x="8221823" y="3241168"/>
            <a:ext cx="198000" cy="25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25AD7699-508F-4C9D-8406-71562BD85249}"/>
              </a:ext>
            </a:extLst>
          </p:cNvPr>
          <p:cNvSpPr/>
          <p:nvPr/>
        </p:nvSpPr>
        <p:spPr>
          <a:xfrm>
            <a:off x="8419085" y="3241168"/>
            <a:ext cx="216000" cy="39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60D0FCE-FED1-43C2-BE9A-EB843EF2186E}"/>
              </a:ext>
            </a:extLst>
          </p:cNvPr>
          <p:cNvSpPr/>
          <p:nvPr/>
        </p:nvSpPr>
        <p:spPr>
          <a:xfrm>
            <a:off x="8617085" y="3241168"/>
            <a:ext cx="216000" cy="43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03BA5DF1-82A0-47F6-9907-1676DB34015A}"/>
              </a:ext>
            </a:extLst>
          </p:cNvPr>
          <p:cNvSpPr/>
          <p:nvPr/>
        </p:nvSpPr>
        <p:spPr>
          <a:xfrm>
            <a:off x="8815085" y="3241168"/>
            <a:ext cx="216000" cy="468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1A2D268-568B-4EAE-9A4F-30A1266C6437}"/>
              </a:ext>
            </a:extLst>
          </p:cNvPr>
          <p:cNvSpPr/>
          <p:nvPr/>
        </p:nvSpPr>
        <p:spPr>
          <a:xfrm>
            <a:off x="9025170" y="3241168"/>
            <a:ext cx="216000" cy="48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67271E20-088F-4910-BDA3-31E110C1340D}"/>
              </a:ext>
            </a:extLst>
          </p:cNvPr>
          <p:cNvSpPr/>
          <p:nvPr/>
        </p:nvSpPr>
        <p:spPr>
          <a:xfrm>
            <a:off x="9238527" y="3241168"/>
            <a:ext cx="216000" cy="57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18A9396-F017-44EE-9874-12EEA1DE0A4D}"/>
              </a:ext>
            </a:extLst>
          </p:cNvPr>
          <p:cNvSpPr/>
          <p:nvPr/>
        </p:nvSpPr>
        <p:spPr>
          <a:xfrm>
            <a:off x="9451884" y="3241168"/>
            <a:ext cx="216000" cy="61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DAB606DC-83D7-4897-AEC0-41D4967B509B}"/>
              </a:ext>
            </a:extLst>
          </p:cNvPr>
          <p:cNvSpPr/>
          <p:nvPr/>
        </p:nvSpPr>
        <p:spPr>
          <a:xfrm>
            <a:off x="9665241" y="3241168"/>
            <a:ext cx="216000" cy="612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5115E95-0BBE-4A45-AB60-1E1774CCD074}"/>
              </a:ext>
            </a:extLst>
          </p:cNvPr>
          <p:cNvSpPr/>
          <p:nvPr/>
        </p:nvSpPr>
        <p:spPr>
          <a:xfrm>
            <a:off x="9878598" y="3241168"/>
            <a:ext cx="216000" cy="648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C170B485-5C40-4F1B-B6C0-8F100007B94B}"/>
              </a:ext>
            </a:extLst>
          </p:cNvPr>
          <p:cNvSpPr/>
          <p:nvPr/>
        </p:nvSpPr>
        <p:spPr>
          <a:xfrm>
            <a:off x="10091955" y="3241168"/>
            <a:ext cx="216000" cy="720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2C605C74-DFBD-4EC4-81D5-6608DE853BE0}"/>
              </a:ext>
            </a:extLst>
          </p:cNvPr>
          <p:cNvSpPr/>
          <p:nvPr/>
        </p:nvSpPr>
        <p:spPr>
          <a:xfrm>
            <a:off x="10305312" y="3241168"/>
            <a:ext cx="216000" cy="75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0AF5EA50-12DE-4024-ADFB-5A0E57C7951C}"/>
              </a:ext>
            </a:extLst>
          </p:cNvPr>
          <p:cNvSpPr/>
          <p:nvPr/>
        </p:nvSpPr>
        <p:spPr>
          <a:xfrm>
            <a:off x="10518669" y="3241168"/>
            <a:ext cx="216000" cy="810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1AA8EE09-D77C-4722-8F54-C438DBC232E7}"/>
              </a:ext>
            </a:extLst>
          </p:cNvPr>
          <p:cNvSpPr/>
          <p:nvPr/>
        </p:nvSpPr>
        <p:spPr>
          <a:xfrm>
            <a:off x="10732026" y="3241168"/>
            <a:ext cx="216000" cy="864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D279B5CE-7006-4721-9374-B552BEFDF36B}"/>
              </a:ext>
            </a:extLst>
          </p:cNvPr>
          <p:cNvSpPr/>
          <p:nvPr/>
        </p:nvSpPr>
        <p:spPr>
          <a:xfrm>
            <a:off x="10945383" y="3241168"/>
            <a:ext cx="216000" cy="864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CB9DFF31-B819-4111-869D-AD7EBD099C68}"/>
              </a:ext>
            </a:extLst>
          </p:cNvPr>
          <p:cNvSpPr/>
          <p:nvPr/>
        </p:nvSpPr>
        <p:spPr>
          <a:xfrm>
            <a:off x="11158740" y="3241168"/>
            <a:ext cx="216000" cy="882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B63F74E7-B85C-4415-86BF-F34D357D9F5A}"/>
              </a:ext>
            </a:extLst>
          </p:cNvPr>
          <p:cNvSpPr/>
          <p:nvPr/>
        </p:nvSpPr>
        <p:spPr>
          <a:xfrm>
            <a:off x="11372097" y="3241168"/>
            <a:ext cx="216000" cy="1044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C2C97BE0-9580-466B-8FC8-8E8C6CC3E3AC}"/>
              </a:ext>
            </a:extLst>
          </p:cNvPr>
          <p:cNvSpPr/>
          <p:nvPr/>
        </p:nvSpPr>
        <p:spPr>
          <a:xfrm>
            <a:off x="11585454" y="3241168"/>
            <a:ext cx="216000" cy="1224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2373BAA-FEA4-454F-987A-8A84B8171E36}"/>
              </a:ext>
            </a:extLst>
          </p:cNvPr>
          <p:cNvCxnSpPr>
            <a:cxnSpLocks/>
          </p:cNvCxnSpPr>
          <p:nvPr/>
        </p:nvCxnSpPr>
        <p:spPr>
          <a:xfrm flipH="1">
            <a:off x="5420932" y="3244498"/>
            <a:ext cx="6389277" cy="0"/>
          </a:xfrm>
          <a:prstGeom prst="line">
            <a:avLst/>
          </a:prstGeom>
          <a:ln w="22225">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FFD249-960C-41FF-814C-4B409D2B72FF}"/>
              </a:ext>
            </a:extLst>
          </p:cNvPr>
          <p:cNvCxnSpPr>
            <a:cxnSpLocks/>
          </p:cNvCxnSpPr>
          <p:nvPr/>
        </p:nvCxnSpPr>
        <p:spPr>
          <a:xfrm>
            <a:off x="5420931" y="3805911"/>
            <a:ext cx="638927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E8A6D5A-AE99-4E76-A6A9-CE68629869D0}"/>
              </a:ext>
            </a:extLst>
          </p:cNvPr>
          <p:cNvSpPr txBox="1"/>
          <p:nvPr/>
        </p:nvSpPr>
        <p:spPr>
          <a:xfrm>
            <a:off x="8773756" y="2978254"/>
            <a:ext cx="269626" cy="276999"/>
          </a:xfrm>
          <a:prstGeom prst="rect">
            <a:avLst/>
          </a:prstGeom>
          <a:noFill/>
        </p:spPr>
        <p:txBody>
          <a:bodyPr wrap="none" rtlCol="0">
            <a:spAutoFit/>
          </a:bodyPr>
          <a:lstStyle/>
          <a:p>
            <a:r>
              <a:rPr lang="en-US" sz="1200" dirty="0">
                <a:solidFill>
                  <a:schemeClr val="tx1"/>
                </a:solidFill>
              </a:rPr>
              <a:t>a</a:t>
            </a:r>
            <a:endParaRPr lang="en-GB" sz="1200" dirty="0">
              <a:solidFill>
                <a:schemeClr val="tx1"/>
              </a:solidFill>
            </a:endParaRPr>
          </a:p>
        </p:txBody>
      </p:sp>
      <p:sp>
        <p:nvSpPr>
          <p:cNvPr id="101" name="TextBox 100">
            <a:extLst>
              <a:ext uri="{FF2B5EF4-FFF2-40B4-BE49-F238E27FC236}">
                <a16:creationId xmlns:a16="http://schemas.microsoft.com/office/drawing/2014/main" id="{E180C163-DE09-4F32-984B-CD5A16DE2540}"/>
              </a:ext>
            </a:extLst>
          </p:cNvPr>
          <p:cNvSpPr txBox="1"/>
          <p:nvPr/>
        </p:nvSpPr>
        <p:spPr>
          <a:xfrm>
            <a:off x="9634173" y="2978254"/>
            <a:ext cx="269626" cy="276999"/>
          </a:xfrm>
          <a:prstGeom prst="rect">
            <a:avLst/>
          </a:prstGeom>
          <a:noFill/>
        </p:spPr>
        <p:txBody>
          <a:bodyPr wrap="none" rtlCol="0">
            <a:spAutoFit/>
          </a:bodyPr>
          <a:lstStyle/>
          <a:p>
            <a:r>
              <a:rPr lang="en-US" sz="1200" dirty="0">
                <a:solidFill>
                  <a:schemeClr val="tx1"/>
                </a:solidFill>
              </a:rPr>
              <a:t>b</a:t>
            </a:r>
            <a:endParaRPr lang="en-GB" sz="1200" dirty="0">
              <a:solidFill>
                <a:schemeClr val="tx1"/>
              </a:solidFill>
            </a:endParaRPr>
          </a:p>
        </p:txBody>
      </p:sp>
      <p:sp>
        <p:nvSpPr>
          <p:cNvPr id="102" name="TextBox 101">
            <a:extLst>
              <a:ext uri="{FF2B5EF4-FFF2-40B4-BE49-F238E27FC236}">
                <a16:creationId xmlns:a16="http://schemas.microsoft.com/office/drawing/2014/main" id="{C8ED91C5-91D2-420A-944D-15CCFDFDADBB}"/>
              </a:ext>
            </a:extLst>
          </p:cNvPr>
          <p:cNvSpPr txBox="1"/>
          <p:nvPr/>
        </p:nvSpPr>
        <p:spPr>
          <a:xfrm>
            <a:off x="10248748" y="2978254"/>
            <a:ext cx="269626" cy="276999"/>
          </a:xfrm>
          <a:prstGeom prst="rect">
            <a:avLst/>
          </a:prstGeom>
          <a:noFill/>
        </p:spPr>
        <p:txBody>
          <a:bodyPr wrap="none" rtlCol="0">
            <a:spAutoFit/>
          </a:bodyPr>
          <a:lstStyle/>
          <a:p>
            <a:r>
              <a:rPr lang="en-US" sz="1200" dirty="0">
                <a:solidFill>
                  <a:schemeClr val="tx1"/>
                </a:solidFill>
              </a:rPr>
              <a:t>b</a:t>
            </a:r>
            <a:endParaRPr lang="en-GB" sz="1200" dirty="0">
              <a:solidFill>
                <a:schemeClr val="tx1"/>
              </a:solidFill>
            </a:endParaRPr>
          </a:p>
        </p:txBody>
      </p:sp>
      <p:sp>
        <p:nvSpPr>
          <p:cNvPr id="103" name="TextBox 102">
            <a:extLst>
              <a:ext uri="{FF2B5EF4-FFF2-40B4-BE49-F238E27FC236}">
                <a16:creationId xmlns:a16="http://schemas.microsoft.com/office/drawing/2014/main" id="{F8EEC678-BE4B-4BF1-A3C7-B9E136773D4B}"/>
              </a:ext>
            </a:extLst>
          </p:cNvPr>
          <p:cNvSpPr txBox="1"/>
          <p:nvPr/>
        </p:nvSpPr>
        <p:spPr>
          <a:xfrm>
            <a:off x="10893338" y="2978254"/>
            <a:ext cx="269626" cy="276999"/>
          </a:xfrm>
          <a:prstGeom prst="rect">
            <a:avLst/>
          </a:prstGeom>
          <a:noFill/>
        </p:spPr>
        <p:txBody>
          <a:bodyPr wrap="none" rtlCol="0">
            <a:spAutoFit/>
          </a:bodyPr>
          <a:lstStyle/>
          <a:p>
            <a:r>
              <a:rPr lang="en-US" sz="1200" dirty="0">
                <a:solidFill>
                  <a:schemeClr val="tx1"/>
                </a:solidFill>
              </a:rPr>
              <a:t>b</a:t>
            </a:r>
            <a:endParaRPr lang="en-GB" sz="1200" dirty="0">
              <a:solidFill>
                <a:schemeClr val="tx1"/>
              </a:solidFill>
            </a:endParaRPr>
          </a:p>
        </p:txBody>
      </p:sp>
      <p:sp>
        <p:nvSpPr>
          <p:cNvPr id="104" name="TextBox 103">
            <a:extLst>
              <a:ext uri="{FF2B5EF4-FFF2-40B4-BE49-F238E27FC236}">
                <a16:creationId xmlns:a16="http://schemas.microsoft.com/office/drawing/2014/main" id="{6A2AA440-B8E1-4D44-AAFD-8C75900B8615}"/>
              </a:ext>
            </a:extLst>
          </p:cNvPr>
          <p:cNvSpPr txBox="1"/>
          <p:nvPr/>
        </p:nvSpPr>
        <p:spPr>
          <a:xfrm rot="16200000">
            <a:off x="3211480" y="3120105"/>
            <a:ext cx="3241593" cy="307777"/>
          </a:xfrm>
          <a:prstGeom prst="rect">
            <a:avLst/>
          </a:prstGeom>
          <a:noFill/>
        </p:spPr>
        <p:txBody>
          <a:bodyPr wrap="none" rtlCol="0">
            <a:spAutoFit/>
          </a:bodyPr>
          <a:lstStyle/>
          <a:p>
            <a:pPr algn="ctr"/>
            <a:r>
              <a:rPr lang="en-US" sz="1400" dirty="0">
                <a:solidFill>
                  <a:srgbClr val="363636"/>
                </a:solidFill>
              </a:rPr>
              <a:t>Best change in SOD from baseline, %</a:t>
            </a:r>
            <a:endParaRPr lang="en-GB" sz="1400" dirty="0">
              <a:solidFill>
                <a:srgbClr val="363636"/>
              </a:solidFill>
            </a:endParaRPr>
          </a:p>
        </p:txBody>
      </p:sp>
      <p:sp>
        <p:nvSpPr>
          <p:cNvPr id="105" name="TextBox 104">
            <a:extLst>
              <a:ext uri="{FF2B5EF4-FFF2-40B4-BE49-F238E27FC236}">
                <a16:creationId xmlns:a16="http://schemas.microsoft.com/office/drawing/2014/main" id="{1A9D6237-C8BE-46CA-93D5-C5559A42507C}"/>
              </a:ext>
            </a:extLst>
          </p:cNvPr>
          <p:cNvSpPr txBox="1"/>
          <p:nvPr/>
        </p:nvSpPr>
        <p:spPr>
          <a:xfrm>
            <a:off x="5611491" y="3854331"/>
            <a:ext cx="845103" cy="261610"/>
          </a:xfrm>
          <a:prstGeom prst="rect">
            <a:avLst/>
          </a:prstGeom>
          <a:noFill/>
        </p:spPr>
        <p:txBody>
          <a:bodyPr wrap="none" rtlCol="0">
            <a:spAutoFit/>
          </a:bodyPr>
          <a:lstStyle/>
          <a:p>
            <a:r>
              <a:rPr lang="en-US" sz="1100" dirty="0">
                <a:solidFill>
                  <a:schemeClr val="tx1"/>
                </a:solidFill>
              </a:rPr>
              <a:t>Dose level</a:t>
            </a:r>
            <a:endParaRPr lang="en-GB" sz="1100" dirty="0">
              <a:solidFill>
                <a:schemeClr val="tx1"/>
              </a:solidFill>
            </a:endParaRPr>
          </a:p>
        </p:txBody>
      </p:sp>
      <p:sp>
        <p:nvSpPr>
          <p:cNvPr id="106" name="TextBox 105">
            <a:extLst>
              <a:ext uri="{FF2B5EF4-FFF2-40B4-BE49-F238E27FC236}">
                <a16:creationId xmlns:a16="http://schemas.microsoft.com/office/drawing/2014/main" id="{6B44CA25-A007-4C74-B144-63E72E826A18}"/>
              </a:ext>
            </a:extLst>
          </p:cNvPr>
          <p:cNvSpPr txBox="1"/>
          <p:nvPr/>
        </p:nvSpPr>
        <p:spPr>
          <a:xfrm>
            <a:off x="5812524" y="4046442"/>
            <a:ext cx="684803" cy="822726"/>
          </a:xfrm>
          <a:prstGeom prst="rect">
            <a:avLst/>
          </a:prstGeom>
          <a:noFill/>
        </p:spPr>
        <p:txBody>
          <a:bodyPr wrap="none" rtlCol="0">
            <a:spAutoFit/>
          </a:bodyPr>
          <a:lstStyle/>
          <a:p>
            <a:pPr>
              <a:lnSpc>
                <a:spcPct val="150000"/>
              </a:lnSpc>
            </a:pPr>
            <a:r>
              <a:rPr lang="en-US" sz="1100" dirty="0">
                <a:solidFill>
                  <a:schemeClr val="tx1"/>
                </a:solidFill>
              </a:rPr>
              <a:t>4 mg/kg</a:t>
            </a:r>
          </a:p>
          <a:p>
            <a:pPr>
              <a:lnSpc>
                <a:spcPct val="150000"/>
              </a:lnSpc>
            </a:pPr>
            <a:r>
              <a:rPr lang="en-US" sz="1100" dirty="0">
                <a:solidFill>
                  <a:schemeClr val="tx1"/>
                </a:solidFill>
              </a:rPr>
              <a:t>6 mg/kg</a:t>
            </a:r>
            <a:endParaRPr lang="en-GB" sz="1100" dirty="0">
              <a:solidFill>
                <a:schemeClr val="tx1"/>
              </a:solidFill>
            </a:endParaRPr>
          </a:p>
          <a:p>
            <a:pPr>
              <a:lnSpc>
                <a:spcPct val="150000"/>
              </a:lnSpc>
            </a:pPr>
            <a:r>
              <a:rPr lang="en-US" sz="1100" dirty="0">
                <a:solidFill>
                  <a:schemeClr val="tx1"/>
                </a:solidFill>
              </a:rPr>
              <a:t>8 mg/kg</a:t>
            </a:r>
            <a:endParaRPr lang="en-GB" sz="1100" dirty="0">
              <a:solidFill>
                <a:schemeClr val="tx1"/>
              </a:solidFill>
            </a:endParaRPr>
          </a:p>
        </p:txBody>
      </p:sp>
      <p:sp>
        <p:nvSpPr>
          <p:cNvPr id="107" name="Rectangle 106">
            <a:extLst>
              <a:ext uri="{FF2B5EF4-FFF2-40B4-BE49-F238E27FC236}">
                <a16:creationId xmlns:a16="http://schemas.microsoft.com/office/drawing/2014/main" id="{36F45AA0-5FA7-4BE1-8D7F-0693EB164C2C}"/>
              </a:ext>
            </a:extLst>
          </p:cNvPr>
          <p:cNvSpPr/>
          <p:nvPr/>
        </p:nvSpPr>
        <p:spPr>
          <a:xfrm rot="10800000">
            <a:off x="5531118" y="4106110"/>
            <a:ext cx="216000" cy="216000"/>
          </a:xfrm>
          <a:prstGeom prst="rect">
            <a:avLst/>
          </a:prstGeom>
          <a:solidFill>
            <a:schemeClr val="accent3"/>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Rectangle 107">
            <a:extLst>
              <a:ext uri="{FF2B5EF4-FFF2-40B4-BE49-F238E27FC236}">
                <a16:creationId xmlns:a16="http://schemas.microsoft.com/office/drawing/2014/main" id="{4BD17157-A3A2-4FFB-8E73-29A5DD5F0B7B}"/>
              </a:ext>
            </a:extLst>
          </p:cNvPr>
          <p:cNvSpPr/>
          <p:nvPr/>
        </p:nvSpPr>
        <p:spPr>
          <a:xfrm rot="10800000">
            <a:off x="5538494" y="4374787"/>
            <a:ext cx="216000" cy="2160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Rectangle 108">
            <a:extLst>
              <a:ext uri="{FF2B5EF4-FFF2-40B4-BE49-F238E27FC236}">
                <a16:creationId xmlns:a16="http://schemas.microsoft.com/office/drawing/2014/main" id="{7E00A614-BCDE-422D-8E1C-4DF895F81339}"/>
              </a:ext>
            </a:extLst>
          </p:cNvPr>
          <p:cNvSpPr/>
          <p:nvPr/>
        </p:nvSpPr>
        <p:spPr>
          <a:xfrm rot="10800000">
            <a:off x="5545870" y="4643464"/>
            <a:ext cx="216000" cy="216000"/>
          </a:xfrm>
          <a:prstGeom prst="rect">
            <a:avLst/>
          </a:prstGeom>
          <a:solidFill>
            <a:schemeClr val="accent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9" name="TextBox 188">
            <a:extLst>
              <a:ext uri="{FF2B5EF4-FFF2-40B4-BE49-F238E27FC236}">
                <a16:creationId xmlns:a16="http://schemas.microsoft.com/office/drawing/2014/main" id="{9A49C83E-875E-4C21-A274-590366C4C4EB}"/>
              </a:ext>
            </a:extLst>
          </p:cNvPr>
          <p:cNvSpPr txBox="1"/>
          <p:nvPr/>
        </p:nvSpPr>
        <p:spPr>
          <a:xfrm>
            <a:off x="4522148" y="4985845"/>
            <a:ext cx="932000" cy="600164"/>
          </a:xfrm>
          <a:prstGeom prst="rect">
            <a:avLst/>
          </a:prstGeom>
          <a:noFill/>
        </p:spPr>
        <p:txBody>
          <a:bodyPr wrap="square" rtlCol="0">
            <a:spAutoFit/>
          </a:bodyPr>
          <a:lstStyle/>
          <a:p>
            <a:pPr algn="r"/>
            <a:r>
              <a:rPr lang="en-US" sz="1100" dirty="0">
                <a:solidFill>
                  <a:schemeClr val="tx1"/>
                </a:solidFill>
              </a:rPr>
              <a:t>Actionable genomic alterations</a:t>
            </a:r>
            <a:endParaRPr lang="en-GB" sz="1100" dirty="0">
              <a:solidFill>
                <a:schemeClr val="tx1"/>
              </a:solidFill>
            </a:endParaRPr>
          </a:p>
        </p:txBody>
      </p:sp>
      <p:grpSp>
        <p:nvGrpSpPr>
          <p:cNvPr id="26" name="Group 25"/>
          <p:cNvGrpSpPr/>
          <p:nvPr/>
        </p:nvGrpSpPr>
        <p:grpSpPr>
          <a:xfrm>
            <a:off x="4530618" y="5001048"/>
            <a:ext cx="7280041" cy="1720289"/>
            <a:chOff x="4530618" y="5001048"/>
            <a:chExt cx="7280041" cy="1720289"/>
          </a:xfrm>
        </p:grpSpPr>
        <p:sp>
          <p:nvSpPr>
            <p:cNvPr id="271" name="Rectangle 270">
              <a:extLst>
                <a:ext uri="{FF2B5EF4-FFF2-40B4-BE49-F238E27FC236}">
                  <a16:creationId xmlns:a16="http://schemas.microsoft.com/office/drawing/2014/main" id="{B6C3E208-5F93-43D8-A2C3-5DC0E6B5FC77}"/>
                </a:ext>
              </a:extLst>
            </p:cNvPr>
            <p:cNvSpPr/>
            <p:nvPr/>
          </p:nvSpPr>
          <p:spPr>
            <a:xfrm rot="10800000">
              <a:off x="5856308" y="5917095"/>
              <a:ext cx="216000" cy="396000"/>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AAFF5DC4-7C9D-4979-9B14-08B8ECDDBD18}"/>
                </a:ext>
              </a:extLst>
            </p:cNvPr>
            <p:cNvSpPr/>
            <p:nvPr/>
          </p:nvSpPr>
          <p:spPr>
            <a:xfrm>
              <a:off x="6297710" y="5917095"/>
              <a:ext cx="216000" cy="396000"/>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CAFBD595-B258-46D5-A56C-69CCE9D0FCAD}"/>
                </a:ext>
              </a:extLst>
            </p:cNvPr>
            <p:cNvSpPr/>
            <p:nvPr/>
          </p:nvSpPr>
          <p:spPr>
            <a:xfrm>
              <a:off x="6513710" y="5917095"/>
              <a:ext cx="216000" cy="396000"/>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989AA2C3-F918-4B2E-A13D-4A46125C2FA4}"/>
                </a:ext>
              </a:extLst>
            </p:cNvPr>
            <p:cNvSpPr/>
            <p:nvPr/>
          </p:nvSpPr>
          <p:spPr>
            <a:xfrm>
              <a:off x="6728972" y="5917095"/>
              <a:ext cx="216000" cy="396000"/>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4F061128-1382-4CF3-B313-452CF98FE810}"/>
                </a:ext>
              </a:extLst>
            </p:cNvPr>
            <p:cNvSpPr/>
            <p:nvPr/>
          </p:nvSpPr>
          <p:spPr>
            <a:xfrm>
              <a:off x="6950658" y="5917095"/>
              <a:ext cx="216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DA6A9780-8797-4CF4-AEA2-8F890A5987ED}"/>
                </a:ext>
              </a:extLst>
            </p:cNvPr>
            <p:cNvSpPr/>
            <p:nvPr/>
          </p:nvSpPr>
          <p:spPr>
            <a:xfrm>
              <a:off x="7166658" y="5917095"/>
              <a:ext cx="216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14C2E9CC-6DBA-4673-8354-25F352670408}"/>
                </a:ext>
              </a:extLst>
            </p:cNvPr>
            <p:cNvSpPr/>
            <p:nvPr/>
          </p:nvSpPr>
          <p:spPr>
            <a:xfrm>
              <a:off x="7382658" y="5917095"/>
              <a:ext cx="198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158F5DF1-8188-43D0-A195-48F660C69BC0}"/>
                </a:ext>
              </a:extLst>
            </p:cNvPr>
            <p:cNvSpPr/>
            <p:nvPr/>
          </p:nvSpPr>
          <p:spPr>
            <a:xfrm>
              <a:off x="7567255" y="5917095"/>
              <a:ext cx="216000" cy="396000"/>
            </a:xfrm>
            <a:prstGeom prst="rect">
              <a:avLst/>
            </a:prstGeom>
            <a:solidFill>
              <a:schemeClr val="tx2">
                <a:lumMod val="7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3135A802-18B9-4872-91A3-C92468AF8DF5}"/>
                </a:ext>
              </a:extLst>
            </p:cNvPr>
            <p:cNvSpPr/>
            <p:nvPr/>
          </p:nvSpPr>
          <p:spPr>
            <a:xfrm>
              <a:off x="7998517" y="5917095"/>
              <a:ext cx="216000" cy="39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E1A2D268-568B-4EAE-9A4F-30A1266C6437}"/>
                </a:ext>
              </a:extLst>
            </p:cNvPr>
            <p:cNvSpPr/>
            <p:nvPr/>
          </p:nvSpPr>
          <p:spPr>
            <a:xfrm>
              <a:off x="9019068"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67271E20-088F-4910-BDA3-31E110C1340D}"/>
                </a:ext>
              </a:extLst>
            </p:cNvPr>
            <p:cNvSpPr/>
            <p:nvPr/>
          </p:nvSpPr>
          <p:spPr>
            <a:xfrm>
              <a:off x="9232425" y="5917095"/>
              <a:ext cx="216000" cy="396000"/>
            </a:xfrm>
            <a:prstGeom prst="rect">
              <a:avLst/>
            </a:prstGeom>
            <a:solidFill>
              <a:schemeClr val="bg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E18A9396-F017-44EE-9874-12EEA1DE0A4D}"/>
                </a:ext>
              </a:extLst>
            </p:cNvPr>
            <p:cNvSpPr/>
            <p:nvPr/>
          </p:nvSpPr>
          <p:spPr>
            <a:xfrm>
              <a:off x="9445782"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95115E95-0BBE-4A45-AB60-1E1774CCD074}"/>
                </a:ext>
              </a:extLst>
            </p:cNvPr>
            <p:cNvSpPr/>
            <p:nvPr/>
          </p:nvSpPr>
          <p:spPr>
            <a:xfrm>
              <a:off x="9872496"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C170B485-5C40-4F1B-B6C0-8F100007B94B}"/>
                </a:ext>
              </a:extLst>
            </p:cNvPr>
            <p:cNvSpPr/>
            <p:nvPr/>
          </p:nvSpPr>
          <p:spPr>
            <a:xfrm>
              <a:off x="10085853"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2C605C74-DFBD-4EC4-81D5-6608DE853BE0}"/>
                </a:ext>
              </a:extLst>
            </p:cNvPr>
            <p:cNvSpPr/>
            <p:nvPr/>
          </p:nvSpPr>
          <p:spPr>
            <a:xfrm>
              <a:off x="10299210"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1AA8EE09-D77C-4722-8F54-C438DBC232E7}"/>
                </a:ext>
              </a:extLst>
            </p:cNvPr>
            <p:cNvSpPr/>
            <p:nvPr/>
          </p:nvSpPr>
          <p:spPr>
            <a:xfrm>
              <a:off x="10725924"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D279B5CE-7006-4721-9374-B552BEFDF36B}"/>
                </a:ext>
              </a:extLst>
            </p:cNvPr>
            <p:cNvSpPr/>
            <p:nvPr/>
          </p:nvSpPr>
          <p:spPr>
            <a:xfrm>
              <a:off x="10939281"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B63F74E7-B85C-4415-86BF-F34D357D9F5A}"/>
                </a:ext>
              </a:extLst>
            </p:cNvPr>
            <p:cNvSpPr/>
            <p:nvPr/>
          </p:nvSpPr>
          <p:spPr>
            <a:xfrm>
              <a:off x="11365995"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C2C97BE0-9580-466B-8FC8-8E8C6CC3E3AC}"/>
                </a:ext>
              </a:extLst>
            </p:cNvPr>
            <p:cNvSpPr/>
            <p:nvPr/>
          </p:nvSpPr>
          <p:spPr>
            <a:xfrm>
              <a:off x="11579352"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rot="5400000">
              <a:off x="7290074" y="6124670"/>
              <a:ext cx="802537" cy="276999"/>
            </a:xfrm>
            <a:prstGeom prst="rect">
              <a:avLst/>
            </a:prstGeom>
            <a:noFill/>
          </p:spPr>
          <p:txBody>
            <a:bodyPr wrap="square" rtlCol="0">
              <a:spAutoFit/>
            </a:bodyPr>
            <a:lstStyle/>
            <a:p>
              <a:r>
                <a:rPr lang="en-US" sz="600" dirty="0">
                  <a:solidFill>
                    <a:schemeClr val="tx1"/>
                  </a:solidFill>
                </a:rPr>
                <a:t>TKI w/o</a:t>
              </a:r>
            </a:p>
            <a:p>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39" name="TextBox 138"/>
            <p:cNvSpPr txBox="1"/>
            <p:nvPr/>
          </p:nvSpPr>
          <p:spPr>
            <a:xfrm rot="5400000">
              <a:off x="7688054" y="6174418"/>
              <a:ext cx="816838" cy="276999"/>
            </a:xfrm>
            <a:prstGeom prst="rect">
              <a:avLst/>
            </a:prstGeom>
            <a:noFill/>
          </p:spPr>
          <p:txBody>
            <a:bodyPr wrap="square" rtlCol="0">
              <a:spAutoFit/>
            </a:bodyPr>
            <a:lstStyle/>
            <a:p>
              <a:r>
                <a:rPr lang="en-US" sz="600" dirty="0">
                  <a:solidFill>
                    <a:schemeClr val="tx1"/>
                  </a:solidFill>
                </a:rPr>
                <a:t>TKI w/o</a:t>
              </a:r>
            </a:p>
            <a:p>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41" name="TextBox 140"/>
            <p:cNvSpPr txBox="1"/>
            <p:nvPr/>
          </p:nvSpPr>
          <p:spPr>
            <a:xfrm rot="5400000">
              <a:off x="5656736" y="6069954"/>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43" name="TextBox 142"/>
            <p:cNvSpPr txBox="1"/>
            <p:nvPr/>
          </p:nvSpPr>
          <p:spPr>
            <a:xfrm rot="5400000">
              <a:off x="6110657" y="6061302"/>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44" name="TextBox 143"/>
            <p:cNvSpPr txBox="1"/>
            <p:nvPr/>
          </p:nvSpPr>
          <p:spPr>
            <a:xfrm rot="5400000">
              <a:off x="6302040" y="6058870"/>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45" name="TextBox 144"/>
            <p:cNvSpPr txBox="1"/>
            <p:nvPr/>
          </p:nvSpPr>
          <p:spPr>
            <a:xfrm rot="5400000">
              <a:off x="6507747" y="6065656"/>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46" name="TextBox 145"/>
            <p:cNvSpPr txBox="1"/>
            <p:nvPr/>
          </p:nvSpPr>
          <p:spPr>
            <a:xfrm rot="5400000">
              <a:off x="6729446" y="6074555"/>
              <a:ext cx="630195" cy="184666"/>
            </a:xfrm>
            <a:prstGeom prst="rect">
              <a:avLst/>
            </a:prstGeom>
            <a:noFill/>
          </p:spPr>
          <p:txBody>
            <a:bodyPr wrap="square" rtlCol="0">
              <a:spAutoFit/>
            </a:bodyPr>
            <a:lstStyle/>
            <a:p>
              <a:r>
                <a:rPr lang="en-US" sz="600" dirty="0">
                  <a:solidFill>
                    <a:schemeClr val="tx1"/>
                  </a:solidFill>
                </a:rPr>
                <a:t>TKI</a:t>
              </a:r>
            </a:p>
          </p:txBody>
        </p:sp>
        <p:sp>
          <p:nvSpPr>
            <p:cNvPr id="147" name="TextBox 146"/>
            <p:cNvSpPr txBox="1"/>
            <p:nvPr/>
          </p:nvSpPr>
          <p:spPr>
            <a:xfrm rot="5400000">
              <a:off x="6968333" y="6082445"/>
              <a:ext cx="630195" cy="184666"/>
            </a:xfrm>
            <a:prstGeom prst="rect">
              <a:avLst/>
            </a:prstGeom>
            <a:noFill/>
          </p:spPr>
          <p:txBody>
            <a:bodyPr wrap="square" rtlCol="0">
              <a:spAutoFit/>
            </a:bodyPr>
            <a:lstStyle/>
            <a:p>
              <a:r>
                <a:rPr lang="en-US" sz="600" dirty="0">
                  <a:solidFill>
                    <a:schemeClr val="tx1"/>
                  </a:solidFill>
                </a:rPr>
                <a:t>TKI</a:t>
              </a:r>
            </a:p>
          </p:txBody>
        </p:sp>
        <p:sp>
          <p:nvSpPr>
            <p:cNvPr id="148" name="TextBox 147"/>
            <p:cNvSpPr txBox="1"/>
            <p:nvPr/>
          </p:nvSpPr>
          <p:spPr>
            <a:xfrm rot="5400000">
              <a:off x="7150619" y="6082445"/>
              <a:ext cx="630195" cy="184666"/>
            </a:xfrm>
            <a:prstGeom prst="rect">
              <a:avLst/>
            </a:prstGeom>
            <a:noFill/>
          </p:spPr>
          <p:txBody>
            <a:bodyPr wrap="square" rtlCol="0">
              <a:spAutoFit/>
            </a:bodyPr>
            <a:lstStyle/>
            <a:p>
              <a:r>
                <a:rPr lang="en-US" sz="600" dirty="0">
                  <a:solidFill>
                    <a:schemeClr val="tx1"/>
                  </a:solidFill>
                </a:rPr>
                <a:t>TKI</a:t>
              </a:r>
            </a:p>
          </p:txBody>
        </p:sp>
        <p:sp>
          <p:nvSpPr>
            <p:cNvPr id="155" name="TextBox 154"/>
            <p:cNvSpPr txBox="1"/>
            <p:nvPr/>
          </p:nvSpPr>
          <p:spPr>
            <a:xfrm rot="5400000">
              <a:off x="8937145" y="6124669"/>
              <a:ext cx="802537" cy="276999"/>
            </a:xfrm>
            <a:prstGeom prst="rect">
              <a:avLst/>
            </a:prstGeom>
            <a:noFill/>
          </p:spPr>
          <p:txBody>
            <a:bodyPr wrap="square" rtlCol="0">
              <a:spAutoFit/>
            </a:bodyPr>
            <a:lstStyle/>
            <a:p>
              <a:r>
                <a:rPr lang="en-US" sz="600" dirty="0">
                  <a:solidFill>
                    <a:schemeClr val="tx1"/>
                  </a:solidFill>
                </a:rPr>
                <a:t>TKI w/o</a:t>
              </a:r>
            </a:p>
            <a:p>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56" name="TextBox 155"/>
            <p:cNvSpPr txBox="1"/>
            <p:nvPr/>
          </p:nvSpPr>
          <p:spPr>
            <a:xfrm rot="5400000">
              <a:off x="10301514" y="6079021"/>
              <a:ext cx="630195" cy="184666"/>
            </a:xfrm>
            <a:prstGeom prst="rect">
              <a:avLst/>
            </a:prstGeom>
            <a:noFill/>
          </p:spPr>
          <p:txBody>
            <a:bodyPr wrap="square" rtlCol="0">
              <a:spAutoFit/>
            </a:bodyPr>
            <a:lstStyle/>
            <a:p>
              <a:r>
                <a:rPr lang="en-US" sz="600" dirty="0">
                  <a:solidFill>
                    <a:schemeClr val="tx1"/>
                  </a:solidFill>
                </a:rPr>
                <a:t>TKI</a:t>
              </a:r>
            </a:p>
          </p:txBody>
        </p:sp>
        <p:sp>
          <p:nvSpPr>
            <p:cNvPr id="157" name="TextBox 156"/>
            <p:cNvSpPr txBox="1"/>
            <p:nvPr/>
          </p:nvSpPr>
          <p:spPr>
            <a:xfrm rot="5400000">
              <a:off x="9238470" y="6073195"/>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59" name="TextBox 158"/>
            <p:cNvSpPr txBox="1"/>
            <p:nvPr/>
          </p:nvSpPr>
          <p:spPr>
            <a:xfrm rot="5400000">
              <a:off x="9879360" y="6060090"/>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0" name="TextBox 159"/>
            <p:cNvSpPr txBox="1"/>
            <p:nvPr/>
          </p:nvSpPr>
          <p:spPr>
            <a:xfrm rot="5400000">
              <a:off x="10105431" y="6064099"/>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1" name="TextBox 160"/>
            <p:cNvSpPr txBox="1"/>
            <p:nvPr/>
          </p:nvSpPr>
          <p:spPr>
            <a:xfrm rot="5400000">
              <a:off x="10525748" y="6069540"/>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2" name="TextBox 161"/>
            <p:cNvSpPr txBox="1"/>
            <p:nvPr/>
          </p:nvSpPr>
          <p:spPr>
            <a:xfrm rot="5400000">
              <a:off x="10742993" y="6064098"/>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4" name="TextBox 163"/>
            <p:cNvSpPr txBox="1"/>
            <p:nvPr/>
          </p:nvSpPr>
          <p:spPr>
            <a:xfrm rot="5400000">
              <a:off x="11135159" y="6089487"/>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5" name="TextBox 164"/>
            <p:cNvSpPr txBox="1"/>
            <p:nvPr/>
          </p:nvSpPr>
          <p:spPr>
            <a:xfrm rot="5400000">
              <a:off x="11365332" y="6081729"/>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72" name="TextBox 171"/>
            <p:cNvSpPr txBox="1"/>
            <p:nvPr/>
          </p:nvSpPr>
          <p:spPr>
            <a:xfrm rot="5400000">
              <a:off x="9688627" y="6069540"/>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232" name="TextBox 231">
              <a:extLst>
                <a:ext uri="{FF2B5EF4-FFF2-40B4-BE49-F238E27FC236}">
                  <a16:creationId xmlns:a16="http://schemas.microsoft.com/office/drawing/2014/main" id="{9A49C83E-875E-4C21-A274-590366C4C4EB}"/>
                </a:ext>
              </a:extLst>
            </p:cNvPr>
            <p:cNvSpPr txBox="1"/>
            <p:nvPr/>
          </p:nvSpPr>
          <p:spPr>
            <a:xfrm>
              <a:off x="4530618" y="5533554"/>
              <a:ext cx="928473" cy="430887"/>
            </a:xfrm>
            <a:prstGeom prst="rect">
              <a:avLst/>
            </a:prstGeom>
            <a:noFill/>
          </p:spPr>
          <p:txBody>
            <a:bodyPr wrap="square" rtlCol="0">
              <a:spAutoFit/>
            </a:bodyPr>
            <a:lstStyle/>
            <a:p>
              <a:pPr algn="r"/>
              <a:r>
                <a:rPr lang="en-US" sz="1100" dirty="0">
                  <a:solidFill>
                    <a:schemeClr val="tx1"/>
                  </a:solidFill>
                </a:rPr>
                <a:t>Other </a:t>
              </a:r>
              <a:r>
                <a:rPr lang="en-US" sz="1100" dirty="0" err="1">
                  <a:solidFill>
                    <a:schemeClr val="tx1"/>
                  </a:solidFill>
                </a:rPr>
                <a:t>EGFRm</a:t>
              </a:r>
              <a:endParaRPr lang="en-GB" sz="1100" dirty="0">
                <a:solidFill>
                  <a:schemeClr val="tx1"/>
                </a:solidFill>
              </a:endParaRPr>
            </a:p>
          </p:txBody>
        </p:sp>
        <p:sp>
          <p:nvSpPr>
            <p:cNvPr id="233" name="TextBox 232">
              <a:extLst>
                <a:ext uri="{FF2B5EF4-FFF2-40B4-BE49-F238E27FC236}">
                  <a16:creationId xmlns:a16="http://schemas.microsoft.com/office/drawing/2014/main" id="{9A49C83E-875E-4C21-A274-590366C4C4EB}"/>
                </a:ext>
              </a:extLst>
            </p:cNvPr>
            <p:cNvSpPr txBox="1"/>
            <p:nvPr/>
          </p:nvSpPr>
          <p:spPr>
            <a:xfrm>
              <a:off x="4539088" y="5925554"/>
              <a:ext cx="928473" cy="261610"/>
            </a:xfrm>
            <a:prstGeom prst="rect">
              <a:avLst/>
            </a:prstGeom>
            <a:noFill/>
          </p:spPr>
          <p:txBody>
            <a:bodyPr wrap="square" rtlCol="0">
              <a:spAutoFit/>
            </a:bodyPr>
            <a:lstStyle/>
            <a:p>
              <a:pPr algn="r"/>
              <a:r>
                <a:rPr lang="en-US" sz="1100" dirty="0">
                  <a:solidFill>
                    <a:schemeClr val="tx1"/>
                  </a:solidFill>
                </a:rPr>
                <a:t>Prior TKI</a:t>
              </a:r>
              <a:endParaRPr lang="en-GB" sz="1100" dirty="0">
                <a:solidFill>
                  <a:schemeClr val="tx1"/>
                </a:solidFill>
              </a:endParaRPr>
            </a:p>
          </p:txBody>
        </p:sp>
        <p:sp>
          <p:nvSpPr>
            <p:cNvPr id="235" name="Rectangle 234">
              <a:extLst>
                <a:ext uri="{FF2B5EF4-FFF2-40B4-BE49-F238E27FC236}">
                  <a16:creationId xmlns:a16="http://schemas.microsoft.com/office/drawing/2014/main" id="{B6C3E208-5F93-43D8-A2C3-5DC0E6B5FC77}"/>
                </a:ext>
              </a:extLst>
            </p:cNvPr>
            <p:cNvSpPr/>
            <p:nvPr/>
          </p:nvSpPr>
          <p:spPr>
            <a:xfrm rot="10800000">
              <a:off x="5871615"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8B0BD57B-1DB6-496B-B7DF-CB4F29301B06}"/>
                </a:ext>
              </a:extLst>
            </p:cNvPr>
            <p:cNvSpPr/>
            <p:nvPr/>
          </p:nvSpPr>
          <p:spPr>
            <a:xfrm rot="10800000">
              <a:off x="5670890"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D40541FD-643F-4213-9F40-013998D33600}"/>
                </a:ext>
              </a:extLst>
            </p:cNvPr>
            <p:cNvSpPr/>
            <p:nvPr/>
          </p:nvSpPr>
          <p:spPr>
            <a:xfrm rot="10800000">
              <a:off x="5459091"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3F70E55F-4668-428C-9082-F532A6E8FBB5}"/>
                </a:ext>
              </a:extLst>
            </p:cNvPr>
            <p:cNvSpPr/>
            <p:nvPr/>
          </p:nvSpPr>
          <p:spPr>
            <a:xfrm>
              <a:off x="6093446"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AAFF5DC4-7C9D-4979-9B14-08B8ECDDBD18}"/>
                </a:ext>
              </a:extLst>
            </p:cNvPr>
            <p:cNvSpPr/>
            <p:nvPr/>
          </p:nvSpPr>
          <p:spPr>
            <a:xfrm>
              <a:off x="63130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CAFBD595-B258-46D5-A56C-69CCE9D0FCAD}"/>
                </a:ext>
              </a:extLst>
            </p:cNvPr>
            <p:cNvSpPr/>
            <p:nvPr/>
          </p:nvSpPr>
          <p:spPr>
            <a:xfrm>
              <a:off x="65290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989AA2C3-F918-4B2E-A13D-4A46125C2FA4}"/>
                </a:ext>
              </a:extLst>
            </p:cNvPr>
            <p:cNvSpPr/>
            <p:nvPr/>
          </p:nvSpPr>
          <p:spPr>
            <a:xfrm>
              <a:off x="674427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4F061128-1382-4CF3-B313-452CF98FE810}"/>
                </a:ext>
              </a:extLst>
            </p:cNvPr>
            <p:cNvSpPr/>
            <p:nvPr/>
          </p:nvSpPr>
          <p:spPr>
            <a:xfrm>
              <a:off x="6965965" y="5069060"/>
              <a:ext cx="216000" cy="396000"/>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DA6A9780-8797-4CF4-AEA2-8F890A5987ED}"/>
                </a:ext>
              </a:extLst>
            </p:cNvPr>
            <p:cNvSpPr/>
            <p:nvPr/>
          </p:nvSpPr>
          <p:spPr>
            <a:xfrm>
              <a:off x="7181965" y="5069060"/>
              <a:ext cx="216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14C2E9CC-6DBA-4673-8354-25F352670408}"/>
                </a:ext>
              </a:extLst>
            </p:cNvPr>
            <p:cNvSpPr/>
            <p:nvPr/>
          </p:nvSpPr>
          <p:spPr>
            <a:xfrm>
              <a:off x="7397965" y="5069060"/>
              <a:ext cx="198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158F5DF1-8188-43D0-A195-48F660C69BC0}"/>
                </a:ext>
              </a:extLst>
            </p:cNvPr>
            <p:cNvSpPr/>
            <p:nvPr/>
          </p:nvSpPr>
          <p:spPr>
            <a:xfrm>
              <a:off x="758256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D6817C00-2DED-460B-A193-6E4DBC8AA8F2}"/>
                </a:ext>
              </a:extLst>
            </p:cNvPr>
            <p:cNvSpPr/>
            <p:nvPr/>
          </p:nvSpPr>
          <p:spPr>
            <a:xfrm>
              <a:off x="7797824"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3135A802-18B9-4872-91A3-C92468AF8DF5}"/>
                </a:ext>
              </a:extLst>
            </p:cNvPr>
            <p:cNvSpPr/>
            <p:nvPr/>
          </p:nvSpPr>
          <p:spPr>
            <a:xfrm>
              <a:off x="8013824" y="5069060"/>
              <a:ext cx="216000" cy="39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75EF37C8-FE0A-4136-B195-9698B7487F41}"/>
                </a:ext>
              </a:extLst>
            </p:cNvPr>
            <p:cNvSpPr/>
            <p:nvPr/>
          </p:nvSpPr>
          <p:spPr>
            <a:xfrm>
              <a:off x="8231028" y="5069060"/>
              <a:ext cx="198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25AD7699-508F-4C9D-8406-71562BD85249}"/>
                </a:ext>
              </a:extLst>
            </p:cNvPr>
            <p:cNvSpPr/>
            <p:nvPr/>
          </p:nvSpPr>
          <p:spPr>
            <a:xfrm>
              <a:off x="842829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A60D0FCE-FED1-43C2-BE9A-EB843EF2186E}"/>
                </a:ext>
              </a:extLst>
            </p:cNvPr>
            <p:cNvSpPr/>
            <p:nvPr/>
          </p:nvSpPr>
          <p:spPr>
            <a:xfrm>
              <a:off x="862629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03BA5DF1-82A0-47F6-9907-1676DB34015A}"/>
                </a:ext>
              </a:extLst>
            </p:cNvPr>
            <p:cNvSpPr/>
            <p:nvPr/>
          </p:nvSpPr>
          <p:spPr>
            <a:xfrm>
              <a:off x="8824290" y="5069060"/>
              <a:ext cx="216000" cy="396000"/>
            </a:xfrm>
            <a:prstGeom prst="rect">
              <a:avLst/>
            </a:prstGeom>
            <a:solidFill>
              <a:schemeClr val="accent5">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E1A2D268-568B-4EAE-9A4F-30A1266C6437}"/>
                </a:ext>
              </a:extLst>
            </p:cNvPr>
            <p:cNvSpPr/>
            <p:nvPr/>
          </p:nvSpPr>
          <p:spPr>
            <a:xfrm>
              <a:off x="9034375"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67271E20-088F-4910-BDA3-31E110C1340D}"/>
                </a:ext>
              </a:extLst>
            </p:cNvPr>
            <p:cNvSpPr/>
            <p:nvPr/>
          </p:nvSpPr>
          <p:spPr>
            <a:xfrm>
              <a:off x="924773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E18A9396-F017-44EE-9874-12EEA1DE0A4D}"/>
                </a:ext>
              </a:extLst>
            </p:cNvPr>
            <p:cNvSpPr/>
            <p:nvPr/>
          </p:nvSpPr>
          <p:spPr>
            <a:xfrm>
              <a:off x="946108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DAB606DC-83D7-4897-AEC0-41D4967B509B}"/>
                </a:ext>
              </a:extLst>
            </p:cNvPr>
            <p:cNvSpPr/>
            <p:nvPr/>
          </p:nvSpPr>
          <p:spPr>
            <a:xfrm>
              <a:off x="9674446"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95115E95-0BBE-4A45-AB60-1E1774CCD074}"/>
                </a:ext>
              </a:extLst>
            </p:cNvPr>
            <p:cNvSpPr/>
            <p:nvPr/>
          </p:nvSpPr>
          <p:spPr>
            <a:xfrm>
              <a:off x="9887803"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C170B485-5C40-4F1B-B6C0-8F100007B94B}"/>
                </a:ext>
              </a:extLst>
            </p:cNvPr>
            <p:cNvSpPr/>
            <p:nvPr/>
          </p:nvSpPr>
          <p:spPr>
            <a:xfrm>
              <a:off x="10101160"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2C605C74-DFBD-4EC4-81D5-6608DE853BE0}"/>
                </a:ext>
              </a:extLst>
            </p:cNvPr>
            <p:cNvSpPr/>
            <p:nvPr/>
          </p:nvSpPr>
          <p:spPr>
            <a:xfrm>
              <a:off x="10314517"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0AF5EA50-12DE-4024-ADFB-5A0E57C7951C}"/>
                </a:ext>
              </a:extLst>
            </p:cNvPr>
            <p:cNvSpPr/>
            <p:nvPr/>
          </p:nvSpPr>
          <p:spPr>
            <a:xfrm>
              <a:off x="10527874" y="5069060"/>
              <a:ext cx="216000" cy="396000"/>
            </a:xfrm>
            <a:prstGeom prst="rect">
              <a:avLst/>
            </a:prstGeom>
            <a:solidFill>
              <a:schemeClr val="accent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AA8EE09-D77C-4722-8F54-C438DBC232E7}"/>
                </a:ext>
              </a:extLst>
            </p:cNvPr>
            <p:cNvSpPr/>
            <p:nvPr/>
          </p:nvSpPr>
          <p:spPr>
            <a:xfrm>
              <a:off x="10741231"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D279B5CE-7006-4721-9374-B552BEFDF36B}"/>
                </a:ext>
              </a:extLst>
            </p:cNvPr>
            <p:cNvSpPr/>
            <p:nvPr/>
          </p:nvSpPr>
          <p:spPr>
            <a:xfrm>
              <a:off x="10954588" y="5069060"/>
              <a:ext cx="216000" cy="396000"/>
            </a:xfrm>
            <a:prstGeom prst="rect">
              <a:avLst/>
            </a:prstGeom>
            <a:solidFill>
              <a:schemeClr val="tx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CB9DFF31-B819-4111-869D-AD7EBD099C68}"/>
                </a:ext>
              </a:extLst>
            </p:cNvPr>
            <p:cNvSpPr/>
            <p:nvPr/>
          </p:nvSpPr>
          <p:spPr>
            <a:xfrm>
              <a:off x="11167945" y="5069060"/>
              <a:ext cx="216000" cy="396000"/>
            </a:xfrm>
            <a:prstGeom prst="rect">
              <a:avLst/>
            </a:prstGeom>
            <a:solidFill>
              <a:schemeClr val="tx1">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B63F74E7-B85C-4415-86BF-F34D357D9F5A}"/>
                </a:ext>
              </a:extLst>
            </p:cNvPr>
            <p:cNvSpPr/>
            <p:nvPr/>
          </p:nvSpPr>
          <p:spPr>
            <a:xfrm>
              <a:off x="11381302"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C2C97BE0-9580-466B-8FC8-8E8C6CC3E3AC}"/>
                </a:ext>
              </a:extLst>
            </p:cNvPr>
            <p:cNvSpPr/>
            <p:nvPr/>
          </p:nvSpPr>
          <p:spPr>
            <a:xfrm>
              <a:off x="11594659" y="5069060"/>
              <a:ext cx="216000" cy="396000"/>
            </a:xfrm>
            <a:prstGeom prst="rect">
              <a:avLst/>
            </a:prstGeom>
            <a:solidFill>
              <a:schemeClr val="accent5"/>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8B0BD57B-1DB6-496B-B7DF-CB4F29301B06}"/>
                </a:ext>
              </a:extLst>
            </p:cNvPr>
            <p:cNvSpPr/>
            <p:nvPr/>
          </p:nvSpPr>
          <p:spPr>
            <a:xfrm rot="10800000">
              <a:off x="5655583" y="5917095"/>
              <a:ext cx="216000" cy="396000"/>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D40541FD-643F-4213-9F40-013998D33600}"/>
                </a:ext>
              </a:extLst>
            </p:cNvPr>
            <p:cNvSpPr/>
            <p:nvPr/>
          </p:nvSpPr>
          <p:spPr>
            <a:xfrm rot="10800000">
              <a:off x="5443784" y="5917095"/>
              <a:ext cx="216000" cy="396000"/>
            </a:xfrm>
            <a:prstGeom prst="rect">
              <a:avLst/>
            </a:prstGeom>
            <a:solidFill>
              <a:schemeClr val="accent2">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3F70E55F-4668-428C-9082-F532A6E8FBB5}"/>
                </a:ext>
              </a:extLst>
            </p:cNvPr>
            <p:cNvSpPr/>
            <p:nvPr/>
          </p:nvSpPr>
          <p:spPr>
            <a:xfrm>
              <a:off x="6078139" y="5917095"/>
              <a:ext cx="216000" cy="396000"/>
            </a:xfrm>
            <a:prstGeom prst="rect">
              <a:avLst/>
            </a:prstGeom>
            <a:solidFill>
              <a:schemeClr val="accent3">
                <a:lumMod val="20000"/>
                <a:lumOff val="8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D6817C00-2DED-460B-A193-6E4DBC8AA8F2}"/>
                </a:ext>
              </a:extLst>
            </p:cNvPr>
            <p:cNvSpPr/>
            <p:nvPr/>
          </p:nvSpPr>
          <p:spPr>
            <a:xfrm>
              <a:off x="7782517"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75EF37C8-FE0A-4136-B195-9698B7487F41}"/>
                </a:ext>
              </a:extLst>
            </p:cNvPr>
            <p:cNvSpPr/>
            <p:nvPr/>
          </p:nvSpPr>
          <p:spPr>
            <a:xfrm>
              <a:off x="8215721" y="5917095"/>
              <a:ext cx="198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25AD7699-508F-4C9D-8406-71562BD85249}"/>
                </a:ext>
              </a:extLst>
            </p:cNvPr>
            <p:cNvSpPr/>
            <p:nvPr/>
          </p:nvSpPr>
          <p:spPr>
            <a:xfrm>
              <a:off x="8412983" y="5917095"/>
              <a:ext cx="216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A60D0FCE-FED1-43C2-BE9A-EB843EF2186E}"/>
                </a:ext>
              </a:extLst>
            </p:cNvPr>
            <p:cNvSpPr/>
            <p:nvPr/>
          </p:nvSpPr>
          <p:spPr>
            <a:xfrm>
              <a:off x="8610983"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03BA5DF1-82A0-47F6-9907-1676DB34015A}"/>
                </a:ext>
              </a:extLst>
            </p:cNvPr>
            <p:cNvSpPr/>
            <p:nvPr/>
          </p:nvSpPr>
          <p:spPr>
            <a:xfrm>
              <a:off x="8808983" y="5917095"/>
              <a:ext cx="216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DAB606DC-83D7-4897-AEC0-41D4967B509B}"/>
                </a:ext>
              </a:extLst>
            </p:cNvPr>
            <p:cNvSpPr/>
            <p:nvPr/>
          </p:nvSpPr>
          <p:spPr>
            <a:xfrm>
              <a:off x="9659139"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0AF5EA50-12DE-4024-ADFB-5A0E57C7951C}"/>
                </a:ext>
              </a:extLst>
            </p:cNvPr>
            <p:cNvSpPr/>
            <p:nvPr/>
          </p:nvSpPr>
          <p:spPr>
            <a:xfrm>
              <a:off x="10512567" y="5917095"/>
              <a:ext cx="216000" cy="396000"/>
            </a:xfrm>
            <a:prstGeom prst="rect">
              <a:avLst/>
            </a:prstGeom>
            <a:solidFill>
              <a:schemeClr val="tx2">
                <a:lumMod val="95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CB9DFF31-B819-4111-869D-AD7EBD099C68}"/>
                </a:ext>
              </a:extLst>
            </p:cNvPr>
            <p:cNvSpPr/>
            <p:nvPr/>
          </p:nvSpPr>
          <p:spPr>
            <a:xfrm>
              <a:off x="11152638" y="5917095"/>
              <a:ext cx="216000" cy="396000"/>
            </a:xfrm>
            <a:prstGeom prst="rect">
              <a:avLst/>
            </a:prstGeom>
            <a:solidFill>
              <a:schemeClr val="accent6">
                <a:lumMod val="60000"/>
                <a:lumOff val="4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rot="5400000">
              <a:off x="5237600" y="6051432"/>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37" name="TextBox 136"/>
            <p:cNvSpPr txBox="1"/>
            <p:nvPr/>
          </p:nvSpPr>
          <p:spPr>
            <a:xfrm rot="5400000">
              <a:off x="5577426" y="6004444"/>
              <a:ext cx="358542" cy="200055"/>
            </a:xfrm>
            <a:prstGeom prst="rect">
              <a:avLst/>
            </a:prstGeom>
            <a:noFill/>
          </p:spPr>
          <p:txBody>
            <a:bodyPr wrap="square" rtlCol="0">
              <a:spAutoFit/>
            </a:bodyPr>
            <a:lstStyle/>
            <a:p>
              <a:r>
                <a:rPr lang="en-US" sz="700" dirty="0">
                  <a:solidFill>
                    <a:schemeClr val="tx1"/>
                  </a:solidFill>
                </a:rPr>
                <a:t>No</a:t>
              </a:r>
            </a:p>
          </p:txBody>
        </p:sp>
        <p:sp>
          <p:nvSpPr>
            <p:cNvPr id="142" name="TextBox 141"/>
            <p:cNvSpPr txBox="1"/>
            <p:nvPr/>
          </p:nvSpPr>
          <p:spPr>
            <a:xfrm rot="5400000">
              <a:off x="6001827" y="6010704"/>
              <a:ext cx="358542" cy="200055"/>
            </a:xfrm>
            <a:prstGeom prst="rect">
              <a:avLst/>
            </a:prstGeom>
            <a:noFill/>
          </p:spPr>
          <p:txBody>
            <a:bodyPr wrap="square" rtlCol="0">
              <a:spAutoFit/>
            </a:bodyPr>
            <a:lstStyle/>
            <a:p>
              <a:r>
                <a:rPr lang="en-US" sz="700" dirty="0">
                  <a:solidFill>
                    <a:schemeClr val="tx1"/>
                  </a:solidFill>
                </a:rPr>
                <a:t>No</a:t>
              </a:r>
            </a:p>
          </p:txBody>
        </p:sp>
        <p:sp>
          <p:nvSpPr>
            <p:cNvPr id="149" name="TextBox 148"/>
            <p:cNvSpPr txBox="1"/>
            <p:nvPr/>
          </p:nvSpPr>
          <p:spPr>
            <a:xfrm rot="5400000">
              <a:off x="7587131" y="6048880"/>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51" name="TextBox 150"/>
            <p:cNvSpPr txBox="1"/>
            <p:nvPr/>
          </p:nvSpPr>
          <p:spPr>
            <a:xfrm rot="5400000">
              <a:off x="7992253" y="6055205"/>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52" name="TextBox 151"/>
            <p:cNvSpPr txBox="1"/>
            <p:nvPr/>
          </p:nvSpPr>
          <p:spPr>
            <a:xfrm rot="5400000">
              <a:off x="8284849" y="6018398"/>
              <a:ext cx="454613" cy="184666"/>
            </a:xfrm>
            <a:prstGeom prst="rect">
              <a:avLst/>
            </a:prstGeom>
            <a:noFill/>
          </p:spPr>
          <p:txBody>
            <a:bodyPr wrap="square" rtlCol="0">
              <a:spAutoFit/>
            </a:bodyPr>
            <a:lstStyle/>
            <a:p>
              <a:r>
                <a:rPr lang="en-US" sz="600" dirty="0">
                  <a:solidFill>
                    <a:schemeClr val="tx1"/>
                  </a:solidFill>
                </a:rPr>
                <a:t>TKI</a:t>
              </a:r>
            </a:p>
          </p:txBody>
        </p:sp>
        <p:sp>
          <p:nvSpPr>
            <p:cNvPr id="153" name="TextBox 152"/>
            <p:cNvSpPr txBox="1"/>
            <p:nvPr/>
          </p:nvSpPr>
          <p:spPr>
            <a:xfrm rot="5400000">
              <a:off x="8629484" y="6046602"/>
              <a:ext cx="546751" cy="184666"/>
            </a:xfrm>
            <a:prstGeom prst="rect">
              <a:avLst/>
            </a:prstGeom>
            <a:noFill/>
          </p:spPr>
          <p:txBody>
            <a:bodyPr wrap="square" rtlCol="0">
              <a:spAutoFit/>
            </a:bodyPr>
            <a:lstStyle/>
            <a:p>
              <a:r>
                <a:rPr lang="en-US" sz="600" dirty="0">
                  <a:solidFill>
                    <a:schemeClr val="tx1"/>
                  </a:solidFill>
                </a:rPr>
                <a:t>TKI</a:t>
              </a:r>
            </a:p>
          </p:txBody>
        </p:sp>
        <p:sp>
          <p:nvSpPr>
            <p:cNvPr id="154" name="TextBox 153"/>
            <p:cNvSpPr txBox="1"/>
            <p:nvPr/>
          </p:nvSpPr>
          <p:spPr>
            <a:xfrm rot="5400000">
              <a:off x="8407659" y="6045546"/>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58" name="TextBox 157"/>
            <p:cNvSpPr txBox="1"/>
            <p:nvPr/>
          </p:nvSpPr>
          <p:spPr>
            <a:xfrm rot="5400000">
              <a:off x="9442312" y="6052878"/>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63" name="TextBox 162"/>
            <p:cNvSpPr txBox="1"/>
            <p:nvPr/>
          </p:nvSpPr>
          <p:spPr>
            <a:xfrm rot="5400000">
              <a:off x="10940079" y="6056256"/>
              <a:ext cx="630195" cy="184666"/>
            </a:xfrm>
            <a:prstGeom prst="rect">
              <a:avLst/>
            </a:prstGeom>
            <a:noFill/>
          </p:spPr>
          <p:txBody>
            <a:bodyPr wrap="square" rtlCol="0">
              <a:spAutoFit/>
            </a:bodyPr>
            <a:lstStyle/>
            <a:p>
              <a:r>
                <a:rPr lang="en-US" sz="600" dirty="0">
                  <a:solidFill>
                    <a:schemeClr val="tx1"/>
                  </a:solidFill>
                </a:rPr>
                <a:t>TKI </a:t>
              </a:r>
              <a:r>
                <a:rPr lang="en-US" sz="600" dirty="0" err="1">
                  <a:solidFill>
                    <a:schemeClr val="tx1"/>
                  </a:solidFill>
                </a:rPr>
                <a:t>incl</a:t>
              </a:r>
              <a:r>
                <a:rPr lang="en-US" sz="600" dirty="0">
                  <a:solidFill>
                    <a:schemeClr val="tx1"/>
                  </a:solidFill>
                </a:rPr>
                <a:t> </a:t>
              </a:r>
              <a:r>
                <a:rPr lang="en-US" sz="600" dirty="0" err="1">
                  <a:solidFill>
                    <a:schemeClr val="tx1"/>
                  </a:solidFill>
                </a:rPr>
                <a:t>osi</a:t>
              </a:r>
              <a:endParaRPr lang="en-US" sz="600" dirty="0">
                <a:solidFill>
                  <a:schemeClr val="tx1"/>
                </a:solidFill>
              </a:endParaRPr>
            </a:p>
          </p:txBody>
        </p:sp>
        <p:sp>
          <p:nvSpPr>
            <p:cNvPr id="11" name="TextBox 10"/>
            <p:cNvSpPr txBox="1"/>
            <p:nvPr/>
          </p:nvSpPr>
          <p:spPr>
            <a:xfrm rot="5400000">
              <a:off x="5299841" y="5182574"/>
              <a:ext cx="526022" cy="200055"/>
            </a:xfrm>
            <a:prstGeom prst="rect">
              <a:avLst/>
            </a:prstGeom>
            <a:noFill/>
          </p:spPr>
          <p:txBody>
            <a:bodyPr wrap="square" rtlCol="0">
              <a:spAutoFit/>
            </a:bodyPr>
            <a:lstStyle/>
            <a:p>
              <a:r>
                <a:rPr lang="en-US" sz="700" dirty="0">
                  <a:solidFill>
                    <a:schemeClr val="tx1"/>
                  </a:solidFill>
                </a:rPr>
                <a:t>Ex19del</a:t>
              </a:r>
            </a:p>
          </p:txBody>
        </p:sp>
        <p:sp>
          <p:nvSpPr>
            <p:cNvPr id="174" name="TextBox 173"/>
            <p:cNvSpPr txBox="1"/>
            <p:nvPr/>
          </p:nvSpPr>
          <p:spPr>
            <a:xfrm rot="5400000">
              <a:off x="5526232" y="5167858"/>
              <a:ext cx="526022" cy="200055"/>
            </a:xfrm>
            <a:prstGeom prst="rect">
              <a:avLst/>
            </a:prstGeom>
            <a:noFill/>
          </p:spPr>
          <p:txBody>
            <a:bodyPr wrap="square" rtlCol="0">
              <a:spAutoFit/>
            </a:bodyPr>
            <a:lstStyle/>
            <a:p>
              <a:r>
                <a:rPr lang="en-US" sz="700" dirty="0">
                  <a:solidFill>
                    <a:schemeClr val="tx2"/>
                  </a:solidFill>
                </a:rPr>
                <a:t>Ex20ins</a:t>
              </a:r>
            </a:p>
          </p:txBody>
        </p:sp>
        <p:sp>
          <p:nvSpPr>
            <p:cNvPr id="175" name="TextBox 174"/>
            <p:cNvSpPr txBox="1"/>
            <p:nvPr/>
          </p:nvSpPr>
          <p:spPr>
            <a:xfrm rot="5400000">
              <a:off x="5713783" y="5200712"/>
              <a:ext cx="526022" cy="200055"/>
            </a:xfrm>
            <a:prstGeom prst="rect">
              <a:avLst/>
            </a:prstGeom>
            <a:noFill/>
          </p:spPr>
          <p:txBody>
            <a:bodyPr wrap="square" rtlCol="0">
              <a:spAutoFit/>
            </a:bodyPr>
            <a:lstStyle/>
            <a:p>
              <a:r>
                <a:rPr lang="en-US" sz="700" dirty="0">
                  <a:solidFill>
                    <a:schemeClr val="tx1"/>
                  </a:solidFill>
                </a:rPr>
                <a:t>G719s</a:t>
              </a:r>
            </a:p>
          </p:txBody>
        </p:sp>
        <p:sp>
          <p:nvSpPr>
            <p:cNvPr id="176" name="TextBox 175"/>
            <p:cNvSpPr txBox="1"/>
            <p:nvPr/>
          </p:nvSpPr>
          <p:spPr>
            <a:xfrm rot="5400000">
              <a:off x="6148266" y="5184000"/>
              <a:ext cx="526022" cy="200055"/>
            </a:xfrm>
            <a:prstGeom prst="rect">
              <a:avLst/>
            </a:prstGeom>
            <a:noFill/>
          </p:spPr>
          <p:txBody>
            <a:bodyPr wrap="square" rtlCol="0">
              <a:spAutoFit/>
            </a:bodyPr>
            <a:lstStyle/>
            <a:p>
              <a:r>
                <a:rPr lang="en-US" sz="700" dirty="0">
                  <a:solidFill>
                    <a:schemeClr val="tx1"/>
                  </a:solidFill>
                </a:rPr>
                <a:t>Ex19del</a:t>
              </a:r>
            </a:p>
          </p:txBody>
        </p:sp>
        <p:sp>
          <p:nvSpPr>
            <p:cNvPr id="177" name="TextBox 176"/>
            <p:cNvSpPr txBox="1"/>
            <p:nvPr/>
          </p:nvSpPr>
          <p:spPr>
            <a:xfrm rot="5400000">
              <a:off x="6593721" y="5175491"/>
              <a:ext cx="526022" cy="200055"/>
            </a:xfrm>
            <a:prstGeom prst="rect">
              <a:avLst/>
            </a:prstGeom>
            <a:noFill/>
          </p:spPr>
          <p:txBody>
            <a:bodyPr wrap="square" rtlCol="0">
              <a:spAutoFit/>
            </a:bodyPr>
            <a:lstStyle/>
            <a:p>
              <a:r>
                <a:rPr lang="en-US" sz="700" dirty="0">
                  <a:solidFill>
                    <a:schemeClr val="tx1"/>
                  </a:solidFill>
                </a:rPr>
                <a:t>Ex19del</a:t>
              </a:r>
            </a:p>
          </p:txBody>
        </p:sp>
        <p:sp>
          <p:nvSpPr>
            <p:cNvPr id="178" name="TextBox 177"/>
            <p:cNvSpPr txBox="1"/>
            <p:nvPr/>
          </p:nvSpPr>
          <p:spPr>
            <a:xfrm rot="5400000">
              <a:off x="7660547" y="5169073"/>
              <a:ext cx="526022" cy="200055"/>
            </a:xfrm>
            <a:prstGeom prst="rect">
              <a:avLst/>
            </a:prstGeom>
            <a:noFill/>
          </p:spPr>
          <p:txBody>
            <a:bodyPr wrap="square" rtlCol="0">
              <a:spAutoFit/>
            </a:bodyPr>
            <a:lstStyle/>
            <a:p>
              <a:r>
                <a:rPr lang="en-US" sz="700" dirty="0">
                  <a:solidFill>
                    <a:schemeClr val="tx1"/>
                  </a:solidFill>
                </a:rPr>
                <a:t>Ex19del</a:t>
              </a:r>
            </a:p>
          </p:txBody>
        </p:sp>
        <p:sp>
          <p:nvSpPr>
            <p:cNvPr id="179" name="TextBox 178"/>
            <p:cNvSpPr txBox="1"/>
            <p:nvPr/>
          </p:nvSpPr>
          <p:spPr>
            <a:xfrm rot="5400000">
              <a:off x="8268953" y="5182575"/>
              <a:ext cx="526022" cy="200055"/>
            </a:xfrm>
            <a:prstGeom prst="rect">
              <a:avLst/>
            </a:prstGeom>
            <a:noFill/>
          </p:spPr>
          <p:txBody>
            <a:bodyPr wrap="square" rtlCol="0">
              <a:spAutoFit/>
            </a:bodyPr>
            <a:lstStyle/>
            <a:p>
              <a:r>
                <a:rPr lang="en-US" sz="700" dirty="0">
                  <a:solidFill>
                    <a:schemeClr val="tx1"/>
                  </a:solidFill>
                </a:rPr>
                <a:t>Ex19del</a:t>
              </a:r>
            </a:p>
          </p:txBody>
        </p:sp>
        <p:sp>
          <p:nvSpPr>
            <p:cNvPr id="180" name="TextBox 179"/>
            <p:cNvSpPr txBox="1"/>
            <p:nvPr/>
          </p:nvSpPr>
          <p:spPr>
            <a:xfrm rot="5400000">
              <a:off x="8879354" y="5182233"/>
              <a:ext cx="526022" cy="200055"/>
            </a:xfrm>
            <a:prstGeom prst="rect">
              <a:avLst/>
            </a:prstGeom>
            <a:noFill/>
          </p:spPr>
          <p:txBody>
            <a:bodyPr wrap="square" rtlCol="0">
              <a:spAutoFit/>
            </a:bodyPr>
            <a:lstStyle/>
            <a:p>
              <a:r>
                <a:rPr lang="en-US" sz="700" dirty="0">
                  <a:solidFill>
                    <a:schemeClr val="tx1"/>
                  </a:solidFill>
                </a:rPr>
                <a:t>Ex19del</a:t>
              </a:r>
            </a:p>
          </p:txBody>
        </p:sp>
        <p:sp>
          <p:nvSpPr>
            <p:cNvPr id="181" name="TextBox 180"/>
            <p:cNvSpPr txBox="1"/>
            <p:nvPr/>
          </p:nvSpPr>
          <p:spPr>
            <a:xfrm rot="5400000">
              <a:off x="9118399" y="5186545"/>
              <a:ext cx="526022" cy="200055"/>
            </a:xfrm>
            <a:prstGeom prst="rect">
              <a:avLst/>
            </a:prstGeom>
            <a:noFill/>
          </p:spPr>
          <p:txBody>
            <a:bodyPr wrap="square" rtlCol="0">
              <a:spAutoFit/>
            </a:bodyPr>
            <a:lstStyle/>
            <a:p>
              <a:r>
                <a:rPr lang="en-US" sz="700" dirty="0">
                  <a:solidFill>
                    <a:schemeClr val="tx1"/>
                  </a:solidFill>
                </a:rPr>
                <a:t>Ex19del</a:t>
              </a:r>
            </a:p>
          </p:txBody>
        </p:sp>
        <p:sp>
          <p:nvSpPr>
            <p:cNvPr id="182" name="TextBox 181"/>
            <p:cNvSpPr txBox="1"/>
            <p:nvPr/>
          </p:nvSpPr>
          <p:spPr>
            <a:xfrm rot="5400000">
              <a:off x="9303875" y="5189027"/>
              <a:ext cx="526022" cy="200055"/>
            </a:xfrm>
            <a:prstGeom prst="rect">
              <a:avLst/>
            </a:prstGeom>
            <a:noFill/>
          </p:spPr>
          <p:txBody>
            <a:bodyPr wrap="square" rtlCol="0">
              <a:spAutoFit/>
            </a:bodyPr>
            <a:lstStyle/>
            <a:p>
              <a:r>
                <a:rPr lang="en-US" sz="700" dirty="0">
                  <a:solidFill>
                    <a:schemeClr val="tx1"/>
                  </a:solidFill>
                </a:rPr>
                <a:t>Ex19del</a:t>
              </a:r>
            </a:p>
          </p:txBody>
        </p:sp>
        <p:sp>
          <p:nvSpPr>
            <p:cNvPr id="183" name="TextBox 182"/>
            <p:cNvSpPr txBox="1"/>
            <p:nvPr/>
          </p:nvSpPr>
          <p:spPr>
            <a:xfrm rot="5400000">
              <a:off x="9525887" y="5189027"/>
              <a:ext cx="526022" cy="200055"/>
            </a:xfrm>
            <a:prstGeom prst="rect">
              <a:avLst/>
            </a:prstGeom>
            <a:noFill/>
          </p:spPr>
          <p:txBody>
            <a:bodyPr wrap="square" rtlCol="0">
              <a:spAutoFit/>
            </a:bodyPr>
            <a:lstStyle/>
            <a:p>
              <a:r>
                <a:rPr lang="en-US" sz="700" dirty="0">
                  <a:solidFill>
                    <a:schemeClr val="tx1"/>
                  </a:solidFill>
                </a:rPr>
                <a:t>Ex19del</a:t>
              </a:r>
            </a:p>
          </p:txBody>
        </p:sp>
        <p:sp>
          <p:nvSpPr>
            <p:cNvPr id="184" name="TextBox 183"/>
            <p:cNvSpPr txBox="1"/>
            <p:nvPr/>
          </p:nvSpPr>
          <p:spPr>
            <a:xfrm rot="5400000">
              <a:off x="9920650" y="5175491"/>
              <a:ext cx="526022" cy="200055"/>
            </a:xfrm>
            <a:prstGeom prst="rect">
              <a:avLst/>
            </a:prstGeom>
            <a:noFill/>
          </p:spPr>
          <p:txBody>
            <a:bodyPr wrap="square" rtlCol="0">
              <a:spAutoFit/>
            </a:bodyPr>
            <a:lstStyle/>
            <a:p>
              <a:r>
                <a:rPr lang="en-US" sz="700" dirty="0">
                  <a:solidFill>
                    <a:schemeClr val="tx1"/>
                  </a:solidFill>
                </a:rPr>
                <a:t>Ex19del</a:t>
              </a:r>
            </a:p>
          </p:txBody>
        </p:sp>
        <p:sp>
          <p:nvSpPr>
            <p:cNvPr id="185" name="TextBox 184"/>
            <p:cNvSpPr txBox="1"/>
            <p:nvPr/>
          </p:nvSpPr>
          <p:spPr>
            <a:xfrm rot="5400000">
              <a:off x="10149420" y="5167033"/>
              <a:ext cx="526022" cy="200055"/>
            </a:xfrm>
            <a:prstGeom prst="rect">
              <a:avLst/>
            </a:prstGeom>
            <a:noFill/>
          </p:spPr>
          <p:txBody>
            <a:bodyPr wrap="square" rtlCol="0">
              <a:spAutoFit/>
            </a:bodyPr>
            <a:lstStyle/>
            <a:p>
              <a:r>
                <a:rPr lang="en-US" sz="700" dirty="0">
                  <a:solidFill>
                    <a:schemeClr val="tx1"/>
                  </a:solidFill>
                </a:rPr>
                <a:t>Ex19del</a:t>
              </a:r>
            </a:p>
          </p:txBody>
        </p:sp>
        <p:sp>
          <p:nvSpPr>
            <p:cNvPr id="186" name="TextBox 185"/>
            <p:cNvSpPr txBox="1"/>
            <p:nvPr/>
          </p:nvSpPr>
          <p:spPr>
            <a:xfrm rot="5400000">
              <a:off x="11439619" y="5175492"/>
              <a:ext cx="526022" cy="200055"/>
            </a:xfrm>
            <a:prstGeom prst="rect">
              <a:avLst/>
            </a:prstGeom>
            <a:noFill/>
          </p:spPr>
          <p:txBody>
            <a:bodyPr wrap="square" rtlCol="0">
              <a:spAutoFit/>
            </a:bodyPr>
            <a:lstStyle/>
            <a:p>
              <a:r>
                <a:rPr lang="en-US" sz="700" dirty="0">
                  <a:solidFill>
                    <a:schemeClr val="tx1"/>
                  </a:solidFill>
                </a:rPr>
                <a:t>Ex19del</a:t>
              </a:r>
            </a:p>
          </p:txBody>
        </p:sp>
        <p:sp>
          <p:nvSpPr>
            <p:cNvPr id="187" name="TextBox 186"/>
            <p:cNvSpPr txBox="1"/>
            <p:nvPr/>
          </p:nvSpPr>
          <p:spPr>
            <a:xfrm rot="5400000">
              <a:off x="11219851" y="5189027"/>
              <a:ext cx="526022" cy="200055"/>
            </a:xfrm>
            <a:prstGeom prst="rect">
              <a:avLst/>
            </a:prstGeom>
            <a:noFill/>
          </p:spPr>
          <p:txBody>
            <a:bodyPr wrap="square" rtlCol="0">
              <a:spAutoFit/>
            </a:bodyPr>
            <a:lstStyle/>
            <a:p>
              <a:r>
                <a:rPr lang="en-US" sz="700" dirty="0">
                  <a:solidFill>
                    <a:schemeClr val="tx1"/>
                  </a:solidFill>
                </a:rPr>
                <a:t>Ex19del</a:t>
              </a:r>
            </a:p>
          </p:txBody>
        </p:sp>
        <p:sp>
          <p:nvSpPr>
            <p:cNvPr id="188" name="TextBox 187"/>
            <p:cNvSpPr txBox="1"/>
            <p:nvPr/>
          </p:nvSpPr>
          <p:spPr>
            <a:xfrm rot="5400000">
              <a:off x="5925767" y="5189027"/>
              <a:ext cx="526022" cy="200055"/>
            </a:xfrm>
            <a:prstGeom prst="rect">
              <a:avLst/>
            </a:prstGeom>
            <a:noFill/>
          </p:spPr>
          <p:txBody>
            <a:bodyPr wrap="square" rtlCol="0">
              <a:spAutoFit/>
            </a:bodyPr>
            <a:lstStyle/>
            <a:p>
              <a:r>
                <a:rPr lang="en-US" sz="700" dirty="0">
                  <a:solidFill>
                    <a:schemeClr val="tx2"/>
                  </a:solidFill>
                </a:rPr>
                <a:t>Ex20ins</a:t>
              </a:r>
            </a:p>
          </p:txBody>
        </p:sp>
        <p:sp>
          <p:nvSpPr>
            <p:cNvPr id="190" name="TextBox 189"/>
            <p:cNvSpPr txBox="1"/>
            <p:nvPr/>
          </p:nvSpPr>
          <p:spPr>
            <a:xfrm rot="5400000">
              <a:off x="8678415" y="5189027"/>
              <a:ext cx="526022" cy="200055"/>
            </a:xfrm>
            <a:prstGeom prst="rect">
              <a:avLst/>
            </a:prstGeom>
            <a:noFill/>
          </p:spPr>
          <p:txBody>
            <a:bodyPr wrap="square" rtlCol="0">
              <a:spAutoFit/>
            </a:bodyPr>
            <a:lstStyle/>
            <a:p>
              <a:r>
                <a:rPr lang="en-US" sz="700" dirty="0">
                  <a:solidFill>
                    <a:schemeClr val="tx2"/>
                  </a:solidFill>
                </a:rPr>
                <a:t>Ex20ins</a:t>
              </a:r>
            </a:p>
          </p:txBody>
        </p:sp>
        <p:sp>
          <p:nvSpPr>
            <p:cNvPr id="191" name="TextBox 190"/>
            <p:cNvSpPr txBox="1"/>
            <p:nvPr/>
          </p:nvSpPr>
          <p:spPr>
            <a:xfrm rot="5400000">
              <a:off x="10583841" y="5183726"/>
              <a:ext cx="526022" cy="200055"/>
            </a:xfrm>
            <a:prstGeom prst="rect">
              <a:avLst/>
            </a:prstGeom>
            <a:noFill/>
          </p:spPr>
          <p:txBody>
            <a:bodyPr wrap="square" rtlCol="0">
              <a:spAutoFit/>
            </a:bodyPr>
            <a:lstStyle/>
            <a:p>
              <a:r>
                <a:rPr lang="en-US" sz="700" dirty="0">
                  <a:solidFill>
                    <a:schemeClr val="tx1"/>
                  </a:solidFill>
                </a:rPr>
                <a:t>L858R</a:t>
              </a:r>
            </a:p>
          </p:txBody>
        </p:sp>
        <p:sp>
          <p:nvSpPr>
            <p:cNvPr id="192" name="TextBox 191"/>
            <p:cNvSpPr txBox="1"/>
            <p:nvPr/>
          </p:nvSpPr>
          <p:spPr>
            <a:xfrm rot="5400000">
              <a:off x="9741870" y="5197666"/>
              <a:ext cx="526022" cy="200055"/>
            </a:xfrm>
            <a:prstGeom prst="rect">
              <a:avLst/>
            </a:prstGeom>
            <a:noFill/>
          </p:spPr>
          <p:txBody>
            <a:bodyPr wrap="square" rtlCol="0">
              <a:spAutoFit/>
            </a:bodyPr>
            <a:lstStyle/>
            <a:p>
              <a:r>
                <a:rPr lang="en-US" sz="700" dirty="0">
                  <a:solidFill>
                    <a:schemeClr val="tx1"/>
                  </a:solidFill>
                </a:rPr>
                <a:t>L858R</a:t>
              </a:r>
            </a:p>
          </p:txBody>
        </p:sp>
        <p:sp>
          <p:nvSpPr>
            <p:cNvPr id="193" name="TextBox 192"/>
            <p:cNvSpPr txBox="1"/>
            <p:nvPr/>
          </p:nvSpPr>
          <p:spPr>
            <a:xfrm rot="5400000">
              <a:off x="8469247" y="5200713"/>
              <a:ext cx="526022" cy="200055"/>
            </a:xfrm>
            <a:prstGeom prst="rect">
              <a:avLst/>
            </a:prstGeom>
            <a:noFill/>
          </p:spPr>
          <p:txBody>
            <a:bodyPr wrap="square" rtlCol="0">
              <a:spAutoFit/>
            </a:bodyPr>
            <a:lstStyle/>
            <a:p>
              <a:r>
                <a:rPr lang="en-US" sz="700" dirty="0">
                  <a:solidFill>
                    <a:schemeClr val="tx1"/>
                  </a:solidFill>
                </a:rPr>
                <a:t>L858R</a:t>
              </a:r>
            </a:p>
          </p:txBody>
        </p:sp>
        <p:sp>
          <p:nvSpPr>
            <p:cNvPr id="194" name="TextBox 193"/>
            <p:cNvSpPr txBox="1"/>
            <p:nvPr/>
          </p:nvSpPr>
          <p:spPr>
            <a:xfrm rot="5400000">
              <a:off x="7446134" y="5188979"/>
              <a:ext cx="526022" cy="200055"/>
            </a:xfrm>
            <a:prstGeom prst="rect">
              <a:avLst/>
            </a:prstGeom>
            <a:noFill/>
          </p:spPr>
          <p:txBody>
            <a:bodyPr wrap="square" rtlCol="0">
              <a:spAutoFit/>
            </a:bodyPr>
            <a:lstStyle/>
            <a:p>
              <a:r>
                <a:rPr lang="en-US" sz="700" dirty="0">
                  <a:solidFill>
                    <a:schemeClr val="tx1"/>
                  </a:solidFill>
                </a:rPr>
                <a:t>L858R</a:t>
              </a:r>
            </a:p>
          </p:txBody>
        </p:sp>
        <p:sp>
          <p:nvSpPr>
            <p:cNvPr id="195" name="TextBox 194"/>
            <p:cNvSpPr txBox="1"/>
            <p:nvPr/>
          </p:nvSpPr>
          <p:spPr>
            <a:xfrm rot="5400000">
              <a:off x="6386606" y="5208325"/>
              <a:ext cx="526022" cy="200055"/>
            </a:xfrm>
            <a:prstGeom prst="rect">
              <a:avLst/>
            </a:prstGeom>
            <a:noFill/>
          </p:spPr>
          <p:txBody>
            <a:bodyPr wrap="square" rtlCol="0">
              <a:spAutoFit/>
            </a:bodyPr>
            <a:lstStyle/>
            <a:p>
              <a:r>
                <a:rPr lang="en-US" sz="700" dirty="0">
                  <a:solidFill>
                    <a:schemeClr val="tx1"/>
                  </a:solidFill>
                </a:rPr>
                <a:t>L858R</a:t>
              </a:r>
            </a:p>
          </p:txBody>
        </p:sp>
        <p:sp>
          <p:nvSpPr>
            <p:cNvPr id="196" name="TextBox 195"/>
            <p:cNvSpPr txBox="1"/>
            <p:nvPr/>
          </p:nvSpPr>
          <p:spPr>
            <a:xfrm rot="5400000">
              <a:off x="6797464" y="5202183"/>
              <a:ext cx="526022" cy="200055"/>
            </a:xfrm>
            <a:prstGeom prst="rect">
              <a:avLst/>
            </a:prstGeom>
            <a:noFill/>
          </p:spPr>
          <p:txBody>
            <a:bodyPr wrap="square" rtlCol="0">
              <a:spAutoFit/>
            </a:bodyPr>
            <a:lstStyle/>
            <a:p>
              <a:r>
                <a:rPr lang="en-US" sz="700" dirty="0">
                  <a:solidFill>
                    <a:schemeClr val="tx1"/>
                  </a:solidFill>
                </a:rPr>
                <a:t>ROS1</a:t>
              </a:r>
            </a:p>
          </p:txBody>
        </p:sp>
        <p:sp>
          <p:nvSpPr>
            <p:cNvPr id="197" name="TextBox 196"/>
            <p:cNvSpPr txBox="1"/>
            <p:nvPr/>
          </p:nvSpPr>
          <p:spPr>
            <a:xfrm rot="5400000">
              <a:off x="7041763" y="5217672"/>
              <a:ext cx="526022" cy="200055"/>
            </a:xfrm>
            <a:prstGeom prst="rect">
              <a:avLst/>
            </a:prstGeom>
            <a:noFill/>
          </p:spPr>
          <p:txBody>
            <a:bodyPr wrap="square" rtlCol="0">
              <a:spAutoFit/>
            </a:bodyPr>
            <a:lstStyle/>
            <a:p>
              <a:r>
                <a:rPr lang="en-US" sz="700" dirty="0">
                  <a:solidFill>
                    <a:schemeClr val="tx1"/>
                  </a:solidFill>
                </a:rPr>
                <a:t>ALK</a:t>
              </a:r>
            </a:p>
          </p:txBody>
        </p:sp>
        <p:sp>
          <p:nvSpPr>
            <p:cNvPr id="198" name="TextBox 197"/>
            <p:cNvSpPr txBox="1"/>
            <p:nvPr/>
          </p:nvSpPr>
          <p:spPr>
            <a:xfrm rot="5400000">
              <a:off x="7223077" y="5208325"/>
              <a:ext cx="526022" cy="200055"/>
            </a:xfrm>
            <a:prstGeom prst="rect">
              <a:avLst/>
            </a:prstGeom>
            <a:noFill/>
          </p:spPr>
          <p:txBody>
            <a:bodyPr wrap="square" rtlCol="0">
              <a:spAutoFit/>
            </a:bodyPr>
            <a:lstStyle/>
            <a:p>
              <a:r>
                <a:rPr lang="en-US" sz="700" dirty="0">
                  <a:solidFill>
                    <a:schemeClr val="tx1"/>
                  </a:solidFill>
                </a:rPr>
                <a:t>ALK</a:t>
              </a:r>
            </a:p>
          </p:txBody>
        </p:sp>
        <p:sp>
          <p:nvSpPr>
            <p:cNvPr id="199" name="TextBox 198"/>
            <p:cNvSpPr txBox="1"/>
            <p:nvPr/>
          </p:nvSpPr>
          <p:spPr>
            <a:xfrm rot="5400000">
              <a:off x="7861238" y="5188802"/>
              <a:ext cx="575564" cy="200055"/>
            </a:xfrm>
            <a:prstGeom prst="rect">
              <a:avLst/>
            </a:prstGeom>
            <a:noFill/>
          </p:spPr>
          <p:txBody>
            <a:bodyPr wrap="square" rtlCol="0">
              <a:spAutoFit/>
            </a:bodyPr>
            <a:lstStyle/>
            <a:p>
              <a:r>
                <a:rPr lang="en-US" sz="700" dirty="0">
                  <a:solidFill>
                    <a:schemeClr val="tx1"/>
                  </a:solidFill>
                </a:rPr>
                <a:t>Negative</a:t>
              </a:r>
            </a:p>
          </p:txBody>
        </p:sp>
        <p:sp>
          <p:nvSpPr>
            <p:cNvPr id="200" name="TextBox 199"/>
            <p:cNvSpPr txBox="1"/>
            <p:nvPr/>
          </p:nvSpPr>
          <p:spPr>
            <a:xfrm rot="5400000">
              <a:off x="11013557" y="5185990"/>
              <a:ext cx="546294" cy="200055"/>
            </a:xfrm>
            <a:prstGeom prst="rect">
              <a:avLst/>
            </a:prstGeom>
            <a:noFill/>
          </p:spPr>
          <p:txBody>
            <a:bodyPr wrap="square" rtlCol="0">
              <a:spAutoFit/>
            </a:bodyPr>
            <a:lstStyle/>
            <a:p>
              <a:r>
                <a:rPr lang="en-US" sz="700" dirty="0">
                  <a:solidFill>
                    <a:schemeClr val="tx1"/>
                  </a:solidFill>
                </a:rPr>
                <a:t>Negative</a:t>
              </a:r>
            </a:p>
          </p:txBody>
        </p:sp>
        <p:sp>
          <p:nvSpPr>
            <p:cNvPr id="201" name="TextBox 200"/>
            <p:cNvSpPr txBox="1"/>
            <p:nvPr/>
          </p:nvSpPr>
          <p:spPr>
            <a:xfrm rot="5400000">
              <a:off x="10735160" y="5239439"/>
              <a:ext cx="658269" cy="200055"/>
            </a:xfrm>
            <a:prstGeom prst="rect">
              <a:avLst/>
            </a:prstGeom>
            <a:noFill/>
          </p:spPr>
          <p:txBody>
            <a:bodyPr wrap="square" rtlCol="0">
              <a:spAutoFit/>
            </a:bodyPr>
            <a:lstStyle/>
            <a:p>
              <a:r>
                <a:rPr lang="en-US" sz="700" dirty="0">
                  <a:solidFill>
                    <a:schemeClr val="tx1"/>
                  </a:solidFill>
                </a:rPr>
                <a:t>Unknown</a:t>
              </a:r>
            </a:p>
          </p:txBody>
        </p:sp>
        <p:sp>
          <p:nvSpPr>
            <p:cNvPr id="202" name="TextBox 201"/>
            <p:cNvSpPr txBox="1"/>
            <p:nvPr/>
          </p:nvSpPr>
          <p:spPr>
            <a:xfrm rot="5400000">
              <a:off x="10365688" y="5235247"/>
              <a:ext cx="526022" cy="200055"/>
            </a:xfrm>
            <a:prstGeom prst="rect">
              <a:avLst/>
            </a:prstGeom>
            <a:noFill/>
          </p:spPr>
          <p:txBody>
            <a:bodyPr wrap="square" rtlCol="0">
              <a:spAutoFit/>
            </a:bodyPr>
            <a:lstStyle/>
            <a:p>
              <a:r>
                <a:rPr lang="en-US" sz="700" dirty="0">
                  <a:solidFill>
                    <a:schemeClr val="tx1"/>
                  </a:solidFill>
                </a:rPr>
                <a:t>ALK</a:t>
              </a:r>
            </a:p>
          </p:txBody>
        </p:sp>
        <p:sp>
          <p:nvSpPr>
            <p:cNvPr id="203" name="TextBox 202"/>
            <p:cNvSpPr txBox="1"/>
            <p:nvPr/>
          </p:nvSpPr>
          <p:spPr>
            <a:xfrm rot="5400000">
              <a:off x="8059700" y="5225631"/>
              <a:ext cx="575564" cy="200055"/>
            </a:xfrm>
            <a:prstGeom prst="rect">
              <a:avLst/>
            </a:prstGeom>
            <a:noFill/>
          </p:spPr>
          <p:txBody>
            <a:bodyPr wrap="square" rtlCol="0">
              <a:spAutoFit/>
            </a:bodyPr>
            <a:lstStyle/>
            <a:p>
              <a:r>
                <a:rPr lang="en-US" sz="700" dirty="0">
                  <a:solidFill>
                    <a:schemeClr val="tx1"/>
                  </a:solidFill>
                </a:rPr>
                <a:t>L861Q</a:t>
              </a:r>
            </a:p>
          </p:txBody>
        </p:sp>
        <p:grpSp>
          <p:nvGrpSpPr>
            <p:cNvPr id="21" name="Group 20"/>
            <p:cNvGrpSpPr/>
            <p:nvPr/>
          </p:nvGrpSpPr>
          <p:grpSpPr>
            <a:xfrm>
              <a:off x="6303835" y="5443808"/>
              <a:ext cx="222767" cy="526022"/>
              <a:chOff x="6389581" y="5581649"/>
              <a:chExt cx="222767" cy="526022"/>
            </a:xfrm>
          </p:grpSpPr>
          <p:sp>
            <p:nvSpPr>
              <p:cNvPr id="204" name="Rectangle 203">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TextBox 204"/>
              <p:cNvSpPr txBox="1"/>
              <p:nvPr/>
            </p:nvSpPr>
            <p:spPr>
              <a:xfrm rot="5400000">
                <a:off x="6226598" y="5744632"/>
                <a:ext cx="526022" cy="200055"/>
              </a:xfrm>
              <a:prstGeom prst="rect">
                <a:avLst/>
              </a:prstGeom>
              <a:noFill/>
            </p:spPr>
            <p:txBody>
              <a:bodyPr wrap="square" rtlCol="0">
                <a:spAutoFit/>
              </a:bodyPr>
              <a:lstStyle/>
              <a:p>
                <a:r>
                  <a:rPr lang="en-US" sz="700" dirty="0">
                    <a:solidFill>
                      <a:schemeClr val="tx2"/>
                    </a:solidFill>
                  </a:rPr>
                  <a:t>T790M</a:t>
                </a:r>
              </a:p>
            </p:txBody>
          </p:sp>
        </p:grpSp>
        <p:sp>
          <p:nvSpPr>
            <p:cNvPr id="209" name="Rectangle 208">
              <a:extLst>
                <a:ext uri="{FF2B5EF4-FFF2-40B4-BE49-F238E27FC236}">
                  <a16:creationId xmlns:a16="http://schemas.microsoft.com/office/drawing/2014/main" id="{AAFF5DC4-7C9D-4979-9B14-08B8ECDDBD18}"/>
                </a:ext>
              </a:extLst>
            </p:cNvPr>
            <p:cNvSpPr/>
            <p:nvPr/>
          </p:nvSpPr>
          <p:spPr>
            <a:xfrm>
              <a:off x="10080114"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AAFF5DC4-7C9D-4979-9B14-08B8ECDDBD18}"/>
                </a:ext>
              </a:extLst>
            </p:cNvPr>
            <p:cNvSpPr/>
            <p:nvPr/>
          </p:nvSpPr>
          <p:spPr>
            <a:xfrm>
              <a:off x="9697604"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AAFF5DC4-7C9D-4979-9B14-08B8ECDDBD18}"/>
                </a:ext>
              </a:extLst>
            </p:cNvPr>
            <p:cNvSpPr/>
            <p:nvPr/>
          </p:nvSpPr>
          <p:spPr>
            <a:xfrm>
              <a:off x="10304900"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AAFF5DC4-7C9D-4979-9B14-08B8ECDDBD18}"/>
                </a:ext>
              </a:extLst>
            </p:cNvPr>
            <p:cNvSpPr/>
            <p:nvPr/>
          </p:nvSpPr>
          <p:spPr>
            <a:xfrm>
              <a:off x="10943159"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AAFF5DC4-7C9D-4979-9B14-08B8ECDDBD18}"/>
                </a:ext>
              </a:extLst>
            </p:cNvPr>
            <p:cNvSpPr/>
            <p:nvPr/>
          </p:nvSpPr>
          <p:spPr>
            <a:xfrm>
              <a:off x="11167945" y="5508819"/>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5" name="Group 214"/>
            <p:cNvGrpSpPr/>
            <p:nvPr/>
          </p:nvGrpSpPr>
          <p:grpSpPr>
            <a:xfrm>
              <a:off x="9438728" y="5443808"/>
              <a:ext cx="222767" cy="526022"/>
              <a:chOff x="6389581" y="5581649"/>
              <a:chExt cx="222767" cy="526022"/>
            </a:xfrm>
          </p:grpSpPr>
          <p:sp>
            <p:nvSpPr>
              <p:cNvPr id="216" name="Rectangle 215">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TextBox 216"/>
              <p:cNvSpPr txBox="1"/>
              <p:nvPr/>
            </p:nvSpPr>
            <p:spPr>
              <a:xfrm rot="5400000">
                <a:off x="6226598" y="5744632"/>
                <a:ext cx="526022" cy="200055"/>
              </a:xfrm>
              <a:prstGeom prst="rect">
                <a:avLst/>
              </a:prstGeom>
              <a:noFill/>
            </p:spPr>
            <p:txBody>
              <a:bodyPr wrap="square" rtlCol="0">
                <a:spAutoFit/>
              </a:bodyPr>
              <a:lstStyle/>
              <a:p>
                <a:r>
                  <a:rPr lang="en-US" sz="700" dirty="0">
                    <a:solidFill>
                      <a:schemeClr val="tx2"/>
                    </a:solidFill>
                  </a:rPr>
                  <a:t>T790M</a:t>
                </a:r>
              </a:p>
            </p:txBody>
          </p:sp>
        </p:grpSp>
        <p:grpSp>
          <p:nvGrpSpPr>
            <p:cNvPr id="218" name="Group 217"/>
            <p:cNvGrpSpPr/>
            <p:nvPr/>
          </p:nvGrpSpPr>
          <p:grpSpPr>
            <a:xfrm>
              <a:off x="8597446" y="5443808"/>
              <a:ext cx="222767" cy="526022"/>
              <a:chOff x="6389581" y="5581649"/>
              <a:chExt cx="222767" cy="526022"/>
            </a:xfrm>
          </p:grpSpPr>
          <p:sp>
            <p:nvSpPr>
              <p:cNvPr id="219" name="Rectangle 218">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TextBox 219"/>
              <p:cNvSpPr txBox="1"/>
              <p:nvPr/>
            </p:nvSpPr>
            <p:spPr>
              <a:xfrm rot="5400000">
                <a:off x="6226598" y="5744632"/>
                <a:ext cx="526022" cy="200055"/>
              </a:xfrm>
              <a:prstGeom prst="rect">
                <a:avLst/>
              </a:prstGeom>
              <a:noFill/>
            </p:spPr>
            <p:txBody>
              <a:bodyPr wrap="square" rtlCol="0">
                <a:spAutoFit/>
              </a:bodyPr>
              <a:lstStyle/>
              <a:p>
                <a:r>
                  <a:rPr lang="en-US" sz="700" dirty="0">
                    <a:solidFill>
                      <a:schemeClr val="tx2"/>
                    </a:solidFill>
                  </a:rPr>
                  <a:t>T790M</a:t>
                </a:r>
              </a:p>
            </p:txBody>
          </p:sp>
        </p:grpSp>
        <p:grpSp>
          <p:nvGrpSpPr>
            <p:cNvPr id="221" name="Group 220"/>
            <p:cNvGrpSpPr/>
            <p:nvPr/>
          </p:nvGrpSpPr>
          <p:grpSpPr>
            <a:xfrm>
              <a:off x="7789385" y="5443808"/>
              <a:ext cx="222767" cy="526022"/>
              <a:chOff x="6389581" y="5581649"/>
              <a:chExt cx="222767" cy="526022"/>
            </a:xfrm>
          </p:grpSpPr>
          <p:sp>
            <p:nvSpPr>
              <p:cNvPr id="222" name="Rectangle 221">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TextBox 222"/>
              <p:cNvSpPr txBox="1"/>
              <p:nvPr/>
            </p:nvSpPr>
            <p:spPr>
              <a:xfrm rot="5400000">
                <a:off x="6226598" y="5744632"/>
                <a:ext cx="526022" cy="200055"/>
              </a:xfrm>
              <a:prstGeom prst="rect">
                <a:avLst/>
              </a:prstGeom>
              <a:noFill/>
            </p:spPr>
            <p:txBody>
              <a:bodyPr wrap="square" rtlCol="0">
                <a:spAutoFit/>
              </a:bodyPr>
              <a:lstStyle/>
              <a:p>
                <a:r>
                  <a:rPr lang="en-US" sz="700" dirty="0">
                    <a:solidFill>
                      <a:schemeClr val="tx2"/>
                    </a:solidFill>
                  </a:rPr>
                  <a:t>T790M</a:t>
                </a:r>
              </a:p>
            </p:txBody>
          </p:sp>
        </p:grpSp>
        <p:sp>
          <p:nvSpPr>
            <p:cNvPr id="22" name="Rectangle 21"/>
            <p:cNvSpPr/>
            <p:nvPr/>
          </p:nvSpPr>
          <p:spPr>
            <a:xfrm rot="5400000">
              <a:off x="9550648" y="5599097"/>
              <a:ext cx="505267" cy="215444"/>
            </a:xfrm>
            <a:prstGeom prst="rect">
              <a:avLst/>
            </a:prstGeom>
          </p:spPr>
          <p:txBody>
            <a:bodyPr wrap="none">
              <a:spAutoFit/>
            </a:bodyPr>
            <a:lstStyle/>
            <a:p>
              <a:r>
                <a:rPr lang="en-US" sz="800" dirty="0">
                  <a:solidFill>
                    <a:schemeClr val="tx2"/>
                  </a:solidFill>
                </a:rPr>
                <a:t>T790M</a:t>
              </a:r>
            </a:p>
          </p:txBody>
        </p:sp>
        <p:sp>
          <p:nvSpPr>
            <p:cNvPr id="225" name="Rectangle 224"/>
            <p:cNvSpPr/>
            <p:nvPr/>
          </p:nvSpPr>
          <p:spPr>
            <a:xfrm rot="5400000">
              <a:off x="9936258" y="5599097"/>
              <a:ext cx="505267" cy="215444"/>
            </a:xfrm>
            <a:prstGeom prst="rect">
              <a:avLst/>
            </a:prstGeom>
          </p:spPr>
          <p:txBody>
            <a:bodyPr wrap="none">
              <a:spAutoFit/>
            </a:bodyPr>
            <a:lstStyle/>
            <a:p>
              <a:r>
                <a:rPr lang="en-US" sz="800" dirty="0">
                  <a:solidFill>
                    <a:schemeClr val="tx2"/>
                  </a:solidFill>
                </a:rPr>
                <a:t>T790M</a:t>
              </a:r>
            </a:p>
          </p:txBody>
        </p:sp>
        <p:sp>
          <p:nvSpPr>
            <p:cNvPr id="226" name="Rectangle 225"/>
            <p:cNvSpPr/>
            <p:nvPr/>
          </p:nvSpPr>
          <p:spPr>
            <a:xfrm rot="5400000">
              <a:off x="10156546" y="5599097"/>
              <a:ext cx="505267" cy="215444"/>
            </a:xfrm>
            <a:prstGeom prst="rect">
              <a:avLst/>
            </a:prstGeom>
          </p:spPr>
          <p:txBody>
            <a:bodyPr wrap="none">
              <a:spAutoFit/>
            </a:bodyPr>
            <a:lstStyle/>
            <a:p>
              <a:r>
                <a:rPr lang="en-US" sz="800" dirty="0">
                  <a:solidFill>
                    <a:schemeClr val="tx2"/>
                  </a:solidFill>
                </a:rPr>
                <a:t>T790M</a:t>
              </a:r>
            </a:p>
          </p:txBody>
        </p:sp>
        <p:sp>
          <p:nvSpPr>
            <p:cNvPr id="227" name="Rectangle 226"/>
            <p:cNvSpPr/>
            <p:nvPr/>
          </p:nvSpPr>
          <p:spPr>
            <a:xfrm rot="5400000">
              <a:off x="10786368" y="5599097"/>
              <a:ext cx="505267" cy="215444"/>
            </a:xfrm>
            <a:prstGeom prst="rect">
              <a:avLst/>
            </a:prstGeom>
          </p:spPr>
          <p:txBody>
            <a:bodyPr wrap="none">
              <a:spAutoFit/>
            </a:bodyPr>
            <a:lstStyle/>
            <a:p>
              <a:r>
                <a:rPr lang="en-US" sz="800" dirty="0">
                  <a:solidFill>
                    <a:schemeClr val="tx2"/>
                  </a:solidFill>
                </a:rPr>
                <a:t>T790M</a:t>
              </a:r>
            </a:p>
          </p:txBody>
        </p:sp>
        <p:sp>
          <p:nvSpPr>
            <p:cNvPr id="228" name="Rectangle 227"/>
            <p:cNvSpPr/>
            <p:nvPr/>
          </p:nvSpPr>
          <p:spPr>
            <a:xfrm rot="5400000">
              <a:off x="11017175" y="5599097"/>
              <a:ext cx="505267" cy="215444"/>
            </a:xfrm>
            <a:prstGeom prst="rect">
              <a:avLst/>
            </a:prstGeom>
          </p:spPr>
          <p:txBody>
            <a:bodyPr wrap="none">
              <a:spAutoFit/>
            </a:bodyPr>
            <a:lstStyle/>
            <a:p>
              <a:r>
                <a:rPr lang="en-US" sz="800" dirty="0">
                  <a:solidFill>
                    <a:schemeClr val="tx2"/>
                  </a:solidFill>
                </a:rPr>
                <a:t>T790M</a:t>
              </a:r>
            </a:p>
          </p:txBody>
        </p:sp>
        <p:grpSp>
          <p:nvGrpSpPr>
            <p:cNvPr id="229" name="Group 228"/>
            <p:cNvGrpSpPr/>
            <p:nvPr/>
          </p:nvGrpSpPr>
          <p:grpSpPr>
            <a:xfrm rot="16200000">
              <a:off x="5886767" y="5433264"/>
              <a:ext cx="216000" cy="311067"/>
              <a:chOff x="6396348" y="5581649"/>
              <a:chExt cx="216000" cy="526022"/>
            </a:xfrm>
          </p:grpSpPr>
          <p:sp>
            <p:nvSpPr>
              <p:cNvPr id="230" name="Rectangle 229">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TextBox 230"/>
              <p:cNvSpPr txBox="1"/>
              <p:nvPr/>
            </p:nvSpPr>
            <p:spPr>
              <a:xfrm rot="5400000">
                <a:off x="6257376" y="5775410"/>
                <a:ext cx="526022" cy="138499"/>
              </a:xfrm>
              <a:prstGeom prst="rect">
                <a:avLst/>
              </a:prstGeom>
              <a:noFill/>
            </p:spPr>
            <p:txBody>
              <a:bodyPr wrap="square" rtlCol="0">
                <a:spAutoFit/>
              </a:bodyPr>
              <a:lstStyle/>
              <a:p>
                <a:r>
                  <a:rPr lang="en-US" sz="300" dirty="0">
                    <a:solidFill>
                      <a:schemeClr val="tx2"/>
                    </a:solidFill>
                  </a:rPr>
                  <a:t>E700K</a:t>
                </a:r>
              </a:p>
            </p:txBody>
          </p:sp>
        </p:grpSp>
        <p:grpSp>
          <p:nvGrpSpPr>
            <p:cNvPr id="234" name="Group 233"/>
            <p:cNvGrpSpPr/>
            <p:nvPr/>
          </p:nvGrpSpPr>
          <p:grpSpPr>
            <a:xfrm rot="16200000">
              <a:off x="5886766" y="5638574"/>
              <a:ext cx="216000" cy="311067"/>
              <a:chOff x="6396348" y="5581649"/>
              <a:chExt cx="216000" cy="526022"/>
            </a:xfrm>
          </p:grpSpPr>
          <p:sp>
            <p:nvSpPr>
              <p:cNvPr id="265" name="Rectangle 264">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TextBox 265"/>
              <p:cNvSpPr txBox="1"/>
              <p:nvPr/>
            </p:nvSpPr>
            <p:spPr>
              <a:xfrm rot="5400000">
                <a:off x="6257376" y="5775410"/>
                <a:ext cx="526022" cy="138499"/>
              </a:xfrm>
              <a:prstGeom prst="rect">
                <a:avLst/>
              </a:prstGeom>
              <a:noFill/>
            </p:spPr>
            <p:txBody>
              <a:bodyPr wrap="square" rtlCol="0">
                <a:spAutoFit/>
              </a:bodyPr>
              <a:lstStyle/>
              <a:p>
                <a:r>
                  <a:rPr lang="en-US" sz="300" dirty="0">
                    <a:solidFill>
                      <a:schemeClr val="tx2"/>
                    </a:solidFill>
                  </a:rPr>
                  <a:t>K714N</a:t>
                </a:r>
              </a:p>
            </p:txBody>
          </p:sp>
        </p:grpSp>
        <p:grpSp>
          <p:nvGrpSpPr>
            <p:cNvPr id="267" name="Group 266"/>
            <p:cNvGrpSpPr/>
            <p:nvPr/>
          </p:nvGrpSpPr>
          <p:grpSpPr>
            <a:xfrm rot="16200000">
              <a:off x="8065535" y="5396908"/>
              <a:ext cx="151273" cy="311067"/>
              <a:chOff x="6343389" y="5581650"/>
              <a:chExt cx="268959" cy="526022"/>
            </a:xfrm>
          </p:grpSpPr>
          <p:sp>
            <p:nvSpPr>
              <p:cNvPr id="268" name="Rectangle 267">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TextBox 268"/>
              <p:cNvSpPr txBox="1"/>
              <p:nvPr/>
            </p:nvSpPr>
            <p:spPr>
              <a:xfrm rot="5400000">
                <a:off x="6203502" y="5721537"/>
                <a:ext cx="526022" cy="246247"/>
              </a:xfrm>
              <a:prstGeom prst="rect">
                <a:avLst/>
              </a:prstGeom>
              <a:noFill/>
            </p:spPr>
            <p:txBody>
              <a:bodyPr wrap="square" rtlCol="0">
                <a:spAutoFit/>
              </a:bodyPr>
              <a:lstStyle/>
              <a:p>
                <a:r>
                  <a:rPr lang="en-US" sz="300" dirty="0">
                    <a:solidFill>
                      <a:schemeClr val="tx2"/>
                    </a:solidFill>
                  </a:rPr>
                  <a:t>LM5R</a:t>
                </a:r>
              </a:p>
            </p:txBody>
          </p:sp>
        </p:grpSp>
        <p:grpSp>
          <p:nvGrpSpPr>
            <p:cNvPr id="270" name="Group 269"/>
            <p:cNvGrpSpPr/>
            <p:nvPr/>
          </p:nvGrpSpPr>
          <p:grpSpPr>
            <a:xfrm rot="16200000">
              <a:off x="8069516" y="5686364"/>
              <a:ext cx="152823" cy="316629"/>
              <a:chOff x="6370025" y="5581652"/>
              <a:chExt cx="242323" cy="526022"/>
            </a:xfrm>
          </p:grpSpPr>
          <p:sp>
            <p:nvSpPr>
              <p:cNvPr id="301" name="Rectangle 300">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6">
                  <a:lumMod val="5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TextBox 301"/>
              <p:cNvSpPr txBox="1"/>
              <p:nvPr/>
            </p:nvSpPr>
            <p:spPr>
              <a:xfrm rot="5400000">
                <a:off x="6216820" y="5734857"/>
                <a:ext cx="526022" cy="219611"/>
              </a:xfrm>
              <a:prstGeom prst="rect">
                <a:avLst/>
              </a:prstGeom>
              <a:noFill/>
            </p:spPr>
            <p:txBody>
              <a:bodyPr wrap="square" rtlCol="0">
                <a:spAutoFit/>
              </a:bodyPr>
              <a:lstStyle/>
              <a:p>
                <a:r>
                  <a:rPr lang="en-US" sz="300" dirty="0">
                    <a:solidFill>
                      <a:schemeClr val="tx2"/>
                    </a:solidFill>
                  </a:rPr>
                  <a:t>T790M</a:t>
                </a:r>
              </a:p>
            </p:txBody>
          </p:sp>
        </p:grpSp>
        <p:grpSp>
          <p:nvGrpSpPr>
            <p:cNvPr id="303" name="Group 302"/>
            <p:cNvGrpSpPr/>
            <p:nvPr/>
          </p:nvGrpSpPr>
          <p:grpSpPr>
            <a:xfrm rot="16200000">
              <a:off x="8069823" y="5528625"/>
              <a:ext cx="151273" cy="311067"/>
              <a:chOff x="6343389" y="5581650"/>
              <a:chExt cx="268959" cy="526022"/>
            </a:xfrm>
          </p:grpSpPr>
          <p:sp>
            <p:nvSpPr>
              <p:cNvPr id="304" name="Rectangle 303">
                <a:extLst>
                  <a:ext uri="{FF2B5EF4-FFF2-40B4-BE49-F238E27FC236}">
                    <a16:creationId xmlns:a16="http://schemas.microsoft.com/office/drawing/2014/main" id="{AAFF5DC4-7C9D-4979-9B14-08B8ECDDBD18}"/>
                  </a:ext>
                </a:extLst>
              </p:cNvPr>
              <p:cNvSpPr/>
              <p:nvPr/>
            </p:nvSpPr>
            <p:spPr>
              <a:xfrm>
                <a:off x="6396348" y="5628334"/>
                <a:ext cx="216000" cy="396000"/>
              </a:xfrm>
              <a:prstGeom prst="rect">
                <a:avLst/>
              </a:prstGeom>
              <a:solidFill>
                <a:schemeClr val="accent5">
                  <a:lumMod val="1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TextBox 304"/>
              <p:cNvSpPr txBox="1"/>
              <p:nvPr/>
            </p:nvSpPr>
            <p:spPr>
              <a:xfrm rot="5400000">
                <a:off x="6203502" y="5721537"/>
                <a:ext cx="526022" cy="246247"/>
              </a:xfrm>
              <a:prstGeom prst="rect">
                <a:avLst/>
              </a:prstGeom>
              <a:noFill/>
            </p:spPr>
            <p:txBody>
              <a:bodyPr wrap="square" rtlCol="0">
                <a:spAutoFit/>
              </a:bodyPr>
              <a:lstStyle/>
              <a:p>
                <a:r>
                  <a:rPr lang="en-US" sz="300" dirty="0">
                    <a:solidFill>
                      <a:schemeClr val="tx2"/>
                    </a:solidFill>
                  </a:rPr>
                  <a:t>E74G</a:t>
                </a:r>
              </a:p>
            </p:txBody>
          </p:sp>
        </p:grpSp>
      </p:grpSp>
      <p:cxnSp>
        <p:nvCxnSpPr>
          <p:cNvPr id="306" name="Straight Connector 305">
            <a:extLst>
              <a:ext uri="{FF2B5EF4-FFF2-40B4-BE49-F238E27FC236}">
                <a16:creationId xmlns:a16="http://schemas.microsoft.com/office/drawing/2014/main" id="{A2FFD249-960C-41FF-814C-4B409D2B72FF}"/>
              </a:ext>
            </a:extLst>
          </p:cNvPr>
          <p:cNvCxnSpPr>
            <a:cxnSpLocks/>
          </p:cNvCxnSpPr>
          <p:nvPr/>
        </p:nvCxnSpPr>
        <p:spPr>
          <a:xfrm>
            <a:off x="5428183" y="2891971"/>
            <a:ext cx="638927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8"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Pateint</a:t>
            </a:r>
            <a:r>
              <a:rPr lang="en-US" dirty="0"/>
              <a:t> NE; </a:t>
            </a:r>
            <a:r>
              <a:rPr lang="en-US" baseline="30000" dirty="0" err="1"/>
              <a:t>b</a:t>
            </a:r>
            <a:r>
              <a:rPr lang="en-US" dirty="0" err="1"/>
              <a:t>patients</a:t>
            </a:r>
            <a:r>
              <a:rPr lang="en-US" dirty="0"/>
              <a:t> with unconfirmed PR</a:t>
            </a:r>
            <a:endParaRPr lang="en-US" baseline="30000" dirty="0"/>
          </a:p>
        </p:txBody>
      </p:sp>
    </p:spTree>
    <p:extLst>
      <p:ext uri="{BB962C8B-B14F-4D97-AF65-F5344CB8AC3E}">
        <p14:creationId xmlns:p14="http://schemas.microsoft.com/office/powerpoint/2010/main" val="2302402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sz="1900" dirty="0"/>
              <a:t>LBA49: </a:t>
            </a:r>
            <a:r>
              <a:rPr lang="en-GB" sz="1900" dirty="0"/>
              <a:t>Efficacy of datopotamab deruxtecan (</a:t>
            </a:r>
            <a:r>
              <a:rPr lang="en-GB" sz="1900" dirty="0" err="1"/>
              <a:t>Dato-DXd</a:t>
            </a:r>
            <a:r>
              <a:rPr lang="en-GB" sz="1900" dirty="0"/>
              <a:t>) in patients (pts) with advanced/metastatic (</a:t>
            </a:r>
            <a:r>
              <a:rPr lang="en-GB" sz="1900" dirty="0" err="1"/>
              <a:t>adv</a:t>
            </a:r>
            <a:r>
              <a:rPr lang="en-GB" sz="1900" dirty="0"/>
              <a:t>/met) non-small cell lung cancer (NSCLC) and actionable genomic alterations (AGAs): preliminary results from the phase 1 TROPION-PanTumor01 study </a:t>
            </a:r>
            <a:r>
              <a:rPr lang="en-US" sz="1900" dirty="0"/>
              <a:t>– </a:t>
            </a:r>
            <a:r>
              <a:rPr lang="en-US" sz="1900" dirty="0" err="1"/>
              <a:t>Garon</a:t>
            </a:r>
            <a:r>
              <a:rPr lang="en-US" sz="1900" dirty="0"/>
              <a:t> EB, et al</a:t>
            </a:r>
          </a:p>
        </p:txBody>
      </p:sp>
      <p:sp>
        <p:nvSpPr>
          <p:cNvPr id="3" name="Content Placeholder 2"/>
          <p:cNvSpPr>
            <a:spLocks noGrp="1"/>
          </p:cNvSpPr>
          <p:nvPr>
            <p:ph idx="1"/>
          </p:nvPr>
        </p:nvSpPr>
        <p:spPr/>
        <p:txBody>
          <a:bodyPr/>
          <a:lstStyle/>
          <a:p>
            <a:r>
              <a:rPr lang="en-US" b="1" dirty="0"/>
              <a:t>Key results (cont.)</a:t>
            </a:r>
          </a:p>
          <a:p>
            <a:pPr>
              <a:spcBef>
                <a:spcPts val="25000"/>
              </a:spcBef>
            </a:pPr>
            <a:r>
              <a:rPr lang="en-US" b="1" dirty="0"/>
              <a:t>Conclusions</a:t>
            </a:r>
          </a:p>
          <a:p>
            <a:pPr lvl="1"/>
            <a:r>
              <a:rPr lang="en-GB" dirty="0"/>
              <a:t>In heavily pretreated patients with advanced NSCLC, datopotamab deruxtecan demonstrated clinical antitumor activity across different genomic alterations including EGFR and had a manageable safety profile</a:t>
            </a:r>
            <a:endParaRPr lang="en-GB" b="1" dirty="0"/>
          </a:p>
        </p:txBody>
      </p:sp>
      <p:sp>
        <p:nvSpPr>
          <p:cNvPr id="5" name="Text Placeholder 4"/>
          <p:cNvSpPr>
            <a:spLocks noGrp="1"/>
          </p:cNvSpPr>
          <p:nvPr>
            <p:ph type="body" sz="quarter" idx="11"/>
          </p:nvPr>
        </p:nvSpPr>
        <p:spPr/>
        <p:txBody>
          <a:bodyPr/>
          <a:lstStyle/>
          <a:p>
            <a:r>
              <a:rPr lang="en-US" dirty="0" err="1"/>
              <a:t>Garon</a:t>
            </a:r>
            <a:r>
              <a:rPr lang="en-US" dirty="0"/>
              <a:t> EB, et al. Ann </a:t>
            </a:r>
            <a:r>
              <a:rPr lang="en-US" dirty="0" err="1"/>
              <a:t>Oncol</a:t>
            </a:r>
            <a:r>
              <a:rPr lang="en-US" dirty="0"/>
              <a:t> 2021;32(</a:t>
            </a:r>
            <a:r>
              <a:rPr lang="en-US" dirty="0" err="1"/>
              <a:t>suppl</a:t>
            </a:r>
            <a:r>
              <a:rPr lang="en-US" dirty="0"/>
              <a:t>):</a:t>
            </a:r>
            <a:r>
              <a:rPr lang="en-US" dirty="0" err="1"/>
              <a:t>Abstr</a:t>
            </a:r>
            <a:r>
              <a:rPr lang="en-US" dirty="0"/>
              <a:t> LBA49</a:t>
            </a:r>
          </a:p>
        </p:txBody>
      </p:sp>
      <p:graphicFrame>
        <p:nvGraphicFramePr>
          <p:cNvPr id="6" name="Table 5"/>
          <p:cNvGraphicFramePr>
            <a:graphicFrameLocks noGrp="1"/>
          </p:cNvGraphicFramePr>
          <p:nvPr/>
        </p:nvGraphicFramePr>
        <p:xfrm>
          <a:off x="1111247" y="1671614"/>
          <a:ext cx="4516301" cy="2346960"/>
        </p:xfrm>
        <a:graphic>
          <a:graphicData uri="http://schemas.openxmlformats.org/drawingml/2006/table">
            <a:tbl>
              <a:tblPr firstRow="1" bandRow="1">
                <a:tableStyleId>{69012ECD-51FC-41F1-AA8D-1B2483CD663E}</a:tableStyleId>
              </a:tblPr>
              <a:tblGrid>
                <a:gridCol w="1991391">
                  <a:extLst>
                    <a:ext uri="{9D8B030D-6E8A-4147-A177-3AD203B41FA5}">
                      <a16:colId xmlns:a16="http://schemas.microsoft.com/office/drawing/2014/main" val="1065334321"/>
                    </a:ext>
                  </a:extLst>
                </a:gridCol>
                <a:gridCol w="2524910">
                  <a:extLst>
                    <a:ext uri="{9D8B030D-6E8A-4147-A177-3AD203B41FA5}">
                      <a16:colId xmlns:a16="http://schemas.microsoft.com/office/drawing/2014/main" val="3491974133"/>
                    </a:ext>
                  </a:extLst>
                </a:gridCol>
              </a:tblGrid>
              <a:tr h="303246">
                <a:tc>
                  <a:txBody>
                    <a:bodyPr/>
                    <a:lstStyle/>
                    <a:p>
                      <a:r>
                        <a:rPr lang="en-US" sz="1400" dirty="0">
                          <a:solidFill>
                            <a:schemeClr val="tx2"/>
                          </a:solidFill>
                        </a:rPr>
                        <a:t>AEs,</a:t>
                      </a:r>
                      <a:r>
                        <a:rPr lang="en-US" sz="1400" baseline="0" dirty="0">
                          <a:solidFill>
                            <a:schemeClr val="tx2"/>
                          </a:solidFill>
                        </a:rPr>
                        <a:t> %</a:t>
                      </a:r>
                      <a:endParaRPr lang="en-US" sz="1400" dirty="0">
                        <a:solidFill>
                          <a:schemeClr val="tx2"/>
                        </a:solidFill>
                      </a:endParaRPr>
                    </a:p>
                  </a:txBody>
                  <a:tcPr anchor="b"/>
                </a:tc>
                <a:tc>
                  <a:txBody>
                    <a:bodyPr/>
                    <a:lstStyle/>
                    <a:p>
                      <a:pPr algn="ctr"/>
                      <a:r>
                        <a:rPr lang="en-US" sz="1400" dirty="0">
                          <a:solidFill>
                            <a:schemeClr val="tx2"/>
                          </a:solidFill>
                        </a:rPr>
                        <a:t>Datopotamab</a:t>
                      </a:r>
                      <a:r>
                        <a:rPr lang="en-US" sz="1400" baseline="0" dirty="0">
                          <a:solidFill>
                            <a:schemeClr val="tx2"/>
                          </a:solidFill>
                        </a:rPr>
                        <a:t> deruxtecan</a:t>
                      </a:r>
                      <a:r>
                        <a:rPr lang="en-US" sz="1400" dirty="0">
                          <a:solidFill>
                            <a:schemeClr val="tx2"/>
                          </a:solidFill>
                        </a:rPr>
                        <a:t> </a:t>
                      </a:r>
                    </a:p>
                    <a:p>
                      <a:pPr algn="ctr"/>
                      <a:r>
                        <a:rPr lang="en-US" sz="1400" dirty="0">
                          <a:solidFill>
                            <a:schemeClr val="tx2"/>
                          </a:solidFill>
                        </a:rPr>
                        <a:t>(n=34)</a:t>
                      </a:r>
                    </a:p>
                  </a:txBody>
                  <a:tcPr/>
                </a:tc>
                <a:extLst>
                  <a:ext uri="{0D108BD9-81ED-4DB2-BD59-A6C34878D82A}">
                    <a16:rowId xmlns:a16="http://schemas.microsoft.com/office/drawing/2014/main" val="656380117"/>
                  </a:ext>
                </a:extLst>
              </a:tr>
              <a:tr h="210678">
                <a:tc>
                  <a:txBody>
                    <a:bodyPr/>
                    <a:lstStyle/>
                    <a:p>
                      <a:r>
                        <a:rPr lang="en-US" sz="1400" b="0" dirty="0"/>
                        <a:t>TEAE</a:t>
                      </a:r>
                    </a:p>
                  </a:txBody>
                  <a:tcPr>
                    <a:solidFill>
                      <a:schemeClr val="tx2"/>
                    </a:solidFill>
                  </a:tcPr>
                </a:tc>
                <a:tc>
                  <a:txBody>
                    <a:bodyPr/>
                    <a:lstStyle/>
                    <a:p>
                      <a:pPr algn="ctr"/>
                      <a:r>
                        <a:rPr lang="en-US" sz="1400" dirty="0"/>
                        <a:t>100</a:t>
                      </a:r>
                    </a:p>
                  </a:txBody>
                  <a:tcPr>
                    <a:solidFill>
                      <a:schemeClr val="tx2"/>
                    </a:solidFill>
                  </a:tcPr>
                </a:tc>
                <a:extLst>
                  <a:ext uri="{0D108BD9-81ED-4DB2-BD59-A6C34878D82A}">
                    <a16:rowId xmlns:a16="http://schemas.microsoft.com/office/drawing/2014/main" val="1402211970"/>
                  </a:ext>
                </a:extLst>
              </a:tr>
              <a:tr h="210678">
                <a:tc>
                  <a:txBody>
                    <a:bodyPr/>
                    <a:lstStyle/>
                    <a:p>
                      <a:r>
                        <a:rPr lang="en-US" sz="1400" b="0" dirty="0"/>
                        <a:t>Grade ≥3</a:t>
                      </a:r>
                    </a:p>
                  </a:txBody>
                  <a:tcPr marL="180000">
                    <a:solidFill>
                      <a:schemeClr val="tx2"/>
                    </a:solidFill>
                  </a:tcPr>
                </a:tc>
                <a:tc>
                  <a:txBody>
                    <a:bodyPr/>
                    <a:lstStyle/>
                    <a:p>
                      <a:pPr algn="ctr"/>
                      <a:r>
                        <a:rPr lang="en-US" sz="1400" dirty="0"/>
                        <a:t>53</a:t>
                      </a:r>
                    </a:p>
                  </a:txBody>
                  <a:tcPr>
                    <a:solidFill>
                      <a:schemeClr val="tx2"/>
                    </a:solidFill>
                  </a:tcPr>
                </a:tc>
                <a:extLst>
                  <a:ext uri="{0D108BD9-81ED-4DB2-BD59-A6C34878D82A}">
                    <a16:rowId xmlns:a16="http://schemas.microsoft.com/office/drawing/2014/main" val="44463290"/>
                  </a:ext>
                </a:extLst>
              </a:tr>
              <a:tr h="210678">
                <a:tc>
                  <a:txBody>
                    <a:bodyPr/>
                    <a:lstStyle/>
                    <a:p>
                      <a:r>
                        <a:rPr lang="en-US" sz="1400" b="0" dirty="0"/>
                        <a:t>TRAEs</a:t>
                      </a:r>
                    </a:p>
                  </a:txBody>
                  <a:tcPr marL="90000">
                    <a:solidFill>
                      <a:schemeClr val="tx2"/>
                    </a:solidFill>
                  </a:tcPr>
                </a:tc>
                <a:tc>
                  <a:txBody>
                    <a:bodyPr/>
                    <a:lstStyle/>
                    <a:p>
                      <a:pPr algn="ctr"/>
                      <a:r>
                        <a:rPr lang="en-US" sz="1400" dirty="0"/>
                        <a:t>88</a:t>
                      </a:r>
                    </a:p>
                  </a:txBody>
                  <a:tcPr>
                    <a:solidFill>
                      <a:schemeClr val="tx2"/>
                    </a:solidFill>
                  </a:tcPr>
                </a:tc>
                <a:extLst>
                  <a:ext uri="{0D108BD9-81ED-4DB2-BD59-A6C34878D82A}">
                    <a16:rowId xmlns:a16="http://schemas.microsoft.com/office/drawing/2014/main" val="482098881"/>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Grade ≥3</a:t>
                      </a:r>
                    </a:p>
                  </a:txBody>
                  <a:tcPr marL="180000">
                    <a:solidFill>
                      <a:schemeClr val="tx2"/>
                    </a:solidFill>
                  </a:tcPr>
                </a:tc>
                <a:tc>
                  <a:txBody>
                    <a:bodyPr/>
                    <a:lstStyle/>
                    <a:p>
                      <a:pPr algn="ctr"/>
                      <a:r>
                        <a:rPr lang="en-US" sz="1400" dirty="0"/>
                        <a:t>38</a:t>
                      </a:r>
                    </a:p>
                  </a:txBody>
                  <a:tcPr>
                    <a:solidFill>
                      <a:schemeClr val="tx2"/>
                    </a:solidFill>
                  </a:tcPr>
                </a:tc>
                <a:extLst>
                  <a:ext uri="{0D108BD9-81ED-4DB2-BD59-A6C34878D82A}">
                    <a16:rowId xmlns:a16="http://schemas.microsoft.com/office/drawing/2014/main" val="851526423"/>
                  </a:ext>
                </a:extLst>
              </a:tr>
              <a:tr h="210678">
                <a:tc>
                  <a:txBody>
                    <a:bodyPr/>
                    <a:lstStyle/>
                    <a:p>
                      <a:r>
                        <a:rPr lang="en-US" sz="1400" b="0" dirty="0"/>
                        <a:t>Serious TEAEs</a:t>
                      </a:r>
                    </a:p>
                  </a:txBody>
                  <a:tcPr marL="90000">
                    <a:solidFill>
                      <a:schemeClr val="tx2"/>
                    </a:solidFill>
                  </a:tcPr>
                </a:tc>
                <a:tc>
                  <a:txBody>
                    <a:bodyPr/>
                    <a:lstStyle/>
                    <a:p>
                      <a:pPr algn="ctr"/>
                      <a:r>
                        <a:rPr lang="en-US" sz="1400" dirty="0"/>
                        <a:t>35</a:t>
                      </a:r>
                    </a:p>
                  </a:txBody>
                  <a:tcPr>
                    <a:solidFill>
                      <a:schemeClr val="tx2"/>
                    </a:solidFill>
                  </a:tcPr>
                </a:tc>
                <a:extLst>
                  <a:ext uri="{0D108BD9-81ED-4DB2-BD59-A6C34878D82A}">
                    <a16:rowId xmlns:a16="http://schemas.microsoft.com/office/drawing/2014/main" val="3289583451"/>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Grade ≥3</a:t>
                      </a:r>
                    </a:p>
                  </a:txBody>
                  <a:tcPr marL="180000">
                    <a:solidFill>
                      <a:schemeClr val="tx2"/>
                    </a:solidFill>
                  </a:tcPr>
                </a:tc>
                <a:tc>
                  <a:txBody>
                    <a:bodyPr/>
                    <a:lstStyle/>
                    <a:p>
                      <a:pPr algn="ctr"/>
                      <a:r>
                        <a:rPr lang="en-US" sz="1400" dirty="0"/>
                        <a:t>29</a:t>
                      </a:r>
                    </a:p>
                  </a:txBody>
                  <a:tcPr>
                    <a:solidFill>
                      <a:schemeClr val="tx2"/>
                    </a:solidFill>
                  </a:tcPr>
                </a:tc>
                <a:extLst>
                  <a:ext uri="{0D108BD9-81ED-4DB2-BD59-A6C34878D82A}">
                    <a16:rowId xmlns:a16="http://schemas.microsoft.com/office/drawing/2014/main" val="211344152"/>
                  </a:ext>
                </a:extLst>
              </a:tr>
            </a:tbl>
          </a:graphicData>
        </a:graphic>
      </p:graphicFrame>
      <p:graphicFrame>
        <p:nvGraphicFramePr>
          <p:cNvPr id="7" name="Table 6"/>
          <p:cNvGraphicFramePr>
            <a:graphicFrameLocks noGrp="1"/>
          </p:cNvGraphicFramePr>
          <p:nvPr/>
        </p:nvGraphicFramePr>
        <p:xfrm>
          <a:off x="6026993" y="1671614"/>
          <a:ext cx="5197420" cy="2956560"/>
        </p:xfrm>
        <a:graphic>
          <a:graphicData uri="http://schemas.openxmlformats.org/drawingml/2006/table">
            <a:tbl>
              <a:tblPr firstRow="1" bandRow="1">
                <a:tableStyleId>{69012ECD-51FC-41F1-AA8D-1B2483CD663E}</a:tableStyleId>
              </a:tblPr>
              <a:tblGrid>
                <a:gridCol w="2613780">
                  <a:extLst>
                    <a:ext uri="{9D8B030D-6E8A-4147-A177-3AD203B41FA5}">
                      <a16:colId xmlns:a16="http://schemas.microsoft.com/office/drawing/2014/main" val="1065334321"/>
                    </a:ext>
                  </a:extLst>
                </a:gridCol>
                <a:gridCol w="2583640">
                  <a:extLst>
                    <a:ext uri="{9D8B030D-6E8A-4147-A177-3AD203B41FA5}">
                      <a16:colId xmlns:a16="http://schemas.microsoft.com/office/drawing/2014/main" val="3491974133"/>
                    </a:ext>
                  </a:extLst>
                </a:gridCol>
              </a:tblGrid>
              <a:tr h="303246">
                <a:tc>
                  <a:txBody>
                    <a:bodyPr/>
                    <a:lstStyle/>
                    <a:p>
                      <a:r>
                        <a:rPr lang="en-US" sz="1400" dirty="0">
                          <a:solidFill>
                            <a:schemeClr val="tx2"/>
                          </a:solidFill>
                          <a:latin typeface="+mn-lt"/>
                        </a:rPr>
                        <a:t>AEs,</a:t>
                      </a:r>
                      <a:r>
                        <a:rPr lang="en-US" sz="1400" baseline="0" dirty="0">
                          <a:solidFill>
                            <a:schemeClr val="tx2"/>
                          </a:solidFill>
                          <a:latin typeface="+mn-lt"/>
                        </a:rPr>
                        <a:t> %</a:t>
                      </a:r>
                      <a:endParaRPr lang="en-US" sz="1400" dirty="0">
                        <a:solidFill>
                          <a:schemeClr val="tx2"/>
                        </a:solidFill>
                        <a:latin typeface="+mn-lt"/>
                      </a:endParaRPr>
                    </a:p>
                  </a:txBody>
                  <a:tcPr anchor="b"/>
                </a:tc>
                <a:tc>
                  <a:txBody>
                    <a:bodyPr/>
                    <a:lstStyle/>
                    <a:p>
                      <a:pPr algn="ctr"/>
                      <a:r>
                        <a:rPr lang="en-US" sz="1400" dirty="0">
                          <a:solidFill>
                            <a:schemeClr val="tx2"/>
                          </a:solidFill>
                        </a:rPr>
                        <a:t>Datopotamab</a:t>
                      </a:r>
                      <a:r>
                        <a:rPr lang="en-US" sz="1400" baseline="0" dirty="0">
                          <a:solidFill>
                            <a:schemeClr val="tx2"/>
                          </a:solidFill>
                        </a:rPr>
                        <a:t> deruxtecan</a:t>
                      </a:r>
                      <a:r>
                        <a:rPr lang="en-US" sz="1400" dirty="0">
                          <a:solidFill>
                            <a:schemeClr val="tx2"/>
                          </a:solidFill>
                        </a:rPr>
                        <a:t> </a:t>
                      </a:r>
                    </a:p>
                    <a:p>
                      <a:pPr algn="ctr"/>
                      <a:r>
                        <a:rPr lang="en-US" sz="1400" dirty="0">
                          <a:solidFill>
                            <a:schemeClr val="tx2"/>
                          </a:solidFill>
                          <a:latin typeface="+mn-lt"/>
                        </a:rPr>
                        <a:t>(n=34)</a:t>
                      </a:r>
                    </a:p>
                  </a:txBody>
                  <a:tcPr/>
                </a:tc>
                <a:extLst>
                  <a:ext uri="{0D108BD9-81ED-4DB2-BD59-A6C34878D82A}">
                    <a16:rowId xmlns:a16="http://schemas.microsoft.com/office/drawing/2014/main" val="656380117"/>
                  </a:ext>
                </a:extLst>
              </a:tr>
              <a:tr h="210678">
                <a:tc>
                  <a:txBody>
                    <a:bodyPr/>
                    <a:lstStyle/>
                    <a:p>
                      <a:r>
                        <a:rPr lang="en-US" sz="1400" b="0" dirty="0">
                          <a:latin typeface="+mn-lt"/>
                        </a:rPr>
                        <a:t>Dose adjustments</a:t>
                      </a:r>
                    </a:p>
                  </a:txBody>
                  <a:tcPr>
                    <a:solidFill>
                      <a:schemeClr val="tx2"/>
                    </a:solidFill>
                  </a:tcPr>
                </a:tc>
                <a:tc>
                  <a:txBody>
                    <a:bodyPr/>
                    <a:lstStyle/>
                    <a:p>
                      <a:pPr algn="ctr"/>
                      <a:endParaRPr lang="en-US" sz="1400" dirty="0">
                        <a:latin typeface="+mn-lt"/>
                      </a:endParaRPr>
                    </a:p>
                  </a:txBody>
                  <a:tcPr>
                    <a:solidFill>
                      <a:schemeClr val="tx2"/>
                    </a:solidFill>
                  </a:tcPr>
                </a:tc>
                <a:extLst>
                  <a:ext uri="{0D108BD9-81ED-4DB2-BD59-A6C34878D82A}">
                    <a16:rowId xmlns:a16="http://schemas.microsoft.com/office/drawing/2014/main" val="4193565744"/>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636"/>
                          </a:solidFill>
                          <a:effectLst/>
                          <a:uLnTx/>
                          <a:uFillTx/>
                          <a:latin typeface="+mn-lt"/>
                          <a:ea typeface="+mn-ea"/>
                          <a:cs typeface="Arial"/>
                        </a:rPr>
                        <a:t>Led to discontinuation</a:t>
                      </a:r>
                    </a:p>
                  </a:txBody>
                  <a:tcPr marL="180000">
                    <a:solidFill>
                      <a:schemeClr val="tx2"/>
                    </a:solidFill>
                  </a:tcPr>
                </a:tc>
                <a:tc>
                  <a:txBody>
                    <a:bodyPr/>
                    <a:lstStyle/>
                    <a:p>
                      <a:pPr algn="ctr"/>
                      <a:r>
                        <a:rPr lang="en-US" sz="1400" dirty="0">
                          <a:latin typeface="+mn-lt"/>
                        </a:rPr>
                        <a:t>15</a:t>
                      </a:r>
                    </a:p>
                  </a:txBody>
                  <a:tcPr>
                    <a:solidFill>
                      <a:schemeClr val="tx2"/>
                    </a:solidFill>
                  </a:tcPr>
                </a:tc>
                <a:extLst>
                  <a:ext uri="{0D108BD9-81ED-4DB2-BD59-A6C34878D82A}">
                    <a16:rowId xmlns:a16="http://schemas.microsoft.com/office/drawing/2014/main" val="1837555979"/>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636"/>
                          </a:solidFill>
                          <a:effectLst/>
                          <a:uLnTx/>
                          <a:uFillTx/>
                          <a:latin typeface="+mn-lt"/>
                          <a:ea typeface="+mn-ea"/>
                          <a:cs typeface="Arial"/>
                        </a:rPr>
                        <a:t>Led to dose interruption</a:t>
                      </a:r>
                    </a:p>
                  </a:txBody>
                  <a:tcPr marL="180000">
                    <a:solidFill>
                      <a:schemeClr val="tx2"/>
                    </a:solidFill>
                  </a:tcPr>
                </a:tc>
                <a:tc>
                  <a:txBody>
                    <a:bodyPr/>
                    <a:lstStyle/>
                    <a:p>
                      <a:pPr algn="ctr"/>
                      <a:r>
                        <a:rPr lang="en-US" sz="1400" dirty="0">
                          <a:latin typeface="+mn-lt"/>
                        </a:rPr>
                        <a:t>27</a:t>
                      </a:r>
                    </a:p>
                  </a:txBody>
                  <a:tcPr>
                    <a:solidFill>
                      <a:schemeClr val="tx2"/>
                    </a:solidFill>
                  </a:tcPr>
                </a:tc>
                <a:extLst>
                  <a:ext uri="{0D108BD9-81ED-4DB2-BD59-A6C34878D82A}">
                    <a16:rowId xmlns:a16="http://schemas.microsoft.com/office/drawing/2014/main" val="1990735865"/>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636"/>
                          </a:solidFill>
                          <a:effectLst/>
                          <a:uLnTx/>
                          <a:uFillTx/>
                          <a:latin typeface="+mn-lt"/>
                          <a:ea typeface="+mn-ea"/>
                          <a:cs typeface="Arial"/>
                        </a:rPr>
                        <a:t>Led to dose reduction</a:t>
                      </a:r>
                    </a:p>
                  </a:txBody>
                  <a:tcPr marL="180000">
                    <a:solidFill>
                      <a:schemeClr val="tx2"/>
                    </a:solidFill>
                  </a:tcPr>
                </a:tc>
                <a:tc>
                  <a:txBody>
                    <a:bodyPr/>
                    <a:lstStyle/>
                    <a:p>
                      <a:pPr algn="ctr"/>
                      <a:r>
                        <a:rPr lang="en-US" sz="1400" dirty="0">
                          <a:latin typeface="+mn-lt"/>
                        </a:rPr>
                        <a:t>15</a:t>
                      </a:r>
                    </a:p>
                  </a:txBody>
                  <a:tcPr>
                    <a:solidFill>
                      <a:schemeClr val="tx2"/>
                    </a:solidFill>
                  </a:tcPr>
                </a:tc>
                <a:extLst>
                  <a:ext uri="{0D108BD9-81ED-4DB2-BD59-A6C34878D82A}">
                    <a16:rowId xmlns:a16="http://schemas.microsoft.com/office/drawing/2014/main" val="1579080794"/>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rPr>
                        <a:t>Drug-related ILD</a:t>
                      </a:r>
                    </a:p>
                  </a:txBody>
                  <a:tcPr>
                    <a:solidFill>
                      <a:schemeClr val="tx2"/>
                    </a:solidFill>
                  </a:tcPr>
                </a:tc>
                <a:tc>
                  <a:txBody>
                    <a:bodyPr/>
                    <a:lstStyle/>
                    <a:p>
                      <a:pPr algn="ctr"/>
                      <a:r>
                        <a:rPr lang="en-US" sz="1400" dirty="0">
                          <a:latin typeface="+mn-lt"/>
                        </a:rPr>
                        <a:t>1</a:t>
                      </a:r>
                    </a:p>
                  </a:txBody>
                  <a:tcPr>
                    <a:solidFill>
                      <a:schemeClr val="tx2"/>
                    </a:solidFill>
                  </a:tcPr>
                </a:tc>
                <a:extLst>
                  <a:ext uri="{0D108BD9-81ED-4DB2-BD59-A6C34878D82A}">
                    <a16:rowId xmlns:a16="http://schemas.microsoft.com/office/drawing/2014/main" val="2412375057"/>
                  </a:ext>
                </a:extLst>
              </a:tr>
              <a:tr h="21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rPr>
                        <a:t>Grade ≤2</a:t>
                      </a:r>
                    </a:p>
                  </a:txBody>
                  <a:tcPr marL="180000">
                    <a:solidFill>
                      <a:schemeClr val="tx2"/>
                    </a:solidFill>
                  </a:tcPr>
                </a:tc>
                <a:tc>
                  <a:txBody>
                    <a:bodyPr/>
                    <a:lstStyle/>
                    <a:p>
                      <a:pPr algn="ctr"/>
                      <a:r>
                        <a:rPr lang="en-US" sz="1400" dirty="0">
                          <a:latin typeface="+mn-lt"/>
                        </a:rPr>
                        <a:t>0</a:t>
                      </a:r>
                    </a:p>
                  </a:txBody>
                  <a:tcPr>
                    <a:solidFill>
                      <a:schemeClr val="tx2"/>
                    </a:solidFill>
                  </a:tcPr>
                </a:tc>
                <a:extLst>
                  <a:ext uri="{0D108BD9-81ED-4DB2-BD59-A6C34878D82A}">
                    <a16:rowId xmlns:a16="http://schemas.microsoft.com/office/drawing/2014/main" val="381642134"/>
                  </a:ext>
                </a:extLst>
              </a:tr>
              <a:tr h="210678">
                <a:tc>
                  <a:txBody>
                    <a:bodyPr/>
                    <a:lstStyle/>
                    <a:p>
                      <a:r>
                        <a:rPr lang="en-US" sz="1400" b="0" dirty="0">
                          <a:latin typeface="+mn-lt"/>
                        </a:rPr>
                        <a:t>Grade 3/4</a:t>
                      </a:r>
                    </a:p>
                  </a:txBody>
                  <a:tcPr marL="180000">
                    <a:solidFill>
                      <a:schemeClr val="tx2"/>
                    </a:solidFill>
                  </a:tcPr>
                </a:tc>
                <a:tc>
                  <a:txBody>
                    <a:bodyPr/>
                    <a:lstStyle/>
                    <a:p>
                      <a:pPr algn="ctr"/>
                      <a:r>
                        <a:rPr lang="en-US" sz="1400" dirty="0">
                          <a:latin typeface="+mn-lt"/>
                        </a:rPr>
                        <a:t>0</a:t>
                      </a:r>
                    </a:p>
                  </a:txBody>
                  <a:tcPr>
                    <a:solidFill>
                      <a:schemeClr val="tx2"/>
                    </a:solidFill>
                  </a:tcPr>
                </a:tc>
                <a:extLst>
                  <a:ext uri="{0D108BD9-81ED-4DB2-BD59-A6C34878D82A}">
                    <a16:rowId xmlns:a16="http://schemas.microsoft.com/office/drawing/2014/main" val="2447761876"/>
                  </a:ext>
                </a:extLst>
              </a:tr>
              <a:tr h="210678">
                <a:tc>
                  <a:txBody>
                    <a:bodyPr/>
                    <a:lstStyle/>
                    <a:p>
                      <a:r>
                        <a:rPr lang="en-US" sz="1400" b="0" dirty="0">
                          <a:latin typeface="+mn-lt"/>
                        </a:rPr>
                        <a:t>Grade 5</a:t>
                      </a:r>
                    </a:p>
                  </a:txBody>
                  <a:tcPr marL="180000">
                    <a:solidFill>
                      <a:schemeClr val="tx2"/>
                    </a:solidFill>
                  </a:tcPr>
                </a:tc>
                <a:tc>
                  <a:txBody>
                    <a:bodyPr/>
                    <a:lstStyle/>
                    <a:p>
                      <a:pPr algn="ctr"/>
                      <a:r>
                        <a:rPr lang="en-US" sz="1400" dirty="0">
                          <a:latin typeface="+mn-lt"/>
                        </a:rPr>
                        <a:t>1</a:t>
                      </a:r>
                    </a:p>
                  </a:txBody>
                  <a:tcPr>
                    <a:solidFill>
                      <a:schemeClr val="tx2"/>
                    </a:solidFill>
                  </a:tcPr>
                </a:tc>
                <a:extLst>
                  <a:ext uri="{0D108BD9-81ED-4DB2-BD59-A6C34878D82A}">
                    <a16:rowId xmlns:a16="http://schemas.microsoft.com/office/drawing/2014/main" val="2924643766"/>
                  </a:ext>
                </a:extLst>
              </a:tr>
            </a:tbl>
          </a:graphicData>
        </a:graphic>
      </p:graphicFrame>
    </p:spTree>
    <p:extLst>
      <p:ext uri="{BB962C8B-B14F-4D97-AF65-F5344CB8AC3E}">
        <p14:creationId xmlns:p14="http://schemas.microsoft.com/office/powerpoint/2010/main" val="3546192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1191O: </a:t>
            </a:r>
            <a:r>
              <a:rPr lang="en-GB" dirty="0"/>
              <a:t>MRTX-500: phase 2 trial of sitravatinib (</a:t>
            </a:r>
            <a:r>
              <a:rPr lang="en-GB" dirty="0" err="1"/>
              <a:t>Sitra</a:t>
            </a:r>
            <a:r>
              <a:rPr lang="en-GB" dirty="0"/>
              <a:t>) + nivolumab (</a:t>
            </a:r>
            <a:r>
              <a:rPr lang="en-GB" dirty="0" err="1"/>
              <a:t>Nivo</a:t>
            </a:r>
            <a:r>
              <a:rPr lang="en-GB" dirty="0"/>
              <a:t>) in patients (pts) with nonsquamous (NSQ) non–small-cell lung cancer (NSCLC) progressing on or after prior checkpoint inhibitor (CPI) therapy </a:t>
            </a:r>
            <a:r>
              <a:rPr lang="en-US" dirty="0"/>
              <a:t>– Leal TA,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2L or 3L sitravatinib + nivolumab in patients with non-squamous NSCLC in the MRTX-500 study</a:t>
            </a:r>
          </a:p>
        </p:txBody>
      </p:sp>
      <p:sp>
        <p:nvSpPr>
          <p:cNvPr id="5" name="Text Placeholder 4"/>
          <p:cNvSpPr>
            <a:spLocks noGrp="1"/>
          </p:cNvSpPr>
          <p:nvPr>
            <p:ph type="body" sz="quarter" idx="11"/>
          </p:nvPr>
        </p:nvSpPr>
        <p:spPr/>
        <p:txBody>
          <a:bodyPr/>
          <a:lstStyle/>
          <a:p>
            <a:r>
              <a:rPr lang="en-US" dirty="0"/>
              <a:t>Leal TA, et al. Ann </a:t>
            </a:r>
            <a:r>
              <a:rPr lang="en-US" dirty="0" err="1"/>
              <a:t>Oncol</a:t>
            </a:r>
            <a:r>
              <a:rPr lang="en-US" dirty="0"/>
              <a:t> 2021;32(</a:t>
            </a:r>
            <a:r>
              <a:rPr lang="en-US" dirty="0" err="1"/>
              <a:t>suppl</a:t>
            </a:r>
            <a:r>
              <a:rPr lang="en-US" dirty="0"/>
              <a:t>):</a:t>
            </a:r>
            <a:r>
              <a:rPr lang="en-US" dirty="0" err="1"/>
              <a:t>Abstr</a:t>
            </a:r>
            <a:r>
              <a:rPr lang="en-US" dirty="0"/>
              <a:t> 1191O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 (RECIST v1.1)</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DoR, CBR, PFS, OS, safety</a:t>
            </a:r>
          </a:p>
        </p:txBody>
      </p:sp>
      <p:cxnSp>
        <p:nvCxnSpPr>
          <p:cNvPr id="18" name="AutoShape 21"/>
          <p:cNvCxnSpPr>
            <a:cxnSpLocks noChangeShapeType="1"/>
            <a:stCxn id="19" idx="3"/>
            <a:endCxn id="21" idx="1"/>
          </p:cNvCxnSpPr>
          <p:nvPr/>
        </p:nvCxnSpPr>
        <p:spPr bwMode="auto">
          <a:xfrm>
            <a:off x="6010546" y="3773319"/>
            <a:ext cx="571525"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2272742" y="2293657"/>
            <a:ext cx="3737804" cy="295932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Advanced non-squamous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No driver mutations</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Anti-PD-L1 last treatment line</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CR, PR or SD ≥12 weeks from prior treatment </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No uncontrolled brain </a:t>
            </a:r>
            <a:r>
              <a:rPr lang="en-GB" altLang="zh-CN" sz="1600" dirty="0" err="1">
                <a:solidFill>
                  <a:srgbClr val="FFFFFF"/>
                </a:solidFill>
                <a:ea typeface="SimSun" pitchFamily="2" charset="-122"/>
              </a:rPr>
              <a:t>mets</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0–2</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(n=68)</a:t>
            </a:r>
            <a:endParaRPr lang="en-GB" altLang="zh-CN" sz="1600" dirty="0">
              <a:solidFill>
                <a:srgbClr val="FF0000"/>
              </a:solidFill>
              <a:ea typeface="SimSun" pitchFamily="2" charset="-122"/>
            </a:endParaRPr>
          </a:p>
        </p:txBody>
      </p:sp>
      <p:sp>
        <p:nvSpPr>
          <p:cNvPr id="21" name="AutoShape 8"/>
          <p:cNvSpPr>
            <a:spLocks noChangeArrowheads="1"/>
          </p:cNvSpPr>
          <p:nvPr/>
        </p:nvSpPr>
        <p:spPr bwMode="auto">
          <a:xfrm>
            <a:off x="6582071" y="3362058"/>
            <a:ext cx="3122502" cy="82252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Sitravatinib 120 mg/day + nivolumab</a:t>
            </a:r>
          </a:p>
          <a:p>
            <a:pPr algn="ctr" defTabSz="892175" eaLnBrk="0" hangingPunct="0"/>
            <a:r>
              <a:rPr lang="en-GB" altLang="zh-CN" sz="1600" dirty="0">
                <a:solidFill>
                  <a:srgbClr val="FFFFFF"/>
                </a:solidFill>
                <a:ea typeface="SimSun" pitchFamily="2" charset="-122"/>
              </a:rPr>
              <a:t>(n=68)</a:t>
            </a:r>
          </a:p>
        </p:txBody>
      </p:sp>
    </p:spTree>
    <p:extLst>
      <p:ext uri="{BB962C8B-B14F-4D97-AF65-F5344CB8AC3E}">
        <p14:creationId xmlns:p14="http://schemas.microsoft.com/office/powerpoint/2010/main" val="115031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1191O: </a:t>
            </a:r>
            <a:r>
              <a:rPr lang="en-GB" dirty="0"/>
              <a:t>MRTX-500: phase 2 trial of sitravatinib (</a:t>
            </a:r>
            <a:r>
              <a:rPr lang="en-GB" dirty="0" err="1"/>
              <a:t>Sitra</a:t>
            </a:r>
            <a:r>
              <a:rPr lang="en-GB" dirty="0"/>
              <a:t>) + nivolumab (</a:t>
            </a:r>
            <a:r>
              <a:rPr lang="en-GB" dirty="0" err="1"/>
              <a:t>Nivo</a:t>
            </a:r>
            <a:r>
              <a:rPr lang="en-GB" dirty="0"/>
              <a:t>) in patients (pts) with nonsquamous (NSQ) non–small-cell lung cancer (NSCLC) progressing on or after prior checkpoint inhibitor (CPI) therapy </a:t>
            </a:r>
            <a:r>
              <a:rPr lang="en-US" dirty="0"/>
              <a:t>– Leal TA, et al</a:t>
            </a:r>
          </a:p>
        </p:txBody>
      </p:sp>
      <p:sp>
        <p:nvSpPr>
          <p:cNvPr id="3" name="Content Placeholder 2"/>
          <p:cNvSpPr>
            <a:spLocks noGrp="1"/>
          </p:cNvSpPr>
          <p:nvPr>
            <p:ph idx="1"/>
          </p:nvPr>
        </p:nvSpPr>
        <p:spPr>
          <a:xfrm>
            <a:off x="304800" y="1246909"/>
            <a:ext cx="11582400" cy="382091"/>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Leal TA, et al. Ann </a:t>
            </a:r>
            <a:r>
              <a:rPr lang="en-US" dirty="0" err="1"/>
              <a:t>Oncol</a:t>
            </a:r>
            <a:r>
              <a:rPr lang="en-US" dirty="0"/>
              <a:t> 2021;32(</a:t>
            </a:r>
            <a:r>
              <a:rPr lang="en-US" dirty="0" err="1"/>
              <a:t>suppl</a:t>
            </a:r>
            <a:r>
              <a:rPr lang="en-US" dirty="0"/>
              <a:t>):</a:t>
            </a:r>
            <a:r>
              <a:rPr lang="en-US" dirty="0" err="1"/>
              <a:t>Abstr</a:t>
            </a:r>
            <a:r>
              <a:rPr lang="en-US" dirty="0"/>
              <a:t> 1191O</a:t>
            </a:r>
          </a:p>
        </p:txBody>
      </p:sp>
      <p:grpSp>
        <p:nvGrpSpPr>
          <p:cNvPr id="288" name="Group 287">
            <a:extLst>
              <a:ext uri="{FF2B5EF4-FFF2-40B4-BE49-F238E27FC236}">
                <a16:creationId xmlns:a16="http://schemas.microsoft.com/office/drawing/2014/main" id="{BE43EC4F-EBB7-6D42-9068-89588F91AF31}"/>
              </a:ext>
            </a:extLst>
          </p:cNvPr>
          <p:cNvGrpSpPr/>
          <p:nvPr/>
        </p:nvGrpSpPr>
        <p:grpSpPr>
          <a:xfrm>
            <a:off x="1899038" y="1629000"/>
            <a:ext cx="8393924" cy="4711353"/>
            <a:chOff x="1801338" y="1806270"/>
            <a:chExt cx="8393924" cy="4711353"/>
          </a:xfrm>
        </p:grpSpPr>
        <p:grpSp>
          <p:nvGrpSpPr>
            <p:cNvPr id="6" name="object 2">
              <a:extLst>
                <a:ext uri="{FF2B5EF4-FFF2-40B4-BE49-F238E27FC236}">
                  <a16:creationId xmlns:a16="http://schemas.microsoft.com/office/drawing/2014/main" id="{3BF3ABFB-BF84-7B4F-8933-4FBDFFA85318}"/>
                </a:ext>
              </a:extLst>
            </p:cNvPr>
            <p:cNvGrpSpPr/>
            <p:nvPr/>
          </p:nvGrpSpPr>
          <p:grpSpPr>
            <a:xfrm>
              <a:off x="2136000" y="1828415"/>
              <a:ext cx="7618891" cy="4337230"/>
              <a:chOff x="1783143" y="2184082"/>
              <a:chExt cx="6384304" cy="3634413"/>
            </a:xfrm>
          </p:grpSpPr>
          <p:sp>
            <p:nvSpPr>
              <p:cNvPr id="7" name="object 3">
                <a:extLst>
                  <a:ext uri="{FF2B5EF4-FFF2-40B4-BE49-F238E27FC236}">
                    <a16:creationId xmlns:a16="http://schemas.microsoft.com/office/drawing/2014/main" id="{1B32A242-12FF-1E43-9D25-96B66A1948BF}"/>
                  </a:ext>
                </a:extLst>
              </p:cNvPr>
              <p:cNvSpPr/>
              <p:nvPr/>
            </p:nvSpPr>
            <p:spPr>
              <a:xfrm>
                <a:off x="1783143" y="2196668"/>
                <a:ext cx="6361430" cy="3532504"/>
              </a:xfrm>
              <a:custGeom>
                <a:avLst/>
                <a:gdLst/>
                <a:ahLst/>
                <a:cxnLst/>
                <a:rect l="l" t="t" r="r" b="b"/>
                <a:pathLst>
                  <a:path w="6361430" h="3532504">
                    <a:moveTo>
                      <a:pt x="109677" y="3494341"/>
                    </a:moveTo>
                    <a:lnTo>
                      <a:pt x="12" y="3494341"/>
                    </a:lnTo>
                    <a:lnTo>
                      <a:pt x="12" y="3532086"/>
                    </a:lnTo>
                    <a:lnTo>
                      <a:pt x="109677" y="3532086"/>
                    </a:lnTo>
                    <a:lnTo>
                      <a:pt x="109677" y="3494341"/>
                    </a:lnTo>
                    <a:close/>
                  </a:path>
                  <a:path w="6361430" h="3532504">
                    <a:moveTo>
                      <a:pt x="175298" y="3433038"/>
                    </a:moveTo>
                    <a:lnTo>
                      <a:pt x="25" y="3433038"/>
                    </a:lnTo>
                    <a:lnTo>
                      <a:pt x="25" y="3470783"/>
                    </a:lnTo>
                    <a:lnTo>
                      <a:pt x="175298" y="3470783"/>
                    </a:lnTo>
                    <a:lnTo>
                      <a:pt x="175298" y="3433038"/>
                    </a:lnTo>
                    <a:close/>
                  </a:path>
                  <a:path w="6361430" h="3532504">
                    <a:moveTo>
                      <a:pt x="188760" y="3371723"/>
                    </a:moveTo>
                    <a:lnTo>
                      <a:pt x="12" y="3371723"/>
                    </a:lnTo>
                    <a:lnTo>
                      <a:pt x="12" y="3409467"/>
                    </a:lnTo>
                    <a:lnTo>
                      <a:pt x="188760" y="3409467"/>
                    </a:lnTo>
                    <a:lnTo>
                      <a:pt x="188760" y="3371723"/>
                    </a:lnTo>
                    <a:close/>
                  </a:path>
                  <a:path w="6361430" h="3532504">
                    <a:moveTo>
                      <a:pt x="260769" y="3310420"/>
                    </a:moveTo>
                    <a:lnTo>
                      <a:pt x="0" y="3310420"/>
                    </a:lnTo>
                    <a:lnTo>
                      <a:pt x="0" y="3348164"/>
                    </a:lnTo>
                    <a:lnTo>
                      <a:pt x="260769" y="3348164"/>
                    </a:lnTo>
                    <a:lnTo>
                      <a:pt x="260769" y="3310420"/>
                    </a:lnTo>
                    <a:close/>
                  </a:path>
                  <a:path w="6361430" h="3532504">
                    <a:moveTo>
                      <a:pt x="330949" y="3249117"/>
                    </a:moveTo>
                    <a:lnTo>
                      <a:pt x="12" y="3249117"/>
                    </a:lnTo>
                    <a:lnTo>
                      <a:pt x="12" y="3286861"/>
                    </a:lnTo>
                    <a:lnTo>
                      <a:pt x="330949" y="3286861"/>
                    </a:lnTo>
                    <a:lnTo>
                      <a:pt x="330949" y="3249117"/>
                    </a:lnTo>
                    <a:close/>
                  </a:path>
                  <a:path w="6361430" h="3532504">
                    <a:moveTo>
                      <a:pt x="350570" y="3187814"/>
                    </a:moveTo>
                    <a:lnTo>
                      <a:pt x="0" y="3187814"/>
                    </a:lnTo>
                    <a:lnTo>
                      <a:pt x="0" y="3225558"/>
                    </a:lnTo>
                    <a:lnTo>
                      <a:pt x="350570" y="3225558"/>
                    </a:lnTo>
                    <a:lnTo>
                      <a:pt x="350570" y="3187814"/>
                    </a:lnTo>
                    <a:close/>
                  </a:path>
                  <a:path w="6361430" h="3532504">
                    <a:moveTo>
                      <a:pt x="359943" y="3065208"/>
                    </a:moveTo>
                    <a:lnTo>
                      <a:pt x="12" y="3065208"/>
                    </a:lnTo>
                    <a:lnTo>
                      <a:pt x="12" y="3102953"/>
                    </a:lnTo>
                    <a:lnTo>
                      <a:pt x="359943" y="3102953"/>
                    </a:lnTo>
                    <a:lnTo>
                      <a:pt x="359943" y="3065208"/>
                    </a:lnTo>
                    <a:close/>
                  </a:path>
                  <a:path w="6361430" h="3532504">
                    <a:moveTo>
                      <a:pt x="377520" y="3126511"/>
                    </a:moveTo>
                    <a:lnTo>
                      <a:pt x="12" y="3126511"/>
                    </a:lnTo>
                    <a:lnTo>
                      <a:pt x="12" y="3164255"/>
                    </a:lnTo>
                    <a:lnTo>
                      <a:pt x="377520" y="3164255"/>
                    </a:lnTo>
                    <a:lnTo>
                      <a:pt x="377520" y="3126511"/>
                    </a:lnTo>
                    <a:close/>
                  </a:path>
                  <a:path w="6361430" h="3532504">
                    <a:moveTo>
                      <a:pt x="419811" y="3003905"/>
                    </a:moveTo>
                    <a:lnTo>
                      <a:pt x="12" y="3003905"/>
                    </a:lnTo>
                    <a:lnTo>
                      <a:pt x="12" y="3041650"/>
                    </a:lnTo>
                    <a:lnTo>
                      <a:pt x="419811" y="3041650"/>
                    </a:lnTo>
                    <a:lnTo>
                      <a:pt x="419811" y="3003905"/>
                    </a:lnTo>
                    <a:close/>
                  </a:path>
                  <a:path w="6361430" h="3532504">
                    <a:moveTo>
                      <a:pt x="419811" y="2942602"/>
                    </a:moveTo>
                    <a:lnTo>
                      <a:pt x="12" y="2942602"/>
                    </a:lnTo>
                    <a:lnTo>
                      <a:pt x="12" y="2980347"/>
                    </a:lnTo>
                    <a:lnTo>
                      <a:pt x="419811" y="2980347"/>
                    </a:lnTo>
                    <a:lnTo>
                      <a:pt x="419811" y="2942602"/>
                    </a:lnTo>
                    <a:close/>
                  </a:path>
                  <a:path w="6361430" h="3532504">
                    <a:moveTo>
                      <a:pt x="477964" y="2881299"/>
                    </a:moveTo>
                    <a:lnTo>
                      <a:pt x="12" y="2881299"/>
                    </a:lnTo>
                    <a:lnTo>
                      <a:pt x="12" y="2919044"/>
                    </a:lnTo>
                    <a:lnTo>
                      <a:pt x="477964" y="2919044"/>
                    </a:lnTo>
                    <a:lnTo>
                      <a:pt x="477964" y="2881299"/>
                    </a:lnTo>
                    <a:close/>
                  </a:path>
                  <a:path w="6361430" h="3532504">
                    <a:moveTo>
                      <a:pt x="477964" y="2819997"/>
                    </a:moveTo>
                    <a:lnTo>
                      <a:pt x="12" y="2819997"/>
                    </a:lnTo>
                    <a:lnTo>
                      <a:pt x="12" y="2857741"/>
                    </a:lnTo>
                    <a:lnTo>
                      <a:pt x="477964" y="2857741"/>
                    </a:lnTo>
                    <a:lnTo>
                      <a:pt x="477964" y="2819997"/>
                    </a:lnTo>
                    <a:close/>
                  </a:path>
                  <a:path w="6361430" h="3532504">
                    <a:moveTo>
                      <a:pt x="511746" y="2758694"/>
                    </a:moveTo>
                    <a:lnTo>
                      <a:pt x="12" y="2758694"/>
                    </a:lnTo>
                    <a:lnTo>
                      <a:pt x="12" y="2796438"/>
                    </a:lnTo>
                    <a:lnTo>
                      <a:pt x="511746" y="2796438"/>
                    </a:lnTo>
                    <a:lnTo>
                      <a:pt x="511746" y="2758694"/>
                    </a:lnTo>
                    <a:close/>
                  </a:path>
                  <a:path w="6361430" h="3532504">
                    <a:moveTo>
                      <a:pt x="511746" y="2697378"/>
                    </a:moveTo>
                    <a:lnTo>
                      <a:pt x="12" y="2697378"/>
                    </a:lnTo>
                    <a:lnTo>
                      <a:pt x="12" y="2735122"/>
                    </a:lnTo>
                    <a:lnTo>
                      <a:pt x="511746" y="2735122"/>
                    </a:lnTo>
                    <a:lnTo>
                      <a:pt x="511746" y="2697378"/>
                    </a:lnTo>
                    <a:close/>
                  </a:path>
                  <a:path w="6361430" h="3532504">
                    <a:moveTo>
                      <a:pt x="548093" y="2636075"/>
                    </a:moveTo>
                    <a:lnTo>
                      <a:pt x="12" y="2636075"/>
                    </a:lnTo>
                    <a:lnTo>
                      <a:pt x="12" y="2673820"/>
                    </a:lnTo>
                    <a:lnTo>
                      <a:pt x="548093" y="2673820"/>
                    </a:lnTo>
                    <a:lnTo>
                      <a:pt x="548093" y="2636075"/>
                    </a:lnTo>
                    <a:close/>
                  </a:path>
                  <a:path w="6361430" h="3532504">
                    <a:moveTo>
                      <a:pt x="596176" y="2574772"/>
                    </a:moveTo>
                    <a:lnTo>
                      <a:pt x="12" y="2574772"/>
                    </a:lnTo>
                    <a:lnTo>
                      <a:pt x="12" y="2612517"/>
                    </a:lnTo>
                    <a:lnTo>
                      <a:pt x="596176" y="2612517"/>
                    </a:lnTo>
                    <a:lnTo>
                      <a:pt x="596176" y="2574772"/>
                    </a:lnTo>
                    <a:close/>
                  </a:path>
                  <a:path w="6361430" h="3532504">
                    <a:moveTo>
                      <a:pt x="596176" y="2513469"/>
                    </a:moveTo>
                    <a:lnTo>
                      <a:pt x="12" y="2513469"/>
                    </a:lnTo>
                    <a:lnTo>
                      <a:pt x="12" y="2551214"/>
                    </a:lnTo>
                    <a:lnTo>
                      <a:pt x="596176" y="2551214"/>
                    </a:lnTo>
                    <a:lnTo>
                      <a:pt x="596176" y="2513469"/>
                    </a:lnTo>
                    <a:close/>
                  </a:path>
                  <a:path w="6361430" h="3532504">
                    <a:moveTo>
                      <a:pt x="626491" y="2452166"/>
                    </a:moveTo>
                    <a:lnTo>
                      <a:pt x="12" y="2452166"/>
                    </a:lnTo>
                    <a:lnTo>
                      <a:pt x="12" y="2489911"/>
                    </a:lnTo>
                    <a:lnTo>
                      <a:pt x="626491" y="2489911"/>
                    </a:lnTo>
                    <a:lnTo>
                      <a:pt x="626491" y="2452166"/>
                    </a:lnTo>
                    <a:close/>
                  </a:path>
                  <a:path w="6361430" h="3532504">
                    <a:moveTo>
                      <a:pt x="661898" y="2390864"/>
                    </a:moveTo>
                    <a:lnTo>
                      <a:pt x="12" y="2390864"/>
                    </a:lnTo>
                    <a:lnTo>
                      <a:pt x="12" y="2428608"/>
                    </a:lnTo>
                    <a:lnTo>
                      <a:pt x="661898" y="2428608"/>
                    </a:lnTo>
                    <a:lnTo>
                      <a:pt x="661898" y="2390864"/>
                    </a:lnTo>
                    <a:close/>
                  </a:path>
                  <a:path w="6361430" h="3532504">
                    <a:moveTo>
                      <a:pt x="667575" y="2329561"/>
                    </a:moveTo>
                    <a:lnTo>
                      <a:pt x="12" y="2329561"/>
                    </a:lnTo>
                    <a:lnTo>
                      <a:pt x="12" y="2367305"/>
                    </a:lnTo>
                    <a:lnTo>
                      <a:pt x="667575" y="2367305"/>
                    </a:lnTo>
                    <a:lnTo>
                      <a:pt x="667575" y="2329561"/>
                    </a:lnTo>
                    <a:close/>
                  </a:path>
                  <a:path w="6361430" h="3532504">
                    <a:moveTo>
                      <a:pt x="667575" y="2268258"/>
                    </a:moveTo>
                    <a:lnTo>
                      <a:pt x="12" y="2268258"/>
                    </a:lnTo>
                    <a:lnTo>
                      <a:pt x="12" y="2306002"/>
                    </a:lnTo>
                    <a:lnTo>
                      <a:pt x="667575" y="2306002"/>
                    </a:lnTo>
                    <a:lnTo>
                      <a:pt x="667575" y="2268258"/>
                    </a:lnTo>
                    <a:close/>
                  </a:path>
                  <a:path w="6361430" h="3532504">
                    <a:moveTo>
                      <a:pt x="709930" y="2206955"/>
                    </a:moveTo>
                    <a:lnTo>
                      <a:pt x="12" y="2206955"/>
                    </a:lnTo>
                    <a:lnTo>
                      <a:pt x="12" y="2244699"/>
                    </a:lnTo>
                    <a:lnTo>
                      <a:pt x="709930" y="2244699"/>
                    </a:lnTo>
                    <a:lnTo>
                      <a:pt x="709930" y="2206955"/>
                    </a:lnTo>
                    <a:close/>
                  </a:path>
                  <a:path w="6361430" h="3532504">
                    <a:moveTo>
                      <a:pt x="734047" y="2145652"/>
                    </a:moveTo>
                    <a:lnTo>
                      <a:pt x="12" y="2145652"/>
                    </a:lnTo>
                    <a:lnTo>
                      <a:pt x="12" y="2183396"/>
                    </a:lnTo>
                    <a:lnTo>
                      <a:pt x="734047" y="2183396"/>
                    </a:lnTo>
                    <a:lnTo>
                      <a:pt x="734047" y="2145652"/>
                    </a:lnTo>
                    <a:close/>
                  </a:path>
                  <a:path w="6361430" h="3532504">
                    <a:moveTo>
                      <a:pt x="766343" y="2084349"/>
                    </a:moveTo>
                    <a:lnTo>
                      <a:pt x="12" y="2084349"/>
                    </a:lnTo>
                    <a:lnTo>
                      <a:pt x="12" y="2122093"/>
                    </a:lnTo>
                    <a:lnTo>
                      <a:pt x="766343" y="2122093"/>
                    </a:lnTo>
                    <a:lnTo>
                      <a:pt x="766343" y="2084349"/>
                    </a:lnTo>
                    <a:close/>
                  </a:path>
                  <a:path w="6361430" h="3532504">
                    <a:moveTo>
                      <a:pt x="799757" y="2023046"/>
                    </a:moveTo>
                    <a:lnTo>
                      <a:pt x="0" y="2023046"/>
                    </a:lnTo>
                    <a:lnTo>
                      <a:pt x="0" y="2060790"/>
                    </a:lnTo>
                    <a:lnTo>
                      <a:pt x="799757" y="2060790"/>
                    </a:lnTo>
                    <a:lnTo>
                      <a:pt x="799757" y="2023046"/>
                    </a:lnTo>
                    <a:close/>
                  </a:path>
                  <a:path w="6361430" h="3532504">
                    <a:moveTo>
                      <a:pt x="859510" y="1961743"/>
                    </a:moveTo>
                    <a:lnTo>
                      <a:pt x="12" y="1961743"/>
                    </a:lnTo>
                    <a:lnTo>
                      <a:pt x="12" y="1999475"/>
                    </a:lnTo>
                    <a:lnTo>
                      <a:pt x="859510" y="1999475"/>
                    </a:lnTo>
                    <a:lnTo>
                      <a:pt x="859510" y="1961743"/>
                    </a:lnTo>
                    <a:close/>
                  </a:path>
                  <a:path w="6361430" h="3532504">
                    <a:moveTo>
                      <a:pt x="859510" y="1900440"/>
                    </a:moveTo>
                    <a:lnTo>
                      <a:pt x="12" y="1900440"/>
                    </a:lnTo>
                    <a:lnTo>
                      <a:pt x="12" y="1938172"/>
                    </a:lnTo>
                    <a:lnTo>
                      <a:pt x="859510" y="1938172"/>
                    </a:lnTo>
                    <a:lnTo>
                      <a:pt x="859510" y="1900440"/>
                    </a:lnTo>
                    <a:close/>
                  </a:path>
                  <a:path w="6361430" h="3532504">
                    <a:moveTo>
                      <a:pt x="898994" y="1839137"/>
                    </a:moveTo>
                    <a:lnTo>
                      <a:pt x="12" y="1839137"/>
                    </a:lnTo>
                    <a:lnTo>
                      <a:pt x="12" y="1876869"/>
                    </a:lnTo>
                    <a:lnTo>
                      <a:pt x="898994" y="1876869"/>
                    </a:lnTo>
                    <a:lnTo>
                      <a:pt x="898994" y="1839137"/>
                    </a:lnTo>
                    <a:close/>
                  </a:path>
                  <a:path w="6361430" h="3532504">
                    <a:moveTo>
                      <a:pt x="942149" y="1777834"/>
                    </a:moveTo>
                    <a:lnTo>
                      <a:pt x="12" y="1777834"/>
                    </a:lnTo>
                    <a:lnTo>
                      <a:pt x="12" y="1815566"/>
                    </a:lnTo>
                    <a:lnTo>
                      <a:pt x="942149" y="1815566"/>
                    </a:lnTo>
                    <a:lnTo>
                      <a:pt x="942149" y="1777834"/>
                    </a:lnTo>
                    <a:close/>
                  </a:path>
                  <a:path w="6361430" h="3532504">
                    <a:moveTo>
                      <a:pt x="983589" y="1716532"/>
                    </a:moveTo>
                    <a:lnTo>
                      <a:pt x="12" y="1716532"/>
                    </a:lnTo>
                    <a:lnTo>
                      <a:pt x="12" y="1754263"/>
                    </a:lnTo>
                    <a:lnTo>
                      <a:pt x="983589" y="1754263"/>
                    </a:lnTo>
                    <a:lnTo>
                      <a:pt x="983589" y="1716532"/>
                    </a:lnTo>
                    <a:close/>
                  </a:path>
                  <a:path w="6361430" h="3532504">
                    <a:moveTo>
                      <a:pt x="1015225" y="1655229"/>
                    </a:moveTo>
                    <a:lnTo>
                      <a:pt x="12" y="1655229"/>
                    </a:lnTo>
                    <a:lnTo>
                      <a:pt x="12" y="1692960"/>
                    </a:lnTo>
                    <a:lnTo>
                      <a:pt x="1015225" y="1692960"/>
                    </a:lnTo>
                    <a:lnTo>
                      <a:pt x="1015225" y="1655229"/>
                    </a:lnTo>
                    <a:close/>
                  </a:path>
                  <a:path w="6361430" h="3532504">
                    <a:moveTo>
                      <a:pt x="1055801" y="1593913"/>
                    </a:moveTo>
                    <a:lnTo>
                      <a:pt x="12" y="1593913"/>
                    </a:lnTo>
                    <a:lnTo>
                      <a:pt x="12" y="1631657"/>
                    </a:lnTo>
                    <a:lnTo>
                      <a:pt x="1055801" y="1631657"/>
                    </a:lnTo>
                    <a:lnTo>
                      <a:pt x="1055801" y="1593913"/>
                    </a:lnTo>
                    <a:close/>
                  </a:path>
                  <a:path w="6361430" h="3532504">
                    <a:moveTo>
                      <a:pt x="1176070" y="1532610"/>
                    </a:moveTo>
                    <a:lnTo>
                      <a:pt x="12" y="1532610"/>
                    </a:lnTo>
                    <a:lnTo>
                      <a:pt x="12" y="1570355"/>
                    </a:lnTo>
                    <a:lnTo>
                      <a:pt x="1176070" y="1570355"/>
                    </a:lnTo>
                    <a:lnTo>
                      <a:pt x="1176070" y="1532610"/>
                    </a:lnTo>
                    <a:close/>
                  </a:path>
                  <a:path w="6361430" h="3532504">
                    <a:moveTo>
                      <a:pt x="1200886" y="1471307"/>
                    </a:moveTo>
                    <a:lnTo>
                      <a:pt x="12" y="1471307"/>
                    </a:lnTo>
                    <a:lnTo>
                      <a:pt x="12" y="1509052"/>
                    </a:lnTo>
                    <a:lnTo>
                      <a:pt x="1200886" y="1509052"/>
                    </a:lnTo>
                    <a:lnTo>
                      <a:pt x="1200886" y="1471307"/>
                    </a:lnTo>
                    <a:close/>
                  </a:path>
                  <a:path w="6361430" h="3532504">
                    <a:moveTo>
                      <a:pt x="1200886" y="1409992"/>
                    </a:moveTo>
                    <a:lnTo>
                      <a:pt x="12" y="1409992"/>
                    </a:lnTo>
                    <a:lnTo>
                      <a:pt x="12" y="1447736"/>
                    </a:lnTo>
                    <a:lnTo>
                      <a:pt x="1200886" y="1447736"/>
                    </a:lnTo>
                    <a:lnTo>
                      <a:pt x="1200886" y="1409992"/>
                    </a:lnTo>
                    <a:close/>
                  </a:path>
                  <a:path w="6361430" h="3532504">
                    <a:moveTo>
                      <a:pt x="1218819" y="1348689"/>
                    </a:moveTo>
                    <a:lnTo>
                      <a:pt x="12" y="1348689"/>
                    </a:lnTo>
                    <a:lnTo>
                      <a:pt x="12" y="1386433"/>
                    </a:lnTo>
                    <a:lnTo>
                      <a:pt x="1218819" y="1386433"/>
                    </a:lnTo>
                    <a:lnTo>
                      <a:pt x="1218819" y="1348689"/>
                    </a:lnTo>
                    <a:close/>
                  </a:path>
                  <a:path w="6361430" h="3532504">
                    <a:moveTo>
                      <a:pt x="1218819" y="1287386"/>
                    </a:moveTo>
                    <a:lnTo>
                      <a:pt x="12" y="1287386"/>
                    </a:lnTo>
                    <a:lnTo>
                      <a:pt x="12" y="1325130"/>
                    </a:lnTo>
                    <a:lnTo>
                      <a:pt x="1218819" y="1325130"/>
                    </a:lnTo>
                    <a:lnTo>
                      <a:pt x="1218819" y="1287386"/>
                    </a:lnTo>
                    <a:close/>
                  </a:path>
                  <a:path w="6361430" h="3532504">
                    <a:moveTo>
                      <a:pt x="1262938" y="1226083"/>
                    </a:moveTo>
                    <a:lnTo>
                      <a:pt x="12" y="1226083"/>
                    </a:lnTo>
                    <a:lnTo>
                      <a:pt x="12" y="1263827"/>
                    </a:lnTo>
                    <a:lnTo>
                      <a:pt x="1262938" y="1263827"/>
                    </a:lnTo>
                    <a:lnTo>
                      <a:pt x="1262938" y="1226083"/>
                    </a:lnTo>
                    <a:close/>
                  </a:path>
                  <a:path w="6361430" h="3532504">
                    <a:moveTo>
                      <a:pt x="1333855" y="1164793"/>
                    </a:moveTo>
                    <a:lnTo>
                      <a:pt x="12" y="1164793"/>
                    </a:lnTo>
                    <a:lnTo>
                      <a:pt x="12" y="1202524"/>
                    </a:lnTo>
                    <a:lnTo>
                      <a:pt x="1333855" y="1202524"/>
                    </a:lnTo>
                    <a:lnTo>
                      <a:pt x="1333855" y="1164793"/>
                    </a:lnTo>
                    <a:close/>
                  </a:path>
                  <a:path w="6361430" h="3532504">
                    <a:moveTo>
                      <a:pt x="1473847" y="1103490"/>
                    </a:moveTo>
                    <a:lnTo>
                      <a:pt x="12" y="1103490"/>
                    </a:lnTo>
                    <a:lnTo>
                      <a:pt x="12" y="1141222"/>
                    </a:lnTo>
                    <a:lnTo>
                      <a:pt x="1473847" y="1141222"/>
                    </a:lnTo>
                    <a:lnTo>
                      <a:pt x="1473847" y="1103490"/>
                    </a:lnTo>
                    <a:close/>
                  </a:path>
                  <a:path w="6361430" h="3532504">
                    <a:moveTo>
                      <a:pt x="1532470" y="1042187"/>
                    </a:moveTo>
                    <a:lnTo>
                      <a:pt x="0" y="1042187"/>
                    </a:lnTo>
                    <a:lnTo>
                      <a:pt x="0" y="1079919"/>
                    </a:lnTo>
                    <a:lnTo>
                      <a:pt x="1532470" y="1079919"/>
                    </a:lnTo>
                    <a:lnTo>
                      <a:pt x="1532470" y="1042187"/>
                    </a:lnTo>
                    <a:close/>
                  </a:path>
                  <a:path w="6361430" h="3532504">
                    <a:moveTo>
                      <a:pt x="1532470" y="980884"/>
                    </a:moveTo>
                    <a:lnTo>
                      <a:pt x="0" y="980884"/>
                    </a:lnTo>
                    <a:lnTo>
                      <a:pt x="0" y="1018616"/>
                    </a:lnTo>
                    <a:lnTo>
                      <a:pt x="1532470" y="1018616"/>
                    </a:lnTo>
                    <a:lnTo>
                      <a:pt x="1532470" y="980884"/>
                    </a:lnTo>
                    <a:close/>
                  </a:path>
                  <a:path w="6361430" h="3532504">
                    <a:moveTo>
                      <a:pt x="1532470" y="919581"/>
                    </a:moveTo>
                    <a:lnTo>
                      <a:pt x="0" y="919581"/>
                    </a:lnTo>
                    <a:lnTo>
                      <a:pt x="0" y="957313"/>
                    </a:lnTo>
                    <a:lnTo>
                      <a:pt x="1532470" y="957313"/>
                    </a:lnTo>
                    <a:lnTo>
                      <a:pt x="1532470" y="919581"/>
                    </a:lnTo>
                    <a:close/>
                  </a:path>
                  <a:path w="6361430" h="3532504">
                    <a:moveTo>
                      <a:pt x="1627822" y="858278"/>
                    </a:moveTo>
                    <a:lnTo>
                      <a:pt x="0" y="858278"/>
                    </a:lnTo>
                    <a:lnTo>
                      <a:pt x="0" y="896010"/>
                    </a:lnTo>
                    <a:lnTo>
                      <a:pt x="1627822" y="896010"/>
                    </a:lnTo>
                    <a:lnTo>
                      <a:pt x="1627822" y="858278"/>
                    </a:lnTo>
                    <a:close/>
                  </a:path>
                  <a:path w="6361430" h="3532504">
                    <a:moveTo>
                      <a:pt x="1627822" y="796975"/>
                    </a:moveTo>
                    <a:lnTo>
                      <a:pt x="0" y="796975"/>
                    </a:lnTo>
                    <a:lnTo>
                      <a:pt x="0" y="834707"/>
                    </a:lnTo>
                    <a:lnTo>
                      <a:pt x="1627822" y="834707"/>
                    </a:lnTo>
                    <a:lnTo>
                      <a:pt x="1627822" y="796975"/>
                    </a:lnTo>
                    <a:close/>
                  </a:path>
                  <a:path w="6361430" h="3532504">
                    <a:moveTo>
                      <a:pt x="1627822" y="735647"/>
                    </a:moveTo>
                    <a:lnTo>
                      <a:pt x="0" y="735647"/>
                    </a:lnTo>
                    <a:lnTo>
                      <a:pt x="0" y="773391"/>
                    </a:lnTo>
                    <a:lnTo>
                      <a:pt x="1627822" y="773391"/>
                    </a:lnTo>
                    <a:lnTo>
                      <a:pt x="1627822" y="735647"/>
                    </a:lnTo>
                    <a:close/>
                  </a:path>
                  <a:path w="6361430" h="3532504">
                    <a:moveTo>
                      <a:pt x="1725599" y="674344"/>
                    </a:moveTo>
                    <a:lnTo>
                      <a:pt x="12" y="674344"/>
                    </a:lnTo>
                    <a:lnTo>
                      <a:pt x="12" y="712089"/>
                    </a:lnTo>
                    <a:lnTo>
                      <a:pt x="1725599" y="712089"/>
                    </a:lnTo>
                    <a:lnTo>
                      <a:pt x="1725599" y="674344"/>
                    </a:lnTo>
                    <a:close/>
                  </a:path>
                  <a:path w="6361430" h="3532504">
                    <a:moveTo>
                      <a:pt x="1752600" y="613041"/>
                    </a:moveTo>
                    <a:lnTo>
                      <a:pt x="0" y="613041"/>
                    </a:lnTo>
                    <a:lnTo>
                      <a:pt x="0" y="650786"/>
                    </a:lnTo>
                    <a:lnTo>
                      <a:pt x="1752600" y="650786"/>
                    </a:lnTo>
                    <a:lnTo>
                      <a:pt x="1752600" y="613041"/>
                    </a:lnTo>
                    <a:close/>
                  </a:path>
                  <a:path w="6361430" h="3532504">
                    <a:moveTo>
                      <a:pt x="2087600" y="551738"/>
                    </a:moveTo>
                    <a:lnTo>
                      <a:pt x="12" y="551738"/>
                    </a:lnTo>
                    <a:lnTo>
                      <a:pt x="12" y="589483"/>
                    </a:lnTo>
                    <a:lnTo>
                      <a:pt x="2087600" y="589483"/>
                    </a:lnTo>
                    <a:lnTo>
                      <a:pt x="2087600" y="551738"/>
                    </a:lnTo>
                    <a:close/>
                  </a:path>
                  <a:path w="6361430" h="3532504">
                    <a:moveTo>
                      <a:pt x="2132393" y="490435"/>
                    </a:moveTo>
                    <a:lnTo>
                      <a:pt x="12" y="490435"/>
                    </a:lnTo>
                    <a:lnTo>
                      <a:pt x="12" y="528180"/>
                    </a:lnTo>
                    <a:lnTo>
                      <a:pt x="2132393" y="528180"/>
                    </a:lnTo>
                    <a:lnTo>
                      <a:pt x="2132393" y="490435"/>
                    </a:lnTo>
                    <a:close/>
                  </a:path>
                  <a:path w="6361430" h="3532504">
                    <a:moveTo>
                      <a:pt x="2314448" y="429133"/>
                    </a:moveTo>
                    <a:lnTo>
                      <a:pt x="0" y="429133"/>
                    </a:lnTo>
                    <a:lnTo>
                      <a:pt x="0" y="466877"/>
                    </a:lnTo>
                    <a:lnTo>
                      <a:pt x="2314448" y="466877"/>
                    </a:lnTo>
                    <a:lnTo>
                      <a:pt x="2314448" y="429133"/>
                    </a:lnTo>
                    <a:close/>
                  </a:path>
                  <a:path w="6361430" h="3532504">
                    <a:moveTo>
                      <a:pt x="2380526" y="367830"/>
                    </a:moveTo>
                    <a:lnTo>
                      <a:pt x="12" y="367830"/>
                    </a:lnTo>
                    <a:lnTo>
                      <a:pt x="12" y="405574"/>
                    </a:lnTo>
                    <a:lnTo>
                      <a:pt x="2380526" y="405574"/>
                    </a:lnTo>
                    <a:lnTo>
                      <a:pt x="2380526" y="367830"/>
                    </a:lnTo>
                    <a:close/>
                  </a:path>
                  <a:path w="6361430" h="3532504">
                    <a:moveTo>
                      <a:pt x="2512517" y="306527"/>
                    </a:moveTo>
                    <a:lnTo>
                      <a:pt x="12" y="306527"/>
                    </a:lnTo>
                    <a:lnTo>
                      <a:pt x="12" y="344271"/>
                    </a:lnTo>
                    <a:lnTo>
                      <a:pt x="2512517" y="344271"/>
                    </a:lnTo>
                    <a:lnTo>
                      <a:pt x="2512517" y="306527"/>
                    </a:lnTo>
                    <a:close/>
                  </a:path>
                  <a:path w="6361430" h="3532504">
                    <a:moveTo>
                      <a:pt x="3233534" y="245224"/>
                    </a:moveTo>
                    <a:lnTo>
                      <a:pt x="12" y="245224"/>
                    </a:lnTo>
                    <a:lnTo>
                      <a:pt x="12" y="282968"/>
                    </a:lnTo>
                    <a:lnTo>
                      <a:pt x="3233534" y="282968"/>
                    </a:lnTo>
                    <a:lnTo>
                      <a:pt x="3233534" y="245224"/>
                    </a:lnTo>
                    <a:close/>
                  </a:path>
                  <a:path w="6361430" h="3532504">
                    <a:moveTo>
                      <a:pt x="3294405" y="183921"/>
                    </a:moveTo>
                    <a:lnTo>
                      <a:pt x="12" y="183921"/>
                    </a:lnTo>
                    <a:lnTo>
                      <a:pt x="12" y="221665"/>
                    </a:lnTo>
                    <a:lnTo>
                      <a:pt x="3294405" y="221665"/>
                    </a:lnTo>
                    <a:lnTo>
                      <a:pt x="3294405" y="183921"/>
                    </a:lnTo>
                    <a:close/>
                  </a:path>
                  <a:path w="6361430" h="3532504">
                    <a:moveTo>
                      <a:pt x="4314736" y="122605"/>
                    </a:moveTo>
                    <a:lnTo>
                      <a:pt x="12" y="122605"/>
                    </a:lnTo>
                    <a:lnTo>
                      <a:pt x="12" y="160350"/>
                    </a:lnTo>
                    <a:lnTo>
                      <a:pt x="4314736" y="160350"/>
                    </a:lnTo>
                    <a:lnTo>
                      <a:pt x="4314736" y="122605"/>
                    </a:lnTo>
                    <a:close/>
                  </a:path>
                  <a:path w="6361430" h="3532504">
                    <a:moveTo>
                      <a:pt x="5996063" y="61302"/>
                    </a:moveTo>
                    <a:lnTo>
                      <a:pt x="0" y="61302"/>
                    </a:lnTo>
                    <a:lnTo>
                      <a:pt x="0" y="99047"/>
                    </a:lnTo>
                    <a:lnTo>
                      <a:pt x="5996063" y="99047"/>
                    </a:lnTo>
                    <a:lnTo>
                      <a:pt x="5996063" y="61302"/>
                    </a:lnTo>
                    <a:close/>
                  </a:path>
                  <a:path w="6361430" h="3532504">
                    <a:moveTo>
                      <a:pt x="6361138" y="0"/>
                    </a:moveTo>
                    <a:lnTo>
                      <a:pt x="12" y="0"/>
                    </a:lnTo>
                    <a:lnTo>
                      <a:pt x="12" y="37744"/>
                    </a:lnTo>
                    <a:lnTo>
                      <a:pt x="6361138" y="37744"/>
                    </a:lnTo>
                    <a:lnTo>
                      <a:pt x="6361138" y="0"/>
                    </a:lnTo>
                    <a:close/>
                  </a:path>
                </a:pathLst>
              </a:custGeom>
              <a:solidFill>
                <a:srgbClr val="2893FF"/>
              </a:solidFill>
            </p:spPr>
            <p:txBody>
              <a:bodyPr wrap="square" lIns="0" tIns="0" rIns="0" bIns="0" rtlCol="0"/>
              <a:lstStyle/>
              <a:p>
                <a:endParaRPr dirty="0">
                  <a:solidFill>
                    <a:schemeClr val="tx1"/>
                  </a:solidFill>
                </a:endParaRPr>
              </a:p>
            </p:txBody>
          </p:sp>
          <p:sp>
            <p:nvSpPr>
              <p:cNvPr id="8" name="object 4">
                <a:extLst>
                  <a:ext uri="{FF2B5EF4-FFF2-40B4-BE49-F238E27FC236}">
                    <a16:creationId xmlns:a16="http://schemas.microsoft.com/office/drawing/2014/main" id="{7ED27847-C443-0744-BEAC-C28E587ABECF}"/>
                  </a:ext>
                </a:extLst>
              </p:cNvPr>
              <p:cNvSpPr/>
              <p:nvPr/>
            </p:nvSpPr>
            <p:spPr>
              <a:xfrm>
                <a:off x="5274830" y="2184722"/>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9" name="object 5">
                <a:extLst>
                  <a:ext uri="{FF2B5EF4-FFF2-40B4-BE49-F238E27FC236}">
                    <a16:creationId xmlns:a16="http://schemas.microsoft.com/office/drawing/2014/main" id="{F4964D8F-A24D-D844-9041-AA99C10AC795}"/>
                  </a:ext>
                </a:extLst>
              </p:cNvPr>
              <p:cNvSpPr/>
              <p:nvPr/>
            </p:nvSpPr>
            <p:spPr>
              <a:xfrm>
                <a:off x="5274830" y="2184722"/>
                <a:ext cx="62230" cy="53975"/>
              </a:xfrm>
              <a:custGeom>
                <a:avLst/>
                <a:gdLst/>
                <a:ahLst/>
                <a:cxnLst/>
                <a:rect l="l" t="t" r="r" b="b"/>
                <a:pathLst>
                  <a:path w="62229"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1" name="object 7">
                <a:extLst>
                  <a:ext uri="{FF2B5EF4-FFF2-40B4-BE49-F238E27FC236}">
                    <a16:creationId xmlns:a16="http://schemas.microsoft.com/office/drawing/2014/main" id="{C7698ECB-CD26-454D-965C-1C76D6312F34}"/>
                  </a:ext>
                </a:extLst>
              </p:cNvPr>
              <p:cNvSpPr/>
              <p:nvPr/>
            </p:nvSpPr>
            <p:spPr>
              <a:xfrm>
                <a:off x="2081079" y="2493817"/>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2" name="object 8">
                <a:extLst>
                  <a:ext uri="{FF2B5EF4-FFF2-40B4-BE49-F238E27FC236}">
                    <a16:creationId xmlns:a16="http://schemas.microsoft.com/office/drawing/2014/main" id="{3897B5D8-4882-8345-A5F7-4CA62ECDA17C}"/>
                  </a:ext>
                </a:extLst>
              </p:cNvPr>
              <p:cNvSpPr/>
              <p:nvPr/>
            </p:nvSpPr>
            <p:spPr>
              <a:xfrm>
                <a:off x="2081079" y="2493817"/>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3" name="object 9">
                <a:extLst>
                  <a:ext uri="{FF2B5EF4-FFF2-40B4-BE49-F238E27FC236}">
                    <a16:creationId xmlns:a16="http://schemas.microsoft.com/office/drawing/2014/main" id="{6CD29D21-4B10-AE47-AE46-F9CCD05D740B}"/>
                  </a:ext>
                </a:extLst>
              </p:cNvPr>
              <p:cNvSpPr/>
              <p:nvPr/>
            </p:nvSpPr>
            <p:spPr>
              <a:xfrm>
                <a:off x="2028758" y="2615458"/>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4" name="object 10">
                <a:extLst>
                  <a:ext uri="{FF2B5EF4-FFF2-40B4-BE49-F238E27FC236}">
                    <a16:creationId xmlns:a16="http://schemas.microsoft.com/office/drawing/2014/main" id="{53200BCD-4A50-DD40-8FB6-346BB9E532C3}"/>
                  </a:ext>
                </a:extLst>
              </p:cNvPr>
              <p:cNvSpPr/>
              <p:nvPr/>
            </p:nvSpPr>
            <p:spPr>
              <a:xfrm>
                <a:off x="2028758" y="2615458"/>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5" name="object 11">
                <a:extLst>
                  <a:ext uri="{FF2B5EF4-FFF2-40B4-BE49-F238E27FC236}">
                    <a16:creationId xmlns:a16="http://schemas.microsoft.com/office/drawing/2014/main" id="{0375BAF2-6E9C-F147-8143-E8FD8DD19121}"/>
                  </a:ext>
                </a:extLst>
              </p:cNvPr>
              <p:cNvSpPr/>
              <p:nvPr/>
            </p:nvSpPr>
            <p:spPr>
              <a:xfrm>
                <a:off x="2053226" y="2741293"/>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6" name="object 12">
                <a:extLst>
                  <a:ext uri="{FF2B5EF4-FFF2-40B4-BE49-F238E27FC236}">
                    <a16:creationId xmlns:a16="http://schemas.microsoft.com/office/drawing/2014/main" id="{1D0A6574-F68B-644C-AABC-F31B1ED7FCAA}"/>
                  </a:ext>
                </a:extLst>
              </p:cNvPr>
              <p:cNvSpPr/>
              <p:nvPr/>
            </p:nvSpPr>
            <p:spPr>
              <a:xfrm>
                <a:off x="2053226" y="2741293"/>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7" name="object 13">
                <a:extLst>
                  <a:ext uri="{FF2B5EF4-FFF2-40B4-BE49-F238E27FC236}">
                    <a16:creationId xmlns:a16="http://schemas.microsoft.com/office/drawing/2014/main" id="{BF4DA43D-D895-3B41-899B-88BB00F53072}"/>
                  </a:ext>
                </a:extLst>
              </p:cNvPr>
              <p:cNvSpPr/>
              <p:nvPr/>
            </p:nvSpPr>
            <p:spPr>
              <a:xfrm>
                <a:off x="3207298" y="2801688"/>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18" name="object 14">
                <a:extLst>
                  <a:ext uri="{FF2B5EF4-FFF2-40B4-BE49-F238E27FC236}">
                    <a16:creationId xmlns:a16="http://schemas.microsoft.com/office/drawing/2014/main" id="{6963FC10-7C65-5042-909D-5B4E9144CD3B}"/>
                  </a:ext>
                </a:extLst>
              </p:cNvPr>
              <p:cNvSpPr/>
              <p:nvPr/>
            </p:nvSpPr>
            <p:spPr>
              <a:xfrm>
                <a:off x="3207298" y="2801688"/>
                <a:ext cx="62230" cy="53975"/>
              </a:xfrm>
              <a:custGeom>
                <a:avLst/>
                <a:gdLst/>
                <a:ahLst/>
                <a:cxnLst/>
                <a:rect l="l" t="t" r="r" b="b"/>
                <a:pathLst>
                  <a:path w="62229"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19" name="object 15">
                <a:extLst>
                  <a:ext uri="{FF2B5EF4-FFF2-40B4-BE49-F238E27FC236}">
                    <a16:creationId xmlns:a16="http://schemas.microsoft.com/office/drawing/2014/main" id="{9D63B0CE-8E08-3D48-8496-54A8400F8130}"/>
                  </a:ext>
                </a:extLst>
              </p:cNvPr>
              <p:cNvSpPr/>
              <p:nvPr/>
            </p:nvSpPr>
            <p:spPr>
              <a:xfrm>
                <a:off x="2053226" y="2859438"/>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20" name="object 16">
                <a:extLst>
                  <a:ext uri="{FF2B5EF4-FFF2-40B4-BE49-F238E27FC236}">
                    <a16:creationId xmlns:a16="http://schemas.microsoft.com/office/drawing/2014/main" id="{6F8DB793-7D5F-6A4D-A417-242F18702FA8}"/>
                  </a:ext>
                </a:extLst>
              </p:cNvPr>
              <p:cNvSpPr/>
              <p:nvPr/>
            </p:nvSpPr>
            <p:spPr>
              <a:xfrm>
                <a:off x="2053226" y="2859438"/>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22" name="object 18">
                <a:extLst>
                  <a:ext uri="{FF2B5EF4-FFF2-40B4-BE49-F238E27FC236}">
                    <a16:creationId xmlns:a16="http://schemas.microsoft.com/office/drawing/2014/main" id="{216A6CC5-D02D-E944-AAA0-58961B981CA5}"/>
                  </a:ext>
                </a:extLst>
              </p:cNvPr>
              <p:cNvSpPr/>
              <p:nvPr/>
            </p:nvSpPr>
            <p:spPr>
              <a:xfrm>
                <a:off x="2043917" y="4575681"/>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p:spPr>
            <p:txBody>
              <a:bodyPr wrap="square" lIns="0" tIns="0" rIns="0" bIns="0" rtlCol="0"/>
              <a:lstStyle/>
              <a:p>
                <a:endParaRPr>
                  <a:solidFill>
                    <a:schemeClr val="tx1"/>
                  </a:solidFill>
                </a:endParaRPr>
              </a:p>
            </p:txBody>
          </p:sp>
          <p:sp>
            <p:nvSpPr>
              <p:cNvPr id="23" name="object 19">
                <a:extLst>
                  <a:ext uri="{FF2B5EF4-FFF2-40B4-BE49-F238E27FC236}">
                    <a16:creationId xmlns:a16="http://schemas.microsoft.com/office/drawing/2014/main" id="{2F40B7B6-4DB3-DB4E-9728-3268E8F3A37D}"/>
                  </a:ext>
                </a:extLst>
              </p:cNvPr>
              <p:cNvSpPr/>
              <p:nvPr/>
            </p:nvSpPr>
            <p:spPr>
              <a:xfrm>
                <a:off x="2043917" y="4575681"/>
                <a:ext cx="62230" cy="53975"/>
              </a:xfrm>
              <a:custGeom>
                <a:avLst/>
                <a:gdLst/>
                <a:ahLst/>
                <a:cxnLst/>
                <a:rect l="l" t="t" r="r" b="b"/>
                <a:pathLst>
                  <a:path w="62230" h="53975">
                    <a:moveTo>
                      <a:pt x="31051" y="0"/>
                    </a:moveTo>
                    <a:lnTo>
                      <a:pt x="0" y="53784"/>
                    </a:lnTo>
                    <a:lnTo>
                      <a:pt x="62102" y="53784"/>
                    </a:lnTo>
                    <a:lnTo>
                      <a:pt x="31051" y="0"/>
                    </a:lnTo>
                    <a:close/>
                  </a:path>
                </a:pathLst>
              </a:custGeom>
              <a:ln w="6350">
                <a:solidFill>
                  <a:srgbClr val="353535"/>
                </a:solidFill>
              </a:ln>
            </p:spPr>
            <p:txBody>
              <a:bodyPr wrap="square" lIns="0" tIns="0" rIns="0" bIns="0" rtlCol="0"/>
              <a:lstStyle/>
              <a:p>
                <a:endParaRPr>
                  <a:solidFill>
                    <a:schemeClr val="tx1"/>
                  </a:solidFill>
                </a:endParaRPr>
              </a:p>
            </p:txBody>
          </p:sp>
          <p:sp>
            <p:nvSpPr>
              <p:cNvPr id="24" name="object 20">
                <a:extLst>
                  <a:ext uri="{FF2B5EF4-FFF2-40B4-BE49-F238E27FC236}">
                    <a16:creationId xmlns:a16="http://schemas.microsoft.com/office/drawing/2014/main" id="{A89773C9-C683-1B4E-A9DA-D61B75A70DDD}"/>
                  </a:ext>
                </a:extLst>
              </p:cNvPr>
              <p:cNvSpPr/>
              <p:nvPr/>
            </p:nvSpPr>
            <p:spPr>
              <a:xfrm>
                <a:off x="4160344" y="231754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5" name="object 21">
                <a:extLst>
                  <a:ext uri="{FF2B5EF4-FFF2-40B4-BE49-F238E27FC236}">
                    <a16:creationId xmlns:a16="http://schemas.microsoft.com/office/drawing/2014/main" id="{EECBF5C8-2314-1743-A741-B3BD55C01EF5}"/>
                  </a:ext>
                </a:extLst>
              </p:cNvPr>
              <p:cNvSpPr/>
              <p:nvPr/>
            </p:nvSpPr>
            <p:spPr>
              <a:xfrm>
                <a:off x="4160344" y="231754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26" name="object 22">
                <a:extLst>
                  <a:ext uri="{FF2B5EF4-FFF2-40B4-BE49-F238E27FC236}">
                    <a16:creationId xmlns:a16="http://schemas.microsoft.com/office/drawing/2014/main" id="{50AF2C12-7B6E-4D40-937E-0A6315A040A5}"/>
                  </a:ext>
                </a:extLst>
              </p:cNvPr>
              <p:cNvSpPr/>
              <p:nvPr/>
            </p:nvSpPr>
            <p:spPr>
              <a:xfrm>
                <a:off x="5054088" y="237455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7" name="object 23">
                <a:extLst>
                  <a:ext uri="{FF2B5EF4-FFF2-40B4-BE49-F238E27FC236}">
                    <a16:creationId xmlns:a16="http://schemas.microsoft.com/office/drawing/2014/main" id="{B9FB5288-C866-194C-9A4A-52861DAFA4B0}"/>
                  </a:ext>
                </a:extLst>
              </p:cNvPr>
              <p:cNvSpPr/>
              <p:nvPr/>
            </p:nvSpPr>
            <p:spPr>
              <a:xfrm>
                <a:off x="5054088" y="237455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28" name="object 24">
                <a:extLst>
                  <a:ext uri="{FF2B5EF4-FFF2-40B4-BE49-F238E27FC236}">
                    <a16:creationId xmlns:a16="http://schemas.microsoft.com/office/drawing/2014/main" id="{5350D536-2190-1C4A-B825-A2FFA659C6DF}"/>
                  </a:ext>
                </a:extLst>
              </p:cNvPr>
              <p:cNvSpPr/>
              <p:nvPr/>
            </p:nvSpPr>
            <p:spPr>
              <a:xfrm>
                <a:off x="4130251" y="249584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29" name="object 25">
                <a:extLst>
                  <a:ext uri="{FF2B5EF4-FFF2-40B4-BE49-F238E27FC236}">
                    <a16:creationId xmlns:a16="http://schemas.microsoft.com/office/drawing/2014/main" id="{57002ADE-D9E7-CC4A-BF08-C81872A51D4D}"/>
                  </a:ext>
                </a:extLst>
              </p:cNvPr>
              <p:cNvSpPr/>
              <p:nvPr/>
            </p:nvSpPr>
            <p:spPr>
              <a:xfrm>
                <a:off x="4130251" y="249584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0" name="object 26">
                <a:extLst>
                  <a:ext uri="{FF2B5EF4-FFF2-40B4-BE49-F238E27FC236}">
                    <a16:creationId xmlns:a16="http://schemas.microsoft.com/office/drawing/2014/main" id="{456B0764-9F65-9B4B-9C26-00114E75056C}"/>
                  </a:ext>
                </a:extLst>
              </p:cNvPr>
              <p:cNvSpPr/>
              <p:nvPr/>
            </p:nvSpPr>
            <p:spPr>
              <a:xfrm>
                <a:off x="4140213" y="255840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1" name="object 27">
                <a:extLst>
                  <a:ext uri="{FF2B5EF4-FFF2-40B4-BE49-F238E27FC236}">
                    <a16:creationId xmlns:a16="http://schemas.microsoft.com/office/drawing/2014/main" id="{B6625081-892E-E348-A214-96FE743413D3}"/>
                  </a:ext>
                </a:extLst>
              </p:cNvPr>
              <p:cNvSpPr/>
              <p:nvPr/>
            </p:nvSpPr>
            <p:spPr>
              <a:xfrm>
                <a:off x="4140213" y="255840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2" name="object 28">
                <a:extLst>
                  <a:ext uri="{FF2B5EF4-FFF2-40B4-BE49-F238E27FC236}">
                    <a16:creationId xmlns:a16="http://schemas.microsoft.com/office/drawing/2014/main" id="{BB733915-DF8A-7C4C-A751-840E0C2AEB43}"/>
                  </a:ext>
                </a:extLst>
              </p:cNvPr>
              <p:cNvSpPr/>
              <p:nvPr/>
            </p:nvSpPr>
            <p:spPr>
              <a:xfrm>
                <a:off x="4130251" y="262097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3" name="object 29">
                <a:extLst>
                  <a:ext uri="{FF2B5EF4-FFF2-40B4-BE49-F238E27FC236}">
                    <a16:creationId xmlns:a16="http://schemas.microsoft.com/office/drawing/2014/main" id="{2DCEE9F9-DE14-314F-8A8B-085B8B0CE743}"/>
                  </a:ext>
                </a:extLst>
              </p:cNvPr>
              <p:cNvSpPr/>
              <p:nvPr/>
            </p:nvSpPr>
            <p:spPr>
              <a:xfrm>
                <a:off x="4130251" y="262097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4" name="object 30">
                <a:extLst>
                  <a:ext uri="{FF2B5EF4-FFF2-40B4-BE49-F238E27FC236}">
                    <a16:creationId xmlns:a16="http://schemas.microsoft.com/office/drawing/2014/main" id="{1BE8C17A-92F1-0044-B065-AFB2546328C8}"/>
                  </a:ext>
                </a:extLst>
              </p:cNvPr>
              <p:cNvSpPr/>
              <p:nvPr/>
            </p:nvSpPr>
            <p:spPr>
              <a:xfrm>
                <a:off x="3957229" y="268354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5" name="object 31">
                <a:extLst>
                  <a:ext uri="{FF2B5EF4-FFF2-40B4-BE49-F238E27FC236}">
                    <a16:creationId xmlns:a16="http://schemas.microsoft.com/office/drawing/2014/main" id="{4D79239C-A13B-EB42-B8B9-1A225AE0D9F1}"/>
                  </a:ext>
                </a:extLst>
              </p:cNvPr>
              <p:cNvSpPr/>
              <p:nvPr/>
            </p:nvSpPr>
            <p:spPr>
              <a:xfrm>
                <a:off x="3957229" y="268354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6" name="object 32">
                <a:extLst>
                  <a:ext uri="{FF2B5EF4-FFF2-40B4-BE49-F238E27FC236}">
                    <a16:creationId xmlns:a16="http://schemas.microsoft.com/office/drawing/2014/main" id="{81DB5696-93BE-FF49-92FF-078D0943DD87}"/>
                  </a:ext>
                </a:extLst>
              </p:cNvPr>
              <p:cNvSpPr/>
              <p:nvPr/>
            </p:nvSpPr>
            <p:spPr>
              <a:xfrm>
                <a:off x="3525928" y="274330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7" name="object 33">
                <a:extLst>
                  <a:ext uri="{FF2B5EF4-FFF2-40B4-BE49-F238E27FC236}">
                    <a16:creationId xmlns:a16="http://schemas.microsoft.com/office/drawing/2014/main" id="{4582F5C7-3A18-414B-944E-66CBDF344F06}"/>
                  </a:ext>
                </a:extLst>
              </p:cNvPr>
              <p:cNvSpPr/>
              <p:nvPr/>
            </p:nvSpPr>
            <p:spPr>
              <a:xfrm>
                <a:off x="3525928" y="274330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38" name="object 34">
                <a:extLst>
                  <a:ext uri="{FF2B5EF4-FFF2-40B4-BE49-F238E27FC236}">
                    <a16:creationId xmlns:a16="http://schemas.microsoft.com/office/drawing/2014/main" id="{FE188336-AB3C-5E4A-8929-24E0D3829C2A}"/>
                  </a:ext>
                </a:extLst>
              </p:cNvPr>
              <p:cNvSpPr/>
              <p:nvPr/>
            </p:nvSpPr>
            <p:spPr>
              <a:xfrm>
                <a:off x="3617241" y="292522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39" name="object 35">
                <a:extLst>
                  <a:ext uri="{FF2B5EF4-FFF2-40B4-BE49-F238E27FC236}">
                    <a16:creationId xmlns:a16="http://schemas.microsoft.com/office/drawing/2014/main" id="{E0E0C605-6B82-B241-B2B4-3076684B9E0B}"/>
                  </a:ext>
                </a:extLst>
              </p:cNvPr>
              <p:cNvSpPr/>
              <p:nvPr/>
            </p:nvSpPr>
            <p:spPr>
              <a:xfrm>
                <a:off x="3617241" y="292522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0" name="object 36">
                <a:extLst>
                  <a:ext uri="{FF2B5EF4-FFF2-40B4-BE49-F238E27FC236}">
                    <a16:creationId xmlns:a16="http://schemas.microsoft.com/office/drawing/2014/main" id="{0AEB5940-52A7-5D45-B911-13BD6E3A177B}"/>
                  </a:ext>
                </a:extLst>
              </p:cNvPr>
              <p:cNvSpPr/>
              <p:nvPr/>
            </p:nvSpPr>
            <p:spPr>
              <a:xfrm>
                <a:off x="3530838" y="298801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1" name="object 37">
                <a:extLst>
                  <a:ext uri="{FF2B5EF4-FFF2-40B4-BE49-F238E27FC236}">
                    <a16:creationId xmlns:a16="http://schemas.microsoft.com/office/drawing/2014/main" id="{1AB30D74-087E-8941-BD89-F9F3668C46D4}"/>
                  </a:ext>
                </a:extLst>
              </p:cNvPr>
              <p:cNvSpPr/>
              <p:nvPr/>
            </p:nvSpPr>
            <p:spPr>
              <a:xfrm>
                <a:off x="3530838" y="298801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2" name="object 38">
                <a:extLst>
                  <a:ext uri="{FF2B5EF4-FFF2-40B4-BE49-F238E27FC236}">
                    <a16:creationId xmlns:a16="http://schemas.microsoft.com/office/drawing/2014/main" id="{0EF02221-A19C-114A-B8AA-A6739388B49B}"/>
                  </a:ext>
                </a:extLst>
              </p:cNvPr>
              <p:cNvSpPr/>
              <p:nvPr/>
            </p:nvSpPr>
            <p:spPr>
              <a:xfrm>
                <a:off x="3421924" y="305135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3" name="object 39">
                <a:extLst>
                  <a:ext uri="{FF2B5EF4-FFF2-40B4-BE49-F238E27FC236}">
                    <a16:creationId xmlns:a16="http://schemas.microsoft.com/office/drawing/2014/main" id="{2C2664AF-A270-D045-B4C6-765DA1087C7C}"/>
                  </a:ext>
                </a:extLst>
              </p:cNvPr>
              <p:cNvSpPr/>
              <p:nvPr/>
            </p:nvSpPr>
            <p:spPr>
              <a:xfrm>
                <a:off x="3421924" y="305135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4" name="object 40">
                <a:extLst>
                  <a:ext uri="{FF2B5EF4-FFF2-40B4-BE49-F238E27FC236}">
                    <a16:creationId xmlns:a16="http://schemas.microsoft.com/office/drawing/2014/main" id="{EE582D95-1418-3D42-A9D2-15682C6CC674}"/>
                  </a:ext>
                </a:extLst>
              </p:cNvPr>
              <p:cNvSpPr/>
              <p:nvPr/>
            </p:nvSpPr>
            <p:spPr>
              <a:xfrm>
                <a:off x="3264302" y="323242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5" name="object 41">
                <a:extLst>
                  <a:ext uri="{FF2B5EF4-FFF2-40B4-BE49-F238E27FC236}">
                    <a16:creationId xmlns:a16="http://schemas.microsoft.com/office/drawing/2014/main" id="{A04A3D83-1135-974F-ACD7-8B49DE19E849}"/>
                  </a:ext>
                </a:extLst>
              </p:cNvPr>
              <p:cNvSpPr/>
              <p:nvPr/>
            </p:nvSpPr>
            <p:spPr>
              <a:xfrm>
                <a:off x="3264302" y="323242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6" name="object 42">
                <a:extLst>
                  <a:ext uri="{FF2B5EF4-FFF2-40B4-BE49-F238E27FC236}">
                    <a16:creationId xmlns:a16="http://schemas.microsoft.com/office/drawing/2014/main" id="{00B9C7DE-977C-3149-BE79-16E7785F108C}"/>
                  </a:ext>
                </a:extLst>
              </p:cNvPr>
              <p:cNvSpPr/>
              <p:nvPr/>
            </p:nvSpPr>
            <p:spPr>
              <a:xfrm>
                <a:off x="2960571" y="329534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47" name="object 43">
                <a:extLst>
                  <a:ext uri="{FF2B5EF4-FFF2-40B4-BE49-F238E27FC236}">
                    <a16:creationId xmlns:a16="http://schemas.microsoft.com/office/drawing/2014/main" id="{EFD504E4-DD13-CD42-BCDA-0EA6BCB2954B}"/>
                  </a:ext>
                </a:extLst>
              </p:cNvPr>
              <p:cNvSpPr/>
              <p:nvPr/>
            </p:nvSpPr>
            <p:spPr>
              <a:xfrm>
                <a:off x="2960571" y="329534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49" name="object 45">
                <a:extLst>
                  <a:ext uri="{FF2B5EF4-FFF2-40B4-BE49-F238E27FC236}">
                    <a16:creationId xmlns:a16="http://schemas.microsoft.com/office/drawing/2014/main" id="{21C18A70-D456-CD49-88CD-858BF1913F47}"/>
                  </a:ext>
                </a:extLst>
              </p:cNvPr>
              <p:cNvSpPr/>
              <p:nvPr/>
            </p:nvSpPr>
            <p:spPr>
              <a:xfrm>
                <a:off x="2115325" y="243825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0" name="object 46">
                <a:extLst>
                  <a:ext uri="{FF2B5EF4-FFF2-40B4-BE49-F238E27FC236}">
                    <a16:creationId xmlns:a16="http://schemas.microsoft.com/office/drawing/2014/main" id="{F432C4EE-C676-FE4A-B283-A24E5F8B4146}"/>
                  </a:ext>
                </a:extLst>
              </p:cNvPr>
              <p:cNvSpPr/>
              <p:nvPr/>
            </p:nvSpPr>
            <p:spPr>
              <a:xfrm>
                <a:off x="2115325" y="243825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1" name="object 47">
                <a:extLst>
                  <a:ext uri="{FF2B5EF4-FFF2-40B4-BE49-F238E27FC236}">
                    <a16:creationId xmlns:a16="http://schemas.microsoft.com/office/drawing/2014/main" id="{CC15DA93-0463-8347-AEA7-A3B34BF8CB7D}"/>
                  </a:ext>
                </a:extLst>
              </p:cNvPr>
              <p:cNvSpPr/>
              <p:nvPr/>
            </p:nvSpPr>
            <p:spPr>
              <a:xfrm>
                <a:off x="2960571" y="335739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2" name="object 48">
                <a:extLst>
                  <a:ext uri="{FF2B5EF4-FFF2-40B4-BE49-F238E27FC236}">
                    <a16:creationId xmlns:a16="http://schemas.microsoft.com/office/drawing/2014/main" id="{E331416C-B769-9A48-8A92-C335BDC1AA84}"/>
                  </a:ext>
                </a:extLst>
              </p:cNvPr>
              <p:cNvSpPr/>
              <p:nvPr/>
            </p:nvSpPr>
            <p:spPr>
              <a:xfrm>
                <a:off x="2960571" y="335739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3" name="object 49">
                <a:extLst>
                  <a:ext uri="{FF2B5EF4-FFF2-40B4-BE49-F238E27FC236}">
                    <a16:creationId xmlns:a16="http://schemas.microsoft.com/office/drawing/2014/main" id="{279D6208-33D0-A542-960D-1119CE95E989}"/>
                  </a:ext>
                </a:extLst>
              </p:cNvPr>
              <p:cNvSpPr/>
              <p:nvPr/>
            </p:nvSpPr>
            <p:spPr>
              <a:xfrm>
                <a:off x="3022624" y="341944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4" name="object 50">
                <a:extLst>
                  <a:ext uri="{FF2B5EF4-FFF2-40B4-BE49-F238E27FC236}">
                    <a16:creationId xmlns:a16="http://schemas.microsoft.com/office/drawing/2014/main" id="{DD469E72-539C-7A4F-9A93-AEA36A971EF9}"/>
                  </a:ext>
                </a:extLst>
              </p:cNvPr>
              <p:cNvSpPr/>
              <p:nvPr/>
            </p:nvSpPr>
            <p:spPr>
              <a:xfrm>
                <a:off x="3022624" y="341944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5" name="object 51">
                <a:extLst>
                  <a:ext uri="{FF2B5EF4-FFF2-40B4-BE49-F238E27FC236}">
                    <a16:creationId xmlns:a16="http://schemas.microsoft.com/office/drawing/2014/main" id="{A7EF69BF-214B-5C4D-B67D-DD9D63B7530D}"/>
                  </a:ext>
                </a:extLst>
              </p:cNvPr>
              <p:cNvSpPr/>
              <p:nvPr/>
            </p:nvSpPr>
            <p:spPr>
              <a:xfrm>
                <a:off x="3213555" y="347995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6" name="object 52">
                <a:extLst>
                  <a:ext uri="{FF2B5EF4-FFF2-40B4-BE49-F238E27FC236}">
                    <a16:creationId xmlns:a16="http://schemas.microsoft.com/office/drawing/2014/main" id="{59C056A6-B8CD-2942-8120-7531CAB9C3A7}"/>
                  </a:ext>
                </a:extLst>
              </p:cNvPr>
              <p:cNvSpPr/>
              <p:nvPr/>
            </p:nvSpPr>
            <p:spPr>
              <a:xfrm>
                <a:off x="3213555" y="347995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7" name="object 53">
                <a:extLst>
                  <a:ext uri="{FF2B5EF4-FFF2-40B4-BE49-F238E27FC236}">
                    <a16:creationId xmlns:a16="http://schemas.microsoft.com/office/drawing/2014/main" id="{3F2F189B-4500-7B46-BA61-E9DEA950FBF7}"/>
                  </a:ext>
                </a:extLst>
              </p:cNvPr>
              <p:cNvSpPr/>
              <p:nvPr/>
            </p:nvSpPr>
            <p:spPr>
              <a:xfrm>
                <a:off x="2978510" y="354047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58" name="object 54">
                <a:extLst>
                  <a:ext uri="{FF2B5EF4-FFF2-40B4-BE49-F238E27FC236}">
                    <a16:creationId xmlns:a16="http://schemas.microsoft.com/office/drawing/2014/main" id="{45C2E891-8C91-5B4A-864C-5862197F6CF7}"/>
                  </a:ext>
                </a:extLst>
              </p:cNvPr>
              <p:cNvSpPr/>
              <p:nvPr/>
            </p:nvSpPr>
            <p:spPr>
              <a:xfrm>
                <a:off x="2978510" y="354047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59" name="object 55">
                <a:extLst>
                  <a:ext uri="{FF2B5EF4-FFF2-40B4-BE49-F238E27FC236}">
                    <a16:creationId xmlns:a16="http://schemas.microsoft.com/office/drawing/2014/main" id="{D80CD68B-D166-5542-A95D-EC5E04C401CF}"/>
                  </a:ext>
                </a:extLst>
              </p:cNvPr>
              <p:cNvSpPr/>
              <p:nvPr/>
            </p:nvSpPr>
            <p:spPr>
              <a:xfrm>
                <a:off x="2994628" y="3664983"/>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0" name="object 56">
                <a:extLst>
                  <a:ext uri="{FF2B5EF4-FFF2-40B4-BE49-F238E27FC236}">
                    <a16:creationId xmlns:a16="http://schemas.microsoft.com/office/drawing/2014/main" id="{3E624892-7D86-3B4B-BC34-950A091A50FA}"/>
                  </a:ext>
                </a:extLst>
              </p:cNvPr>
              <p:cNvSpPr/>
              <p:nvPr/>
            </p:nvSpPr>
            <p:spPr>
              <a:xfrm>
                <a:off x="2994628" y="3664983"/>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1" name="object 57">
                <a:extLst>
                  <a:ext uri="{FF2B5EF4-FFF2-40B4-BE49-F238E27FC236}">
                    <a16:creationId xmlns:a16="http://schemas.microsoft.com/office/drawing/2014/main" id="{92A2368A-0AAE-3F44-AFCA-5305B1604E2D}"/>
                  </a:ext>
                </a:extLst>
              </p:cNvPr>
              <p:cNvSpPr/>
              <p:nvPr/>
            </p:nvSpPr>
            <p:spPr>
              <a:xfrm>
                <a:off x="2383631" y="360246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2" name="object 58">
                <a:extLst>
                  <a:ext uri="{FF2B5EF4-FFF2-40B4-BE49-F238E27FC236}">
                    <a16:creationId xmlns:a16="http://schemas.microsoft.com/office/drawing/2014/main" id="{BEE753C5-03D4-D94A-826B-18C5E145A7A0}"/>
                  </a:ext>
                </a:extLst>
              </p:cNvPr>
              <p:cNvSpPr/>
              <p:nvPr/>
            </p:nvSpPr>
            <p:spPr>
              <a:xfrm>
                <a:off x="2383631" y="360246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3" name="object 59">
                <a:extLst>
                  <a:ext uri="{FF2B5EF4-FFF2-40B4-BE49-F238E27FC236}">
                    <a16:creationId xmlns:a16="http://schemas.microsoft.com/office/drawing/2014/main" id="{F907EF91-D341-A246-BC53-994DECF7C29A}"/>
                  </a:ext>
                </a:extLst>
              </p:cNvPr>
              <p:cNvSpPr/>
              <p:nvPr/>
            </p:nvSpPr>
            <p:spPr>
              <a:xfrm>
                <a:off x="2576271" y="378331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dirty="0">
                  <a:solidFill>
                    <a:schemeClr val="tx1"/>
                  </a:solidFill>
                </a:endParaRPr>
              </a:p>
            </p:txBody>
          </p:sp>
          <p:sp>
            <p:nvSpPr>
              <p:cNvPr id="64" name="object 60">
                <a:extLst>
                  <a:ext uri="{FF2B5EF4-FFF2-40B4-BE49-F238E27FC236}">
                    <a16:creationId xmlns:a16="http://schemas.microsoft.com/office/drawing/2014/main" id="{BC5387F5-047C-614E-992B-9C5D286E396B}"/>
                  </a:ext>
                </a:extLst>
              </p:cNvPr>
              <p:cNvSpPr/>
              <p:nvPr/>
            </p:nvSpPr>
            <p:spPr>
              <a:xfrm>
                <a:off x="2576271" y="378331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6" name="object 62">
                <a:extLst>
                  <a:ext uri="{FF2B5EF4-FFF2-40B4-BE49-F238E27FC236}">
                    <a16:creationId xmlns:a16="http://schemas.microsoft.com/office/drawing/2014/main" id="{99999F87-F529-C340-A922-05EA677F0F96}"/>
                  </a:ext>
                </a:extLst>
              </p:cNvPr>
              <p:cNvSpPr/>
              <p:nvPr/>
            </p:nvSpPr>
            <p:spPr>
              <a:xfrm>
                <a:off x="2667316" y="409221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7" name="object 63">
                <a:extLst>
                  <a:ext uri="{FF2B5EF4-FFF2-40B4-BE49-F238E27FC236}">
                    <a16:creationId xmlns:a16="http://schemas.microsoft.com/office/drawing/2014/main" id="{3B060969-01E3-484B-92A6-A9EAD8C2A36F}"/>
                  </a:ext>
                </a:extLst>
              </p:cNvPr>
              <p:cNvSpPr/>
              <p:nvPr/>
            </p:nvSpPr>
            <p:spPr>
              <a:xfrm>
                <a:off x="2667316" y="409221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68" name="object 64">
                <a:extLst>
                  <a:ext uri="{FF2B5EF4-FFF2-40B4-BE49-F238E27FC236}">
                    <a16:creationId xmlns:a16="http://schemas.microsoft.com/office/drawing/2014/main" id="{039CCF21-C662-6142-8273-3B04ACE9E8AE}"/>
                  </a:ext>
                </a:extLst>
              </p:cNvPr>
              <p:cNvSpPr/>
              <p:nvPr/>
            </p:nvSpPr>
            <p:spPr>
              <a:xfrm>
                <a:off x="2369550" y="415305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69" name="object 65">
                <a:extLst>
                  <a:ext uri="{FF2B5EF4-FFF2-40B4-BE49-F238E27FC236}">
                    <a16:creationId xmlns:a16="http://schemas.microsoft.com/office/drawing/2014/main" id="{218F86D5-FC30-E947-8A65-E5D1C083F962}"/>
                  </a:ext>
                </a:extLst>
              </p:cNvPr>
              <p:cNvSpPr/>
              <p:nvPr/>
            </p:nvSpPr>
            <p:spPr>
              <a:xfrm>
                <a:off x="2369550" y="415305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1" name="object 67">
                <a:extLst>
                  <a:ext uri="{FF2B5EF4-FFF2-40B4-BE49-F238E27FC236}">
                    <a16:creationId xmlns:a16="http://schemas.microsoft.com/office/drawing/2014/main" id="{BC4659A7-1F27-1C40-AE87-E725053E1A71}"/>
                  </a:ext>
                </a:extLst>
              </p:cNvPr>
              <p:cNvSpPr/>
              <p:nvPr/>
            </p:nvSpPr>
            <p:spPr>
              <a:xfrm>
                <a:off x="2292827" y="446185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2" name="object 68">
                <a:extLst>
                  <a:ext uri="{FF2B5EF4-FFF2-40B4-BE49-F238E27FC236}">
                    <a16:creationId xmlns:a16="http://schemas.microsoft.com/office/drawing/2014/main" id="{438366F7-7EEA-254A-ADEC-F4E5D9D7B22C}"/>
                  </a:ext>
                </a:extLst>
              </p:cNvPr>
              <p:cNvSpPr/>
              <p:nvPr/>
            </p:nvSpPr>
            <p:spPr>
              <a:xfrm>
                <a:off x="2292827" y="446185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3" name="object 69">
                <a:extLst>
                  <a:ext uri="{FF2B5EF4-FFF2-40B4-BE49-F238E27FC236}">
                    <a16:creationId xmlns:a16="http://schemas.microsoft.com/office/drawing/2014/main" id="{D201C751-1187-5E42-A7A2-B47E4372C149}"/>
                  </a:ext>
                </a:extLst>
              </p:cNvPr>
              <p:cNvSpPr/>
              <p:nvPr/>
            </p:nvSpPr>
            <p:spPr>
              <a:xfrm>
                <a:off x="2369550" y="452138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4" name="object 70">
                <a:extLst>
                  <a:ext uri="{FF2B5EF4-FFF2-40B4-BE49-F238E27FC236}">
                    <a16:creationId xmlns:a16="http://schemas.microsoft.com/office/drawing/2014/main" id="{6F4F767B-745D-4841-9EB5-5482B735D9E0}"/>
                  </a:ext>
                </a:extLst>
              </p:cNvPr>
              <p:cNvSpPr/>
              <p:nvPr/>
            </p:nvSpPr>
            <p:spPr>
              <a:xfrm>
                <a:off x="2369550" y="452138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5" name="object 71">
                <a:extLst>
                  <a:ext uri="{FF2B5EF4-FFF2-40B4-BE49-F238E27FC236}">
                    <a16:creationId xmlns:a16="http://schemas.microsoft.com/office/drawing/2014/main" id="{008C0514-C77F-AB4F-BA5D-0237B719BCC3}"/>
                  </a:ext>
                </a:extLst>
              </p:cNvPr>
              <p:cNvSpPr/>
              <p:nvPr/>
            </p:nvSpPr>
            <p:spPr>
              <a:xfrm>
                <a:off x="2386181" y="4644129"/>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6" name="object 72">
                <a:extLst>
                  <a:ext uri="{FF2B5EF4-FFF2-40B4-BE49-F238E27FC236}">
                    <a16:creationId xmlns:a16="http://schemas.microsoft.com/office/drawing/2014/main" id="{BBFABA8F-7FEF-A344-924F-FB769FDB70CB}"/>
                  </a:ext>
                </a:extLst>
              </p:cNvPr>
              <p:cNvSpPr/>
              <p:nvPr/>
            </p:nvSpPr>
            <p:spPr>
              <a:xfrm>
                <a:off x="2386181" y="4644129"/>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7" name="object 73">
                <a:extLst>
                  <a:ext uri="{FF2B5EF4-FFF2-40B4-BE49-F238E27FC236}">
                    <a16:creationId xmlns:a16="http://schemas.microsoft.com/office/drawing/2014/main" id="{B585A126-2AE8-0942-9B4D-87C2FA978240}"/>
                  </a:ext>
                </a:extLst>
              </p:cNvPr>
              <p:cNvSpPr/>
              <p:nvPr/>
            </p:nvSpPr>
            <p:spPr>
              <a:xfrm>
                <a:off x="2362730" y="4825817"/>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78" name="object 74">
                <a:extLst>
                  <a:ext uri="{FF2B5EF4-FFF2-40B4-BE49-F238E27FC236}">
                    <a16:creationId xmlns:a16="http://schemas.microsoft.com/office/drawing/2014/main" id="{C3779BD3-B406-8948-912D-4F8719515E2B}"/>
                  </a:ext>
                </a:extLst>
              </p:cNvPr>
              <p:cNvSpPr/>
              <p:nvPr/>
            </p:nvSpPr>
            <p:spPr>
              <a:xfrm>
                <a:off x="2362730" y="482581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79" name="object 75">
                <a:extLst>
                  <a:ext uri="{FF2B5EF4-FFF2-40B4-BE49-F238E27FC236}">
                    <a16:creationId xmlns:a16="http://schemas.microsoft.com/office/drawing/2014/main" id="{9722E151-9F84-5A4A-94AF-0D8D0B61B099}"/>
                  </a:ext>
                </a:extLst>
              </p:cNvPr>
              <p:cNvSpPr/>
              <p:nvPr/>
            </p:nvSpPr>
            <p:spPr>
              <a:xfrm>
                <a:off x="2096184" y="489003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0" name="object 76">
                <a:extLst>
                  <a:ext uri="{FF2B5EF4-FFF2-40B4-BE49-F238E27FC236}">
                    <a16:creationId xmlns:a16="http://schemas.microsoft.com/office/drawing/2014/main" id="{EBD5FD91-0EA8-FE4F-8328-F6AFC96A6202}"/>
                  </a:ext>
                </a:extLst>
              </p:cNvPr>
              <p:cNvSpPr/>
              <p:nvPr/>
            </p:nvSpPr>
            <p:spPr>
              <a:xfrm>
                <a:off x="2096184" y="489003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1" name="object 77">
                <a:extLst>
                  <a:ext uri="{FF2B5EF4-FFF2-40B4-BE49-F238E27FC236}">
                    <a16:creationId xmlns:a16="http://schemas.microsoft.com/office/drawing/2014/main" id="{47285747-90C6-D746-AB5B-19C63E1D96A0}"/>
                  </a:ext>
                </a:extLst>
              </p:cNvPr>
              <p:cNvSpPr/>
              <p:nvPr/>
            </p:nvSpPr>
            <p:spPr>
              <a:xfrm>
                <a:off x="2334522" y="4954252"/>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2" name="object 78">
                <a:extLst>
                  <a:ext uri="{FF2B5EF4-FFF2-40B4-BE49-F238E27FC236}">
                    <a16:creationId xmlns:a16="http://schemas.microsoft.com/office/drawing/2014/main" id="{649DDAB0-683E-FD48-97A7-583A32ADFB9A}"/>
                  </a:ext>
                </a:extLst>
              </p:cNvPr>
              <p:cNvSpPr/>
              <p:nvPr/>
            </p:nvSpPr>
            <p:spPr>
              <a:xfrm>
                <a:off x="2334522" y="4954252"/>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3" name="object 79">
                <a:extLst>
                  <a:ext uri="{FF2B5EF4-FFF2-40B4-BE49-F238E27FC236}">
                    <a16:creationId xmlns:a16="http://schemas.microsoft.com/office/drawing/2014/main" id="{20DFAB1D-BF0D-4B4A-9A92-3BCDEA59E374}"/>
                  </a:ext>
                </a:extLst>
              </p:cNvPr>
              <p:cNvSpPr/>
              <p:nvPr/>
            </p:nvSpPr>
            <p:spPr>
              <a:xfrm>
                <a:off x="2373111" y="5068925"/>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4" name="object 80">
                <a:extLst>
                  <a:ext uri="{FF2B5EF4-FFF2-40B4-BE49-F238E27FC236}">
                    <a16:creationId xmlns:a16="http://schemas.microsoft.com/office/drawing/2014/main" id="{32E7EDBB-FB7D-B447-9F24-ACB5DA825809}"/>
                  </a:ext>
                </a:extLst>
              </p:cNvPr>
              <p:cNvSpPr/>
              <p:nvPr/>
            </p:nvSpPr>
            <p:spPr>
              <a:xfrm>
                <a:off x="2373111" y="506892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5" name="object 81">
                <a:extLst>
                  <a:ext uri="{FF2B5EF4-FFF2-40B4-BE49-F238E27FC236}">
                    <a16:creationId xmlns:a16="http://schemas.microsoft.com/office/drawing/2014/main" id="{E0F4BF14-95DC-FB4E-9BC4-852B12F29017}"/>
                  </a:ext>
                </a:extLst>
              </p:cNvPr>
              <p:cNvSpPr/>
              <p:nvPr/>
            </p:nvSpPr>
            <p:spPr>
              <a:xfrm>
                <a:off x="2119636" y="5257270"/>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6" name="object 82">
                <a:extLst>
                  <a:ext uri="{FF2B5EF4-FFF2-40B4-BE49-F238E27FC236}">
                    <a16:creationId xmlns:a16="http://schemas.microsoft.com/office/drawing/2014/main" id="{DA5C871D-2479-9F4E-8F80-F6F7623702A8}"/>
                  </a:ext>
                </a:extLst>
              </p:cNvPr>
              <p:cNvSpPr/>
              <p:nvPr/>
            </p:nvSpPr>
            <p:spPr>
              <a:xfrm>
                <a:off x="2119636" y="5257270"/>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7" name="object 83">
                <a:extLst>
                  <a:ext uri="{FF2B5EF4-FFF2-40B4-BE49-F238E27FC236}">
                    <a16:creationId xmlns:a16="http://schemas.microsoft.com/office/drawing/2014/main" id="{356139EC-39F5-3445-896D-EE4BEAD8D93F}"/>
                  </a:ext>
                </a:extLst>
              </p:cNvPr>
              <p:cNvSpPr/>
              <p:nvPr/>
            </p:nvSpPr>
            <p:spPr>
              <a:xfrm>
                <a:off x="2110257" y="5381998"/>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88" name="object 84">
                <a:extLst>
                  <a:ext uri="{FF2B5EF4-FFF2-40B4-BE49-F238E27FC236}">
                    <a16:creationId xmlns:a16="http://schemas.microsoft.com/office/drawing/2014/main" id="{9C460076-91A3-FC4F-A85D-42AACE4932FE}"/>
                  </a:ext>
                </a:extLst>
              </p:cNvPr>
              <p:cNvSpPr/>
              <p:nvPr/>
            </p:nvSpPr>
            <p:spPr>
              <a:xfrm>
                <a:off x="2110257" y="538199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89" name="object 85">
                <a:extLst>
                  <a:ext uri="{FF2B5EF4-FFF2-40B4-BE49-F238E27FC236}">
                    <a16:creationId xmlns:a16="http://schemas.microsoft.com/office/drawing/2014/main" id="{355C436E-B055-D841-A922-00E2364CFD3B}"/>
                  </a:ext>
                </a:extLst>
              </p:cNvPr>
              <p:cNvSpPr/>
              <p:nvPr/>
            </p:nvSpPr>
            <p:spPr>
              <a:xfrm>
                <a:off x="2143086" y="5626676"/>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90" name="object 86">
                <a:extLst>
                  <a:ext uri="{FF2B5EF4-FFF2-40B4-BE49-F238E27FC236}">
                    <a16:creationId xmlns:a16="http://schemas.microsoft.com/office/drawing/2014/main" id="{262904F9-57D1-8948-85AA-655979C1F5DD}"/>
                  </a:ext>
                </a:extLst>
              </p:cNvPr>
              <p:cNvSpPr/>
              <p:nvPr/>
            </p:nvSpPr>
            <p:spPr>
              <a:xfrm>
                <a:off x="2143086" y="5626676"/>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91" name="object 87">
                <a:extLst>
                  <a:ext uri="{FF2B5EF4-FFF2-40B4-BE49-F238E27FC236}">
                    <a16:creationId xmlns:a16="http://schemas.microsoft.com/office/drawing/2014/main" id="{41FE5325-EDAE-6145-A06C-33FE16C1D7AC}"/>
                  </a:ext>
                </a:extLst>
              </p:cNvPr>
              <p:cNvSpPr/>
              <p:nvPr/>
            </p:nvSpPr>
            <p:spPr>
              <a:xfrm>
                <a:off x="2625543" y="4706834"/>
                <a:ext cx="46990" cy="46990"/>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p:spPr>
            <p:txBody>
              <a:bodyPr wrap="square" lIns="0" tIns="0" rIns="0" bIns="0" rtlCol="0"/>
              <a:lstStyle/>
              <a:p>
                <a:endParaRPr>
                  <a:solidFill>
                    <a:schemeClr val="tx1"/>
                  </a:solidFill>
                </a:endParaRPr>
              </a:p>
            </p:txBody>
          </p:sp>
          <p:sp>
            <p:nvSpPr>
              <p:cNvPr id="92" name="object 88">
                <a:extLst>
                  <a:ext uri="{FF2B5EF4-FFF2-40B4-BE49-F238E27FC236}">
                    <a16:creationId xmlns:a16="http://schemas.microsoft.com/office/drawing/2014/main" id="{7D682C35-B985-D94D-B3EE-B3DEDFB9F0EA}"/>
                  </a:ext>
                </a:extLst>
              </p:cNvPr>
              <p:cNvSpPr/>
              <p:nvPr/>
            </p:nvSpPr>
            <p:spPr>
              <a:xfrm>
                <a:off x="2625543" y="470683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ln w="6350">
                <a:solidFill>
                  <a:srgbClr val="353535"/>
                </a:solidFill>
              </a:ln>
            </p:spPr>
            <p:txBody>
              <a:bodyPr wrap="square" lIns="0" tIns="0" rIns="0" bIns="0" rtlCol="0"/>
              <a:lstStyle/>
              <a:p>
                <a:endParaRPr>
                  <a:solidFill>
                    <a:schemeClr val="tx1"/>
                  </a:solidFill>
                </a:endParaRPr>
              </a:p>
            </p:txBody>
          </p:sp>
          <p:sp>
            <p:nvSpPr>
              <p:cNvPr id="93" name="object 89">
                <a:extLst>
                  <a:ext uri="{FF2B5EF4-FFF2-40B4-BE49-F238E27FC236}">
                    <a16:creationId xmlns:a16="http://schemas.microsoft.com/office/drawing/2014/main" id="{7DD7CBCD-CAA0-5142-95D7-1FAB693BC178}"/>
                  </a:ext>
                </a:extLst>
              </p:cNvPr>
              <p:cNvSpPr/>
              <p:nvPr/>
            </p:nvSpPr>
            <p:spPr>
              <a:xfrm>
                <a:off x="2314809" y="5134904"/>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4" name="object 90">
                <a:extLst>
                  <a:ext uri="{FF2B5EF4-FFF2-40B4-BE49-F238E27FC236}">
                    <a16:creationId xmlns:a16="http://schemas.microsoft.com/office/drawing/2014/main" id="{4BA46E3D-3289-B240-ADE7-F95868614455}"/>
                  </a:ext>
                </a:extLst>
              </p:cNvPr>
              <p:cNvSpPr/>
              <p:nvPr/>
            </p:nvSpPr>
            <p:spPr>
              <a:xfrm>
                <a:off x="2468957" y="4581372"/>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5" name="object 91">
                <a:extLst>
                  <a:ext uri="{FF2B5EF4-FFF2-40B4-BE49-F238E27FC236}">
                    <a16:creationId xmlns:a16="http://schemas.microsoft.com/office/drawing/2014/main" id="{584B7135-666F-4744-ABE9-EABDD472BADE}"/>
                  </a:ext>
                </a:extLst>
              </p:cNvPr>
              <p:cNvSpPr/>
              <p:nvPr/>
            </p:nvSpPr>
            <p:spPr>
              <a:xfrm>
                <a:off x="2517194" y="4401045"/>
                <a:ext cx="48260" cy="48260"/>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6350">
                <a:solidFill>
                  <a:srgbClr val="353535"/>
                </a:solidFill>
              </a:ln>
            </p:spPr>
            <p:txBody>
              <a:bodyPr wrap="square" lIns="0" tIns="0" rIns="0" bIns="0" rtlCol="0"/>
              <a:lstStyle/>
              <a:p>
                <a:endParaRPr>
                  <a:solidFill>
                    <a:schemeClr val="tx1"/>
                  </a:solidFill>
                </a:endParaRPr>
              </a:p>
            </p:txBody>
          </p:sp>
          <p:sp>
            <p:nvSpPr>
              <p:cNvPr id="96" name="object 92">
                <a:extLst>
                  <a:ext uri="{FF2B5EF4-FFF2-40B4-BE49-F238E27FC236}">
                    <a16:creationId xmlns:a16="http://schemas.microsoft.com/office/drawing/2014/main" id="{D96A4BEF-DEE5-534D-B6BA-ADDBC6A9ACD0}"/>
                  </a:ext>
                </a:extLst>
              </p:cNvPr>
              <p:cNvSpPr/>
              <p:nvPr/>
            </p:nvSpPr>
            <p:spPr>
              <a:xfrm>
                <a:off x="1783157" y="2184082"/>
                <a:ext cx="6384290" cy="3578225"/>
              </a:xfrm>
              <a:custGeom>
                <a:avLst/>
                <a:gdLst/>
                <a:ahLst/>
                <a:cxnLst/>
                <a:rect l="l" t="t" r="r" b="b"/>
                <a:pathLst>
                  <a:path w="6384290" h="3578225">
                    <a:moveTo>
                      <a:pt x="0" y="0"/>
                    </a:moveTo>
                    <a:lnTo>
                      <a:pt x="0" y="3577894"/>
                    </a:lnTo>
                    <a:lnTo>
                      <a:pt x="6384010" y="3577894"/>
                    </a:lnTo>
                  </a:path>
                </a:pathLst>
              </a:custGeom>
              <a:ln w="12700">
                <a:solidFill>
                  <a:srgbClr val="353535"/>
                </a:solidFill>
              </a:ln>
            </p:spPr>
            <p:txBody>
              <a:bodyPr wrap="square" lIns="0" tIns="0" rIns="0" bIns="0" rtlCol="0"/>
              <a:lstStyle/>
              <a:p>
                <a:endParaRPr>
                  <a:solidFill>
                    <a:schemeClr val="tx1"/>
                  </a:solidFill>
                </a:endParaRPr>
              </a:p>
            </p:txBody>
          </p:sp>
          <p:sp>
            <p:nvSpPr>
              <p:cNvPr id="97" name="object 93">
                <a:extLst>
                  <a:ext uri="{FF2B5EF4-FFF2-40B4-BE49-F238E27FC236}">
                    <a16:creationId xmlns:a16="http://schemas.microsoft.com/office/drawing/2014/main" id="{F6929FD1-C7CE-3542-831E-6A9DEA5AA584}"/>
                  </a:ext>
                </a:extLst>
              </p:cNvPr>
              <p:cNvSpPr/>
              <p:nvPr/>
            </p:nvSpPr>
            <p:spPr>
              <a:xfrm>
                <a:off x="1783157"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98" name="object 94">
                <a:extLst>
                  <a:ext uri="{FF2B5EF4-FFF2-40B4-BE49-F238E27FC236}">
                    <a16:creationId xmlns:a16="http://schemas.microsoft.com/office/drawing/2014/main" id="{605D9101-87DF-6348-A01F-D8ACE7A87A4F}"/>
                  </a:ext>
                </a:extLst>
              </p:cNvPr>
              <p:cNvSpPr/>
              <p:nvPr/>
            </p:nvSpPr>
            <p:spPr>
              <a:xfrm>
                <a:off x="2806844"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99" name="object 95">
                <a:extLst>
                  <a:ext uri="{FF2B5EF4-FFF2-40B4-BE49-F238E27FC236}">
                    <a16:creationId xmlns:a16="http://schemas.microsoft.com/office/drawing/2014/main" id="{0EC9B637-24B3-F04D-9C83-BD23C4DD4E01}"/>
                  </a:ext>
                </a:extLst>
              </p:cNvPr>
              <p:cNvSpPr/>
              <p:nvPr/>
            </p:nvSpPr>
            <p:spPr>
              <a:xfrm>
                <a:off x="3830533"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0" name="object 96">
                <a:extLst>
                  <a:ext uri="{FF2B5EF4-FFF2-40B4-BE49-F238E27FC236}">
                    <a16:creationId xmlns:a16="http://schemas.microsoft.com/office/drawing/2014/main" id="{9167BDB4-E474-3B49-A045-FAE2802C5970}"/>
                  </a:ext>
                </a:extLst>
              </p:cNvPr>
              <p:cNvSpPr/>
              <p:nvPr/>
            </p:nvSpPr>
            <p:spPr>
              <a:xfrm>
                <a:off x="4854220"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1" name="object 97">
                <a:extLst>
                  <a:ext uri="{FF2B5EF4-FFF2-40B4-BE49-F238E27FC236}">
                    <a16:creationId xmlns:a16="http://schemas.microsoft.com/office/drawing/2014/main" id="{5B6C304D-8450-9C48-A4BE-87B7319FBBC8}"/>
                  </a:ext>
                </a:extLst>
              </p:cNvPr>
              <p:cNvSpPr/>
              <p:nvPr/>
            </p:nvSpPr>
            <p:spPr>
              <a:xfrm>
                <a:off x="5877909"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2" name="object 98">
                <a:extLst>
                  <a:ext uri="{FF2B5EF4-FFF2-40B4-BE49-F238E27FC236}">
                    <a16:creationId xmlns:a16="http://schemas.microsoft.com/office/drawing/2014/main" id="{07AE3A7E-ACC1-794F-AB46-CF0F8D6F405C}"/>
                  </a:ext>
                </a:extLst>
              </p:cNvPr>
              <p:cNvSpPr/>
              <p:nvPr/>
            </p:nvSpPr>
            <p:spPr>
              <a:xfrm>
                <a:off x="6901596"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03" name="object 99">
                <a:extLst>
                  <a:ext uri="{FF2B5EF4-FFF2-40B4-BE49-F238E27FC236}">
                    <a16:creationId xmlns:a16="http://schemas.microsoft.com/office/drawing/2014/main" id="{61E70A77-3E81-FB4A-8888-B846C3E3BB59}"/>
                  </a:ext>
                </a:extLst>
              </p:cNvPr>
              <p:cNvSpPr/>
              <p:nvPr/>
            </p:nvSpPr>
            <p:spPr>
              <a:xfrm>
                <a:off x="7925283" y="5761980"/>
                <a:ext cx="0" cy="56515"/>
              </a:xfrm>
              <a:custGeom>
                <a:avLst/>
                <a:gdLst/>
                <a:ahLst/>
                <a:cxnLst/>
                <a:rect l="l" t="t" r="r" b="b"/>
                <a:pathLst>
                  <a:path h="56514">
                    <a:moveTo>
                      <a:pt x="0" y="0"/>
                    </a:moveTo>
                    <a:lnTo>
                      <a:pt x="0" y="55930"/>
                    </a:lnTo>
                  </a:path>
                </a:pathLst>
              </a:custGeom>
              <a:ln w="12700">
                <a:solidFill>
                  <a:srgbClr val="353535"/>
                </a:solidFill>
              </a:ln>
            </p:spPr>
            <p:txBody>
              <a:bodyPr wrap="square" lIns="0" tIns="0" rIns="0" bIns="0" rtlCol="0"/>
              <a:lstStyle/>
              <a:p>
                <a:endParaRPr>
                  <a:solidFill>
                    <a:schemeClr val="tx1"/>
                  </a:solidFill>
                </a:endParaRPr>
              </a:p>
            </p:txBody>
          </p:sp>
          <p:sp>
            <p:nvSpPr>
              <p:cNvPr id="173" name="object 35">
                <a:extLst>
                  <a:ext uri="{FF2B5EF4-FFF2-40B4-BE49-F238E27FC236}">
                    <a16:creationId xmlns:a16="http://schemas.microsoft.com/office/drawing/2014/main" id="{4303A05B-B89E-F945-8C18-86D22C01B1D7}"/>
                  </a:ext>
                </a:extLst>
              </p:cNvPr>
              <p:cNvSpPr/>
              <p:nvPr/>
            </p:nvSpPr>
            <p:spPr>
              <a:xfrm>
                <a:off x="2696547" y="3848974"/>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4" name="object 35">
                <a:extLst>
                  <a:ext uri="{FF2B5EF4-FFF2-40B4-BE49-F238E27FC236}">
                    <a16:creationId xmlns:a16="http://schemas.microsoft.com/office/drawing/2014/main" id="{EFA3DB9D-A431-5941-A79F-DC93F3C9C06E}"/>
                  </a:ext>
                </a:extLst>
              </p:cNvPr>
              <p:cNvSpPr/>
              <p:nvPr/>
            </p:nvSpPr>
            <p:spPr>
              <a:xfrm>
                <a:off x="2655475" y="3910166"/>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5" name="object 35">
                <a:extLst>
                  <a:ext uri="{FF2B5EF4-FFF2-40B4-BE49-F238E27FC236}">
                    <a16:creationId xmlns:a16="http://schemas.microsoft.com/office/drawing/2014/main" id="{7C11F0CB-0A4D-994E-82B7-ACFFCEA5136D}"/>
                  </a:ext>
                </a:extLst>
              </p:cNvPr>
              <p:cNvSpPr/>
              <p:nvPr/>
            </p:nvSpPr>
            <p:spPr>
              <a:xfrm>
                <a:off x="2655475" y="4216125"/>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7" name="object 35">
                <a:extLst>
                  <a:ext uri="{FF2B5EF4-FFF2-40B4-BE49-F238E27FC236}">
                    <a16:creationId xmlns:a16="http://schemas.microsoft.com/office/drawing/2014/main" id="{C44EF7E4-F223-D04E-A170-F97083E147BF}"/>
                  </a:ext>
                </a:extLst>
              </p:cNvPr>
              <p:cNvSpPr/>
              <p:nvPr/>
            </p:nvSpPr>
            <p:spPr>
              <a:xfrm>
                <a:off x="2623395" y="427731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179" name="object 52">
                <a:extLst>
                  <a:ext uri="{FF2B5EF4-FFF2-40B4-BE49-F238E27FC236}">
                    <a16:creationId xmlns:a16="http://schemas.microsoft.com/office/drawing/2014/main" id="{BDF741AD-CE1F-5641-93DD-FFC842C81CA4}"/>
                  </a:ext>
                </a:extLst>
              </p:cNvPr>
              <p:cNvSpPr/>
              <p:nvPr/>
            </p:nvSpPr>
            <p:spPr>
              <a:xfrm>
                <a:off x="2667417" y="3169538"/>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281" name="object 52">
                <a:extLst>
                  <a:ext uri="{FF2B5EF4-FFF2-40B4-BE49-F238E27FC236}">
                    <a16:creationId xmlns:a16="http://schemas.microsoft.com/office/drawing/2014/main" id="{AA5A9505-F144-634C-A892-8E540CB712DB}"/>
                  </a:ext>
                </a:extLst>
              </p:cNvPr>
              <p:cNvSpPr/>
              <p:nvPr/>
            </p:nvSpPr>
            <p:spPr>
              <a:xfrm>
                <a:off x="2707678" y="3111007"/>
                <a:ext cx="46990" cy="46990"/>
              </a:xfrm>
              <a:custGeom>
                <a:avLst/>
                <a:gdLst/>
                <a:ahLst/>
                <a:cxnLst/>
                <a:rect l="l" t="t" r="r" b="b"/>
                <a:pathLst>
                  <a:path w="46989" h="46989">
                    <a:moveTo>
                      <a:pt x="23456" y="46901"/>
                    </a:moveTo>
                    <a:lnTo>
                      <a:pt x="0" y="23444"/>
                    </a:lnTo>
                    <a:lnTo>
                      <a:pt x="23456" y="0"/>
                    </a:lnTo>
                    <a:lnTo>
                      <a:pt x="46913" y="23444"/>
                    </a:lnTo>
                    <a:lnTo>
                      <a:pt x="23456" y="46901"/>
                    </a:lnTo>
                    <a:close/>
                  </a:path>
                </a:pathLst>
              </a:custGeom>
              <a:solidFill>
                <a:schemeClr val="accent2"/>
              </a:solidFill>
              <a:ln w="6350">
                <a:solidFill>
                  <a:srgbClr val="353535"/>
                </a:solidFill>
              </a:ln>
            </p:spPr>
            <p:txBody>
              <a:bodyPr wrap="square" lIns="0" tIns="0" rIns="0" bIns="0" rtlCol="0"/>
              <a:lstStyle/>
              <a:p>
                <a:endParaRPr>
                  <a:solidFill>
                    <a:schemeClr val="tx1"/>
                  </a:solidFill>
                </a:endParaRPr>
              </a:p>
            </p:txBody>
          </p:sp>
          <p:sp>
            <p:nvSpPr>
              <p:cNvPr id="283" name="object 5">
                <a:extLst>
                  <a:ext uri="{FF2B5EF4-FFF2-40B4-BE49-F238E27FC236}">
                    <a16:creationId xmlns:a16="http://schemas.microsoft.com/office/drawing/2014/main" id="{DC191072-1F86-F144-A616-AE838193124E}"/>
                  </a:ext>
                </a:extLst>
              </p:cNvPr>
              <p:cNvSpPr/>
              <p:nvPr/>
            </p:nvSpPr>
            <p:spPr>
              <a:xfrm>
                <a:off x="2035730" y="2243108"/>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4" name="object 5">
                <a:extLst>
                  <a:ext uri="{FF2B5EF4-FFF2-40B4-BE49-F238E27FC236}">
                    <a16:creationId xmlns:a16="http://schemas.microsoft.com/office/drawing/2014/main" id="{941D0313-BCBD-BF4E-AB69-894B680AF5ED}"/>
                  </a:ext>
                </a:extLst>
              </p:cNvPr>
              <p:cNvSpPr/>
              <p:nvPr/>
            </p:nvSpPr>
            <p:spPr>
              <a:xfrm>
                <a:off x="2055699" y="2314942"/>
                <a:ext cx="62230" cy="53975"/>
              </a:xfrm>
              <a:custGeom>
                <a:avLst/>
                <a:gdLst/>
                <a:ahLst/>
                <a:cxnLst/>
                <a:rect l="l" t="t" r="r" b="b"/>
                <a:pathLst>
                  <a:path w="62229"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5" name="object 16">
                <a:extLst>
                  <a:ext uri="{FF2B5EF4-FFF2-40B4-BE49-F238E27FC236}">
                    <a16:creationId xmlns:a16="http://schemas.microsoft.com/office/drawing/2014/main" id="{8510B0C7-E8AA-4F43-B717-52D28DE64B3B}"/>
                  </a:ext>
                </a:extLst>
              </p:cNvPr>
              <p:cNvSpPr/>
              <p:nvPr/>
            </p:nvSpPr>
            <p:spPr>
              <a:xfrm>
                <a:off x="2101192" y="3282460"/>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sp>
            <p:nvSpPr>
              <p:cNvPr id="286" name="object 16">
                <a:extLst>
                  <a:ext uri="{FF2B5EF4-FFF2-40B4-BE49-F238E27FC236}">
                    <a16:creationId xmlns:a16="http://schemas.microsoft.com/office/drawing/2014/main" id="{DAE17AD7-D8C6-A642-B160-9782184042FE}"/>
                  </a:ext>
                </a:extLst>
              </p:cNvPr>
              <p:cNvSpPr/>
              <p:nvPr/>
            </p:nvSpPr>
            <p:spPr>
              <a:xfrm>
                <a:off x="2101192" y="3354294"/>
                <a:ext cx="62230" cy="53975"/>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6350">
                <a:solidFill>
                  <a:srgbClr val="353535"/>
                </a:solidFill>
              </a:ln>
            </p:spPr>
            <p:txBody>
              <a:bodyPr wrap="square" lIns="0" tIns="0" rIns="0" bIns="0" rtlCol="0"/>
              <a:lstStyle/>
              <a:p>
                <a:endParaRPr>
                  <a:solidFill>
                    <a:schemeClr val="tx1"/>
                  </a:solidFill>
                </a:endParaRPr>
              </a:p>
            </p:txBody>
          </p:sp>
        </p:grpSp>
        <p:sp>
          <p:nvSpPr>
            <p:cNvPr id="104" name="TextBox 103">
              <a:extLst>
                <a:ext uri="{FF2B5EF4-FFF2-40B4-BE49-F238E27FC236}">
                  <a16:creationId xmlns:a16="http://schemas.microsoft.com/office/drawing/2014/main" id="{DA4F615D-34C6-A749-9D36-E379917E798A}"/>
                </a:ext>
              </a:extLst>
            </p:cNvPr>
            <p:cNvSpPr txBox="1"/>
            <p:nvPr/>
          </p:nvSpPr>
          <p:spPr>
            <a:xfrm>
              <a:off x="1801338" y="6179069"/>
              <a:ext cx="658004" cy="338554"/>
            </a:xfrm>
            <a:prstGeom prst="rect">
              <a:avLst/>
            </a:prstGeom>
            <a:noFill/>
          </p:spPr>
          <p:txBody>
            <a:bodyPr wrap="square" rtlCol="0">
              <a:spAutoFit/>
            </a:bodyPr>
            <a:lstStyle/>
            <a:p>
              <a:pPr algn="ctr"/>
              <a:r>
                <a:rPr lang="en-US" sz="1600" dirty="0">
                  <a:solidFill>
                    <a:schemeClr val="tx1"/>
                  </a:solidFill>
                </a:rPr>
                <a:t>0</a:t>
              </a:r>
            </a:p>
          </p:txBody>
        </p:sp>
        <p:sp>
          <p:nvSpPr>
            <p:cNvPr id="105" name="TextBox 104">
              <a:extLst>
                <a:ext uri="{FF2B5EF4-FFF2-40B4-BE49-F238E27FC236}">
                  <a16:creationId xmlns:a16="http://schemas.microsoft.com/office/drawing/2014/main" id="{7A8F5D77-8EB1-5649-A595-C5C0D8F316DA}"/>
                </a:ext>
              </a:extLst>
            </p:cNvPr>
            <p:cNvSpPr txBox="1"/>
            <p:nvPr/>
          </p:nvSpPr>
          <p:spPr>
            <a:xfrm>
              <a:off x="3051914" y="6179069"/>
              <a:ext cx="658004" cy="338554"/>
            </a:xfrm>
            <a:prstGeom prst="rect">
              <a:avLst/>
            </a:prstGeom>
            <a:noFill/>
          </p:spPr>
          <p:txBody>
            <a:bodyPr wrap="square" rtlCol="0">
              <a:spAutoFit/>
            </a:bodyPr>
            <a:lstStyle/>
            <a:p>
              <a:pPr algn="ctr"/>
              <a:r>
                <a:rPr lang="en-US" sz="1600" dirty="0">
                  <a:solidFill>
                    <a:schemeClr val="tx1"/>
                  </a:solidFill>
                </a:rPr>
                <a:t>7</a:t>
              </a:r>
            </a:p>
          </p:txBody>
        </p:sp>
        <p:sp>
          <p:nvSpPr>
            <p:cNvPr id="106" name="TextBox 105">
              <a:extLst>
                <a:ext uri="{FF2B5EF4-FFF2-40B4-BE49-F238E27FC236}">
                  <a16:creationId xmlns:a16="http://schemas.microsoft.com/office/drawing/2014/main" id="{EA0FF37B-5AA4-0142-BF84-6E856AAC162A}"/>
                </a:ext>
              </a:extLst>
            </p:cNvPr>
            <p:cNvSpPr txBox="1"/>
            <p:nvPr/>
          </p:nvSpPr>
          <p:spPr>
            <a:xfrm>
              <a:off x="4262150" y="6179069"/>
              <a:ext cx="658004" cy="338554"/>
            </a:xfrm>
            <a:prstGeom prst="rect">
              <a:avLst/>
            </a:prstGeom>
            <a:noFill/>
          </p:spPr>
          <p:txBody>
            <a:bodyPr wrap="square" rtlCol="0">
              <a:spAutoFit/>
            </a:bodyPr>
            <a:lstStyle/>
            <a:p>
              <a:pPr algn="ctr"/>
              <a:r>
                <a:rPr lang="en-US" sz="1600" dirty="0">
                  <a:solidFill>
                    <a:schemeClr val="tx1"/>
                  </a:solidFill>
                </a:rPr>
                <a:t>14</a:t>
              </a:r>
            </a:p>
          </p:txBody>
        </p:sp>
        <p:sp>
          <p:nvSpPr>
            <p:cNvPr id="107" name="TextBox 106">
              <a:extLst>
                <a:ext uri="{FF2B5EF4-FFF2-40B4-BE49-F238E27FC236}">
                  <a16:creationId xmlns:a16="http://schemas.microsoft.com/office/drawing/2014/main" id="{ED4B735B-E697-5146-B439-2AEDD9120DC7}"/>
                </a:ext>
              </a:extLst>
            </p:cNvPr>
            <p:cNvSpPr txBox="1"/>
            <p:nvPr/>
          </p:nvSpPr>
          <p:spPr>
            <a:xfrm>
              <a:off x="5458938" y="6179069"/>
              <a:ext cx="658004" cy="338554"/>
            </a:xfrm>
            <a:prstGeom prst="rect">
              <a:avLst/>
            </a:prstGeom>
            <a:noFill/>
          </p:spPr>
          <p:txBody>
            <a:bodyPr wrap="square" rtlCol="0">
              <a:spAutoFit/>
            </a:bodyPr>
            <a:lstStyle/>
            <a:p>
              <a:pPr algn="ctr"/>
              <a:r>
                <a:rPr lang="en-US" sz="1600" dirty="0">
                  <a:solidFill>
                    <a:schemeClr val="tx1"/>
                  </a:solidFill>
                </a:rPr>
                <a:t>21</a:t>
              </a:r>
            </a:p>
          </p:txBody>
        </p:sp>
        <p:sp>
          <p:nvSpPr>
            <p:cNvPr id="108" name="TextBox 107">
              <a:extLst>
                <a:ext uri="{FF2B5EF4-FFF2-40B4-BE49-F238E27FC236}">
                  <a16:creationId xmlns:a16="http://schemas.microsoft.com/office/drawing/2014/main" id="{9093603C-EB65-4C4F-871A-DA8F37472414}"/>
                </a:ext>
              </a:extLst>
            </p:cNvPr>
            <p:cNvSpPr txBox="1"/>
            <p:nvPr/>
          </p:nvSpPr>
          <p:spPr>
            <a:xfrm>
              <a:off x="6696068" y="6179069"/>
              <a:ext cx="658004" cy="338554"/>
            </a:xfrm>
            <a:prstGeom prst="rect">
              <a:avLst/>
            </a:prstGeom>
            <a:noFill/>
          </p:spPr>
          <p:txBody>
            <a:bodyPr wrap="square" rtlCol="0">
              <a:spAutoFit/>
            </a:bodyPr>
            <a:lstStyle/>
            <a:p>
              <a:pPr algn="ctr"/>
              <a:r>
                <a:rPr lang="en-US" sz="1600" dirty="0">
                  <a:solidFill>
                    <a:schemeClr val="tx1"/>
                  </a:solidFill>
                </a:rPr>
                <a:t>28</a:t>
              </a:r>
            </a:p>
          </p:txBody>
        </p:sp>
        <p:sp>
          <p:nvSpPr>
            <p:cNvPr id="109" name="TextBox 108">
              <a:extLst>
                <a:ext uri="{FF2B5EF4-FFF2-40B4-BE49-F238E27FC236}">
                  <a16:creationId xmlns:a16="http://schemas.microsoft.com/office/drawing/2014/main" id="{CB20326A-D15D-C845-AB04-965652A64AC3}"/>
                </a:ext>
              </a:extLst>
            </p:cNvPr>
            <p:cNvSpPr txBox="1"/>
            <p:nvPr/>
          </p:nvSpPr>
          <p:spPr>
            <a:xfrm>
              <a:off x="7906304" y="6179069"/>
              <a:ext cx="658004" cy="338554"/>
            </a:xfrm>
            <a:prstGeom prst="rect">
              <a:avLst/>
            </a:prstGeom>
            <a:noFill/>
          </p:spPr>
          <p:txBody>
            <a:bodyPr wrap="square" rtlCol="0">
              <a:spAutoFit/>
            </a:bodyPr>
            <a:lstStyle/>
            <a:p>
              <a:pPr algn="ctr"/>
              <a:r>
                <a:rPr lang="en-US" sz="1600" dirty="0">
                  <a:solidFill>
                    <a:schemeClr val="tx1"/>
                  </a:solidFill>
                </a:rPr>
                <a:t>35</a:t>
              </a:r>
            </a:p>
          </p:txBody>
        </p:sp>
        <p:sp>
          <p:nvSpPr>
            <p:cNvPr id="110" name="TextBox 109">
              <a:extLst>
                <a:ext uri="{FF2B5EF4-FFF2-40B4-BE49-F238E27FC236}">
                  <a16:creationId xmlns:a16="http://schemas.microsoft.com/office/drawing/2014/main" id="{24741468-4A31-EE47-9711-E2C7D84995D3}"/>
                </a:ext>
              </a:extLst>
            </p:cNvPr>
            <p:cNvSpPr txBox="1"/>
            <p:nvPr/>
          </p:nvSpPr>
          <p:spPr>
            <a:xfrm>
              <a:off x="9129986" y="6179069"/>
              <a:ext cx="658004" cy="338554"/>
            </a:xfrm>
            <a:prstGeom prst="rect">
              <a:avLst/>
            </a:prstGeom>
            <a:noFill/>
          </p:spPr>
          <p:txBody>
            <a:bodyPr wrap="square" rtlCol="0">
              <a:spAutoFit/>
            </a:bodyPr>
            <a:lstStyle/>
            <a:p>
              <a:pPr algn="ctr"/>
              <a:r>
                <a:rPr lang="en-US" sz="1600" dirty="0">
                  <a:solidFill>
                    <a:schemeClr val="tx1"/>
                  </a:solidFill>
                </a:rPr>
                <a:t>42</a:t>
              </a:r>
            </a:p>
          </p:txBody>
        </p:sp>
        <p:sp>
          <p:nvSpPr>
            <p:cNvPr id="111" name="TextBox 110">
              <a:extLst>
                <a:ext uri="{FF2B5EF4-FFF2-40B4-BE49-F238E27FC236}">
                  <a16:creationId xmlns:a16="http://schemas.microsoft.com/office/drawing/2014/main" id="{999D1167-EAD3-AE48-BEA4-5D5F41E49D30}"/>
                </a:ext>
              </a:extLst>
            </p:cNvPr>
            <p:cNvSpPr txBox="1"/>
            <p:nvPr/>
          </p:nvSpPr>
          <p:spPr>
            <a:xfrm>
              <a:off x="9973673" y="1806270"/>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12" name="TextBox 111">
              <a:extLst>
                <a:ext uri="{FF2B5EF4-FFF2-40B4-BE49-F238E27FC236}">
                  <a16:creationId xmlns:a16="http://schemas.microsoft.com/office/drawing/2014/main" id="{E9AF2B3F-47C6-E446-9559-D1D45E730852}"/>
                </a:ext>
              </a:extLst>
            </p:cNvPr>
            <p:cNvSpPr txBox="1"/>
            <p:nvPr/>
          </p:nvSpPr>
          <p:spPr>
            <a:xfrm>
              <a:off x="9293289" y="1895647"/>
              <a:ext cx="221589" cy="107722"/>
            </a:xfrm>
            <a:prstGeom prst="rect">
              <a:avLst/>
            </a:prstGeom>
            <a:noFill/>
          </p:spPr>
          <p:txBody>
            <a:bodyPr wrap="square" lIns="0" tIns="0" rIns="0" bIns="0" rtlCol="0">
              <a:spAutoFit/>
            </a:bodyPr>
            <a:lstStyle/>
            <a:p>
              <a:pPr algn="ctr"/>
              <a:r>
                <a:rPr lang="en-US" sz="700" dirty="0">
                  <a:solidFill>
                    <a:schemeClr val="tx1"/>
                  </a:solidFill>
                </a:rPr>
                <a:t>CR</a:t>
              </a:r>
            </a:p>
          </p:txBody>
        </p:sp>
        <p:sp>
          <p:nvSpPr>
            <p:cNvPr id="113" name="TextBox 112">
              <a:extLst>
                <a:ext uri="{FF2B5EF4-FFF2-40B4-BE49-F238E27FC236}">
                  <a16:creationId xmlns:a16="http://schemas.microsoft.com/office/drawing/2014/main" id="{54F2B790-809D-7C44-BFD0-6F3FEC7C4B68}"/>
                </a:ext>
              </a:extLst>
            </p:cNvPr>
            <p:cNvSpPr txBox="1"/>
            <p:nvPr/>
          </p:nvSpPr>
          <p:spPr>
            <a:xfrm>
              <a:off x="7335400" y="1961863"/>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14" name="TextBox 113">
              <a:extLst>
                <a:ext uri="{FF2B5EF4-FFF2-40B4-BE49-F238E27FC236}">
                  <a16:creationId xmlns:a16="http://schemas.microsoft.com/office/drawing/2014/main" id="{92C83733-5F91-6242-B359-ABC28E47D233}"/>
                </a:ext>
              </a:extLst>
            </p:cNvPr>
            <p:cNvSpPr txBox="1"/>
            <p:nvPr/>
          </p:nvSpPr>
          <p:spPr>
            <a:xfrm>
              <a:off x="6088288" y="203806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15" name="TextBox 114">
              <a:extLst>
                <a:ext uri="{FF2B5EF4-FFF2-40B4-BE49-F238E27FC236}">
                  <a16:creationId xmlns:a16="http://schemas.microsoft.com/office/drawing/2014/main" id="{150CFE93-EDD1-1644-AADF-17105984EEB0}"/>
                </a:ext>
              </a:extLst>
            </p:cNvPr>
            <p:cNvSpPr txBox="1"/>
            <p:nvPr/>
          </p:nvSpPr>
          <p:spPr>
            <a:xfrm>
              <a:off x="5977485" y="2105348"/>
              <a:ext cx="221589" cy="107722"/>
            </a:xfrm>
            <a:prstGeom prst="rect">
              <a:avLst/>
            </a:prstGeom>
            <a:noFill/>
          </p:spPr>
          <p:txBody>
            <a:bodyPr wrap="square" lIns="0" tIns="0" rIns="0" bIns="0" rtlCol="0">
              <a:spAutoFit/>
            </a:bodyPr>
            <a:lstStyle/>
            <a:p>
              <a:pPr algn="ctr"/>
              <a:r>
                <a:rPr lang="en-US" sz="700" dirty="0">
                  <a:solidFill>
                    <a:schemeClr val="tx1"/>
                  </a:solidFill>
                </a:rPr>
                <a:t>PD</a:t>
              </a:r>
            </a:p>
          </p:txBody>
        </p:sp>
        <p:sp>
          <p:nvSpPr>
            <p:cNvPr id="116" name="TextBox 115">
              <a:extLst>
                <a:ext uri="{FF2B5EF4-FFF2-40B4-BE49-F238E27FC236}">
                  <a16:creationId xmlns:a16="http://schemas.microsoft.com/office/drawing/2014/main" id="{E85723D5-7B4C-C640-8C06-5508D4E327BE}"/>
                </a:ext>
              </a:extLst>
            </p:cNvPr>
            <p:cNvSpPr txBox="1"/>
            <p:nvPr/>
          </p:nvSpPr>
          <p:spPr>
            <a:xfrm>
              <a:off x="5152891" y="2178373"/>
              <a:ext cx="221589" cy="107722"/>
            </a:xfrm>
            <a:prstGeom prst="rect">
              <a:avLst/>
            </a:prstGeom>
            <a:noFill/>
          </p:spPr>
          <p:txBody>
            <a:bodyPr wrap="square" lIns="0" tIns="0" rIns="0" bIns="0" rtlCol="0">
              <a:spAutoFit/>
            </a:bodyPr>
            <a:lstStyle/>
            <a:p>
              <a:pPr algn="ctr"/>
              <a:r>
                <a:rPr lang="en-US" sz="700" dirty="0">
                  <a:solidFill>
                    <a:schemeClr val="tx1"/>
                  </a:solidFill>
                </a:rPr>
                <a:t>CR</a:t>
              </a:r>
            </a:p>
          </p:txBody>
        </p:sp>
        <p:sp>
          <p:nvSpPr>
            <p:cNvPr id="117" name="TextBox 116">
              <a:extLst>
                <a:ext uri="{FF2B5EF4-FFF2-40B4-BE49-F238E27FC236}">
                  <a16:creationId xmlns:a16="http://schemas.microsoft.com/office/drawing/2014/main" id="{B9B82FE2-8AB5-144D-8D75-FBF3F2042FD4}"/>
                </a:ext>
              </a:extLst>
            </p:cNvPr>
            <p:cNvSpPr txBox="1"/>
            <p:nvPr/>
          </p:nvSpPr>
          <p:spPr>
            <a:xfrm>
              <a:off x="4981797" y="225457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18" name="TextBox 117">
              <a:extLst>
                <a:ext uri="{FF2B5EF4-FFF2-40B4-BE49-F238E27FC236}">
                  <a16:creationId xmlns:a16="http://schemas.microsoft.com/office/drawing/2014/main" id="{D35B2DCC-CD7B-5648-998F-96D8543E84D5}"/>
                </a:ext>
              </a:extLst>
            </p:cNvPr>
            <p:cNvSpPr txBox="1"/>
            <p:nvPr/>
          </p:nvSpPr>
          <p:spPr>
            <a:xfrm>
              <a:off x="4981797" y="2327598"/>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19" name="TextBox 118">
              <a:extLst>
                <a:ext uri="{FF2B5EF4-FFF2-40B4-BE49-F238E27FC236}">
                  <a16:creationId xmlns:a16="http://schemas.microsoft.com/office/drawing/2014/main" id="{299609E3-60E5-884D-AAA2-A36EC668E086}"/>
                </a:ext>
              </a:extLst>
            </p:cNvPr>
            <p:cNvSpPr txBox="1"/>
            <p:nvPr/>
          </p:nvSpPr>
          <p:spPr>
            <a:xfrm>
              <a:off x="4760199" y="24006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0" name="TextBox 119">
              <a:extLst>
                <a:ext uri="{FF2B5EF4-FFF2-40B4-BE49-F238E27FC236}">
                  <a16:creationId xmlns:a16="http://schemas.microsoft.com/office/drawing/2014/main" id="{CF8AFD79-8454-5143-A8BD-6942892D536F}"/>
                </a:ext>
              </a:extLst>
            </p:cNvPr>
            <p:cNvSpPr txBox="1"/>
            <p:nvPr/>
          </p:nvSpPr>
          <p:spPr>
            <a:xfrm>
              <a:off x="4619712" y="2476823"/>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21" name="TextBox 120">
              <a:extLst>
                <a:ext uri="{FF2B5EF4-FFF2-40B4-BE49-F238E27FC236}">
                  <a16:creationId xmlns:a16="http://schemas.microsoft.com/office/drawing/2014/main" id="{E0BCF430-518F-7F4A-A5F5-2DD0C69FC2A5}"/>
                </a:ext>
              </a:extLst>
            </p:cNvPr>
            <p:cNvSpPr txBox="1"/>
            <p:nvPr/>
          </p:nvSpPr>
          <p:spPr>
            <a:xfrm>
              <a:off x="4227315" y="2540323"/>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22" name="TextBox 121">
              <a:extLst>
                <a:ext uri="{FF2B5EF4-FFF2-40B4-BE49-F238E27FC236}">
                  <a16:creationId xmlns:a16="http://schemas.microsoft.com/office/drawing/2014/main" id="{7E295B5F-F1CB-8543-8989-4A21BA95769F}"/>
                </a:ext>
              </a:extLst>
            </p:cNvPr>
            <p:cNvSpPr txBox="1"/>
            <p:nvPr/>
          </p:nvSpPr>
          <p:spPr>
            <a:xfrm>
              <a:off x="4175865" y="2613348"/>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23" name="TextBox 122">
              <a:extLst>
                <a:ext uri="{FF2B5EF4-FFF2-40B4-BE49-F238E27FC236}">
                  <a16:creationId xmlns:a16="http://schemas.microsoft.com/office/drawing/2014/main" id="{4896C96F-D929-F946-89C2-FB9DFDBC1E39}"/>
                </a:ext>
              </a:extLst>
            </p:cNvPr>
            <p:cNvSpPr txBox="1"/>
            <p:nvPr/>
          </p:nvSpPr>
          <p:spPr>
            <a:xfrm>
              <a:off x="4056150" y="268637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4" name="TextBox 123">
              <a:extLst>
                <a:ext uri="{FF2B5EF4-FFF2-40B4-BE49-F238E27FC236}">
                  <a16:creationId xmlns:a16="http://schemas.microsoft.com/office/drawing/2014/main" id="{464504A2-C3AE-5F42-823D-C8C8CCD8FF1F}"/>
                </a:ext>
              </a:extLst>
            </p:cNvPr>
            <p:cNvSpPr txBox="1"/>
            <p:nvPr/>
          </p:nvSpPr>
          <p:spPr>
            <a:xfrm>
              <a:off x="4036968" y="276574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5" name="TextBox 124">
              <a:extLst>
                <a:ext uri="{FF2B5EF4-FFF2-40B4-BE49-F238E27FC236}">
                  <a16:creationId xmlns:a16="http://schemas.microsoft.com/office/drawing/2014/main" id="{7BEEE408-79CE-D746-ADD5-DA0D53D067C3}"/>
                </a:ext>
              </a:extLst>
            </p:cNvPr>
            <p:cNvSpPr txBox="1"/>
            <p:nvPr/>
          </p:nvSpPr>
          <p:spPr>
            <a:xfrm>
              <a:off x="4125447" y="28451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6" name="TextBox 125">
              <a:extLst>
                <a:ext uri="{FF2B5EF4-FFF2-40B4-BE49-F238E27FC236}">
                  <a16:creationId xmlns:a16="http://schemas.microsoft.com/office/drawing/2014/main" id="{4DD1C902-CE21-7349-86EA-5014BC7BCC1B}"/>
                </a:ext>
              </a:extLst>
            </p:cNvPr>
            <p:cNvSpPr txBox="1"/>
            <p:nvPr/>
          </p:nvSpPr>
          <p:spPr>
            <a:xfrm>
              <a:off x="3944194" y="290544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7" name="TextBox 126">
              <a:extLst>
                <a:ext uri="{FF2B5EF4-FFF2-40B4-BE49-F238E27FC236}">
                  <a16:creationId xmlns:a16="http://schemas.microsoft.com/office/drawing/2014/main" id="{2E501ED2-0C4A-5A44-AF56-88FB63D32FFA}"/>
                </a:ext>
              </a:extLst>
            </p:cNvPr>
            <p:cNvSpPr txBox="1"/>
            <p:nvPr/>
          </p:nvSpPr>
          <p:spPr>
            <a:xfrm>
              <a:off x="3944194" y="29848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8" name="TextBox 127">
              <a:extLst>
                <a:ext uri="{FF2B5EF4-FFF2-40B4-BE49-F238E27FC236}">
                  <a16:creationId xmlns:a16="http://schemas.microsoft.com/office/drawing/2014/main" id="{386C334C-A7D9-6D4D-AE34-D6D146B198BD}"/>
                </a:ext>
              </a:extLst>
            </p:cNvPr>
            <p:cNvSpPr txBox="1"/>
            <p:nvPr/>
          </p:nvSpPr>
          <p:spPr>
            <a:xfrm>
              <a:off x="3944194" y="305784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29" name="TextBox 128">
              <a:extLst>
                <a:ext uri="{FF2B5EF4-FFF2-40B4-BE49-F238E27FC236}">
                  <a16:creationId xmlns:a16="http://schemas.microsoft.com/office/drawing/2014/main" id="{9E38D125-6590-A44C-99E2-3EBC57509591}"/>
                </a:ext>
              </a:extLst>
            </p:cNvPr>
            <p:cNvSpPr txBox="1"/>
            <p:nvPr/>
          </p:nvSpPr>
          <p:spPr>
            <a:xfrm>
              <a:off x="3865496" y="3130873"/>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30" name="TextBox 129">
              <a:extLst>
                <a:ext uri="{FF2B5EF4-FFF2-40B4-BE49-F238E27FC236}">
                  <a16:creationId xmlns:a16="http://schemas.microsoft.com/office/drawing/2014/main" id="{8C2F482C-72DD-7B43-A8AA-65A290CCF91B}"/>
                </a:ext>
              </a:extLst>
            </p:cNvPr>
            <p:cNvSpPr txBox="1"/>
            <p:nvPr/>
          </p:nvSpPr>
          <p:spPr>
            <a:xfrm>
              <a:off x="3715298" y="3200723"/>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31" name="TextBox 130">
              <a:extLst>
                <a:ext uri="{FF2B5EF4-FFF2-40B4-BE49-F238E27FC236}">
                  <a16:creationId xmlns:a16="http://schemas.microsoft.com/office/drawing/2014/main" id="{4F31B50F-1730-7041-8F40-2CE4CF216815}"/>
                </a:ext>
              </a:extLst>
            </p:cNvPr>
            <p:cNvSpPr txBox="1"/>
            <p:nvPr/>
          </p:nvSpPr>
          <p:spPr>
            <a:xfrm>
              <a:off x="3663863" y="32769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3" name="TextBox 132">
              <a:extLst>
                <a:ext uri="{FF2B5EF4-FFF2-40B4-BE49-F238E27FC236}">
                  <a16:creationId xmlns:a16="http://schemas.microsoft.com/office/drawing/2014/main" id="{A27E93B9-65BF-314C-98C4-BB768EA09355}"/>
                </a:ext>
              </a:extLst>
            </p:cNvPr>
            <p:cNvSpPr txBox="1"/>
            <p:nvPr/>
          </p:nvSpPr>
          <p:spPr>
            <a:xfrm>
              <a:off x="3604503" y="33531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4" name="TextBox 133">
              <a:extLst>
                <a:ext uri="{FF2B5EF4-FFF2-40B4-BE49-F238E27FC236}">
                  <a16:creationId xmlns:a16="http://schemas.microsoft.com/office/drawing/2014/main" id="{EA38001F-0CBE-7F45-B2E1-B542F905F9BA}"/>
                </a:ext>
              </a:extLst>
            </p:cNvPr>
            <p:cNvSpPr txBox="1"/>
            <p:nvPr/>
          </p:nvSpPr>
          <p:spPr>
            <a:xfrm>
              <a:off x="3604503" y="342932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5" name="TextBox 134">
              <a:extLst>
                <a:ext uri="{FF2B5EF4-FFF2-40B4-BE49-F238E27FC236}">
                  <a16:creationId xmlns:a16="http://schemas.microsoft.com/office/drawing/2014/main" id="{9DF78599-17FF-EC4D-B2F3-CC228F471C3E}"/>
                </a:ext>
              </a:extLst>
            </p:cNvPr>
            <p:cNvSpPr txBox="1"/>
            <p:nvPr/>
          </p:nvSpPr>
          <p:spPr>
            <a:xfrm>
              <a:off x="3553068" y="350234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6" name="TextBox 135">
              <a:extLst>
                <a:ext uri="{FF2B5EF4-FFF2-40B4-BE49-F238E27FC236}">
                  <a16:creationId xmlns:a16="http://schemas.microsoft.com/office/drawing/2014/main" id="{12DB694A-CC48-6F40-B9FC-0A78375D87E9}"/>
                </a:ext>
              </a:extLst>
            </p:cNvPr>
            <p:cNvSpPr txBox="1"/>
            <p:nvPr/>
          </p:nvSpPr>
          <p:spPr>
            <a:xfrm>
              <a:off x="3604503" y="357854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7" name="TextBox 136">
              <a:extLst>
                <a:ext uri="{FF2B5EF4-FFF2-40B4-BE49-F238E27FC236}">
                  <a16:creationId xmlns:a16="http://schemas.microsoft.com/office/drawing/2014/main" id="{BB98E3A6-214B-3041-9AF7-CE172D267D2B}"/>
                </a:ext>
              </a:extLst>
            </p:cNvPr>
            <p:cNvSpPr txBox="1"/>
            <p:nvPr/>
          </p:nvSpPr>
          <p:spPr>
            <a:xfrm>
              <a:off x="3506961" y="3648398"/>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8" name="TextBox 137">
              <a:extLst>
                <a:ext uri="{FF2B5EF4-FFF2-40B4-BE49-F238E27FC236}">
                  <a16:creationId xmlns:a16="http://schemas.microsoft.com/office/drawing/2014/main" id="{75C9BE77-3A38-634D-AFA3-1637713FC189}"/>
                </a:ext>
              </a:extLst>
            </p:cNvPr>
            <p:cNvSpPr txBox="1"/>
            <p:nvPr/>
          </p:nvSpPr>
          <p:spPr>
            <a:xfrm>
              <a:off x="3378154" y="371857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39" name="TextBox 138">
              <a:extLst>
                <a:ext uri="{FF2B5EF4-FFF2-40B4-BE49-F238E27FC236}">
                  <a16:creationId xmlns:a16="http://schemas.microsoft.com/office/drawing/2014/main" id="{7D0A449B-6284-DE44-92F5-4CD40009B487}"/>
                </a:ext>
              </a:extLst>
            </p:cNvPr>
            <p:cNvSpPr txBox="1"/>
            <p:nvPr/>
          </p:nvSpPr>
          <p:spPr>
            <a:xfrm>
              <a:off x="3331479" y="3791596"/>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0" name="TextBox 139">
              <a:extLst>
                <a:ext uri="{FF2B5EF4-FFF2-40B4-BE49-F238E27FC236}">
                  <a16:creationId xmlns:a16="http://schemas.microsoft.com/office/drawing/2014/main" id="{49E0331D-73F4-8542-A578-3D18FD3B0F26}"/>
                </a:ext>
              </a:extLst>
            </p:cNvPr>
            <p:cNvSpPr txBox="1"/>
            <p:nvPr/>
          </p:nvSpPr>
          <p:spPr>
            <a:xfrm>
              <a:off x="3331479" y="3865175"/>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1" name="TextBox 140">
              <a:extLst>
                <a:ext uri="{FF2B5EF4-FFF2-40B4-BE49-F238E27FC236}">
                  <a16:creationId xmlns:a16="http://schemas.microsoft.com/office/drawing/2014/main" id="{960A9479-682D-5A4A-9EE3-3956EC80020C}"/>
                </a:ext>
              </a:extLst>
            </p:cNvPr>
            <p:cNvSpPr txBox="1"/>
            <p:nvPr/>
          </p:nvSpPr>
          <p:spPr>
            <a:xfrm>
              <a:off x="3250070" y="3934794"/>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42" name="TextBox 141">
              <a:extLst>
                <a:ext uri="{FF2B5EF4-FFF2-40B4-BE49-F238E27FC236}">
                  <a16:creationId xmlns:a16="http://schemas.microsoft.com/office/drawing/2014/main" id="{10C3D1D6-F430-604E-B122-E6A89FBE70EA}"/>
                </a:ext>
              </a:extLst>
            </p:cNvPr>
            <p:cNvSpPr txBox="1"/>
            <p:nvPr/>
          </p:nvSpPr>
          <p:spPr>
            <a:xfrm>
              <a:off x="3206107" y="400781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3" name="TextBox 142">
              <a:extLst>
                <a:ext uri="{FF2B5EF4-FFF2-40B4-BE49-F238E27FC236}">
                  <a16:creationId xmlns:a16="http://schemas.microsoft.com/office/drawing/2014/main" id="{7B600217-B3E8-D942-B7F6-520A58864963}"/>
                </a:ext>
              </a:extLst>
            </p:cNvPr>
            <p:cNvSpPr txBox="1"/>
            <p:nvPr/>
          </p:nvSpPr>
          <p:spPr>
            <a:xfrm>
              <a:off x="3206759" y="4088163"/>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4" name="TextBox 143">
              <a:extLst>
                <a:ext uri="{FF2B5EF4-FFF2-40B4-BE49-F238E27FC236}">
                  <a16:creationId xmlns:a16="http://schemas.microsoft.com/office/drawing/2014/main" id="{31B2FA79-CE8E-2448-B43F-317F1DA5DD72}"/>
                </a:ext>
              </a:extLst>
            </p:cNvPr>
            <p:cNvSpPr txBox="1"/>
            <p:nvPr/>
          </p:nvSpPr>
          <p:spPr>
            <a:xfrm>
              <a:off x="3140644" y="4155767"/>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5" name="TextBox 144">
              <a:extLst>
                <a:ext uri="{FF2B5EF4-FFF2-40B4-BE49-F238E27FC236}">
                  <a16:creationId xmlns:a16="http://schemas.microsoft.com/office/drawing/2014/main" id="{020C7728-0E86-7248-BB26-586B358AE0FB}"/>
                </a:ext>
              </a:extLst>
            </p:cNvPr>
            <p:cNvSpPr txBox="1"/>
            <p:nvPr/>
          </p:nvSpPr>
          <p:spPr>
            <a:xfrm>
              <a:off x="3206106" y="4228792"/>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6" name="TextBox 145">
              <a:extLst>
                <a:ext uri="{FF2B5EF4-FFF2-40B4-BE49-F238E27FC236}">
                  <a16:creationId xmlns:a16="http://schemas.microsoft.com/office/drawing/2014/main" id="{3AFCCC7B-87C0-B844-9D96-B2D0B9418162}"/>
                </a:ext>
              </a:extLst>
            </p:cNvPr>
            <p:cNvSpPr txBox="1"/>
            <p:nvPr/>
          </p:nvSpPr>
          <p:spPr>
            <a:xfrm>
              <a:off x="3245434" y="4301817"/>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7" name="TextBox 146">
              <a:extLst>
                <a:ext uri="{FF2B5EF4-FFF2-40B4-BE49-F238E27FC236}">
                  <a16:creationId xmlns:a16="http://schemas.microsoft.com/office/drawing/2014/main" id="{F20862C9-80C3-9B43-8751-3AED75257851}"/>
                </a:ext>
              </a:extLst>
            </p:cNvPr>
            <p:cNvSpPr txBox="1"/>
            <p:nvPr/>
          </p:nvSpPr>
          <p:spPr>
            <a:xfrm>
              <a:off x="2984517" y="436942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8" name="TextBox 147">
              <a:extLst>
                <a:ext uri="{FF2B5EF4-FFF2-40B4-BE49-F238E27FC236}">
                  <a16:creationId xmlns:a16="http://schemas.microsoft.com/office/drawing/2014/main" id="{FEB4634B-DEA2-064B-9D50-E5248D038F91}"/>
                </a:ext>
              </a:extLst>
            </p:cNvPr>
            <p:cNvSpPr txBox="1"/>
            <p:nvPr/>
          </p:nvSpPr>
          <p:spPr>
            <a:xfrm>
              <a:off x="3045770" y="4455146"/>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49" name="TextBox 148">
              <a:extLst>
                <a:ext uri="{FF2B5EF4-FFF2-40B4-BE49-F238E27FC236}">
                  <a16:creationId xmlns:a16="http://schemas.microsoft.com/office/drawing/2014/main" id="{0368E11A-959B-DB42-90FB-5D0207561187}"/>
                </a:ext>
              </a:extLst>
            </p:cNvPr>
            <p:cNvSpPr txBox="1"/>
            <p:nvPr/>
          </p:nvSpPr>
          <p:spPr>
            <a:xfrm>
              <a:off x="2919055" y="4524996"/>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0" name="TextBox 149">
              <a:extLst>
                <a:ext uri="{FF2B5EF4-FFF2-40B4-BE49-F238E27FC236}">
                  <a16:creationId xmlns:a16="http://schemas.microsoft.com/office/drawing/2014/main" id="{D380631C-4285-1C4B-AD30-6465E260A2B8}"/>
                </a:ext>
              </a:extLst>
            </p:cNvPr>
            <p:cNvSpPr txBox="1"/>
            <p:nvPr/>
          </p:nvSpPr>
          <p:spPr>
            <a:xfrm>
              <a:off x="2919055" y="459802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1" name="TextBox 150">
              <a:extLst>
                <a:ext uri="{FF2B5EF4-FFF2-40B4-BE49-F238E27FC236}">
                  <a16:creationId xmlns:a16="http://schemas.microsoft.com/office/drawing/2014/main" id="{EEC74E27-6693-DF48-81D8-6C9512C7E1A6}"/>
                </a:ext>
              </a:extLst>
            </p:cNvPr>
            <p:cNvSpPr txBox="1"/>
            <p:nvPr/>
          </p:nvSpPr>
          <p:spPr>
            <a:xfrm>
              <a:off x="2981028" y="4667871"/>
              <a:ext cx="221589" cy="107722"/>
            </a:xfrm>
            <a:prstGeom prst="rect">
              <a:avLst/>
            </a:prstGeom>
            <a:noFill/>
          </p:spPr>
          <p:txBody>
            <a:bodyPr wrap="square" lIns="0" tIns="0" rIns="0" bIns="0" rtlCol="0">
              <a:spAutoFit/>
            </a:bodyPr>
            <a:lstStyle/>
            <a:p>
              <a:pPr algn="ctr"/>
              <a:r>
                <a:rPr lang="en-US" sz="700" dirty="0">
                  <a:solidFill>
                    <a:schemeClr val="tx1"/>
                  </a:solidFill>
                </a:rPr>
                <a:t>PR</a:t>
              </a:r>
            </a:p>
          </p:txBody>
        </p:sp>
        <p:sp>
          <p:nvSpPr>
            <p:cNvPr id="153" name="TextBox 152">
              <a:extLst>
                <a:ext uri="{FF2B5EF4-FFF2-40B4-BE49-F238E27FC236}">
                  <a16:creationId xmlns:a16="http://schemas.microsoft.com/office/drawing/2014/main" id="{01FE8DC9-C863-5C40-BAA3-C91D0AC443A4}"/>
                </a:ext>
              </a:extLst>
            </p:cNvPr>
            <p:cNvSpPr txBox="1"/>
            <p:nvPr/>
          </p:nvSpPr>
          <p:spPr>
            <a:xfrm>
              <a:off x="2879130" y="473772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4" name="TextBox 153">
              <a:extLst>
                <a:ext uri="{FF2B5EF4-FFF2-40B4-BE49-F238E27FC236}">
                  <a16:creationId xmlns:a16="http://schemas.microsoft.com/office/drawing/2014/main" id="{195A9681-D664-8E45-BF51-D10B3B39DBA7}"/>
                </a:ext>
              </a:extLst>
            </p:cNvPr>
            <p:cNvSpPr txBox="1"/>
            <p:nvPr/>
          </p:nvSpPr>
          <p:spPr>
            <a:xfrm>
              <a:off x="2879130" y="481392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5" name="TextBox 154">
              <a:extLst>
                <a:ext uri="{FF2B5EF4-FFF2-40B4-BE49-F238E27FC236}">
                  <a16:creationId xmlns:a16="http://schemas.microsoft.com/office/drawing/2014/main" id="{024FD665-745E-CE4D-8657-5C3F04E28D67}"/>
                </a:ext>
              </a:extLst>
            </p:cNvPr>
            <p:cNvSpPr txBox="1"/>
            <p:nvPr/>
          </p:nvSpPr>
          <p:spPr>
            <a:xfrm>
              <a:off x="2879130" y="488377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6" name="TextBox 155">
              <a:extLst>
                <a:ext uri="{FF2B5EF4-FFF2-40B4-BE49-F238E27FC236}">
                  <a16:creationId xmlns:a16="http://schemas.microsoft.com/office/drawing/2014/main" id="{FE4B59D1-8567-D54C-8C66-0ADBF6F47E69}"/>
                </a:ext>
              </a:extLst>
            </p:cNvPr>
            <p:cNvSpPr txBox="1"/>
            <p:nvPr/>
          </p:nvSpPr>
          <p:spPr>
            <a:xfrm>
              <a:off x="2879130" y="495997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7" name="TextBox 156">
              <a:extLst>
                <a:ext uri="{FF2B5EF4-FFF2-40B4-BE49-F238E27FC236}">
                  <a16:creationId xmlns:a16="http://schemas.microsoft.com/office/drawing/2014/main" id="{3DA8154C-69E7-2D46-8681-AAA7AA23E36F}"/>
                </a:ext>
              </a:extLst>
            </p:cNvPr>
            <p:cNvSpPr txBox="1"/>
            <p:nvPr/>
          </p:nvSpPr>
          <p:spPr>
            <a:xfrm>
              <a:off x="2744509" y="5039346"/>
              <a:ext cx="221589" cy="107722"/>
            </a:xfrm>
            <a:prstGeom prst="rect">
              <a:avLst/>
            </a:prstGeom>
            <a:noFill/>
          </p:spPr>
          <p:txBody>
            <a:bodyPr wrap="square" lIns="0" tIns="0" rIns="0" bIns="0" rtlCol="0">
              <a:spAutoFit/>
            </a:bodyPr>
            <a:lstStyle/>
            <a:p>
              <a:pPr algn="ctr"/>
              <a:r>
                <a:rPr lang="en-US" sz="700" dirty="0">
                  <a:solidFill>
                    <a:schemeClr val="tx1"/>
                  </a:solidFill>
                </a:rPr>
                <a:t>PD</a:t>
              </a:r>
            </a:p>
          </p:txBody>
        </p:sp>
        <p:sp>
          <p:nvSpPr>
            <p:cNvPr id="158" name="TextBox 157">
              <a:extLst>
                <a:ext uri="{FF2B5EF4-FFF2-40B4-BE49-F238E27FC236}">
                  <a16:creationId xmlns:a16="http://schemas.microsoft.com/office/drawing/2014/main" id="{BAFE67F8-9456-5E4C-8415-8459FD3F19E7}"/>
                </a:ext>
              </a:extLst>
            </p:cNvPr>
            <p:cNvSpPr txBox="1"/>
            <p:nvPr/>
          </p:nvSpPr>
          <p:spPr>
            <a:xfrm>
              <a:off x="2828004" y="5106021"/>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59" name="TextBox 158">
              <a:extLst>
                <a:ext uri="{FF2B5EF4-FFF2-40B4-BE49-F238E27FC236}">
                  <a16:creationId xmlns:a16="http://schemas.microsoft.com/office/drawing/2014/main" id="{0E82C951-A763-A842-97AB-CDF469118C34}"/>
                </a:ext>
              </a:extLst>
            </p:cNvPr>
            <p:cNvSpPr txBox="1"/>
            <p:nvPr/>
          </p:nvSpPr>
          <p:spPr>
            <a:xfrm>
              <a:off x="2675462" y="5174355"/>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0" name="TextBox 159">
              <a:extLst>
                <a:ext uri="{FF2B5EF4-FFF2-40B4-BE49-F238E27FC236}">
                  <a16:creationId xmlns:a16="http://schemas.microsoft.com/office/drawing/2014/main" id="{BF8EA0E5-ACBB-0E49-85DD-86DC0B2D28A0}"/>
                </a:ext>
              </a:extLst>
            </p:cNvPr>
            <p:cNvSpPr txBox="1"/>
            <p:nvPr/>
          </p:nvSpPr>
          <p:spPr>
            <a:xfrm>
              <a:off x="2668044" y="524651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1" name="TextBox 160">
              <a:extLst>
                <a:ext uri="{FF2B5EF4-FFF2-40B4-BE49-F238E27FC236}">
                  <a16:creationId xmlns:a16="http://schemas.microsoft.com/office/drawing/2014/main" id="{F123F79C-AFB1-2A41-926C-9A1872AD91B1}"/>
                </a:ext>
              </a:extLst>
            </p:cNvPr>
            <p:cNvSpPr txBox="1"/>
            <p:nvPr/>
          </p:nvSpPr>
          <p:spPr>
            <a:xfrm>
              <a:off x="2594693" y="532271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2" name="TextBox 161">
              <a:extLst>
                <a:ext uri="{FF2B5EF4-FFF2-40B4-BE49-F238E27FC236}">
                  <a16:creationId xmlns:a16="http://schemas.microsoft.com/office/drawing/2014/main" id="{A4C9B764-773A-8849-B9CB-E708300FEDAC}"/>
                </a:ext>
              </a:extLst>
            </p:cNvPr>
            <p:cNvSpPr txBox="1"/>
            <p:nvPr/>
          </p:nvSpPr>
          <p:spPr>
            <a:xfrm>
              <a:off x="2594693" y="539891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3" name="TextBox 162">
              <a:extLst>
                <a:ext uri="{FF2B5EF4-FFF2-40B4-BE49-F238E27FC236}">
                  <a16:creationId xmlns:a16="http://schemas.microsoft.com/office/drawing/2014/main" id="{45A3827C-554D-1B41-8962-291DFD457F5B}"/>
                </a:ext>
              </a:extLst>
            </p:cNvPr>
            <p:cNvSpPr txBox="1"/>
            <p:nvPr/>
          </p:nvSpPr>
          <p:spPr>
            <a:xfrm>
              <a:off x="2564667" y="5475119"/>
              <a:ext cx="221589" cy="107722"/>
            </a:xfrm>
            <a:prstGeom prst="rect">
              <a:avLst/>
            </a:prstGeom>
            <a:noFill/>
          </p:spPr>
          <p:txBody>
            <a:bodyPr wrap="square" lIns="0" tIns="0" rIns="0" bIns="0" rtlCol="0">
              <a:spAutoFit/>
            </a:bodyPr>
            <a:lstStyle/>
            <a:p>
              <a:pPr algn="ctr"/>
              <a:r>
                <a:rPr lang="en-US" sz="700" dirty="0">
                  <a:solidFill>
                    <a:schemeClr val="tx1"/>
                  </a:solidFill>
                </a:rPr>
                <a:t>PD</a:t>
              </a:r>
            </a:p>
          </p:txBody>
        </p:sp>
        <p:sp>
          <p:nvSpPr>
            <p:cNvPr id="164" name="TextBox 163">
              <a:extLst>
                <a:ext uri="{FF2B5EF4-FFF2-40B4-BE49-F238E27FC236}">
                  <a16:creationId xmlns:a16="http://schemas.microsoft.com/office/drawing/2014/main" id="{3761DB04-02EA-9B44-B564-49866FF9F42F}"/>
                </a:ext>
              </a:extLst>
            </p:cNvPr>
            <p:cNvSpPr txBox="1"/>
            <p:nvPr/>
          </p:nvSpPr>
          <p:spPr>
            <a:xfrm>
              <a:off x="2564667" y="5554494"/>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5" name="TextBox 164">
              <a:extLst>
                <a:ext uri="{FF2B5EF4-FFF2-40B4-BE49-F238E27FC236}">
                  <a16:creationId xmlns:a16="http://schemas.microsoft.com/office/drawing/2014/main" id="{E15D8C48-70C7-9449-B54F-A8E3EBFECBCD}"/>
                </a:ext>
              </a:extLst>
            </p:cNvPr>
            <p:cNvSpPr txBox="1"/>
            <p:nvPr/>
          </p:nvSpPr>
          <p:spPr>
            <a:xfrm>
              <a:off x="2564667" y="5633869"/>
              <a:ext cx="221589" cy="107722"/>
            </a:xfrm>
            <a:prstGeom prst="rect">
              <a:avLst/>
            </a:prstGeom>
            <a:noFill/>
          </p:spPr>
          <p:txBody>
            <a:bodyPr wrap="square" lIns="0" tIns="0" rIns="0" bIns="0" rtlCol="0">
              <a:spAutoFit/>
            </a:bodyPr>
            <a:lstStyle/>
            <a:p>
              <a:pPr algn="ctr"/>
              <a:r>
                <a:rPr lang="en-US" sz="700" dirty="0">
                  <a:solidFill>
                    <a:schemeClr val="tx1"/>
                  </a:solidFill>
                </a:rPr>
                <a:t>PD</a:t>
              </a:r>
            </a:p>
          </p:txBody>
        </p:sp>
        <p:sp>
          <p:nvSpPr>
            <p:cNvPr id="166" name="TextBox 165">
              <a:extLst>
                <a:ext uri="{FF2B5EF4-FFF2-40B4-BE49-F238E27FC236}">
                  <a16:creationId xmlns:a16="http://schemas.microsoft.com/office/drawing/2014/main" id="{67D39444-29F5-B143-A30C-11ECB6C26FA0}"/>
                </a:ext>
              </a:extLst>
            </p:cNvPr>
            <p:cNvSpPr txBox="1"/>
            <p:nvPr/>
          </p:nvSpPr>
          <p:spPr>
            <a:xfrm>
              <a:off x="2564667" y="570371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7" name="TextBox 166">
              <a:extLst>
                <a:ext uri="{FF2B5EF4-FFF2-40B4-BE49-F238E27FC236}">
                  <a16:creationId xmlns:a16="http://schemas.microsoft.com/office/drawing/2014/main" id="{944BE204-8AC1-3C44-8783-F849E6C871D3}"/>
                </a:ext>
              </a:extLst>
            </p:cNvPr>
            <p:cNvSpPr txBox="1"/>
            <p:nvPr/>
          </p:nvSpPr>
          <p:spPr>
            <a:xfrm>
              <a:off x="2416222" y="5768524"/>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8" name="TextBox 167">
              <a:extLst>
                <a:ext uri="{FF2B5EF4-FFF2-40B4-BE49-F238E27FC236}">
                  <a16:creationId xmlns:a16="http://schemas.microsoft.com/office/drawing/2014/main" id="{AAAF7C55-CC36-C547-A7A6-EB5754384B51}"/>
                </a:ext>
              </a:extLst>
            </p:cNvPr>
            <p:cNvSpPr txBox="1"/>
            <p:nvPr/>
          </p:nvSpPr>
          <p:spPr>
            <a:xfrm>
              <a:off x="2331096" y="5838374"/>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sp>
          <p:nvSpPr>
            <p:cNvPr id="169" name="TextBox 168">
              <a:extLst>
                <a:ext uri="{FF2B5EF4-FFF2-40B4-BE49-F238E27FC236}">
                  <a16:creationId xmlns:a16="http://schemas.microsoft.com/office/drawing/2014/main" id="{80995BC7-2C4B-D64A-8418-6BB434CB05B4}"/>
                </a:ext>
              </a:extLst>
            </p:cNvPr>
            <p:cNvSpPr txBox="1"/>
            <p:nvPr/>
          </p:nvSpPr>
          <p:spPr>
            <a:xfrm>
              <a:off x="2331096" y="5914574"/>
              <a:ext cx="221589" cy="107722"/>
            </a:xfrm>
            <a:prstGeom prst="rect">
              <a:avLst/>
            </a:prstGeom>
            <a:noFill/>
          </p:spPr>
          <p:txBody>
            <a:bodyPr wrap="square" lIns="0" tIns="0" rIns="0" bIns="0" rtlCol="0">
              <a:spAutoFit/>
            </a:bodyPr>
            <a:lstStyle/>
            <a:p>
              <a:pPr algn="ctr"/>
              <a:r>
                <a:rPr lang="en-US" sz="700" dirty="0">
                  <a:solidFill>
                    <a:schemeClr val="tx1"/>
                  </a:solidFill>
                </a:rPr>
                <a:t>PD</a:t>
              </a:r>
            </a:p>
          </p:txBody>
        </p:sp>
        <p:sp>
          <p:nvSpPr>
            <p:cNvPr id="170" name="TextBox 169">
              <a:extLst>
                <a:ext uri="{FF2B5EF4-FFF2-40B4-BE49-F238E27FC236}">
                  <a16:creationId xmlns:a16="http://schemas.microsoft.com/office/drawing/2014/main" id="{B2AD80FC-F022-8948-9D22-BFE0A9589C69}"/>
                </a:ext>
              </a:extLst>
            </p:cNvPr>
            <p:cNvSpPr txBox="1"/>
            <p:nvPr/>
          </p:nvSpPr>
          <p:spPr>
            <a:xfrm>
              <a:off x="2243819" y="5981249"/>
              <a:ext cx="221589" cy="107722"/>
            </a:xfrm>
            <a:prstGeom prst="rect">
              <a:avLst/>
            </a:prstGeom>
            <a:noFill/>
          </p:spPr>
          <p:txBody>
            <a:bodyPr wrap="square" lIns="0" tIns="0" rIns="0" bIns="0" rtlCol="0">
              <a:spAutoFit/>
            </a:bodyPr>
            <a:lstStyle/>
            <a:p>
              <a:pPr algn="ctr"/>
              <a:r>
                <a:rPr lang="en-US" sz="700" dirty="0">
                  <a:solidFill>
                    <a:schemeClr val="tx1"/>
                  </a:solidFill>
                </a:rPr>
                <a:t>SD</a:t>
              </a:r>
            </a:p>
          </p:txBody>
        </p:sp>
      </p:grpSp>
      <p:sp>
        <p:nvSpPr>
          <p:cNvPr id="4" name="TextBox 3">
            <a:extLst>
              <a:ext uri="{FF2B5EF4-FFF2-40B4-BE49-F238E27FC236}">
                <a16:creationId xmlns:a16="http://schemas.microsoft.com/office/drawing/2014/main" id="{250C1648-EA6B-B74F-B20F-3E6970D92984}"/>
              </a:ext>
            </a:extLst>
          </p:cNvPr>
          <p:cNvSpPr txBox="1"/>
          <p:nvPr/>
        </p:nvSpPr>
        <p:spPr>
          <a:xfrm>
            <a:off x="3917096" y="1269000"/>
            <a:ext cx="4357808" cy="338554"/>
          </a:xfrm>
          <a:prstGeom prst="rect">
            <a:avLst/>
          </a:prstGeom>
          <a:noFill/>
        </p:spPr>
        <p:txBody>
          <a:bodyPr wrap="square" rtlCol="0">
            <a:spAutoFit/>
          </a:bodyPr>
          <a:lstStyle/>
          <a:p>
            <a:pPr algn="ctr"/>
            <a:r>
              <a:rPr lang="en-US" sz="1600" b="1" dirty="0">
                <a:solidFill>
                  <a:schemeClr val="tx1"/>
                </a:solidFill>
              </a:rPr>
              <a:t>Duration of treatment (n=58)</a:t>
            </a:r>
          </a:p>
        </p:txBody>
      </p:sp>
      <p:sp>
        <p:nvSpPr>
          <p:cNvPr id="176" name="TextBox 175">
            <a:extLst>
              <a:ext uri="{FF2B5EF4-FFF2-40B4-BE49-F238E27FC236}">
                <a16:creationId xmlns:a16="http://schemas.microsoft.com/office/drawing/2014/main" id="{08CCBCD5-8C31-3A43-9A8E-40731F064806}"/>
              </a:ext>
            </a:extLst>
          </p:cNvPr>
          <p:cNvSpPr txBox="1"/>
          <p:nvPr/>
        </p:nvSpPr>
        <p:spPr>
          <a:xfrm>
            <a:off x="3917096" y="6309000"/>
            <a:ext cx="4357808" cy="338554"/>
          </a:xfrm>
          <a:prstGeom prst="rect">
            <a:avLst/>
          </a:prstGeom>
          <a:noFill/>
        </p:spPr>
        <p:txBody>
          <a:bodyPr wrap="square" rtlCol="0">
            <a:spAutoFit/>
          </a:bodyPr>
          <a:lstStyle/>
          <a:p>
            <a:pPr algn="ctr"/>
            <a:r>
              <a:rPr lang="en-US" sz="1600" dirty="0">
                <a:solidFill>
                  <a:schemeClr val="tx1"/>
                </a:solidFill>
              </a:rPr>
              <a:t>Duration of treatment, months</a:t>
            </a:r>
          </a:p>
        </p:txBody>
      </p:sp>
      <p:cxnSp>
        <p:nvCxnSpPr>
          <p:cNvPr id="48" name="Straight Arrow Connector 47">
            <a:extLst>
              <a:ext uri="{FF2B5EF4-FFF2-40B4-BE49-F238E27FC236}">
                <a16:creationId xmlns:a16="http://schemas.microsoft.com/office/drawing/2014/main" id="{26496F80-CD6F-EF42-AEC0-7108A75FADA3}"/>
              </a:ext>
            </a:extLst>
          </p:cNvPr>
          <p:cNvCxnSpPr>
            <a:cxnSpLocks/>
            <a:endCxn id="111" idx="1"/>
          </p:cNvCxnSpPr>
          <p:nvPr/>
        </p:nvCxnSpPr>
        <p:spPr>
          <a:xfrm>
            <a:off x="9885690" y="1682861"/>
            <a:ext cx="1856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4FA6D68E-F2A4-0B4F-88DB-30659BE662F4}"/>
              </a:ext>
            </a:extLst>
          </p:cNvPr>
          <p:cNvGrpSpPr/>
          <p:nvPr/>
        </p:nvGrpSpPr>
        <p:grpSpPr>
          <a:xfrm>
            <a:off x="8067768" y="2193072"/>
            <a:ext cx="1940960" cy="1297594"/>
            <a:chOff x="7556138" y="2942203"/>
            <a:chExt cx="1940960" cy="1297594"/>
          </a:xfrm>
        </p:grpSpPr>
        <p:grpSp>
          <p:nvGrpSpPr>
            <p:cNvPr id="172" name="Group 171">
              <a:extLst>
                <a:ext uri="{FF2B5EF4-FFF2-40B4-BE49-F238E27FC236}">
                  <a16:creationId xmlns:a16="http://schemas.microsoft.com/office/drawing/2014/main" id="{BA62EED3-4189-8940-8745-34AD958AD101}"/>
                </a:ext>
              </a:extLst>
            </p:cNvPr>
            <p:cNvGrpSpPr/>
            <p:nvPr/>
          </p:nvGrpSpPr>
          <p:grpSpPr>
            <a:xfrm>
              <a:off x="7556138" y="2942203"/>
              <a:ext cx="1440000" cy="276999"/>
              <a:chOff x="696000" y="2942203"/>
              <a:chExt cx="1440000" cy="276999"/>
            </a:xfrm>
          </p:grpSpPr>
          <p:sp>
            <p:nvSpPr>
              <p:cNvPr id="180" name="object 34">
                <a:extLst>
                  <a:ext uri="{FF2B5EF4-FFF2-40B4-BE49-F238E27FC236}">
                    <a16:creationId xmlns:a16="http://schemas.microsoft.com/office/drawing/2014/main" id="{81151C50-D1B8-CC45-89CB-9B9AA8CEDECC}"/>
                  </a:ext>
                </a:extLst>
              </p:cNvPr>
              <p:cNvSpPr/>
              <p:nvPr/>
            </p:nvSpPr>
            <p:spPr>
              <a:xfrm>
                <a:off x="696000" y="2967072"/>
                <a:ext cx="227261" cy="227261"/>
              </a:xfrm>
              <a:custGeom>
                <a:avLst/>
                <a:gdLst/>
                <a:ahLst/>
                <a:cxnLst/>
                <a:rect l="l" t="t" r="r" b="b"/>
                <a:pathLst>
                  <a:path w="46989" h="46989">
                    <a:moveTo>
                      <a:pt x="23456" y="0"/>
                    </a:moveTo>
                    <a:lnTo>
                      <a:pt x="0" y="23444"/>
                    </a:lnTo>
                    <a:lnTo>
                      <a:pt x="23456" y="46901"/>
                    </a:lnTo>
                    <a:lnTo>
                      <a:pt x="46913" y="23444"/>
                    </a:lnTo>
                    <a:lnTo>
                      <a:pt x="23456" y="0"/>
                    </a:lnTo>
                    <a:close/>
                  </a:path>
                </a:pathLst>
              </a:custGeom>
              <a:solidFill>
                <a:srgbClr val="FF6600"/>
              </a:solidFill>
              <a:ln w="9525">
                <a:solidFill>
                  <a:schemeClr val="tx1"/>
                </a:solidFill>
              </a:ln>
            </p:spPr>
            <p:txBody>
              <a:bodyPr wrap="square" lIns="0" tIns="0" rIns="0" bIns="0" rtlCol="0"/>
              <a:lstStyle/>
              <a:p>
                <a:endParaRPr>
                  <a:solidFill>
                    <a:schemeClr val="tx1"/>
                  </a:solidFill>
                </a:endParaRPr>
              </a:p>
            </p:txBody>
          </p:sp>
          <p:sp>
            <p:nvSpPr>
              <p:cNvPr id="70" name="TextBox 69">
                <a:extLst>
                  <a:ext uri="{FF2B5EF4-FFF2-40B4-BE49-F238E27FC236}">
                    <a16:creationId xmlns:a16="http://schemas.microsoft.com/office/drawing/2014/main" id="{5E1D72AC-2C9D-D747-A246-DDA7AAE3B9CF}"/>
                  </a:ext>
                </a:extLst>
              </p:cNvPr>
              <p:cNvSpPr txBox="1"/>
              <p:nvPr/>
            </p:nvSpPr>
            <p:spPr>
              <a:xfrm>
                <a:off x="1056000" y="2942203"/>
                <a:ext cx="1080000" cy="276999"/>
              </a:xfrm>
              <a:prstGeom prst="rect">
                <a:avLst/>
              </a:prstGeom>
              <a:noFill/>
            </p:spPr>
            <p:txBody>
              <a:bodyPr wrap="square" rtlCol="0">
                <a:spAutoFit/>
              </a:bodyPr>
              <a:lstStyle/>
              <a:p>
                <a:r>
                  <a:rPr lang="en-US" sz="1200" dirty="0">
                    <a:solidFill>
                      <a:schemeClr val="tx1"/>
                    </a:solidFill>
                  </a:rPr>
                  <a:t>Progression</a:t>
                </a:r>
              </a:p>
            </p:txBody>
          </p:sp>
        </p:grpSp>
        <p:grpSp>
          <p:nvGrpSpPr>
            <p:cNvPr id="171" name="Group 170">
              <a:extLst>
                <a:ext uri="{FF2B5EF4-FFF2-40B4-BE49-F238E27FC236}">
                  <a16:creationId xmlns:a16="http://schemas.microsoft.com/office/drawing/2014/main" id="{C5373672-7E4E-C84F-8457-3A62ED644B84}"/>
                </a:ext>
              </a:extLst>
            </p:cNvPr>
            <p:cNvGrpSpPr/>
            <p:nvPr/>
          </p:nvGrpSpPr>
          <p:grpSpPr>
            <a:xfrm>
              <a:off x="7561810" y="3282401"/>
              <a:ext cx="1762884" cy="276999"/>
              <a:chOff x="701672" y="3282787"/>
              <a:chExt cx="1762884" cy="276999"/>
            </a:xfrm>
          </p:grpSpPr>
          <p:sp>
            <p:nvSpPr>
              <p:cNvPr id="181" name="object 16">
                <a:extLst>
                  <a:ext uri="{FF2B5EF4-FFF2-40B4-BE49-F238E27FC236}">
                    <a16:creationId xmlns:a16="http://schemas.microsoft.com/office/drawing/2014/main" id="{9FFF9BC6-5CEF-A545-ADC9-F72EB97971FB}"/>
                  </a:ext>
                </a:extLst>
              </p:cNvPr>
              <p:cNvSpPr/>
              <p:nvPr/>
            </p:nvSpPr>
            <p:spPr>
              <a:xfrm>
                <a:off x="701672" y="3325188"/>
                <a:ext cx="221589" cy="192196"/>
              </a:xfrm>
              <a:custGeom>
                <a:avLst/>
                <a:gdLst/>
                <a:ahLst/>
                <a:cxnLst/>
                <a:rect l="l" t="t" r="r" b="b"/>
                <a:pathLst>
                  <a:path w="62230" h="53975">
                    <a:moveTo>
                      <a:pt x="31051" y="0"/>
                    </a:moveTo>
                    <a:lnTo>
                      <a:pt x="0" y="53784"/>
                    </a:lnTo>
                    <a:lnTo>
                      <a:pt x="62102" y="53784"/>
                    </a:lnTo>
                    <a:lnTo>
                      <a:pt x="31051" y="0"/>
                    </a:lnTo>
                    <a:close/>
                  </a:path>
                </a:pathLst>
              </a:custGeom>
              <a:solidFill>
                <a:srgbClr val="FFFFFF"/>
              </a:solidFill>
              <a:ln w="9525">
                <a:solidFill>
                  <a:srgbClr val="353535"/>
                </a:solidFill>
              </a:ln>
            </p:spPr>
            <p:txBody>
              <a:bodyPr wrap="square" lIns="0" tIns="0" rIns="0" bIns="0" rtlCol="0"/>
              <a:lstStyle/>
              <a:p>
                <a:endParaRPr>
                  <a:solidFill>
                    <a:schemeClr val="tx1"/>
                  </a:solidFill>
                </a:endParaRPr>
              </a:p>
            </p:txBody>
          </p:sp>
          <p:sp>
            <p:nvSpPr>
              <p:cNvPr id="186" name="TextBox 185">
                <a:extLst>
                  <a:ext uri="{FF2B5EF4-FFF2-40B4-BE49-F238E27FC236}">
                    <a16:creationId xmlns:a16="http://schemas.microsoft.com/office/drawing/2014/main" id="{C82ACFF2-2393-944F-96D5-816EDB19E4FE}"/>
                  </a:ext>
                </a:extLst>
              </p:cNvPr>
              <p:cNvSpPr txBox="1"/>
              <p:nvPr/>
            </p:nvSpPr>
            <p:spPr>
              <a:xfrm>
                <a:off x="1055999" y="3282787"/>
                <a:ext cx="1408557" cy="276999"/>
              </a:xfrm>
              <a:prstGeom prst="rect">
                <a:avLst/>
              </a:prstGeom>
              <a:noFill/>
            </p:spPr>
            <p:txBody>
              <a:bodyPr wrap="square" rtlCol="0">
                <a:spAutoFit/>
              </a:bodyPr>
              <a:lstStyle/>
              <a:p>
                <a:r>
                  <a:rPr lang="en-US" sz="1200" dirty="0">
                    <a:solidFill>
                      <a:schemeClr val="tx1"/>
                    </a:solidFill>
                  </a:rPr>
                  <a:t>First Response</a:t>
                </a:r>
              </a:p>
            </p:txBody>
          </p:sp>
        </p:grpSp>
        <p:grpSp>
          <p:nvGrpSpPr>
            <p:cNvPr id="152" name="Group 151">
              <a:extLst>
                <a:ext uri="{FF2B5EF4-FFF2-40B4-BE49-F238E27FC236}">
                  <a16:creationId xmlns:a16="http://schemas.microsoft.com/office/drawing/2014/main" id="{2FAD2680-BA5E-BA4E-835D-BBD506C9D2C7}"/>
                </a:ext>
              </a:extLst>
            </p:cNvPr>
            <p:cNvGrpSpPr/>
            <p:nvPr/>
          </p:nvGrpSpPr>
          <p:grpSpPr>
            <a:xfrm>
              <a:off x="7576926" y="3622599"/>
              <a:ext cx="1920172" cy="276999"/>
              <a:chOff x="716788" y="3611971"/>
              <a:chExt cx="1920172" cy="276999"/>
            </a:xfrm>
          </p:grpSpPr>
          <p:cxnSp>
            <p:nvCxnSpPr>
              <p:cNvPr id="183" name="Straight Arrow Connector 182">
                <a:extLst>
                  <a:ext uri="{FF2B5EF4-FFF2-40B4-BE49-F238E27FC236}">
                    <a16:creationId xmlns:a16="http://schemas.microsoft.com/office/drawing/2014/main" id="{66F0D059-79A9-8B40-BBBC-6F675D5399BB}"/>
                  </a:ext>
                </a:extLst>
              </p:cNvPr>
              <p:cNvCxnSpPr>
                <a:cxnSpLocks/>
              </p:cNvCxnSpPr>
              <p:nvPr/>
            </p:nvCxnSpPr>
            <p:spPr>
              <a:xfrm>
                <a:off x="716788" y="3750470"/>
                <a:ext cx="185683"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599C2003-AB79-5543-A129-7F83B1FD2A25}"/>
                  </a:ext>
                </a:extLst>
              </p:cNvPr>
              <p:cNvSpPr txBox="1"/>
              <p:nvPr/>
            </p:nvSpPr>
            <p:spPr>
              <a:xfrm>
                <a:off x="1055999" y="3611971"/>
                <a:ext cx="1580961" cy="276999"/>
              </a:xfrm>
              <a:prstGeom prst="rect">
                <a:avLst/>
              </a:prstGeom>
              <a:noFill/>
            </p:spPr>
            <p:txBody>
              <a:bodyPr wrap="square" rtlCol="0">
                <a:spAutoFit/>
              </a:bodyPr>
              <a:lstStyle/>
              <a:p>
                <a:r>
                  <a:rPr lang="en-US" sz="1200" dirty="0">
                    <a:solidFill>
                      <a:schemeClr val="tx1"/>
                    </a:solidFill>
                  </a:rPr>
                  <a:t>Treatment Ongoing</a:t>
                </a:r>
              </a:p>
            </p:txBody>
          </p:sp>
        </p:grpSp>
        <p:grpSp>
          <p:nvGrpSpPr>
            <p:cNvPr id="132" name="Group 131">
              <a:extLst>
                <a:ext uri="{FF2B5EF4-FFF2-40B4-BE49-F238E27FC236}">
                  <a16:creationId xmlns:a16="http://schemas.microsoft.com/office/drawing/2014/main" id="{CD05AE0D-53DC-5C47-BED4-3B64F08F1146}"/>
                </a:ext>
              </a:extLst>
            </p:cNvPr>
            <p:cNvGrpSpPr/>
            <p:nvPr/>
          </p:nvGrpSpPr>
          <p:grpSpPr>
            <a:xfrm>
              <a:off x="7561811" y="3962798"/>
              <a:ext cx="1935287" cy="276999"/>
              <a:chOff x="701673" y="3962798"/>
              <a:chExt cx="1935287" cy="276999"/>
            </a:xfrm>
          </p:grpSpPr>
          <p:sp>
            <p:nvSpPr>
              <p:cNvPr id="182" name="object 90">
                <a:extLst>
                  <a:ext uri="{FF2B5EF4-FFF2-40B4-BE49-F238E27FC236}">
                    <a16:creationId xmlns:a16="http://schemas.microsoft.com/office/drawing/2014/main" id="{E4A79EF6-0D92-A346-BE8C-9F75E8EF5467}"/>
                  </a:ext>
                </a:extLst>
              </p:cNvPr>
              <p:cNvSpPr/>
              <p:nvPr/>
            </p:nvSpPr>
            <p:spPr>
              <a:xfrm>
                <a:off x="701673" y="3990503"/>
                <a:ext cx="221588" cy="221588"/>
              </a:xfrm>
              <a:custGeom>
                <a:avLst/>
                <a:gdLst/>
                <a:ahLst/>
                <a:cxnLst/>
                <a:rect l="l" t="t" r="r" b="b"/>
                <a:pathLst>
                  <a:path w="48260" h="48260">
                    <a:moveTo>
                      <a:pt x="48234" y="24117"/>
                    </a:moveTo>
                    <a:lnTo>
                      <a:pt x="46339" y="33505"/>
                    </a:lnTo>
                    <a:lnTo>
                      <a:pt x="41171" y="41171"/>
                    </a:lnTo>
                    <a:lnTo>
                      <a:pt x="33505" y="46339"/>
                    </a:lnTo>
                    <a:lnTo>
                      <a:pt x="24117" y="48234"/>
                    </a:lnTo>
                    <a:lnTo>
                      <a:pt x="14728" y="46339"/>
                    </a:lnTo>
                    <a:lnTo>
                      <a:pt x="7062" y="41171"/>
                    </a:lnTo>
                    <a:lnTo>
                      <a:pt x="1894" y="33505"/>
                    </a:lnTo>
                    <a:lnTo>
                      <a:pt x="0" y="24117"/>
                    </a:lnTo>
                    <a:lnTo>
                      <a:pt x="1894" y="14728"/>
                    </a:lnTo>
                    <a:lnTo>
                      <a:pt x="7062" y="7062"/>
                    </a:lnTo>
                    <a:lnTo>
                      <a:pt x="14728" y="1894"/>
                    </a:lnTo>
                    <a:lnTo>
                      <a:pt x="24117" y="0"/>
                    </a:lnTo>
                    <a:lnTo>
                      <a:pt x="33505" y="1894"/>
                    </a:lnTo>
                    <a:lnTo>
                      <a:pt x="41171" y="7062"/>
                    </a:lnTo>
                    <a:lnTo>
                      <a:pt x="46339" y="14728"/>
                    </a:lnTo>
                    <a:lnTo>
                      <a:pt x="48234" y="24117"/>
                    </a:lnTo>
                    <a:close/>
                  </a:path>
                </a:pathLst>
              </a:custGeom>
              <a:solidFill>
                <a:schemeClr val="accent4"/>
              </a:solidFill>
              <a:ln w="9525">
                <a:solidFill>
                  <a:srgbClr val="353535"/>
                </a:solidFill>
              </a:ln>
            </p:spPr>
            <p:txBody>
              <a:bodyPr wrap="square" lIns="0" tIns="0" rIns="0" bIns="0" rtlCol="0"/>
              <a:lstStyle/>
              <a:p>
                <a:endParaRPr>
                  <a:solidFill>
                    <a:schemeClr val="tx1"/>
                  </a:solidFill>
                </a:endParaRPr>
              </a:p>
            </p:txBody>
          </p:sp>
          <p:sp>
            <p:nvSpPr>
              <p:cNvPr id="188" name="TextBox 187">
                <a:extLst>
                  <a:ext uri="{FF2B5EF4-FFF2-40B4-BE49-F238E27FC236}">
                    <a16:creationId xmlns:a16="http://schemas.microsoft.com/office/drawing/2014/main" id="{0AA82FE8-D379-AE41-8EF9-853C6D78C0E3}"/>
                  </a:ext>
                </a:extLst>
              </p:cNvPr>
              <p:cNvSpPr txBox="1"/>
              <p:nvPr/>
            </p:nvSpPr>
            <p:spPr>
              <a:xfrm>
                <a:off x="1055999" y="3962798"/>
                <a:ext cx="1580961" cy="276999"/>
              </a:xfrm>
              <a:prstGeom prst="rect">
                <a:avLst/>
              </a:prstGeom>
              <a:noFill/>
            </p:spPr>
            <p:txBody>
              <a:bodyPr wrap="square" rtlCol="0">
                <a:spAutoFit/>
              </a:bodyPr>
              <a:lstStyle/>
              <a:p>
                <a:r>
                  <a:rPr lang="en-US" sz="1200" dirty="0">
                    <a:solidFill>
                      <a:schemeClr val="tx1"/>
                    </a:solidFill>
                  </a:rPr>
                  <a:t>Death</a:t>
                </a:r>
              </a:p>
            </p:txBody>
          </p:sp>
        </p:grpSp>
      </p:grpSp>
      <p:sp>
        <p:nvSpPr>
          <p:cNvPr id="195" name="Rectangle 3">
            <a:extLst>
              <a:ext uri="{FF2B5EF4-FFF2-40B4-BE49-F238E27FC236}">
                <a16:creationId xmlns:a16="http://schemas.microsoft.com/office/drawing/2014/main" id="{B085152C-6CA2-8D46-A28D-81722B6F2996}"/>
              </a:ext>
            </a:extLst>
          </p:cNvPr>
          <p:cNvSpPr txBox="1">
            <a:spLocks/>
          </p:cNvSpPr>
          <p:nvPr/>
        </p:nvSpPr>
        <p:spPr bwMode="auto">
          <a:xfrm>
            <a:off x="4248219" y="3729310"/>
            <a:ext cx="6159707" cy="1980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sz="1600" kern="0" dirty="0"/>
              <a:t>ORR 18% (12/68), including 2 CRs (3%) and 10 PRs (15%)</a:t>
            </a:r>
            <a:endParaRPr lang="en-GB" sz="1600" kern="0" baseline="30000" dirty="0"/>
          </a:p>
          <a:p>
            <a:pPr lvl="1"/>
            <a:r>
              <a:rPr lang="en-GB" sz="1600" kern="0" dirty="0"/>
              <a:t>DCR 78% (53/68)</a:t>
            </a:r>
          </a:p>
          <a:p>
            <a:r>
              <a:rPr lang="en-GB" sz="1600" kern="0" dirty="0" err="1"/>
              <a:t>mDoR</a:t>
            </a:r>
            <a:r>
              <a:rPr lang="en-GB" sz="1600" kern="0" dirty="0"/>
              <a:t> 12.8 months</a:t>
            </a:r>
          </a:p>
          <a:p>
            <a:r>
              <a:rPr lang="en-GB" sz="1600" kern="0" dirty="0"/>
              <a:t>Median duration of treatment:</a:t>
            </a:r>
            <a:endParaRPr lang="en-GB" sz="1600" kern="0" baseline="30000" dirty="0"/>
          </a:p>
          <a:p>
            <a:pPr lvl="1"/>
            <a:r>
              <a:rPr lang="en-GB" sz="1600" kern="0" dirty="0"/>
              <a:t>Sitravatinib: 4.8 </a:t>
            </a:r>
            <a:r>
              <a:rPr lang="en-GB" sz="1600" kern="0" dirty="0" err="1"/>
              <a:t>mo</a:t>
            </a:r>
            <a:r>
              <a:rPr lang="en-GB" sz="1600" kern="0" dirty="0"/>
              <a:t> (range: 0–40)</a:t>
            </a:r>
          </a:p>
          <a:p>
            <a:pPr lvl="1"/>
            <a:r>
              <a:rPr lang="en-GB" sz="1600" kern="0" dirty="0"/>
              <a:t>Nivolumab: 5.2 </a:t>
            </a:r>
            <a:r>
              <a:rPr lang="en-GB" sz="1600" kern="0" dirty="0" err="1"/>
              <a:t>mo</a:t>
            </a:r>
            <a:r>
              <a:rPr lang="en-GB" sz="1600" kern="0" dirty="0"/>
              <a:t> (range: 0–41)</a:t>
            </a:r>
          </a:p>
          <a:p>
            <a:pPr marL="0" indent="0">
              <a:buNone/>
            </a:pPr>
            <a:endParaRPr lang="en-GB" sz="1600" kern="0" baseline="30000" dirty="0"/>
          </a:p>
        </p:txBody>
      </p:sp>
    </p:spTree>
    <p:extLst>
      <p:ext uri="{BB962C8B-B14F-4D97-AF65-F5344CB8AC3E}">
        <p14:creationId xmlns:p14="http://schemas.microsoft.com/office/powerpoint/2010/main" val="2952911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1191O: </a:t>
            </a:r>
            <a:r>
              <a:rPr lang="en-GB" dirty="0"/>
              <a:t>MRTX-500: phase 2 trial of sitravatinib (</a:t>
            </a:r>
            <a:r>
              <a:rPr lang="en-GB" dirty="0" err="1"/>
              <a:t>Sitra</a:t>
            </a:r>
            <a:r>
              <a:rPr lang="en-GB" dirty="0"/>
              <a:t>) + nivolumab (</a:t>
            </a:r>
            <a:r>
              <a:rPr lang="en-GB" dirty="0" err="1"/>
              <a:t>Nivo</a:t>
            </a:r>
            <a:r>
              <a:rPr lang="en-GB" dirty="0"/>
              <a:t>) in patients (pts) with nonsquamous (NSQ) non–small-cell lung cancer (NSCLC) progressing on or after prior checkpoint inhibitor (CPI) therapy </a:t>
            </a:r>
            <a:r>
              <a:rPr lang="en-US" dirty="0"/>
              <a:t>– Leal TA, et al</a:t>
            </a:r>
          </a:p>
        </p:txBody>
      </p:sp>
      <p:sp>
        <p:nvSpPr>
          <p:cNvPr id="3" name="Content Placeholder 2"/>
          <p:cNvSpPr>
            <a:spLocks noGrp="1"/>
          </p:cNvSpPr>
          <p:nvPr>
            <p:ph idx="1"/>
          </p:nvPr>
        </p:nvSpPr>
        <p:spPr>
          <a:xfrm>
            <a:off x="304800" y="1246909"/>
            <a:ext cx="11582400" cy="398286"/>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Leal TA, et al. Ann </a:t>
            </a:r>
            <a:r>
              <a:rPr lang="en-US" dirty="0" err="1"/>
              <a:t>Oncol</a:t>
            </a:r>
            <a:r>
              <a:rPr lang="en-US" dirty="0"/>
              <a:t> 2021;32(</a:t>
            </a:r>
            <a:r>
              <a:rPr lang="en-US" dirty="0" err="1"/>
              <a:t>suppl</a:t>
            </a:r>
            <a:r>
              <a:rPr lang="en-US" dirty="0"/>
              <a:t>):</a:t>
            </a:r>
            <a:r>
              <a:rPr lang="en-US" dirty="0" err="1"/>
              <a:t>Abstr</a:t>
            </a:r>
            <a:r>
              <a:rPr lang="en-US" dirty="0"/>
              <a:t> 1191O</a:t>
            </a:r>
          </a:p>
        </p:txBody>
      </p:sp>
      <p:sp>
        <p:nvSpPr>
          <p:cNvPr id="68" name="TextBox 67">
            <a:extLst>
              <a:ext uri="{FF2B5EF4-FFF2-40B4-BE49-F238E27FC236}">
                <a16:creationId xmlns:a16="http://schemas.microsoft.com/office/drawing/2014/main" id="{3060F88B-053E-834C-89EE-28C7D40198EA}"/>
              </a:ext>
            </a:extLst>
          </p:cNvPr>
          <p:cNvSpPr txBox="1"/>
          <p:nvPr/>
        </p:nvSpPr>
        <p:spPr>
          <a:xfrm>
            <a:off x="429679" y="1565795"/>
            <a:ext cx="5854071" cy="338554"/>
          </a:xfrm>
          <a:prstGeom prst="rect">
            <a:avLst/>
          </a:prstGeom>
          <a:noFill/>
        </p:spPr>
        <p:txBody>
          <a:bodyPr wrap="square" rtlCol="0">
            <a:spAutoFit/>
          </a:bodyPr>
          <a:lstStyle/>
          <a:p>
            <a:pPr algn="ctr"/>
            <a:r>
              <a:rPr lang="en-US" sz="1600" b="1" dirty="0">
                <a:solidFill>
                  <a:schemeClr val="tx1"/>
                </a:solidFill>
              </a:rPr>
              <a:t>Progression-free survival (n=68)</a:t>
            </a:r>
          </a:p>
        </p:txBody>
      </p:sp>
      <p:cxnSp>
        <p:nvCxnSpPr>
          <p:cNvPr id="212" name="Straight Connector 211">
            <a:extLst>
              <a:ext uri="{FF2B5EF4-FFF2-40B4-BE49-F238E27FC236}">
                <a16:creationId xmlns:a16="http://schemas.microsoft.com/office/drawing/2014/main" id="{B9E4683C-FA86-8841-A5CA-E488E476C1F4}"/>
              </a:ext>
            </a:extLst>
          </p:cNvPr>
          <p:cNvCxnSpPr>
            <a:cxnSpLocks/>
          </p:cNvCxnSpPr>
          <p:nvPr/>
        </p:nvCxnSpPr>
        <p:spPr>
          <a:xfrm>
            <a:off x="2246859" y="4115132"/>
            <a:ext cx="0" cy="828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5C0EB43-278B-7D46-9EF4-03D66FCC4E9A}"/>
              </a:ext>
            </a:extLst>
          </p:cNvPr>
          <p:cNvCxnSpPr>
            <a:cxnSpLocks/>
          </p:cNvCxnSpPr>
          <p:nvPr/>
        </p:nvCxnSpPr>
        <p:spPr>
          <a:xfrm>
            <a:off x="1599158" y="2742556"/>
            <a:ext cx="0" cy="219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6B7EBEB-051D-BA47-830A-36E4A43406A5}"/>
              </a:ext>
            </a:extLst>
          </p:cNvPr>
          <p:cNvCxnSpPr>
            <a:cxnSpLocks/>
          </p:cNvCxnSpPr>
          <p:nvPr/>
        </p:nvCxnSpPr>
        <p:spPr>
          <a:xfrm>
            <a:off x="1929358" y="3682214"/>
            <a:ext cx="0" cy="126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 name="object 2">
            <a:extLst>
              <a:ext uri="{FF2B5EF4-FFF2-40B4-BE49-F238E27FC236}">
                <a16:creationId xmlns:a16="http://schemas.microsoft.com/office/drawing/2014/main" id="{B512B4E8-6863-4941-90F3-94D0B9845712}"/>
              </a:ext>
            </a:extLst>
          </p:cNvPr>
          <p:cNvGrpSpPr/>
          <p:nvPr/>
        </p:nvGrpSpPr>
        <p:grpSpPr>
          <a:xfrm>
            <a:off x="1227964" y="2070596"/>
            <a:ext cx="4629823" cy="2922754"/>
            <a:chOff x="991504" y="1416781"/>
            <a:chExt cx="4629823" cy="2922754"/>
          </a:xfrm>
        </p:grpSpPr>
        <p:sp>
          <p:nvSpPr>
            <p:cNvPr id="8" name="object 3">
              <a:extLst>
                <a:ext uri="{FF2B5EF4-FFF2-40B4-BE49-F238E27FC236}">
                  <a16:creationId xmlns:a16="http://schemas.microsoft.com/office/drawing/2014/main" id="{A03D3E66-5D57-2B4B-8A8D-C0FF4222CD4E}"/>
                </a:ext>
              </a:extLst>
            </p:cNvPr>
            <p:cNvSpPr/>
            <p:nvPr/>
          </p:nvSpPr>
          <p:spPr>
            <a:xfrm>
              <a:off x="1040437" y="1416781"/>
              <a:ext cx="4580890" cy="2873375"/>
            </a:xfrm>
            <a:custGeom>
              <a:avLst/>
              <a:gdLst/>
              <a:ahLst/>
              <a:cxnLst/>
              <a:rect l="l" t="t" r="r" b="b"/>
              <a:pathLst>
                <a:path w="4580890" h="2873375">
                  <a:moveTo>
                    <a:pt x="0" y="0"/>
                  </a:moveTo>
                  <a:lnTo>
                    <a:pt x="0" y="2873222"/>
                  </a:lnTo>
                  <a:lnTo>
                    <a:pt x="4580382" y="2873222"/>
                  </a:lnTo>
                </a:path>
              </a:pathLst>
            </a:custGeom>
            <a:ln w="12700">
              <a:solidFill>
                <a:srgbClr val="353535"/>
              </a:solidFill>
            </a:ln>
          </p:spPr>
          <p:txBody>
            <a:bodyPr wrap="square" lIns="0" tIns="0" rIns="0" bIns="0" rtlCol="0"/>
            <a:lstStyle/>
            <a:p>
              <a:endParaRPr/>
            </a:p>
          </p:txBody>
        </p:sp>
        <p:sp>
          <p:nvSpPr>
            <p:cNvPr id="9" name="object 4">
              <a:extLst>
                <a:ext uri="{FF2B5EF4-FFF2-40B4-BE49-F238E27FC236}">
                  <a16:creationId xmlns:a16="http://schemas.microsoft.com/office/drawing/2014/main" id="{0BAC5FF5-697F-BE44-85B1-580470DFE2F5}"/>
                </a:ext>
              </a:extLst>
            </p:cNvPr>
            <p:cNvSpPr/>
            <p:nvPr/>
          </p:nvSpPr>
          <p:spPr>
            <a:xfrm>
              <a:off x="991504" y="1443347"/>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0" name="object 5">
              <a:extLst>
                <a:ext uri="{FF2B5EF4-FFF2-40B4-BE49-F238E27FC236}">
                  <a16:creationId xmlns:a16="http://schemas.microsoft.com/office/drawing/2014/main" id="{28B681F8-BB54-1B4C-B6B9-EC5C7330FEC3}"/>
                </a:ext>
              </a:extLst>
            </p:cNvPr>
            <p:cNvSpPr/>
            <p:nvPr/>
          </p:nvSpPr>
          <p:spPr>
            <a:xfrm>
              <a:off x="991504" y="1689423"/>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1" name="object 6">
              <a:extLst>
                <a:ext uri="{FF2B5EF4-FFF2-40B4-BE49-F238E27FC236}">
                  <a16:creationId xmlns:a16="http://schemas.microsoft.com/office/drawing/2014/main" id="{5339A25F-6E96-2A4A-84BC-928BA90EDD50}"/>
                </a:ext>
              </a:extLst>
            </p:cNvPr>
            <p:cNvSpPr/>
            <p:nvPr/>
          </p:nvSpPr>
          <p:spPr>
            <a:xfrm>
              <a:off x="991504" y="1976201"/>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2" name="object 7">
              <a:extLst>
                <a:ext uri="{FF2B5EF4-FFF2-40B4-BE49-F238E27FC236}">
                  <a16:creationId xmlns:a16="http://schemas.microsoft.com/office/drawing/2014/main" id="{492E2BC2-487A-264F-AEF9-A229AE86E671}"/>
                </a:ext>
              </a:extLst>
            </p:cNvPr>
            <p:cNvSpPr/>
            <p:nvPr/>
          </p:nvSpPr>
          <p:spPr>
            <a:xfrm>
              <a:off x="991504" y="2262979"/>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3" name="object 8">
              <a:extLst>
                <a:ext uri="{FF2B5EF4-FFF2-40B4-BE49-F238E27FC236}">
                  <a16:creationId xmlns:a16="http://schemas.microsoft.com/office/drawing/2014/main" id="{BBF67DCC-A4B1-4C43-B223-4039E4158A17}"/>
                </a:ext>
              </a:extLst>
            </p:cNvPr>
            <p:cNvSpPr/>
            <p:nvPr/>
          </p:nvSpPr>
          <p:spPr>
            <a:xfrm>
              <a:off x="991504" y="2549758"/>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4" name="object 9">
              <a:extLst>
                <a:ext uri="{FF2B5EF4-FFF2-40B4-BE49-F238E27FC236}">
                  <a16:creationId xmlns:a16="http://schemas.microsoft.com/office/drawing/2014/main" id="{158649F3-F69C-6E4C-B0F4-B5A075851610}"/>
                </a:ext>
              </a:extLst>
            </p:cNvPr>
            <p:cNvSpPr/>
            <p:nvPr/>
          </p:nvSpPr>
          <p:spPr>
            <a:xfrm>
              <a:off x="991504" y="2836537"/>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5" name="object 10">
              <a:extLst>
                <a:ext uri="{FF2B5EF4-FFF2-40B4-BE49-F238E27FC236}">
                  <a16:creationId xmlns:a16="http://schemas.microsoft.com/office/drawing/2014/main" id="{E338A213-9992-D945-ADB6-76B40004AF6D}"/>
                </a:ext>
              </a:extLst>
            </p:cNvPr>
            <p:cNvSpPr/>
            <p:nvPr/>
          </p:nvSpPr>
          <p:spPr>
            <a:xfrm>
              <a:off x="991504" y="3123316"/>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6" name="object 11">
              <a:extLst>
                <a:ext uri="{FF2B5EF4-FFF2-40B4-BE49-F238E27FC236}">
                  <a16:creationId xmlns:a16="http://schemas.microsoft.com/office/drawing/2014/main" id="{128057CB-FB82-824A-818B-17D4C9445A2E}"/>
                </a:ext>
              </a:extLst>
            </p:cNvPr>
            <p:cNvSpPr/>
            <p:nvPr/>
          </p:nvSpPr>
          <p:spPr>
            <a:xfrm>
              <a:off x="991504" y="3410094"/>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7" name="object 12">
              <a:extLst>
                <a:ext uri="{FF2B5EF4-FFF2-40B4-BE49-F238E27FC236}">
                  <a16:creationId xmlns:a16="http://schemas.microsoft.com/office/drawing/2014/main" id="{1748FF56-B0C8-3D4D-8962-1019766B6558}"/>
                </a:ext>
              </a:extLst>
            </p:cNvPr>
            <p:cNvSpPr/>
            <p:nvPr/>
          </p:nvSpPr>
          <p:spPr>
            <a:xfrm>
              <a:off x="991504" y="3696873"/>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8" name="object 13">
              <a:extLst>
                <a:ext uri="{FF2B5EF4-FFF2-40B4-BE49-F238E27FC236}">
                  <a16:creationId xmlns:a16="http://schemas.microsoft.com/office/drawing/2014/main" id="{E8266230-1B34-A145-B118-82173ADC6067}"/>
                </a:ext>
              </a:extLst>
            </p:cNvPr>
            <p:cNvSpPr/>
            <p:nvPr/>
          </p:nvSpPr>
          <p:spPr>
            <a:xfrm>
              <a:off x="991504" y="3983652"/>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19" name="object 14">
              <a:extLst>
                <a:ext uri="{FF2B5EF4-FFF2-40B4-BE49-F238E27FC236}">
                  <a16:creationId xmlns:a16="http://schemas.microsoft.com/office/drawing/2014/main" id="{F54F4AEB-03A1-D246-9F66-6DAC4A6A5DD6}"/>
                </a:ext>
              </a:extLst>
            </p:cNvPr>
            <p:cNvSpPr/>
            <p:nvPr/>
          </p:nvSpPr>
          <p:spPr>
            <a:xfrm>
              <a:off x="991504" y="4270430"/>
              <a:ext cx="49530" cy="0"/>
            </a:xfrm>
            <a:custGeom>
              <a:avLst/>
              <a:gdLst/>
              <a:ahLst/>
              <a:cxnLst/>
              <a:rect l="l" t="t" r="r" b="b"/>
              <a:pathLst>
                <a:path w="49530">
                  <a:moveTo>
                    <a:pt x="48933" y="0"/>
                  </a:moveTo>
                  <a:lnTo>
                    <a:pt x="0" y="0"/>
                  </a:lnTo>
                </a:path>
              </a:pathLst>
            </a:custGeom>
            <a:ln w="12700">
              <a:solidFill>
                <a:srgbClr val="353535"/>
              </a:solidFill>
            </a:ln>
          </p:spPr>
          <p:txBody>
            <a:bodyPr wrap="square" lIns="0" tIns="0" rIns="0" bIns="0" rtlCol="0"/>
            <a:lstStyle/>
            <a:p>
              <a:endParaRPr/>
            </a:p>
          </p:txBody>
        </p:sp>
        <p:sp>
          <p:nvSpPr>
            <p:cNvPr id="20" name="object 15">
              <a:extLst>
                <a:ext uri="{FF2B5EF4-FFF2-40B4-BE49-F238E27FC236}">
                  <a16:creationId xmlns:a16="http://schemas.microsoft.com/office/drawing/2014/main" id="{002DD8E7-92E9-F64B-91EC-CD7377D18786}"/>
                </a:ext>
              </a:extLst>
            </p:cNvPr>
            <p:cNvSpPr/>
            <p:nvPr/>
          </p:nvSpPr>
          <p:spPr>
            <a:xfrm>
              <a:off x="107504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1" name="object 16">
              <a:extLst>
                <a:ext uri="{FF2B5EF4-FFF2-40B4-BE49-F238E27FC236}">
                  <a16:creationId xmlns:a16="http://schemas.microsoft.com/office/drawing/2014/main" id="{BD7FF4C4-CA68-6A44-98E2-37C8964F49F4}"/>
                </a:ext>
              </a:extLst>
            </p:cNvPr>
            <p:cNvSpPr/>
            <p:nvPr/>
          </p:nvSpPr>
          <p:spPr>
            <a:xfrm>
              <a:off x="1690583"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2" name="object 17">
              <a:extLst>
                <a:ext uri="{FF2B5EF4-FFF2-40B4-BE49-F238E27FC236}">
                  <a16:creationId xmlns:a16="http://schemas.microsoft.com/office/drawing/2014/main" id="{74670B99-D0EF-324E-91AC-DBCC2A8A1A04}"/>
                </a:ext>
              </a:extLst>
            </p:cNvPr>
            <p:cNvSpPr/>
            <p:nvPr/>
          </p:nvSpPr>
          <p:spPr>
            <a:xfrm>
              <a:off x="2324999"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3" name="object 18">
              <a:extLst>
                <a:ext uri="{FF2B5EF4-FFF2-40B4-BE49-F238E27FC236}">
                  <a16:creationId xmlns:a16="http://schemas.microsoft.com/office/drawing/2014/main" id="{220439CD-E21C-704B-822D-4C708746935E}"/>
                </a:ext>
              </a:extLst>
            </p:cNvPr>
            <p:cNvSpPr/>
            <p:nvPr/>
          </p:nvSpPr>
          <p:spPr>
            <a:xfrm>
              <a:off x="2981436"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4" name="object 19">
              <a:extLst>
                <a:ext uri="{FF2B5EF4-FFF2-40B4-BE49-F238E27FC236}">
                  <a16:creationId xmlns:a16="http://schemas.microsoft.com/office/drawing/2014/main" id="{166614F0-446E-1843-AAC5-60B170BCAD34}"/>
                </a:ext>
              </a:extLst>
            </p:cNvPr>
            <p:cNvSpPr/>
            <p:nvPr/>
          </p:nvSpPr>
          <p:spPr>
            <a:xfrm>
              <a:off x="3634727"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5" name="object 20">
              <a:extLst>
                <a:ext uri="{FF2B5EF4-FFF2-40B4-BE49-F238E27FC236}">
                  <a16:creationId xmlns:a16="http://schemas.microsoft.com/office/drawing/2014/main" id="{995D8D66-BE01-5C4B-B5C9-EE8BBE45D569}"/>
                </a:ext>
              </a:extLst>
            </p:cNvPr>
            <p:cNvSpPr/>
            <p:nvPr/>
          </p:nvSpPr>
          <p:spPr>
            <a:xfrm>
              <a:off x="428592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6" name="object 21">
              <a:extLst>
                <a:ext uri="{FF2B5EF4-FFF2-40B4-BE49-F238E27FC236}">
                  <a16:creationId xmlns:a16="http://schemas.microsoft.com/office/drawing/2014/main" id="{D8FC3A8F-C6E3-AE41-8A58-ED849C4509AE}"/>
                </a:ext>
              </a:extLst>
            </p:cNvPr>
            <p:cNvSpPr/>
            <p:nvPr/>
          </p:nvSpPr>
          <p:spPr>
            <a:xfrm>
              <a:off x="4939212"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7" name="object 22">
              <a:extLst>
                <a:ext uri="{FF2B5EF4-FFF2-40B4-BE49-F238E27FC236}">
                  <a16:creationId xmlns:a16="http://schemas.microsoft.com/office/drawing/2014/main" id="{42A5A2E7-0D2F-DF42-96E0-D93EF0EAFA9A}"/>
                </a:ext>
              </a:extLst>
            </p:cNvPr>
            <p:cNvSpPr/>
            <p:nvPr/>
          </p:nvSpPr>
          <p:spPr>
            <a:xfrm>
              <a:off x="5595650" y="4290005"/>
              <a:ext cx="0" cy="49530"/>
            </a:xfrm>
            <a:custGeom>
              <a:avLst/>
              <a:gdLst/>
              <a:ahLst/>
              <a:cxnLst/>
              <a:rect l="l" t="t" r="r" b="b"/>
              <a:pathLst>
                <a:path h="49529">
                  <a:moveTo>
                    <a:pt x="0" y="0"/>
                  </a:moveTo>
                  <a:lnTo>
                    <a:pt x="0" y="48933"/>
                  </a:lnTo>
                </a:path>
              </a:pathLst>
            </a:custGeom>
            <a:ln w="12700">
              <a:solidFill>
                <a:srgbClr val="353535"/>
              </a:solidFill>
            </a:ln>
          </p:spPr>
          <p:txBody>
            <a:bodyPr wrap="square" lIns="0" tIns="0" rIns="0" bIns="0" rtlCol="0"/>
            <a:lstStyle/>
            <a:p>
              <a:endParaRPr/>
            </a:p>
          </p:txBody>
        </p:sp>
        <p:sp>
          <p:nvSpPr>
            <p:cNvPr id="28" name="object 23">
              <a:extLst>
                <a:ext uri="{FF2B5EF4-FFF2-40B4-BE49-F238E27FC236}">
                  <a16:creationId xmlns:a16="http://schemas.microsoft.com/office/drawing/2014/main" id="{E22573C6-C96B-104A-9B59-CC457BFE9AAD}"/>
                </a:ext>
              </a:extLst>
            </p:cNvPr>
            <p:cNvSpPr/>
            <p:nvPr/>
          </p:nvSpPr>
          <p:spPr>
            <a:xfrm>
              <a:off x="1040437" y="1469911"/>
              <a:ext cx="3961129" cy="2619375"/>
            </a:xfrm>
            <a:custGeom>
              <a:avLst/>
              <a:gdLst/>
              <a:ahLst/>
              <a:cxnLst/>
              <a:rect l="l" t="t" r="r" b="b"/>
              <a:pathLst>
                <a:path w="3961129" h="2619375">
                  <a:moveTo>
                    <a:pt x="0" y="0"/>
                  </a:moveTo>
                  <a:lnTo>
                    <a:pt x="137020" y="0"/>
                  </a:lnTo>
                  <a:lnTo>
                    <a:pt x="137020" y="97866"/>
                  </a:lnTo>
                  <a:lnTo>
                    <a:pt x="149948" y="97866"/>
                  </a:lnTo>
                  <a:lnTo>
                    <a:pt x="149948" y="137198"/>
                  </a:lnTo>
                  <a:lnTo>
                    <a:pt x="174066" y="137198"/>
                  </a:lnTo>
                  <a:lnTo>
                    <a:pt x="174066" y="190144"/>
                  </a:lnTo>
                  <a:lnTo>
                    <a:pt x="214439" y="190144"/>
                  </a:lnTo>
                  <a:lnTo>
                    <a:pt x="214439" y="236283"/>
                  </a:lnTo>
                  <a:lnTo>
                    <a:pt x="224409" y="236283"/>
                  </a:lnTo>
                  <a:lnTo>
                    <a:pt x="224409" y="350062"/>
                  </a:lnTo>
                  <a:lnTo>
                    <a:pt x="233845" y="350062"/>
                  </a:lnTo>
                  <a:lnTo>
                    <a:pt x="233845" y="438150"/>
                  </a:lnTo>
                  <a:lnTo>
                    <a:pt x="259537" y="438150"/>
                  </a:lnTo>
                  <a:lnTo>
                    <a:pt x="259537" y="495300"/>
                  </a:lnTo>
                  <a:lnTo>
                    <a:pt x="278930" y="495300"/>
                  </a:lnTo>
                  <a:lnTo>
                    <a:pt x="278930" y="535152"/>
                  </a:lnTo>
                  <a:lnTo>
                    <a:pt x="288899" y="535152"/>
                  </a:lnTo>
                  <a:lnTo>
                    <a:pt x="288899" y="605409"/>
                  </a:lnTo>
                  <a:lnTo>
                    <a:pt x="297281" y="605409"/>
                  </a:lnTo>
                  <a:lnTo>
                    <a:pt x="297281" y="631621"/>
                  </a:lnTo>
                  <a:lnTo>
                    <a:pt x="310388" y="631621"/>
                  </a:lnTo>
                  <a:lnTo>
                    <a:pt x="310388" y="637387"/>
                  </a:lnTo>
                  <a:lnTo>
                    <a:pt x="376453" y="637387"/>
                  </a:lnTo>
                  <a:lnTo>
                    <a:pt x="376453" y="682472"/>
                  </a:lnTo>
                  <a:lnTo>
                    <a:pt x="391655" y="682472"/>
                  </a:lnTo>
                  <a:lnTo>
                    <a:pt x="391655" y="711835"/>
                  </a:lnTo>
                  <a:lnTo>
                    <a:pt x="400570" y="711835"/>
                  </a:lnTo>
                  <a:lnTo>
                    <a:pt x="400570" y="933627"/>
                  </a:lnTo>
                  <a:lnTo>
                    <a:pt x="464019" y="933627"/>
                  </a:lnTo>
                  <a:lnTo>
                    <a:pt x="464019" y="991819"/>
                  </a:lnTo>
                  <a:lnTo>
                    <a:pt x="523265" y="991819"/>
                  </a:lnTo>
                  <a:lnTo>
                    <a:pt x="523265" y="1038479"/>
                  </a:lnTo>
                  <a:lnTo>
                    <a:pt x="546862" y="1038479"/>
                  </a:lnTo>
                  <a:lnTo>
                    <a:pt x="546862" y="1086726"/>
                  </a:lnTo>
                  <a:lnTo>
                    <a:pt x="564680" y="1086726"/>
                  </a:lnTo>
                  <a:lnTo>
                    <a:pt x="564680" y="1151737"/>
                  </a:lnTo>
                  <a:lnTo>
                    <a:pt x="574116" y="1151737"/>
                  </a:lnTo>
                  <a:lnTo>
                    <a:pt x="574116" y="1183716"/>
                  </a:lnTo>
                  <a:lnTo>
                    <a:pt x="589330" y="1183716"/>
                  </a:lnTo>
                  <a:lnTo>
                    <a:pt x="589330" y="1326857"/>
                  </a:lnTo>
                  <a:lnTo>
                    <a:pt x="595617" y="1326857"/>
                  </a:lnTo>
                  <a:lnTo>
                    <a:pt x="595617" y="1378242"/>
                  </a:lnTo>
                  <a:lnTo>
                    <a:pt x="610298" y="1378242"/>
                  </a:lnTo>
                  <a:lnTo>
                    <a:pt x="610298" y="1421752"/>
                  </a:lnTo>
                  <a:lnTo>
                    <a:pt x="623404" y="1421752"/>
                  </a:lnTo>
                  <a:lnTo>
                    <a:pt x="623404" y="1525041"/>
                  </a:lnTo>
                  <a:lnTo>
                    <a:pt x="773353" y="1525041"/>
                  </a:lnTo>
                  <a:lnTo>
                    <a:pt x="773353" y="1571180"/>
                  </a:lnTo>
                  <a:lnTo>
                    <a:pt x="785939" y="1571180"/>
                  </a:lnTo>
                  <a:lnTo>
                    <a:pt x="785939" y="1682343"/>
                  </a:lnTo>
                  <a:lnTo>
                    <a:pt x="805345" y="1682343"/>
                  </a:lnTo>
                  <a:lnTo>
                    <a:pt x="805345" y="1736344"/>
                  </a:lnTo>
                  <a:lnTo>
                    <a:pt x="818972" y="1736344"/>
                  </a:lnTo>
                  <a:lnTo>
                    <a:pt x="818972" y="1790865"/>
                  </a:lnTo>
                  <a:lnTo>
                    <a:pt x="826312" y="1790865"/>
                  </a:lnTo>
                  <a:lnTo>
                    <a:pt x="826312" y="1839112"/>
                  </a:lnTo>
                  <a:lnTo>
                    <a:pt x="958964" y="1839112"/>
                  </a:lnTo>
                  <a:lnTo>
                    <a:pt x="958964" y="1944497"/>
                  </a:lnTo>
                  <a:lnTo>
                    <a:pt x="1085850" y="1944497"/>
                  </a:lnTo>
                  <a:lnTo>
                    <a:pt x="1085850" y="2008987"/>
                  </a:lnTo>
                  <a:lnTo>
                    <a:pt x="1159256" y="2008987"/>
                  </a:lnTo>
                  <a:lnTo>
                    <a:pt x="1159256" y="2057742"/>
                  </a:lnTo>
                  <a:lnTo>
                    <a:pt x="1176032" y="2057742"/>
                  </a:lnTo>
                  <a:lnTo>
                    <a:pt x="1176032" y="2120138"/>
                  </a:lnTo>
                  <a:lnTo>
                    <a:pt x="1221638" y="2120138"/>
                  </a:lnTo>
                  <a:lnTo>
                    <a:pt x="1221638" y="2174138"/>
                  </a:lnTo>
                  <a:lnTo>
                    <a:pt x="1443431" y="2174138"/>
                  </a:lnTo>
                  <a:lnTo>
                    <a:pt x="1443431" y="2232863"/>
                  </a:lnTo>
                  <a:lnTo>
                    <a:pt x="1558772" y="2232863"/>
                  </a:lnTo>
                  <a:lnTo>
                    <a:pt x="1558772" y="2295258"/>
                  </a:lnTo>
                  <a:lnTo>
                    <a:pt x="1566113" y="2295258"/>
                  </a:lnTo>
                  <a:lnTo>
                    <a:pt x="1566113" y="2348217"/>
                  </a:lnTo>
                  <a:lnTo>
                    <a:pt x="1572412" y="2348217"/>
                  </a:lnTo>
                  <a:lnTo>
                    <a:pt x="1572412" y="2463558"/>
                  </a:lnTo>
                  <a:lnTo>
                    <a:pt x="1589709" y="2463558"/>
                  </a:lnTo>
                  <a:lnTo>
                    <a:pt x="1589709" y="2523858"/>
                  </a:lnTo>
                  <a:lnTo>
                    <a:pt x="2143912" y="2523858"/>
                  </a:lnTo>
                  <a:lnTo>
                    <a:pt x="2143912" y="2576817"/>
                  </a:lnTo>
                  <a:lnTo>
                    <a:pt x="2628366" y="2576817"/>
                  </a:lnTo>
                  <a:lnTo>
                    <a:pt x="2628366" y="2618752"/>
                  </a:lnTo>
                  <a:lnTo>
                    <a:pt x="3960647" y="2618752"/>
                  </a:lnTo>
                </a:path>
              </a:pathLst>
            </a:custGeom>
            <a:ln w="15875">
              <a:solidFill>
                <a:srgbClr val="2893FF"/>
              </a:solidFill>
            </a:ln>
          </p:spPr>
          <p:txBody>
            <a:bodyPr wrap="square" lIns="0" tIns="0" rIns="0" bIns="0" rtlCol="0"/>
            <a:lstStyle/>
            <a:p>
              <a:endParaRPr dirty="0"/>
            </a:p>
          </p:txBody>
        </p:sp>
        <p:sp>
          <p:nvSpPr>
            <p:cNvPr id="29" name="object 30">
              <a:extLst>
                <a:ext uri="{FF2B5EF4-FFF2-40B4-BE49-F238E27FC236}">
                  <a16:creationId xmlns:a16="http://schemas.microsoft.com/office/drawing/2014/main" id="{292BF220-0896-F541-8DBF-FD3325D42FAE}"/>
                </a:ext>
              </a:extLst>
            </p:cNvPr>
            <p:cNvSpPr/>
            <p:nvPr/>
          </p:nvSpPr>
          <p:spPr>
            <a:xfrm>
              <a:off x="1765076" y="294884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3" name="object 30">
              <a:extLst>
                <a:ext uri="{FF2B5EF4-FFF2-40B4-BE49-F238E27FC236}">
                  <a16:creationId xmlns:a16="http://schemas.microsoft.com/office/drawing/2014/main" id="{A226D0EE-3EA7-B14E-B6F9-2E77CBFAD02A}"/>
                </a:ext>
              </a:extLst>
            </p:cNvPr>
            <p:cNvSpPr/>
            <p:nvPr/>
          </p:nvSpPr>
          <p:spPr>
            <a:xfrm>
              <a:off x="1581414" y="271220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4" name="object 30">
              <a:extLst>
                <a:ext uri="{FF2B5EF4-FFF2-40B4-BE49-F238E27FC236}">
                  <a16:creationId xmlns:a16="http://schemas.microsoft.com/office/drawing/2014/main" id="{46B1CF9F-0DA4-554B-A89A-1C4BDE4019AB}"/>
                </a:ext>
              </a:extLst>
            </p:cNvPr>
            <p:cNvSpPr/>
            <p:nvPr/>
          </p:nvSpPr>
          <p:spPr>
            <a:xfrm>
              <a:off x="1013824" y="1424129"/>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35" name="object 30">
              <a:extLst>
                <a:ext uri="{FF2B5EF4-FFF2-40B4-BE49-F238E27FC236}">
                  <a16:creationId xmlns:a16="http://schemas.microsoft.com/office/drawing/2014/main" id="{43B06B5F-5CBC-EB47-96BB-38C47E38C6B4}"/>
                </a:ext>
              </a:extLst>
            </p:cNvPr>
            <p:cNvSpPr/>
            <p:nvPr/>
          </p:nvSpPr>
          <p:spPr>
            <a:xfrm>
              <a:off x="1201652" y="159686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6" name="object 30">
              <a:extLst>
                <a:ext uri="{FF2B5EF4-FFF2-40B4-BE49-F238E27FC236}">
                  <a16:creationId xmlns:a16="http://schemas.microsoft.com/office/drawing/2014/main" id="{4524DD0E-5A70-3D45-9128-FDA04AF4959A}"/>
                </a:ext>
              </a:extLst>
            </p:cNvPr>
            <p:cNvSpPr/>
            <p:nvPr/>
          </p:nvSpPr>
          <p:spPr>
            <a:xfrm>
              <a:off x="1155615" y="161901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7" name="object 30">
              <a:extLst>
                <a:ext uri="{FF2B5EF4-FFF2-40B4-BE49-F238E27FC236}">
                  <a16:creationId xmlns:a16="http://schemas.microsoft.com/office/drawing/2014/main" id="{6DFD7A9F-1210-914A-81EF-F5D2A0059661}"/>
                </a:ext>
              </a:extLst>
            </p:cNvPr>
            <p:cNvSpPr/>
            <p:nvPr/>
          </p:nvSpPr>
          <p:spPr>
            <a:xfrm>
              <a:off x="1217345" y="177664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8" name="object 30">
              <a:extLst>
                <a:ext uri="{FF2B5EF4-FFF2-40B4-BE49-F238E27FC236}">
                  <a16:creationId xmlns:a16="http://schemas.microsoft.com/office/drawing/2014/main" id="{230BF633-9283-A94A-91E9-E6B854C18B53}"/>
                </a:ext>
              </a:extLst>
            </p:cNvPr>
            <p:cNvSpPr/>
            <p:nvPr/>
          </p:nvSpPr>
          <p:spPr>
            <a:xfrm>
              <a:off x="1394608" y="223665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39" name="object 30">
              <a:extLst>
                <a:ext uri="{FF2B5EF4-FFF2-40B4-BE49-F238E27FC236}">
                  <a16:creationId xmlns:a16="http://schemas.microsoft.com/office/drawing/2014/main" id="{9AB5A05E-F364-514F-815A-A423F6FF865A}"/>
                </a:ext>
              </a:extLst>
            </p:cNvPr>
            <p:cNvSpPr/>
            <p:nvPr/>
          </p:nvSpPr>
          <p:spPr>
            <a:xfrm>
              <a:off x="1425367" y="2361778"/>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40" name="object 30">
              <a:extLst>
                <a:ext uri="{FF2B5EF4-FFF2-40B4-BE49-F238E27FC236}">
                  <a16:creationId xmlns:a16="http://schemas.microsoft.com/office/drawing/2014/main" id="{BEF979FF-F5CB-FE4B-8B95-99628731757F}"/>
                </a:ext>
              </a:extLst>
            </p:cNvPr>
            <p:cNvSpPr/>
            <p:nvPr/>
          </p:nvSpPr>
          <p:spPr>
            <a:xfrm>
              <a:off x="2139434" y="343799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sp>
          <p:nvSpPr>
            <p:cNvPr id="41" name="object 30">
              <a:extLst>
                <a:ext uri="{FF2B5EF4-FFF2-40B4-BE49-F238E27FC236}">
                  <a16:creationId xmlns:a16="http://schemas.microsoft.com/office/drawing/2014/main" id="{FF3CE24D-CC07-F34F-8C50-8174161E98B2}"/>
                </a:ext>
              </a:extLst>
            </p:cNvPr>
            <p:cNvSpPr/>
            <p:nvPr/>
          </p:nvSpPr>
          <p:spPr>
            <a:xfrm>
              <a:off x="4489828" y="403878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42" name="object 30">
              <a:extLst>
                <a:ext uri="{FF2B5EF4-FFF2-40B4-BE49-F238E27FC236}">
                  <a16:creationId xmlns:a16="http://schemas.microsoft.com/office/drawing/2014/main" id="{6F21332A-7D4B-A04F-B7E0-8AF2BF32C248}"/>
                </a:ext>
              </a:extLst>
            </p:cNvPr>
            <p:cNvSpPr/>
            <p:nvPr/>
          </p:nvSpPr>
          <p:spPr>
            <a:xfrm>
              <a:off x="4936104" y="403878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a:p>
          </p:txBody>
        </p:sp>
      </p:grpSp>
      <p:sp>
        <p:nvSpPr>
          <p:cNvPr id="43" name="Oval 42">
            <a:extLst>
              <a:ext uri="{FF2B5EF4-FFF2-40B4-BE49-F238E27FC236}">
                <a16:creationId xmlns:a16="http://schemas.microsoft.com/office/drawing/2014/main" id="{84C034CF-CAD9-3B4E-8D1A-2F0E029B1EA7}"/>
              </a:ext>
            </a:extLst>
          </p:cNvPr>
          <p:cNvSpPr/>
          <p:nvPr/>
        </p:nvSpPr>
        <p:spPr>
          <a:xfrm>
            <a:off x="1550097" y="2673788"/>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Oval 43">
            <a:extLst>
              <a:ext uri="{FF2B5EF4-FFF2-40B4-BE49-F238E27FC236}">
                <a16:creationId xmlns:a16="http://schemas.microsoft.com/office/drawing/2014/main" id="{369A6979-66F1-E546-A82A-A5FCE1D9E9C6}"/>
              </a:ext>
            </a:extLst>
          </p:cNvPr>
          <p:cNvSpPr/>
          <p:nvPr/>
        </p:nvSpPr>
        <p:spPr>
          <a:xfrm>
            <a:off x="1883572" y="3592499"/>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5" name="Oval 44">
            <a:extLst>
              <a:ext uri="{FF2B5EF4-FFF2-40B4-BE49-F238E27FC236}">
                <a16:creationId xmlns:a16="http://schemas.microsoft.com/office/drawing/2014/main" id="{1E4E9306-58FB-4F45-9542-C74BFFB196C9}"/>
              </a:ext>
            </a:extLst>
          </p:cNvPr>
          <p:cNvSpPr/>
          <p:nvPr/>
        </p:nvSpPr>
        <p:spPr>
          <a:xfrm>
            <a:off x="2201635" y="4015331"/>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6" name="TextBox 45">
            <a:extLst>
              <a:ext uri="{FF2B5EF4-FFF2-40B4-BE49-F238E27FC236}">
                <a16:creationId xmlns:a16="http://schemas.microsoft.com/office/drawing/2014/main" id="{D779967A-2520-AF4C-932D-47FAAA9C9326}"/>
              </a:ext>
            </a:extLst>
          </p:cNvPr>
          <p:cNvSpPr txBox="1"/>
          <p:nvPr/>
        </p:nvSpPr>
        <p:spPr>
          <a:xfrm>
            <a:off x="541297" y="1945613"/>
            <a:ext cx="720000" cy="307777"/>
          </a:xfrm>
          <a:prstGeom prst="rect">
            <a:avLst/>
          </a:prstGeom>
          <a:noFill/>
        </p:spPr>
        <p:txBody>
          <a:bodyPr wrap="square" rtlCol="0">
            <a:spAutoFit/>
          </a:bodyPr>
          <a:lstStyle/>
          <a:p>
            <a:pPr algn="r"/>
            <a:r>
              <a:rPr lang="en-US" sz="1400" dirty="0">
                <a:solidFill>
                  <a:schemeClr val="tx1"/>
                </a:solidFill>
              </a:rPr>
              <a:t>100</a:t>
            </a:r>
          </a:p>
        </p:txBody>
      </p:sp>
      <p:sp>
        <p:nvSpPr>
          <p:cNvPr id="48" name="TextBox 47">
            <a:extLst>
              <a:ext uri="{FF2B5EF4-FFF2-40B4-BE49-F238E27FC236}">
                <a16:creationId xmlns:a16="http://schemas.microsoft.com/office/drawing/2014/main" id="{BBD7B031-5766-4341-9B01-3CF797A8EAF6}"/>
              </a:ext>
            </a:extLst>
          </p:cNvPr>
          <p:cNvSpPr txBox="1"/>
          <p:nvPr/>
        </p:nvSpPr>
        <p:spPr>
          <a:xfrm>
            <a:off x="541297" y="2509981"/>
            <a:ext cx="720000" cy="307777"/>
          </a:xfrm>
          <a:prstGeom prst="rect">
            <a:avLst/>
          </a:prstGeom>
          <a:noFill/>
        </p:spPr>
        <p:txBody>
          <a:bodyPr wrap="square" rtlCol="0">
            <a:spAutoFit/>
          </a:bodyPr>
          <a:lstStyle/>
          <a:p>
            <a:pPr algn="r"/>
            <a:r>
              <a:rPr lang="en-US" sz="1400" dirty="0">
                <a:solidFill>
                  <a:schemeClr val="tx1"/>
                </a:solidFill>
              </a:rPr>
              <a:t>80</a:t>
            </a:r>
          </a:p>
        </p:txBody>
      </p:sp>
      <p:sp>
        <p:nvSpPr>
          <p:cNvPr id="50" name="TextBox 49">
            <a:extLst>
              <a:ext uri="{FF2B5EF4-FFF2-40B4-BE49-F238E27FC236}">
                <a16:creationId xmlns:a16="http://schemas.microsoft.com/office/drawing/2014/main" id="{01E796F5-5FAB-2544-9776-09EC473ECE39}"/>
              </a:ext>
            </a:extLst>
          </p:cNvPr>
          <p:cNvSpPr txBox="1"/>
          <p:nvPr/>
        </p:nvSpPr>
        <p:spPr>
          <a:xfrm>
            <a:off x="541297" y="3074349"/>
            <a:ext cx="720000" cy="307777"/>
          </a:xfrm>
          <a:prstGeom prst="rect">
            <a:avLst/>
          </a:prstGeom>
          <a:noFill/>
        </p:spPr>
        <p:txBody>
          <a:bodyPr wrap="square" rtlCol="0">
            <a:spAutoFit/>
          </a:bodyPr>
          <a:lstStyle/>
          <a:p>
            <a:pPr algn="r"/>
            <a:r>
              <a:rPr lang="en-US" sz="1400" dirty="0">
                <a:solidFill>
                  <a:schemeClr val="tx1"/>
                </a:solidFill>
              </a:rPr>
              <a:t>60</a:t>
            </a:r>
          </a:p>
        </p:txBody>
      </p:sp>
      <p:sp>
        <p:nvSpPr>
          <p:cNvPr id="52" name="TextBox 51">
            <a:extLst>
              <a:ext uri="{FF2B5EF4-FFF2-40B4-BE49-F238E27FC236}">
                <a16:creationId xmlns:a16="http://schemas.microsoft.com/office/drawing/2014/main" id="{B9300121-A133-D44E-8B00-4C9EA80ADEF8}"/>
              </a:ext>
            </a:extLst>
          </p:cNvPr>
          <p:cNvSpPr txBox="1"/>
          <p:nvPr/>
        </p:nvSpPr>
        <p:spPr>
          <a:xfrm>
            <a:off x="541297" y="3638717"/>
            <a:ext cx="720000" cy="307777"/>
          </a:xfrm>
          <a:prstGeom prst="rect">
            <a:avLst/>
          </a:prstGeom>
          <a:noFill/>
        </p:spPr>
        <p:txBody>
          <a:bodyPr wrap="square" rtlCol="0">
            <a:spAutoFit/>
          </a:bodyPr>
          <a:lstStyle/>
          <a:p>
            <a:pPr algn="r"/>
            <a:r>
              <a:rPr lang="en-US" sz="1400" dirty="0">
                <a:solidFill>
                  <a:schemeClr val="tx1"/>
                </a:solidFill>
              </a:rPr>
              <a:t>40</a:t>
            </a:r>
          </a:p>
        </p:txBody>
      </p:sp>
      <p:sp>
        <p:nvSpPr>
          <p:cNvPr id="54" name="TextBox 53">
            <a:extLst>
              <a:ext uri="{FF2B5EF4-FFF2-40B4-BE49-F238E27FC236}">
                <a16:creationId xmlns:a16="http://schemas.microsoft.com/office/drawing/2014/main" id="{6CCA7724-E770-8745-BA33-55D483AF52D4}"/>
              </a:ext>
            </a:extLst>
          </p:cNvPr>
          <p:cNvSpPr txBox="1"/>
          <p:nvPr/>
        </p:nvSpPr>
        <p:spPr>
          <a:xfrm>
            <a:off x="541297" y="4203085"/>
            <a:ext cx="720000" cy="307777"/>
          </a:xfrm>
          <a:prstGeom prst="rect">
            <a:avLst/>
          </a:prstGeom>
          <a:noFill/>
        </p:spPr>
        <p:txBody>
          <a:bodyPr wrap="square" rtlCol="0">
            <a:spAutoFit/>
          </a:bodyPr>
          <a:lstStyle/>
          <a:p>
            <a:pPr algn="r"/>
            <a:r>
              <a:rPr lang="en-US" sz="1400" dirty="0">
                <a:solidFill>
                  <a:schemeClr val="tx1"/>
                </a:solidFill>
              </a:rPr>
              <a:t>20</a:t>
            </a:r>
          </a:p>
        </p:txBody>
      </p:sp>
      <p:sp>
        <p:nvSpPr>
          <p:cNvPr id="56" name="TextBox 55">
            <a:extLst>
              <a:ext uri="{FF2B5EF4-FFF2-40B4-BE49-F238E27FC236}">
                <a16:creationId xmlns:a16="http://schemas.microsoft.com/office/drawing/2014/main" id="{0B548C38-C5C3-8546-A155-95BDB6E922AA}"/>
              </a:ext>
            </a:extLst>
          </p:cNvPr>
          <p:cNvSpPr txBox="1"/>
          <p:nvPr/>
        </p:nvSpPr>
        <p:spPr>
          <a:xfrm>
            <a:off x="541297" y="4767449"/>
            <a:ext cx="720000" cy="307777"/>
          </a:xfrm>
          <a:prstGeom prst="rect">
            <a:avLst/>
          </a:prstGeom>
          <a:noFill/>
        </p:spPr>
        <p:txBody>
          <a:bodyPr wrap="square" rtlCol="0">
            <a:spAutoFit/>
          </a:bodyPr>
          <a:lstStyle/>
          <a:p>
            <a:pPr algn="r"/>
            <a:r>
              <a:rPr lang="en-US" sz="1400" dirty="0">
                <a:solidFill>
                  <a:schemeClr val="tx1"/>
                </a:solidFill>
              </a:rPr>
              <a:t>0</a:t>
            </a:r>
          </a:p>
        </p:txBody>
      </p:sp>
      <p:sp>
        <p:nvSpPr>
          <p:cNvPr id="57" name="TextBox 56">
            <a:extLst>
              <a:ext uri="{FF2B5EF4-FFF2-40B4-BE49-F238E27FC236}">
                <a16:creationId xmlns:a16="http://schemas.microsoft.com/office/drawing/2014/main" id="{7362F923-A470-2246-B801-420F87CD9A47}"/>
              </a:ext>
            </a:extLst>
          </p:cNvPr>
          <p:cNvSpPr txBox="1"/>
          <p:nvPr/>
        </p:nvSpPr>
        <p:spPr>
          <a:xfrm>
            <a:off x="1173271" y="5021699"/>
            <a:ext cx="276462" cy="215444"/>
          </a:xfrm>
          <a:prstGeom prst="rect">
            <a:avLst/>
          </a:prstGeom>
          <a:noFill/>
        </p:spPr>
        <p:txBody>
          <a:bodyPr wrap="square" lIns="0" tIns="0" rIns="0" bIns="0" rtlCol="0">
            <a:spAutoFit/>
          </a:bodyPr>
          <a:lstStyle/>
          <a:p>
            <a:pPr algn="ctr"/>
            <a:r>
              <a:rPr lang="en-US" sz="1400" dirty="0">
                <a:solidFill>
                  <a:schemeClr val="tx1"/>
                </a:solidFill>
              </a:rPr>
              <a:t>0</a:t>
            </a:r>
          </a:p>
        </p:txBody>
      </p:sp>
      <p:sp>
        <p:nvSpPr>
          <p:cNvPr id="58" name="TextBox 57">
            <a:extLst>
              <a:ext uri="{FF2B5EF4-FFF2-40B4-BE49-F238E27FC236}">
                <a16:creationId xmlns:a16="http://schemas.microsoft.com/office/drawing/2014/main" id="{F423698F-1B14-DE49-8B62-3AEBA5DA0385}"/>
              </a:ext>
            </a:extLst>
          </p:cNvPr>
          <p:cNvSpPr txBox="1"/>
          <p:nvPr/>
        </p:nvSpPr>
        <p:spPr>
          <a:xfrm>
            <a:off x="1787420" y="5021699"/>
            <a:ext cx="276462" cy="215444"/>
          </a:xfrm>
          <a:prstGeom prst="rect">
            <a:avLst/>
          </a:prstGeom>
          <a:noFill/>
        </p:spPr>
        <p:txBody>
          <a:bodyPr wrap="square" lIns="0" tIns="0" rIns="0" bIns="0" rtlCol="0">
            <a:spAutoFit/>
          </a:bodyPr>
          <a:lstStyle/>
          <a:p>
            <a:pPr algn="ctr"/>
            <a:r>
              <a:rPr lang="en-US" sz="1400" dirty="0">
                <a:solidFill>
                  <a:schemeClr val="tx1"/>
                </a:solidFill>
              </a:rPr>
              <a:t>6</a:t>
            </a:r>
          </a:p>
        </p:txBody>
      </p:sp>
      <p:sp>
        <p:nvSpPr>
          <p:cNvPr id="59" name="TextBox 58">
            <a:extLst>
              <a:ext uri="{FF2B5EF4-FFF2-40B4-BE49-F238E27FC236}">
                <a16:creationId xmlns:a16="http://schemas.microsoft.com/office/drawing/2014/main" id="{2C68ABC7-AF3E-284D-B42F-D1CE8FF354A5}"/>
              </a:ext>
            </a:extLst>
          </p:cNvPr>
          <p:cNvSpPr txBox="1"/>
          <p:nvPr/>
        </p:nvSpPr>
        <p:spPr>
          <a:xfrm>
            <a:off x="2424316" y="5021699"/>
            <a:ext cx="276462" cy="215444"/>
          </a:xfrm>
          <a:prstGeom prst="rect">
            <a:avLst/>
          </a:prstGeom>
          <a:noFill/>
        </p:spPr>
        <p:txBody>
          <a:bodyPr wrap="square" lIns="0" tIns="0" rIns="0" bIns="0" rtlCol="0">
            <a:spAutoFit/>
          </a:bodyPr>
          <a:lstStyle/>
          <a:p>
            <a:pPr algn="ctr"/>
            <a:r>
              <a:rPr lang="en-US" sz="1400" dirty="0">
                <a:solidFill>
                  <a:schemeClr val="tx1"/>
                </a:solidFill>
              </a:rPr>
              <a:t>12</a:t>
            </a:r>
          </a:p>
        </p:txBody>
      </p:sp>
      <p:sp>
        <p:nvSpPr>
          <p:cNvPr id="60" name="TextBox 59">
            <a:extLst>
              <a:ext uri="{FF2B5EF4-FFF2-40B4-BE49-F238E27FC236}">
                <a16:creationId xmlns:a16="http://schemas.microsoft.com/office/drawing/2014/main" id="{5322ECD1-5892-7547-8B86-E6E95F515C21}"/>
              </a:ext>
            </a:extLst>
          </p:cNvPr>
          <p:cNvSpPr txBox="1"/>
          <p:nvPr/>
        </p:nvSpPr>
        <p:spPr>
          <a:xfrm>
            <a:off x="3080253" y="5021699"/>
            <a:ext cx="276462" cy="215444"/>
          </a:xfrm>
          <a:prstGeom prst="rect">
            <a:avLst/>
          </a:prstGeom>
          <a:noFill/>
        </p:spPr>
        <p:txBody>
          <a:bodyPr wrap="square" lIns="0" tIns="0" rIns="0" bIns="0" rtlCol="0">
            <a:spAutoFit/>
          </a:bodyPr>
          <a:lstStyle/>
          <a:p>
            <a:pPr algn="ctr"/>
            <a:r>
              <a:rPr lang="en-US" sz="1400" dirty="0">
                <a:solidFill>
                  <a:schemeClr val="tx1"/>
                </a:solidFill>
              </a:rPr>
              <a:t>18</a:t>
            </a:r>
          </a:p>
        </p:txBody>
      </p:sp>
      <p:sp>
        <p:nvSpPr>
          <p:cNvPr id="61" name="TextBox 60">
            <a:extLst>
              <a:ext uri="{FF2B5EF4-FFF2-40B4-BE49-F238E27FC236}">
                <a16:creationId xmlns:a16="http://schemas.microsoft.com/office/drawing/2014/main" id="{F7B39B5F-4541-7848-9BE3-356CA5EB0851}"/>
              </a:ext>
            </a:extLst>
          </p:cNvPr>
          <p:cNvSpPr txBox="1"/>
          <p:nvPr/>
        </p:nvSpPr>
        <p:spPr>
          <a:xfrm>
            <a:off x="3726247" y="5021699"/>
            <a:ext cx="276462" cy="215444"/>
          </a:xfrm>
          <a:prstGeom prst="rect">
            <a:avLst/>
          </a:prstGeom>
          <a:noFill/>
        </p:spPr>
        <p:txBody>
          <a:bodyPr wrap="square" lIns="0" tIns="0" rIns="0" bIns="0" rtlCol="0">
            <a:spAutoFit/>
          </a:bodyPr>
          <a:lstStyle/>
          <a:p>
            <a:pPr algn="ctr"/>
            <a:r>
              <a:rPr lang="en-US" sz="1400" dirty="0">
                <a:solidFill>
                  <a:schemeClr val="tx1"/>
                </a:solidFill>
              </a:rPr>
              <a:t>24</a:t>
            </a:r>
          </a:p>
        </p:txBody>
      </p:sp>
      <p:sp>
        <p:nvSpPr>
          <p:cNvPr id="62" name="TextBox 61">
            <a:extLst>
              <a:ext uri="{FF2B5EF4-FFF2-40B4-BE49-F238E27FC236}">
                <a16:creationId xmlns:a16="http://schemas.microsoft.com/office/drawing/2014/main" id="{4C8F8655-BA72-C247-BA2B-8403F2CE0045}"/>
              </a:ext>
            </a:extLst>
          </p:cNvPr>
          <p:cNvSpPr txBox="1"/>
          <p:nvPr/>
        </p:nvSpPr>
        <p:spPr>
          <a:xfrm>
            <a:off x="4385888" y="5021699"/>
            <a:ext cx="276462" cy="215444"/>
          </a:xfrm>
          <a:prstGeom prst="rect">
            <a:avLst/>
          </a:prstGeom>
          <a:noFill/>
        </p:spPr>
        <p:txBody>
          <a:bodyPr wrap="square" lIns="0" tIns="0" rIns="0" bIns="0" rtlCol="0">
            <a:spAutoFit/>
          </a:bodyPr>
          <a:lstStyle/>
          <a:p>
            <a:pPr algn="ctr"/>
            <a:r>
              <a:rPr lang="en-US" sz="1400" dirty="0">
                <a:solidFill>
                  <a:schemeClr val="tx1"/>
                </a:solidFill>
              </a:rPr>
              <a:t>30</a:t>
            </a:r>
          </a:p>
        </p:txBody>
      </p:sp>
      <p:sp>
        <p:nvSpPr>
          <p:cNvPr id="63" name="TextBox 62">
            <a:extLst>
              <a:ext uri="{FF2B5EF4-FFF2-40B4-BE49-F238E27FC236}">
                <a16:creationId xmlns:a16="http://schemas.microsoft.com/office/drawing/2014/main" id="{FE6B1C7B-97ED-3749-B098-92F900F76607}"/>
              </a:ext>
            </a:extLst>
          </p:cNvPr>
          <p:cNvSpPr txBox="1"/>
          <p:nvPr/>
        </p:nvSpPr>
        <p:spPr>
          <a:xfrm>
            <a:off x="5040980" y="5021699"/>
            <a:ext cx="276462" cy="215444"/>
          </a:xfrm>
          <a:prstGeom prst="rect">
            <a:avLst/>
          </a:prstGeom>
          <a:noFill/>
        </p:spPr>
        <p:txBody>
          <a:bodyPr wrap="square" lIns="0" tIns="0" rIns="0" bIns="0" rtlCol="0">
            <a:spAutoFit/>
          </a:bodyPr>
          <a:lstStyle/>
          <a:p>
            <a:pPr algn="ctr"/>
            <a:r>
              <a:rPr lang="en-US" sz="1400" dirty="0">
                <a:solidFill>
                  <a:schemeClr val="tx1"/>
                </a:solidFill>
              </a:rPr>
              <a:t>36</a:t>
            </a:r>
          </a:p>
        </p:txBody>
      </p:sp>
      <p:sp>
        <p:nvSpPr>
          <p:cNvPr id="64" name="TextBox 63">
            <a:extLst>
              <a:ext uri="{FF2B5EF4-FFF2-40B4-BE49-F238E27FC236}">
                <a16:creationId xmlns:a16="http://schemas.microsoft.com/office/drawing/2014/main" id="{BFB51789-04F1-8C4D-9B14-09627BCF346F}"/>
              </a:ext>
            </a:extLst>
          </p:cNvPr>
          <p:cNvSpPr txBox="1"/>
          <p:nvPr/>
        </p:nvSpPr>
        <p:spPr>
          <a:xfrm>
            <a:off x="5691523" y="5021699"/>
            <a:ext cx="276462" cy="215444"/>
          </a:xfrm>
          <a:prstGeom prst="rect">
            <a:avLst/>
          </a:prstGeom>
          <a:noFill/>
        </p:spPr>
        <p:txBody>
          <a:bodyPr wrap="square" lIns="0" tIns="0" rIns="0" bIns="0" rtlCol="0">
            <a:spAutoFit/>
          </a:bodyPr>
          <a:lstStyle/>
          <a:p>
            <a:pPr algn="ctr"/>
            <a:r>
              <a:rPr lang="en-US" sz="1400" dirty="0">
                <a:solidFill>
                  <a:schemeClr val="tx1"/>
                </a:solidFill>
              </a:rPr>
              <a:t>42</a:t>
            </a:r>
          </a:p>
        </p:txBody>
      </p:sp>
      <p:sp>
        <p:nvSpPr>
          <p:cNvPr id="65" name="TextBox 64">
            <a:extLst>
              <a:ext uri="{FF2B5EF4-FFF2-40B4-BE49-F238E27FC236}">
                <a16:creationId xmlns:a16="http://schemas.microsoft.com/office/drawing/2014/main" id="{13A9A4D2-0554-6E4F-9C74-3B0D99424EAB}"/>
              </a:ext>
            </a:extLst>
          </p:cNvPr>
          <p:cNvSpPr txBox="1"/>
          <p:nvPr/>
        </p:nvSpPr>
        <p:spPr>
          <a:xfrm>
            <a:off x="2248850" y="3730364"/>
            <a:ext cx="729174" cy="338554"/>
          </a:xfrm>
          <a:prstGeom prst="rect">
            <a:avLst/>
          </a:prstGeom>
          <a:noFill/>
        </p:spPr>
        <p:txBody>
          <a:bodyPr wrap="square" rtlCol="0">
            <a:spAutoFit/>
          </a:bodyPr>
          <a:lstStyle/>
          <a:p>
            <a:r>
              <a:rPr lang="en-US" sz="1600" b="1" dirty="0">
                <a:solidFill>
                  <a:schemeClr val="bg2"/>
                </a:solidFill>
              </a:rPr>
              <a:t>31%</a:t>
            </a:r>
          </a:p>
        </p:txBody>
      </p:sp>
      <p:sp>
        <p:nvSpPr>
          <p:cNvPr id="66" name="TextBox 65">
            <a:extLst>
              <a:ext uri="{FF2B5EF4-FFF2-40B4-BE49-F238E27FC236}">
                <a16:creationId xmlns:a16="http://schemas.microsoft.com/office/drawing/2014/main" id="{68FC6505-130C-9249-AA38-4045A105A5F5}"/>
              </a:ext>
            </a:extLst>
          </p:cNvPr>
          <p:cNvSpPr txBox="1"/>
          <p:nvPr/>
        </p:nvSpPr>
        <p:spPr>
          <a:xfrm>
            <a:off x="1932149" y="3305366"/>
            <a:ext cx="729174" cy="338554"/>
          </a:xfrm>
          <a:prstGeom prst="rect">
            <a:avLst/>
          </a:prstGeom>
          <a:noFill/>
        </p:spPr>
        <p:txBody>
          <a:bodyPr wrap="square" rtlCol="0">
            <a:spAutoFit/>
          </a:bodyPr>
          <a:lstStyle/>
          <a:p>
            <a:r>
              <a:rPr lang="en-US" sz="1600" b="1" dirty="0">
                <a:solidFill>
                  <a:schemeClr val="bg2"/>
                </a:solidFill>
              </a:rPr>
              <a:t>45%</a:t>
            </a:r>
          </a:p>
        </p:txBody>
      </p:sp>
      <p:sp>
        <p:nvSpPr>
          <p:cNvPr id="67" name="TextBox 66">
            <a:extLst>
              <a:ext uri="{FF2B5EF4-FFF2-40B4-BE49-F238E27FC236}">
                <a16:creationId xmlns:a16="http://schemas.microsoft.com/office/drawing/2014/main" id="{B8868AC0-1DC3-8D4A-8A8A-0AC0207E1226}"/>
              </a:ext>
            </a:extLst>
          </p:cNvPr>
          <p:cNvSpPr txBox="1"/>
          <p:nvPr/>
        </p:nvSpPr>
        <p:spPr>
          <a:xfrm>
            <a:off x="1599574" y="2381685"/>
            <a:ext cx="729174" cy="338554"/>
          </a:xfrm>
          <a:prstGeom prst="rect">
            <a:avLst/>
          </a:prstGeom>
          <a:noFill/>
        </p:spPr>
        <p:txBody>
          <a:bodyPr wrap="square" rtlCol="0">
            <a:spAutoFit/>
          </a:bodyPr>
          <a:lstStyle/>
          <a:p>
            <a:r>
              <a:rPr lang="en-US" sz="1600" b="1" dirty="0">
                <a:solidFill>
                  <a:schemeClr val="bg2"/>
                </a:solidFill>
              </a:rPr>
              <a:t>79%</a:t>
            </a:r>
          </a:p>
        </p:txBody>
      </p:sp>
      <p:sp>
        <p:nvSpPr>
          <p:cNvPr id="69" name="TextBox 68">
            <a:extLst>
              <a:ext uri="{FF2B5EF4-FFF2-40B4-BE49-F238E27FC236}">
                <a16:creationId xmlns:a16="http://schemas.microsoft.com/office/drawing/2014/main" id="{380CFD96-C708-6049-B3E9-1067CB13E7AE}"/>
              </a:ext>
            </a:extLst>
          </p:cNvPr>
          <p:cNvSpPr txBox="1"/>
          <p:nvPr/>
        </p:nvSpPr>
        <p:spPr>
          <a:xfrm>
            <a:off x="1363971" y="5296292"/>
            <a:ext cx="4357808" cy="338554"/>
          </a:xfrm>
          <a:prstGeom prst="rect">
            <a:avLst/>
          </a:prstGeom>
          <a:noFill/>
        </p:spPr>
        <p:txBody>
          <a:bodyPr wrap="square" rtlCol="0">
            <a:spAutoFit/>
          </a:bodyPr>
          <a:lstStyle/>
          <a:p>
            <a:pPr algn="ctr"/>
            <a:r>
              <a:rPr lang="en-US" sz="1600" dirty="0">
                <a:solidFill>
                  <a:schemeClr val="tx1"/>
                </a:solidFill>
              </a:rPr>
              <a:t>Time, months</a:t>
            </a:r>
          </a:p>
        </p:txBody>
      </p:sp>
      <p:sp>
        <p:nvSpPr>
          <p:cNvPr id="70" name="TextBox 69">
            <a:extLst>
              <a:ext uri="{FF2B5EF4-FFF2-40B4-BE49-F238E27FC236}">
                <a16:creationId xmlns:a16="http://schemas.microsoft.com/office/drawing/2014/main" id="{0D647E80-A17E-374C-A5BA-7B03236C4862}"/>
              </a:ext>
            </a:extLst>
          </p:cNvPr>
          <p:cNvSpPr txBox="1"/>
          <p:nvPr/>
        </p:nvSpPr>
        <p:spPr>
          <a:xfrm rot="16200000">
            <a:off x="-1509293" y="3346405"/>
            <a:ext cx="4357808" cy="338554"/>
          </a:xfrm>
          <a:prstGeom prst="rect">
            <a:avLst/>
          </a:prstGeom>
          <a:noFill/>
        </p:spPr>
        <p:txBody>
          <a:bodyPr wrap="square" rtlCol="0">
            <a:spAutoFit/>
          </a:bodyPr>
          <a:lstStyle/>
          <a:p>
            <a:pPr algn="ctr"/>
            <a:r>
              <a:rPr lang="en-US" sz="1600" dirty="0">
                <a:solidFill>
                  <a:schemeClr val="tx1"/>
                </a:solidFill>
              </a:rPr>
              <a:t>PFS, %</a:t>
            </a:r>
          </a:p>
        </p:txBody>
      </p:sp>
      <p:sp>
        <p:nvSpPr>
          <p:cNvPr id="251" name="TextBox 250">
            <a:extLst>
              <a:ext uri="{FF2B5EF4-FFF2-40B4-BE49-F238E27FC236}">
                <a16:creationId xmlns:a16="http://schemas.microsoft.com/office/drawing/2014/main" id="{3955E886-7D36-6747-B839-702EB7A67B3D}"/>
              </a:ext>
            </a:extLst>
          </p:cNvPr>
          <p:cNvSpPr txBox="1"/>
          <p:nvPr/>
        </p:nvSpPr>
        <p:spPr>
          <a:xfrm rot="16200000">
            <a:off x="4423375" y="3346405"/>
            <a:ext cx="4357808" cy="338554"/>
          </a:xfrm>
          <a:prstGeom prst="rect">
            <a:avLst/>
          </a:prstGeom>
          <a:noFill/>
        </p:spPr>
        <p:txBody>
          <a:bodyPr wrap="square" rtlCol="0">
            <a:spAutoFit/>
          </a:bodyPr>
          <a:lstStyle/>
          <a:p>
            <a:pPr algn="ctr"/>
            <a:r>
              <a:rPr lang="en-US" sz="1600" dirty="0">
                <a:solidFill>
                  <a:schemeClr val="tx1"/>
                </a:solidFill>
              </a:rPr>
              <a:t>OS, %</a:t>
            </a:r>
          </a:p>
        </p:txBody>
      </p:sp>
      <p:cxnSp>
        <p:nvCxnSpPr>
          <p:cNvPr id="220" name="Straight Connector 219">
            <a:extLst>
              <a:ext uri="{FF2B5EF4-FFF2-40B4-BE49-F238E27FC236}">
                <a16:creationId xmlns:a16="http://schemas.microsoft.com/office/drawing/2014/main" id="{B6A7B1EE-EA7C-484F-929A-9C89A9D2E340}"/>
              </a:ext>
            </a:extLst>
          </p:cNvPr>
          <p:cNvCxnSpPr>
            <a:cxnSpLocks/>
          </p:cNvCxnSpPr>
          <p:nvPr/>
        </p:nvCxnSpPr>
        <p:spPr>
          <a:xfrm>
            <a:off x="9835148" y="3966556"/>
            <a:ext cx="0" cy="97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28956C5-A941-034B-A0B5-CF532D70E347}"/>
              </a:ext>
            </a:extLst>
          </p:cNvPr>
          <p:cNvCxnSpPr>
            <a:cxnSpLocks/>
          </p:cNvCxnSpPr>
          <p:nvPr/>
        </p:nvCxnSpPr>
        <p:spPr>
          <a:xfrm>
            <a:off x="9181856" y="3646155"/>
            <a:ext cx="0" cy="12924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B402458-2C18-974F-B710-5A7C50E67AC2}"/>
              </a:ext>
            </a:extLst>
          </p:cNvPr>
          <p:cNvCxnSpPr>
            <a:cxnSpLocks/>
            <a:stCxn id="182" idx="4"/>
          </p:cNvCxnSpPr>
          <p:nvPr/>
        </p:nvCxnSpPr>
        <p:spPr>
          <a:xfrm>
            <a:off x="8525420" y="3338567"/>
            <a:ext cx="0" cy="159998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object 30">
            <a:extLst>
              <a:ext uri="{FF2B5EF4-FFF2-40B4-BE49-F238E27FC236}">
                <a16:creationId xmlns:a16="http://schemas.microsoft.com/office/drawing/2014/main" id="{4A9121F2-2617-0C48-B03F-522AAD45F09E}"/>
              </a:ext>
            </a:extLst>
          </p:cNvPr>
          <p:cNvSpPr/>
          <p:nvPr/>
        </p:nvSpPr>
        <p:spPr>
          <a:xfrm>
            <a:off x="7574312" y="2389943"/>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18" name="object 30">
            <a:extLst>
              <a:ext uri="{FF2B5EF4-FFF2-40B4-BE49-F238E27FC236}">
                <a16:creationId xmlns:a16="http://schemas.microsoft.com/office/drawing/2014/main" id="{1C251C63-6BFE-3348-86AD-EA184337C6B3}"/>
              </a:ext>
            </a:extLst>
          </p:cNvPr>
          <p:cNvSpPr/>
          <p:nvPr/>
        </p:nvSpPr>
        <p:spPr>
          <a:xfrm>
            <a:off x="7427037" y="2213121"/>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solidFill>
                <a:schemeClr val="tx1"/>
              </a:solidFill>
            </a:endParaRPr>
          </a:p>
        </p:txBody>
      </p:sp>
      <p:sp>
        <p:nvSpPr>
          <p:cNvPr id="228" name="TextBox 227">
            <a:extLst>
              <a:ext uri="{FF2B5EF4-FFF2-40B4-BE49-F238E27FC236}">
                <a16:creationId xmlns:a16="http://schemas.microsoft.com/office/drawing/2014/main" id="{8C47B786-7736-504A-A5B8-1F3AC3C95F7E}"/>
              </a:ext>
            </a:extLst>
          </p:cNvPr>
          <p:cNvSpPr txBox="1"/>
          <p:nvPr/>
        </p:nvSpPr>
        <p:spPr>
          <a:xfrm>
            <a:off x="8525419" y="2925856"/>
            <a:ext cx="729174" cy="338554"/>
          </a:xfrm>
          <a:prstGeom prst="rect">
            <a:avLst/>
          </a:prstGeom>
          <a:noFill/>
        </p:spPr>
        <p:txBody>
          <a:bodyPr wrap="square" rtlCol="0">
            <a:spAutoFit/>
          </a:bodyPr>
          <a:lstStyle/>
          <a:p>
            <a:r>
              <a:rPr lang="en-US" sz="1600" b="1" dirty="0">
                <a:solidFill>
                  <a:schemeClr val="bg2"/>
                </a:solidFill>
              </a:rPr>
              <a:t>56%</a:t>
            </a:r>
          </a:p>
        </p:txBody>
      </p:sp>
      <p:sp>
        <p:nvSpPr>
          <p:cNvPr id="229" name="TextBox 228">
            <a:extLst>
              <a:ext uri="{FF2B5EF4-FFF2-40B4-BE49-F238E27FC236}">
                <a16:creationId xmlns:a16="http://schemas.microsoft.com/office/drawing/2014/main" id="{28C14A65-F585-9346-80C6-6698BE74872E}"/>
              </a:ext>
            </a:extLst>
          </p:cNvPr>
          <p:cNvSpPr txBox="1"/>
          <p:nvPr/>
        </p:nvSpPr>
        <p:spPr>
          <a:xfrm>
            <a:off x="9168974" y="3284101"/>
            <a:ext cx="729174" cy="338554"/>
          </a:xfrm>
          <a:prstGeom prst="rect">
            <a:avLst/>
          </a:prstGeom>
          <a:noFill/>
        </p:spPr>
        <p:txBody>
          <a:bodyPr wrap="square" rtlCol="0">
            <a:spAutoFit/>
          </a:bodyPr>
          <a:lstStyle/>
          <a:p>
            <a:r>
              <a:rPr lang="en-US" sz="1600" b="1" dirty="0">
                <a:solidFill>
                  <a:schemeClr val="bg2"/>
                </a:solidFill>
              </a:rPr>
              <a:t>45%</a:t>
            </a:r>
          </a:p>
        </p:txBody>
      </p:sp>
      <p:sp>
        <p:nvSpPr>
          <p:cNvPr id="230" name="TextBox 229">
            <a:extLst>
              <a:ext uri="{FF2B5EF4-FFF2-40B4-BE49-F238E27FC236}">
                <a16:creationId xmlns:a16="http://schemas.microsoft.com/office/drawing/2014/main" id="{2B9845B6-82AA-774D-B81C-73ECFFC65CDD}"/>
              </a:ext>
            </a:extLst>
          </p:cNvPr>
          <p:cNvSpPr txBox="1"/>
          <p:nvPr/>
        </p:nvSpPr>
        <p:spPr>
          <a:xfrm>
            <a:off x="9837103" y="3582858"/>
            <a:ext cx="729174" cy="338554"/>
          </a:xfrm>
          <a:prstGeom prst="rect">
            <a:avLst/>
          </a:prstGeom>
          <a:noFill/>
        </p:spPr>
        <p:txBody>
          <a:bodyPr wrap="square" rtlCol="0">
            <a:spAutoFit/>
          </a:bodyPr>
          <a:lstStyle/>
          <a:p>
            <a:r>
              <a:rPr lang="en-US" sz="1600" b="1" dirty="0">
                <a:solidFill>
                  <a:schemeClr val="bg2"/>
                </a:solidFill>
              </a:rPr>
              <a:t>32%</a:t>
            </a:r>
          </a:p>
        </p:txBody>
      </p:sp>
      <p:sp>
        <p:nvSpPr>
          <p:cNvPr id="232" name="TextBox 231">
            <a:extLst>
              <a:ext uri="{FF2B5EF4-FFF2-40B4-BE49-F238E27FC236}">
                <a16:creationId xmlns:a16="http://schemas.microsoft.com/office/drawing/2014/main" id="{1325F2CF-669E-9344-AC97-E173BFE4C512}"/>
              </a:ext>
            </a:extLst>
          </p:cNvPr>
          <p:cNvSpPr txBox="1"/>
          <p:nvPr/>
        </p:nvSpPr>
        <p:spPr>
          <a:xfrm>
            <a:off x="7140662" y="5021699"/>
            <a:ext cx="276462" cy="215444"/>
          </a:xfrm>
          <a:prstGeom prst="rect">
            <a:avLst/>
          </a:prstGeom>
          <a:noFill/>
        </p:spPr>
        <p:txBody>
          <a:bodyPr wrap="square" lIns="0" tIns="0" rIns="0" bIns="0" rtlCol="0">
            <a:spAutoFit/>
          </a:bodyPr>
          <a:lstStyle/>
          <a:p>
            <a:pPr algn="ctr"/>
            <a:r>
              <a:rPr lang="en-US" sz="1400" dirty="0">
                <a:solidFill>
                  <a:schemeClr val="tx1"/>
                </a:solidFill>
              </a:rPr>
              <a:t>0</a:t>
            </a:r>
          </a:p>
        </p:txBody>
      </p:sp>
      <p:sp>
        <p:nvSpPr>
          <p:cNvPr id="233" name="TextBox 232">
            <a:extLst>
              <a:ext uri="{FF2B5EF4-FFF2-40B4-BE49-F238E27FC236}">
                <a16:creationId xmlns:a16="http://schemas.microsoft.com/office/drawing/2014/main" id="{4276FE90-0D8F-2F41-B6B1-73E19C88C60F}"/>
              </a:ext>
            </a:extLst>
          </p:cNvPr>
          <p:cNvSpPr txBox="1"/>
          <p:nvPr/>
        </p:nvSpPr>
        <p:spPr>
          <a:xfrm>
            <a:off x="7754811" y="5021699"/>
            <a:ext cx="276462" cy="215444"/>
          </a:xfrm>
          <a:prstGeom prst="rect">
            <a:avLst/>
          </a:prstGeom>
          <a:noFill/>
        </p:spPr>
        <p:txBody>
          <a:bodyPr wrap="square" lIns="0" tIns="0" rIns="0" bIns="0" rtlCol="0">
            <a:spAutoFit/>
          </a:bodyPr>
          <a:lstStyle/>
          <a:p>
            <a:pPr algn="ctr"/>
            <a:r>
              <a:rPr lang="en-US" sz="1400" dirty="0">
                <a:solidFill>
                  <a:schemeClr val="tx1"/>
                </a:solidFill>
              </a:rPr>
              <a:t>6</a:t>
            </a:r>
          </a:p>
        </p:txBody>
      </p:sp>
      <p:sp>
        <p:nvSpPr>
          <p:cNvPr id="234" name="TextBox 233">
            <a:extLst>
              <a:ext uri="{FF2B5EF4-FFF2-40B4-BE49-F238E27FC236}">
                <a16:creationId xmlns:a16="http://schemas.microsoft.com/office/drawing/2014/main" id="{622AD65E-10C5-2B4B-8EB8-B7056A372913}"/>
              </a:ext>
            </a:extLst>
          </p:cNvPr>
          <p:cNvSpPr txBox="1"/>
          <p:nvPr/>
        </p:nvSpPr>
        <p:spPr>
          <a:xfrm>
            <a:off x="8391707" y="5021699"/>
            <a:ext cx="276462" cy="215444"/>
          </a:xfrm>
          <a:prstGeom prst="rect">
            <a:avLst/>
          </a:prstGeom>
          <a:noFill/>
        </p:spPr>
        <p:txBody>
          <a:bodyPr wrap="square" lIns="0" tIns="0" rIns="0" bIns="0" rtlCol="0">
            <a:spAutoFit/>
          </a:bodyPr>
          <a:lstStyle/>
          <a:p>
            <a:pPr algn="ctr"/>
            <a:r>
              <a:rPr lang="en-US" sz="1400" dirty="0">
                <a:solidFill>
                  <a:schemeClr val="tx1"/>
                </a:solidFill>
              </a:rPr>
              <a:t>12</a:t>
            </a:r>
          </a:p>
        </p:txBody>
      </p:sp>
      <p:sp>
        <p:nvSpPr>
          <p:cNvPr id="235" name="TextBox 234">
            <a:extLst>
              <a:ext uri="{FF2B5EF4-FFF2-40B4-BE49-F238E27FC236}">
                <a16:creationId xmlns:a16="http://schemas.microsoft.com/office/drawing/2014/main" id="{EF80BD07-27A5-6740-917C-A0D6844EC83E}"/>
              </a:ext>
            </a:extLst>
          </p:cNvPr>
          <p:cNvSpPr txBox="1"/>
          <p:nvPr/>
        </p:nvSpPr>
        <p:spPr>
          <a:xfrm>
            <a:off x="9047644" y="5021699"/>
            <a:ext cx="276462" cy="215444"/>
          </a:xfrm>
          <a:prstGeom prst="rect">
            <a:avLst/>
          </a:prstGeom>
          <a:noFill/>
        </p:spPr>
        <p:txBody>
          <a:bodyPr wrap="square" lIns="0" tIns="0" rIns="0" bIns="0" rtlCol="0">
            <a:spAutoFit/>
          </a:bodyPr>
          <a:lstStyle/>
          <a:p>
            <a:pPr algn="ctr"/>
            <a:r>
              <a:rPr lang="en-US" sz="1400" dirty="0">
                <a:solidFill>
                  <a:schemeClr val="tx1"/>
                </a:solidFill>
              </a:rPr>
              <a:t>18</a:t>
            </a:r>
          </a:p>
        </p:txBody>
      </p:sp>
      <p:sp>
        <p:nvSpPr>
          <p:cNvPr id="236" name="TextBox 235">
            <a:extLst>
              <a:ext uri="{FF2B5EF4-FFF2-40B4-BE49-F238E27FC236}">
                <a16:creationId xmlns:a16="http://schemas.microsoft.com/office/drawing/2014/main" id="{B4FB955B-9C7A-474F-AEFD-3436DCEB6856}"/>
              </a:ext>
            </a:extLst>
          </p:cNvPr>
          <p:cNvSpPr txBox="1"/>
          <p:nvPr/>
        </p:nvSpPr>
        <p:spPr>
          <a:xfrm>
            <a:off x="9693638" y="5021699"/>
            <a:ext cx="276462" cy="215444"/>
          </a:xfrm>
          <a:prstGeom prst="rect">
            <a:avLst/>
          </a:prstGeom>
          <a:noFill/>
        </p:spPr>
        <p:txBody>
          <a:bodyPr wrap="square" lIns="0" tIns="0" rIns="0" bIns="0" rtlCol="0">
            <a:spAutoFit/>
          </a:bodyPr>
          <a:lstStyle/>
          <a:p>
            <a:pPr algn="ctr"/>
            <a:r>
              <a:rPr lang="en-US" sz="1400" dirty="0">
                <a:solidFill>
                  <a:schemeClr val="tx1"/>
                </a:solidFill>
              </a:rPr>
              <a:t>24</a:t>
            </a:r>
          </a:p>
        </p:txBody>
      </p:sp>
      <p:sp>
        <p:nvSpPr>
          <p:cNvPr id="237" name="TextBox 236">
            <a:extLst>
              <a:ext uri="{FF2B5EF4-FFF2-40B4-BE49-F238E27FC236}">
                <a16:creationId xmlns:a16="http://schemas.microsoft.com/office/drawing/2014/main" id="{57070F22-0AE1-0B40-8C6D-F1CA57E48127}"/>
              </a:ext>
            </a:extLst>
          </p:cNvPr>
          <p:cNvSpPr txBox="1"/>
          <p:nvPr/>
        </p:nvSpPr>
        <p:spPr>
          <a:xfrm>
            <a:off x="10353279" y="5021699"/>
            <a:ext cx="276462" cy="215444"/>
          </a:xfrm>
          <a:prstGeom prst="rect">
            <a:avLst/>
          </a:prstGeom>
          <a:noFill/>
        </p:spPr>
        <p:txBody>
          <a:bodyPr wrap="square" lIns="0" tIns="0" rIns="0" bIns="0" rtlCol="0">
            <a:spAutoFit/>
          </a:bodyPr>
          <a:lstStyle/>
          <a:p>
            <a:pPr algn="ctr"/>
            <a:r>
              <a:rPr lang="en-US" sz="1400" dirty="0">
                <a:solidFill>
                  <a:schemeClr val="tx1"/>
                </a:solidFill>
              </a:rPr>
              <a:t>30</a:t>
            </a:r>
          </a:p>
        </p:txBody>
      </p:sp>
      <p:sp>
        <p:nvSpPr>
          <p:cNvPr id="238" name="TextBox 237">
            <a:extLst>
              <a:ext uri="{FF2B5EF4-FFF2-40B4-BE49-F238E27FC236}">
                <a16:creationId xmlns:a16="http://schemas.microsoft.com/office/drawing/2014/main" id="{357BB185-B07B-4745-89FD-021B53671236}"/>
              </a:ext>
            </a:extLst>
          </p:cNvPr>
          <p:cNvSpPr txBox="1"/>
          <p:nvPr/>
        </p:nvSpPr>
        <p:spPr>
          <a:xfrm>
            <a:off x="11008371" y="5021699"/>
            <a:ext cx="276462" cy="215444"/>
          </a:xfrm>
          <a:prstGeom prst="rect">
            <a:avLst/>
          </a:prstGeom>
          <a:noFill/>
        </p:spPr>
        <p:txBody>
          <a:bodyPr wrap="square" lIns="0" tIns="0" rIns="0" bIns="0" rtlCol="0">
            <a:spAutoFit/>
          </a:bodyPr>
          <a:lstStyle/>
          <a:p>
            <a:pPr algn="ctr"/>
            <a:r>
              <a:rPr lang="en-US" sz="1400" dirty="0">
                <a:solidFill>
                  <a:schemeClr val="tx1"/>
                </a:solidFill>
              </a:rPr>
              <a:t>36</a:t>
            </a:r>
          </a:p>
        </p:txBody>
      </p:sp>
      <p:sp>
        <p:nvSpPr>
          <p:cNvPr id="239" name="TextBox 238">
            <a:extLst>
              <a:ext uri="{FF2B5EF4-FFF2-40B4-BE49-F238E27FC236}">
                <a16:creationId xmlns:a16="http://schemas.microsoft.com/office/drawing/2014/main" id="{81B3E7FE-D8AE-7746-946D-22EE393D0E1F}"/>
              </a:ext>
            </a:extLst>
          </p:cNvPr>
          <p:cNvSpPr txBox="1"/>
          <p:nvPr/>
        </p:nvSpPr>
        <p:spPr>
          <a:xfrm>
            <a:off x="11658914" y="5021699"/>
            <a:ext cx="276462" cy="215444"/>
          </a:xfrm>
          <a:prstGeom prst="rect">
            <a:avLst/>
          </a:prstGeom>
          <a:noFill/>
        </p:spPr>
        <p:txBody>
          <a:bodyPr wrap="square" lIns="0" tIns="0" rIns="0" bIns="0" rtlCol="0">
            <a:spAutoFit/>
          </a:bodyPr>
          <a:lstStyle/>
          <a:p>
            <a:pPr algn="ctr"/>
            <a:r>
              <a:rPr lang="en-US" sz="1400" dirty="0">
                <a:solidFill>
                  <a:schemeClr val="tx1"/>
                </a:solidFill>
              </a:rPr>
              <a:t>42</a:t>
            </a:r>
          </a:p>
        </p:txBody>
      </p:sp>
      <p:sp>
        <p:nvSpPr>
          <p:cNvPr id="240" name="TextBox 239">
            <a:extLst>
              <a:ext uri="{FF2B5EF4-FFF2-40B4-BE49-F238E27FC236}">
                <a16:creationId xmlns:a16="http://schemas.microsoft.com/office/drawing/2014/main" id="{C5FCDC3A-51B0-5040-BFE4-775356BB3442}"/>
              </a:ext>
            </a:extLst>
          </p:cNvPr>
          <p:cNvSpPr txBox="1"/>
          <p:nvPr/>
        </p:nvSpPr>
        <p:spPr>
          <a:xfrm>
            <a:off x="6473965" y="1945613"/>
            <a:ext cx="720000" cy="307777"/>
          </a:xfrm>
          <a:prstGeom prst="rect">
            <a:avLst/>
          </a:prstGeom>
          <a:noFill/>
        </p:spPr>
        <p:txBody>
          <a:bodyPr wrap="square" rtlCol="0">
            <a:spAutoFit/>
          </a:bodyPr>
          <a:lstStyle/>
          <a:p>
            <a:pPr algn="r"/>
            <a:r>
              <a:rPr lang="en-US" sz="1400" dirty="0">
                <a:solidFill>
                  <a:schemeClr val="tx1"/>
                </a:solidFill>
              </a:rPr>
              <a:t>100</a:t>
            </a:r>
          </a:p>
        </p:txBody>
      </p:sp>
      <p:sp>
        <p:nvSpPr>
          <p:cNvPr id="242" name="TextBox 241">
            <a:extLst>
              <a:ext uri="{FF2B5EF4-FFF2-40B4-BE49-F238E27FC236}">
                <a16:creationId xmlns:a16="http://schemas.microsoft.com/office/drawing/2014/main" id="{50861C6B-3DBF-3E40-9138-A08D17C012CA}"/>
              </a:ext>
            </a:extLst>
          </p:cNvPr>
          <p:cNvSpPr txBox="1"/>
          <p:nvPr/>
        </p:nvSpPr>
        <p:spPr>
          <a:xfrm>
            <a:off x="6473965" y="2509981"/>
            <a:ext cx="720000" cy="307777"/>
          </a:xfrm>
          <a:prstGeom prst="rect">
            <a:avLst/>
          </a:prstGeom>
          <a:noFill/>
        </p:spPr>
        <p:txBody>
          <a:bodyPr wrap="square" rtlCol="0">
            <a:spAutoFit/>
          </a:bodyPr>
          <a:lstStyle/>
          <a:p>
            <a:pPr algn="r"/>
            <a:r>
              <a:rPr lang="en-US" sz="1400" dirty="0">
                <a:solidFill>
                  <a:schemeClr val="tx1"/>
                </a:solidFill>
              </a:rPr>
              <a:t>80</a:t>
            </a:r>
          </a:p>
        </p:txBody>
      </p:sp>
      <p:sp>
        <p:nvSpPr>
          <p:cNvPr id="244" name="TextBox 243">
            <a:extLst>
              <a:ext uri="{FF2B5EF4-FFF2-40B4-BE49-F238E27FC236}">
                <a16:creationId xmlns:a16="http://schemas.microsoft.com/office/drawing/2014/main" id="{ED19D328-47B2-D349-9141-817F9960A8BF}"/>
              </a:ext>
            </a:extLst>
          </p:cNvPr>
          <p:cNvSpPr txBox="1"/>
          <p:nvPr/>
        </p:nvSpPr>
        <p:spPr>
          <a:xfrm>
            <a:off x="6473965" y="3074349"/>
            <a:ext cx="720000" cy="307777"/>
          </a:xfrm>
          <a:prstGeom prst="rect">
            <a:avLst/>
          </a:prstGeom>
          <a:noFill/>
        </p:spPr>
        <p:txBody>
          <a:bodyPr wrap="square" rtlCol="0">
            <a:spAutoFit/>
          </a:bodyPr>
          <a:lstStyle/>
          <a:p>
            <a:pPr algn="r"/>
            <a:r>
              <a:rPr lang="en-US" sz="1400" dirty="0">
                <a:solidFill>
                  <a:schemeClr val="tx1"/>
                </a:solidFill>
              </a:rPr>
              <a:t>60</a:t>
            </a:r>
          </a:p>
        </p:txBody>
      </p:sp>
      <p:sp>
        <p:nvSpPr>
          <p:cNvPr id="246" name="TextBox 245">
            <a:extLst>
              <a:ext uri="{FF2B5EF4-FFF2-40B4-BE49-F238E27FC236}">
                <a16:creationId xmlns:a16="http://schemas.microsoft.com/office/drawing/2014/main" id="{49E9AF9D-29D8-8444-A21A-107B203ADC92}"/>
              </a:ext>
            </a:extLst>
          </p:cNvPr>
          <p:cNvSpPr txBox="1"/>
          <p:nvPr/>
        </p:nvSpPr>
        <p:spPr>
          <a:xfrm>
            <a:off x="6473965" y="3638717"/>
            <a:ext cx="720000" cy="307777"/>
          </a:xfrm>
          <a:prstGeom prst="rect">
            <a:avLst/>
          </a:prstGeom>
          <a:noFill/>
        </p:spPr>
        <p:txBody>
          <a:bodyPr wrap="square" rtlCol="0">
            <a:spAutoFit/>
          </a:bodyPr>
          <a:lstStyle/>
          <a:p>
            <a:pPr algn="r"/>
            <a:r>
              <a:rPr lang="en-US" sz="1400" dirty="0">
                <a:solidFill>
                  <a:schemeClr val="tx1"/>
                </a:solidFill>
              </a:rPr>
              <a:t>40</a:t>
            </a:r>
          </a:p>
        </p:txBody>
      </p:sp>
      <p:sp>
        <p:nvSpPr>
          <p:cNvPr id="248" name="TextBox 247">
            <a:extLst>
              <a:ext uri="{FF2B5EF4-FFF2-40B4-BE49-F238E27FC236}">
                <a16:creationId xmlns:a16="http://schemas.microsoft.com/office/drawing/2014/main" id="{BB5E487C-5BBE-0C44-B7C5-2A25DA1B2E7E}"/>
              </a:ext>
            </a:extLst>
          </p:cNvPr>
          <p:cNvSpPr txBox="1"/>
          <p:nvPr/>
        </p:nvSpPr>
        <p:spPr>
          <a:xfrm>
            <a:off x="6473965" y="4203085"/>
            <a:ext cx="720000" cy="307777"/>
          </a:xfrm>
          <a:prstGeom prst="rect">
            <a:avLst/>
          </a:prstGeom>
          <a:noFill/>
        </p:spPr>
        <p:txBody>
          <a:bodyPr wrap="square" rtlCol="0">
            <a:spAutoFit/>
          </a:bodyPr>
          <a:lstStyle/>
          <a:p>
            <a:pPr algn="r"/>
            <a:r>
              <a:rPr lang="en-US" sz="1400" dirty="0">
                <a:solidFill>
                  <a:schemeClr val="tx1"/>
                </a:solidFill>
              </a:rPr>
              <a:t>20</a:t>
            </a:r>
          </a:p>
        </p:txBody>
      </p:sp>
      <p:sp>
        <p:nvSpPr>
          <p:cNvPr id="250" name="TextBox 249">
            <a:extLst>
              <a:ext uri="{FF2B5EF4-FFF2-40B4-BE49-F238E27FC236}">
                <a16:creationId xmlns:a16="http://schemas.microsoft.com/office/drawing/2014/main" id="{50A27322-D512-0C46-B4C9-9C3D631B2D7B}"/>
              </a:ext>
            </a:extLst>
          </p:cNvPr>
          <p:cNvSpPr txBox="1"/>
          <p:nvPr/>
        </p:nvSpPr>
        <p:spPr>
          <a:xfrm>
            <a:off x="6473965" y="4767449"/>
            <a:ext cx="720000" cy="307777"/>
          </a:xfrm>
          <a:prstGeom prst="rect">
            <a:avLst/>
          </a:prstGeom>
          <a:noFill/>
        </p:spPr>
        <p:txBody>
          <a:bodyPr wrap="square" rtlCol="0">
            <a:spAutoFit/>
          </a:bodyPr>
          <a:lstStyle/>
          <a:p>
            <a:pPr algn="r"/>
            <a:r>
              <a:rPr lang="en-US" sz="1400" dirty="0">
                <a:solidFill>
                  <a:schemeClr val="tx1"/>
                </a:solidFill>
              </a:rPr>
              <a:t>0</a:t>
            </a:r>
          </a:p>
        </p:txBody>
      </p:sp>
      <p:sp>
        <p:nvSpPr>
          <p:cNvPr id="252" name="TextBox 251">
            <a:extLst>
              <a:ext uri="{FF2B5EF4-FFF2-40B4-BE49-F238E27FC236}">
                <a16:creationId xmlns:a16="http://schemas.microsoft.com/office/drawing/2014/main" id="{43101686-38F9-4E4F-9FAE-69DFD0771481}"/>
              </a:ext>
            </a:extLst>
          </p:cNvPr>
          <p:cNvSpPr txBox="1"/>
          <p:nvPr/>
        </p:nvSpPr>
        <p:spPr>
          <a:xfrm>
            <a:off x="7331361" y="5296292"/>
            <a:ext cx="4357808" cy="338554"/>
          </a:xfrm>
          <a:prstGeom prst="rect">
            <a:avLst/>
          </a:prstGeom>
          <a:noFill/>
        </p:spPr>
        <p:txBody>
          <a:bodyPr wrap="square" rtlCol="0">
            <a:spAutoFit/>
          </a:bodyPr>
          <a:lstStyle/>
          <a:p>
            <a:pPr algn="ctr"/>
            <a:r>
              <a:rPr lang="en-US" sz="1600" dirty="0">
                <a:solidFill>
                  <a:schemeClr val="tx1"/>
                </a:solidFill>
              </a:rPr>
              <a:t>Time, months</a:t>
            </a:r>
          </a:p>
        </p:txBody>
      </p:sp>
      <p:sp>
        <p:nvSpPr>
          <p:cNvPr id="119" name="object 30">
            <a:extLst>
              <a:ext uri="{FF2B5EF4-FFF2-40B4-BE49-F238E27FC236}">
                <a16:creationId xmlns:a16="http://schemas.microsoft.com/office/drawing/2014/main" id="{1B69DB02-2A3E-1C4A-9FCC-E5C6D42B59F1}"/>
              </a:ext>
            </a:extLst>
          </p:cNvPr>
          <p:cNvSpPr/>
          <p:nvPr/>
        </p:nvSpPr>
        <p:spPr>
          <a:xfrm>
            <a:off x="7844966" y="255484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20" name="object 30">
            <a:extLst>
              <a:ext uri="{FF2B5EF4-FFF2-40B4-BE49-F238E27FC236}">
                <a16:creationId xmlns:a16="http://schemas.microsoft.com/office/drawing/2014/main" id="{11AAC9AC-4219-2F44-846D-A2533165BF63}"/>
              </a:ext>
            </a:extLst>
          </p:cNvPr>
          <p:cNvSpPr/>
          <p:nvPr/>
        </p:nvSpPr>
        <p:spPr>
          <a:xfrm>
            <a:off x="7901353" y="2603166"/>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21" name="object 30">
            <a:extLst>
              <a:ext uri="{FF2B5EF4-FFF2-40B4-BE49-F238E27FC236}">
                <a16:creationId xmlns:a16="http://schemas.microsoft.com/office/drawing/2014/main" id="{52A666EF-3068-2147-9AE5-39A53A4E205A}"/>
              </a:ext>
            </a:extLst>
          </p:cNvPr>
          <p:cNvSpPr/>
          <p:nvPr/>
        </p:nvSpPr>
        <p:spPr>
          <a:xfrm>
            <a:off x="7950286" y="262785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4" name="object 30">
            <a:extLst>
              <a:ext uri="{FF2B5EF4-FFF2-40B4-BE49-F238E27FC236}">
                <a16:creationId xmlns:a16="http://schemas.microsoft.com/office/drawing/2014/main" id="{58F27F96-E361-0749-93DF-9E10F8E7A342}"/>
              </a:ext>
            </a:extLst>
          </p:cNvPr>
          <p:cNvSpPr/>
          <p:nvPr/>
        </p:nvSpPr>
        <p:spPr>
          <a:xfrm>
            <a:off x="8264611" y="3079326"/>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5" name="object 30">
            <a:extLst>
              <a:ext uri="{FF2B5EF4-FFF2-40B4-BE49-F238E27FC236}">
                <a16:creationId xmlns:a16="http://schemas.microsoft.com/office/drawing/2014/main" id="{5EA9DD32-73F6-A840-98D1-8C1357C0EE8A}"/>
              </a:ext>
            </a:extLst>
          </p:cNvPr>
          <p:cNvSpPr/>
          <p:nvPr/>
        </p:nvSpPr>
        <p:spPr>
          <a:xfrm>
            <a:off x="8963111" y="3595219"/>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6" name="object 30">
            <a:extLst>
              <a:ext uri="{FF2B5EF4-FFF2-40B4-BE49-F238E27FC236}">
                <a16:creationId xmlns:a16="http://schemas.microsoft.com/office/drawing/2014/main" id="{FBB66205-A310-3E45-8E27-2DD4E2B0EA10}"/>
              </a:ext>
            </a:extLst>
          </p:cNvPr>
          <p:cNvSpPr/>
          <p:nvPr/>
        </p:nvSpPr>
        <p:spPr>
          <a:xfrm>
            <a:off x="9207586" y="3649964"/>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7" name="object 30">
            <a:extLst>
              <a:ext uri="{FF2B5EF4-FFF2-40B4-BE49-F238E27FC236}">
                <a16:creationId xmlns:a16="http://schemas.microsoft.com/office/drawing/2014/main" id="{E0455E04-3FEB-B14B-A5BC-81EA129BFEA8}"/>
              </a:ext>
            </a:extLst>
          </p:cNvPr>
          <p:cNvSpPr/>
          <p:nvPr/>
        </p:nvSpPr>
        <p:spPr>
          <a:xfrm>
            <a:off x="9359986" y="372808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8" name="object 30">
            <a:extLst>
              <a:ext uri="{FF2B5EF4-FFF2-40B4-BE49-F238E27FC236}">
                <a16:creationId xmlns:a16="http://schemas.microsoft.com/office/drawing/2014/main" id="{95B05ED1-6869-8D44-892E-312D7CBE8118}"/>
              </a:ext>
            </a:extLst>
          </p:cNvPr>
          <p:cNvSpPr/>
          <p:nvPr/>
        </p:nvSpPr>
        <p:spPr>
          <a:xfrm>
            <a:off x="9645736" y="3823987"/>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49" name="object 30">
            <a:extLst>
              <a:ext uri="{FF2B5EF4-FFF2-40B4-BE49-F238E27FC236}">
                <a16:creationId xmlns:a16="http://schemas.microsoft.com/office/drawing/2014/main" id="{2270E556-2254-C34C-A8CD-DCA8F78BD049}"/>
              </a:ext>
            </a:extLst>
          </p:cNvPr>
          <p:cNvSpPr/>
          <p:nvPr/>
        </p:nvSpPr>
        <p:spPr>
          <a:xfrm>
            <a:off x="9852111" y="396048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2" name="object 30">
            <a:extLst>
              <a:ext uri="{FF2B5EF4-FFF2-40B4-BE49-F238E27FC236}">
                <a16:creationId xmlns:a16="http://schemas.microsoft.com/office/drawing/2014/main" id="{4501999C-CDB5-E246-84CA-AD941265221A}"/>
              </a:ext>
            </a:extLst>
          </p:cNvPr>
          <p:cNvSpPr/>
          <p:nvPr/>
        </p:nvSpPr>
        <p:spPr>
          <a:xfrm>
            <a:off x="9940968" y="400975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3" name="object 30">
            <a:extLst>
              <a:ext uri="{FF2B5EF4-FFF2-40B4-BE49-F238E27FC236}">
                <a16:creationId xmlns:a16="http://schemas.microsoft.com/office/drawing/2014/main" id="{E7052402-2337-B347-A73C-87E7237271AA}"/>
              </a:ext>
            </a:extLst>
          </p:cNvPr>
          <p:cNvSpPr/>
          <p:nvPr/>
        </p:nvSpPr>
        <p:spPr>
          <a:xfrm>
            <a:off x="10121900" y="4063725"/>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4" name="object 30">
            <a:extLst>
              <a:ext uri="{FF2B5EF4-FFF2-40B4-BE49-F238E27FC236}">
                <a16:creationId xmlns:a16="http://schemas.microsoft.com/office/drawing/2014/main" id="{EA58AEA0-4D8B-A844-BAEF-1993B136F0D3}"/>
              </a:ext>
            </a:extLst>
          </p:cNvPr>
          <p:cNvSpPr/>
          <p:nvPr/>
        </p:nvSpPr>
        <p:spPr>
          <a:xfrm>
            <a:off x="108426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5" name="object 30">
            <a:extLst>
              <a:ext uri="{FF2B5EF4-FFF2-40B4-BE49-F238E27FC236}">
                <a16:creationId xmlns:a16="http://schemas.microsoft.com/office/drawing/2014/main" id="{FBC984D8-5B5F-4B4C-BCBA-DF2F8441D147}"/>
              </a:ext>
            </a:extLst>
          </p:cNvPr>
          <p:cNvSpPr/>
          <p:nvPr/>
        </p:nvSpPr>
        <p:spPr>
          <a:xfrm>
            <a:off x="109188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6" name="object 30">
            <a:extLst>
              <a:ext uri="{FF2B5EF4-FFF2-40B4-BE49-F238E27FC236}">
                <a16:creationId xmlns:a16="http://schemas.microsoft.com/office/drawing/2014/main" id="{4225EFF2-93EE-2240-94F7-C88D498AB66F}"/>
              </a:ext>
            </a:extLst>
          </p:cNvPr>
          <p:cNvSpPr/>
          <p:nvPr/>
        </p:nvSpPr>
        <p:spPr>
          <a:xfrm>
            <a:off x="10979150"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7" name="object 30">
            <a:extLst>
              <a:ext uri="{FF2B5EF4-FFF2-40B4-BE49-F238E27FC236}">
                <a16:creationId xmlns:a16="http://schemas.microsoft.com/office/drawing/2014/main" id="{41A34D51-7F71-344C-A0E0-648D25AD1524}"/>
              </a:ext>
            </a:extLst>
          </p:cNvPr>
          <p:cNvSpPr/>
          <p:nvPr/>
        </p:nvSpPr>
        <p:spPr>
          <a:xfrm>
            <a:off x="110712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8" name="object 30">
            <a:extLst>
              <a:ext uri="{FF2B5EF4-FFF2-40B4-BE49-F238E27FC236}">
                <a16:creationId xmlns:a16="http://schemas.microsoft.com/office/drawing/2014/main" id="{3D9A4B29-F057-8B4D-B2EC-2815EF9F3D8F}"/>
              </a:ext>
            </a:extLst>
          </p:cNvPr>
          <p:cNvSpPr/>
          <p:nvPr/>
        </p:nvSpPr>
        <p:spPr>
          <a:xfrm>
            <a:off x="111347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79" name="object 30">
            <a:extLst>
              <a:ext uri="{FF2B5EF4-FFF2-40B4-BE49-F238E27FC236}">
                <a16:creationId xmlns:a16="http://schemas.microsoft.com/office/drawing/2014/main" id="{849E6D15-337A-D949-B49B-0645224C7033}"/>
              </a:ext>
            </a:extLst>
          </p:cNvPr>
          <p:cNvSpPr/>
          <p:nvPr/>
        </p:nvSpPr>
        <p:spPr>
          <a:xfrm>
            <a:off x="11353800"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0" name="object 30">
            <a:extLst>
              <a:ext uri="{FF2B5EF4-FFF2-40B4-BE49-F238E27FC236}">
                <a16:creationId xmlns:a16="http://schemas.microsoft.com/office/drawing/2014/main" id="{4B66F719-9507-1B41-A7A0-05D832B7F8FD}"/>
              </a:ext>
            </a:extLst>
          </p:cNvPr>
          <p:cNvSpPr/>
          <p:nvPr/>
        </p:nvSpPr>
        <p:spPr>
          <a:xfrm>
            <a:off x="11515725" y="41507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1" name="object 30">
            <a:extLst>
              <a:ext uri="{FF2B5EF4-FFF2-40B4-BE49-F238E27FC236}">
                <a16:creationId xmlns:a16="http://schemas.microsoft.com/office/drawing/2014/main" id="{0E2DA414-F2D2-5349-B5A6-EBB77A7D061D}"/>
              </a:ext>
            </a:extLst>
          </p:cNvPr>
          <p:cNvSpPr/>
          <p:nvPr/>
        </p:nvSpPr>
        <p:spPr>
          <a:xfrm>
            <a:off x="11697914" y="4493620"/>
            <a:ext cx="92075" cy="86995"/>
          </a:xfrm>
          <a:custGeom>
            <a:avLst/>
            <a:gdLst/>
            <a:ahLst/>
            <a:cxnLst/>
            <a:rect l="l" t="t" r="r" b="b"/>
            <a:pathLst>
              <a:path w="92075" h="86994">
                <a:moveTo>
                  <a:pt x="55816" y="0"/>
                </a:moveTo>
                <a:lnTo>
                  <a:pt x="35674" y="0"/>
                </a:lnTo>
                <a:lnTo>
                  <a:pt x="35898" y="5703"/>
                </a:lnTo>
                <a:lnTo>
                  <a:pt x="36436" y="13365"/>
                </a:lnTo>
                <a:lnTo>
                  <a:pt x="38455" y="34569"/>
                </a:lnTo>
                <a:lnTo>
                  <a:pt x="32702" y="31592"/>
                </a:lnTo>
                <a:lnTo>
                  <a:pt x="25441" y="28357"/>
                </a:lnTo>
                <a:lnTo>
                  <a:pt x="16670" y="24862"/>
                </a:lnTo>
                <a:lnTo>
                  <a:pt x="6388" y="21107"/>
                </a:lnTo>
                <a:lnTo>
                  <a:pt x="0" y="40817"/>
                </a:lnTo>
                <a:lnTo>
                  <a:pt x="16552" y="44913"/>
                </a:lnTo>
                <a:lnTo>
                  <a:pt x="34010" y="48590"/>
                </a:lnTo>
                <a:lnTo>
                  <a:pt x="29964" y="52623"/>
                </a:lnTo>
                <a:lnTo>
                  <a:pt x="24776" y="58342"/>
                </a:lnTo>
                <a:lnTo>
                  <a:pt x="18442" y="65744"/>
                </a:lnTo>
                <a:lnTo>
                  <a:pt x="10960" y="74828"/>
                </a:lnTo>
                <a:lnTo>
                  <a:pt x="27343" y="86626"/>
                </a:lnTo>
                <a:lnTo>
                  <a:pt x="31391" y="80911"/>
                </a:lnTo>
                <a:lnTo>
                  <a:pt x="35748" y="74033"/>
                </a:lnTo>
                <a:lnTo>
                  <a:pt x="40417" y="65990"/>
                </a:lnTo>
                <a:lnTo>
                  <a:pt x="45402" y="56781"/>
                </a:lnTo>
                <a:lnTo>
                  <a:pt x="50698" y="65733"/>
                </a:lnTo>
                <a:lnTo>
                  <a:pt x="55632" y="73690"/>
                </a:lnTo>
                <a:lnTo>
                  <a:pt x="60204" y="80654"/>
                </a:lnTo>
                <a:lnTo>
                  <a:pt x="64414" y="86626"/>
                </a:lnTo>
                <a:lnTo>
                  <a:pt x="81076" y="74828"/>
                </a:lnTo>
                <a:lnTo>
                  <a:pt x="73804" y="66110"/>
                </a:lnTo>
                <a:lnTo>
                  <a:pt x="67400" y="58832"/>
                </a:lnTo>
                <a:lnTo>
                  <a:pt x="61865" y="52993"/>
                </a:lnTo>
                <a:lnTo>
                  <a:pt x="57200" y="48590"/>
                </a:lnTo>
                <a:lnTo>
                  <a:pt x="65711" y="47375"/>
                </a:lnTo>
                <a:lnTo>
                  <a:pt x="74309" y="45675"/>
                </a:lnTo>
                <a:lnTo>
                  <a:pt x="82995" y="43489"/>
                </a:lnTo>
                <a:lnTo>
                  <a:pt x="91770" y="40817"/>
                </a:lnTo>
                <a:lnTo>
                  <a:pt x="85382" y="21107"/>
                </a:lnTo>
                <a:lnTo>
                  <a:pt x="76406" y="24231"/>
                </a:lnTo>
                <a:lnTo>
                  <a:pt x="67956" y="27492"/>
                </a:lnTo>
                <a:lnTo>
                  <a:pt x="60027" y="30890"/>
                </a:lnTo>
                <a:lnTo>
                  <a:pt x="52616" y="34429"/>
                </a:lnTo>
                <a:lnTo>
                  <a:pt x="53859" y="24520"/>
                </a:lnTo>
                <a:lnTo>
                  <a:pt x="54806" y="15481"/>
                </a:lnTo>
                <a:lnTo>
                  <a:pt x="55459" y="7308"/>
                </a:lnTo>
                <a:lnTo>
                  <a:pt x="55816" y="0"/>
                </a:lnTo>
                <a:close/>
              </a:path>
            </a:pathLst>
          </a:custGeom>
          <a:solidFill>
            <a:srgbClr val="2893FF"/>
          </a:solidFill>
        </p:spPr>
        <p:txBody>
          <a:bodyPr wrap="square" lIns="0" tIns="0" rIns="0" bIns="0" rtlCol="0"/>
          <a:lstStyle/>
          <a:p>
            <a:endParaRPr dirty="0"/>
          </a:p>
        </p:txBody>
      </p:sp>
      <p:sp>
        <p:nvSpPr>
          <p:cNvPr id="186" name="object 3">
            <a:extLst>
              <a:ext uri="{FF2B5EF4-FFF2-40B4-BE49-F238E27FC236}">
                <a16:creationId xmlns:a16="http://schemas.microsoft.com/office/drawing/2014/main" id="{0023725D-2344-EB44-93EA-92DD9B0556E3}"/>
              </a:ext>
            </a:extLst>
          </p:cNvPr>
          <p:cNvSpPr/>
          <p:nvPr/>
        </p:nvSpPr>
        <p:spPr>
          <a:xfrm>
            <a:off x="7240858" y="2070596"/>
            <a:ext cx="4580890" cy="2873375"/>
          </a:xfrm>
          <a:custGeom>
            <a:avLst/>
            <a:gdLst/>
            <a:ahLst/>
            <a:cxnLst/>
            <a:rect l="l" t="t" r="r" b="b"/>
            <a:pathLst>
              <a:path w="4580890" h="2873375">
                <a:moveTo>
                  <a:pt x="0" y="0"/>
                </a:moveTo>
                <a:lnTo>
                  <a:pt x="0" y="2873222"/>
                </a:lnTo>
                <a:lnTo>
                  <a:pt x="4580382" y="2873222"/>
                </a:lnTo>
              </a:path>
            </a:pathLst>
          </a:custGeom>
          <a:ln w="15875">
            <a:solidFill>
              <a:srgbClr val="353535"/>
            </a:solidFill>
          </a:ln>
        </p:spPr>
        <p:txBody>
          <a:bodyPr wrap="square" lIns="0" tIns="0" rIns="0" bIns="0" rtlCol="0"/>
          <a:lstStyle/>
          <a:p>
            <a:endParaRPr/>
          </a:p>
        </p:txBody>
      </p:sp>
      <p:sp>
        <p:nvSpPr>
          <p:cNvPr id="187" name="object 4">
            <a:extLst>
              <a:ext uri="{FF2B5EF4-FFF2-40B4-BE49-F238E27FC236}">
                <a16:creationId xmlns:a16="http://schemas.microsoft.com/office/drawing/2014/main" id="{15CC8AEE-85FB-A347-893C-9F80F7449E7A}"/>
              </a:ext>
            </a:extLst>
          </p:cNvPr>
          <p:cNvSpPr/>
          <p:nvPr/>
        </p:nvSpPr>
        <p:spPr>
          <a:xfrm>
            <a:off x="7191925" y="2097162"/>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88" name="object 5">
            <a:extLst>
              <a:ext uri="{FF2B5EF4-FFF2-40B4-BE49-F238E27FC236}">
                <a16:creationId xmlns:a16="http://schemas.microsoft.com/office/drawing/2014/main" id="{DA500799-B41D-2C42-9B66-9A498AF87C4A}"/>
              </a:ext>
            </a:extLst>
          </p:cNvPr>
          <p:cNvSpPr/>
          <p:nvPr/>
        </p:nvSpPr>
        <p:spPr>
          <a:xfrm>
            <a:off x="7191925" y="2343238"/>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89" name="object 6">
            <a:extLst>
              <a:ext uri="{FF2B5EF4-FFF2-40B4-BE49-F238E27FC236}">
                <a16:creationId xmlns:a16="http://schemas.microsoft.com/office/drawing/2014/main" id="{DC67D962-7272-6348-84CD-BA0BBBFEB32B}"/>
              </a:ext>
            </a:extLst>
          </p:cNvPr>
          <p:cNvSpPr/>
          <p:nvPr/>
        </p:nvSpPr>
        <p:spPr>
          <a:xfrm>
            <a:off x="7191925" y="2630016"/>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0" name="object 7">
            <a:extLst>
              <a:ext uri="{FF2B5EF4-FFF2-40B4-BE49-F238E27FC236}">
                <a16:creationId xmlns:a16="http://schemas.microsoft.com/office/drawing/2014/main" id="{15B5953E-40A3-5D4E-83EC-A8A7D1C7CCD5}"/>
              </a:ext>
            </a:extLst>
          </p:cNvPr>
          <p:cNvSpPr/>
          <p:nvPr/>
        </p:nvSpPr>
        <p:spPr>
          <a:xfrm>
            <a:off x="7191925" y="2916794"/>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1" name="object 8">
            <a:extLst>
              <a:ext uri="{FF2B5EF4-FFF2-40B4-BE49-F238E27FC236}">
                <a16:creationId xmlns:a16="http://schemas.microsoft.com/office/drawing/2014/main" id="{44151BDD-DA29-9447-B56E-79227FF59E69}"/>
              </a:ext>
            </a:extLst>
          </p:cNvPr>
          <p:cNvSpPr/>
          <p:nvPr/>
        </p:nvSpPr>
        <p:spPr>
          <a:xfrm>
            <a:off x="7191925" y="3203573"/>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2" name="object 9">
            <a:extLst>
              <a:ext uri="{FF2B5EF4-FFF2-40B4-BE49-F238E27FC236}">
                <a16:creationId xmlns:a16="http://schemas.microsoft.com/office/drawing/2014/main" id="{0DB7A73A-2865-C443-AEA8-F4B8E1FDDB4A}"/>
              </a:ext>
            </a:extLst>
          </p:cNvPr>
          <p:cNvSpPr/>
          <p:nvPr/>
        </p:nvSpPr>
        <p:spPr>
          <a:xfrm>
            <a:off x="7191925" y="3490352"/>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3" name="object 10">
            <a:extLst>
              <a:ext uri="{FF2B5EF4-FFF2-40B4-BE49-F238E27FC236}">
                <a16:creationId xmlns:a16="http://schemas.microsoft.com/office/drawing/2014/main" id="{40676F21-517D-574A-A599-FB7A6C527F3E}"/>
              </a:ext>
            </a:extLst>
          </p:cNvPr>
          <p:cNvSpPr/>
          <p:nvPr/>
        </p:nvSpPr>
        <p:spPr>
          <a:xfrm>
            <a:off x="7191925" y="3777131"/>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4" name="object 11">
            <a:extLst>
              <a:ext uri="{FF2B5EF4-FFF2-40B4-BE49-F238E27FC236}">
                <a16:creationId xmlns:a16="http://schemas.microsoft.com/office/drawing/2014/main" id="{FB6EC3FC-EFFE-1D41-9601-9880198E71CD}"/>
              </a:ext>
            </a:extLst>
          </p:cNvPr>
          <p:cNvSpPr/>
          <p:nvPr/>
        </p:nvSpPr>
        <p:spPr>
          <a:xfrm>
            <a:off x="7191925" y="4063909"/>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5" name="object 12">
            <a:extLst>
              <a:ext uri="{FF2B5EF4-FFF2-40B4-BE49-F238E27FC236}">
                <a16:creationId xmlns:a16="http://schemas.microsoft.com/office/drawing/2014/main" id="{1B09D9C8-45D4-2441-8671-A858CBC51310}"/>
              </a:ext>
            </a:extLst>
          </p:cNvPr>
          <p:cNvSpPr/>
          <p:nvPr/>
        </p:nvSpPr>
        <p:spPr>
          <a:xfrm>
            <a:off x="7191925" y="4350688"/>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6" name="object 13">
            <a:extLst>
              <a:ext uri="{FF2B5EF4-FFF2-40B4-BE49-F238E27FC236}">
                <a16:creationId xmlns:a16="http://schemas.microsoft.com/office/drawing/2014/main" id="{6E046C5F-F7B1-C54D-89D7-1E12843C4CE8}"/>
              </a:ext>
            </a:extLst>
          </p:cNvPr>
          <p:cNvSpPr/>
          <p:nvPr/>
        </p:nvSpPr>
        <p:spPr>
          <a:xfrm>
            <a:off x="7191925" y="4637467"/>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7" name="object 14">
            <a:extLst>
              <a:ext uri="{FF2B5EF4-FFF2-40B4-BE49-F238E27FC236}">
                <a16:creationId xmlns:a16="http://schemas.microsoft.com/office/drawing/2014/main" id="{B3FEB98F-D299-EE4C-A89B-1CA72175AAF0}"/>
              </a:ext>
            </a:extLst>
          </p:cNvPr>
          <p:cNvSpPr/>
          <p:nvPr/>
        </p:nvSpPr>
        <p:spPr>
          <a:xfrm>
            <a:off x="7191925" y="4924245"/>
            <a:ext cx="49530" cy="0"/>
          </a:xfrm>
          <a:custGeom>
            <a:avLst/>
            <a:gdLst/>
            <a:ahLst/>
            <a:cxnLst/>
            <a:rect l="l" t="t" r="r" b="b"/>
            <a:pathLst>
              <a:path w="49529">
                <a:moveTo>
                  <a:pt x="48933" y="0"/>
                </a:moveTo>
                <a:lnTo>
                  <a:pt x="0" y="0"/>
                </a:lnTo>
              </a:path>
            </a:pathLst>
          </a:custGeom>
          <a:ln w="15875">
            <a:solidFill>
              <a:srgbClr val="353535"/>
            </a:solidFill>
          </a:ln>
        </p:spPr>
        <p:txBody>
          <a:bodyPr wrap="square" lIns="0" tIns="0" rIns="0" bIns="0" rtlCol="0"/>
          <a:lstStyle/>
          <a:p>
            <a:endParaRPr>
              <a:solidFill>
                <a:schemeClr val="tx1"/>
              </a:solidFill>
            </a:endParaRPr>
          </a:p>
        </p:txBody>
      </p:sp>
      <p:sp>
        <p:nvSpPr>
          <p:cNvPr id="198" name="object 15">
            <a:extLst>
              <a:ext uri="{FF2B5EF4-FFF2-40B4-BE49-F238E27FC236}">
                <a16:creationId xmlns:a16="http://schemas.microsoft.com/office/drawing/2014/main" id="{ADD55EBC-F0B9-B941-AE2F-1CAD831B76BE}"/>
              </a:ext>
            </a:extLst>
          </p:cNvPr>
          <p:cNvSpPr/>
          <p:nvPr/>
        </p:nvSpPr>
        <p:spPr>
          <a:xfrm>
            <a:off x="7275463"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199" name="object 16">
            <a:extLst>
              <a:ext uri="{FF2B5EF4-FFF2-40B4-BE49-F238E27FC236}">
                <a16:creationId xmlns:a16="http://schemas.microsoft.com/office/drawing/2014/main" id="{8170F7D1-71D0-8041-8533-57A986C62CFE}"/>
              </a:ext>
            </a:extLst>
          </p:cNvPr>
          <p:cNvSpPr/>
          <p:nvPr/>
        </p:nvSpPr>
        <p:spPr>
          <a:xfrm>
            <a:off x="7891004"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0" name="object 17">
            <a:extLst>
              <a:ext uri="{FF2B5EF4-FFF2-40B4-BE49-F238E27FC236}">
                <a16:creationId xmlns:a16="http://schemas.microsoft.com/office/drawing/2014/main" id="{A6A83BD8-DF32-7142-9A5F-CEB33BD5C5B4}"/>
              </a:ext>
            </a:extLst>
          </p:cNvPr>
          <p:cNvSpPr/>
          <p:nvPr/>
        </p:nvSpPr>
        <p:spPr>
          <a:xfrm>
            <a:off x="8525420"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1" name="object 18">
            <a:extLst>
              <a:ext uri="{FF2B5EF4-FFF2-40B4-BE49-F238E27FC236}">
                <a16:creationId xmlns:a16="http://schemas.microsoft.com/office/drawing/2014/main" id="{9506C96E-F692-B748-9253-41B521F33AE7}"/>
              </a:ext>
            </a:extLst>
          </p:cNvPr>
          <p:cNvSpPr/>
          <p:nvPr/>
        </p:nvSpPr>
        <p:spPr>
          <a:xfrm>
            <a:off x="9181856"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2" name="object 19">
            <a:extLst>
              <a:ext uri="{FF2B5EF4-FFF2-40B4-BE49-F238E27FC236}">
                <a16:creationId xmlns:a16="http://schemas.microsoft.com/office/drawing/2014/main" id="{3BD52D47-745D-5C43-82B9-A522762F02FC}"/>
              </a:ext>
            </a:extLst>
          </p:cNvPr>
          <p:cNvSpPr/>
          <p:nvPr/>
        </p:nvSpPr>
        <p:spPr>
          <a:xfrm>
            <a:off x="9835148"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3" name="object 20">
            <a:extLst>
              <a:ext uri="{FF2B5EF4-FFF2-40B4-BE49-F238E27FC236}">
                <a16:creationId xmlns:a16="http://schemas.microsoft.com/office/drawing/2014/main" id="{8818C2B2-882E-1944-95D9-8ADCE65CC7E4}"/>
              </a:ext>
            </a:extLst>
          </p:cNvPr>
          <p:cNvSpPr/>
          <p:nvPr/>
        </p:nvSpPr>
        <p:spPr>
          <a:xfrm>
            <a:off x="10486342"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4" name="object 21">
            <a:extLst>
              <a:ext uri="{FF2B5EF4-FFF2-40B4-BE49-F238E27FC236}">
                <a16:creationId xmlns:a16="http://schemas.microsoft.com/office/drawing/2014/main" id="{B9488E3C-9ED3-CF40-8884-1B4EF99DEB1E}"/>
              </a:ext>
            </a:extLst>
          </p:cNvPr>
          <p:cNvSpPr/>
          <p:nvPr/>
        </p:nvSpPr>
        <p:spPr>
          <a:xfrm>
            <a:off x="11139633"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5" name="object 22">
            <a:extLst>
              <a:ext uri="{FF2B5EF4-FFF2-40B4-BE49-F238E27FC236}">
                <a16:creationId xmlns:a16="http://schemas.microsoft.com/office/drawing/2014/main" id="{01F1EE71-54A5-AE4B-AE39-A687A24C45BD}"/>
              </a:ext>
            </a:extLst>
          </p:cNvPr>
          <p:cNvSpPr/>
          <p:nvPr/>
        </p:nvSpPr>
        <p:spPr>
          <a:xfrm>
            <a:off x="11796071" y="4943820"/>
            <a:ext cx="0" cy="49530"/>
          </a:xfrm>
          <a:custGeom>
            <a:avLst/>
            <a:gdLst/>
            <a:ahLst/>
            <a:cxnLst/>
            <a:rect l="l" t="t" r="r" b="b"/>
            <a:pathLst>
              <a:path h="49529">
                <a:moveTo>
                  <a:pt x="0" y="0"/>
                </a:moveTo>
                <a:lnTo>
                  <a:pt x="0" y="48933"/>
                </a:lnTo>
              </a:path>
            </a:pathLst>
          </a:custGeom>
          <a:ln w="15875">
            <a:solidFill>
              <a:srgbClr val="353535"/>
            </a:solidFill>
          </a:ln>
        </p:spPr>
        <p:txBody>
          <a:bodyPr wrap="square" lIns="0" tIns="0" rIns="0" bIns="0" rtlCol="0"/>
          <a:lstStyle/>
          <a:p>
            <a:endParaRPr>
              <a:solidFill>
                <a:schemeClr val="tx1"/>
              </a:solidFill>
            </a:endParaRPr>
          </a:p>
        </p:txBody>
      </p:sp>
      <p:sp>
        <p:nvSpPr>
          <p:cNvPr id="206" name="object 23">
            <a:extLst>
              <a:ext uri="{FF2B5EF4-FFF2-40B4-BE49-F238E27FC236}">
                <a16:creationId xmlns:a16="http://schemas.microsoft.com/office/drawing/2014/main" id="{457ECBF5-A256-2140-BFF2-9DF29E776238}"/>
              </a:ext>
            </a:extLst>
          </p:cNvPr>
          <p:cNvSpPr/>
          <p:nvPr/>
        </p:nvSpPr>
        <p:spPr>
          <a:xfrm>
            <a:off x="7258155" y="2097162"/>
            <a:ext cx="4489450" cy="2439670"/>
          </a:xfrm>
          <a:custGeom>
            <a:avLst/>
            <a:gdLst/>
            <a:ahLst/>
            <a:cxnLst/>
            <a:rect l="l" t="t" r="r" b="b"/>
            <a:pathLst>
              <a:path w="4489450" h="2439670">
                <a:moveTo>
                  <a:pt x="0" y="0"/>
                </a:moveTo>
                <a:lnTo>
                  <a:pt x="160959" y="0"/>
                </a:lnTo>
                <a:lnTo>
                  <a:pt x="160959" y="79870"/>
                </a:lnTo>
                <a:lnTo>
                  <a:pt x="174066" y="79870"/>
                </a:lnTo>
                <a:lnTo>
                  <a:pt x="174066" y="119722"/>
                </a:lnTo>
                <a:lnTo>
                  <a:pt x="210248" y="119722"/>
                </a:lnTo>
                <a:lnTo>
                  <a:pt x="210248" y="157467"/>
                </a:lnTo>
                <a:lnTo>
                  <a:pt x="228079" y="157467"/>
                </a:lnTo>
                <a:lnTo>
                  <a:pt x="228079" y="195224"/>
                </a:lnTo>
                <a:lnTo>
                  <a:pt x="251663" y="195224"/>
                </a:lnTo>
                <a:lnTo>
                  <a:pt x="251663" y="239788"/>
                </a:lnTo>
                <a:lnTo>
                  <a:pt x="287324" y="239788"/>
                </a:lnTo>
                <a:lnTo>
                  <a:pt x="287324" y="281724"/>
                </a:lnTo>
                <a:lnTo>
                  <a:pt x="305142" y="281724"/>
                </a:lnTo>
                <a:lnTo>
                  <a:pt x="305142" y="337312"/>
                </a:lnTo>
                <a:lnTo>
                  <a:pt x="491274" y="337312"/>
                </a:lnTo>
                <a:lnTo>
                  <a:pt x="491274" y="365620"/>
                </a:lnTo>
                <a:lnTo>
                  <a:pt x="535317" y="365620"/>
                </a:lnTo>
                <a:lnTo>
                  <a:pt x="535317" y="415429"/>
                </a:lnTo>
                <a:lnTo>
                  <a:pt x="575691" y="415429"/>
                </a:lnTo>
                <a:lnTo>
                  <a:pt x="575691" y="459473"/>
                </a:lnTo>
                <a:lnTo>
                  <a:pt x="597192" y="459473"/>
                </a:lnTo>
                <a:lnTo>
                  <a:pt x="597192" y="505612"/>
                </a:lnTo>
                <a:lnTo>
                  <a:pt x="639660" y="505612"/>
                </a:lnTo>
                <a:lnTo>
                  <a:pt x="639660" y="550176"/>
                </a:lnTo>
                <a:lnTo>
                  <a:pt x="711492" y="550176"/>
                </a:lnTo>
                <a:lnTo>
                  <a:pt x="711492" y="572719"/>
                </a:lnTo>
                <a:lnTo>
                  <a:pt x="754481" y="572719"/>
                </a:lnTo>
                <a:lnTo>
                  <a:pt x="754481" y="681253"/>
                </a:lnTo>
                <a:lnTo>
                  <a:pt x="799579" y="681253"/>
                </a:lnTo>
                <a:lnTo>
                  <a:pt x="799579" y="756754"/>
                </a:lnTo>
                <a:lnTo>
                  <a:pt x="815822" y="756754"/>
                </a:lnTo>
                <a:lnTo>
                  <a:pt x="815822" y="809180"/>
                </a:lnTo>
                <a:lnTo>
                  <a:pt x="844143" y="809180"/>
                </a:lnTo>
                <a:lnTo>
                  <a:pt x="844143" y="857948"/>
                </a:lnTo>
                <a:lnTo>
                  <a:pt x="874026" y="857948"/>
                </a:lnTo>
                <a:lnTo>
                  <a:pt x="874026" y="903566"/>
                </a:lnTo>
                <a:lnTo>
                  <a:pt x="944803" y="903566"/>
                </a:lnTo>
                <a:lnTo>
                  <a:pt x="944803" y="942365"/>
                </a:lnTo>
                <a:lnTo>
                  <a:pt x="1008253" y="942365"/>
                </a:lnTo>
                <a:lnTo>
                  <a:pt x="1008253" y="993749"/>
                </a:lnTo>
                <a:lnTo>
                  <a:pt x="1027125" y="993749"/>
                </a:lnTo>
                <a:lnTo>
                  <a:pt x="1027125" y="1015238"/>
                </a:lnTo>
                <a:lnTo>
                  <a:pt x="1027125" y="1026248"/>
                </a:lnTo>
                <a:lnTo>
                  <a:pt x="1058583" y="1026248"/>
                </a:lnTo>
                <a:lnTo>
                  <a:pt x="1058583" y="1044600"/>
                </a:lnTo>
                <a:lnTo>
                  <a:pt x="1067498" y="1044600"/>
                </a:lnTo>
                <a:lnTo>
                  <a:pt x="1067498" y="1091260"/>
                </a:lnTo>
                <a:lnTo>
                  <a:pt x="1161872" y="1091260"/>
                </a:lnTo>
                <a:lnTo>
                  <a:pt x="1161872" y="1129538"/>
                </a:lnTo>
                <a:lnTo>
                  <a:pt x="1194904" y="1129538"/>
                </a:lnTo>
                <a:lnTo>
                  <a:pt x="1194904" y="1175156"/>
                </a:lnTo>
                <a:lnTo>
                  <a:pt x="1228458" y="1175156"/>
                </a:lnTo>
                <a:lnTo>
                  <a:pt x="1258874" y="1175156"/>
                </a:lnTo>
                <a:lnTo>
                  <a:pt x="1258874" y="1218679"/>
                </a:lnTo>
                <a:lnTo>
                  <a:pt x="1369504" y="1218679"/>
                </a:lnTo>
                <a:lnTo>
                  <a:pt x="1369504" y="1267955"/>
                </a:lnTo>
                <a:lnTo>
                  <a:pt x="1404632" y="1267955"/>
                </a:lnTo>
                <a:lnTo>
                  <a:pt x="1404632" y="1323530"/>
                </a:lnTo>
                <a:lnTo>
                  <a:pt x="1487995" y="1323530"/>
                </a:lnTo>
                <a:lnTo>
                  <a:pt x="1487995" y="1354988"/>
                </a:lnTo>
                <a:lnTo>
                  <a:pt x="1629562" y="1354988"/>
                </a:lnTo>
                <a:lnTo>
                  <a:pt x="1629562" y="1386979"/>
                </a:lnTo>
                <a:lnTo>
                  <a:pt x="1642668" y="1386979"/>
                </a:lnTo>
                <a:lnTo>
                  <a:pt x="1642668" y="1444129"/>
                </a:lnTo>
                <a:lnTo>
                  <a:pt x="1653679" y="1444129"/>
                </a:lnTo>
                <a:lnTo>
                  <a:pt x="1653679" y="1502321"/>
                </a:lnTo>
                <a:lnTo>
                  <a:pt x="1664690" y="1502321"/>
                </a:lnTo>
                <a:lnTo>
                  <a:pt x="1664690" y="1544789"/>
                </a:lnTo>
                <a:lnTo>
                  <a:pt x="1977174" y="1544789"/>
                </a:lnTo>
                <a:lnTo>
                  <a:pt x="1977174" y="1595132"/>
                </a:lnTo>
                <a:lnTo>
                  <a:pt x="2006536" y="1595132"/>
                </a:lnTo>
                <a:lnTo>
                  <a:pt x="2006536" y="1639697"/>
                </a:lnTo>
                <a:lnTo>
                  <a:pt x="2033803" y="1639697"/>
                </a:lnTo>
                <a:lnTo>
                  <a:pt x="2033803" y="1704187"/>
                </a:lnTo>
                <a:lnTo>
                  <a:pt x="2298573" y="1704187"/>
                </a:lnTo>
                <a:lnTo>
                  <a:pt x="2298573" y="1744560"/>
                </a:lnTo>
                <a:lnTo>
                  <a:pt x="2354681" y="1744560"/>
                </a:lnTo>
                <a:lnTo>
                  <a:pt x="2354681" y="1799615"/>
                </a:lnTo>
                <a:lnTo>
                  <a:pt x="2476322" y="1799615"/>
                </a:lnTo>
                <a:lnTo>
                  <a:pt x="2476322" y="1854657"/>
                </a:lnTo>
                <a:lnTo>
                  <a:pt x="2572791" y="1854657"/>
                </a:lnTo>
                <a:lnTo>
                  <a:pt x="2572791" y="1907616"/>
                </a:lnTo>
                <a:lnTo>
                  <a:pt x="2712783" y="1907616"/>
                </a:lnTo>
                <a:lnTo>
                  <a:pt x="2712783" y="1966341"/>
                </a:lnTo>
                <a:lnTo>
                  <a:pt x="2920415" y="1966341"/>
                </a:lnTo>
                <a:lnTo>
                  <a:pt x="2920415" y="2033981"/>
                </a:lnTo>
                <a:lnTo>
                  <a:pt x="3586289" y="2033981"/>
                </a:lnTo>
                <a:lnTo>
                  <a:pt x="3586289" y="2098471"/>
                </a:lnTo>
                <a:lnTo>
                  <a:pt x="4422038" y="2098471"/>
                </a:lnTo>
                <a:lnTo>
                  <a:pt x="4422038" y="2439263"/>
                </a:lnTo>
                <a:lnTo>
                  <a:pt x="4489145" y="2439263"/>
                </a:lnTo>
              </a:path>
            </a:pathLst>
          </a:custGeom>
          <a:ln w="15875">
            <a:solidFill>
              <a:srgbClr val="2893FF"/>
            </a:solidFill>
          </a:ln>
        </p:spPr>
        <p:txBody>
          <a:bodyPr wrap="square" lIns="0" tIns="0" rIns="0" bIns="0" rtlCol="0"/>
          <a:lstStyle/>
          <a:p>
            <a:endParaRPr/>
          </a:p>
        </p:txBody>
      </p:sp>
      <p:sp>
        <p:nvSpPr>
          <p:cNvPr id="182" name="Oval 181">
            <a:extLst>
              <a:ext uri="{FF2B5EF4-FFF2-40B4-BE49-F238E27FC236}">
                <a16:creationId xmlns:a16="http://schemas.microsoft.com/office/drawing/2014/main" id="{0A065CBC-A4D6-524A-B78A-37A38F686AE5}"/>
              </a:ext>
            </a:extLst>
          </p:cNvPr>
          <p:cNvSpPr/>
          <p:nvPr/>
        </p:nvSpPr>
        <p:spPr>
          <a:xfrm>
            <a:off x="8476842" y="3241412"/>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F301E59-FE85-4F49-AC92-11F3E0343F7C}"/>
              </a:ext>
            </a:extLst>
          </p:cNvPr>
          <p:cNvSpPr/>
          <p:nvPr/>
        </p:nvSpPr>
        <p:spPr>
          <a:xfrm>
            <a:off x="9133278" y="3597577"/>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803303E-3211-424F-B96B-847A94DF40A4}"/>
              </a:ext>
            </a:extLst>
          </p:cNvPr>
          <p:cNvSpPr/>
          <p:nvPr/>
        </p:nvSpPr>
        <p:spPr>
          <a:xfrm>
            <a:off x="9786570" y="3916273"/>
            <a:ext cx="97155" cy="97155"/>
          </a:xfrm>
          <a:prstGeom prst="ellipse">
            <a:avLst/>
          </a:prstGeom>
          <a:solidFill>
            <a:schemeClr val="tx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667F79F1-CA70-014B-909F-E196867F0671}"/>
              </a:ext>
            </a:extLst>
          </p:cNvPr>
          <p:cNvSpPr txBox="1"/>
          <p:nvPr/>
        </p:nvSpPr>
        <p:spPr>
          <a:xfrm>
            <a:off x="6575844" y="1565795"/>
            <a:ext cx="5854071" cy="338554"/>
          </a:xfrm>
          <a:prstGeom prst="rect">
            <a:avLst/>
          </a:prstGeom>
          <a:noFill/>
        </p:spPr>
        <p:txBody>
          <a:bodyPr wrap="square" rtlCol="0">
            <a:spAutoFit/>
          </a:bodyPr>
          <a:lstStyle/>
          <a:p>
            <a:pPr algn="ctr"/>
            <a:r>
              <a:rPr lang="en-US" sz="1600" b="1" dirty="0">
                <a:solidFill>
                  <a:schemeClr val="tx1"/>
                </a:solidFill>
              </a:rPr>
              <a:t>Overall survival (n=68)</a:t>
            </a:r>
          </a:p>
        </p:txBody>
      </p:sp>
      <p:graphicFrame>
        <p:nvGraphicFramePr>
          <p:cNvPr id="258" name="Table 258">
            <a:extLst>
              <a:ext uri="{FF2B5EF4-FFF2-40B4-BE49-F238E27FC236}">
                <a16:creationId xmlns:a16="http://schemas.microsoft.com/office/drawing/2014/main" id="{F0E8371A-09D5-4449-8E1C-32E08A723A39}"/>
              </a:ext>
            </a:extLst>
          </p:cNvPr>
          <p:cNvGraphicFramePr>
            <a:graphicFrameLocks noGrp="1"/>
          </p:cNvGraphicFramePr>
          <p:nvPr>
            <p:extLst>
              <p:ext uri="{D42A27DB-BD31-4B8C-83A1-F6EECF244321}">
                <p14:modId xmlns:p14="http://schemas.microsoft.com/office/powerpoint/2010/main" val="4125491368"/>
              </p:ext>
            </p:extLst>
          </p:nvPr>
        </p:nvGraphicFramePr>
        <p:xfrm>
          <a:off x="2272494" y="1948672"/>
          <a:ext cx="3614906" cy="914400"/>
        </p:xfrm>
        <a:graphic>
          <a:graphicData uri="http://schemas.openxmlformats.org/drawingml/2006/table">
            <a:tbl>
              <a:tblPr firstRow="1" bandRow="1">
                <a:tableStyleId>{5C22544A-7EE6-4342-B048-85BDC9FD1C3A}</a:tableStyleId>
              </a:tblPr>
              <a:tblGrid>
                <a:gridCol w="1606035">
                  <a:extLst>
                    <a:ext uri="{9D8B030D-6E8A-4147-A177-3AD203B41FA5}">
                      <a16:colId xmlns:a16="http://schemas.microsoft.com/office/drawing/2014/main" val="3515520582"/>
                    </a:ext>
                  </a:extLst>
                </a:gridCol>
                <a:gridCol w="2008871">
                  <a:extLst>
                    <a:ext uri="{9D8B030D-6E8A-4147-A177-3AD203B41FA5}">
                      <a16:colId xmlns:a16="http://schemas.microsoft.com/office/drawing/2014/main" val="3906825021"/>
                    </a:ext>
                  </a:extLst>
                </a:gridCol>
              </a:tblGrid>
              <a:tr h="188937">
                <a:tc>
                  <a:txBody>
                    <a:bodyPr/>
                    <a:lstStyle/>
                    <a:p>
                      <a:endParaRPr lang="en-US" sz="1050" dirty="0">
                        <a:solidFill>
                          <a:schemeClr val="tx2"/>
                        </a:solidFill>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solidFill>
                            <a:schemeClr val="tx2"/>
                          </a:solidFill>
                        </a:rPr>
                        <a:t>Sitravatinib + nivolumab (n=68)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88937">
                <a:tc>
                  <a:txBody>
                    <a:bodyPr/>
                    <a:lstStyle/>
                    <a:p>
                      <a:r>
                        <a:rPr lang="en-US" sz="1050" dirty="0">
                          <a:solidFill>
                            <a:schemeClr val="tx1"/>
                          </a:solidFill>
                        </a:rPr>
                        <a:t>mPFS, </a:t>
                      </a:r>
                      <a:r>
                        <a:rPr lang="en-US" sz="1050" dirty="0" err="1">
                          <a:solidFill>
                            <a:schemeClr val="tx1"/>
                          </a:solidFill>
                        </a:rPr>
                        <a:t>mo</a:t>
                      </a:r>
                      <a:r>
                        <a:rPr lang="en-US" sz="1050" dirty="0">
                          <a:solidFill>
                            <a:schemeClr val="tx1"/>
                          </a:solidFill>
                        </a:rPr>
                        <a:t> (95%Cl)</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5.7 (4.9, 7.6)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en-US" sz="1050" dirty="0">
                          <a:solidFill>
                            <a:schemeClr val="tx1"/>
                          </a:solidFill>
                        </a:rPr>
                        <a:t>Events/censored, 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53 (78)/15 (22)</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264" name="Table 258">
            <a:extLst>
              <a:ext uri="{FF2B5EF4-FFF2-40B4-BE49-F238E27FC236}">
                <a16:creationId xmlns:a16="http://schemas.microsoft.com/office/drawing/2014/main" id="{7E76CA84-808C-BA45-8016-E7AFD0895ABC}"/>
              </a:ext>
            </a:extLst>
          </p:cNvPr>
          <p:cNvGraphicFramePr>
            <a:graphicFrameLocks noGrp="1"/>
          </p:cNvGraphicFramePr>
          <p:nvPr>
            <p:extLst>
              <p:ext uri="{D42A27DB-BD31-4B8C-83A1-F6EECF244321}">
                <p14:modId xmlns:p14="http://schemas.microsoft.com/office/powerpoint/2010/main" val="4033491156"/>
              </p:ext>
            </p:extLst>
          </p:nvPr>
        </p:nvGraphicFramePr>
        <p:xfrm>
          <a:off x="8264611" y="1948672"/>
          <a:ext cx="3614907" cy="914400"/>
        </p:xfrm>
        <a:graphic>
          <a:graphicData uri="http://schemas.openxmlformats.org/drawingml/2006/table">
            <a:tbl>
              <a:tblPr firstRow="1" bandRow="1">
                <a:tableStyleId>{5C22544A-7EE6-4342-B048-85BDC9FD1C3A}</a:tableStyleId>
              </a:tblPr>
              <a:tblGrid>
                <a:gridCol w="1634229">
                  <a:extLst>
                    <a:ext uri="{9D8B030D-6E8A-4147-A177-3AD203B41FA5}">
                      <a16:colId xmlns:a16="http://schemas.microsoft.com/office/drawing/2014/main" val="3515520582"/>
                    </a:ext>
                  </a:extLst>
                </a:gridCol>
                <a:gridCol w="1980678">
                  <a:extLst>
                    <a:ext uri="{9D8B030D-6E8A-4147-A177-3AD203B41FA5}">
                      <a16:colId xmlns:a16="http://schemas.microsoft.com/office/drawing/2014/main" val="3906825021"/>
                    </a:ext>
                  </a:extLst>
                </a:gridCol>
              </a:tblGrid>
              <a:tr h="188937">
                <a:tc>
                  <a:txBody>
                    <a:bodyPr/>
                    <a:lstStyle/>
                    <a:p>
                      <a:endParaRPr lang="en-US" sz="1050" dirty="0">
                        <a:solidFill>
                          <a:schemeClr val="tx2"/>
                        </a:solidFill>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solidFill>
                            <a:schemeClr val="tx2"/>
                          </a:solidFill>
                        </a:rPr>
                        <a:t>Sitravatinib + nivolumab (n=68)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708048"/>
                  </a:ext>
                </a:extLst>
              </a:tr>
              <a:tr h="188937">
                <a:tc>
                  <a:txBody>
                    <a:bodyPr/>
                    <a:lstStyle/>
                    <a:p>
                      <a:r>
                        <a:rPr lang="en-US" sz="1050" dirty="0">
                          <a:solidFill>
                            <a:schemeClr val="tx1"/>
                          </a:solidFill>
                        </a:rPr>
                        <a:t>mOS, </a:t>
                      </a:r>
                      <a:r>
                        <a:rPr lang="en-US" sz="1050" dirty="0" err="1">
                          <a:solidFill>
                            <a:schemeClr val="tx1"/>
                          </a:solidFill>
                        </a:rPr>
                        <a:t>mo</a:t>
                      </a:r>
                      <a:r>
                        <a:rPr lang="en-US" sz="1050" dirty="0">
                          <a:solidFill>
                            <a:schemeClr val="tx1"/>
                          </a:solidFill>
                        </a:rPr>
                        <a:t> (95%Cl)</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14.9 (9.3, 21.1)</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88937">
                <a:tc>
                  <a:txBody>
                    <a:bodyPr/>
                    <a:lstStyle/>
                    <a:p>
                      <a:r>
                        <a:rPr lang="en-US" sz="1050" dirty="0">
                          <a:solidFill>
                            <a:schemeClr val="tx1"/>
                          </a:solidFill>
                        </a:rPr>
                        <a:t>Events/censored, n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46 (68)/22 (32)</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266" name="Table 266">
            <a:extLst>
              <a:ext uri="{FF2B5EF4-FFF2-40B4-BE49-F238E27FC236}">
                <a16:creationId xmlns:a16="http://schemas.microsoft.com/office/drawing/2014/main" id="{53510859-C134-5944-B6BC-05C56DFC8576}"/>
              </a:ext>
            </a:extLst>
          </p:cNvPr>
          <p:cNvGraphicFramePr>
            <a:graphicFrameLocks noGrp="1"/>
          </p:cNvGraphicFramePr>
          <p:nvPr>
            <p:extLst>
              <p:ext uri="{D42A27DB-BD31-4B8C-83A1-F6EECF244321}">
                <p14:modId xmlns:p14="http://schemas.microsoft.com/office/powerpoint/2010/main" val="1007641996"/>
              </p:ext>
            </p:extLst>
          </p:nvPr>
        </p:nvGraphicFramePr>
        <p:xfrm>
          <a:off x="121920" y="5638390"/>
          <a:ext cx="6024880" cy="37084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999695779"/>
                    </a:ext>
                  </a:extLst>
                </a:gridCol>
                <a:gridCol w="646430">
                  <a:extLst>
                    <a:ext uri="{9D8B030D-6E8A-4147-A177-3AD203B41FA5}">
                      <a16:colId xmlns:a16="http://schemas.microsoft.com/office/drawing/2014/main" val="1728141550"/>
                    </a:ext>
                  </a:extLst>
                </a:gridCol>
                <a:gridCol w="646430">
                  <a:extLst>
                    <a:ext uri="{9D8B030D-6E8A-4147-A177-3AD203B41FA5}">
                      <a16:colId xmlns:a16="http://schemas.microsoft.com/office/drawing/2014/main" val="1403882849"/>
                    </a:ext>
                  </a:extLst>
                </a:gridCol>
                <a:gridCol w="646430">
                  <a:extLst>
                    <a:ext uri="{9D8B030D-6E8A-4147-A177-3AD203B41FA5}">
                      <a16:colId xmlns:a16="http://schemas.microsoft.com/office/drawing/2014/main" val="3109605299"/>
                    </a:ext>
                  </a:extLst>
                </a:gridCol>
                <a:gridCol w="646430">
                  <a:extLst>
                    <a:ext uri="{9D8B030D-6E8A-4147-A177-3AD203B41FA5}">
                      <a16:colId xmlns:a16="http://schemas.microsoft.com/office/drawing/2014/main" val="3332835559"/>
                    </a:ext>
                  </a:extLst>
                </a:gridCol>
                <a:gridCol w="646430">
                  <a:extLst>
                    <a:ext uri="{9D8B030D-6E8A-4147-A177-3AD203B41FA5}">
                      <a16:colId xmlns:a16="http://schemas.microsoft.com/office/drawing/2014/main" val="922566703"/>
                    </a:ext>
                  </a:extLst>
                </a:gridCol>
                <a:gridCol w="646430">
                  <a:extLst>
                    <a:ext uri="{9D8B030D-6E8A-4147-A177-3AD203B41FA5}">
                      <a16:colId xmlns:a16="http://schemas.microsoft.com/office/drawing/2014/main" val="3381149550"/>
                    </a:ext>
                  </a:extLst>
                </a:gridCol>
                <a:gridCol w="646430">
                  <a:extLst>
                    <a:ext uri="{9D8B030D-6E8A-4147-A177-3AD203B41FA5}">
                      <a16:colId xmlns:a16="http://schemas.microsoft.com/office/drawing/2014/main" val="2602756094"/>
                    </a:ext>
                  </a:extLst>
                </a:gridCol>
                <a:gridCol w="646430">
                  <a:extLst>
                    <a:ext uri="{9D8B030D-6E8A-4147-A177-3AD203B41FA5}">
                      <a16:colId xmlns:a16="http://schemas.microsoft.com/office/drawing/2014/main" val="3754149124"/>
                    </a:ext>
                  </a:extLst>
                </a:gridCol>
              </a:tblGrid>
              <a:tr h="370840">
                <a:tc>
                  <a:txBody>
                    <a:bodyPr/>
                    <a:lstStyle/>
                    <a:p>
                      <a:pPr algn="ctr"/>
                      <a:r>
                        <a:rPr lang="en-US" sz="1400" b="0" dirty="0">
                          <a:solidFill>
                            <a:schemeClr val="tx1"/>
                          </a:solidFill>
                        </a:rPr>
                        <a:t>No. at risk</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68</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25</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10</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3</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2</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1</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t>0</a:t>
                      </a: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683455"/>
                  </a:ext>
                </a:extLst>
              </a:tr>
            </a:tbl>
          </a:graphicData>
        </a:graphic>
      </p:graphicFrame>
      <p:graphicFrame>
        <p:nvGraphicFramePr>
          <p:cNvPr id="267" name="Table 266">
            <a:extLst>
              <a:ext uri="{FF2B5EF4-FFF2-40B4-BE49-F238E27FC236}">
                <a16:creationId xmlns:a16="http://schemas.microsoft.com/office/drawing/2014/main" id="{C9027726-B753-E643-BF7F-BF44E1EDF11A}"/>
              </a:ext>
            </a:extLst>
          </p:cNvPr>
          <p:cNvGraphicFramePr>
            <a:graphicFrameLocks noGrp="1"/>
          </p:cNvGraphicFramePr>
          <p:nvPr>
            <p:extLst>
              <p:ext uri="{D42A27DB-BD31-4B8C-83A1-F6EECF244321}">
                <p14:modId xmlns:p14="http://schemas.microsoft.com/office/powerpoint/2010/main" val="3802075201"/>
              </p:ext>
            </p:extLst>
          </p:nvPr>
        </p:nvGraphicFramePr>
        <p:xfrm>
          <a:off x="6102550" y="5638390"/>
          <a:ext cx="6024880" cy="397704"/>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999695779"/>
                    </a:ext>
                  </a:extLst>
                </a:gridCol>
                <a:gridCol w="646430">
                  <a:extLst>
                    <a:ext uri="{9D8B030D-6E8A-4147-A177-3AD203B41FA5}">
                      <a16:colId xmlns:a16="http://schemas.microsoft.com/office/drawing/2014/main" val="1728141550"/>
                    </a:ext>
                  </a:extLst>
                </a:gridCol>
                <a:gridCol w="646430">
                  <a:extLst>
                    <a:ext uri="{9D8B030D-6E8A-4147-A177-3AD203B41FA5}">
                      <a16:colId xmlns:a16="http://schemas.microsoft.com/office/drawing/2014/main" val="1403882849"/>
                    </a:ext>
                  </a:extLst>
                </a:gridCol>
                <a:gridCol w="646430">
                  <a:extLst>
                    <a:ext uri="{9D8B030D-6E8A-4147-A177-3AD203B41FA5}">
                      <a16:colId xmlns:a16="http://schemas.microsoft.com/office/drawing/2014/main" val="3109605299"/>
                    </a:ext>
                  </a:extLst>
                </a:gridCol>
                <a:gridCol w="646430">
                  <a:extLst>
                    <a:ext uri="{9D8B030D-6E8A-4147-A177-3AD203B41FA5}">
                      <a16:colId xmlns:a16="http://schemas.microsoft.com/office/drawing/2014/main" val="3332835559"/>
                    </a:ext>
                  </a:extLst>
                </a:gridCol>
                <a:gridCol w="646430">
                  <a:extLst>
                    <a:ext uri="{9D8B030D-6E8A-4147-A177-3AD203B41FA5}">
                      <a16:colId xmlns:a16="http://schemas.microsoft.com/office/drawing/2014/main" val="922566703"/>
                    </a:ext>
                  </a:extLst>
                </a:gridCol>
                <a:gridCol w="646430">
                  <a:extLst>
                    <a:ext uri="{9D8B030D-6E8A-4147-A177-3AD203B41FA5}">
                      <a16:colId xmlns:a16="http://schemas.microsoft.com/office/drawing/2014/main" val="3381149550"/>
                    </a:ext>
                  </a:extLst>
                </a:gridCol>
                <a:gridCol w="646430">
                  <a:extLst>
                    <a:ext uri="{9D8B030D-6E8A-4147-A177-3AD203B41FA5}">
                      <a16:colId xmlns:a16="http://schemas.microsoft.com/office/drawing/2014/main" val="2602756094"/>
                    </a:ext>
                  </a:extLst>
                </a:gridCol>
                <a:gridCol w="646430">
                  <a:extLst>
                    <a:ext uri="{9D8B030D-6E8A-4147-A177-3AD203B41FA5}">
                      <a16:colId xmlns:a16="http://schemas.microsoft.com/office/drawing/2014/main" val="3754149124"/>
                    </a:ext>
                  </a:extLst>
                </a:gridCol>
              </a:tblGrid>
              <a:tr h="397704">
                <a:tc>
                  <a:txBody>
                    <a:bodyPr/>
                    <a:lstStyle/>
                    <a:p>
                      <a:pPr algn="ctr"/>
                      <a:r>
                        <a:rPr lang="en-US" sz="1400" b="0" dirty="0">
                          <a:solidFill>
                            <a:schemeClr val="tx1"/>
                          </a:solidFill>
                        </a:rPr>
                        <a:t>No. at risk</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68</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52</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34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26</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16</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11</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4</a:t>
                      </a:r>
                    </a:p>
                  </a:txBody>
                  <a:tcPr marL="45720" marR="45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0</a:t>
                      </a:r>
                    </a:p>
                  </a:txBody>
                  <a:tcPr marL="45720" marR="4572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683455"/>
                  </a:ext>
                </a:extLst>
              </a:tr>
            </a:tbl>
          </a:graphicData>
        </a:graphic>
      </p:graphicFrame>
    </p:spTree>
    <p:extLst>
      <p:ext uri="{BB962C8B-B14F-4D97-AF65-F5344CB8AC3E}">
        <p14:creationId xmlns:p14="http://schemas.microsoft.com/office/powerpoint/2010/main" val="2216880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1191O: </a:t>
            </a:r>
            <a:r>
              <a:rPr lang="en-GB" dirty="0"/>
              <a:t>MRTX-500: phase 2 trial of sitravatinib (</a:t>
            </a:r>
            <a:r>
              <a:rPr lang="en-GB" dirty="0" err="1"/>
              <a:t>Sitra</a:t>
            </a:r>
            <a:r>
              <a:rPr lang="en-GB" dirty="0"/>
              <a:t>) + nivolumab (</a:t>
            </a:r>
            <a:r>
              <a:rPr lang="en-GB" dirty="0" err="1"/>
              <a:t>Nivo</a:t>
            </a:r>
            <a:r>
              <a:rPr lang="en-GB" dirty="0"/>
              <a:t>) in patients (pts) with nonsquamous (NSQ) non–small-cell lung cancer (NSCLC) progressing on or after prior checkpoint inhibitor (CPI) therapy </a:t>
            </a:r>
            <a:r>
              <a:rPr lang="en-US" dirty="0"/>
              <a:t>– Leal TA,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Leal TA, et al. Ann </a:t>
            </a:r>
            <a:r>
              <a:rPr lang="en-US" dirty="0" err="1"/>
              <a:t>Oncol</a:t>
            </a:r>
            <a:r>
              <a:rPr lang="en-US" dirty="0"/>
              <a:t> 2021;32(</a:t>
            </a:r>
            <a:r>
              <a:rPr lang="en-US" dirty="0" err="1"/>
              <a:t>suppl</a:t>
            </a:r>
            <a:r>
              <a:rPr lang="en-US" dirty="0"/>
              <a:t>):</a:t>
            </a:r>
            <a:r>
              <a:rPr lang="en-US" dirty="0" err="1"/>
              <a:t>Abstr</a:t>
            </a:r>
            <a:r>
              <a:rPr lang="en-US" dirty="0"/>
              <a:t> 1191O</a:t>
            </a:r>
          </a:p>
        </p:txBody>
      </p:sp>
      <p:graphicFrame>
        <p:nvGraphicFramePr>
          <p:cNvPr id="7" name="Table 6"/>
          <p:cNvGraphicFramePr>
            <a:graphicFrameLocks noGrp="1"/>
          </p:cNvGraphicFramePr>
          <p:nvPr>
            <p:extLst>
              <p:ext uri="{D42A27DB-BD31-4B8C-83A1-F6EECF244321}">
                <p14:modId xmlns:p14="http://schemas.microsoft.com/office/powerpoint/2010/main" val="1057095831"/>
              </p:ext>
            </p:extLst>
          </p:nvPr>
        </p:nvGraphicFramePr>
        <p:xfrm>
          <a:off x="464459" y="1748496"/>
          <a:ext cx="4780783" cy="4663440"/>
        </p:xfrm>
        <a:graphic>
          <a:graphicData uri="http://schemas.openxmlformats.org/drawingml/2006/table">
            <a:tbl>
              <a:tblPr firstRow="1" bandRow="1">
                <a:tableStyleId>{69012ECD-51FC-41F1-AA8D-1B2483CD663E}</a:tableStyleId>
              </a:tblPr>
              <a:tblGrid>
                <a:gridCol w="1726419">
                  <a:extLst>
                    <a:ext uri="{9D8B030D-6E8A-4147-A177-3AD203B41FA5}">
                      <a16:colId xmlns:a16="http://schemas.microsoft.com/office/drawing/2014/main" val="800935862"/>
                    </a:ext>
                  </a:extLst>
                </a:gridCol>
                <a:gridCol w="1527182">
                  <a:extLst>
                    <a:ext uri="{9D8B030D-6E8A-4147-A177-3AD203B41FA5}">
                      <a16:colId xmlns:a16="http://schemas.microsoft.com/office/drawing/2014/main" val="1195715789"/>
                    </a:ext>
                  </a:extLst>
                </a:gridCol>
                <a:gridCol w="1527182">
                  <a:extLst>
                    <a:ext uri="{9D8B030D-6E8A-4147-A177-3AD203B41FA5}">
                      <a16:colId xmlns:a16="http://schemas.microsoft.com/office/drawing/2014/main" val="126487101"/>
                    </a:ext>
                  </a:extLst>
                </a:gridCol>
              </a:tblGrid>
              <a:tr h="178572">
                <a:tc rowSpan="2">
                  <a:txBody>
                    <a:bodyPr/>
                    <a:lstStyle/>
                    <a:p>
                      <a:r>
                        <a:rPr lang="en-US" sz="1200" dirty="0">
                          <a:solidFill>
                            <a:schemeClr val="tx2"/>
                          </a:solidFill>
                        </a:rPr>
                        <a:t>TRAEs</a:t>
                      </a:r>
                      <a:r>
                        <a:rPr lang="en-US" sz="1200" baseline="0" dirty="0">
                          <a:solidFill>
                            <a:schemeClr val="tx2"/>
                          </a:solidFill>
                        </a:rPr>
                        <a:t> occurring in ≥15% of patients, %</a:t>
                      </a:r>
                      <a:endParaRPr lang="en-US" sz="1200" dirty="0">
                        <a:solidFill>
                          <a:schemeClr val="tx2"/>
                        </a:solidFill>
                      </a:endParaRPr>
                    </a:p>
                  </a:txBody>
                  <a:tcPr anchor="b">
                    <a:lnB w="12700" cap="flat" cmpd="sng" algn="ctr">
                      <a:solidFill>
                        <a:schemeClr val="accent1"/>
                      </a:solidFill>
                      <a:prstDash val="solid"/>
                      <a:round/>
                      <a:headEnd type="none" w="med" len="med"/>
                      <a:tailEnd type="none" w="med" len="med"/>
                    </a:lnB>
                  </a:tcPr>
                </a:tc>
                <a:tc gridSpan="2">
                  <a:txBody>
                    <a:bodyPr/>
                    <a:lstStyle/>
                    <a:p>
                      <a:pPr algn="ctr"/>
                      <a:r>
                        <a:rPr lang="en-US" sz="1200" dirty="0">
                          <a:solidFill>
                            <a:schemeClr val="tx2"/>
                          </a:solidFill>
                        </a:rPr>
                        <a:t>Sitravatinib + nivolumab (n=68) </a:t>
                      </a:r>
                    </a:p>
                  </a:txBody>
                  <a:tcPr/>
                </a:tc>
                <a:tc hMerge="1">
                  <a:txBody>
                    <a:bodyPr/>
                    <a:lstStyle/>
                    <a:p>
                      <a:endParaRPr lang="en-US" dirty="0">
                        <a:solidFill>
                          <a:schemeClr val="tx2"/>
                        </a:solidFill>
                      </a:endParaRPr>
                    </a:p>
                  </a:txBody>
                  <a:tcPr/>
                </a:tc>
                <a:extLst>
                  <a:ext uri="{0D108BD9-81ED-4DB2-BD59-A6C34878D82A}">
                    <a16:rowId xmlns:a16="http://schemas.microsoft.com/office/drawing/2014/main" val="1388318006"/>
                  </a:ext>
                </a:extLst>
              </a:tr>
              <a:tr h="178572">
                <a:tc vMerge="1">
                  <a:txBody>
                    <a:bodyPr/>
                    <a:lstStyle/>
                    <a:p>
                      <a:endParaRPr lang="en-US" dirty="0"/>
                    </a:p>
                  </a:txBody>
                  <a:tcPr>
                    <a:solidFill>
                      <a:schemeClr val="accent1"/>
                    </a:solidFill>
                  </a:tcPr>
                </a:tc>
                <a:tc>
                  <a:txBody>
                    <a:bodyPr/>
                    <a:lstStyle/>
                    <a:p>
                      <a:pPr algn="ctr"/>
                      <a:r>
                        <a:rPr lang="en-US" sz="1200" b="1" dirty="0">
                          <a:solidFill>
                            <a:schemeClr val="tx2"/>
                          </a:solidFill>
                        </a:rPr>
                        <a:t>Any grade</a:t>
                      </a:r>
                    </a:p>
                  </a:txBody>
                  <a:tcP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200" b="1" dirty="0">
                          <a:solidFill>
                            <a:schemeClr val="tx2"/>
                          </a:solidFill>
                        </a:rPr>
                        <a:t>Grade 3/4</a:t>
                      </a:r>
                    </a:p>
                  </a:txBody>
                  <a:tcPr>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25697090"/>
                  </a:ext>
                </a:extLst>
              </a:tr>
              <a:tr h="178572">
                <a:tc>
                  <a:txBody>
                    <a:bodyPr/>
                    <a:lstStyle/>
                    <a:p>
                      <a:r>
                        <a:rPr lang="en-US" sz="1200" dirty="0"/>
                        <a:t>Any</a:t>
                      </a:r>
                    </a:p>
                  </a:txBody>
                  <a:tcPr>
                    <a:lnT w="12700" cap="flat" cmpd="sng" algn="ctr">
                      <a:solidFill>
                        <a:schemeClr val="accent1"/>
                      </a:solidFill>
                      <a:prstDash val="solid"/>
                      <a:round/>
                      <a:headEnd type="none" w="med" len="med"/>
                      <a:tailEnd type="none" w="med" len="med"/>
                    </a:lnT>
                  </a:tcPr>
                </a:tc>
                <a:tc>
                  <a:txBody>
                    <a:bodyPr/>
                    <a:lstStyle/>
                    <a:p>
                      <a:pPr algn="ctr"/>
                      <a:r>
                        <a:rPr lang="en-US" sz="1200" dirty="0"/>
                        <a:t>93</a:t>
                      </a:r>
                    </a:p>
                  </a:txBody>
                  <a:tcPr>
                    <a:lnT w="12700" cap="flat" cmpd="sng" algn="ctr">
                      <a:solidFill>
                        <a:schemeClr val="accent1"/>
                      </a:solidFill>
                      <a:prstDash val="solid"/>
                      <a:round/>
                      <a:headEnd type="none" w="med" len="med"/>
                      <a:tailEnd type="none" w="med" len="med"/>
                    </a:lnT>
                  </a:tcPr>
                </a:tc>
                <a:tc>
                  <a:txBody>
                    <a:bodyPr/>
                    <a:lstStyle/>
                    <a:p>
                      <a:pPr algn="ctr"/>
                      <a:r>
                        <a:rPr lang="en-US" sz="1200" dirty="0"/>
                        <a:t>66</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59153476"/>
                  </a:ext>
                </a:extLst>
              </a:tr>
              <a:tr h="178572">
                <a:tc>
                  <a:txBody>
                    <a:bodyPr/>
                    <a:lstStyle/>
                    <a:p>
                      <a:r>
                        <a:rPr lang="en-GB" sz="1200" noProof="0" dirty="0"/>
                        <a:t>Diarrhoea</a:t>
                      </a:r>
                    </a:p>
                  </a:txBody>
                  <a:tcPr/>
                </a:tc>
                <a:tc>
                  <a:txBody>
                    <a:bodyPr/>
                    <a:lstStyle/>
                    <a:p>
                      <a:pPr algn="ctr"/>
                      <a:r>
                        <a:rPr lang="en-US" sz="1200" dirty="0"/>
                        <a:t>62</a:t>
                      </a:r>
                    </a:p>
                  </a:txBody>
                  <a:tcPr/>
                </a:tc>
                <a:tc>
                  <a:txBody>
                    <a:bodyPr/>
                    <a:lstStyle/>
                    <a:p>
                      <a:pPr algn="ctr"/>
                      <a:r>
                        <a:rPr lang="en-US" sz="1200" dirty="0"/>
                        <a:t>16</a:t>
                      </a:r>
                    </a:p>
                  </a:txBody>
                  <a:tcPr/>
                </a:tc>
                <a:extLst>
                  <a:ext uri="{0D108BD9-81ED-4DB2-BD59-A6C34878D82A}">
                    <a16:rowId xmlns:a16="http://schemas.microsoft.com/office/drawing/2014/main" val="3766514653"/>
                  </a:ext>
                </a:extLst>
              </a:tr>
              <a:tr h="178572">
                <a:tc>
                  <a:txBody>
                    <a:bodyPr/>
                    <a:lstStyle/>
                    <a:p>
                      <a:r>
                        <a:rPr lang="en-US" sz="1200" dirty="0"/>
                        <a:t>Fatigue</a:t>
                      </a:r>
                    </a:p>
                  </a:txBody>
                  <a:tcPr/>
                </a:tc>
                <a:tc>
                  <a:txBody>
                    <a:bodyPr/>
                    <a:lstStyle/>
                    <a:p>
                      <a:pPr algn="ctr"/>
                      <a:r>
                        <a:rPr lang="en-US" sz="1200" dirty="0"/>
                        <a:t>52</a:t>
                      </a:r>
                    </a:p>
                  </a:txBody>
                  <a:tcPr/>
                </a:tc>
                <a:tc>
                  <a:txBody>
                    <a:bodyPr/>
                    <a:lstStyle/>
                    <a:p>
                      <a:pPr algn="ctr"/>
                      <a:r>
                        <a:rPr lang="en-US" sz="1200" dirty="0"/>
                        <a:t>4</a:t>
                      </a:r>
                    </a:p>
                  </a:txBody>
                  <a:tcPr/>
                </a:tc>
                <a:extLst>
                  <a:ext uri="{0D108BD9-81ED-4DB2-BD59-A6C34878D82A}">
                    <a16:rowId xmlns:a16="http://schemas.microsoft.com/office/drawing/2014/main" val="2385811642"/>
                  </a:ext>
                </a:extLst>
              </a:tr>
              <a:tr h="178572">
                <a:tc>
                  <a:txBody>
                    <a:bodyPr/>
                    <a:lstStyle/>
                    <a:p>
                      <a:r>
                        <a:rPr lang="en-US" sz="1200" dirty="0"/>
                        <a:t>Nausea</a:t>
                      </a:r>
                    </a:p>
                  </a:txBody>
                  <a:tcPr/>
                </a:tc>
                <a:tc>
                  <a:txBody>
                    <a:bodyPr/>
                    <a:lstStyle/>
                    <a:p>
                      <a:pPr algn="ctr"/>
                      <a:r>
                        <a:rPr lang="en-US" sz="1200" dirty="0"/>
                        <a:t>44</a:t>
                      </a:r>
                    </a:p>
                  </a:txBody>
                  <a:tcPr/>
                </a:tc>
                <a:tc>
                  <a:txBody>
                    <a:bodyPr/>
                    <a:lstStyle/>
                    <a:p>
                      <a:pPr algn="ctr"/>
                      <a:r>
                        <a:rPr lang="en-US" sz="1200" dirty="0"/>
                        <a:t>2</a:t>
                      </a:r>
                    </a:p>
                  </a:txBody>
                  <a:tcPr/>
                </a:tc>
                <a:extLst>
                  <a:ext uri="{0D108BD9-81ED-4DB2-BD59-A6C34878D82A}">
                    <a16:rowId xmlns:a16="http://schemas.microsoft.com/office/drawing/2014/main" val="4249372112"/>
                  </a:ext>
                </a:extLst>
              </a:tr>
              <a:tr h="178572">
                <a:tc>
                  <a:txBody>
                    <a:bodyPr/>
                    <a:lstStyle/>
                    <a:p>
                      <a:r>
                        <a:rPr lang="en-US" sz="1200" dirty="0"/>
                        <a:t>Hypertension</a:t>
                      </a:r>
                    </a:p>
                  </a:txBody>
                  <a:tcPr/>
                </a:tc>
                <a:tc>
                  <a:txBody>
                    <a:bodyPr/>
                    <a:lstStyle/>
                    <a:p>
                      <a:pPr algn="ctr"/>
                      <a:r>
                        <a:rPr lang="en-US" sz="1200" dirty="0"/>
                        <a:t>40</a:t>
                      </a:r>
                    </a:p>
                  </a:txBody>
                  <a:tcPr/>
                </a:tc>
                <a:tc>
                  <a:txBody>
                    <a:bodyPr/>
                    <a:lstStyle/>
                    <a:p>
                      <a:pPr algn="ctr"/>
                      <a:r>
                        <a:rPr lang="en-US" sz="1200" dirty="0"/>
                        <a:t>22</a:t>
                      </a:r>
                    </a:p>
                  </a:txBody>
                  <a:tcPr/>
                </a:tc>
                <a:extLst>
                  <a:ext uri="{0D108BD9-81ED-4DB2-BD59-A6C34878D82A}">
                    <a16:rowId xmlns:a16="http://schemas.microsoft.com/office/drawing/2014/main" val="4269491320"/>
                  </a:ext>
                </a:extLst>
              </a:tr>
              <a:tr h="178572">
                <a:tc>
                  <a:txBody>
                    <a:bodyPr/>
                    <a:lstStyle/>
                    <a:p>
                      <a:r>
                        <a:rPr lang="en-US" sz="1200" dirty="0"/>
                        <a:t>Decreased</a:t>
                      </a:r>
                      <a:r>
                        <a:rPr lang="en-US" sz="1200" baseline="0" dirty="0"/>
                        <a:t> appetite</a:t>
                      </a:r>
                      <a:endParaRPr lang="en-US" sz="1200" dirty="0"/>
                    </a:p>
                  </a:txBody>
                  <a:tcPr/>
                </a:tc>
                <a:tc>
                  <a:txBody>
                    <a:bodyPr/>
                    <a:lstStyle/>
                    <a:p>
                      <a:pPr algn="ctr"/>
                      <a:r>
                        <a:rPr lang="en-US" sz="1200" dirty="0"/>
                        <a:t>35</a:t>
                      </a:r>
                    </a:p>
                  </a:txBody>
                  <a:tcPr/>
                </a:tc>
                <a:tc>
                  <a:txBody>
                    <a:bodyPr/>
                    <a:lstStyle/>
                    <a:p>
                      <a:pPr algn="ctr"/>
                      <a:r>
                        <a:rPr lang="en-US" sz="1200" dirty="0"/>
                        <a:t>0</a:t>
                      </a:r>
                    </a:p>
                  </a:txBody>
                  <a:tcPr/>
                </a:tc>
                <a:extLst>
                  <a:ext uri="{0D108BD9-81ED-4DB2-BD59-A6C34878D82A}">
                    <a16:rowId xmlns:a16="http://schemas.microsoft.com/office/drawing/2014/main" val="96086017"/>
                  </a:ext>
                </a:extLst>
              </a:tr>
              <a:tr h="178572">
                <a:tc>
                  <a:txBody>
                    <a:bodyPr/>
                    <a:lstStyle/>
                    <a:p>
                      <a:r>
                        <a:rPr lang="en-US" sz="1200" dirty="0"/>
                        <a:t>Weight decreased</a:t>
                      </a:r>
                    </a:p>
                  </a:txBody>
                  <a:tcPr/>
                </a:tc>
                <a:tc>
                  <a:txBody>
                    <a:bodyPr/>
                    <a:lstStyle/>
                    <a:p>
                      <a:pPr algn="ctr"/>
                      <a:r>
                        <a:rPr lang="en-US" sz="1200" dirty="0"/>
                        <a:t>31</a:t>
                      </a:r>
                    </a:p>
                  </a:txBody>
                  <a:tcPr/>
                </a:tc>
                <a:tc>
                  <a:txBody>
                    <a:bodyPr/>
                    <a:lstStyle/>
                    <a:p>
                      <a:pPr algn="ctr"/>
                      <a:r>
                        <a:rPr lang="en-US" sz="1200" dirty="0"/>
                        <a:t>9</a:t>
                      </a:r>
                    </a:p>
                  </a:txBody>
                  <a:tcPr/>
                </a:tc>
                <a:extLst>
                  <a:ext uri="{0D108BD9-81ED-4DB2-BD59-A6C34878D82A}">
                    <a16:rowId xmlns:a16="http://schemas.microsoft.com/office/drawing/2014/main" val="2069623407"/>
                  </a:ext>
                </a:extLst>
              </a:tr>
              <a:tr h="178572">
                <a:tc>
                  <a:txBody>
                    <a:bodyPr/>
                    <a:lstStyle/>
                    <a:p>
                      <a:r>
                        <a:rPr lang="en-US" sz="1200" dirty="0"/>
                        <a:t>Vomiting</a:t>
                      </a:r>
                    </a:p>
                  </a:txBody>
                  <a:tcPr/>
                </a:tc>
                <a:tc>
                  <a:txBody>
                    <a:bodyPr/>
                    <a:lstStyle/>
                    <a:p>
                      <a:pPr algn="ctr"/>
                      <a:r>
                        <a:rPr lang="en-US" sz="1200" dirty="0"/>
                        <a:t>31</a:t>
                      </a:r>
                    </a:p>
                  </a:txBody>
                  <a:tcPr/>
                </a:tc>
                <a:tc>
                  <a:txBody>
                    <a:bodyPr/>
                    <a:lstStyle/>
                    <a:p>
                      <a:pPr algn="ctr"/>
                      <a:r>
                        <a:rPr lang="en-US" sz="1200" dirty="0"/>
                        <a:t>0</a:t>
                      </a:r>
                    </a:p>
                  </a:txBody>
                  <a:tcPr/>
                </a:tc>
                <a:extLst>
                  <a:ext uri="{0D108BD9-81ED-4DB2-BD59-A6C34878D82A}">
                    <a16:rowId xmlns:a16="http://schemas.microsoft.com/office/drawing/2014/main" val="2663791523"/>
                  </a:ext>
                </a:extLst>
              </a:tr>
              <a:tr h="178572">
                <a:tc>
                  <a:txBody>
                    <a:bodyPr/>
                    <a:lstStyle/>
                    <a:p>
                      <a:r>
                        <a:rPr lang="en-US" sz="1200" dirty="0"/>
                        <a:t>Hypothyroidism</a:t>
                      </a:r>
                    </a:p>
                  </a:txBody>
                  <a:tcPr/>
                </a:tc>
                <a:tc>
                  <a:txBody>
                    <a:bodyPr/>
                    <a:lstStyle/>
                    <a:p>
                      <a:pPr algn="ctr"/>
                      <a:r>
                        <a:rPr lang="en-US" sz="1200" dirty="0"/>
                        <a:t>22</a:t>
                      </a:r>
                    </a:p>
                  </a:txBody>
                  <a:tcPr/>
                </a:tc>
                <a:tc>
                  <a:txBody>
                    <a:bodyPr/>
                    <a:lstStyle/>
                    <a:p>
                      <a:pPr algn="ctr"/>
                      <a:r>
                        <a:rPr lang="en-US" sz="1200" dirty="0"/>
                        <a:t>0</a:t>
                      </a:r>
                    </a:p>
                  </a:txBody>
                  <a:tcPr/>
                </a:tc>
                <a:extLst>
                  <a:ext uri="{0D108BD9-81ED-4DB2-BD59-A6C34878D82A}">
                    <a16:rowId xmlns:a16="http://schemas.microsoft.com/office/drawing/2014/main" val="2898395136"/>
                  </a:ext>
                </a:extLst>
              </a:tr>
              <a:tr h="178572">
                <a:tc>
                  <a:txBody>
                    <a:bodyPr/>
                    <a:lstStyle/>
                    <a:p>
                      <a:r>
                        <a:rPr lang="en-US" sz="1200" dirty="0"/>
                        <a:t>Dysphonia</a:t>
                      </a:r>
                    </a:p>
                  </a:txBody>
                  <a:tcPr/>
                </a:tc>
                <a:tc>
                  <a:txBody>
                    <a:bodyPr/>
                    <a:lstStyle/>
                    <a:p>
                      <a:pPr algn="ctr"/>
                      <a:r>
                        <a:rPr lang="en-US" sz="1200" dirty="0"/>
                        <a:t>19</a:t>
                      </a:r>
                    </a:p>
                  </a:txBody>
                  <a:tcPr/>
                </a:tc>
                <a:tc>
                  <a:txBody>
                    <a:bodyPr/>
                    <a:lstStyle/>
                    <a:p>
                      <a:pPr algn="ctr"/>
                      <a:r>
                        <a:rPr lang="en-US" sz="1200" dirty="0"/>
                        <a:t>0</a:t>
                      </a:r>
                    </a:p>
                  </a:txBody>
                  <a:tcPr/>
                </a:tc>
                <a:extLst>
                  <a:ext uri="{0D108BD9-81ED-4DB2-BD59-A6C34878D82A}">
                    <a16:rowId xmlns:a16="http://schemas.microsoft.com/office/drawing/2014/main" val="1069206510"/>
                  </a:ext>
                </a:extLst>
              </a:tr>
              <a:tr h="178572">
                <a:tc>
                  <a:txBody>
                    <a:bodyPr/>
                    <a:lstStyle/>
                    <a:p>
                      <a:r>
                        <a:rPr lang="en-US" sz="1200" dirty="0"/>
                        <a:t>ALT increased</a:t>
                      </a:r>
                    </a:p>
                  </a:txBody>
                  <a:tcPr/>
                </a:tc>
                <a:tc>
                  <a:txBody>
                    <a:bodyPr/>
                    <a:lstStyle/>
                    <a:p>
                      <a:pPr algn="ctr"/>
                      <a:r>
                        <a:rPr lang="en-US" sz="1200" dirty="0"/>
                        <a:t>18</a:t>
                      </a:r>
                    </a:p>
                  </a:txBody>
                  <a:tcPr/>
                </a:tc>
                <a:tc>
                  <a:txBody>
                    <a:bodyPr/>
                    <a:lstStyle/>
                    <a:p>
                      <a:pPr algn="ctr"/>
                      <a:r>
                        <a:rPr lang="en-US" sz="1200" dirty="0"/>
                        <a:t>2</a:t>
                      </a:r>
                    </a:p>
                  </a:txBody>
                  <a:tcPr/>
                </a:tc>
                <a:extLst>
                  <a:ext uri="{0D108BD9-81ED-4DB2-BD59-A6C34878D82A}">
                    <a16:rowId xmlns:a16="http://schemas.microsoft.com/office/drawing/2014/main" val="2973674285"/>
                  </a:ext>
                </a:extLst>
              </a:tr>
              <a:tr h="178572">
                <a:tc>
                  <a:txBody>
                    <a:bodyPr/>
                    <a:lstStyle/>
                    <a:p>
                      <a:r>
                        <a:rPr lang="en-US" sz="1200" dirty="0"/>
                        <a:t>AST increased</a:t>
                      </a:r>
                    </a:p>
                  </a:txBody>
                  <a:tcPr/>
                </a:tc>
                <a:tc>
                  <a:txBody>
                    <a:bodyPr/>
                    <a:lstStyle/>
                    <a:p>
                      <a:pPr algn="ctr"/>
                      <a:r>
                        <a:rPr lang="en-US" sz="1200" dirty="0"/>
                        <a:t>16</a:t>
                      </a:r>
                    </a:p>
                  </a:txBody>
                  <a:tcPr/>
                </a:tc>
                <a:tc>
                  <a:txBody>
                    <a:bodyPr/>
                    <a:lstStyle/>
                    <a:p>
                      <a:pPr algn="ctr"/>
                      <a:r>
                        <a:rPr lang="en-US" sz="1200" dirty="0"/>
                        <a:t>0</a:t>
                      </a:r>
                    </a:p>
                  </a:txBody>
                  <a:tcPr/>
                </a:tc>
                <a:extLst>
                  <a:ext uri="{0D108BD9-81ED-4DB2-BD59-A6C34878D82A}">
                    <a16:rowId xmlns:a16="http://schemas.microsoft.com/office/drawing/2014/main" val="996669021"/>
                  </a:ext>
                </a:extLst>
              </a:tr>
              <a:tr h="178572">
                <a:tc>
                  <a:txBody>
                    <a:bodyPr/>
                    <a:lstStyle/>
                    <a:p>
                      <a:r>
                        <a:rPr lang="en-US" sz="1200" dirty="0"/>
                        <a:t>Stomatitis</a:t>
                      </a:r>
                    </a:p>
                  </a:txBody>
                  <a:tcPr/>
                </a:tc>
                <a:tc>
                  <a:txBody>
                    <a:bodyPr/>
                    <a:lstStyle/>
                    <a:p>
                      <a:pPr algn="ctr"/>
                      <a:r>
                        <a:rPr lang="en-US" sz="1200" dirty="0"/>
                        <a:t>15</a:t>
                      </a:r>
                    </a:p>
                  </a:txBody>
                  <a:tcPr/>
                </a:tc>
                <a:tc>
                  <a:txBody>
                    <a:bodyPr/>
                    <a:lstStyle/>
                    <a:p>
                      <a:pPr algn="ctr"/>
                      <a:r>
                        <a:rPr lang="en-US" sz="1200" dirty="0"/>
                        <a:t>2</a:t>
                      </a:r>
                    </a:p>
                  </a:txBody>
                  <a:tcPr/>
                </a:tc>
                <a:extLst>
                  <a:ext uri="{0D108BD9-81ED-4DB2-BD59-A6C34878D82A}">
                    <a16:rowId xmlns:a16="http://schemas.microsoft.com/office/drawing/2014/main" val="2573928604"/>
                  </a:ext>
                </a:extLst>
              </a:tr>
              <a:tr h="178572">
                <a:tc>
                  <a:txBody>
                    <a:bodyPr/>
                    <a:lstStyle/>
                    <a:p>
                      <a:r>
                        <a:rPr lang="en-US" sz="1200" dirty="0"/>
                        <a:t>PPE</a:t>
                      </a:r>
                      <a:r>
                        <a:rPr lang="en-US" sz="1200" baseline="0" dirty="0"/>
                        <a:t> syndrome</a:t>
                      </a:r>
                      <a:endParaRPr lang="en-US" sz="1200" dirty="0"/>
                    </a:p>
                  </a:txBody>
                  <a:tcPr/>
                </a:tc>
                <a:tc>
                  <a:txBody>
                    <a:bodyPr/>
                    <a:lstStyle/>
                    <a:p>
                      <a:pPr algn="ctr"/>
                      <a:r>
                        <a:rPr lang="en-US" sz="1200" dirty="0"/>
                        <a:t>15</a:t>
                      </a:r>
                    </a:p>
                  </a:txBody>
                  <a:tcPr/>
                </a:tc>
                <a:tc>
                  <a:txBody>
                    <a:bodyPr/>
                    <a:lstStyle/>
                    <a:p>
                      <a:pPr algn="ctr"/>
                      <a:r>
                        <a:rPr lang="en-US" sz="1200" dirty="0"/>
                        <a:t>3</a:t>
                      </a:r>
                    </a:p>
                  </a:txBody>
                  <a:tcPr/>
                </a:tc>
                <a:extLst>
                  <a:ext uri="{0D108BD9-81ED-4DB2-BD59-A6C34878D82A}">
                    <a16:rowId xmlns:a16="http://schemas.microsoft.com/office/drawing/2014/main" val="1694916270"/>
                  </a:ext>
                </a:extLst>
              </a:tr>
              <a:tr h="178572">
                <a:tc>
                  <a:txBody>
                    <a:bodyPr/>
                    <a:lstStyle/>
                    <a:p>
                      <a:r>
                        <a:rPr lang="en-US" sz="1200" dirty="0"/>
                        <a:t>Dehydration</a:t>
                      </a:r>
                    </a:p>
                  </a:txBody>
                  <a:tcPr/>
                </a:tc>
                <a:tc>
                  <a:txBody>
                    <a:bodyPr/>
                    <a:lstStyle/>
                    <a:p>
                      <a:pPr algn="ctr"/>
                      <a:r>
                        <a:rPr lang="en-US" sz="1200" dirty="0"/>
                        <a:t>15</a:t>
                      </a:r>
                    </a:p>
                  </a:txBody>
                  <a:tcPr/>
                </a:tc>
                <a:tc>
                  <a:txBody>
                    <a:bodyPr/>
                    <a:lstStyle/>
                    <a:p>
                      <a:pPr algn="ctr"/>
                      <a:r>
                        <a:rPr lang="en-US" sz="1200" dirty="0"/>
                        <a:t>3</a:t>
                      </a:r>
                    </a:p>
                  </a:txBody>
                  <a:tcPr/>
                </a:tc>
                <a:extLst>
                  <a:ext uri="{0D108BD9-81ED-4DB2-BD59-A6C34878D82A}">
                    <a16:rowId xmlns:a16="http://schemas.microsoft.com/office/drawing/2014/main" val="8024177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9616213"/>
              </p:ext>
            </p:extLst>
          </p:nvPr>
        </p:nvGraphicFramePr>
        <p:xfrm>
          <a:off x="5404900" y="1748496"/>
          <a:ext cx="6070318" cy="2651760"/>
        </p:xfrm>
        <a:graphic>
          <a:graphicData uri="http://schemas.openxmlformats.org/drawingml/2006/table">
            <a:tbl>
              <a:tblPr firstRow="1" bandRow="1">
                <a:tableStyleId>{69012ECD-51FC-41F1-AA8D-1B2483CD663E}</a:tableStyleId>
              </a:tblPr>
              <a:tblGrid>
                <a:gridCol w="3737147">
                  <a:extLst>
                    <a:ext uri="{9D8B030D-6E8A-4147-A177-3AD203B41FA5}">
                      <a16:colId xmlns:a16="http://schemas.microsoft.com/office/drawing/2014/main" val="800935862"/>
                    </a:ext>
                  </a:extLst>
                </a:gridCol>
                <a:gridCol w="2333171">
                  <a:extLst>
                    <a:ext uri="{9D8B030D-6E8A-4147-A177-3AD203B41FA5}">
                      <a16:colId xmlns:a16="http://schemas.microsoft.com/office/drawing/2014/main" val="1195715789"/>
                    </a:ext>
                  </a:extLst>
                </a:gridCol>
              </a:tblGrid>
              <a:tr h="448148">
                <a:tc>
                  <a:txBody>
                    <a:bodyPr/>
                    <a:lstStyle/>
                    <a:p>
                      <a:r>
                        <a:rPr lang="en-US" sz="1200" dirty="0">
                          <a:solidFill>
                            <a:schemeClr val="tx2"/>
                          </a:solidFill>
                        </a:rPr>
                        <a:t>TRAEs</a:t>
                      </a:r>
                      <a:r>
                        <a:rPr lang="en-US" sz="1200" baseline="0" dirty="0">
                          <a:solidFill>
                            <a:schemeClr val="tx2"/>
                          </a:solidFill>
                        </a:rPr>
                        <a:t> ≥15% of patients, %</a:t>
                      </a:r>
                      <a:endParaRPr lang="en-US" sz="1200" dirty="0">
                        <a:solidFill>
                          <a:schemeClr val="tx2"/>
                        </a:solidFill>
                      </a:endParaRPr>
                    </a:p>
                  </a:txBody>
                  <a:tcPr anchor="b">
                    <a:lnB w="12700" cap="flat" cmpd="sng" algn="ctr">
                      <a:solidFill>
                        <a:schemeClr val="accent1"/>
                      </a:solidFill>
                      <a:prstDash val="solid"/>
                      <a:round/>
                      <a:headEnd type="none" w="med" len="med"/>
                      <a:tailEnd type="none" w="med" len="med"/>
                    </a:lnB>
                  </a:tcPr>
                </a:tc>
                <a:tc>
                  <a:txBody>
                    <a:bodyPr/>
                    <a:lstStyle/>
                    <a:p>
                      <a:pPr algn="ctr"/>
                      <a:r>
                        <a:rPr lang="en-US" sz="1200" dirty="0" err="1">
                          <a:solidFill>
                            <a:schemeClr val="tx2"/>
                          </a:solidFill>
                        </a:rPr>
                        <a:t>Sitravatinib</a:t>
                      </a:r>
                      <a:r>
                        <a:rPr lang="en-US" sz="1200" dirty="0">
                          <a:solidFill>
                            <a:schemeClr val="tx2"/>
                          </a:solidFill>
                        </a:rPr>
                        <a:t> + </a:t>
                      </a:r>
                      <a:r>
                        <a:rPr lang="en-US" sz="1200" dirty="0" err="1">
                          <a:solidFill>
                            <a:schemeClr val="tx2"/>
                          </a:solidFill>
                        </a:rPr>
                        <a:t>nivolumab</a:t>
                      </a:r>
                      <a:r>
                        <a:rPr lang="en-US" sz="1200" dirty="0">
                          <a:solidFill>
                            <a:schemeClr val="tx2"/>
                          </a:solidFill>
                        </a:rPr>
                        <a:t> (n=68)</a:t>
                      </a:r>
                    </a:p>
                  </a:txBody>
                  <a:tcPr/>
                </a:tc>
                <a:extLst>
                  <a:ext uri="{0D108BD9-81ED-4DB2-BD59-A6C34878D82A}">
                    <a16:rowId xmlns:a16="http://schemas.microsoft.com/office/drawing/2014/main" val="1388318006"/>
                  </a:ext>
                </a:extLst>
              </a:tr>
              <a:tr h="268889">
                <a:tc>
                  <a:txBody>
                    <a:bodyPr/>
                    <a:lstStyle/>
                    <a:p>
                      <a:r>
                        <a:rPr lang="en-US" sz="1200" dirty="0"/>
                        <a:t>Led to discontinuation</a:t>
                      </a:r>
                    </a:p>
                  </a:txBody>
                  <a:tcPr>
                    <a:lnT w="12700" cap="flat" cmpd="sng" algn="ctr">
                      <a:solidFill>
                        <a:schemeClr val="accent1"/>
                      </a:solidFill>
                      <a:prstDash val="solid"/>
                      <a:round/>
                      <a:headEnd type="none" w="med" len="med"/>
                      <a:tailEnd type="none" w="med" len="med"/>
                    </a:lnT>
                  </a:tcPr>
                </a:tc>
                <a:tc>
                  <a:txBody>
                    <a:bodyPr/>
                    <a:lstStyle/>
                    <a:p>
                      <a:pPr algn="ctr"/>
                      <a:r>
                        <a:rPr lang="en-US" sz="1200" dirty="0"/>
                        <a:t>22</a:t>
                      </a:r>
                    </a:p>
                  </a:txBody>
                  <a:tcPr/>
                </a:tc>
                <a:extLst>
                  <a:ext uri="{0D108BD9-81ED-4DB2-BD59-A6C34878D82A}">
                    <a16:rowId xmlns:a16="http://schemas.microsoft.com/office/drawing/2014/main" val="1059153476"/>
                  </a:ext>
                </a:extLst>
              </a:tr>
              <a:tr h="268889">
                <a:tc>
                  <a:txBody>
                    <a:bodyPr/>
                    <a:lstStyle/>
                    <a:p>
                      <a:r>
                        <a:rPr lang="en-US" sz="1200" dirty="0"/>
                        <a:t>Sitravatinib</a:t>
                      </a:r>
                    </a:p>
                  </a:txBody>
                  <a:tcPr marL="180000"/>
                </a:tc>
                <a:tc>
                  <a:txBody>
                    <a:bodyPr/>
                    <a:lstStyle/>
                    <a:p>
                      <a:pPr algn="ctr"/>
                      <a:r>
                        <a:rPr lang="en-US" sz="1200" dirty="0"/>
                        <a:t>21</a:t>
                      </a:r>
                    </a:p>
                  </a:txBody>
                  <a:tcPr/>
                </a:tc>
                <a:extLst>
                  <a:ext uri="{0D108BD9-81ED-4DB2-BD59-A6C34878D82A}">
                    <a16:rowId xmlns:a16="http://schemas.microsoft.com/office/drawing/2014/main" val="3766514653"/>
                  </a:ext>
                </a:extLst>
              </a:tr>
              <a:tr h="268889">
                <a:tc>
                  <a:txBody>
                    <a:bodyPr/>
                    <a:lstStyle/>
                    <a:p>
                      <a:r>
                        <a:rPr lang="en-US" sz="1200" dirty="0"/>
                        <a:t>Nivolumab </a:t>
                      </a:r>
                    </a:p>
                  </a:txBody>
                  <a:tcPr marL="180000"/>
                </a:tc>
                <a:tc>
                  <a:txBody>
                    <a:bodyPr/>
                    <a:lstStyle/>
                    <a:p>
                      <a:pPr algn="ctr"/>
                      <a:r>
                        <a:rPr lang="en-US" sz="1200" dirty="0"/>
                        <a:t>9</a:t>
                      </a:r>
                    </a:p>
                  </a:txBody>
                  <a:tcPr/>
                </a:tc>
                <a:extLst>
                  <a:ext uri="{0D108BD9-81ED-4DB2-BD59-A6C34878D82A}">
                    <a16:rowId xmlns:a16="http://schemas.microsoft.com/office/drawing/2014/main" val="2385811642"/>
                  </a:ext>
                </a:extLst>
              </a:tr>
              <a:tr h="268889">
                <a:tc>
                  <a:txBody>
                    <a:bodyPr/>
                    <a:lstStyle/>
                    <a:p>
                      <a:r>
                        <a:rPr lang="en-US" sz="1200" dirty="0"/>
                        <a:t>Led to dose reduction of sitravatinib</a:t>
                      </a:r>
                    </a:p>
                  </a:txBody>
                  <a:tcPr/>
                </a:tc>
                <a:tc>
                  <a:txBody>
                    <a:bodyPr/>
                    <a:lstStyle/>
                    <a:p>
                      <a:pPr algn="ctr"/>
                      <a:r>
                        <a:rPr lang="en-US" sz="1200" dirty="0"/>
                        <a:t>60</a:t>
                      </a:r>
                    </a:p>
                  </a:txBody>
                  <a:tcPr/>
                </a:tc>
                <a:extLst>
                  <a:ext uri="{0D108BD9-81ED-4DB2-BD59-A6C34878D82A}">
                    <a16:rowId xmlns:a16="http://schemas.microsoft.com/office/drawing/2014/main" val="4249372112"/>
                  </a:ext>
                </a:extLst>
              </a:tr>
              <a:tr h="268889">
                <a:tc>
                  <a:txBody>
                    <a:bodyPr/>
                    <a:lstStyle/>
                    <a:p>
                      <a:r>
                        <a:rPr lang="en-US" sz="1200" dirty="0"/>
                        <a:t>80 mg</a:t>
                      </a:r>
                    </a:p>
                  </a:txBody>
                  <a:tcPr marL="180000"/>
                </a:tc>
                <a:tc>
                  <a:txBody>
                    <a:bodyPr/>
                    <a:lstStyle/>
                    <a:p>
                      <a:pPr algn="ctr"/>
                      <a:r>
                        <a:rPr lang="en-US" sz="1200" dirty="0"/>
                        <a:t>31</a:t>
                      </a:r>
                    </a:p>
                  </a:txBody>
                  <a:tcPr/>
                </a:tc>
                <a:extLst>
                  <a:ext uri="{0D108BD9-81ED-4DB2-BD59-A6C34878D82A}">
                    <a16:rowId xmlns:a16="http://schemas.microsoft.com/office/drawing/2014/main" val="4269491320"/>
                  </a:ext>
                </a:extLst>
              </a:tr>
              <a:tr h="268889">
                <a:tc>
                  <a:txBody>
                    <a:bodyPr/>
                    <a:lstStyle/>
                    <a:p>
                      <a:r>
                        <a:rPr lang="en-US" sz="1200" dirty="0"/>
                        <a:t>60</a:t>
                      </a:r>
                      <a:r>
                        <a:rPr lang="en-US" sz="1200" baseline="0" dirty="0"/>
                        <a:t> mg</a:t>
                      </a:r>
                      <a:endParaRPr lang="en-US" sz="1200" dirty="0"/>
                    </a:p>
                  </a:txBody>
                  <a:tcPr marL="180000"/>
                </a:tc>
                <a:tc>
                  <a:txBody>
                    <a:bodyPr/>
                    <a:lstStyle/>
                    <a:p>
                      <a:pPr algn="ctr"/>
                      <a:r>
                        <a:rPr lang="en-US" sz="1200" dirty="0"/>
                        <a:t>22</a:t>
                      </a:r>
                    </a:p>
                  </a:txBody>
                  <a:tcPr/>
                </a:tc>
                <a:extLst>
                  <a:ext uri="{0D108BD9-81ED-4DB2-BD59-A6C34878D82A}">
                    <a16:rowId xmlns:a16="http://schemas.microsoft.com/office/drawing/2014/main" val="96086017"/>
                  </a:ext>
                </a:extLst>
              </a:tr>
              <a:tr h="268889">
                <a:tc>
                  <a:txBody>
                    <a:bodyPr/>
                    <a:lstStyle/>
                    <a:p>
                      <a:r>
                        <a:rPr lang="en-US" sz="1200" dirty="0"/>
                        <a:t>40 mg</a:t>
                      </a:r>
                    </a:p>
                  </a:txBody>
                  <a:tcPr marL="180000"/>
                </a:tc>
                <a:tc>
                  <a:txBody>
                    <a:bodyPr/>
                    <a:lstStyle/>
                    <a:p>
                      <a:pPr algn="ctr"/>
                      <a:r>
                        <a:rPr lang="en-US" sz="1200" dirty="0"/>
                        <a:t>7</a:t>
                      </a:r>
                    </a:p>
                  </a:txBody>
                  <a:tcPr/>
                </a:tc>
                <a:extLst>
                  <a:ext uri="{0D108BD9-81ED-4DB2-BD59-A6C34878D82A}">
                    <a16:rowId xmlns:a16="http://schemas.microsoft.com/office/drawing/2014/main" val="2069623407"/>
                  </a:ext>
                </a:extLst>
              </a:tr>
              <a:tr h="268889">
                <a:tc>
                  <a:txBody>
                    <a:bodyPr/>
                    <a:lstStyle/>
                    <a:p>
                      <a:r>
                        <a:rPr lang="en-US" sz="1200" baseline="0" dirty="0">
                          <a:solidFill>
                            <a:schemeClr val="tx1"/>
                          </a:solidFill>
                        </a:rPr>
                        <a:t>Led to ≥1 dose interruption of sitravatinib</a:t>
                      </a:r>
                      <a:endParaRPr lang="en-US" sz="1200" dirty="0">
                        <a:solidFill>
                          <a:schemeClr val="tx1"/>
                        </a:solidFill>
                      </a:endParaRPr>
                    </a:p>
                  </a:txBody>
                  <a:tcPr/>
                </a:tc>
                <a:tc>
                  <a:txBody>
                    <a:bodyPr/>
                    <a:lstStyle/>
                    <a:p>
                      <a:pPr algn="ctr"/>
                      <a:r>
                        <a:rPr lang="en-US" sz="1200" dirty="0"/>
                        <a:t>81</a:t>
                      </a:r>
                    </a:p>
                  </a:txBody>
                  <a:tcPr/>
                </a:tc>
                <a:extLst>
                  <a:ext uri="{0D108BD9-81ED-4DB2-BD59-A6C34878D82A}">
                    <a16:rowId xmlns:a16="http://schemas.microsoft.com/office/drawing/2014/main" val="2663791523"/>
                  </a:ext>
                </a:extLst>
              </a:tr>
            </a:tbl>
          </a:graphicData>
        </a:graphic>
      </p:graphicFrame>
    </p:spTree>
    <p:extLst>
      <p:ext uri="{BB962C8B-B14F-4D97-AF65-F5344CB8AC3E}">
        <p14:creationId xmlns:p14="http://schemas.microsoft.com/office/powerpoint/2010/main" val="3575482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1191O: </a:t>
            </a:r>
            <a:r>
              <a:rPr lang="en-GB" dirty="0"/>
              <a:t>MRTX-500: phase 2 trial of sitravatinib (</a:t>
            </a:r>
            <a:r>
              <a:rPr lang="en-GB" dirty="0" err="1"/>
              <a:t>Sitra</a:t>
            </a:r>
            <a:r>
              <a:rPr lang="en-GB" dirty="0"/>
              <a:t>) + nivolumab (</a:t>
            </a:r>
            <a:r>
              <a:rPr lang="en-GB" dirty="0" err="1"/>
              <a:t>Nivo</a:t>
            </a:r>
            <a:r>
              <a:rPr lang="en-GB" dirty="0"/>
              <a:t>) in patients (pts) with nonsquamous (NSQ) non–small-cell lung cancer (NSCLC) progressing on or after prior checkpoint inhibitor (CPI) therapy </a:t>
            </a:r>
            <a:r>
              <a:rPr lang="en-US" dirty="0"/>
              <a:t>– Leal TA, et al</a:t>
            </a:r>
          </a:p>
        </p:txBody>
      </p:sp>
      <p:sp>
        <p:nvSpPr>
          <p:cNvPr id="3" name="Content Placeholder 2"/>
          <p:cNvSpPr>
            <a:spLocks noGrp="1"/>
          </p:cNvSpPr>
          <p:nvPr>
            <p:ph idx="1"/>
          </p:nvPr>
        </p:nvSpPr>
        <p:spPr/>
        <p:txBody>
          <a:bodyPr/>
          <a:lstStyle/>
          <a:p>
            <a:r>
              <a:rPr lang="en-US" b="1" dirty="0"/>
              <a:t>Conclusions</a:t>
            </a:r>
          </a:p>
          <a:p>
            <a:pPr lvl="1"/>
            <a:r>
              <a:rPr lang="en-US" dirty="0"/>
              <a:t>In patients with non-squamous NSCLC, sitravatinib + nivolumab </a:t>
            </a:r>
            <a:r>
              <a:rPr lang="en-GB" dirty="0"/>
              <a:t>provided interesting activity signals and promising outcomes at IO resistance, and no new safety signals were reported</a:t>
            </a:r>
            <a:endParaRPr lang="en-US" b="1" dirty="0"/>
          </a:p>
        </p:txBody>
      </p:sp>
      <p:sp>
        <p:nvSpPr>
          <p:cNvPr id="5" name="Text Placeholder 4"/>
          <p:cNvSpPr>
            <a:spLocks noGrp="1"/>
          </p:cNvSpPr>
          <p:nvPr>
            <p:ph type="body" sz="quarter" idx="11"/>
          </p:nvPr>
        </p:nvSpPr>
        <p:spPr/>
        <p:txBody>
          <a:bodyPr/>
          <a:lstStyle/>
          <a:p>
            <a:r>
              <a:rPr lang="en-US" dirty="0"/>
              <a:t>Leal TA, et al. Ann </a:t>
            </a:r>
            <a:r>
              <a:rPr lang="en-US" dirty="0" err="1"/>
              <a:t>Oncol</a:t>
            </a:r>
            <a:r>
              <a:rPr lang="en-US" dirty="0"/>
              <a:t> 2021;32(</a:t>
            </a:r>
            <a:r>
              <a:rPr lang="en-US" dirty="0" err="1"/>
              <a:t>suppl</a:t>
            </a:r>
            <a:r>
              <a:rPr lang="en-US" dirty="0"/>
              <a:t>):</a:t>
            </a:r>
            <a:r>
              <a:rPr lang="en-US" dirty="0" err="1"/>
              <a:t>Abstr</a:t>
            </a:r>
            <a:r>
              <a:rPr lang="en-US" dirty="0"/>
              <a:t> 1191O</a:t>
            </a:r>
          </a:p>
        </p:txBody>
      </p:sp>
    </p:spTree>
    <p:extLst>
      <p:ext uri="{BB962C8B-B14F-4D97-AF65-F5344CB8AC3E}">
        <p14:creationId xmlns:p14="http://schemas.microsoft.com/office/powerpoint/2010/main" val="90834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617961" cy="939801"/>
          </a:xfrm>
        </p:spPr>
        <p:txBody>
          <a:bodyPr/>
          <a:lstStyle/>
          <a:p>
            <a:r>
              <a:rPr lang="en-US" dirty="0"/>
              <a:t>1192MO: </a:t>
            </a:r>
            <a:r>
              <a:rPr lang="en-GB" dirty="0"/>
              <a:t>Amivantamab monotherapy and in combination with lazertinib in post-osimertinib EGFR-mutant NSCLC: analysis from the CHRYSALIS study </a:t>
            </a:r>
            <a:br>
              <a:rPr lang="en-GB" dirty="0"/>
            </a:br>
            <a:r>
              <a:rPr lang="en-US" dirty="0"/>
              <a:t>– Leighl NB,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amivantamab alone or combined with lazertinib after osimertinib failure in patients with advanced, EGFR-mutant NSCLC </a:t>
            </a:r>
            <a:r>
              <a:rPr lang="en-GB" altLang="zh-CN" dirty="0">
                <a:solidFill>
                  <a:srgbClr val="FFFFFF"/>
                </a:solidFill>
                <a:ea typeface="SimSun" pitchFamily="2" charset="-122"/>
              </a:rPr>
              <a:t>P</a:t>
            </a:r>
            <a:endParaRPr lang="en-US" dirty="0"/>
          </a:p>
        </p:txBody>
      </p:sp>
      <p:sp>
        <p:nvSpPr>
          <p:cNvPr id="5" name="Text Placeholder 4"/>
          <p:cNvSpPr>
            <a:spLocks noGrp="1"/>
          </p:cNvSpPr>
          <p:nvPr>
            <p:ph type="body" sz="quarter" idx="11"/>
          </p:nvPr>
        </p:nvSpPr>
        <p:spPr/>
        <p:txBody>
          <a:bodyPr/>
          <a:lstStyle/>
          <a:p>
            <a:r>
              <a:rPr lang="en-US" dirty="0" err="1"/>
              <a:t>Leighl</a:t>
            </a:r>
            <a:r>
              <a:rPr lang="en-US" dirty="0"/>
              <a:t> NB, et al. Ann </a:t>
            </a:r>
            <a:r>
              <a:rPr lang="en-US" dirty="0" err="1"/>
              <a:t>Oncol</a:t>
            </a:r>
            <a:r>
              <a:rPr lang="en-US" dirty="0"/>
              <a:t> 2021;32(</a:t>
            </a:r>
            <a:r>
              <a:rPr lang="en-US" dirty="0" err="1"/>
              <a:t>suppl</a:t>
            </a:r>
            <a:r>
              <a:rPr lang="en-US" dirty="0"/>
              <a:t>):</a:t>
            </a:r>
            <a:r>
              <a:rPr lang="en-US" dirty="0" err="1"/>
              <a:t>Abstr</a:t>
            </a:r>
            <a:r>
              <a:rPr lang="en-US" dirty="0"/>
              <a:t> 1192MO</a:t>
            </a:r>
          </a:p>
        </p:txBody>
      </p:sp>
      <p:sp>
        <p:nvSpPr>
          <p:cNvPr id="9" name="Rectangle 9"/>
          <p:cNvSpPr txBox="1">
            <a:spLocks noChangeArrowheads="1"/>
          </p:cNvSpPr>
          <p:nvPr/>
        </p:nvSpPr>
        <p:spPr bwMode="auto">
          <a:xfrm>
            <a:off x="1516117" y="5679085"/>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a:t>
            </a:r>
          </a:p>
        </p:txBody>
      </p:sp>
      <p:sp>
        <p:nvSpPr>
          <p:cNvPr id="10" name="Content Placeholder 26"/>
          <p:cNvSpPr txBox="1">
            <a:spLocks/>
          </p:cNvSpPr>
          <p:nvPr/>
        </p:nvSpPr>
        <p:spPr>
          <a:xfrm>
            <a:off x="5935717" y="5679085"/>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endParaRPr lang="en-GB" sz="1600" b="1" dirty="0"/>
          </a:p>
          <a:p>
            <a:r>
              <a:rPr lang="en-GB" sz="1600" kern="0" dirty="0" err="1"/>
              <a:t>DoR</a:t>
            </a:r>
            <a:r>
              <a:rPr lang="en-GB" sz="1600" kern="0" dirty="0"/>
              <a:t>, PFS, OS, safety</a:t>
            </a:r>
          </a:p>
        </p:txBody>
      </p:sp>
      <p:sp>
        <p:nvSpPr>
          <p:cNvPr id="15" name="AutoShape 12"/>
          <p:cNvSpPr>
            <a:spLocks noChangeArrowheads="1"/>
          </p:cNvSpPr>
          <p:nvPr/>
        </p:nvSpPr>
        <p:spPr bwMode="auto">
          <a:xfrm>
            <a:off x="9909841" y="2291854"/>
            <a:ext cx="1944299" cy="102764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Post-osimertinib </a:t>
            </a:r>
            <a:br>
              <a:rPr lang="en-GB" altLang="zh-CN" sz="1600" dirty="0">
                <a:solidFill>
                  <a:srgbClr val="FFFFFF"/>
                </a:solidFill>
                <a:ea typeface="SimSun" pitchFamily="2" charset="-122"/>
              </a:rPr>
            </a:br>
            <a:r>
              <a:rPr lang="en-GB" altLang="zh-CN" sz="1600" dirty="0">
                <a:solidFill>
                  <a:srgbClr val="FFFFFF"/>
                </a:solidFill>
                <a:ea typeface="SimSun" pitchFamily="2" charset="-122"/>
              </a:rPr>
              <a:t>amivantamab </a:t>
            </a:r>
            <a:r>
              <a:rPr lang="en-GB" altLang="zh-CN" sz="1600" dirty="0" err="1">
                <a:solidFill>
                  <a:srgbClr val="FFFFFF"/>
                </a:solidFill>
                <a:ea typeface="SimSun" pitchFamily="2" charset="-122"/>
              </a:rPr>
              <a:t>cohort</a:t>
            </a:r>
            <a:r>
              <a:rPr lang="en-GB" altLang="zh-CN" sz="1600" baseline="30000" dirty="0" err="1">
                <a:solidFill>
                  <a:srgbClr val="FFFFFF"/>
                </a:solidFill>
                <a:ea typeface="SimSun" pitchFamily="2" charset="-122"/>
              </a:rPr>
              <a:t>a</a:t>
            </a:r>
            <a:r>
              <a:rPr lang="en-GB" altLang="zh-CN" sz="1600" dirty="0">
                <a:solidFill>
                  <a:srgbClr val="FFFFFF"/>
                </a:solidFill>
                <a:ea typeface="SimSun" pitchFamily="2" charset="-122"/>
              </a:rPr>
              <a:t> </a:t>
            </a:r>
          </a:p>
          <a:p>
            <a:pPr algn="ctr" defTabSz="892175" eaLnBrk="0" hangingPunct="0"/>
            <a:r>
              <a:rPr lang="en-GB" altLang="zh-CN" sz="1600" dirty="0">
                <a:solidFill>
                  <a:srgbClr val="FFFFFF"/>
                </a:solidFill>
                <a:ea typeface="SimSun" pitchFamily="2" charset="-122"/>
              </a:rPr>
              <a:t>(n=121) </a:t>
            </a:r>
          </a:p>
        </p:txBody>
      </p:sp>
      <p:sp>
        <p:nvSpPr>
          <p:cNvPr id="20" name="AutoShape 9"/>
          <p:cNvSpPr>
            <a:spLocks noChangeArrowheads="1"/>
          </p:cNvSpPr>
          <p:nvPr/>
        </p:nvSpPr>
        <p:spPr bwMode="auto">
          <a:xfrm>
            <a:off x="279495" y="3145415"/>
            <a:ext cx="3113382" cy="161706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Advanced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EGFR mutant</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Unresponsive to prior treatment</a:t>
            </a:r>
          </a:p>
        </p:txBody>
      </p:sp>
      <p:sp>
        <p:nvSpPr>
          <p:cNvPr id="21" name="AutoShape 12"/>
          <p:cNvSpPr>
            <a:spLocks noChangeArrowheads="1"/>
          </p:cNvSpPr>
          <p:nvPr/>
        </p:nvSpPr>
        <p:spPr bwMode="auto">
          <a:xfrm>
            <a:off x="3678336" y="4207321"/>
            <a:ext cx="1914839" cy="125301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u="sng" dirty="0">
                <a:solidFill>
                  <a:srgbClr val="FFFFFF"/>
                </a:solidFill>
                <a:ea typeface="SimSun" pitchFamily="2" charset="-122"/>
              </a:rPr>
              <a:t>Combination</a:t>
            </a:r>
          </a:p>
          <a:p>
            <a:pPr algn="ctr" defTabSz="892175" eaLnBrk="0" hangingPunct="0"/>
            <a:r>
              <a:rPr lang="en-GB" altLang="zh-CN" sz="1600" dirty="0">
                <a:solidFill>
                  <a:srgbClr val="FFFFFF"/>
                </a:solidFill>
                <a:ea typeface="SimSun" pitchFamily="2" charset="-122"/>
              </a:rPr>
              <a:t>Amivantamab </a:t>
            </a:r>
            <a:br>
              <a:rPr lang="en-GB" altLang="zh-CN" sz="1600" dirty="0">
                <a:solidFill>
                  <a:srgbClr val="FFFFFF"/>
                </a:solidFill>
                <a:ea typeface="SimSun" pitchFamily="2" charset="-122"/>
              </a:rPr>
            </a:br>
            <a:r>
              <a:rPr lang="en-GB" altLang="zh-CN" sz="1600" dirty="0">
                <a:solidFill>
                  <a:srgbClr val="FFFFFF"/>
                </a:solidFill>
                <a:ea typeface="SimSun" pitchFamily="2" charset="-122"/>
              </a:rPr>
              <a:t>1050/1400 mg + </a:t>
            </a:r>
            <a:br>
              <a:rPr lang="en-GB" altLang="zh-CN" sz="1600" dirty="0">
                <a:solidFill>
                  <a:srgbClr val="FFFFFF"/>
                </a:solidFill>
                <a:ea typeface="SimSun" pitchFamily="2" charset="-122"/>
              </a:rPr>
            </a:br>
            <a:r>
              <a:rPr lang="en-GB" altLang="zh-CN" sz="1600" dirty="0">
                <a:solidFill>
                  <a:srgbClr val="FFFFFF"/>
                </a:solidFill>
                <a:ea typeface="SimSun" pitchFamily="2" charset="-122"/>
              </a:rPr>
              <a:t>lazertinib 240 mg </a:t>
            </a:r>
            <a:br>
              <a:rPr lang="en-GB" altLang="zh-CN" sz="1600" dirty="0">
                <a:solidFill>
                  <a:srgbClr val="FFFFFF"/>
                </a:solidFill>
                <a:ea typeface="SimSun" pitchFamily="2" charset="-122"/>
              </a:rPr>
            </a:br>
            <a:r>
              <a:rPr lang="en-GB" altLang="zh-CN" sz="1600" dirty="0">
                <a:solidFill>
                  <a:srgbClr val="FFFFFF"/>
                </a:solidFill>
                <a:ea typeface="SimSun" pitchFamily="2" charset="-122"/>
              </a:rPr>
              <a:t>or SOC chemo</a:t>
            </a:r>
          </a:p>
        </p:txBody>
      </p:sp>
      <p:sp>
        <p:nvSpPr>
          <p:cNvPr id="22" name="AutoShape 8"/>
          <p:cNvSpPr>
            <a:spLocks noChangeArrowheads="1"/>
          </p:cNvSpPr>
          <p:nvPr/>
        </p:nvSpPr>
        <p:spPr bwMode="auto">
          <a:xfrm>
            <a:off x="3678336" y="2488429"/>
            <a:ext cx="1914839" cy="125301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b="1" u="sng" dirty="0">
                <a:solidFill>
                  <a:srgbClr val="FFFFFF"/>
                </a:solidFill>
                <a:ea typeface="SimSun" pitchFamily="2" charset="-122"/>
              </a:rPr>
              <a:t>Monotherapy</a:t>
            </a:r>
          </a:p>
          <a:p>
            <a:pPr algn="ctr" defTabSz="892175" eaLnBrk="0" hangingPunct="0"/>
            <a:r>
              <a:rPr lang="en-GB" altLang="zh-CN" sz="1600" dirty="0">
                <a:solidFill>
                  <a:srgbClr val="FFFFFF"/>
                </a:solidFill>
                <a:ea typeface="SimSun" pitchFamily="2" charset="-122"/>
              </a:rPr>
              <a:t>Amivantamab </a:t>
            </a:r>
            <a:br>
              <a:rPr lang="en-GB" altLang="zh-CN" sz="1600" dirty="0">
                <a:solidFill>
                  <a:srgbClr val="FFFFFF"/>
                </a:solidFill>
                <a:ea typeface="SimSun" pitchFamily="2" charset="-122"/>
              </a:rPr>
            </a:br>
            <a:r>
              <a:rPr lang="en-GB" altLang="zh-CN" sz="1600" dirty="0">
                <a:solidFill>
                  <a:srgbClr val="FFFFFF"/>
                </a:solidFill>
                <a:ea typeface="SimSun" pitchFamily="2" charset="-122"/>
              </a:rPr>
              <a:t>1050/1400 mg</a:t>
            </a:r>
          </a:p>
        </p:txBody>
      </p:sp>
      <p:sp>
        <p:nvSpPr>
          <p:cNvPr id="29" name="Text Placeholder 3"/>
          <p:cNvSpPr>
            <a:spLocks noGrp="1"/>
          </p:cNvSpPr>
          <p:nvPr>
            <p:ph type="body" sz="quarter" idx="10"/>
          </p:nvPr>
        </p:nvSpPr>
        <p:spPr>
          <a:xfrm>
            <a:off x="304800" y="6233974"/>
            <a:ext cx="5938345" cy="487363"/>
          </a:xfrm>
        </p:spPr>
        <p:txBody>
          <a:bodyPr/>
          <a:lstStyle/>
          <a:p>
            <a:pPr>
              <a:defRPr/>
            </a:pPr>
            <a:r>
              <a:rPr lang="en-GB" kern="1200" baseline="30000" dirty="0" err="1">
                <a:solidFill>
                  <a:srgbClr val="363636"/>
                </a:solidFill>
                <a:latin typeface="Arial" charset="0"/>
                <a:cs typeface="Arial" charset="0"/>
              </a:rPr>
              <a:t>a</a:t>
            </a:r>
            <a:r>
              <a:rPr lang="en-GB" kern="1200" dirty="0" err="1">
                <a:solidFill>
                  <a:srgbClr val="363636"/>
                </a:solidFill>
                <a:latin typeface="Arial" charset="0"/>
                <a:cs typeface="Arial" charset="0"/>
              </a:rPr>
              <a:t>Major</a:t>
            </a:r>
            <a:r>
              <a:rPr lang="en-GB" kern="1200" dirty="0">
                <a:solidFill>
                  <a:srgbClr val="363636"/>
                </a:solidFill>
                <a:latin typeface="Arial" charset="0"/>
                <a:cs typeface="Arial" charset="0"/>
              </a:rPr>
              <a:t> biomarker pre-selected (T790M+/-; C797S+/-;MET amplified; MET exon14 skipping; EGFR exon20 insertion); </a:t>
            </a:r>
            <a:r>
              <a:rPr lang="en-GB" kern="1200" baseline="30000" dirty="0" err="1">
                <a:solidFill>
                  <a:srgbClr val="363636"/>
                </a:solidFill>
                <a:latin typeface="Arial" charset="0"/>
                <a:cs typeface="Arial" charset="0"/>
              </a:rPr>
              <a:t>b</a:t>
            </a:r>
            <a:r>
              <a:rPr lang="en-GB" kern="1200" dirty="0" err="1">
                <a:solidFill>
                  <a:srgbClr val="363636"/>
                </a:solidFill>
                <a:latin typeface="Arial" charset="0"/>
                <a:cs typeface="Arial" charset="0"/>
              </a:rPr>
              <a:t>biomarker</a:t>
            </a:r>
            <a:r>
              <a:rPr lang="en-GB" kern="1200" dirty="0">
                <a:solidFill>
                  <a:srgbClr val="363636"/>
                </a:solidFill>
                <a:latin typeface="Arial" charset="0"/>
                <a:cs typeface="Arial" charset="0"/>
              </a:rPr>
              <a:t> unselected</a:t>
            </a:r>
            <a:endParaRPr lang="en-US" baseline="30000" dirty="0">
              <a:solidFill>
                <a:srgbClr val="363636"/>
              </a:solidFill>
            </a:endParaRPr>
          </a:p>
        </p:txBody>
      </p:sp>
      <p:sp>
        <p:nvSpPr>
          <p:cNvPr id="51" name="AutoShape 12"/>
          <p:cNvSpPr>
            <a:spLocks noChangeArrowheads="1"/>
          </p:cNvSpPr>
          <p:nvPr/>
        </p:nvSpPr>
        <p:spPr bwMode="auto">
          <a:xfrm>
            <a:off x="9909841" y="4017307"/>
            <a:ext cx="1977359" cy="1027640"/>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Post-osimertinib </a:t>
            </a:r>
            <a:br>
              <a:rPr lang="en-GB" altLang="zh-CN" sz="1600" dirty="0">
                <a:solidFill>
                  <a:srgbClr val="FFFFFF"/>
                </a:solidFill>
                <a:ea typeface="SimSun" pitchFamily="2" charset="-122"/>
              </a:rPr>
            </a:br>
            <a:r>
              <a:rPr lang="en-GB" altLang="zh-CN" sz="1600" dirty="0">
                <a:solidFill>
                  <a:srgbClr val="FFFFFF"/>
                </a:solidFill>
                <a:ea typeface="SimSun" pitchFamily="2" charset="-122"/>
              </a:rPr>
              <a:t>amivantamab + </a:t>
            </a:r>
            <a:br>
              <a:rPr lang="en-GB" altLang="zh-CN" sz="1600" dirty="0">
                <a:solidFill>
                  <a:srgbClr val="FFFFFF"/>
                </a:solidFill>
                <a:ea typeface="SimSun" pitchFamily="2" charset="-122"/>
              </a:rPr>
            </a:br>
            <a:r>
              <a:rPr lang="en-GB" altLang="zh-CN" sz="1600" dirty="0">
                <a:solidFill>
                  <a:srgbClr val="FFFFFF"/>
                </a:solidFill>
                <a:ea typeface="SimSun" pitchFamily="2" charset="-122"/>
              </a:rPr>
              <a:t>lazertinib </a:t>
            </a:r>
            <a:r>
              <a:rPr lang="en-GB" altLang="zh-CN" sz="1600" dirty="0" err="1">
                <a:solidFill>
                  <a:srgbClr val="FFFFFF"/>
                </a:solidFill>
                <a:ea typeface="SimSun" pitchFamily="2" charset="-122"/>
              </a:rPr>
              <a:t>cohort</a:t>
            </a:r>
            <a:r>
              <a:rPr lang="en-GB" altLang="zh-CN" sz="1600" baseline="30000" dirty="0" err="1">
                <a:solidFill>
                  <a:srgbClr val="FFFFFF"/>
                </a:solidFill>
                <a:ea typeface="SimSun" pitchFamily="2" charset="-122"/>
              </a:rPr>
              <a:t>b</a:t>
            </a:r>
            <a:r>
              <a:rPr lang="en-GB" altLang="zh-CN" sz="1600" dirty="0">
                <a:solidFill>
                  <a:srgbClr val="FFFFFF"/>
                </a:solidFill>
                <a:ea typeface="SimSun" pitchFamily="2" charset="-122"/>
              </a:rPr>
              <a:t> </a:t>
            </a:r>
          </a:p>
          <a:p>
            <a:pPr algn="ctr" defTabSz="892175" eaLnBrk="0" hangingPunct="0"/>
            <a:r>
              <a:rPr lang="en-GB" altLang="zh-CN" sz="1600" dirty="0">
                <a:solidFill>
                  <a:srgbClr val="FFFFFF"/>
                </a:solidFill>
                <a:ea typeface="SimSun" pitchFamily="2" charset="-122"/>
              </a:rPr>
              <a:t>(n=45) </a:t>
            </a:r>
          </a:p>
        </p:txBody>
      </p:sp>
      <p:sp>
        <p:nvSpPr>
          <p:cNvPr id="37" name="AutoShape 12"/>
          <p:cNvSpPr>
            <a:spLocks noChangeArrowheads="1"/>
          </p:cNvSpPr>
          <p:nvPr/>
        </p:nvSpPr>
        <p:spPr bwMode="auto">
          <a:xfrm>
            <a:off x="6037650" y="2254198"/>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Post any EGFR TKI (T790M+, C797S+)</a:t>
            </a:r>
          </a:p>
        </p:txBody>
      </p:sp>
      <p:sp>
        <p:nvSpPr>
          <p:cNvPr id="38" name="AutoShape 12"/>
          <p:cNvSpPr>
            <a:spLocks noChangeArrowheads="1"/>
          </p:cNvSpPr>
          <p:nvPr/>
        </p:nvSpPr>
        <p:spPr bwMode="auto">
          <a:xfrm>
            <a:off x="6037650" y="2546060"/>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Post any EGFR TKI (T790M-, C797S-)</a:t>
            </a:r>
          </a:p>
        </p:txBody>
      </p:sp>
      <p:sp>
        <p:nvSpPr>
          <p:cNvPr id="39" name="AutoShape 12"/>
          <p:cNvSpPr>
            <a:spLocks noChangeArrowheads="1"/>
          </p:cNvSpPr>
          <p:nvPr/>
        </p:nvSpPr>
        <p:spPr bwMode="auto">
          <a:xfrm>
            <a:off x="6037650" y="2837922"/>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Post osimertinib (C797S+)</a:t>
            </a:r>
          </a:p>
        </p:txBody>
      </p:sp>
      <p:sp>
        <p:nvSpPr>
          <p:cNvPr id="40" name="AutoShape 12"/>
          <p:cNvSpPr>
            <a:spLocks noChangeArrowheads="1"/>
          </p:cNvSpPr>
          <p:nvPr/>
        </p:nvSpPr>
        <p:spPr bwMode="auto">
          <a:xfrm>
            <a:off x="6037650" y="3133945"/>
            <a:ext cx="3495040" cy="26471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Post any EGFR TKI (MET amplified)</a:t>
            </a:r>
          </a:p>
        </p:txBody>
      </p:sp>
      <p:sp>
        <p:nvSpPr>
          <p:cNvPr id="41" name="AutoShape 12"/>
          <p:cNvSpPr>
            <a:spLocks noChangeArrowheads="1"/>
          </p:cNvSpPr>
          <p:nvPr/>
        </p:nvSpPr>
        <p:spPr bwMode="auto">
          <a:xfrm>
            <a:off x="6037650" y="3429255"/>
            <a:ext cx="3495040" cy="264711"/>
          </a:xfrm>
          <a:prstGeom prst="roundRect">
            <a:avLst>
              <a:gd name="adj" fmla="val 16667"/>
            </a:avLst>
          </a:prstGeom>
          <a:solidFill>
            <a:srgbClr val="2894FF">
              <a:alpha val="50196"/>
            </a:srgbClr>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MET Exon 14 skipping</a:t>
            </a:r>
          </a:p>
        </p:txBody>
      </p:sp>
      <p:sp>
        <p:nvSpPr>
          <p:cNvPr id="42" name="AutoShape 12"/>
          <p:cNvSpPr>
            <a:spLocks noChangeArrowheads="1"/>
          </p:cNvSpPr>
          <p:nvPr/>
        </p:nvSpPr>
        <p:spPr bwMode="auto">
          <a:xfrm>
            <a:off x="6037650" y="3724807"/>
            <a:ext cx="3495040" cy="264711"/>
          </a:xfrm>
          <a:prstGeom prst="roundRect">
            <a:avLst>
              <a:gd name="adj" fmla="val 16667"/>
            </a:avLst>
          </a:prstGeom>
          <a:solidFill>
            <a:srgbClr val="2894FF">
              <a:alpha val="50196"/>
            </a:srgbClr>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EGFR Exon20ins</a:t>
            </a:r>
          </a:p>
        </p:txBody>
      </p:sp>
      <p:cxnSp>
        <p:nvCxnSpPr>
          <p:cNvPr id="43" name="AutoShape 15"/>
          <p:cNvCxnSpPr>
            <a:cxnSpLocks noChangeShapeType="1"/>
            <a:stCxn id="22" idx="3"/>
            <a:endCxn id="37" idx="1"/>
          </p:cNvCxnSpPr>
          <p:nvPr/>
        </p:nvCxnSpPr>
        <p:spPr bwMode="auto">
          <a:xfrm flipV="1">
            <a:off x="5593175" y="2386554"/>
            <a:ext cx="444475" cy="728382"/>
          </a:xfrm>
          <a:prstGeom prst="bentConnector3">
            <a:avLst>
              <a:gd name="adj1" fmla="val 50000"/>
            </a:avLst>
          </a:prstGeom>
          <a:noFill/>
          <a:ln w="38100">
            <a:solidFill>
              <a:schemeClr val="bg1"/>
            </a:solidFill>
            <a:miter lim="800000"/>
            <a:headEnd type="none" w="med" len="med"/>
            <a:tailEnd type="none" w="med" len="med"/>
          </a:ln>
        </p:spPr>
      </p:cxnSp>
      <p:cxnSp>
        <p:nvCxnSpPr>
          <p:cNvPr id="46" name="AutoShape 15"/>
          <p:cNvCxnSpPr>
            <a:cxnSpLocks noChangeShapeType="1"/>
            <a:stCxn id="22" idx="3"/>
            <a:endCxn id="42" idx="1"/>
          </p:cNvCxnSpPr>
          <p:nvPr/>
        </p:nvCxnSpPr>
        <p:spPr bwMode="auto">
          <a:xfrm>
            <a:off x="5593175" y="3114936"/>
            <a:ext cx="444475" cy="742227"/>
          </a:xfrm>
          <a:prstGeom prst="bentConnector3">
            <a:avLst>
              <a:gd name="adj1" fmla="val 50000"/>
            </a:avLst>
          </a:prstGeom>
          <a:noFill/>
          <a:ln w="38100">
            <a:solidFill>
              <a:schemeClr val="bg1"/>
            </a:solidFill>
            <a:miter lim="800000"/>
            <a:headEnd type="none" w="med" len="med"/>
            <a:tailEnd type="none" w="med" len="med"/>
          </a:ln>
        </p:spPr>
      </p:cxnSp>
      <p:cxnSp>
        <p:nvCxnSpPr>
          <p:cNvPr id="49" name="AutoShape 15"/>
          <p:cNvCxnSpPr>
            <a:cxnSpLocks noChangeShapeType="1"/>
            <a:stCxn id="37" idx="3"/>
            <a:endCxn id="15" idx="1"/>
          </p:cNvCxnSpPr>
          <p:nvPr/>
        </p:nvCxnSpPr>
        <p:spPr bwMode="auto">
          <a:xfrm>
            <a:off x="9532690" y="2386554"/>
            <a:ext cx="377151" cy="419120"/>
          </a:xfrm>
          <a:prstGeom prst="bentConnector3">
            <a:avLst>
              <a:gd name="adj1" fmla="val 50000"/>
            </a:avLst>
          </a:prstGeom>
          <a:noFill/>
          <a:ln w="38100">
            <a:solidFill>
              <a:schemeClr val="bg1"/>
            </a:solidFill>
            <a:miter lim="800000"/>
            <a:headEnd type="none" w="med" len="med"/>
            <a:tailEnd type="none" w="med" len="med"/>
          </a:ln>
        </p:spPr>
      </p:cxnSp>
      <p:cxnSp>
        <p:nvCxnSpPr>
          <p:cNvPr id="53" name="AutoShape 15"/>
          <p:cNvCxnSpPr>
            <a:cxnSpLocks noChangeShapeType="1"/>
            <a:stCxn id="40" idx="3"/>
            <a:endCxn id="15" idx="1"/>
          </p:cNvCxnSpPr>
          <p:nvPr/>
        </p:nvCxnSpPr>
        <p:spPr bwMode="auto">
          <a:xfrm flipV="1">
            <a:off x="9532690" y="2805674"/>
            <a:ext cx="377151" cy="460627"/>
          </a:xfrm>
          <a:prstGeom prst="bentConnector3">
            <a:avLst>
              <a:gd name="adj1" fmla="val 50000"/>
            </a:avLst>
          </a:prstGeom>
          <a:noFill/>
          <a:ln w="38100">
            <a:solidFill>
              <a:schemeClr val="bg1"/>
            </a:solidFill>
            <a:miter lim="800000"/>
            <a:headEnd type="none" w="med" len="med"/>
            <a:tailEnd type="none" w="med" len="med"/>
          </a:ln>
        </p:spPr>
      </p:cxnSp>
      <p:sp>
        <p:nvSpPr>
          <p:cNvPr id="61" name="AutoShape 12"/>
          <p:cNvSpPr>
            <a:spLocks noChangeArrowheads="1"/>
          </p:cNvSpPr>
          <p:nvPr/>
        </p:nvSpPr>
        <p:spPr bwMode="auto">
          <a:xfrm>
            <a:off x="6017734" y="4292981"/>
            <a:ext cx="3495040" cy="476293"/>
          </a:xfrm>
          <a:prstGeom prst="roundRect">
            <a:avLst>
              <a:gd name="adj" fmla="val 16667"/>
            </a:avLst>
          </a:prstGeom>
          <a:solidFill>
            <a:srgbClr val="FF6600"/>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AMI + LAZ </a:t>
            </a:r>
            <a:br>
              <a:rPr lang="en-GB" altLang="zh-CN" sz="1400" dirty="0">
                <a:solidFill>
                  <a:srgbClr val="FFFFFF"/>
                </a:solidFill>
                <a:ea typeface="SimSun" pitchFamily="2" charset="-122"/>
              </a:rPr>
            </a:br>
            <a:r>
              <a:rPr lang="en-GB" altLang="zh-CN" sz="1400" dirty="0">
                <a:solidFill>
                  <a:srgbClr val="FFFFFF"/>
                </a:solidFill>
                <a:ea typeface="SimSun" pitchFamily="2" charset="-122"/>
              </a:rPr>
              <a:t>Post-osimertinib </a:t>
            </a:r>
            <a:r>
              <a:rPr lang="en-GB" altLang="zh-CN" sz="1400" dirty="0" err="1">
                <a:solidFill>
                  <a:srgbClr val="FFFFFF"/>
                </a:solidFill>
                <a:ea typeface="SimSun" pitchFamily="2" charset="-122"/>
              </a:rPr>
              <a:t>EGFRm</a:t>
            </a:r>
            <a:r>
              <a:rPr lang="en-GB" altLang="zh-CN" sz="1400" dirty="0">
                <a:solidFill>
                  <a:srgbClr val="FFFFFF"/>
                </a:solidFill>
                <a:ea typeface="SimSun" pitchFamily="2" charset="-122"/>
              </a:rPr>
              <a:t> NSCLC</a:t>
            </a:r>
          </a:p>
        </p:txBody>
      </p:sp>
      <p:sp>
        <p:nvSpPr>
          <p:cNvPr id="62" name="AutoShape 12"/>
          <p:cNvSpPr>
            <a:spLocks noChangeArrowheads="1"/>
          </p:cNvSpPr>
          <p:nvPr/>
        </p:nvSpPr>
        <p:spPr bwMode="auto">
          <a:xfrm>
            <a:off x="6017734" y="4931862"/>
            <a:ext cx="3495040" cy="476293"/>
          </a:xfrm>
          <a:prstGeom prst="roundRect">
            <a:avLst>
              <a:gd name="adj" fmla="val 16667"/>
            </a:avLst>
          </a:prstGeom>
          <a:solidFill>
            <a:srgbClr val="FF6600">
              <a:alpha val="50196"/>
            </a:srgbClr>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AMI + </a:t>
            </a:r>
            <a:r>
              <a:rPr lang="en-GB" altLang="zh-CN" sz="1400" dirty="0" err="1">
                <a:solidFill>
                  <a:srgbClr val="FFFFFF"/>
                </a:solidFill>
                <a:ea typeface="SimSun" pitchFamily="2" charset="-122"/>
              </a:rPr>
              <a:t>SoC</a:t>
            </a:r>
            <a:r>
              <a:rPr lang="en-GB" altLang="zh-CN" sz="1400" dirty="0">
                <a:solidFill>
                  <a:srgbClr val="FFFFFF"/>
                </a:solidFill>
                <a:ea typeface="SimSun" pitchFamily="2" charset="-122"/>
              </a:rPr>
              <a:t> chemotherapy</a:t>
            </a:r>
          </a:p>
          <a:p>
            <a:pPr algn="ctr" defTabSz="892175" eaLnBrk="0" hangingPunct="0"/>
            <a:r>
              <a:rPr lang="en-GB" altLang="zh-CN" sz="1400" dirty="0">
                <a:solidFill>
                  <a:srgbClr val="FFFFFF"/>
                </a:solidFill>
                <a:ea typeface="SimSun" pitchFamily="2" charset="-122"/>
              </a:rPr>
              <a:t>Advanced NSCLC</a:t>
            </a:r>
          </a:p>
        </p:txBody>
      </p:sp>
      <p:cxnSp>
        <p:nvCxnSpPr>
          <p:cNvPr id="63" name="AutoShape 15"/>
          <p:cNvCxnSpPr>
            <a:cxnSpLocks noChangeShapeType="1"/>
            <a:stCxn id="21" idx="3"/>
            <a:endCxn id="61" idx="1"/>
          </p:cNvCxnSpPr>
          <p:nvPr/>
        </p:nvCxnSpPr>
        <p:spPr bwMode="auto">
          <a:xfrm flipV="1">
            <a:off x="5593175" y="4531128"/>
            <a:ext cx="424559" cy="302699"/>
          </a:xfrm>
          <a:prstGeom prst="bentConnector3">
            <a:avLst>
              <a:gd name="adj1" fmla="val 50000"/>
            </a:avLst>
          </a:prstGeom>
          <a:noFill/>
          <a:ln w="38100">
            <a:solidFill>
              <a:schemeClr val="bg1"/>
            </a:solidFill>
            <a:miter lim="800000"/>
            <a:headEnd type="none" w="med" len="med"/>
            <a:tailEnd type="none" w="med" len="med"/>
          </a:ln>
        </p:spPr>
      </p:cxnSp>
      <p:cxnSp>
        <p:nvCxnSpPr>
          <p:cNvPr id="66" name="AutoShape 15"/>
          <p:cNvCxnSpPr>
            <a:cxnSpLocks noChangeShapeType="1"/>
            <a:stCxn id="21" idx="3"/>
            <a:endCxn id="62" idx="1"/>
          </p:cNvCxnSpPr>
          <p:nvPr/>
        </p:nvCxnSpPr>
        <p:spPr bwMode="auto">
          <a:xfrm>
            <a:off x="5593175" y="4833827"/>
            <a:ext cx="424559" cy="336182"/>
          </a:xfrm>
          <a:prstGeom prst="bentConnector3">
            <a:avLst>
              <a:gd name="adj1" fmla="val 50000"/>
            </a:avLst>
          </a:prstGeom>
          <a:noFill/>
          <a:ln w="38100">
            <a:solidFill>
              <a:schemeClr val="bg1"/>
            </a:solidFill>
            <a:miter lim="800000"/>
            <a:headEnd type="none" w="med" len="med"/>
            <a:tailEnd type="none" w="med" len="med"/>
          </a:ln>
        </p:spPr>
      </p:cxnSp>
      <p:cxnSp>
        <p:nvCxnSpPr>
          <p:cNvPr id="72" name="AutoShape 19"/>
          <p:cNvCxnSpPr>
            <a:cxnSpLocks noChangeShapeType="1"/>
            <a:stCxn id="61" idx="3"/>
            <a:endCxn id="51" idx="1"/>
          </p:cNvCxnSpPr>
          <p:nvPr/>
        </p:nvCxnSpPr>
        <p:spPr bwMode="auto">
          <a:xfrm flipV="1">
            <a:off x="9512774" y="4531127"/>
            <a:ext cx="397067" cy="1"/>
          </a:xfrm>
          <a:prstGeom prst="straightConnector1">
            <a:avLst/>
          </a:prstGeom>
          <a:noFill/>
          <a:ln w="38100">
            <a:solidFill>
              <a:schemeClr val="bg1"/>
            </a:solidFill>
            <a:round/>
            <a:headEnd type="none" w="med" len="med"/>
            <a:tailEnd type="none" w="med" len="med"/>
          </a:ln>
        </p:spPr>
      </p:cxnSp>
    </p:spTree>
    <p:extLst>
      <p:ext uri="{BB962C8B-B14F-4D97-AF65-F5344CB8AC3E}">
        <p14:creationId xmlns:p14="http://schemas.microsoft.com/office/powerpoint/2010/main" val="946790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1192MO: </a:t>
            </a:r>
            <a:r>
              <a:rPr lang="en-GB" dirty="0"/>
              <a:t>Amivantamab monotherapy and in combination with lazertinib in post-osimertinib EGFR-mutant NSCLC: analysis from the CHRYSALIS study </a:t>
            </a:r>
            <a:br>
              <a:rPr lang="en-GB" dirty="0"/>
            </a:br>
            <a:r>
              <a:rPr lang="en-US" dirty="0"/>
              <a:t>– Leighl NB, et al</a:t>
            </a:r>
          </a:p>
        </p:txBody>
      </p:sp>
      <p:sp>
        <p:nvSpPr>
          <p:cNvPr id="3" name="Content Placeholder 2"/>
          <p:cNvSpPr>
            <a:spLocks noGrp="1"/>
          </p:cNvSpPr>
          <p:nvPr>
            <p:ph idx="1"/>
          </p:nvPr>
        </p:nvSpPr>
        <p:spPr/>
        <p:txBody>
          <a:bodyPr/>
          <a:lstStyle/>
          <a:p>
            <a:r>
              <a:rPr lang="en-US" b="1" dirty="0"/>
              <a:t>Key results</a:t>
            </a:r>
          </a:p>
          <a:p>
            <a:pPr lvl="1">
              <a:spcBef>
                <a:spcPts val="31200"/>
              </a:spcBef>
            </a:pPr>
            <a:r>
              <a:rPr lang="en-US" dirty="0"/>
              <a:t>ORR was higher among those with identified EGFR/MET-based osimertinib resistance receiving amivantamab + lazertinib then </a:t>
            </a:r>
            <a:r>
              <a:rPr lang="en-GB" dirty="0"/>
              <a:t>amivantamab</a:t>
            </a:r>
            <a:r>
              <a:rPr lang="en-US" dirty="0"/>
              <a:t> alone (47% vs. 18%) </a:t>
            </a:r>
          </a:p>
        </p:txBody>
      </p:sp>
      <p:sp>
        <p:nvSpPr>
          <p:cNvPr id="5" name="Text Placeholder 4"/>
          <p:cNvSpPr>
            <a:spLocks noGrp="1"/>
          </p:cNvSpPr>
          <p:nvPr>
            <p:ph type="body" sz="quarter" idx="11"/>
          </p:nvPr>
        </p:nvSpPr>
        <p:spPr/>
        <p:txBody>
          <a:bodyPr/>
          <a:lstStyle/>
          <a:p>
            <a:r>
              <a:rPr lang="en-US" dirty="0" err="1"/>
              <a:t>Leighl</a:t>
            </a:r>
            <a:r>
              <a:rPr lang="en-US" dirty="0"/>
              <a:t> NB, et al. Ann </a:t>
            </a:r>
            <a:r>
              <a:rPr lang="en-US" dirty="0" err="1"/>
              <a:t>Oncol</a:t>
            </a:r>
            <a:r>
              <a:rPr lang="en-US" dirty="0"/>
              <a:t> 2021;32(</a:t>
            </a:r>
            <a:r>
              <a:rPr lang="en-US" dirty="0" err="1"/>
              <a:t>suppl</a:t>
            </a:r>
            <a:r>
              <a:rPr lang="en-US" dirty="0"/>
              <a:t>):</a:t>
            </a:r>
            <a:r>
              <a:rPr lang="en-US" dirty="0" err="1"/>
              <a:t>Abstr</a:t>
            </a:r>
            <a:r>
              <a:rPr lang="en-US" dirty="0"/>
              <a:t> 1192MO</a:t>
            </a:r>
          </a:p>
        </p:txBody>
      </p:sp>
      <p:graphicFrame>
        <p:nvGraphicFramePr>
          <p:cNvPr id="6" name="Table 5"/>
          <p:cNvGraphicFramePr>
            <a:graphicFrameLocks noGrp="1"/>
          </p:cNvGraphicFramePr>
          <p:nvPr>
            <p:extLst>
              <p:ext uri="{D42A27DB-BD31-4B8C-83A1-F6EECF244321}">
                <p14:modId xmlns:p14="http://schemas.microsoft.com/office/powerpoint/2010/main" val="883034186"/>
              </p:ext>
            </p:extLst>
          </p:nvPr>
        </p:nvGraphicFramePr>
        <p:xfrm>
          <a:off x="604735" y="1612478"/>
          <a:ext cx="10982527" cy="3870960"/>
        </p:xfrm>
        <a:graphic>
          <a:graphicData uri="http://schemas.openxmlformats.org/drawingml/2006/table">
            <a:tbl>
              <a:tblPr firstRow="1" bandRow="1">
                <a:tableStyleId>{69012ECD-51FC-41F1-AA8D-1B2483CD663E}</a:tableStyleId>
              </a:tblPr>
              <a:tblGrid>
                <a:gridCol w="2451371">
                  <a:extLst>
                    <a:ext uri="{9D8B030D-6E8A-4147-A177-3AD203B41FA5}">
                      <a16:colId xmlns:a16="http://schemas.microsoft.com/office/drawing/2014/main" val="1404977433"/>
                    </a:ext>
                  </a:extLst>
                </a:gridCol>
                <a:gridCol w="3881336">
                  <a:extLst>
                    <a:ext uri="{9D8B030D-6E8A-4147-A177-3AD203B41FA5}">
                      <a16:colId xmlns:a16="http://schemas.microsoft.com/office/drawing/2014/main" val="2946728469"/>
                    </a:ext>
                  </a:extLst>
                </a:gridCol>
                <a:gridCol w="4649820">
                  <a:extLst>
                    <a:ext uri="{9D8B030D-6E8A-4147-A177-3AD203B41FA5}">
                      <a16:colId xmlns:a16="http://schemas.microsoft.com/office/drawing/2014/main" val="3539846795"/>
                    </a:ext>
                  </a:extLst>
                </a:gridCol>
              </a:tblGrid>
              <a:tr h="0">
                <a:tc>
                  <a:txBody>
                    <a:bodyPr/>
                    <a:lstStyle/>
                    <a:p>
                      <a:endParaRPr lang="en-US" sz="1400" dirty="0"/>
                    </a:p>
                  </a:txBody>
                  <a:tcPr/>
                </a:tc>
                <a:tc>
                  <a:txBody>
                    <a:bodyPr/>
                    <a:lstStyle/>
                    <a:p>
                      <a:pPr algn="ctr"/>
                      <a:r>
                        <a:rPr lang="en-GB" altLang="zh-CN" sz="1400" dirty="0">
                          <a:solidFill>
                            <a:srgbClr val="FFFFFF"/>
                          </a:solidFill>
                          <a:ea typeface="SimSun" pitchFamily="2" charset="-122"/>
                        </a:rPr>
                        <a:t>Post-osimertinib amivantamab cohort</a:t>
                      </a:r>
                    </a:p>
                    <a:p>
                      <a:pPr algn="ctr"/>
                      <a:r>
                        <a:rPr lang="en-US" sz="1400" dirty="0">
                          <a:solidFill>
                            <a:schemeClr val="tx2"/>
                          </a:solidFill>
                        </a:rPr>
                        <a:t>(n=121)</a:t>
                      </a:r>
                    </a:p>
                  </a:txBody>
                  <a:tcPr/>
                </a:tc>
                <a:tc>
                  <a:txBody>
                    <a:bodyPr/>
                    <a:lstStyle/>
                    <a:p>
                      <a:pPr algn="ctr"/>
                      <a:r>
                        <a:rPr lang="en-GB" altLang="zh-CN" sz="1400" dirty="0">
                          <a:solidFill>
                            <a:srgbClr val="FFFFFF"/>
                          </a:solidFill>
                          <a:ea typeface="SimSun" pitchFamily="2" charset="-122"/>
                        </a:rPr>
                        <a:t>Post-osimertinib amivantamab + lazertinib</a:t>
                      </a:r>
                      <a:r>
                        <a:rPr lang="en-GB" altLang="zh-CN" sz="1400" baseline="0" dirty="0">
                          <a:solidFill>
                            <a:srgbClr val="FFFFFF"/>
                          </a:solidFill>
                          <a:ea typeface="SimSun" pitchFamily="2" charset="-122"/>
                        </a:rPr>
                        <a:t> </a:t>
                      </a:r>
                      <a:r>
                        <a:rPr lang="en-GB" altLang="zh-CN" sz="1400" dirty="0">
                          <a:solidFill>
                            <a:srgbClr val="FFFFFF"/>
                          </a:solidFill>
                          <a:ea typeface="SimSun" pitchFamily="2" charset="-122"/>
                        </a:rPr>
                        <a:t>cohort </a:t>
                      </a:r>
                    </a:p>
                    <a:p>
                      <a:pPr algn="ctr"/>
                      <a:r>
                        <a:rPr lang="en-US" sz="1400" baseline="0" dirty="0">
                          <a:solidFill>
                            <a:schemeClr val="tx2"/>
                          </a:solidFill>
                        </a:rPr>
                        <a:t>(n=45)</a:t>
                      </a:r>
                      <a:endParaRPr lang="en-US" sz="1400" dirty="0">
                        <a:solidFill>
                          <a:schemeClr val="tx2"/>
                        </a:solidFill>
                      </a:endParaRPr>
                    </a:p>
                  </a:txBody>
                  <a:tcPr/>
                </a:tc>
                <a:extLst>
                  <a:ext uri="{0D108BD9-81ED-4DB2-BD59-A6C34878D82A}">
                    <a16:rowId xmlns:a16="http://schemas.microsoft.com/office/drawing/2014/main" val="2230356518"/>
                  </a:ext>
                </a:extLst>
              </a:tr>
              <a:tr h="0">
                <a:tc>
                  <a:txBody>
                    <a:bodyPr/>
                    <a:lstStyle/>
                    <a:p>
                      <a:r>
                        <a:rPr lang="en-US" sz="1400" dirty="0"/>
                        <a:t>BOR,</a:t>
                      </a:r>
                      <a:r>
                        <a:rPr lang="en-US" sz="1400" baseline="0" dirty="0"/>
                        <a:t> %</a:t>
                      </a:r>
                      <a:endParaRPr lang="en-US" sz="1400" dirty="0"/>
                    </a:p>
                  </a:txBody>
                  <a:tcPr/>
                </a:tc>
                <a:tc>
                  <a:txBody>
                    <a:bodyPr/>
                    <a:lstStyle/>
                    <a:p>
                      <a:pPr algn="ctr"/>
                      <a:r>
                        <a:rPr lang="en-US" sz="1400" dirty="0"/>
                        <a:t>27</a:t>
                      </a:r>
                    </a:p>
                  </a:txBody>
                  <a:tcPr/>
                </a:tc>
                <a:tc>
                  <a:txBody>
                    <a:bodyPr/>
                    <a:lstStyle/>
                    <a:p>
                      <a:pPr algn="ctr"/>
                      <a:r>
                        <a:rPr lang="en-US" sz="1400" dirty="0"/>
                        <a:t>36</a:t>
                      </a:r>
                    </a:p>
                  </a:txBody>
                  <a:tcPr/>
                </a:tc>
                <a:extLst>
                  <a:ext uri="{0D108BD9-81ED-4DB2-BD59-A6C34878D82A}">
                    <a16:rowId xmlns:a16="http://schemas.microsoft.com/office/drawing/2014/main" val="2028105358"/>
                  </a:ext>
                </a:extLst>
              </a:tr>
              <a:tr h="0">
                <a:tc>
                  <a:txBody>
                    <a:bodyPr/>
                    <a:lstStyle/>
                    <a:p>
                      <a:r>
                        <a:rPr lang="en-US" sz="1400" dirty="0"/>
                        <a:t>Confirmed ORR, % (95%CI)</a:t>
                      </a:r>
                    </a:p>
                  </a:txBody>
                  <a:tcPr/>
                </a:tc>
                <a:tc>
                  <a:txBody>
                    <a:bodyPr/>
                    <a:lstStyle/>
                    <a:p>
                      <a:pPr algn="ctr"/>
                      <a:r>
                        <a:rPr lang="en-US" sz="1400" dirty="0"/>
                        <a:t>19 (12,</a:t>
                      </a:r>
                      <a:r>
                        <a:rPr lang="en-US" sz="1400" baseline="0" dirty="0"/>
                        <a:t> 27)</a:t>
                      </a:r>
                      <a:endParaRPr lang="en-US" sz="1400" dirty="0"/>
                    </a:p>
                  </a:txBody>
                  <a:tcPr/>
                </a:tc>
                <a:tc>
                  <a:txBody>
                    <a:bodyPr/>
                    <a:lstStyle/>
                    <a:p>
                      <a:pPr algn="ctr"/>
                      <a:r>
                        <a:rPr lang="en-US" sz="1400" dirty="0"/>
                        <a:t>36 (22, 51)</a:t>
                      </a:r>
                    </a:p>
                  </a:txBody>
                  <a:tcPr/>
                </a:tc>
                <a:extLst>
                  <a:ext uri="{0D108BD9-81ED-4DB2-BD59-A6C34878D82A}">
                    <a16:rowId xmlns:a16="http://schemas.microsoft.com/office/drawing/2014/main" val="209789946"/>
                  </a:ext>
                </a:extLst>
              </a:tr>
              <a:tr h="0">
                <a:tc>
                  <a:txBody>
                    <a:bodyPr/>
                    <a:lstStyle/>
                    <a:p>
                      <a:r>
                        <a:rPr lang="en-US" sz="1400" dirty="0"/>
                        <a:t>CR, n (%)</a:t>
                      </a:r>
                    </a:p>
                  </a:txBody>
                  <a:tcPr marL="180000"/>
                </a:tc>
                <a:tc>
                  <a:txBody>
                    <a:bodyPr/>
                    <a:lstStyle/>
                    <a:p>
                      <a:pPr algn="ctr"/>
                      <a:r>
                        <a:rPr lang="en-US" sz="1400" dirty="0"/>
                        <a:t>0</a:t>
                      </a:r>
                    </a:p>
                  </a:txBody>
                  <a:tcPr/>
                </a:tc>
                <a:tc>
                  <a:txBody>
                    <a:bodyPr/>
                    <a:lstStyle/>
                    <a:p>
                      <a:pPr algn="ctr"/>
                      <a:r>
                        <a:rPr lang="en-US" sz="1400" dirty="0"/>
                        <a:t>1 (2)</a:t>
                      </a:r>
                    </a:p>
                  </a:txBody>
                  <a:tcPr/>
                </a:tc>
                <a:extLst>
                  <a:ext uri="{0D108BD9-81ED-4DB2-BD59-A6C34878D82A}">
                    <a16:rowId xmlns:a16="http://schemas.microsoft.com/office/drawing/2014/main" val="6494194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 n (%)</a:t>
                      </a:r>
                    </a:p>
                  </a:txBody>
                  <a:tcPr marL="180000"/>
                </a:tc>
                <a:tc>
                  <a:txBody>
                    <a:bodyPr/>
                    <a:lstStyle/>
                    <a:p>
                      <a:pPr algn="ctr"/>
                      <a:r>
                        <a:rPr lang="en-US" sz="1400" dirty="0"/>
                        <a:t>23 (19)</a:t>
                      </a:r>
                    </a:p>
                  </a:txBody>
                  <a:tcPr/>
                </a:tc>
                <a:tc>
                  <a:txBody>
                    <a:bodyPr/>
                    <a:lstStyle/>
                    <a:p>
                      <a:pPr algn="ctr"/>
                      <a:r>
                        <a:rPr lang="en-US" sz="1400" dirty="0"/>
                        <a:t>15 (33)</a:t>
                      </a:r>
                    </a:p>
                  </a:txBody>
                  <a:tcPr/>
                </a:tc>
                <a:extLst>
                  <a:ext uri="{0D108BD9-81ED-4DB2-BD59-A6C34878D82A}">
                    <a16:rowId xmlns:a16="http://schemas.microsoft.com/office/drawing/2014/main" val="2584158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SD, n (%)</a:t>
                      </a:r>
                    </a:p>
                  </a:txBody>
                  <a:tcPr marL="180000"/>
                </a:tc>
                <a:tc>
                  <a:txBody>
                    <a:bodyPr/>
                    <a:lstStyle/>
                    <a:p>
                      <a:pPr algn="ctr"/>
                      <a:r>
                        <a:rPr lang="en-US" sz="1400" dirty="0"/>
                        <a:t>53 (44)</a:t>
                      </a:r>
                    </a:p>
                  </a:txBody>
                  <a:tcPr/>
                </a:tc>
                <a:tc>
                  <a:txBody>
                    <a:bodyPr/>
                    <a:lstStyle/>
                    <a:p>
                      <a:pPr algn="ctr"/>
                      <a:r>
                        <a:rPr lang="en-US" sz="1400" dirty="0"/>
                        <a:t>14 (31)</a:t>
                      </a:r>
                    </a:p>
                  </a:txBody>
                  <a:tcPr/>
                </a:tc>
                <a:extLst>
                  <a:ext uri="{0D108BD9-81ED-4DB2-BD59-A6C34878D82A}">
                    <a16:rowId xmlns:a16="http://schemas.microsoft.com/office/drawing/2014/main" val="22269585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PD, n (%)</a:t>
                      </a:r>
                    </a:p>
                  </a:txBody>
                  <a:tcPr marL="180000"/>
                </a:tc>
                <a:tc>
                  <a:txBody>
                    <a:bodyPr/>
                    <a:lstStyle/>
                    <a:p>
                      <a:pPr algn="ctr"/>
                      <a:r>
                        <a:rPr lang="en-US" sz="1400" dirty="0"/>
                        <a:t>39 (32)</a:t>
                      </a:r>
                    </a:p>
                  </a:txBody>
                  <a:tcPr/>
                </a:tc>
                <a:tc>
                  <a:txBody>
                    <a:bodyPr/>
                    <a:lstStyle/>
                    <a:p>
                      <a:pPr algn="ctr"/>
                      <a:r>
                        <a:rPr lang="en-US" sz="1400" dirty="0"/>
                        <a:t>11 (24)</a:t>
                      </a:r>
                    </a:p>
                  </a:txBody>
                  <a:tcPr/>
                </a:tc>
                <a:extLst>
                  <a:ext uri="{0D108BD9-81ED-4DB2-BD59-A6C34878D82A}">
                    <a16:rowId xmlns:a16="http://schemas.microsoft.com/office/drawing/2014/main" val="9734505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 n (%)</a:t>
                      </a:r>
                    </a:p>
                  </a:txBody>
                  <a:tcPr marL="180000"/>
                </a:tc>
                <a:tc>
                  <a:txBody>
                    <a:bodyPr/>
                    <a:lstStyle/>
                    <a:p>
                      <a:pPr algn="ctr"/>
                      <a:r>
                        <a:rPr lang="en-US" sz="1400" dirty="0"/>
                        <a:t>6 (5)</a:t>
                      </a:r>
                    </a:p>
                  </a:txBody>
                  <a:tcPr/>
                </a:tc>
                <a:tc>
                  <a:txBody>
                    <a:bodyPr/>
                    <a:lstStyle/>
                    <a:p>
                      <a:pPr algn="ctr"/>
                      <a:r>
                        <a:rPr lang="en-US" sz="1400" dirty="0"/>
                        <a:t>4</a:t>
                      </a:r>
                      <a:r>
                        <a:rPr lang="en-US" sz="1400" baseline="0" dirty="0"/>
                        <a:t> (9)</a:t>
                      </a:r>
                      <a:endParaRPr lang="en-US" sz="1400" dirty="0"/>
                    </a:p>
                  </a:txBody>
                  <a:tcPr/>
                </a:tc>
                <a:extLst>
                  <a:ext uri="{0D108BD9-81ED-4DB2-BD59-A6C34878D82A}">
                    <a16:rowId xmlns:a16="http://schemas.microsoft.com/office/drawing/2014/main" val="3309411827"/>
                  </a:ext>
                </a:extLst>
              </a:tr>
              <a:tr h="0">
                <a:tc>
                  <a:txBody>
                    <a:bodyPr/>
                    <a:lstStyle/>
                    <a:p>
                      <a:r>
                        <a:rPr lang="en-US" sz="1400" dirty="0" err="1"/>
                        <a:t>mDoR</a:t>
                      </a:r>
                      <a:r>
                        <a:rPr lang="en-US" sz="1400" dirty="0"/>
                        <a:t>, months (95%CI)</a:t>
                      </a:r>
                    </a:p>
                  </a:txBody>
                  <a:tcPr/>
                </a:tc>
                <a:tc>
                  <a:txBody>
                    <a:bodyPr/>
                    <a:lstStyle/>
                    <a:p>
                      <a:pPr algn="ctr"/>
                      <a:r>
                        <a:rPr lang="en-US" sz="1400" dirty="0"/>
                        <a:t>5.9 (4.2, 12.6)</a:t>
                      </a:r>
                    </a:p>
                  </a:txBody>
                  <a:tcPr/>
                </a:tc>
                <a:tc>
                  <a:txBody>
                    <a:bodyPr/>
                    <a:lstStyle/>
                    <a:p>
                      <a:pPr algn="ctr"/>
                      <a:r>
                        <a:rPr lang="en-US" sz="1400" dirty="0"/>
                        <a:t>9.6 (5.3, NE)</a:t>
                      </a:r>
                    </a:p>
                  </a:txBody>
                  <a:tcPr/>
                </a:tc>
                <a:extLst>
                  <a:ext uri="{0D108BD9-81ED-4DB2-BD59-A6C34878D82A}">
                    <a16:rowId xmlns:a16="http://schemas.microsoft.com/office/drawing/2014/main" val="3262811053"/>
                  </a:ext>
                </a:extLst>
              </a:tr>
              <a:tr h="0">
                <a:tc>
                  <a:txBody>
                    <a:bodyPr/>
                    <a:lstStyle/>
                    <a:p>
                      <a:r>
                        <a:rPr lang="en-US" sz="1400" dirty="0"/>
                        <a:t>CBR, % (95%CI)</a:t>
                      </a:r>
                    </a:p>
                  </a:txBody>
                  <a:tcPr/>
                </a:tc>
                <a:tc>
                  <a:txBody>
                    <a:bodyPr/>
                    <a:lstStyle/>
                    <a:p>
                      <a:pPr algn="ctr"/>
                      <a:r>
                        <a:rPr lang="en-US" sz="1400" dirty="0"/>
                        <a:t>48 (39, 57)</a:t>
                      </a:r>
                    </a:p>
                  </a:txBody>
                  <a:tcPr/>
                </a:tc>
                <a:tc>
                  <a:txBody>
                    <a:bodyPr/>
                    <a:lstStyle/>
                    <a:p>
                      <a:pPr algn="ctr"/>
                      <a:r>
                        <a:rPr lang="en-US" sz="1400" dirty="0"/>
                        <a:t>64 (49, 78)</a:t>
                      </a:r>
                    </a:p>
                  </a:txBody>
                  <a:tcPr/>
                </a:tc>
                <a:extLst>
                  <a:ext uri="{0D108BD9-81ED-4DB2-BD59-A6C34878D82A}">
                    <a16:rowId xmlns:a16="http://schemas.microsoft.com/office/drawing/2014/main" val="1949940588"/>
                  </a:ext>
                </a:extLst>
              </a:tr>
              <a:tr h="0">
                <a:tc>
                  <a:txBody>
                    <a:bodyPr/>
                    <a:lstStyle/>
                    <a:p>
                      <a:r>
                        <a:rPr lang="en-US" sz="1400" dirty="0" err="1"/>
                        <a:t>mPFS</a:t>
                      </a:r>
                      <a:r>
                        <a:rPr lang="en-US" sz="1400" dirty="0"/>
                        <a:t>, months (95%CI)</a:t>
                      </a:r>
                    </a:p>
                  </a:txBody>
                  <a:tcPr/>
                </a:tc>
                <a:tc>
                  <a:txBody>
                    <a:bodyPr/>
                    <a:lstStyle/>
                    <a:p>
                      <a:pPr algn="ctr"/>
                      <a:r>
                        <a:rPr lang="en-US" sz="1400" dirty="0"/>
                        <a:t>4.2 (3.2, 5.3)</a:t>
                      </a:r>
                    </a:p>
                  </a:txBody>
                  <a:tcPr/>
                </a:tc>
                <a:tc>
                  <a:txBody>
                    <a:bodyPr/>
                    <a:lstStyle/>
                    <a:p>
                      <a:pPr algn="ctr"/>
                      <a:r>
                        <a:rPr lang="en-US" sz="1400" dirty="0"/>
                        <a:t>4.9 (3.7, 9.5)</a:t>
                      </a:r>
                    </a:p>
                  </a:txBody>
                  <a:tcPr/>
                </a:tc>
                <a:extLst>
                  <a:ext uri="{0D108BD9-81ED-4DB2-BD59-A6C34878D82A}">
                    <a16:rowId xmlns:a16="http://schemas.microsoft.com/office/drawing/2014/main" val="1109747384"/>
                  </a:ext>
                </a:extLst>
              </a:tr>
              <a:tr h="0">
                <a:tc>
                  <a:txBody>
                    <a:bodyPr/>
                    <a:lstStyle/>
                    <a:p>
                      <a:r>
                        <a:rPr lang="en-US" sz="1400" dirty="0"/>
                        <a:t>mF/U (range) </a:t>
                      </a:r>
                    </a:p>
                  </a:txBody>
                  <a:tcPr/>
                </a:tc>
                <a:tc>
                  <a:txBody>
                    <a:bodyPr/>
                    <a:lstStyle/>
                    <a:p>
                      <a:pPr algn="ctr"/>
                      <a:r>
                        <a:rPr lang="en-US" sz="1400" dirty="0"/>
                        <a:t>6.9</a:t>
                      </a:r>
                      <a:r>
                        <a:rPr lang="en-US" sz="1400" baseline="0" dirty="0"/>
                        <a:t> (0.7–38.6)</a:t>
                      </a:r>
                      <a:endParaRPr lang="en-US" sz="1400" dirty="0"/>
                    </a:p>
                  </a:txBody>
                  <a:tcPr/>
                </a:tc>
                <a:tc>
                  <a:txBody>
                    <a:bodyPr/>
                    <a:lstStyle/>
                    <a:p>
                      <a:pPr algn="ctr"/>
                      <a:r>
                        <a:rPr lang="en-US" sz="1400" dirty="0"/>
                        <a:t>11.1 (1.0</a:t>
                      </a:r>
                      <a:r>
                        <a:rPr lang="en-US" sz="1400" baseline="0" dirty="0"/>
                        <a:t>–15.0)</a:t>
                      </a:r>
                      <a:endParaRPr lang="en-US" sz="1400" dirty="0"/>
                    </a:p>
                  </a:txBody>
                  <a:tcPr/>
                </a:tc>
                <a:extLst>
                  <a:ext uri="{0D108BD9-81ED-4DB2-BD59-A6C34878D82A}">
                    <a16:rowId xmlns:a16="http://schemas.microsoft.com/office/drawing/2014/main" val="292587364"/>
                  </a:ext>
                </a:extLst>
              </a:tr>
            </a:tbl>
          </a:graphicData>
        </a:graphic>
      </p:graphicFrame>
    </p:spTree>
    <p:extLst>
      <p:ext uri="{BB962C8B-B14F-4D97-AF65-F5344CB8AC3E}">
        <p14:creationId xmlns:p14="http://schemas.microsoft.com/office/powerpoint/2010/main" val="370343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LBA68: </a:t>
            </a:r>
            <a:r>
              <a:rPr lang="en-GB" dirty="0"/>
              <a:t>Clinical value of pre-treatment T-Cell receptors (TCR) repertoire in non-small cell lung cancer (NSCLC) patients treated with single agent immunotherapy </a:t>
            </a:r>
            <a:br>
              <a:rPr lang="en-GB" dirty="0"/>
            </a:br>
            <a:r>
              <a:rPr lang="en-US" dirty="0"/>
              <a:t>– Abed A, et al</a:t>
            </a:r>
          </a:p>
        </p:txBody>
      </p:sp>
      <p:sp>
        <p:nvSpPr>
          <p:cNvPr id="3" name="Content Placeholder 2"/>
          <p:cNvSpPr>
            <a:spLocks noGrp="1"/>
          </p:cNvSpPr>
          <p:nvPr>
            <p:ph idx="1"/>
          </p:nvPr>
        </p:nvSpPr>
        <p:spPr>
          <a:xfrm>
            <a:off x="304800" y="1246909"/>
            <a:ext cx="11582400" cy="355961"/>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Abed A, et al. Ann </a:t>
            </a:r>
            <a:r>
              <a:rPr lang="en-US" dirty="0" err="1"/>
              <a:t>Oncol</a:t>
            </a:r>
            <a:r>
              <a:rPr lang="en-US" dirty="0"/>
              <a:t> 2021;32(</a:t>
            </a:r>
            <a:r>
              <a:rPr lang="en-US" dirty="0" err="1"/>
              <a:t>suppl</a:t>
            </a:r>
            <a:r>
              <a:rPr lang="en-US" dirty="0"/>
              <a:t>):</a:t>
            </a:r>
            <a:r>
              <a:rPr lang="en-US" dirty="0" err="1"/>
              <a:t>Abstr</a:t>
            </a:r>
            <a:r>
              <a:rPr lang="en-US" dirty="0"/>
              <a:t> LBA68</a:t>
            </a:r>
          </a:p>
        </p:txBody>
      </p:sp>
      <p:sp>
        <p:nvSpPr>
          <p:cNvPr id="6" name="TextBox 5">
            <a:extLst>
              <a:ext uri="{FF2B5EF4-FFF2-40B4-BE49-F238E27FC236}">
                <a16:creationId xmlns:a16="http://schemas.microsoft.com/office/drawing/2014/main" id="{98D11DEF-7B07-4DC8-9BC2-39F9AB8BE687}"/>
              </a:ext>
            </a:extLst>
          </p:cNvPr>
          <p:cNvSpPr txBox="1"/>
          <p:nvPr/>
        </p:nvSpPr>
        <p:spPr>
          <a:xfrm>
            <a:off x="235341" y="2221214"/>
            <a:ext cx="1313546" cy="1384995"/>
          </a:xfrm>
          <a:prstGeom prst="rect">
            <a:avLst/>
          </a:prstGeom>
          <a:noFill/>
        </p:spPr>
        <p:txBody>
          <a:bodyPr wrap="square" rtlCol="0">
            <a:spAutoFit/>
          </a:bodyPr>
          <a:lstStyle/>
          <a:p>
            <a:r>
              <a:rPr lang="en-US" sz="1200" dirty="0">
                <a:solidFill>
                  <a:srgbClr val="363636"/>
                </a:solidFill>
              </a:rPr>
              <a:t>Numbers of unique clones</a:t>
            </a:r>
            <a:br>
              <a:rPr lang="en-US" sz="1200" dirty="0">
                <a:solidFill>
                  <a:srgbClr val="363636"/>
                </a:solidFill>
              </a:rPr>
            </a:br>
            <a:br>
              <a:rPr lang="en-US" sz="1200" dirty="0">
                <a:solidFill>
                  <a:srgbClr val="363636"/>
                </a:solidFill>
              </a:rPr>
            </a:br>
            <a:r>
              <a:rPr lang="en-US" sz="1200" dirty="0">
                <a:solidFill>
                  <a:srgbClr val="363636"/>
                </a:solidFill>
              </a:rPr>
              <a:t>TCR Shannon </a:t>
            </a:r>
            <a:br>
              <a:rPr lang="en-US" sz="1200" dirty="0">
                <a:solidFill>
                  <a:srgbClr val="363636"/>
                </a:solidFill>
              </a:rPr>
            </a:br>
            <a:r>
              <a:rPr lang="en-US" sz="1200" dirty="0">
                <a:solidFill>
                  <a:srgbClr val="363636"/>
                </a:solidFill>
              </a:rPr>
              <a:t>diversity</a:t>
            </a:r>
          </a:p>
          <a:p>
            <a:endParaRPr lang="en-US" sz="1200" dirty="0">
              <a:solidFill>
                <a:srgbClr val="363636"/>
              </a:solidFill>
            </a:endParaRPr>
          </a:p>
          <a:p>
            <a:r>
              <a:rPr lang="en-US" sz="1200" dirty="0">
                <a:solidFill>
                  <a:srgbClr val="363636"/>
                </a:solidFill>
              </a:rPr>
              <a:t>TCR evenness</a:t>
            </a:r>
            <a:endParaRPr lang="en-GB" sz="1200" dirty="0">
              <a:solidFill>
                <a:srgbClr val="363636"/>
              </a:solidFill>
            </a:endParaRPr>
          </a:p>
        </p:txBody>
      </p:sp>
      <p:sp>
        <p:nvSpPr>
          <p:cNvPr id="17" name="TextBox 16">
            <a:extLst>
              <a:ext uri="{FF2B5EF4-FFF2-40B4-BE49-F238E27FC236}">
                <a16:creationId xmlns:a16="http://schemas.microsoft.com/office/drawing/2014/main" id="{ED274CF1-EBCB-4608-8E07-31858DFBC6B8}"/>
              </a:ext>
            </a:extLst>
          </p:cNvPr>
          <p:cNvSpPr txBox="1"/>
          <p:nvPr/>
        </p:nvSpPr>
        <p:spPr>
          <a:xfrm>
            <a:off x="2178956" y="1802285"/>
            <a:ext cx="1816523" cy="307777"/>
          </a:xfrm>
          <a:prstGeom prst="rect">
            <a:avLst/>
          </a:prstGeom>
          <a:noFill/>
        </p:spPr>
        <p:txBody>
          <a:bodyPr wrap="none" rtlCol="0">
            <a:spAutoFit/>
          </a:bodyPr>
          <a:lstStyle/>
          <a:p>
            <a:pPr algn="ctr"/>
            <a:r>
              <a:rPr lang="en-US" sz="1400" dirty="0">
                <a:solidFill>
                  <a:srgbClr val="363636"/>
                </a:solidFill>
              </a:rPr>
              <a:t>No. of unique clones</a:t>
            </a:r>
            <a:endParaRPr lang="en-GB" sz="1400" dirty="0">
              <a:solidFill>
                <a:srgbClr val="363636"/>
              </a:solidFill>
            </a:endParaRPr>
          </a:p>
        </p:txBody>
      </p:sp>
      <p:sp>
        <p:nvSpPr>
          <p:cNvPr id="8" name="Arrow: Down 7">
            <a:extLst>
              <a:ext uri="{FF2B5EF4-FFF2-40B4-BE49-F238E27FC236}">
                <a16:creationId xmlns:a16="http://schemas.microsoft.com/office/drawing/2014/main" id="{97AEEB16-1D2D-4173-8C05-47E9C4CD7251}"/>
              </a:ext>
            </a:extLst>
          </p:cNvPr>
          <p:cNvSpPr/>
          <p:nvPr/>
        </p:nvSpPr>
        <p:spPr>
          <a:xfrm>
            <a:off x="1527575" y="2386418"/>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9" name="TextBox 8">
            <a:extLst>
              <a:ext uri="{FF2B5EF4-FFF2-40B4-BE49-F238E27FC236}">
                <a16:creationId xmlns:a16="http://schemas.microsoft.com/office/drawing/2014/main" id="{875B94C6-555A-4A89-84EE-28A4ECA7215F}"/>
              </a:ext>
            </a:extLst>
          </p:cNvPr>
          <p:cNvSpPr txBox="1"/>
          <p:nvPr/>
        </p:nvSpPr>
        <p:spPr>
          <a:xfrm rot="16200000">
            <a:off x="1381128" y="2637719"/>
            <a:ext cx="1140056" cy="387798"/>
          </a:xfrm>
          <a:prstGeom prst="rect">
            <a:avLst/>
          </a:prstGeom>
          <a:noFill/>
        </p:spPr>
        <p:txBody>
          <a:bodyPr wrap="none" rtlCol="0">
            <a:spAutoFit/>
          </a:bodyPr>
          <a:lstStyle/>
          <a:p>
            <a:pPr algn="ctr">
              <a:lnSpc>
                <a:spcPct val="80000"/>
              </a:lnSpc>
            </a:pPr>
            <a:r>
              <a:rPr lang="en-US" sz="1200" dirty="0">
                <a:solidFill>
                  <a:schemeClr val="tx1"/>
                </a:solidFill>
              </a:rPr>
              <a:t>No. of unique </a:t>
            </a:r>
          </a:p>
          <a:p>
            <a:pPr algn="ctr">
              <a:lnSpc>
                <a:spcPct val="80000"/>
              </a:lnSpc>
            </a:pPr>
            <a:r>
              <a:rPr lang="en-US" sz="1200" dirty="0">
                <a:solidFill>
                  <a:schemeClr val="tx1"/>
                </a:solidFill>
              </a:rPr>
              <a:t>clones</a:t>
            </a:r>
            <a:endParaRPr lang="en-GB" sz="1200" dirty="0">
              <a:solidFill>
                <a:schemeClr val="tx1"/>
              </a:solidFill>
            </a:endParaRPr>
          </a:p>
        </p:txBody>
      </p:sp>
      <p:sp>
        <p:nvSpPr>
          <p:cNvPr id="7" name="Freeform 21">
            <a:extLst>
              <a:ext uri="{FF2B5EF4-FFF2-40B4-BE49-F238E27FC236}">
                <a16:creationId xmlns:a16="http://schemas.microsoft.com/office/drawing/2014/main" id="{DD8BB2B0-F9FC-4D35-A07E-46B7F2379D08}"/>
              </a:ext>
            </a:extLst>
          </p:cNvPr>
          <p:cNvSpPr>
            <a:spLocks/>
          </p:cNvSpPr>
          <p:nvPr/>
        </p:nvSpPr>
        <p:spPr bwMode="auto">
          <a:xfrm>
            <a:off x="2618491" y="2335991"/>
            <a:ext cx="977564" cy="117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11" name="Straight Connector 10">
            <a:extLst>
              <a:ext uri="{FF2B5EF4-FFF2-40B4-BE49-F238E27FC236}">
                <a16:creationId xmlns:a16="http://schemas.microsoft.com/office/drawing/2014/main" id="{B94CD367-FD1D-41E8-9F11-2B9263B8DE78}"/>
              </a:ext>
            </a:extLst>
          </p:cNvPr>
          <p:cNvCxnSpPr/>
          <p:nvPr/>
        </p:nvCxnSpPr>
        <p:spPr>
          <a:xfrm>
            <a:off x="2884219" y="350599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 name="TextBox 12">
            <a:extLst>
              <a:ext uri="{FF2B5EF4-FFF2-40B4-BE49-F238E27FC236}">
                <a16:creationId xmlns:a16="http://schemas.microsoft.com/office/drawing/2014/main" id="{BE8E8997-66AE-4C85-9BEC-878B03F131D0}"/>
              </a:ext>
            </a:extLst>
          </p:cNvPr>
          <p:cNvSpPr txBox="1"/>
          <p:nvPr/>
        </p:nvSpPr>
        <p:spPr>
          <a:xfrm>
            <a:off x="2681338" y="3577990"/>
            <a:ext cx="405880" cy="276999"/>
          </a:xfrm>
          <a:prstGeom prst="rect">
            <a:avLst/>
          </a:prstGeom>
          <a:noFill/>
        </p:spPr>
        <p:txBody>
          <a:bodyPr wrap="none" rtlCol="0">
            <a:spAutoFit/>
          </a:bodyPr>
          <a:lstStyle/>
          <a:p>
            <a:pPr algn="ctr"/>
            <a:r>
              <a:rPr lang="en-US" sz="1200" dirty="0">
                <a:solidFill>
                  <a:srgbClr val="363636"/>
                </a:solidFill>
              </a:rPr>
              <a:t>NR</a:t>
            </a:r>
            <a:endParaRPr lang="en-GB" sz="1200" dirty="0">
              <a:solidFill>
                <a:srgbClr val="363636"/>
              </a:solidFill>
            </a:endParaRPr>
          </a:p>
        </p:txBody>
      </p:sp>
      <p:sp>
        <p:nvSpPr>
          <p:cNvPr id="14" name="TextBox 13">
            <a:extLst>
              <a:ext uri="{FF2B5EF4-FFF2-40B4-BE49-F238E27FC236}">
                <a16:creationId xmlns:a16="http://schemas.microsoft.com/office/drawing/2014/main" id="{CF5222D0-A87A-4687-9612-81E05657F9D9}"/>
              </a:ext>
            </a:extLst>
          </p:cNvPr>
          <p:cNvSpPr txBox="1"/>
          <p:nvPr/>
        </p:nvSpPr>
        <p:spPr>
          <a:xfrm>
            <a:off x="3142462" y="3577990"/>
            <a:ext cx="295273" cy="276999"/>
          </a:xfrm>
          <a:prstGeom prst="rect">
            <a:avLst/>
          </a:prstGeom>
          <a:noFill/>
        </p:spPr>
        <p:txBody>
          <a:bodyPr wrap="none" rtlCol="0">
            <a:spAutoFit/>
          </a:bodyPr>
          <a:lstStyle/>
          <a:p>
            <a:pPr algn="ctr"/>
            <a:r>
              <a:rPr lang="en-US" sz="1200" dirty="0">
                <a:solidFill>
                  <a:srgbClr val="363636"/>
                </a:solidFill>
              </a:rPr>
              <a:t>R</a:t>
            </a:r>
            <a:endParaRPr lang="en-GB" sz="1200" dirty="0">
              <a:solidFill>
                <a:srgbClr val="363636"/>
              </a:solidFill>
            </a:endParaRPr>
          </a:p>
        </p:txBody>
      </p:sp>
      <p:sp>
        <p:nvSpPr>
          <p:cNvPr id="18" name="TextBox 17">
            <a:extLst>
              <a:ext uri="{FF2B5EF4-FFF2-40B4-BE49-F238E27FC236}">
                <a16:creationId xmlns:a16="http://schemas.microsoft.com/office/drawing/2014/main" id="{511AB49D-2974-41DB-B6BA-E74589C2BC90}"/>
              </a:ext>
            </a:extLst>
          </p:cNvPr>
          <p:cNvSpPr txBox="1"/>
          <p:nvPr/>
        </p:nvSpPr>
        <p:spPr>
          <a:xfrm>
            <a:off x="2582232" y="2509815"/>
            <a:ext cx="742511" cy="276999"/>
          </a:xfrm>
          <a:prstGeom prst="rect">
            <a:avLst/>
          </a:prstGeom>
          <a:noFill/>
        </p:spPr>
        <p:txBody>
          <a:bodyPr wrap="none" rtlCol="0">
            <a:spAutoFit/>
          </a:bodyPr>
          <a:lstStyle/>
          <a:p>
            <a:pPr algn="ctr"/>
            <a:r>
              <a:rPr lang="en-US" sz="1200" dirty="0">
                <a:solidFill>
                  <a:srgbClr val="363636"/>
                </a:solidFill>
              </a:rPr>
              <a:t>p=0.038</a:t>
            </a:r>
            <a:endParaRPr lang="en-GB" sz="1200" dirty="0">
              <a:solidFill>
                <a:srgbClr val="363636"/>
              </a:solidFill>
            </a:endParaRPr>
          </a:p>
        </p:txBody>
      </p:sp>
      <p:cxnSp>
        <p:nvCxnSpPr>
          <p:cNvPr id="20" name="Straight Connector 19">
            <a:extLst>
              <a:ext uri="{FF2B5EF4-FFF2-40B4-BE49-F238E27FC236}">
                <a16:creationId xmlns:a16="http://schemas.microsoft.com/office/drawing/2014/main" id="{9ABF4EFB-DD0B-428B-93A6-093A74F738BB}"/>
              </a:ext>
            </a:extLst>
          </p:cNvPr>
          <p:cNvCxnSpPr/>
          <p:nvPr/>
        </p:nvCxnSpPr>
        <p:spPr>
          <a:xfrm>
            <a:off x="3107273" y="3310533"/>
            <a:ext cx="264695"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nvGrpSpPr>
          <p:cNvPr id="33" name="Group 32">
            <a:extLst>
              <a:ext uri="{FF2B5EF4-FFF2-40B4-BE49-F238E27FC236}">
                <a16:creationId xmlns:a16="http://schemas.microsoft.com/office/drawing/2014/main" id="{84FD4AF7-E0BC-45FE-BE40-8CD1D45BE4CF}"/>
              </a:ext>
            </a:extLst>
          </p:cNvPr>
          <p:cNvGrpSpPr/>
          <p:nvPr/>
        </p:nvGrpSpPr>
        <p:grpSpPr>
          <a:xfrm>
            <a:off x="1974388" y="2196345"/>
            <a:ext cx="639724" cy="1336781"/>
            <a:chOff x="1344631" y="1108976"/>
            <a:chExt cx="639724" cy="2999801"/>
          </a:xfrm>
        </p:grpSpPr>
        <p:sp>
          <p:nvSpPr>
            <p:cNvPr id="21" name="TextBox 20">
              <a:extLst>
                <a:ext uri="{FF2B5EF4-FFF2-40B4-BE49-F238E27FC236}">
                  <a16:creationId xmlns:a16="http://schemas.microsoft.com/office/drawing/2014/main" id="{D4B31091-C900-40AF-AA57-781665B730EE}"/>
                </a:ext>
              </a:extLst>
            </p:cNvPr>
            <p:cNvSpPr txBox="1"/>
            <p:nvPr/>
          </p:nvSpPr>
          <p:spPr>
            <a:xfrm>
              <a:off x="1344631" y="1108976"/>
              <a:ext cx="609462" cy="6215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10000</a:t>
              </a:r>
            </a:p>
          </p:txBody>
        </p:sp>
        <p:sp>
          <p:nvSpPr>
            <p:cNvPr id="22" name="Line 6">
              <a:extLst>
                <a:ext uri="{FF2B5EF4-FFF2-40B4-BE49-F238E27FC236}">
                  <a16:creationId xmlns:a16="http://schemas.microsoft.com/office/drawing/2014/main" id="{7D81B719-8ECE-4499-B8D0-2E9D4A306A83}"/>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3" name="Line 7">
              <a:extLst>
                <a:ext uri="{FF2B5EF4-FFF2-40B4-BE49-F238E27FC236}">
                  <a16:creationId xmlns:a16="http://schemas.microsoft.com/office/drawing/2014/main" id="{1F6F1731-5A29-429B-BED6-5C66A5DB3E0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 name="Line 8">
              <a:extLst>
                <a:ext uri="{FF2B5EF4-FFF2-40B4-BE49-F238E27FC236}">
                  <a16:creationId xmlns:a16="http://schemas.microsoft.com/office/drawing/2014/main" id="{948B0C9F-1893-42B9-A2B2-2BC540ABC304}"/>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Line 9">
              <a:extLst>
                <a:ext uri="{FF2B5EF4-FFF2-40B4-BE49-F238E27FC236}">
                  <a16:creationId xmlns:a16="http://schemas.microsoft.com/office/drawing/2014/main" id="{CBBDCF74-DA47-40A1-987E-95B532068A4D}"/>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6" name="Line 10">
              <a:extLst>
                <a:ext uri="{FF2B5EF4-FFF2-40B4-BE49-F238E27FC236}">
                  <a16:creationId xmlns:a16="http://schemas.microsoft.com/office/drawing/2014/main" id="{AADD6D58-1C92-4A97-BEEB-05B29B85F8FF}"/>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7" name="Line 11">
              <a:extLst>
                <a:ext uri="{FF2B5EF4-FFF2-40B4-BE49-F238E27FC236}">
                  <a16:creationId xmlns:a16="http://schemas.microsoft.com/office/drawing/2014/main" id="{70B7231E-3B0A-4894-88FA-2DAA7D843FE8}"/>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8" name="TextBox 27">
              <a:extLst>
                <a:ext uri="{FF2B5EF4-FFF2-40B4-BE49-F238E27FC236}">
                  <a16:creationId xmlns:a16="http://schemas.microsoft.com/office/drawing/2014/main" id="{BAABA046-4FEA-4F00-85ED-CE4C2AA48828}"/>
                </a:ext>
              </a:extLst>
            </p:cNvPr>
            <p:cNvSpPr txBox="1"/>
            <p:nvPr/>
          </p:nvSpPr>
          <p:spPr>
            <a:xfrm>
              <a:off x="1429594" y="1633114"/>
              <a:ext cx="524504" cy="6215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8000</a:t>
              </a:r>
            </a:p>
          </p:txBody>
        </p:sp>
        <p:sp>
          <p:nvSpPr>
            <p:cNvPr id="29" name="TextBox 28">
              <a:extLst>
                <a:ext uri="{FF2B5EF4-FFF2-40B4-BE49-F238E27FC236}">
                  <a16:creationId xmlns:a16="http://schemas.microsoft.com/office/drawing/2014/main" id="{196BB082-62DB-4516-A032-DBF91DB1FDFC}"/>
                </a:ext>
              </a:extLst>
            </p:cNvPr>
            <p:cNvSpPr txBox="1"/>
            <p:nvPr/>
          </p:nvSpPr>
          <p:spPr>
            <a:xfrm>
              <a:off x="1429594" y="2131645"/>
              <a:ext cx="524504" cy="6215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6000</a:t>
              </a:r>
            </a:p>
          </p:txBody>
        </p:sp>
        <p:sp>
          <p:nvSpPr>
            <p:cNvPr id="30" name="TextBox 29">
              <a:extLst>
                <a:ext uri="{FF2B5EF4-FFF2-40B4-BE49-F238E27FC236}">
                  <a16:creationId xmlns:a16="http://schemas.microsoft.com/office/drawing/2014/main" id="{9804861B-2E71-4133-87C6-35CF6CB91D1B}"/>
                </a:ext>
              </a:extLst>
            </p:cNvPr>
            <p:cNvSpPr txBox="1"/>
            <p:nvPr/>
          </p:nvSpPr>
          <p:spPr>
            <a:xfrm>
              <a:off x="1429594" y="2646299"/>
              <a:ext cx="524504" cy="6215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4000</a:t>
              </a:r>
            </a:p>
          </p:txBody>
        </p:sp>
        <p:sp>
          <p:nvSpPr>
            <p:cNvPr id="31" name="TextBox 30">
              <a:extLst>
                <a:ext uri="{FF2B5EF4-FFF2-40B4-BE49-F238E27FC236}">
                  <a16:creationId xmlns:a16="http://schemas.microsoft.com/office/drawing/2014/main" id="{40CBC88D-9D7B-4C89-A2B3-C51921BCDF8E}"/>
                </a:ext>
              </a:extLst>
            </p:cNvPr>
            <p:cNvSpPr txBox="1"/>
            <p:nvPr/>
          </p:nvSpPr>
          <p:spPr>
            <a:xfrm>
              <a:off x="1429594" y="3150203"/>
              <a:ext cx="524504" cy="6215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2000</a:t>
              </a:r>
            </a:p>
          </p:txBody>
        </p:sp>
        <p:sp>
          <p:nvSpPr>
            <p:cNvPr id="32" name="TextBox 31">
              <a:extLst>
                <a:ext uri="{FF2B5EF4-FFF2-40B4-BE49-F238E27FC236}">
                  <a16:creationId xmlns:a16="http://schemas.microsoft.com/office/drawing/2014/main" id="{9B1B7C68-8EA2-4D6A-ABFC-1F1A40B6EB0A}"/>
                </a:ext>
              </a:extLst>
            </p:cNvPr>
            <p:cNvSpPr txBox="1"/>
            <p:nvPr/>
          </p:nvSpPr>
          <p:spPr>
            <a:xfrm>
              <a:off x="1684480" y="3831778"/>
              <a:ext cx="269626"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grpSp>
      <p:cxnSp>
        <p:nvCxnSpPr>
          <p:cNvPr id="34" name="Straight Connector 33">
            <a:extLst>
              <a:ext uri="{FF2B5EF4-FFF2-40B4-BE49-F238E27FC236}">
                <a16:creationId xmlns:a16="http://schemas.microsoft.com/office/drawing/2014/main" id="{9E95419B-AE65-458E-8504-616E3AFFD2F4}"/>
              </a:ext>
            </a:extLst>
          </p:cNvPr>
          <p:cNvCxnSpPr/>
          <p:nvPr/>
        </p:nvCxnSpPr>
        <p:spPr>
          <a:xfrm>
            <a:off x="2751871" y="3081933"/>
            <a:ext cx="264695"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35" name="Rectangle 34">
            <a:extLst>
              <a:ext uri="{FF2B5EF4-FFF2-40B4-BE49-F238E27FC236}">
                <a16:creationId xmlns:a16="http://schemas.microsoft.com/office/drawing/2014/main" id="{C147B29D-D0F6-46F4-81B6-EC1CA41AB8C5}"/>
              </a:ext>
            </a:extLst>
          </p:cNvPr>
          <p:cNvSpPr/>
          <p:nvPr/>
        </p:nvSpPr>
        <p:spPr>
          <a:xfrm>
            <a:off x="3236098" y="243580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3903557-0FF8-482B-AD31-872BE962F96F}"/>
              </a:ext>
            </a:extLst>
          </p:cNvPr>
          <p:cNvSpPr/>
          <p:nvPr/>
        </p:nvSpPr>
        <p:spPr>
          <a:xfrm>
            <a:off x="2857218" y="285617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699BDB9-6D03-4200-9A79-2BB312BFD44C}"/>
              </a:ext>
            </a:extLst>
          </p:cNvPr>
          <p:cNvSpPr/>
          <p:nvPr/>
        </p:nvSpPr>
        <p:spPr>
          <a:xfrm>
            <a:off x="2803218" y="291917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B33A90E-814B-47B9-97A9-B03BA3AE626B}"/>
              </a:ext>
            </a:extLst>
          </p:cNvPr>
          <p:cNvSpPr/>
          <p:nvPr/>
        </p:nvSpPr>
        <p:spPr>
          <a:xfrm>
            <a:off x="2899487" y="291917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F3E04B3-9750-42F3-B01C-E5F6B5C9E212}"/>
              </a:ext>
            </a:extLst>
          </p:cNvPr>
          <p:cNvSpPr/>
          <p:nvPr/>
        </p:nvSpPr>
        <p:spPr>
          <a:xfrm>
            <a:off x="2857218" y="297815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D73ACF1-16D8-41EB-9454-4FC0D9DD4628}"/>
              </a:ext>
            </a:extLst>
          </p:cNvPr>
          <p:cNvSpPr/>
          <p:nvPr/>
        </p:nvSpPr>
        <p:spPr>
          <a:xfrm>
            <a:off x="2814949" y="3037138"/>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76EEE07-7DDF-42AB-955C-530724BF9F06}"/>
              </a:ext>
            </a:extLst>
          </p:cNvPr>
          <p:cNvSpPr/>
          <p:nvPr/>
        </p:nvSpPr>
        <p:spPr>
          <a:xfrm>
            <a:off x="2890922" y="304517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23D9434-C84E-49B5-BC46-FD88BBCC98D0}"/>
              </a:ext>
            </a:extLst>
          </p:cNvPr>
          <p:cNvSpPr/>
          <p:nvPr/>
        </p:nvSpPr>
        <p:spPr>
          <a:xfrm>
            <a:off x="2857218" y="31044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9E54C64-9081-462F-A66E-8430311EAB67}"/>
              </a:ext>
            </a:extLst>
          </p:cNvPr>
          <p:cNvSpPr/>
          <p:nvPr/>
        </p:nvSpPr>
        <p:spPr>
          <a:xfrm>
            <a:off x="2857218" y="3187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A5DE853A-DF47-48E4-8442-3215E34AF3AF}"/>
              </a:ext>
            </a:extLst>
          </p:cNvPr>
          <p:cNvSpPr/>
          <p:nvPr/>
        </p:nvSpPr>
        <p:spPr>
          <a:xfrm>
            <a:off x="2812242" y="32705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2DE4DCC-2ABA-4087-9B59-B54853332BFB}"/>
              </a:ext>
            </a:extLst>
          </p:cNvPr>
          <p:cNvSpPr/>
          <p:nvPr/>
        </p:nvSpPr>
        <p:spPr>
          <a:xfrm>
            <a:off x="2890922" y="3277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A0F45F30-2B89-4E76-A13C-BD8996CBB99F}"/>
              </a:ext>
            </a:extLst>
          </p:cNvPr>
          <p:cNvSpPr/>
          <p:nvPr/>
        </p:nvSpPr>
        <p:spPr>
          <a:xfrm>
            <a:off x="2845487" y="3331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EE8FAF2-57B8-4A58-A7FB-1DD6ECDA4049}"/>
              </a:ext>
            </a:extLst>
          </p:cNvPr>
          <p:cNvSpPr/>
          <p:nvPr/>
        </p:nvSpPr>
        <p:spPr>
          <a:xfrm>
            <a:off x="3236098" y="284431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46236192-A6F1-429E-859E-C2082707970C}"/>
              </a:ext>
            </a:extLst>
          </p:cNvPr>
          <p:cNvSpPr/>
          <p:nvPr/>
        </p:nvSpPr>
        <p:spPr>
          <a:xfrm>
            <a:off x="3136572" y="3133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AEB0FC16-7956-42A6-9F93-A870859B9C02}"/>
              </a:ext>
            </a:extLst>
          </p:cNvPr>
          <p:cNvSpPr/>
          <p:nvPr/>
        </p:nvSpPr>
        <p:spPr>
          <a:xfrm>
            <a:off x="3208648" y="31874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71AA370-3F26-4B3C-BBA8-F6AE12C4E5C9}"/>
              </a:ext>
            </a:extLst>
          </p:cNvPr>
          <p:cNvSpPr/>
          <p:nvPr/>
        </p:nvSpPr>
        <p:spPr>
          <a:xfrm>
            <a:off x="3129195" y="330471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463542CA-FDB2-4EA1-8CAD-06C1F7F1983A}"/>
              </a:ext>
            </a:extLst>
          </p:cNvPr>
          <p:cNvSpPr/>
          <p:nvPr/>
        </p:nvSpPr>
        <p:spPr>
          <a:xfrm>
            <a:off x="3126483" y="33826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00A52AA-8EED-4E16-9C93-CFB702B3C39A}"/>
              </a:ext>
            </a:extLst>
          </p:cNvPr>
          <p:cNvSpPr/>
          <p:nvPr/>
        </p:nvSpPr>
        <p:spPr>
          <a:xfrm>
            <a:off x="3210591" y="3301689"/>
            <a:ext cx="54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8" name="Group 467">
            <a:extLst>
              <a:ext uri="{FF2B5EF4-FFF2-40B4-BE49-F238E27FC236}">
                <a16:creationId xmlns:a16="http://schemas.microsoft.com/office/drawing/2014/main" id="{F3E5158D-38C9-41F3-87C9-966FCC2A58F0}"/>
              </a:ext>
            </a:extLst>
          </p:cNvPr>
          <p:cNvGrpSpPr/>
          <p:nvPr/>
        </p:nvGrpSpPr>
        <p:grpSpPr>
          <a:xfrm>
            <a:off x="3277251" y="1497711"/>
            <a:ext cx="2412874" cy="2374029"/>
            <a:chOff x="3698613" y="1940650"/>
            <a:chExt cx="2412874" cy="2374029"/>
          </a:xfrm>
        </p:grpSpPr>
        <p:cxnSp>
          <p:nvCxnSpPr>
            <p:cNvPr id="12" name="Straight Connector 11">
              <a:extLst>
                <a:ext uri="{FF2B5EF4-FFF2-40B4-BE49-F238E27FC236}">
                  <a16:creationId xmlns:a16="http://schemas.microsoft.com/office/drawing/2014/main" id="{6F21C01B-B37E-4C48-80A0-B840ED30A1AC}"/>
                </a:ext>
              </a:extLst>
            </p:cNvPr>
            <p:cNvCxnSpPr/>
            <p:nvPr/>
          </p:nvCxnSpPr>
          <p:spPr>
            <a:xfrm>
              <a:off x="3698613" y="3948930"/>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50" name="Rectangle 49">
              <a:extLst>
                <a:ext uri="{FF2B5EF4-FFF2-40B4-BE49-F238E27FC236}">
                  <a16:creationId xmlns:a16="http://schemas.microsoft.com/office/drawing/2014/main" id="{C2C7B948-F663-4AE2-BC05-8F0B8F92EE39}"/>
                </a:ext>
              </a:extLst>
            </p:cNvPr>
            <p:cNvSpPr/>
            <p:nvPr/>
          </p:nvSpPr>
          <p:spPr>
            <a:xfrm>
              <a:off x="3702086" y="359009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8FE88AAC-6A1B-41E1-B45D-1440317C471C}"/>
                </a:ext>
              </a:extLst>
            </p:cNvPr>
            <p:cNvSpPr/>
            <p:nvPr/>
          </p:nvSpPr>
          <p:spPr>
            <a:xfrm>
              <a:off x="3782214" y="372271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A36B374-1DD2-4BA1-B71A-E00B3A16B8D4}"/>
                </a:ext>
              </a:extLst>
            </p:cNvPr>
            <p:cNvSpPr/>
            <p:nvPr/>
          </p:nvSpPr>
          <p:spPr>
            <a:xfrm>
              <a:off x="3782214" y="35646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5B7AFF9-CF51-41FA-AF78-3408794B7AD9}"/>
                </a:ext>
              </a:extLst>
            </p:cNvPr>
            <p:cNvSpPr/>
            <p:nvPr/>
          </p:nvSpPr>
          <p:spPr>
            <a:xfrm>
              <a:off x="3702086" y="382865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857D7D9-87DC-4CA7-B75F-27BD0797A453}"/>
                </a:ext>
              </a:extLst>
            </p:cNvPr>
            <p:cNvSpPr/>
            <p:nvPr/>
          </p:nvSpPr>
          <p:spPr>
            <a:xfrm>
              <a:off x="3780866" y="382868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59BECB8-0F75-4084-9985-2DE99008EAB0}"/>
                </a:ext>
              </a:extLst>
            </p:cNvPr>
            <p:cNvSpPr/>
            <p:nvPr/>
          </p:nvSpPr>
          <p:spPr>
            <a:xfrm>
              <a:off x="3711460" y="3723089"/>
              <a:ext cx="54000" cy="108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21">
              <a:extLst>
                <a:ext uri="{FF2B5EF4-FFF2-40B4-BE49-F238E27FC236}">
                  <a16:creationId xmlns:a16="http://schemas.microsoft.com/office/drawing/2014/main" id="{3E626012-BE70-4DE9-990D-E7CC572DC601}"/>
                </a:ext>
              </a:extLst>
            </p:cNvPr>
            <p:cNvSpPr>
              <a:spLocks/>
            </p:cNvSpPr>
            <p:nvPr/>
          </p:nvSpPr>
          <p:spPr bwMode="auto">
            <a:xfrm>
              <a:off x="4838690" y="2795681"/>
              <a:ext cx="977564" cy="117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cxnSp>
          <p:nvCxnSpPr>
            <p:cNvPr id="62" name="Straight Connector 61">
              <a:extLst>
                <a:ext uri="{FF2B5EF4-FFF2-40B4-BE49-F238E27FC236}">
                  <a16:creationId xmlns:a16="http://schemas.microsoft.com/office/drawing/2014/main" id="{3C22E8C5-7E5A-4780-8EA2-98ADB7D04F4E}"/>
                </a:ext>
              </a:extLst>
            </p:cNvPr>
            <p:cNvCxnSpPr/>
            <p:nvPr/>
          </p:nvCxnSpPr>
          <p:spPr>
            <a:xfrm>
              <a:off x="5104418" y="396568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a:extLst>
                <a:ext uri="{FF2B5EF4-FFF2-40B4-BE49-F238E27FC236}">
                  <a16:creationId xmlns:a16="http://schemas.microsoft.com/office/drawing/2014/main" id="{0F56CA30-352D-4AA4-8BCC-EF22706C234B}"/>
                </a:ext>
              </a:extLst>
            </p:cNvPr>
            <p:cNvCxnSpPr/>
            <p:nvPr/>
          </p:nvCxnSpPr>
          <p:spPr>
            <a:xfrm>
              <a:off x="5497450" y="3965681"/>
              <a:ext cx="0" cy="7200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64" name="TextBox 63">
              <a:extLst>
                <a:ext uri="{FF2B5EF4-FFF2-40B4-BE49-F238E27FC236}">
                  <a16:creationId xmlns:a16="http://schemas.microsoft.com/office/drawing/2014/main" id="{374F8E99-E5F8-4F06-B21A-7AD9B3F988DC}"/>
                </a:ext>
              </a:extLst>
            </p:cNvPr>
            <p:cNvSpPr txBox="1"/>
            <p:nvPr/>
          </p:nvSpPr>
          <p:spPr>
            <a:xfrm>
              <a:off x="4901537" y="4037680"/>
              <a:ext cx="405880" cy="276999"/>
            </a:xfrm>
            <a:prstGeom prst="rect">
              <a:avLst/>
            </a:prstGeom>
            <a:noFill/>
          </p:spPr>
          <p:txBody>
            <a:bodyPr wrap="none" rtlCol="0">
              <a:spAutoFit/>
            </a:bodyPr>
            <a:lstStyle/>
            <a:p>
              <a:pPr algn="ctr"/>
              <a:r>
                <a:rPr lang="en-US" sz="1200" dirty="0">
                  <a:solidFill>
                    <a:srgbClr val="363636"/>
                  </a:solidFill>
                </a:rPr>
                <a:t>NR</a:t>
              </a:r>
              <a:endParaRPr lang="en-GB" sz="1200" dirty="0">
                <a:solidFill>
                  <a:srgbClr val="363636"/>
                </a:solidFill>
              </a:endParaRPr>
            </a:p>
          </p:txBody>
        </p:sp>
        <p:sp>
          <p:nvSpPr>
            <p:cNvPr id="65" name="TextBox 64">
              <a:extLst>
                <a:ext uri="{FF2B5EF4-FFF2-40B4-BE49-F238E27FC236}">
                  <a16:creationId xmlns:a16="http://schemas.microsoft.com/office/drawing/2014/main" id="{5531FA73-938F-4E41-9CCC-B0106D768169}"/>
                </a:ext>
              </a:extLst>
            </p:cNvPr>
            <p:cNvSpPr txBox="1"/>
            <p:nvPr/>
          </p:nvSpPr>
          <p:spPr>
            <a:xfrm>
              <a:off x="5362661" y="4037680"/>
              <a:ext cx="295273" cy="276999"/>
            </a:xfrm>
            <a:prstGeom prst="rect">
              <a:avLst/>
            </a:prstGeom>
            <a:noFill/>
          </p:spPr>
          <p:txBody>
            <a:bodyPr wrap="none" rtlCol="0">
              <a:spAutoFit/>
            </a:bodyPr>
            <a:lstStyle/>
            <a:p>
              <a:pPr algn="ctr"/>
              <a:r>
                <a:rPr lang="en-US" sz="1200" dirty="0">
                  <a:solidFill>
                    <a:srgbClr val="363636"/>
                  </a:solidFill>
                </a:rPr>
                <a:t>R</a:t>
              </a:r>
              <a:endParaRPr lang="en-GB" sz="1200" dirty="0">
                <a:solidFill>
                  <a:srgbClr val="363636"/>
                </a:solidFill>
              </a:endParaRPr>
            </a:p>
          </p:txBody>
        </p:sp>
        <p:sp>
          <p:nvSpPr>
            <p:cNvPr id="66" name="TextBox 65">
              <a:extLst>
                <a:ext uri="{FF2B5EF4-FFF2-40B4-BE49-F238E27FC236}">
                  <a16:creationId xmlns:a16="http://schemas.microsoft.com/office/drawing/2014/main" id="{9A334A74-0C22-4381-84B0-2BD93D12AE06}"/>
                </a:ext>
              </a:extLst>
            </p:cNvPr>
            <p:cNvSpPr txBox="1"/>
            <p:nvPr/>
          </p:nvSpPr>
          <p:spPr>
            <a:xfrm>
              <a:off x="4503353" y="2245224"/>
              <a:ext cx="1608134" cy="307777"/>
            </a:xfrm>
            <a:prstGeom prst="rect">
              <a:avLst/>
            </a:prstGeom>
            <a:noFill/>
          </p:spPr>
          <p:txBody>
            <a:bodyPr wrap="none" rtlCol="0">
              <a:spAutoFit/>
            </a:bodyPr>
            <a:lstStyle/>
            <a:p>
              <a:pPr algn="ctr"/>
              <a:r>
                <a:rPr lang="en-US" sz="1400" dirty="0">
                  <a:solidFill>
                    <a:srgbClr val="363636"/>
                  </a:solidFill>
                </a:rPr>
                <a:t>Shannon diversity</a:t>
              </a:r>
              <a:endParaRPr lang="en-GB" sz="1400" dirty="0">
                <a:solidFill>
                  <a:srgbClr val="363636"/>
                </a:solidFill>
              </a:endParaRPr>
            </a:p>
          </p:txBody>
        </p:sp>
        <p:sp>
          <p:nvSpPr>
            <p:cNvPr id="67" name="TextBox 66">
              <a:extLst>
                <a:ext uri="{FF2B5EF4-FFF2-40B4-BE49-F238E27FC236}">
                  <a16:creationId xmlns:a16="http://schemas.microsoft.com/office/drawing/2014/main" id="{6BF432BA-8252-4B38-9942-CFD17809CECC}"/>
                </a:ext>
              </a:extLst>
            </p:cNvPr>
            <p:cNvSpPr txBox="1"/>
            <p:nvPr/>
          </p:nvSpPr>
          <p:spPr>
            <a:xfrm>
              <a:off x="4802431" y="3691739"/>
              <a:ext cx="742511" cy="276999"/>
            </a:xfrm>
            <a:prstGeom prst="rect">
              <a:avLst/>
            </a:prstGeom>
            <a:noFill/>
          </p:spPr>
          <p:txBody>
            <a:bodyPr wrap="none" rtlCol="0">
              <a:spAutoFit/>
            </a:bodyPr>
            <a:lstStyle/>
            <a:p>
              <a:pPr algn="ctr"/>
              <a:r>
                <a:rPr lang="en-US" sz="1200" dirty="0">
                  <a:solidFill>
                    <a:srgbClr val="363636"/>
                  </a:solidFill>
                </a:rPr>
                <a:t>p=0.021</a:t>
              </a:r>
              <a:endParaRPr lang="en-GB" sz="1200" dirty="0">
                <a:solidFill>
                  <a:srgbClr val="363636"/>
                </a:solidFill>
              </a:endParaRPr>
            </a:p>
          </p:txBody>
        </p:sp>
        <p:sp>
          <p:nvSpPr>
            <p:cNvPr id="95" name="TextBox 94">
              <a:extLst>
                <a:ext uri="{FF2B5EF4-FFF2-40B4-BE49-F238E27FC236}">
                  <a16:creationId xmlns:a16="http://schemas.microsoft.com/office/drawing/2014/main" id="{5F9C6363-7AC7-46AD-BB72-0D25F85E6A0E}"/>
                </a:ext>
              </a:extLst>
            </p:cNvPr>
            <p:cNvSpPr txBox="1"/>
            <p:nvPr/>
          </p:nvSpPr>
          <p:spPr>
            <a:xfrm>
              <a:off x="4418473" y="2621301"/>
              <a:ext cx="397866" cy="35463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1.1</a:t>
              </a:r>
            </a:p>
          </p:txBody>
        </p:sp>
        <p:sp>
          <p:nvSpPr>
            <p:cNvPr id="96" name="Line 6">
              <a:extLst>
                <a:ext uri="{FF2B5EF4-FFF2-40B4-BE49-F238E27FC236}">
                  <a16:creationId xmlns:a16="http://schemas.microsoft.com/office/drawing/2014/main" id="{C646CD9E-6C36-41E9-8355-4AF1B0A48AF5}"/>
                </a:ext>
              </a:extLst>
            </p:cNvPr>
            <p:cNvSpPr>
              <a:spLocks noChangeShapeType="1"/>
            </p:cNvSpPr>
            <p:nvPr/>
          </p:nvSpPr>
          <p:spPr bwMode="auto">
            <a:xfrm>
              <a:off x="4755451" y="280019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7" name="Line 7">
              <a:extLst>
                <a:ext uri="{FF2B5EF4-FFF2-40B4-BE49-F238E27FC236}">
                  <a16:creationId xmlns:a16="http://schemas.microsoft.com/office/drawing/2014/main" id="{DFCB27A7-1453-4C62-A59B-4A32473BD7A0}"/>
                </a:ext>
              </a:extLst>
            </p:cNvPr>
            <p:cNvSpPr>
              <a:spLocks noChangeShapeType="1"/>
            </p:cNvSpPr>
            <p:nvPr/>
          </p:nvSpPr>
          <p:spPr bwMode="auto">
            <a:xfrm>
              <a:off x="4755451" y="30981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8" name="Line 8">
              <a:extLst>
                <a:ext uri="{FF2B5EF4-FFF2-40B4-BE49-F238E27FC236}">
                  <a16:creationId xmlns:a16="http://schemas.microsoft.com/office/drawing/2014/main" id="{67BE3452-BC96-4484-BB2A-A6F4B23841B7}"/>
                </a:ext>
              </a:extLst>
            </p:cNvPr>
            <p:cNvSpPr>
              <a:spLocks noChangeShapeType="1"/>
            </p:cNvSpPr>
            <p:nvPr/>
          </p:nvSpPr>
          <p:spPr bwMode="auto">
            <a:xfrm>
              <a:off x="4755451" y="338268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9" name="Line 9">
              <a:extLst>
                <a:ext uri="{FF2B5EF4-FFF2-40B4-BE49-F238E27FC236}">
                  <a16:creationId xmlns:a16="http://schemas.microsoft.com/office/drawing/2014/main" id="{6B4D7ED4-E361-45E6-8231-7FCD45EF5F50}"/>
                </a:ext>
              </a:extLst>
            </p:cNvPr>
            <p:cNvSpPr>
              <a:spLocks noChangeShapeType="1"/>
            </p:cNvSpPr>
            <p:nvPr/>
          </p:nvSpPr>
          <p:spPr bwMode="auto">
            <a:xfrm>
              <a:off x="4755451" y="36764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0" name="Line 10">
              <a:extLst>
                <a:ext uri="{FF2B5EF4-FFF2-40B4-BE49-F238E27FC236}">
                  <a16:creationId xmlns:a16="http://schemas.microsoft.com/office/drawing/2014/main" id="{E7EF16E0-3D88-4285-8814-6F599EA3AFB6}"/>
                </a:ext>
              </a:extLst>
            </p:cNvPr>
            <p:cNvSpPr>
              <a:spLocks noChangeShapeType="1"/>
            </p:cNvSpPr>
            <p:nvPr/>
          </p:nvSpPr>
          <p:spPr bwMode="auto">
            <a:xfrm>
              <a:off x="4755451" y="39640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2" name="TextBox 101">
              <a:extLst>
                <a:ext uri="{FF2B5EF4-FFF2-40B4-BE49-F238E27FC236}">
                  <a16:creationId xmlns:a16="http://schemas.microsoft.com/office/drawing/2014/main" id="{3F2DFA11-C742-42C2-9F69-2C4F0416EC76}"/>
                </a:ext>
              </a:extLst>
            </p:cNvPr>
            <p:cNvSpPr txBox="1"/>
            <p:nvPr/>
          </p:nvSpPr>
          <p:spPr>
            <a:xfrm>
              <a:off x="4418478" y="2920333"/>
              <a:ext cx="397866" cy="35463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a:t>
              </a:r>
            </a:p>
          </p:txBody>
        </p:sp>
        <p:sp>
          <p:nvSpPr>
            <p:cNvPr id="103" name="TextBox 102">
              <a:extLst>
                <a:ext uri="{FF2B5EF4-FFF2-40B4-BE49-F238E27FC236}">
                  <a16:creationId xmlns:a16="http://schemas.microsoft.com/office/drawing/2014/main" id="{BB04BFFA-A04F-4C74-8899-DAB49BA42677}"/>
                </a:ext>
              </a:extLst>
            </p:cNvPr>
            <p:cNvSpPr txBox="1"/>
            <p:nvPr/>
          </p:nvSpPr>
          <p:spPr>
            <a:xfrm>
              <a:off x="4418478" y="3204756"/>
              <a:ext cx="397866" cy="35463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0.9</a:t>
              </a:r>
            </a:p>
          </p:txBody>
        </p:sp>
        <p:sp>
          <p:nvSpPr>
            <p:cNvPr id="104" name="TextBox 103">
              <a:extLst>
                <a:ext uri="{FF2B5EF4-FFF2-40B4-BE49-F238E27FC236}">
                  <a16:creationId xmlns:a16="http://schemas.microsoft.com/office/drawing/2014/main" id="{80A51EA5-D69B-490A-B293-8E3CA0D5F2D5}"/>
                </a:ext>
              </a:extLst>
            </p:cNvPr>
            <p:cNvSpPr txBox="1"/>
            <p:nvPr/>
          </p:nvSpPr>
          <p:spPr>
            <a:xfrm>
              <a:off x="4418478" y="3498377"/>
              <a:ext cx="397866" cy="35463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0.8</a:t>
              </a:r>
            </a:p>
          </p:txBody>
        </p:sp>
        <p:sp>
          <p:nvSpPr>
            <p:cNvPr id="105" name="TextBox 104">
              <a:extLst>
                <a:ext uri="{FF2B5EF4-FFF2-40B4-BE49-F238E27FC236}">
                  <a16:creationId xmlns:a16="http://schemas.microsoft.com/office/drawing/2014/main" id="{5DC1C2B8-A279-4089-9C81-972CDE9BA7DA}"/>
                </a:ext>
              </a:extLst>
            </p:cNvPr>
            <p:cNvSpPr txBox="1"/>
            <p:nvPr/>
          </p:nvSpPr>
          <p:spPr>
            <a:xfrm>
              <a:off x="4418478" y="3785865"/>
              <a:ext cx="397866" cy="354636"/>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0.7</a:t>
              </a:r>
            </a:p>
          </p:txBody>
        </p:sp>
        <p:sp>
          <p:nvSpPr>
            <p:cNvPr id="71" name="Rectangle 70">
              <a:extLst>
                <a:ext uri="{FF2B5EF4-FFF2-40B4-BE49-F238E27FC236}">
                  <a16:creationId xmlns:a16="http://schemas.microsoft.com/office/drawing/2014/main" id="{D6C9619B-9AFF-40A4-B747-6D6062BDD56C}"/>
                </a:ext>
              </a:extLst>
            </p:cNvPr>
            <p:cNvSpPr/>
            <p:nvPr/>
          </p:nvSpPr>
          <p:spPr>
            <a:xfrm>
              <a:off x="5060549" y="28827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id="{3F1C6076-CBA5-40A9-88F8-E85BA11515D9}"/>
                </a:ext>
              </a:extLst>
            </p:cNvPr>
            <p:cNvGrpSpPr/>
            <p:nvPr/>
          </p:nvGrpSpPr>
          <p:grpSpPr>
            <a:xfrm>
              <a:off x="4981854" y="2932740"/>
              <a:ext cx="256882" cy="254745"/>
              <a:chOff x="5657269" y="3140560"/>
              <a:chExt cx="256882" cy="254745"/>
            </a:xfrm>
          </p:grpSpPr>
          <p:cxnSp>
            <p:nvCxnSpPr>
              <p:cNvPr id="111" name="Straight Connector 110">
                <a:extLst>
                  <a:ext uri="{FF2B5EF4-FFF2-40B4-BE49-F238E27FC236}">
                    <a16:creationId xmlns:a16="http://schemas.microsoft.com/office/drawing/2014/main" id="{15649784-D661-4925-95B8-1FFCDD7F7EE8}"/>
                  </a:ext>
                </a:extLst>
              </p:cNvPr>
              <p:cNvCxnSpPr>
                <a:cxnSpLocks/>
              </p:cNvCxnSpPr>
              <p:nvPr/>
            </p:nvCxnSpPr>
            <p:spPr>
              <a:xfrm>
                <a:off x="5657269" y="3259091"/>
                <a:ext cx="256882"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2" name="Straight Connector 111">
                <a:extLst>
                  <a:ext uri="{FF2B5EF4-FFF2-40B4-BE49-F238E27FC236}">
                    <a16:creationId xmlns:a16="http://schemas.microsoft.com/office/drawing/2014/main" id="{2CC3E162-21D8-4CB0-AE0D-FF68214C196A}"/>
                  </a:ext>
                </a:extLst>
              </p:cNvPr>
              <p:cNvCxnSpPr>
                <a:cxnSpLocks/>
              </p:cNvCxnSpPr>
              <p:nvPr/>
            </p:nvCxnSpPr>
            <p:spPr>
              <a:xfrm>
                <a:off x="5695710" y="3140914"/>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3" name="Straight Connector 112">
                <a:extLst>
                  <a:ext uri="{FF2B5EF4-FFF2-40B4-BE49-F238E27FC236}">
                    <a16:creationId xmlns:a16="http://schemas.microsoft.com/office/drawing/2014/main" id="{76DE65B3-A729-4EF2-A040-913B007BEA7C}"/>
                  </a:ext>
                </a:extLst>
              </p:cNvPr>
              <p:cNvCxnSpPr>
                <a:cxnSpLocks/>
              </p:cNvCxnSpPr>
              <p:nvPr/>
            </p:nvCxnSpPr>
            <p:spPr>
              <a:xfrm>
                <a:off x="5695710" y="3384791"/>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5" name="Straight Connector 114">
                <a:extLst>
                  <a:ext uri="{FF2B5EF4-FFF2-40B4-BE49-F238E27FC236}">
                    <a16:creationId xmlns:a16="http://schemas.microsoft.com/office/drawing/2014/main" id="{90735CFC-C0F0-4DFF-B9BC-2676366B7885}"/>
                  </a:ext>
                </a:extLst>
              </p:cNvPr>
              <p:cNvCxnSpPr>
                <a:cxnSpLocks/>
              </p:cNvCxnSpPr>
              <p:nvPr/>
            </p:nvCxnSpPr>
            <p:spPr>
              <a:xfrm flipH="1">
                <a:off x="5785710" y="3140560"/>
                <a:ext cx="0" cy="254745"/>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grpSp>
          <p:nvGrpSpPr>
            <p:cNvPr id="117" name="Group 116">
              <a:extLst>
                <a:ext uri="{FF2B5EF4-FFF2-40B4-BE49-F238E27FC236}">
                  <a16:creationId xmlns:a16="http://schemas.microsoft.com/office/drawing/2014/main" id="{F9BDE3F3-499E-4F90-8426-0EB1FD5F4F55}"/>
                </a:ext>
              </a:extLst>
            </p:cNvPr>
            <p:cNvGrpSpPr/>
            <p:nvPr/>
          </p:nvGrpSpPr>
          <p:grpSpPr>
            <a:xfrm>
              <a:off x="5423004" y="2966435"/>
              <a:ext cx="180001" cy="558437"/>
              <a:chOff x="5657269" y="3140560"/>
              <a:chExt cx="256882" cy="254745"/>
            </a:xfrm>
          </p:grpSpPr>
          <p:cxnSp>
            <p:nvCxnSpPr>
              <p:cNvPr id="118" name="Straight Connector 117">
                <a:extLst>
                  <a:ext uri="{FF2B5EF4-FFF2-40B4-BE49-F238E27FC236}">
                    <a16:creationId xmlns:a16="http://schemas.microsoft.com/office/drawing/2014/main" id="{2CB66BF3-FD75-453D-B8C4-8BCF33D17028}"/>
                  </a:ext>
                </a:extLst>
              </p:cNvPr>
              <p:cNvCxnSpPr>
                <a:cxnSpLocks/>
              </p:cNvCxnSpPr>
              <p:nvPr/>
            </p:nvCxnSpPr>
            <p:spPr>
              <a:xfrm>
                <a:off x="5657269" y="3259091"/>
                <a:ext cx="256882"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19" name="Straight Connector 118">
                <a:extLst>
                  <a:ext uri="{FF2B5EF4-FFF2-40B4-BE49-F238E27FC236}">
                    <a16:creationId xmlns:a16="http://schemas.microsoft.com/office/drawing/2014/main" id="{F7777489-5954-4FE2-A712-F9346A045083}"/>
                  </a:ext>
                </a:extLst>
              </p:cNvPr>
              <p:cNvCxnSpPr>
                <a:cxnSpLocks/>
              </p:cNvCxnSpPr>
              <p:nvPr/>
            </p:nvCxnSpPr>
            <p:spPr>
              <a:xfrm>
                <a:off x="5695710" y="3140914"/>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20" name="Straight Connector 119">
                <a:extLst>
                  <a:ext uri="{FF2B5EF4-FFF2-40B4-BE49-F238E27FC236}">
                    <a16:creationId xmlns:a16="http://schemas.microsoft.com/office/drawing/2014/main" id="{3E933B5C-4016-49A4-9A28-3E1C1AE904AC}"/>
                  </a:ext>
                </a:extLst>
              </p:cNvPr>
              <p:cNvCxnSpPr>
                <a:cxnSpLocks/>
              </p:cNvCxnSpPr>
              <p:nvPr/>
            </p:nvCxnSpPr>
            <p:spPr>
              <a:xfrm>
                <a:off x="5695710" y="3384791"/>
                <a:ext cx="180000" cy="0"/>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21" name="Straight Connector 120">
                <a:extLst>
                  <a:ext uri="{FF2B5EF4-FFF2-40B4-BE49-F238E27FC236}">
                    <a16:creationId xmlns:a16="http://schemas.microsoft.com/office/drawing/2014/main" id="{341C3232-5826-4AD1-919B-BB6A8FB6DBC3}"/>
                  </a:ext>
                </a:extLst>
              </p:cNvPr>
              <p:cNvCxnSpPr>
                <a:cxnSpLocks/>
              </p:cNvCxnSpPr>
              <p:nvPr/>
            </p:nvCxnSpPr>
            <p:spPr>
              <a:xfrm flipH="1">
                <a:off x="5785710" y="3140560"/>
                <a:ext cx="0" cy="254745"/>
              </a:xfrm>
              <a:prstGeom prst="line">
                <a:avLst/>
              </a:pr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sp>
          <p:nvSpPr>
            <p:cNvPr id="122" name="TextBox 121">
              <a:extLst>
                <a:ext uri="{FF2B5EF4-FFF2-40B4-BE49-F238E27FC236}">
                  <a16:creationId xmlns:a16="http://schemas.microsoft.com/office/drawing/2014/main" id="{223B41E4-D335-4970-BF5B-BB98342FDFD5}"/>
                </a:ext>
              </a:extLst>
            </p:cNvPr>
            <p:cNvSpPr txBox="1"/>
            <p:nvPr/>
          </p:nvSpPr>
          <p:spPr>
            <a:xfrm rot="16200000">
              <a:off x="3701826" y="3251975"/>
              <a:ext cx="1402948" cy="240066"/>
            </a:xfrm>
            <a:prstGeom prst="rect">
              <a:avLst/>
            </a:prstGeom>
            <a:noFill/>
          </p:spPr>
          <p:txBody>
            <a:bodyPr wrap="none" rtlCol="0">
              <a:spAutoFit/>
            </a:bodyPr>
            <a:lstStyle/>
            <a:p>
              <a:pPr algn="ctr">
                <a:lnSpc>
                  <a:spcPct val="80000"/>
                </a:lnSpc>
              </a:pPr>
              <a:r>
                <a:rPr lang="en-US" sz="1200" dirty="0">
                  <a:solidFill>
                    <a:schemeClr val="tx1"/>
                  </a:solidFill>
                </a:rPr>
                <a:t>Shannon diversity</a:t>
              </a:r>
            </a:p>
          </p:txBody>
        </p:sp>
        <p:sp>
          <p:nvSpPr>
            <p:cNvPr id="123" name="Rectangle 122">
              <a:extLst>
                <a:ext uri="{FF2B5EF4-FFF2-40B4-BE49-F238E27FC236}">
                  <a16:creationId xmlns:a16="http://schemas.microsoft.com/office/drawing/2014/main" id="{6A96E4F2-C493-4610-AACF-F9FAB6357B84}"/>
                </a:ext>
              </a:extLst>
            </p:cNvPr>
            <p:cNvSpPr/>
            <p:nvPr/>
          </p:nvSpPr>
          <p:spPr>
            <a:xfrm>
              <a:off x="5146295" y="28907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2FCC688F-AA15-48BE-992C-2639F7F5C3A3}"/>
                </a:ext>
              </a:extLst>
            </p:cNvPr>
            <p:cNvSpPr/>
            <p:nvPr/>
          </p:nvSpPr>
          <p:spPr>
            <a:xfrm>
              <a:off x="4987244" y="290978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72D814E8-1D50-4146-AB04-2CCFFEBA9D90}"/>
                </a:ext>
              </a:extLst>
            </p:cNvPr>
            <p:cNvSpPr/>
            <p:nvPr/>
          </p:nvSpPr>
          <p:spPr>
            <a:xfrm>
              <a:off x="5047296" y="29958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4AB77809-BF25-4B64-899D-D91E10BBDF2C}"/>
                </a:ext>
              </a:extLst>
            </p:cNvPr>
            <p:cNvSpPr/>
            <p:nvPr/>
          </p:nvSpPr>
          <p:spPr>
            <a:xfrm>
              <a:off x="5137361" y="30228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47BD2F2C-FF7D-4FCF-AC21-10C248A68955}"/>
                </a:ext>
              </a:extLst>
            </p:cNvPr>
            <p:cNvSpPr/>
            <p:nvPr/>
          </p:nvSpPr>
          <p:spPr>
            <a:xfrm>
              <a:off x="4981665" y="309015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BD8AA19A-D183-455E-83EA-5ECB9AC3B27A}"/>
                </a:ext>
              </a:extLst>
            </p:cNvPr>
            <p:cNvSpPr/>
            <p:nvPr/>
          </p:nvSpPr>
          <p:spPr>
            <a:xfrm>
              <a:off x="5047296" y="3115500"/>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3D38689F-4912-46EA-9BF1-00DD583219FF}"/>
                </a:ext>
              </a:extLst>
            </p:cNvPr>
            <p:cNvSpPr/>
            <p:nvPr/>
          </p:nvSpPr>
          <p:spPr>
            <a:xfrm>
              <a:off x="5130260" y="310802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52B5B60-8EB2-40EB-B32D-77E2B5131C11}"/>
                </a:ext>
              </a:extLst>
            </p:cNvPr>
            <p:cNvSpPr/>
            <p:nvPr/>
          </p:nvSpPr>
          <p:spPr>
            <a:xfrm>
              <a:off x="5209587" y="310760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07E1E7DD-EB72-4B84-911C-9D6250468A61}"/>
                </a:ext>
              </a:extLst>
            </p:cNvPr>
            <p:cNvSpPr/>
            <p:nvPr/>
          </p:nvSpPr>
          <p:spPr>
            <a:xfrm>
              <a:off x="5092295" y="322278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D6813576-D7FE-429F-B106-19F39927F2EC}"/>
                </a:ext>
              </a:extLst>
            </p:cNvPr>
            <p:cNvSpPr/>
            <p:nvPr/>
          </p:nvSpPr>
          <p:spPr>
            <a:xfrm>
              <a:off x="5437961" y="287285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7F2885DA-3056-47FD-A58E-01B6109D0FDA}"/>
                </a:ext>
              </a:extLst>
            </p:cNvPr>
            <p:cNvSpPr/>
            <p:nvPr/>
          </p:nvSpPr>
          <p:spPr>
            <a:xfrm>
              <a:off x="5528818" y="2889236"/>
              <a:ext cx="72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6B0D7B6F-7EED-4D07-A1FE-0C7C38DAE342}"/>
                </a:ext>
              </a:extLst>
            </p:cNvPr>
            <p:cNvSpPr/>
            <p:nvPr/>
          </p:nvSpPr>
          <p:spPr>
            <a:xfrm>
              <a:off x="5373275" y="307430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5C408769-0D96-4966-88CA-3CEEDC713DA3}"/>
                </a:ext>
              </a:extLst>
            </p:cNvPr>
            <p:cNvSpPr/>
            <p:nvPr/>
          </p:nvSpPr>
          <p:spPr>
            <a:xfrm>
              <a:off x="5443140" y="302910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0866B52F-CF0A-4AD6-ABF5-B4E9A43F45F8}"/>
                </a:ext>
              </a:extLst>
            </p:cNvPr>
            <p:cNvSpPr/>
            <p:nvPr/>
          </p:nvSpPr>
          <p:spPr>
            <a:xfrm>
              <a:off x="5442793" y="310685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DEF4DE69-5D4C-4FAB-8C4B-82B1754D8EBC}"/>
                </a:ext>
              </a:extLst>
            </p:cNvPr>
            <p:cNvSpPr/>
            <p:nvPr/>
          </p:nvSpPr>
          <p:spPr>
            <a:xfrm>
              <a:off x="5483297" y="313796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4622C155-BA04-48EC-A7A0-9AFD16CA104D}"/>
                </a:ext>
              </a:extLst>
            </p:cNvPr>
            <p:cNvSpPr/>
            <p:nvPr/>
          </p:nvSpPr>
          <p:spPr>
            <a:xfrm>
              <a:off x="5454215" y="32302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071E762C-D9CC-4F81-9973-48589B4E52C2}"/>
                </a:ext>
              </a:extLst>
            </p:cNvPr>
            <p:cNvSpPr/>
            <p:nvPr/>
          </p:nvSpPr>
          <p:spPr>
            <a:xfrm>
              <a:off x="5537158" y="3230211"/>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A70E158A-8BDE-452A-BDAF-21CF3617B38C}"/>
                </a:ext>
              </a:extLst>
            </p:cNvPr>
            <p:cNvSpPr/>
            <p:nvPr/>
          </p:nvSpPr>
          <p:spPr>
            <a:xfrm>
              <a:off x="5515883" y="3507077"/>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3FC788E3-FE20-41DD-B46C-11F586F3A740}"/>
                </a:ext>
              </a:extLst>
            </p:cNvPr>
            <p:cNvSpPr/>
            <p:nvPr/>
          </p:nvSpPr>
          <p:spPr>
            <a:xfrm>
              <a:off x="5491961" y="3579076"/>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D6B27C63-AFB2-49AD-9A56-15D6D9C598B7}"/>
                </a:ext>
              </a:extLst>
            </p:cNvPr>
            <p:cNvSpPr/>
            <p:nvPr/>
          </p:nvSpPr>
          <p:spPr>
            <a:xfrm>
              <a:off x="5449948" y="3773444"/>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818B48CA-9698-400B-9D9A-C4D8BDC7D6F1}"/>
                </a:ext>
              </a:extLst>
            </p:cNvPr>
            <p:cNvSpPr/>
            <p:nvPr/>
          </p:nvSpPr>
          <p:spPr>
            <a:xfrm>
              <a:off x="5526758" y="374052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a:extLst>
                <a:ext uri="{FF2B5EF4-FFF2-40B4-BE49-F238E27FC236}">
                  <a16:creationId xmlns:a16="http://schemas.microsoft.com/office/drawing/2014/main" id="{53E33DE6-FB3D-4E99-A011-3588CA14C4E4}"/>
                </a:ext>
              </a:extLst>
            </p:cNvPr>
            <p:cNvSpPr txBox="1"/>
            <p:nvPr/>
          </p:nvSpPr>
          <p:spPr>
            <a:xfrm>
              <a:off x="4016643" y="1940650"/>
              <a:ext cx="639919" cy="338554"/>
            </a:xfrm>
            <a:prstGeom prst="rect">
              <a:avLst/>
            </a:prstGeom>
            <a:noFill/>
          </p:spPr>
          <p:txBody>
            <a:bodyPr wrap="none" rtlCol="0">
              <a:spAutoFit/>
            </a:bodyPr>
            <a:lstStyle/>
            <a:p>
              <a:pPr algn="ctr"/>
              <a:r>
                <a:rPr lang="en-US" sz="1600" b="1" dirty="0">
                  <a:solidFill>
                    <a:srgbClr val="363636"/>
                  </a:solidFill>
                </a:rPr>
                <a:t>ORR</a:t>
              </a:r>
              <a:endParaRPr lang="en-GB" sz="1600" b="1" dirty="0">
                <a:solidFill>
                  <a:srgbClr val="363636"/>
                </a:solidFill>
              </a:endParaRPr>
            </a:p>
          </p:txBody>
        </p:sp>
      </p:grpSp>
      <p:sp>
        <p:nvSpPr>
          <p:cNvPr id="148" name="TextBox 147">
            <a:extLst>
              <a:ext uri="{FF2B5EF4-FFF2-40B4-BE49-F238E27FC236}">
                <a16:creationId xmlns:a16="http://schemas.microsoft.com/office/drawing/2014/main" id="{19E54B11-6C65-41D8-921D-565E63908429}"/>
              </a:ext>
            </a:extLst>
          </p:cNvPr>
          <p:cNvSpPr txBox="1"/>
          <p:nvPr/>
        </p:nvSpPr>
        <p:spPr>
          <a:xfrm>
            <a:off x="269888" y="4941866"/>
            <a:ext cx="1780146" cy="276999"/>
          </a:xfrm>
          <a:prstGeom prst="rect">
            <a:avLst/>
          </a:prstGeom>
          <a:noFill/>
        </p:spPr>
        <p:txBody>
          <a:bodyPr wrap="square">
            <a:spAutoFit/>
          </a:bodyPr>
          <a:lstStyle/>
          <a:p>
            <a:r>
              <a:rPr lang="en-US" sz="1200" dirty="0">
                <a:solidFill>
                  <a:srgbClr val="363636"/>
                </a:solidFill>
              </a:rPr>
              <a:t>TCR </a:t>
            </a:r>
            <a:r>
              <a:rPr lang="en-US" sz="1200" dirty="0" err="1">
                <a:solidFill>
                  <a:srgbClr val="363636"/>
                </a:solidFill>
              </a:rPr>
              <a:t>clonality</a:t>
            </a:r>
            <a:endParaRPr lang="en-GB" sz="1200" dirty="0">
              <a:solidFill>
                <a:srgbClr val="363636"/>
              </a:solidFill>
            </a:endParaRPr>
          </a:p>
        </p:txBody>
      </p:sp>
      <p:sp>
        <p:nvSpPr>
          <p:cNvPr id="149" name="Arrow: Down 148">
            <a:extLst>
              <a:ext uri="{FF2B5EF4-FFF2-40B4-BE49-F238E27FC236}">
                <a16:creationId xmlns:a16="http://schemas.microsoft.com/office/drawing/2014/main" id="{561C6A65-86DD-4AB4-9EA1-339A2E14E874}"/>
              </a:ext>
            </a:extLst>
          </p:cNvPr>
          <p:cNvSpPr/>
          <p:nvPr/>
        </p:nvSpPr>
        <p:spPr>
          <a:xfrm flipV="1">
            <a:off x="1525334" y="4535953"/>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151" name="TextBox 150">
            <a:extLst>
              <a:ext uri="{FF2B5EF4-FFF2-40B4-BE49-F238E27FC236}">
                <a16:creationId xmlns:a16="http://schemas.microsoft.com/office/drawing/2014/main" id="{A3C12572-6A1B-4124-90E6-FC109748F217}"/>
              </a:ext>
            </a:extLst>
          </p:cNvPr>
          <p:cNvSpPr txBox="1"/>
          <p:nvPr/>
        </p:nvSpPr>
        <p:spPr>
          <a:xfrm>
            <a:off x="7012286" y="1497711"/>
            <a:ext cx="582211" cy="338554"/>
          </a:xfrm>
          <a:prstGeom prst="rect">
            <a:avLst/>
          </a:prstGeom>
          <a:noFill/>
        </p:spPr>
        <p:txBody>
          <a:bodyPr wrap="none" rtlCol="0">
            <a:spAutoFit/>
          </a:bodyPr>
          <a:lstStyle/>
          <a:p>
            <a:pPr algn="ctr"/>
            <a:r>
              <a:rPr lang="en-US" sz="1600" b="1" dirty="0">
                <a:solidFill>
                  <a:schemeClr val="tx1"/>
                </a:solidFill>
              </a:rPr>
              <a:t>PFS</a:t>
            </a:r>
            <a:endParaRPr lang="en-GB" sz="1600" b="1" dirty="0">
              <a:solidFill>
                <a:schemeClr val="tx1"/>
              </a:solidFill>
            </a:endParaRPr>
          </a:p>
        </p:txBody>
      </p:sp>
      <p:grpSp>
        <p:nvGrpSpPr>
          <p:cNvPr id="263" name="Group 262">
            <a:extLst>
              <a:ext uri="{FF2B5EF4-FFF2-40B4-BE49-F238E27FC236}">
                <a16:creationId xmlns:a16="http://schemas.microsoft.com/office/drawing/2014/main" id="{FD97DE58-7A60-4B71-8EF4-A0DE28C6178A}"/>
              </a:ext>
            </a:extLst>
          </p:cNvPr>
          <p:cNvGrpSpPr/>
          <p:nvPr/>
        </p:nvGrpSpPr>
        <p:grpSpPr>
          <a:xfrm>
            <a:off x="5216190" y="2097679"/>
            <a:ext cx="2579974" cy="2036218"/>
            <a:chOff x="5593101" y="2748438"/>
            <a:chExt cx="2579974" cy="2036218"/>
          </a:xfrm>
        </p:grpSpPr>
        <p:sp>
          <p:nvSpPr>
            <p:cNvPr id="140" name="Rectangle 139">
              <a:extLst>
                <a:ext uri="{FF2B5EF4-FFF2-40B4-BE49-F238E27FC236}">
                  <a16:creationId xmlns:a16="http://schemas.microsoft.com/office/drawing/2014/main" id="{0671FBB3-C44B-4ACB-ADA6-741623EC9761}"/>
                </a:ext>
              </a:extLst>
            </p:cNvPr>
            <p:cNvSpPr/>
            <p:nvPr/>
          </p:nvSpPr>
          <p:spPr>
            <a:xfrm>
              <a:off x="5593101" y="320992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D436A279-BE8F-4242-9173-7D936AA8F67B}"/>
                </a:ext>
              </a:extLst>
            </p:cNvPr>
            <p:cNvSpPr/>
            <p:nvPr/>
          </p:nvSpPr>
          <p:spPr>
            <a:xfrm>
              <a:off x="5595044" y="328307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2" name="Group 181">
              <a:extLst>
                <a:ext uri="{FF2B5EF4-FFF2-40B4-BE49-F238E27FC236}">
                  <a16:creationId xmlns:a16="http://schemas.microsoft.com/office/drawing/2014/main" id="{E69AA78C-60DD-4D70-9924-6CC6EAB540D5}"/>
                </a:ext>
              </a:extLst>
            </p:cNvPr>
            <p:cNvGrpSpPr/>
            <p:nvPr/>
          </p:nvGrpSpPr>
          <p:grpSpPr>
            <a:xfrm>
              <a:off x="5847366" y="2748438"/>
              <a:ext cx="2325709" cy="2036218"/>
              <a:chOff x="7618656" y="5011594"/>
              <a:chExt cx="2325709" cy="1332726"/>
            </a:xfrm>
          </p:grpSpPr>
          <p:sp>
            <p:nvSpPr>
              <p:cNvPr id="153" name="Freeform 21">
                <a:extLst>
                  <a:ext uri="{FF2B5EF4-FFF2-40B4-BE49-F238E27FC236}">
                    <a16:creationId xmlns:a16="http://schemas.microsoft.com/office/drawing/2014/main" id="{D7A3F580-9E59-405D-BB0B-492D21AC5689}"/>
                  </a:ext>
                </a:extLst>
              </p:cNvPr>
              <p:cNvSpPr>
                <a:spLocks/>
              </p:cNvSpPr>
              <p:nvPr/>
            </p:nvSpPr>
            <p:spPr bwMode="auto">
              <a:xfrm>
                <a:off x="8220490" y="5082229"/>
                <a:ext cx="1548000" cy="917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6" name="Line 7">
                <a:extLst>
                  <a:ext uri="{FF2B5EF4-FFF2-40B4-BE49-F238E27FC236}">
                    <a16:creationId xmlns:a16="http://schemas.microsoft.com/office/drawing/2014/main" id="{0FE88212-4BBE-4A45-A0CE-13A94BB807C9}"/>
                  </a:ext>
                </a:extLst>
              </p:cNvPr>
              <p:cNvSpPr>
                <a:spLocks noChangeShapeType="1"/>
              </p:cNvSpPr>
              <p:nvPr/>
            </p:nvSpPr>
            <p:spPr bwMode="auto">
              <a:xfrm>
                <a:off x="8134256" y="507720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7" name="Line 8">
                <a:extLst>
                  <a:ext uri="{FF2B5EF4-FFF2-40B4-BE49-F238E27FC236}">
                    <a16:creationId xmlns:a16="http://schemas.microsoft.com/office/drawing/2014/main" id="{17404489-0621-489D-8CDF-A7796B0871F7}"/>
                  </a:ext>
                </a:extLst>
              </p:cNvPr>
              <p:cNvSpPr>
                <a:spLocks noChangeShapeType="1"/>
              </p:cNvSpPr>
              <p:nvPr/>
            </p:nvSpPr>
            <p:spPr bwMode="auto">
              <a:xfrm>
                <a:off x="8134256" y="529766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8" name="Line 9">
                <a:extLst>
                  <a:ext uri="{FF2B5EF4-FFF2-40B4-BE49-F238E27FC236}">
                    <a16:creationId xmlns:a16="http://schemas.microsoft.com/office/drawing/2014/main" id="{B35A9290-C29C-4C57-A77D-009DBBAE7E00}"/>
                  </a:ext>
                </a:extLst>
              </p:cNvPr>
              <p:cNvSpPr>
                <a:spLocks noChangeShapeType="1"/>
              </p:cNvSpPr>
              <p:nvPr/>
            </p:nvSpPr>
            <p:spPr bwMode="auto">
              <a:xfrm>
                <a:off x="8134256" y="55341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59" name="Line 10">
                <a:extLst>
                  <a:ext uri="{FF2B5EF4-FFF2-40B4-BE49-F238E27FC236}">
                    <a16:creationId xmlns:a16="http://schemas.microsoft.com/office/drawing/2014/main" id="{ED6F988C-9A98-46EF-8D67-5B56AF98D7AE}"/>
                  </a:ext>
                </a:extLst>
              </p:cNvPr>
              <p:cNvSpPr>
                <a:spLocks noChangeShapeType="1"/>
              </p:cNvSpPr>
              <p:nvPr/>
            </p:nvSpPr>
            <p:spPr bwMode="auto">
              <a:xfrm>
                <a:off x="8134256" y="576578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0" name="Line 11">
                <a:extLst>
                  <a:ext uri="{FF2B5EF4-FFF2-40B4-BE49-F238E27FC236}">
                    <a16:creationId xmlns:a16="http://schemas.microsoft.com/office/drawing/2014/main" id="{B3CEE8FD-63B9-402E-86C1-959C5724EF5E}"/>
                  </a:ext>
                </a:extLst>
              </p:cNvPr>
              <p:cNvSpPr>
                <a:spLocks noChangeShapeType="1"/>
              </p:cNvSpPr>
              <p:nvPr/>
            </p:nvSpPr>
            <p:spPr bwMode="auto">
              <a:xfrm>
                <a:off x="8134256" y="59998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1" name="TextBox 160">
                <a:extLst>
                  <a:ext uri="{FF2B5EF4-FFF2-40B4-BE49-F238E27FC236}">
                    <a16:creationId xmlns:a16="http://schemas.microsoft.com/office/drawing/2014/main" id="{6C490077-5E9D-45E8-910B-4961A2FE278A}"/>
                  </a:ext>
                </a:extLst>
              </p:cNvPr>
              <p:cNvSpPr txBox="1"/>
              <p:nvPr/>
            </p:nvSpPr>
            <p:spPr>
              <a:xfrm rot="16200000">
                <a:off x="7525201" y="5415652"/>
                <a:ext cx="433132" cy="246221"/>
              </a:xfrm>
              <a:prstGeom prst="rect">
                <a:avLst/>
              </a:prstGeom>
              <a:noFill/>
            </p:spPr>
            <p:txBody>
              <a:bodyPr wrap="none" rtlCol="0">
                <a:spAutoFit/>
              </a:bodyPr>
              <a:lstStyle/>
              <a:p>
                <a:pPr algn="ctr" fontAlgn="base">
                  <a:spcBef>
                    <a:spcPct val="0"/>
                  </a:spcBef>
                  <a:spcAft>
                    <a:spcPct val="0"/>
                  </a:spcAft>
                </a:pPr>
                <a:r>
                  <a:rPr lang="en-US" sz="1000" dirty="0">
                    <a:solidFill>
                      <a:srgbClr val="363636"/>
                    </a:solidFill>
                    <a:cs typeface="Arial" panose="020B0604020202020204" pitchFamily="34" charset="0"/>
                  </a:rPr>
                  <a:t>P</a:t>
                </a:r>
                <a:r>
                  <a:rPr lang="en-GB" sz="1000" dirty="0">
                    <a:solidFill>
                      <a:srgbClr val="363636"/>
                    </a:solidFill>
                    <a:cs typeface="Arial" panose="020B0604020202020204" pitchFamily="34" charset="0"/>
                  </a:rPr>
                  <a:t>FS</a:t>
                </a:r>
              </a:p>
            </p:txBody>
          </p:sp>
          <p:sp>
            <p:nvSpPr>
              <p:cNvPr id="162" name="TextBox 161">
                <a:extLst>
                  <a:ext uri="{FF2B5EF4-FFF2-40B4-BE49-F238E27FC236}">
                    <a16:creationId xmlns:a16="http://schemas.microsoft.com/office/drawing/2014/main" id="{D7FF1315-5DBE-4802-B6E3-49DBC0C8464B}"/>
                  </a:ext>
                </a:extLst>
              </p:cNvPr>
              <p:cNvSpPr txBox="1"/>
              <p:nvPr/>
            </p:nvSpPr>
            <p:spPr>
              <a:xfrm>
                <a:off x="7750674" y="5011594"/>
                <a:ext cx="396262" cy="113111"/>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100</a:t>
                </a:r>
              </a:p>
            </p:txBody>
          </p:sp>
          <p:sp>
            <p:nvSpPr>
              <p:cNvPr id="163" name="TextBox 162">
                <a:extLst>
                  <a:ext uri="{FF2B5EF4-FFF2-40B4-BE49-F238E27FC236}">
                    <a16:creationId xmlns:a16="http://schemas.microsoft.com/office/drawing/2014/main" id="{BCEE1791-A066-4F49-AB2B-E6DA6F930476}"/>
                  </a:ext>
                </a:extLst>
              </p:cNvPr>
              <p:cNvSpPr txBox="1"/>
              <p:nvPr/>
            </p:nvSpPr>
            <p:spPr>
              <a:xfrm>
                <a:off x="7821206" y="5240614"/>
                <a:ext cx="325730" cy="113111"/>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75</a:t>
                </a:r>
              </a:p>
            </p:txBody>
          </p:sp>
          <p:sp>
            <p:nvSpPr>
              <p:cNvPr id="164" name="TextBox 163">
                <a:extLst>
                  <a:ext uri="{FF2B5EF4-FFF2-40B4-BE49-F238E27FC236}">
                    <a16:creationId xmlns:a16="http://schemas.microsoft.com/office/drawing/2014/main" id="{D4C77B1A-1B4F-4096-83B1-885DBF209535}"/>
                  </a:ext>
                </a:extLst>
              </p:cNvPr>
              <p:cNvSpPr txBox="1"/>
              <p:nvPr/>
            </p:nvSpPr>
            <p:spPr>
              <a:xfrm>
                <a:off x="7821206" y="5477040"/>
                <a:ext cx="325730" cy="113111"/>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50</a:t>
                </a:r>
              </a:p>
            </p:txBody>
          </p:sp>
          <p:sp>
            <p:nvSpPr>
              <p:cNvPr id="165" name="TextBox 164">
                <a:extLst>
                  <a:ext uri="{FF2B5EF4-FFF2-40B4-BE49-F238E27FC236}">
                    <a16:creationId xmlns:a16="http://schemas.microsoft.com/office/drawing/2014/main" id="{D8332EE1-6401-40F9-80C3-D477F6934D3C}"/>
                  </a:ext>
                </a:extLst>
              </p:cNvPr>
              <p:cNvSpPr txBox="1"/>
              <p:nvPr/>
            </p:nvSpPr>
            <p:spPr>
              <a:xfrm>
                <a:off x="7821206" y="5708527"/>
                <a:ext cx="325730" cy="113111"/>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25</a:t>
                </a:r>
              </a:p>
            </p:txBody>
          </p:sp>
          <p:sp>
            <p:nvSpPr>
              <p:cNvPr id="166" name="TextBox 165">
                <a:extLst>
                  <a:ext uri="{FF2B5EF4-FFF2-40B4-BE49-F238E27FC236}">
                    <a16:creationId xmlns:a16="http://schemas.microsoft.com/office/drawing/2014/main" id="{EE7D121D-645C-4060-B0C7-2F31E344D543}"/>
                  </a:ext>
                </a:extLst>
              </p:cNvPr>
              <p:cNvSpPr txBox="1"/>
              <p:nvPr/>
            </p:nvSpPr>
            <p:spPr>
              <a:xfrm>
                <a:off x="7891746" y="5942483"/>
                <a:ext cx="255198" cy="113111"/>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0</a:t>
                </a:r>
              </a:p>
            </p:txBody>
          </p:sp>
          <p:grpSp>
            <p:nvGrpSpPr>
              <p:cNvPr id="181" name="Group 180">
                <a:extLst>
                  <a:ext uri="{FF2B5EF4-FFF2-40B4-BE49-F238E27FC236}">
                    <a16:creationId xmlns:a16="http://schemas.microsoft.com/office/drawing/2014/main" id="{E50BEB8F-2609-44BE-87B4-C7D996D07569}"/>
                  </a:ext>
                </a:extLst>
              </p:cNvPr>
              <p:cNvGrpSpPr/>
              <p:nvPr/>
            </p:nvGrpSpPr>
            <p:grpSpPr>
              <a:xfrm>
                <a:off x="8149796" y="6007686"/>
                <a:ext cx="1794569" cy="298591"/>
                <a:chOff x="8149796" y="6007686"/>
                <a:chExt cx="1794569" cy="298591"/>
              </a:xfrm>
            </p:grpSpPr>
            <p:sp>
              <p:nvSpPr>
                <p:cNvPr id="167" name="Line 21">
                  <a:extLst>
                    <a:ext uri="{FF2B5EF4-FFF2-40B4-BE49-F238E27FC236}">
                      <a16:creationId xmlns:a16="http://schemas.microsoft.com/office/drawing/2014/main" id="{67B92C25-7AF5-4E77-978A-20654135B30C}"/>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9C1AC709-2206-4323-AB03-5D9F79740736}"/>
                    </a:ext>
                  </a:extLst>
                </p:cNvPr>
                <p:cNvSpPr txBox="1"/>
                <p:nvPr/>
              </p:nvSpPr>
              <p:spPr>
                <a:xfrm>
                  <a:off x="9589533" y="6079686"/>
                  <a:ext cx="354832"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1000</a:t>
                  </a:r>
                </a:p>
              </p:txBody>
            </p:sp>
            <p:sp>
              <p:nvSpPr>
                <p:cNvPr id="169" name="Line 21">
                  <a:extLst>
                    <a:ext uri="{FF2B5EF4-FFF2-40B4-BE49-F238E27FC236}">
                      <a16:creationId xmlns:a16="http://schemas.microsoft.com/office/drawing/2014/main" id="{63897A89-D57A-4059-BA1A-27713A373AE3}"/>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AF550372-3FCF-4285-B1C7-E618D3DA72DA}"/>
                    </a:ext>
                  </a:extLst>
                </p:cNvPr>
                <p:cNvSpPr txBox="1"/>
                <p:nvPr/>
              </p:nvSpPr>
              <p:spPr>
                <a:xfrm>
                  <a:off x="9315692"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800</a:t>
                  </a:r>
                </a:p>
              </p:txBody>
            </p:sp>
            <p:sp>
              <p:nvSpPr>
                <p:cNvPr id="171" name="Line 21">
                  <a:extLst>
                    <a:ext uri="{FF2B5EF4-FFF2-40B4-BE49-F238E27FC236}">
                      <a16:creationId xmlns:a16="http://schemas.microsoft.com/office/drawing/2014/main" id="{C9EE4414-CF65-43EC-A3AF-6C32867DA73F}"/>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F1EAF08A-D8C5-4760-A4EF-F9889BD6A169}"/>
                    </a:ext>
                  </a:extLst>
                </p:cNvPr>
                <p:cNvSpPr txBox="1"/>
                <p:nvPr/>
              </p:nvSpPr>
              <p:spPr>
                <a:xfrm>
                  <a:off x="9006585"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600</a:t>
                  </a:r>
                </a:p>
              </p:txBody>
            </p:sp>
            <p:sp>
              <p:nvSpPr>
                <p:cNvPr id="173" name="Line 21">
                  <a:extLst>
                    <a:ext uri="{FF2B5EF4-FFF2-40B4-BE49-F238E27FC236}">
                      <a16:creationId xmlns:a16="http://schemas.microsoft.com/office/drawing/2014/main" id="{FF994943-BF79-4082-90EC-083962B88B24}"/>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6493F808-97E2-4936-8589-324C7CE78A55}"/>
                    </a:ext>
                  </a:extLst>
                </p:cNvPr>
                <p:cNvSpPr txBox="1"/>
                <p:nvPr/>
              </p:nvSpPr>
              <p:spPr>
                <a:xfrm>
                  <a:off x="8697478" y="6079686"/>
                  <a:ext cx="284300" cy="226591"/>
                </a:xfrm>
                <a:prstGeom prst="rect">
                  <a:avLst/>
                </a:prstGeom>
                <a:noFill/>
              </p:spPr>
              <p:txBody>
                <a:bodyPr wrap="none" lIns="36000" tIns="36000" rIns="36000" bIns="36000" rtlCol="0" anchor="t" anchorCtr="0">
                  <a:spAutoFit/>
                </a:bodyPr>
                <a:lstStyle/>
                <a:p>
                  <a:pPr algn="ctr"/>
                  <a:r>
                    <a:rPr lang="en-US" sz="1000" dirty="0">
                      <a:solidFill>
                        <a:srgbClr val="363636"/>
                      </a:solidFill>
                      <a:latin typeface="Arial" panose="020B0604020202020204" pitchFamily="34" charset="0"/>
                      <a:cs typeface="Arial" panose="020B0604020202020204" pitchFamily="34" charset="0"/>
                    </a:rPr>
                    <a:t>4</a:t>
                  </a:r>
                  <a:r>
                    <a:rPr lang="en-GB" sz="1000" dirty="0">
                      <a:solidFill>
                        <a:srgbClr val="363636"/>
                      </a:solidFill>
                      <a:latin typeface="Arial" panose="020B0604020202020204" pitchFamily="34" charset="0"/>
                      <a:cs typeface="Arial" panose="020B0604020202020204" pitchFamily="34" charset="0"/>
                    </a:rPr>
                    <a:t>00</a:t>
                  </a:r>
                </a:p>
              </p:txBody>
            </p:sp>
            <p:sp>
              <p:nvSpPr>
                <p:cNvPr id="175" name="Line 21">
                  <a:extLst>
                    <a:ext uri="{FF2B5EF4-FFF2-40B4-BE49-F238E27FC236}">
                      <a16:creationId xmlns:a16="http://schemas.microsoft.com/office/drawing/2014/main" id="{5BCD6CA3-904A-4BA5-B882-B77EE8C527DD}"/>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75E4EE7C-E552-4C33-883B-4D7117D9296B}"/>
                    </a:ext>
                  </a:extLst>
                </p:cNvPr>
                <p:cNvSpPr txBox="1"/>
                <p:nvPr/>
              </p:nvSpPr>
              <p:spPr>
                <a:xfrm>
                  <a:off x="8388371"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200</a:t>
                  </a:r>
                </a:p>
              </p:txBody>
            </p:sp>
            <p:sp>
              <p:nvSpPr>
                <p:cNvPr id="177" name="Line 21">
                  <a:extLst>
                    <a:ext uri="{FF2B5EF4-FFF2-40B4-BE49-F238E27FC236}">
                      <a16:creationId xmlns:a16="http://schemas.microsoft.com/office/drawing/2014/main" id="{6B801318-F15A-401B-8928-C42ECB0FDB7B}"/>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B8EFB5DD-B62A-47B3-947B-9DDF3DF72E8D}"/>
                    </a:ext>
                  </a:extLst>
                </p:cNvPr>
                <p:cNvSpPr txBox="1"/>
                <p:nvPr/>
              </p:nvSpPr>
              <p:spPr>
                <a:xfrm>
                  <a:off x="8149796" y="6079686"/>
                  <a:ext cx="143235"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0</a:t>
                  </a:r>
                </a:p>
              </p:txBody>
            </p:sp>
          </p:grpSp>
          <p:sp>
            <p:nvSpPr>
              <p:cNvPr id="180" name="TextBox 179">
                <a:extLst>
                  <a:ext uri="{FF2B5EF4-FFF2-40B4-BE49-F238E27FC236}">
                    <a16:creationId xmlns:a16="http://schemas.microsoft.com/office/drawing/2014/main" id="{9A852F24-EFF5-405F-81F5-EDAA5997365B}"/>
                  </a:ext>
                </a:extLst>
              </p:cNvPr>
              <p:cNvSpPr txBox="1"/>
              <p:nvPr/>
            </p:nvSpPr>
            <p:spPr>
              <a:xfrm>
                <a:off x="8591672" y="6183166"/>
                <a:ext cx="809837" cy="161154"/>
              </a:xfrm>
              <a:prstGeom prst="rect">
                <a:avLst/>
              </a:prstGeom>
              <a:noFill/>
            </p:spPr>
            <p:txBody>
              <a:bodyPr wrap="none" rtlCol="0">
                <a:spAutoFit/>
              </a:bodyPr>
              <a:lstStyle/>
              <a:p>
                <a:pPr algn="ctr"/>
                <a:r>
                  <a:rPr lang="en-US" sz="1000" dirty="0">
                    <a:solidFill>
                      <a:schemeClr val="tx1"/>
                    </a:solidFill>
                  </a:rPr>
                  <a:t>Time, days</a:t>
                </a:r>
                <a:endParaRPr lang="en-GB" sz="1000" dirty="0">
                  <a:solidFill>
                    <a:schemeClr val="tx1"/>
                  </a:solidFill>
                </a:endParaRPr>
              </a:p>
            </p:txBody>
          </p:sp>
        </p:grpSp>
        <p:sp>
          <p:nvSpPr>
            <p:cNvPr id="183" name="TextBox 182">
              <a:extLst>
                <a:ext uri="{FF2B5EF4-FFF2-40B4-BE49-F238E27FC236}">
                  <a16:creationId xmlns:a16="http://schemas.microsoft.com/office/drawing/2014/main" id="{793C0486-8DA8-46C6-82ED-BA91144BDA2C}"/>
                </a:ext>
              </a:extLst>
            </p:cNvPr>
            <p:cNvSpPr txBox="1"/>
            <p:nvPr/>
          </p:nvSpPr>
          <p:spPr>
            <a:xfrm>
              <a:off x="6509511" y="3850549"/>
              <a:ext cx="1109599" cy="424732"/>
            </a:xfrm>
            <a:prstGeom prst="rect">
              <a:avLst/>
            </a:prstGeom>
            <a:noFill/>
          </p:spPr>
          <p:txBody>
            <a:bodyPr wrap="none" rtlCol="0">
              <a:spAutoFit/>
            </a:bodyPr>
            <a:lstStyle/>
            <a:p>
              <a:pPr algn="ctr">
                <a:lnSpc>
                  <a:spcPct val="90000"/>
                </a:lnSpc>
              </a:pPr>
              <a:r>
                <a:rPr lang="en-US" sz="800" dirty="0">
                  <a:solidFill>
                    <a:schemeClr val="tx1"/>
                  </a:solidFill>
                </a:rPr>
                <a:t>HR 0.40</a:t>
              </a:r>
            </a:p>
            <a:p>
              <a:pPr algn="ctr">
                <a:lnSpc>
                  <a:spcPct val="90000"/>
                </a:lnSpc>
              </a:pPr>
              <a:r>
                <a:rPr lang="en-US" sz="800" dirty="0">
                  <a:solidFill>
                    <a:schemeClr val="tx1"/>
                  </a:solidFill>
                </a:rPr>
                <a:t>(95%CI 0.14, 1.17); </a:t>
              </a:r>
            </a:p>
            <a:p>
              <a:pPr algn="ctr">
                <a:lnSpc>
                  <a:spcPct val="90000"/>
                </a:lnSpc>
              </a:pPr>
              <a:r>
                <a:rPr lang="en-US" sz="800" dirty="0">
                  <a:solidFill>
                    <a:schemeClr val="tx1"/>
                  </a:solidFill>
                </a:rPr>
                <a:t>p=0.031</a:t>
              </a:r>
              <a:endParaRPr lang="en-GB" sz="800" dirty="0">
                <a:solidFill>
                  <a:schemeClr val="tx1"/>
                </a:solidFill>
              </a:endParaRPr>
            </a:p>
          </p:txBody>
        </p:sp>
      </p:grpSp>
      <p:grpSp>
        <p:nvGrpSpPr>
          <p:cNvPr id="470" name="Group 469">
            <a:extLst>
              <a:ext uri="{FF2B5EF4-FFF2-40B4-BE49-F238E27FC236}">
                <a16:creationId xmlns:a16="http://schemas.microsoft.com/office/drawing/2014/main" id="{65E4E568-4C06-4F70-AC63-DC089AD52358}"/>
              </a:ext>
            </a:extLst>
          </p:cNvPr>
          <p:cNvGrpSpPr/>
          <p:nvPr/>
        </p:nvGrpSpPr>
        <p:grpSpPr>
          <a:xfrm>
            <a:off x="5814529" y="1802285"/>
            <a:ext cx="1816523" cy="1805305"/>
            <a:chOff x="6235891" y="2245224"/>
            <a:chExt cx="1816523" cy="1805305"/>
          </a:xfrm>
        </p:grpSpPr>
        <p:sp>
          <p:nvSpPr>
            <p:cNvPr id="257" name="TextBox 256">
              <a:extLst>
                <a:ext uri="{FF2B5EF4-FFF2-40B4-BE49-F238E27FC236}">
                  <a16:creationId xmlns:a16="http://schemas.microsoft.com/office/drawing/2014/main" id="{FB883FAE-A21F-4FDF-A997-E784597400D9}"/>
                </a:ext>
              </a:extLst>
            </p:cNvPr>
            <p:cNvSpPr txBox="1"/>
            <p:nvPr/>
          </p:nvSpPr>
          <p:spPr>
            <a:xfrm>
              <a:off x="6235891" y="2245224"/>
              <a:ext cx="1816523" cy="307777"/>
            </a:xfrm>
            <a:prstGeom prst="rect">
              <a:avLst/>
            </a:prstGeom>
            <a:noFill/>
          </p:spPr>
          <p:txBody>
            <a:bodyPr wrap="none" rtlCol="0">
              <a:spAutoFit/>
            </a:bodyPr>
            <a:lstStyle/>
            <a:p>
              <a:pPr algn="ctr"/>
              <a:r>
                <a:rPr lang="en-US" sz="1400" dirty="0">
                  <a:solidFill>
                    <a:schemeClr val="tx1"/>
                  </a:solidFill>
                </a:rPr>
                <a:t>No. of unique clones</a:t>
              </a:r>
              <a:endParaRPr lang="en-GB" sz="1400" dirty="0">
                <a:solidFill>
                  <a:schemeClr val="tx1"/>
                </a:solidFill>
              </a:endParaRPr>
            </a:p>
          </p:txBody>
        </p:sp>
        <p:grpSp>
          <p:nvGrpSpPr>
            <p:cNvPr id="331" name="Group 330">
              <a:extLst>
                <a:ext uri="{FF2B5EF4-FFF2-40B4-BE49-F238E27FC236}">
                  <a16:creationId xmlns:a16="http://schemas.microsoft.com/office/drawing/2014/main" id="{D69B3802-C151-4061-87B5-7B6E97DF9B8B}"/>
                </a:ext>
              </a:extLst>
            </p:cNvPr>
            <p:cNvGrpSpPr/>
            <p:nvPr/>
          </p:nvGrpSpPr>
          <p:grpSpPr>
            <a:xfrm>
              <a:off x="6502942" y="2627296"/>
              <a:ext cx="964671" cy="1045065"/>
              <a:chOff x="5505449" y="2786062"/>
              <a:chExt cx="1189996" cy="1283474"/>
            </a:xfrm>
          </p:grpSpPr>
          <p:sp>
            <p:nvSpPr>
              <p:cNvPr id="327" name="Freeform: Shape 326">
                <a:extLst>
                  <a:ext uri="{FF2B5EF4-FFF2-40B4-BE49-F238E27FC236}">
                    <a16:creationId xmlns:a16="http://schemas.microsoft.com/office/drawing/2014/main" id="{D271F604-F5A8-44D6-A07E-4246ECAEA1FA}"/>
                  </a:ext>
                </a:extLst>
              </p:cNvPr>
              <p:cNvSpPr/>
              <p:nvPr/>
            </p:nvSpPr>
            <p:spPr>
              <a:xfrm>
                <a:off x="5505449" y="2786062"/>
                <a:ext cx="1189996" cy="1283474"/>
              </a:xfrm>
              <a:custGeom>
                <a:avLst/>
                <a:gdLst>
                  <a:gd name="connsiteX0" fmla="*/ 1189996 w 1189996"/>
                  <a:gd name="connsiteY0" fmla="*/ 1283475 h 1283474"/>
                  <a:gd name="connsiteX1" fmla="*/ 272865 w 1189996"/>
                  <a:gd name="connsiteY1" fmla="*/ 1283475 h 1283474"/>
                  <a:gd name="connsiteX2" fmla="*/ 272865 w 1189996"/>
                  <a:gd name="connsiteY2" fmla="*/ 1131884 h 1283474"/>
                  <a:gd name="connsiteX3" fmla="*/ 252653 w 1189996"/>
                  <a:gd name="connsiteY3" fmla="*/ 1131884 h 1283474"/>
                  <a:gd name="connsiteX4" fmla="*/ 252653 w 1189996"/>
                  <a:gd name="connsiteY4" fmla="*/ 982818 h 1283474"/>
                  <a:gd name="connsiteX5" fmla="*/ 212228 w 1189996"/>
                  <a:gd name="connsiteY5" fmla="*/ 982818 h 1283474"/>
                  <a:gd name="connsiteX6" fmla="*/ 212228 w 1189996"/>
                  <a:gd name="connsiteY6" fmla="*/ 659422 h 1283474"/>
                  <a:gd name="connsiteX7" fmla="*/ 98534 w 1189996"/>
                  <a:gd name="connsiteY7" fmla="*/ 659422 h 1283474"/>
                  <a:gd name="connsiteX8" fmla="*/ 98534 w 1189996"/>
                  <a:gd name="connsiteY8" fmla="*/ 505305 h 1283474"/>
                  <a:gd name="connsiteX9" fmla="*/ 80849 w 1189996"/>
                  <a:gd name="connsiteY9" fmla="*/ 505305 h 1283474"/>
                  <a:gd name="connsiteX10" fmla="*/ 80849 w 1189996"/>
                  <a:gd name="connsiteY10" fmla="*/ 338554 h 1283474"/>
                  <a:gd name="connsiteX11" fmla="*/ 0 w 1189996"/>
                  <a:gd name="connsiteY11" fmla="*/ 338554 h 1283474"/>
                  <a:gd name="connsiteX12" fmla="*/ 0 w 1189996"/>
                  <a:gd name="connsiteY12" fmla="*/ 0 h 1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996" h="1283474">
                    <a:moveTo>
                      <a:pt x="1189996" y="1283475"/>
                    </a:moveTo>
                    <a:lnTo>
                      <a:pt x="272865" y="1283475"/>
                    </a:lnTo>
                    <a:lnTo>
                      <a:pt x="272865" y="1131884"/>
                    </a:lnTo>
                    <a:lnTo>
                      <a:pt x="252653" y="1131884"/>
                    </a:lnTo>
                    <a:lnTo>
                      <a:pt x="252653" y="982818"/>
                    </a:lnTo>
                    <a:lnTo>
                      <a:pt x="212228" y="982818"/>
                    </a:lnTo>
                    <a:lnTo>
                      <a:pt x="212228" y="659422"/>
                    </a:lnTo>
                    <a:lnTo>
                      <a:pt x="98534" y="659422"/>
                    </a:lnTo>
                    <a:lnTo>
                      <a:pt x="98534" y="505305"/>
                    </a:lnTo>
                    <a:lnTo>
                      <a:pt x="80849" y="505305"/>
                    </a:lnTo>
                    <a:lnTo>
                      <a:pt x="80849" y="338554"/>
                    </a:lnTo>
                    <a:lnTo>
                      <a:pt x="0" y="338554"/>
                    </a:lnTo>
                    <a:lnTo>
                      <a:pt x="0" y="0"/>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28" name="Freeform: Shape 327">
                <a:extLst>
                  <a:ext uri="{FF2B5EF4-FFF2-40B4-BE49-F238E27FC236}">
                    <a16:creationId xmlns:a16="http://schemas.microsoft.com/office/drawing/2014/main" id="{5DCBE134-DD20-4586-83B8-5F4468859809}"/>
                  </a:ext>
                </a:extLst>
              </p:cNvPr>
              <p:cNvSpPr/>
              <p:nvPr/>
            </p:nvSpPr>
            <p:spPr>
              <a:xfrm>
                <a:off x="6051178"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29" name="Freeform: Shape 328">
                <a:extLst>
                  <a:ext uri="{FF2B5EF4-FFF2-40B4-BE49-F238E27FC236}">
                    <a16:creationId xmlns:a16="http://schemas.microsoft.com/office/drawing/2014/main" id="{FE585ABD-0638-422A-B8B6-AFDA28487736}"/>
                  </a:ext>
                </a:extLst>
              </p:cNvPr>
              <p:cNvSpPr/>
              <p:nvPr/>
            </p:nvSpPr>
            <p:spPr>
              <a:xfrm>
                <a:off x="6584574"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sp>
            <p:nvSpPr>
              <p:cNvPr id="330" name="Freeform: Shape 329">
                <a:extLst>
                  <a:ext uri="{FF2B5EF4-FFF2-40B4-BE49-F238E27FC236}">
                    <a16:creationId xmlns:a16="http://schemas.microsoft.com/office/drawing/2014/main" id="{679F1D57-BA9B-49F1-9F98-3E83A360EDBA}"/>
                  </a:ext>
                </a:extLst>
              </p:cNvPr>
              <p:cNvSpPr/>
              <p:nvPr/>
            </p:nvSpPr>
            <p:spPr>
              <a:xfrm>
                <a:off x="6679824" y="39924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tlCol="0" anchor="ctr"/>
              <a:lstStyle/>
              <a:p>
                <a:endParaRPr lang="en-GB">
                  <a:solidFill>
                    <a:schemeClr val="tx1"/>
                  </a:solidFill>
                </a:endParaRPr>
              </a:p>
            </p:txBody>
          </p:sp>
        </p:grpSp>
        <p:sp>
          <p:nvSpPr>
            <p:cNvPr id="332" name="TextBox 331">
              <a:extLst>
                <a:ext uri="{FF2B5EF4-FFF2-40B4-BE49-F238E27FC236}">
                  <a16:creationId xmlns:a16="http://schemas.microsoft.com/office/drawing/2014/main" id="{6E387A1F-BEA9-4F70-B4C1-2737A617FD60}"/>
                </a:ext>
              </a:extLst>
            </p:cNvPr>
            <p:cNvSpPr txBox="1"/>
            <p:nvPr/>
          </p:nvSpPr>
          <p:spPr>
            <a:xfrm>
              <a:off x="6876671" y="3417632"/>
              <a:ext cx="417102" cy="215444"/>
            </a:xfrm>
            <a:prstGeom prst="rect">
              <a:avLst/>
            </a:prstGeom>
            <a:noFill/>
          </p:spPr>
          <p:txBody>
            <a:bodyPr wrap="none" rtlCol="0">
              <a:spAutoFit/>
            </a:bodyPr>
            <a:lstStyle/>
            <a:p>
              <a:r>
                <a:rPr lang="en-US" sz="800" dirty="0">
                  <a:solidFill>
                    <a:schemeClr val="tx1"/>
                  </a:solidFill>
                </a:rPr>
                <a:t>n=11</a:t>
              </a:r>
              <a:endParaRPr lang="en-GB" sz="800" dirty="0">
                <a:solidFill>
                  <a:schemeClr val="tx1"/>
                </a:solidFill>
              </a:endParaRPr>
            </a:p>
          </p:txBody>
        </p:sp>
        <p:sp>
          <p:nvSpPr>
            <p:cNvPr id="333" name="TextBox 332">
              <a:extLst>
                <a:ext uri="{FF2B5EF4-FFF2-40B4-BE49-F238E27FC236}">
                  <a16:creationId xmlns:a16="http://schemas.microsoft.com/office/drawing/2014/main" id="{8A34C38F-5309-486E-84E9-634FB4644370}"/>
                </a:ext>
              </a:extLst>
            </p:cNvPr>
            <p:cNvSpPr txBox="1"/>
            <p:nvPr/>
          </p:nvSpPr>
          <p:spPr>
            <a:xfrm>
              <a:off x="7059802" y="3090532"/>
              <a:ext cx="417102" cy="215444"/>
            </a:xfrm>
            <a:prstGeom prst="rect">
              <a:avLst/>
            </a:prstGeom>
            <a:noFill/>
          </p:spPr>
          <p:txBody>
            <a:bodyPr wrap="none" rtlCol="0">
              <a:spAutoFit/>
            </a:bodyPr>
            <a:lstStyle/>
            <a:p>
              <a:r>
                <a:rPr lang="en-US" sz="800" dirty="0">
                  <a:solidFill>
                    <a:schemeClr val="tx1"/>
                  </a:solidFill>
                </a:rPr>
                <a:t>n=18</a:t>
              </a:r>
              <a:endParaRPr lang="en-GB" sz="800" dirty="0">
                <a:solidFill>
                  <a:schemeClr val="tx1"/>
                </a:solidFill>
              </a:endParaRPr>
            </a:p>
          </p:txBody>
        </p:sp>
        <p:grpSp>
          <p:nvGrpSpPr>
            <p:cNvPr id="346" name="Group 345">
              <a:extLst>
                <a:ext uri="{FF2B5EF4-FFF2-40B4-BE49-F238E27FC236}">
                  <a16:creationId xmlns:a16="http://schemas.microsoft.com/office/drawing/2014/main" id="{B65805F5-F289-402D-A6C4-5589183C5DF4}"/>
                </a:ext>
              </a:extLst>
            </p:cNvPr>
            <p:cNvGrpSpPr/>
            <p:nvPr/>
          </p:nvGrpSpPr>
          <p:grpSpPr>
            <a:xfrm>
              <a:off x="6502943" y="2627296"/>
              <a:ext cx="1261982" cy="1423233"/>
              <a:chOff x="5310187" y="2557462"/>
              <a:chExt cx="1568967" cy="1743303"/>
            </a:xfrm>
          </p:grpSpPr>
          <p:sp>
            <p:nvSpPr>
              <p:cNvPr id="337" name="Freeform: Shape 336">
                <a:extLst>
                  <a:ext uri="{FF2B5EF4-FFF2-40B4-BE49-F238E27FC236}">
                    <a16:creationId xmlns:a16="http://schemas.microsoft.com/office/drawing/2014/main" id="{F7B469B8-4EE7-4153-8281-953D107FF556}"/>
                  </a:ext>
                </a:extLst>
              </p:cNvPr>
              <p:cNvSpPr/>
              <p:nvPr/>
            </p:nvSpPr>
            <p:spPr>
              <a:xfrm>
                <a:off x="559704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38" name="Freeform: Shape 337">
                <a:extLst>
                  <a:ext uri="{FF2B5EF4-FFF2-40B4-BE49-F238E27FC236}">
                    <a16:creationId xmlns:a16="http://schemas.microsoft.com/office/drawing/2014/main" id="{54F6A3C6-CF0F-4341-9B23-DE99D79B67CD}"/>
                  </a:ext>
                </a:extLst>
              </p:cNvPr>
              <p:cNvSpPr/>
              <p:nvPr/>
            </p:nvSpPr>
            <p:spPr>
              <a:xfrm>
                <a:off x="565419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39" name="Freeform: Shape 338">
                <a:extLst>
                  <a:ext uri="{FF2B5EF4-FFF2-40B4-BE49-F238E27FC236}">
                    <a16:creationId xmlns:a16="http://schemas.microsoft.com/office/drawing/2014/main" id="{0CF1007C-7D1B-4773-8908-12C88E5A3C77}"/>
                  </a:ext>
                </a:extLst>
              </p:cNvPr>
              <p:cNvSpPr/>
              <p:nvPr/>
            </p:nvSpPr>
            <p:spPr>
              <a:xfrm>
                <a:off x="5744749" y="29023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0" name="Freeform: Shape 339">
                <a:extLst>
                  <a:ext uri="{FF2B5EF4-FFF2-40B4-BE49-F238E27FC236}">
                    <a16:creationId xmlns:a16="http://schemas.microsoft.com/office/drawing/2014/main" id="{DC0025AC-9149-4132-ABE9-48E16AA571CD}"/>
                  </a:ext>
                </a:extLst>
              </p:cNvPr>
              <p:cNvSpPr/>
              <p:nvPr/>
            </p:nvSpPr>
            <p:spPr>
              <a:xfrm>
                <a:off x="5310187" y="2557462"/>
                <a:ext cx="1568967" cy="1743303"/>
              </a:xfrm>
              <a:custGeom>
                <a:avLst/>
                <a:gdLst>
                  <a:gd name="connsiteX0" fmla="*/ 1568968 w 1568967"/>
                  <a:gd name="connsiteY0" fmla="*/ 1743304 h 1743303"/>
                  <a:gd name="connsiteX1" fmla="*/ 1568968 w 1568967"/>
                  <a:gd name="connsiteY1" fmla="*/ 1162202 h 1743303"/>
                  <a:gd name="connsiteX2" fmla="*/ 1030824 w 1568967"/>
                  <a:gd name="connsiteY2" fmla="*/ 1162202 h 1743303"/>
                  <a:gd name="connsiteX3" fmla="*/ 1030824 w 1568967"/>
                  <a:gd name="connsiteY3" fmla="*/ 879231 h 1743303"/>
                  <a:gd name="connsiteX4" fmla="*/ 664476 w 1568967"/>
                  <a:gd name="connsiteY4" fmla="*/ 879231 h 1743303"/>
                  <a:gd name="connsiteX5" fmla="*/ 664476 w 1568967"/>
                  <a:gd name="connsiteY5" fmla="*/ 687214 h 1743303"/>
                  <a:gd name="connsiteX6" fmla="*/ 500252 w 1568967"/>
                  <a:gd name="connsiteY6" fmla="*/ 687214 h 1743303"/>
                  <a:gd name="connsiteX7" fmla="*/ 500252 w 1568967"/>
                  <a:gd name="connsiteY7" fmla="*/ 538150 h 1743303"/>
                  <a:gd name="connsiteX8" fmla="*/ 434562 w 1568967"/>
                  <a:gd name="connsiteY8" fmla="*/ 538150 h 1743303"/>
                  <a:gd name="connsiteX9" fmla="*/ 434562 w 1568967"/>
                  <a:gd name="connsiteY9" fmla="*/ 416877 h 1743303"/>
                  <a:gd name="connsiteX10" fmla="*/ 267812 w 1568967"/>
                  <a:gd name="connsiteY10" fmla="*/ 416877 h 1743303"/>
                  <a:gd name="connsiteX11" fmla="*/ 267812 w 1568967"/>
                  <a:gd name="connsiteY11" fmla="*/ 293077 h 1743303"/>
                  <a:gd name="connsiteX12" fmla="*/ 103587 w 1568967"/>
                  <a:gd name="connsiteY12" fmla="*/ 293077 h 1743303"/>
                  <a:gd name="connsiteX13" fmla="*/ 103587 w 1568967"/>
                  <a:gd name="connsiteY13" fmla="*/ 192015 h 1743303"/>
                  <a:gd name="connsiteX14" fmla="*/ 85902 w 1568967"/>
                  <a:gd name="connsiteY14" fmla="*/ 192015 h 1743303"/>
                  <a:gd name="connsiteX15" fmla="*/ 85902 w 1568967"/>
                  <a:gd name="connsiteY15" fmla="*/ 123799 h 1743303"/>
                  <a:gd name="connsiteX16" fmla="*/ 0 w 1568967"/>
                  <a:gd name="connsiteY16" fmla="*/ 123799 h 1743303"/>
                  <a:gd name="connsiteX17" fmla="*/ 0 w 1568967"/>
                  <a:gd name="connsiteY17" fmla="*/ 0 h 17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8967" h="1743303">
                    <a:moveTo>
                      <a:pt x="1568968" y="1743304"/>
                    </a:moveTo>
                    <a:lnTo>
                      <a:pt x="1568968" y="1162202"/>
                    </a:lnTo>
                    <a:lnTo>
                      <a:pt x="1030824" y="1162202"/>
                    </a:lnTo>
                    <a:lnTo>
                      <a:pt x="1030824" y="879231"/>
                    </a:lnTo>
                    <a:lnTo>
                      <a:pt x="664476" y="879231"/>
                    </a:lnTo>
                    <a:lnTo>
                      <a:pt x="664476" y="687214"/>
                    </a:lnTo>
                    <a:lnTo>
                      <a:pt x="500252" y="687214"/>
                    </a:lnTo>
                    <a:lnTo>
                      <a:pt x="500252" y="538150"/>
                    </a:lnTo>
                    <a:lnTo>
                      <a:pt x="434562" y="538150"/>
                    </a:lnTo>
                    <a:lnTo>
                      <a:pt x="434562" y="416877"/>
                    </a:lnTo>
                    <a:lnTo>
                      <a:pt x="267812" y="416877"/>
                    </a:lnTo>
                    <a:lnTo>
                      <a:pt x="267812" y="293077"/>
                    </a:lnTo>
                    <a:lnTo>
                      <a:pt x="103587" y="293077"/>
                    </a:lnTo>
                    <a:lnTo>
                      <a:pt x="103587" y="192015"/>
                    </a:lnTo>
                    <a:lnTo>
                      <a:pt x="85902" y="192015"/>
                    </a:lnTo>
                    <a:lnTo>
                      <a:pt x="85902" y="123799"/>
                    </a:lnTo>
                    <a:lnTo>
                      <a:pt x="0" y="123799"/>
                    </a:lnTo>
                    <a:lnTo>
                      <a:pt x="0" y="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1" name="Freeform: Shape 340">
                <a:extLst>
                  <a:ext uri="{FF2B5EF4-FFF2-40B4-BE49-F238E27FC236}">
                    <a16:creationId xmlns:a16="http://schemas.microsoft.com/office/drawing/2014/main" id="{EA9E7A8B-159F-489E-8769-105CD6D2AB71}"/>
                  </a:ext>
                </a:extLst>
              </p:cNvPr>
              <p:cNvSpPr/>
              <p:nvPr/>
            </p:nvSpPr>
            <p:spPr>
              <a:xfrm>
                <a:off x="5782849" y="301663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2" name="Freeform: Shape 341">
                <a:extLst>
                  <a:ext uri="{FF2B5EF4-FFF2-40B4-BE49-F238E27FC236}">
                    <a16:creationId xmlns:a16="http://schemas.microsoft.com/office/drawing/2014/main" id="{6592271B-300D-4343-A361-010C47A643FF}"/>
                  </a:ext>
                </a:extLst>
              </p:cNvPr>
              <p:cNvSpPr/>
              <p:nvPr/>
            </p:nvSpPr>
            <p:spPr>
              <a:xfrm>
                <a:off x="5859049" y="316904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3" name="Freeform: Shape 342">
                <a:extLst>
                  <a:ext uri="{FF2B5EF4-FFF2-40B4-BE49-F238E27FC236}">
                    <a16:creationId xmlns:a16="http://schemas.microsoft.com/office/drawing/2014/main" id="{99E5E954-CE6A-4539-87CE-BF08C372DB32}"/>
                  </a:ext>
                </a:extLst>
              </p:cNvPr>
              <p:cNvSpPr/>
              <p:nvPr/>
            </p:nvSpPr>
            <p:spPr>
              <a:xfrm>
                <a:off x="6049550" y="335954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4" name="Freeform: Shape 343">
                <a:extLst>
                  <a:ext uri="{FF2B5EF4-FFF2-40B4-BE49-F238E27FC236}">
                    <a16:creationId xmlns:a16="http://schemas.microsoft.com/office/drawing/2014/main" id="{67914276-13EA-4E95-BE55-64C0A5924F7A}"/>
                  </a:ext>
                </a:extLst>
              </p:cNvPr>
              <p:cNvSpPr/>
              <p:nvPr/>
            </p:nvSpPr>
            <p:spPr>
              <a:xfrm>
                <a:off x="6297196" y="335954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tlCol="0" anchor="ctr"/>
              <a:lstStyle/>
              <a:p>
                <a:endParaRPr lang="en-GB">
                  <a:solidFill>
                    <a:schemeClr val="tx1"/>
                  </a:solidFill>
                </a:endParaRPr>
              </a:p>
            </p:txBody>
          </p:sp>
          <p:sp>
            <p:nvSpPr>
              <p:cNvPr id="345" name="Freeform: Shape 344">
                <a:extLst>
                  <a:ext uri="{FF2B5EF4-FFF2-40B4-BE49-F238E27FC236}">
                    <a16:creationId xmlns:a16="http://schemas.microsoft.com/office/drawing/2014/main" id="{8AA1BA8A-54A3-4CC9-9B54-E39AA091CC14}"/>
                  </a:ext>
                </a:extLst>
              </p:cNvPr>
              <p:cNvSpPr/>
              <p:nvPr/>
            </p:nvSpPr>
            <p:spPr>
              <a:xfrm>
                <a:off x="6506746" y="36452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tlCol="0" anchor="ctr"/>
              <a:lstStyle/>
              <a:p>
                <a:endParaRPr lang="en-GB">
                  <a:solidFill>
                    <a:schemeClr val="tx1"/>
                  </a:solidFill>
                </a:endParaRPr>
              </a:p>
            </p:txBody>
          </p:sp>
        </p:grpSp>
      </p:grpSp>
      <p:grpSp>
        <p:nvGrpSpPr>
          <p:cNvPr id="471" name="Group 470">
            <a:extLst>
              <a:ext uri="{FF2B5EF4-FFF2-40B4-BE49-F238E27FC236}">
                <a16:creationId xmlns:a16="http://schemas.microsoft.com/office/drawing/2014/main" id="{5B575E99-1FFB-477F-BC25-24424B8841BF}"/>
              </a:ext>
            </a:extLst>
          </p:cNvPr>
          <p:cNvGrpSpPr/>
          <p:nvPr/>
        </p:nvGrpSpPr>
        <p:grpSpPr>
          <a:xfrm>
            <a:off x="7468441" y="1802285"/>
            <a:ext cx="2193691" cy="2331611"/>
            <a:chOff x="7889803" y="2245224"/>
            <a:chExt cx="2193691" cy="2331611"/>
          </a:xfrm>
        </p:grpSpPr>
        <p:grpSp>
          <p:nvGrpSpPr>
            <p:cNvPr id="243" name="Group 242">
              <a:extLst>
                <a:ext uri="{FF2B5EF4-FFF2-40B4-BE49-F238E27FC236}">
                  <a16:creationId xmlns:a16="http://schemas.microsoft.com/office/drawing/2014/main" id="{D5A5F339-A8F1-40D7-81FC-CF028879C590}"/>
                </a:ext>
              </a:extLst>
            </p:cNvPr>
            <p:cNvGrpSpPr/>
            <p:nvPr/>
          </p:nvGrpSpPr>
          <p:grpSpPr>
            <a:xfrm>
              <a:off x="7889803" y="2503915"/>
              <a:ext cx="2193691" cy="2072920"/>
              <a:chOff x="7889803" y="2716771"/>
              <a:chExt cx="2193691" cy="1788483"/>
            </a:xfrm>
          </p:grpSpPr>
          <p:sp>
            <p:nvSpPr>
              <p:cNvPr id="188" name="Freeform 21">
                <a:extLst>
                  <a:ext uri="{FF2B5EF4-FFF2-40B4-BE49-F238E27FC236}">
                    <a16:creationId xmlns:a16="http://schemas.microsoft.com/office/drawing/2014/main" id="{F335F06E-246E-4E94-9539-4EBA820D2AAF}"/>
                  </a:ext>
                </a:extLst>
              </p:cNvPr>
              <p:cNvSpPr>
                <a:spLocks/>
              </p:cNvSpPr>
              <p:nvPr/>
            </p:nvSpPr>
            <p:spPr bwMode="auto">
              <a:xfrm>
                <a:off x="8359619"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89" name="Line 7">
                <a:extLst>
                  <a:ext uri="{FF2B5EF4-FFF2-40B4-BE49-F238E27FC236}">
                    <a16:creationId xmlns:a16="http://schemas.microsoft.com/office/drawing/2014/main" id="{A36888EE-ACB5-46F4-AF7A-1571259D4B7F}"/>
                  </a:ext>
                </a:extLst>
              </p:cNvPr>
              <p:cNvSpPr>
                <a:spLocks noChangeShapeType="1"/>
              </p:cNvSpPr>
              <p:nvPr/>
            </p:nvSpPr>
            <p:spPr bwMode="auto">
              <a:xfrm>
                <a:off x="8273385"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0" name="Line 8">
                <a:extLst>
                  <a:ext uri="{FF2B5EF4-FFF2-40B4-BE49-F238E27FC236}">
                    <a16:creationId xmlns:a16="http://schemas.microsoft.com/office/drawing/2014/main" id="{CDD8AABA-1A5B-4953-9809-29D012AB68A0}"/>
                  </a:ext>
                </a:extLst>
              </p:cNvPr>
              <p:cNvSpPr>
                <a:spLocks noChangeShapeType="1"/>
              </p:cNvSpPr>
              <p:nvPr/>
            </p:nvSpPr>
            <p:spPr bwMode="auto">
              <a:xfrm>
                <a:off x="8273385"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1" name="Line 9">
                <a:extLst>
                  <a:ext uri="{FF2B5EF4-FFF2-40B4-BE49-F238E27FC236}">
                    <a16:creationId xmlns:a16="http://schemas.microsoft.com/office/drawing/2014/main" id="{D98EB667-848F-4FA3-ADA7-ACDFD7B1489F}"/>
                  </a:ext>
                </a:extLst>
              </p:cNvPr>
              <p:cNvSpPr>
                <a:spLocks noChangeShapeType="1"/>
              </p:cNvSpPr>
              <p:nvPr/>
            </p:nvSpPr>
            <p:spPr bwMode="auto">
              <a:xfrm>
                <a:off x="8273385"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2" name="Line 10">
                <a:extLst>
                  <a:ext uri="{FF2B5EF4-FFF2-40B4-BE49-F238E27FC236}">
                    <a16:creationId xmlns:a16="http://schemas.microsoft.com/office/drawing/2014/main" id="{4EE707C7-33EC-4068-AE86-95B7CB1EB66C}"/>
                  </a:ext>
                </a:extLst>
              </p:cNvPr>
              <p:cNvSpPr>
                <a:spLocks noChangeShapeType="1"/>
              </p:cNvSpPr>
              <p:nvPr/>
            </p:nvSpPr>
            <p:spPr bwMode="auto">
              <a:xfrm>
                <a:off x="8273385"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3" name="Line 11">
                <a:extLst>
                  <a:ext uri="{FF2B5EF4-FFF2-40B4-BE49-F238E27FC236}">
                    <a16:creationId xmlns:a16="http://schemas.microsoft.com/office/drawing/2014/main" id="{57053965-BB82-4E8F-9DB9-53A7D4A2B692}"/>
                  </a:ext>
                </a:extLst>
              </p:cNvPr>
              <p:cNvSpPr>
                <a:spLocks noChangeShapeType="1"/>
              </p:cNvSpPr>
              <p:nvPr/>
            </p:nvSpPr>
            <p:spPr bwMode="auto">
              <a:xfrm>
                <a:off x="8273385"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195" name="TextBox 194">
                <a:extLst>
                  <a:ext uri="{FF2B5EF4-FFF2-40B4-BE49-F238E27FC236}">
                    <a16:creationId xmlns:a16="http://schemas.microsoft.com/office/drawing/2014/main" id="{4345C2AE-3B5E-477E-A6A8-BBFEC0661EAA}"/>
                  </a:ext>
                </a:extLst>
              </p:cNvPr>
              <p:cNvSpPr txBox="1"/>
              <p:nvPr/>
            </p:nvSpPr>
            <p:spPr>
              <a:xfrm>
                <a:off x="7889803" y="2716771"/>
                <a:ext cx="396262"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100</a:t>
                </a:r>
              </a:p>
            </p:txBody>
          </p:sp>
          <p:sp>
            <p:nvSpPr>
              <p:cNvPr id="196" name="TextBox 195">
                <a:extLst>
                  <a:ext uri="{FF2B5EF4-FFF2-40B4-BE49-F238E27FC236}">
                    <a16:creationId xmlns:a16="http://schemas.microsoft.com/office/drawing/2014/main" id="{5DFB4E18-D030-4176-8E8B-C24245C2B9D2}"/>
                  </a:ext>
                </a:extLst>
              </p:cNvPr>
              <p:cNvSpPr txBox="1"/>
              <p:nvPr/>
            </p:nvSpPr>
            <p:spPr>
              <a:xfrm>
                <a:off x="7960335" y="3018668"/>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75</a:t>
                </a:r>
              </a:p>
            </p:txBody>
          </p:sp>
          <p:sp>
            <p:nvSpPr>
              <p:cNvPr id="197" name="TextBox 196">
                <a:extLst>
                  <a:ext uri="{FF2B5EF4-FFF2-40B4-BE49-F238E27FC236}">
                    <a16:creationId xmlns:a16="http://schemas.microsoft.com/office/drawing/2014/main" id="{B3A10C0E-F2F3-46DC-8B47-ED36312D4269}"/>
                  </a:ext>
                </a:extLst>
              </p:cNvPr>
              <p:cNvSpPr txBox="1"/>
              <p:nvPr/>
            </p:nvSpPr>
            <p:spPr>
              <a:xfrm>
                <a:off x="7960335" y="3330328"/>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50</a:t>
                </a:r>
              </a:p>
            </p:txBody>
          </p:sp>
          <p:sp>
            <p:nvSpPr>
              <p:cNvPr id="198" name="TextBox 197">
                <a:extLst>
                  <a:ext uri="{FF2B5EF4-FFF2-40B4-BE49-F238E27FC236}">
                    <a16:creationId xmlns:a16="http://schemas.microsoft.com/office/drawing/2014/main" id="{03327BBC-25B1-4595-8786-10E4D4AC96B2}"/>
                  </a:ext>
                </a:extLst>
              </p:cNvPr>
              <p:cNvSpPr txBox="1"/>
              <p:nvPr/>
            </p:nvSpPr>
            <p:spPr>
              <a:xfrm>
                <a:off x="7960335" y="3635477"/>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25</a:t>
                </a:r>
              </a:p>
            </p:txBody>
          </p:sp>
          <p:sp>
            <p:nvSpPr>
              <p:cNvPr id="199" name="TextBox 198">
                <a:extLst>
                  <a:ext uri="{FF2B5EF4-FFF2-40B4-BE49-F238E27FC236}">
                    <a16:creationId xmlns:a16="http://schemas.microsoft.com/office/drawing/2014/main" id="{B595F89A-3869-43DE-9DD2-34B2EEBF943D}"/>
                  </a:ext>
                </a:extLst>
              </p:cNvPr>
              <p:cNvSpPr txBox="1"/>
              <p:nvPr/>
            </p:nvSpPr>
            <p:spPr>
              <a:xfrm>
                <a:off x="8030875" y="3943881"/>
                <a:ext cx="255198"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0</a:t>
                </a:r>
              </a:p>
            </p:txBody>
          </p:sp>
          <p:grpSp>
            <p:nvGrpSpPr>
              <p:cNvPr id="200" name="Group 199">
                <a:extLst>
                  <a:ext uri="{FF2B5EF4-FFF2-40B4-BE49-F238E27FC236}">
                    <a16:creationId xmlns:a16="http://schemas.microsoft.com/office/drawing/2014/main" id="{C253C027-295E-4B13-8868-80B99BD23658}"/>
                  </a:ext>
                </a:extLst>
              </p:cNvPr>
              <p:cNvGrpSpPr/>
              <p:nvPr/>
            </p:nvGrpSpPr>
            <p:grpSpPr>
              <a:xfrm>
                <a:off x="8288925" y="4061510"/>
                <a:ext cx="1794569" cy="290411"/>
                <a:chOff x="8149796" y="6007686"/>
                <a:chExt cx="1794569" cy="220306"/>
              </a:xfrm>
            </p:grpSpPr>
            <p:sp>
              <p:nvSpPr>
                <p:cNvPr id="202" name="Line 21">
                  <a:extLst>
                    <a:ext uri="{FF2B5EF4-FFF2-40B4-BE49-F238E27FC236}">
                      <a16:creationId xmlns:a16="http://schemas.microsoft.com/office/drawing/2014/main" id="{C252DD5D-9CE2-41BE-BFA0-C532A4880A27}"/>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CDD0F0A9-B0AF-4DCF-8D83-58B6EFB4C221}"/>
                    </a:ext>
                  </a:extLst>
                </p:cNvPr>
                <p:cNvSpPr txBox="1"/>
                <p:nvPr/>
              </p:nvSpPr>
              <p:spPr>
                <a:xfrm>
                  <a:off x="9589533" y="6079686"/>
                  <a:ext cx="354832"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1000</a:t>
                  </a:r>
                </a:p>
              </p:txBody>
            </p:sp>
            <p:sp>
              <p:nvSpPr>
                <p:cNvPr id="204" name="Line 21">
                  <a:extLst>
                    <a:ext uri="{FF2B5EF4-FFF2-40B4-BE49-F238E27FC236}">
                      <a16:creationId xmlns:a16="http://schemas.microsoft.com/office/drawing/2014/main" id="{4873A6CC-4B63-489F-8F29-6FDF234D9608}"/>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8C6463C3-15CB-4C72-BBFD-8FE4DB4886EC}"/>
                    </a:ext>
                  </a:extLst>
                </p:cNvPr>
                <p:cNvSpPr txBox="1"/>
                <p:nvPr/>
              </p:nvSpPr>
              <p:spPr>
                <a:xfrm>
                  <a:off x="9315692"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800</a:t>
                  </a:r>
                </a:p>
              </p:txBody>
            </p:sp>
            <p:sp>
              <p:nvSpPr>
                <p:cNvPr id="206" name="Line 21">
                  <a:extLst>
                    <a:ext uri="{FF2B5EF4-FFF2-40B4-BE49-F238E27FC236}">
                      <a16:creationId xmlns:a16="http://schemas.microsoft.com/office/drawing/2014/main" id="{88CCE5BD-7DFC-4A62-88BA-A27A6ACF09B2}"/>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0EB1AB8B-0AAB-4510-B306-8C895570E00E}"/>
                    </a:ext>
                  </a:extLst>
                </p:cNvPr>
                <p:cNvSpPr txBox="1"/>
                <p:nvPr/>
              </p:nvSpPr>
              <p:spPr>
                <a:xfrm>
                  <a:off x="9006585"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600</a:t>
                  </a:r>
                </a:p>
              </p:txBody>
            </p:sp>
            <p:sp>
              <p:nvSpPr>
                <p:cNvPr id="208" name="Line 21">
                  <a:extLst>
                    <a:ext uri="{FF2B5EF4-FFF2-40B4-BE49-F238E27FC236}">
                      <a16:creationId xmlns:a16="http://schemas.microsoft.com/office/drawing/2014/main" id="{F0B31049-31C3-40B5-BA99-6962D833EC7C}"/>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E4BFA5E9-66CF-43CE-A44D-09C5C3558413}"/>
                    </a:ext>
                  </a:extLst>
                </p:cNvPr>
                <p:cNvSpPr txBox="1"/>
                <p:nvPr/>
              </p:nvSpPr>
              <p:spPr>
                <a:xfrm>
                  <a:off x="8697478" y="6079686"/>
                  <a:ext cx="284300" cy="148306"/>
                </a:xfrm>
                <a:prstGeom prst="rect">
                  <a:avLst/>
                </a:prstGeom>
                <a:noFill/>
              </p:spPr>
              <p:txBody>
                <a:bodyPr wrap="none" lIns="36000" tIns="36000" rIns="36000" bIns="36000" rtlCol="0" anchor="t" anchorCtr="0">
                  <a:spAutoFit/>
                </a:bodyPr>
                <a:lstStyle/>
                <a:p>
                  <a:pPr algn="ctr"/>
                  <a:r>
                    <a:rPr lang="en-US" sz="1000" dirty="0">
                      <a:solidFill>
                        <a:schemeClr val="tx1"/>
                      </a:solidFill>
                      <a:latin typeface="Arial" panose="020B0604020202020204" pitchFamily="34" charset="0"/>
                      <a:cs typeface="Arial" panose="020B0604020202020204" pitchFamily="34" charset="0"/>
                    </a:rPr>
                    <a:t>4</a:t>
                  </a:r>
                  <a:r>
                    <a:rPr lang="en-GB" sz="1000" dirty="0">
                      <a:solidFill>
                        <a:schemeClr val="tx1"/>
                      </a:solidFill>
                      <a:latin typeface="Arial" panose="020B0604020202020204" pitchFamily="34" charset="0"/>
                      <a:cs typeface="Arial" panose="020B0604020202020204" pitchFamily="34" charset="0"/>
                    </a:rPr>
                    <a:t>00</a:t>
                  </a:r>
                </a:p>
              </p:txBody>
            </p:sp>
            <p:sp>
              <p:nvSpPr>
                <p:cNvPr id="210" name="Line 21">
                  <a:extLst>
                    <a:ext uri="{FF2B5EF4-FFF2-40B4-BE49-F238E27FC236}">
                      <a16:creationId xmlns:a16="http://schemas.microsoft.com/office/drawing/2014/main" id="{8918F272-1982-498E-B7CD-884469F21EF5}"/>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0C6388B2-35AA-4238-ABCE-53E40326D96E}"/>
                    </a:ext>
                  </a:extLst>
                </p:cNvPr>
                <p:cNvSpPr txBox="1"/>
                <p:nvPr/>
              </p:nvSpPr>
              <p:spPr>
                <a:xfrm>
                  <a:off x="8388371"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200</a:t>
                  </a:r>
                </a:p>
              </p:txBody>
            </p:sp>
            <p:sp>
              <p:nvSpPr>
                <p:cNvPr id="212" name="Line 21">
                  <a:extLst>
                    <a:ext uri="{FF2B5EF4-FFF2-40B4-BE49-F238E27FC236}">
                      <a16:creationId xmlns:a16="http://schemas.microsoft.com/office/drawing/2014/main" id="{814D96CE-192A-4C78-8B2B-D7815C259526}"/>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A1387DFF-CFEA-42AE-A145-68DC3AD91032}"/>
                    </a:ext>
                  </a:extLst>
                </p:cNvPr>
                <p:cNvSpPr txBox="1"/>
                <p:nvPr/>
              </p:nvSpPr>
              <p:spPr>
                <a:xfrm>
                  <a:off x="8149796" y="6079686"/>
                  <a:ext cx="143235"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0</a:t>
                  </a:r>
                </a:p>
              </p:txBody>
            </p:sp>
          </p:grpSp>
          <p:sp>
            <p:nvSpPr>
              <p:cNvPr id="201" name="TextBox 200">
                <a:extLst>
                  <a:ext uri="{FF2B5EF4-FFF2-40B4-BE49-F238E27FC236}">
                    <a16:creationId xmlns:a16="http://schemas.microsoft.com/office/drawing/2014/main" id="{EFB4FDD6-E250-42C8-83CA-60F06D46C75A}"/>
                  </a:ext>
                </a:extLst>
              </p:cNvPr>
              <p:cNvSpPr txBox="1"/>
              <p:nvPr/>
            </p:nvSpPr>
            <p:spPr>
              <a:xfrm>
                <a:off x="8736939" y="4292818"/>
                <a:ext cx="809837" cy="212436"/>
              </a:xfrm>
              <a:prstGeom prst="rect">
                <a:avLst/>
              </a:prstGeom>
              <a:noFill/>
            </p:spPr>
            <p:txBody>
              <a:bodyPr wrap="none" rtlCol="0">
                <a:spAutoFit/>
              </a:bodyPr>
              <a:lstStyle/>
              <a:p>
                <a:pPr algn="ctr"/>
                <a:r>
                  <a:rPr lang="en-US" sz="1000" dirty="0">
                    <a:solidFill>
                      <a:schemeClr val="tx1"/>
                    </a:solidFill>
                  </a:rPr>
                  <a:t>Time, days</a:t>
                </a:r>
                <a:endParaRPr lang="en-GB" sz="1000" dirty="0">
                  <a:solidFill>
                    <a:schemeClr val="tx1"/>
                  </a:solidFill>
                </a:endParaRPr>
              </a:p>
            </p:txBody>
          </p:sp>
          <p:sp>
            <p:nvSpPr>
              <p:cNvPr id="187" name="TextBox 186">
                <a:extLst>
                  <a:ext uri="{FF2B5EF4-FFF2-40B4-BE49-F238E27FC236}">
                    <a16:creationId xmlns:a16="http://schemas.microsoft.com/office/drawing/2014/main" id="{2544D2B0-95F2-4C60-92C0-8812E1FA7F18}"/>
                  </a:ext>
                </a:extLst>
              </p:cNvPr>
              <p:cNvSpPr txBox="1"/>
              <p:nvPr/>
            </p:nvSpPr>
            <p:spPr>
              <a:xfrm>
                <a:off x="8444260" y="3669608"/>
                <a:ext cx="1047083" cy="366452"/>
              </a:xfrm>
              <a:prstGeom prst="rect">
                <a:avLst/>
              </a:prstGeom>
              <a:noFill/>
            </p:spPr>
            <p:txBody>
              <a:bodyPr wrap="none" rtlCol="0">
                <a:spAutoFit/>
              </a:bodyPr>
              <a:lstStyle/>
              <a:p>
                <a:pPr algn="ctr">
                  <a:lnSpc>
                    <a:spcPct val="90000"/>
                  </a:lnSpc>
                </a:pPr>
                <a:r>
                  <a:rPr lang="en-US" sz="800" dirty="0">
                    <a:solidFill>
                      <a:schemeClr val="tx1"/>
                    </a:solidFill>
                  </a:rPr>
                  <a:t>HR 0.44</a:t>
                </a:r>
              </a:p>
              <a:p>
                <a:pPr algn="ctr">
                  <a:lnSpc>
                    <a:spcPct val="90000"/>
                  </a:lnSpc>
                </a:pPr>
                <a:r>
                  <a:rPr lang="en-US" sz="800" dirty="0">
                    <a:solidFill>
                      <a:schemeClr val="tx1"/>
                    </a:solidFill>
                  </a:rPr>
                  <a:t>95%CI 0.16, 1.21) </a:t>
                </a:r>
              </a:p>
              <a:p>
                <a:pPr algn="ctr">
                  <a:lnSpc>
                    <a:spcPct val="90000"/>
                  </a:lnSpc>
                </a:pPr>
                <a:r>
                  <a:rPr lang="en-US" sz="800" dirty="0">
                    <a:solidFill>
                      <a:schemeClr val="tx1"/>
                    </a:solidFill>
                  </a:rPr>
                  <a:t>p=0.041</a:t>
                </a:r>
                <a:endParaRPr lang="en-GB" sz="800" dirty="0">
                  <a:solidFill>
                    <a:schemeClr val="tx1"/>
                  </a:solidFill>
                </a:endParaRPr>
              </a:p>
            </p:txBody>
          </p:sp>
        </p:grpSp>
        <p:sp>
          <p:nvSpPr>
            <p:cNvPr id="258" name="TextBox 257">
              <a:extLst>
                <a:ext uri="{FF2B5EF4-FFF2-40B4-BE49-F238E27FC236}">
                  <a16:creationId xmlns:a16="http://schemas.microsoft.com/office/drawing/2014/main" id="{978E59AB-ECD6-410C-ACE6-2C5400B28166}"/>
                </a:ext>
              </a:extLst>
            </p:cNvPr>
            <p:cNvSpPr txBox="1"/>
            <p:nvPr/>
          </p:nvSpPr>
          <p:spPr>
            <a:xfrm>
              <a:off x="8272556" y="2245224"/>
              <a:ext cx="1608134" cy="307777"/>
            </a:xfrm>
            <a:prstGeom prst="rect">
              <a:avLst/>
            </a:prstGeom>
            <a:noFill/>
          </p:spPr>
          <p:txBody>
            <a:bodyPr wrap="none" rtlCol="0">
              <a:spAutoFit/>
            </a:bodyPr>
            <a:lstStyle/>
            <a:p>
              <a:pPr algn="ctr"/>
              <a:r>
                <a:rPr lang="en-US" sz="1400" dirty="0">
                  <a:solidFill>
                    <a:schemeClr val="tx1"/>
                  </a:solidFill>
                </a:rPr>
                <a:t>Shannon diversity</a:t>
              </a:r>
              <a:endParaRPr lang="en-GB" sz="1400" dirty="0">
                <a:solidFill>
                  <a:schemeClr val="tx1"/>
                </a:solidFill>
              </a:endParaRPr>
            </a:p>
          </p:txBody>
        </p:sp>
        <p:sp>
          <p:nvSpPr>
            <p:cNvPr id="349" name="TextBox 348">
              <a:extLst>
                <a:ext uri="{FF2B5EF4-FFF2-40B4-BE49-F238E27FC236}">
                  <a16:creationId xmlns:a16="http://schemas.microsoft.com/office/drawing/2014/main" id="{23950FF0-EB2D-4835-ADB7-D8856FE50E6F}"/>
                </a:ext>
              </a:extLst>
            </p:cNvPr>
            <p:cNvSpPr txBox="1"/>
            <p:nvPr/>
          </p:nvSpPr>
          <p:spPr>
            <a:xfrm>
              <a:off x="8754032" y="3227156"/>
              <a:ext cx="417102" cy="215444"/>
            </a:xfrm>
            <a:prstGeom prst="rect">
              <a:avLst/>
            </a:prstGeom>
            <a:noFill/>
          </p:spPr>
          <p:txBody>
            <a:bodyPr wrap="none" rtlCol="0">
              <a:spAutoFit/>
            </a:bodyPr>
            <a:lstStyle/>
            <a:p>
              <a:r>
                <a:rPr lang="en-US" sz="800" dirty="0">
                  <a:solidFill>
                    <a:schemeClr val="tx1"/>
                  </a:solidFill>
                </a:rPr>
                <a:t>n=19</a:t>
              </a:r>
              <a:endParaRPr lang="en-GB" sz="800" dirty="0">
                <a:solidFill>
                  <a:schemeClr val="tx1"/>
                </a:solidFill>
              </a:endParaRPr>
            </a:p>
          </p:txBody>
        </p:sp>
        <p:sp>
          <p:nvSpPr>
            <p:cNvPr id="350" name="TextBox 349">
              <a:extLst>
                <a:ext uri="{FF2B5EF4-FFF2-40B4-BE49-F238E27FC236}">
                  <a16:creationId xmlns:a16="http://schemas.microsoft.com/office/drawing/2014/main" id="{ABD958BE-3EF7-4BBA-8DC6-ECF3E4F2B72D}"/>
                </a:ext>
              </a:extLst>
            </p:cNvPr>
            <p:cNvSpPr txBox="1"/>
            <p:nvPr/>
          </p:nvSpPr>
          <p:spPr>
            <a:xfrm>
              <a:off x="8937163" y="2900056"/>
              <a:ext cx="417102" cy="215444"/>
            </a:xfrm>
            <a:prstGeom prst="rect">
              <a:avLst/>
            </a:prstGeom>
            <a:noFill/>
          </p:spPr>
          <p:txBody>
            <a:bodyPr wrap="none" rtlCol="0">
              <a:spAutoFit/>
            </a:bodyPr>
            <a:lstStyle/>
            <a:p>
              <a:r>
                <a:rPr lang="en-US" sz="800" dirty="0">
                  <a:solidFill>
                    <a:schemeClr val="tx1"/>
                  </a:solidFill>
                </a:rPr>
                <a:t>n=10</a:t>
              </a:r>
              <a:endParaRPr lang="en-GB" sz="800" dirty="0">
                <a:solidFill>
                  <a:schemeClr val="tx1"/>
                </a:solidFill>
              </a:endParaRPr>
            </a:p>
          </p:txBody>
        </p:sp>
        <p:grpSp>
          <p:nvGrpSpPr>
            <p:cNvPr id="363" name="Group 362">
              <a:extLst>
                <a:ext uri="{FF2B5EF4-FFF2-40B4-BE49-F238E27FC236}">
                  <a16:creationId xmlns:a16="http://schemas.microsoft.com/office/drawing/2014/main" id="{9465736D-D704-47F3-B663-920B54FC4981}"/>
                </a:ext>
              </a:extLst>
            </p:cNvPr>
            <p:cNvGrpSpPr/>
            <p:nvPr/>
          </p:nvGrpSpPr>
          <p:grpSpPr>
            <a:xfrm>
              <a:off x="8373860" y="2631830"/>
              <a:ext cx="947694" cy="925374"/>
              <a:chOff x="8373860" y="2631830"/>
              <a:chExt cx="947694" cy="925374"/>
            </a:xfrm>
          </p:grpSpPr>
          <p:sp>
            <p:nvSpPr>
              <p:cNvPr id="354" name="Freeform: Shape 353">
                <a:extLst>
                  <a:ext uri="{FF2B5EF4-FFF2-40B4-BE49-F238E27FC236}">
                    <a16:creationId xmlns:a16="http://schemas.microsoft.com/office/drawing/2014/main" id="{FE699D21-2929-4EEA-9758-BDC85534D975}"/>
                  </a:ext>
                </a:extLst>
              </p:cNvPr>
              <p:cNvSpPr/>
              <p:nvPr/>
            </p:nvSpPr>
            <p:spPr>
              <a:xfrm>
                <a:off x="8373860" y="2631830"/>
                <a:ext cx="946933" cy="925374"/>
              </a:xfrm>
              <a:custGeom>
                <a:avLst/>
                <a:gdLst>
                  <a:gd name="connsiteX0" fmla="*/ 1209570 w 1209570"/>
                  <a:gd name="connsiteY0" fmla="*/ 1120273 h 1120273"/>
                  <a:gd name="connsiteX1" fmla="*/ 432954 w 1209570"/>
                  <a:gd name="connsiteY1" fmla="*/ 1120273 h 1120273"/>
                  <a:gd name="connsiteX2" fmla="*/ 432954 w 1209570"/>
                  <a:gd name="connsiteY2" fmla="*/ 1009326 h 1120273"/>
                  <a:gd name="connsiteX3" fmla="*/ 267891 w 1209570"/>
                  <a:gd name="connsiteY3" fmla="*/ 1009326 h 1120273"/>
                  <a:gd name="connsiteX4" fmla="*/ 267891 w 1209570"/>
                  <a:gd name="connsiteY4" fmla="*/ 830731 h 1120273"/>
                  <a:gd name="connsiteX5" fmla="*/ 243537 w 1209570"/>
                  <a:gd name="connsiteY5" fmla="*/ 830731 h 1120273"/>
                  <a:gd name="connsiteX6" fmla="*/ 243537 w 1209570"/>
                  <a:gd name="connsiteY6" fmla="*/ 744141 h 1120273"/>
                  <a:gd name="connsiteX7" fmla="*/ 221889 w 1209570"/>
                  <a:gd name="connsiteY7" fmla="*/ 744141 h 1120273"/>
                  <a:gd name="connsiteX8" fmla="*/ 221889 w 1209570"/>
                  <a:gd name="connsiteY8" fmla="*/ 554723 h 1120273"/>
                  <a:gd name="connsiteX9" fmla="*/ 92003 w 1209570"/>
                  <a:gd name="connsiteY9" fmla="*/ 554723 h 1120273"/>
                  <a:gd name="connsiteX10" fmla="*/ 92003 w 1209570"/>
                  <a:gd name="connsiteY10" fmla="*/ 384247 h 1120273"/>
                  <a:gd name="connsiteX11" fmla="*/ 81179 w 1209570"/>
                  <a:gd name="connsiteY11" fmla="*/ 384247 h 1120273"/>
                  <a:gd name="connsiteX12" fmla="*/ 81179 w 1209570"/>
                  <a:gd name="connsiteY12" fmla="*/ 300362 h 1120273"/>
                  <a:gd name="connsiteX13" fmla="*/ 0 w 1209570"/>
                  <a:gd name="connsiteY13" fmla="*/ 300362 h 1120273"/>
                  <a:gd name="connsiteX14" fmla="*/ 0 w 1209570"/>
                  <a:gd name="connsiteY14" fmla="*/ 0 h 112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9570" h="1120273">
                    <a:moveTo>
                      <a:pt x="1209570" y="1120273"/>
                    </a:moveTo>
                    <a:lnTo>
                      <a:pt x="432954" y="1120273"/>
                    </a:lnTo>
                    <a:lnTo>
                      <a:pt x="432954" y="1009326"/>
                    </a:lnTo>
                    <a:lnTo>
                      <a:pt x="267891" y="1009326"/>
                    </a:lnTo>
                    <a:lnTo>
                      <a:pt x="267891" y="830731"/>
                    </a:lnTo>
                    <a:lnTo>
                      <a:pt x="243537" y="830731"/>
                    </a:lnTo>
                    <a:lnTo>
                      <a:pt x="243537" y="744141"/>
                    </a:lnTo>
                    <a:lnTo>
                      <a:pt x="221889" y="744141"/>
                    </a:lnTo>
                    <a:lnTo>
                      <a:pt x="221889" y="554723"/>
                    </a:lnTo>
                    <a:lnTo>
                      <a:pt x="92003" y="554723"/>
                    </a:lnTo>
                    <a:lnTo>
                      <a:pt x="92003" y="384247"/>
                    </a:lnTo>
                    <a:lnTo>
                      <a:pt x="81179" y="384247"/>
                    </a:lnTo>
                    <a:lnTo>
                      <a:pt x="81179" y="300362"/>
                    </a:lnTo>
                    <a:lnTo>
                      <a:pt x="0" y="300362"/>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5" name="Freeform: Shape 354">
                <a:extLst>
                  <a:ext uri="{FF2B5EF4-FFF2-40B4-BE49-F238E27FC236}">
                    <a16:creationId xmlns:a16="http://schemas.microsoft.com/office/drawing/2014/main" id="{EBE70169-1DCA-41B2-B96A-0DAB44B48778}"/>
                  </a:ext>
                </a:extLst>
              </p:cNvPr>
              <p:cNvSpPr/>
              <p:nvPr/>
            </p:nvSpPr>
            <p:spPr>
              <a:xfrm>
                <a:off x="8628070" y="3403849"/>
                <a:ext cx="7457" cy="59475"/>
              </a:xfrm>
              <a:custGeom>
                <a:avLst/>
                <a:gdLst>
                  <a:gd name="connsiteX0" fmla="*/ 0 w 9525"/>
                  <a:gd name="connsiteY0" fmla="*/ 0 h 72001"/>
                  <a:gd name="connsiteX1" fmla="*/ 0 w 9525"/>
                  <a:gd name="connsiteY1" fmla="*/ 72001 h 72001"/>
                </a:gdLst>
                <a:ahLst/>
                <a:cxnLst>
                  <a:cxn ang="0">
                    <a:pos x="connsiteX0" y="connsiteY0"/>
                  </a:cxn>
                  <a:cxn ang="0">
                    <a:pos x="connsiteX1" y="connsiteY1"/>
                  </a:cxn>
                </a:cxnLst>
                <a:rect l="l" t="t" r="r" b="b"/>
                <a:pathLst>
                  <a:path w="9525" h="72001">
                    <a:moveTo>
                      <a:pt x="0" y="0"/>
                    </a:moveTo>
                    <a:lnTo>
                      <a:pt x="0" y="72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6" name="Freeform: Shape 355">
                <a:extLst>
                  <a:ext uri="{FF2B5EF4-FFF2-40B4-BE49-F238E27FC236}">
                    <a16:creationId xmlns:a16="http://schemas.microsoft.com/office/drawing/2014/main" id="{5D72C7D7-D466-4FCD-AB58-5FB705CC6746}"/>
                  </a:ext>
                </a:extLst>
              </p:cNvPr>
              <p:cNvSpPr/>
              <p:nvPr/>
            </p:nvSpPr>
            <p:spPr>
              <a:xfrm>
                <a:off x="8747379"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7" name="Freeform: Shape 356">
                <a:extLst>
                  <a:ext uri="{FF2B5EF4-FFF2-40B4-BE49-F238E27FC236}">
                    <a16:creationId xmlns:a16="http://schemas.microsoft.com/office/drawing/2014/main" id="{55A488EE-B172-4B08-BDDA-D65A7D93C87C}"/>
                  </a:ext>
                </a:extLst>
              </p:cNvPr>
              <p:cNvSpPr/>
              <p:nvPr/>
            </p:nvSpPr>
            <p:spPr>
              <a:xfrm>
                <a:off x="8821948"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8" name="Freeform: Shape 357">
                <a:extLst>
                  <a:ext uri="{FF2B5EF4-FFF2-40B4-BE49-F238E27FC236}">
                    <a16:creationId xmlns:a16="http://schemas.microsoft.com/office/drawing/2014/main" id="{B5D704F6-861F-407D-9A1F-8AEACEC60B3D}"/>
                  </a:ext>
                </a:extLst>
              </p:cNvPr>
              <p:cNvSpPr/>
              <p:nvPr/>
            </p:nvSpPr>
            <p:spPr>
              <a:xfrm>
                <a:off x="8792121"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59" name="Freeform: Shape 358">
                <a:extLst>
                  <a:ext uri="{FF2B5EF4-FFF2-40B4-BE49-F238E27FC236}">
                    <a16:creationId xmlns:a16="http://schemas.microsoft.com/office/drawing/2014/main" id="{78D37AFD-1D5A-488F-943A-C774DE3995D6}"/>
                  </a:ext>
                </a:extLst>
              </p:cNvPr>
              <p:cNvSpPr/>
              <p:nvPr/>
            </p:nvSpPr>
            <p:spPr>
              <a:xfrm>
                <a:off x="8956172"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0" name="Freeform: Shape 359">
                <a:extLst>
                  <a:ext uri="{FF2B5EF4-FFF2-40B4-BE49-F238E27FC236}">
                    <a16:creationId xmlns:a16="http://schemas.microsoft.com/office/drawing/2014/main" id="{B6E98511-CD91-426C-929B-9E9693284FE3}"/>
                  </a:ext>
                </a:extLst>
              </p:cNvPr>
              <p:cNvSpPr/>
              <p:nvPr/>
            </p:nvSpPr>
            <p:spPr>
              <a:xfrm>
                <a:off x="9284270"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1" name="Freeform: Shape 360">
                <a:extLst>
                  <a:ext uri="{FF2B5EF4-FFF2-40B4-BE49-F238E27FC236}">
                    <a16:creationId xmlns:a16="http://schemas.microsoft.com/office/drawing/2014/main" id="{3144DFCC-7DA3-4DA6-8EBC-CEE7EF56DD96}"/>
                  </a:ext>
                </a:extLst>
              </p:cNvPr>
              <p:cNvSpPr/>
              <p:nvPr/>
            </p:nvSpPr>
            <p:spPr>
              <a:xfrm>
                <a:off x="9314097" y="3488174"/>
                <a:ext cx="7457" cy="5947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nvGrpSpPr>
            <p:cNvPr id="373" name="Group 372">
              <a:extLst>
                <a:ext uri="{FF2B5EF4-FFF2-40B4-BE49-F238E27FC236}">
                  <a16:creationId xmlns:a16="http://schemas.microsoft.com/office/drawing/2014/main" id="{316F8184-B7BB-4035-BA64-B22D6D3D5D64}"/>
                </a:ext>
              </a:extLst>
            </p:cNvPr>
            <p:cNvGrpSpPr/>
            <p:nvPr/>
          </p:nvGrpSpPr>
          <p:grpSpPr>
            <a:xfrm>
              <a:off x="8373860" y="2642221"/>
              <a:ext cx="1239862" cy="1414881"/>
              <a:chOff x="5300662" y="2570320"/>
              <a:chExt cx="1582988" cy="1750761"/>
            </a:xfrm>
          </p:grpSpPr>
          <p:sp>
            <p:nvSpPr>
              <p:cNvPr id="367" name="Freeform: Shape 366">
                <a:extLst>
                  <a:ext uri="{FF2B5EF4-FFF2-40B4-BE49-F238E27FC236}">
                    <a16:creationId xmlns:a16="http://schemas.microsoft.com/office/drawing/2014/main" id="{C8658FEC-7AAF-4DEE-B237-2E31801411D9}"/>
                  </a:ext>
                </a:extLst>
              </p:cNvPr>
              <p:cNvSpPr/>
              <p:nvPr/>
            </p:nvSpPr>
            <p:spPr>
              <a:xfrm>
                <a:off x="5300662" y="2570320"/>
                <a:ext cx="1582988" cy="1750761"/>
              </a:xfrm>
              <a:custGeom>
                <a:avLst/>
                <a:gdLst>
                  <a:gd name="connsiteX0" fmla="*/ 1582988 w 1582988"/>
                  <a:gd name="connsiteY0" fmla="*/ 1750762 h 1750761"/>
                  <a:gd name="connsiteX1" fmla="*/ 1582988 w 1582988"/>
                  <a:gd name="connsiteY1" fmla="*/ 1055322 h 1750761"/>
                  <a:gd name="connsiteX2" fmla="*/ 1058037 w 1582988"/>
                  <a:gd name="connsiteY2" fmla="*/ 1055322 h 1750761"/>
                  <a:gd name="connsiteX3" fmla="*/ 1058037 w 1582988"/>
                  <a:gd name="connsiteY3" fmla="*/ 687315 h 1750761"/>
                  <a:gd name="connsiteX4" fmla="*/ 690022 w 1582988"/>
                  <a:gd name="connsiteY4" fmla="*/ 687315 h 1750761"/>
                  <a:gd name="connsiteX5" fmla="*/ 690022 w 1582988"/>
                  <a:gd name="connsiteY5" fmla="*/ 443778 h 1750761"/>
                  <a:gd name="connsiteX6" fmla="*/ 514133 w 1582988"/>
                  <a:gd name="connsiteY6" fmla="*/ 443778 h 1750761"/>
                  <a:gd name="connsiteX7" fmla="*/ 514133 w 1582988"/>
                  <a:gd name="connsiteY7" fmla="*/ 173182 h 1750761"/>
                  <a:gd name="connsiteX8" fmla="*/ 110944 w 1582988"/>
                  <a:gd name="connsiteY8" fmla="*/ 173182 h 1750761"/>
                  <a:gd name="connsiteX9" fmla="*/ 110944 w 1582988"/>
                  <a:gd name="connsiteY9" fmla="*/ 0 h 1750761"/>
                  <a:gd name="connsiteX10" fmla="*/ 0 w 1582988"/>
                  <a:gd name="connsiteY10" fmla="*/ 0 h 175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988" h="1750761">
                    <a:moveTo>
                      <a:pt x="1582988" y="1750762"/>
                    </a:moveTo>
                    <a:lnTo>
                      <a:pt x="1582988" y="1055322"/>
                    </a:lnTo>
                    <a:lnTo>
                      <a:pt x="1058037" y="1055322"/>
                    </a:lnTo>
                    <a:lnTo>
                      <a:pt x="1058037" y="687315"/>
                    </a:lnTo>
                    <a:lnTo>
                      <a:pt x="690022" y="687315"/>
                    </a:lnTo>
                    <a:lnTo>
                      <a:pt x="690022" y="443778"/>
                    </a:lnTo>
                    <a:lnTo>
                      <a:pt x="514133" y="443778"/>
                    </a:lnTo>
                    <a:lnTo>
                      <a:pt x="514133" y="173182"/>
                    </a:lnTo>
                    <a:lnTo>
                      <a:pt x="110944" y="173182"/>
                    </a:lnTo>
                    <a:lnTo>
                      <a:pt x="110944"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8" name="Freeform: Shape 367">
                <a:extLst>
                  <a:ext uri="{FF2B5EF4-FFF2-40B4-BE49-F238E27FC236}">
                    <a16:creationId xmlns:a16="http://schemas.microsoft.com/office/drawing/2014/main" id="{98FA1C82-BB80-4D28-9CF9-3F7B99C81D4D}"/>
                  </a:ext>
                </a:extLst>
              </p:cNvPr>
              <p:cNvSpPr/>
              <p:nvPr/>
            </p:nvSpPr>
            <p:spPr>
              <a:xfrm>
                <a:off x="5595612"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69" name="Freeform: Shape 368">
                <a:extLst>
                  <a:ext uri="{FF2B5EF4-FFF2-40B4-BE49-F238E27FC236}">
                    <a16:creationId xmlns:a16="http://schemas.microsoft.com/office/drawing/2014/main" id="{4C5DCC5C-9D00-4C76-B364-DE27457034D7}"/>
                  </a:ext>
                </a:extLst>
              </p:cNvPr>
              <p:cNvSpPr/>
              <p:nvPr/>
            </p:nvSpPr>
            <p:spPr>
              <a:xfrm>
                <a:off x="5633712"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0" name="Freeform: Shape 369">
                <a:extLst>
                  <a:ext uri="{FF2B5EF4-FFF2-40B4-BE49-F238E27FC236}">
                    <a16:creationId xmlns:a16="http://schemas.microsoft.com/office/drawing/2014/main" id="{286D59F9-8271-42A0-8E21-22F394F96225}"/>
                  </a:ext>
                </a:extLst>
              </p:cNvPr>
              <p:cNvSpPr/>
              <p:nvPr/>
            </p:nvSpPr>
            <p:spPr>
              <a:xfrm>
                <a:off x="5748013" y="265593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1" name="Freeform: Shape 370">
                <a:extLst>
                  <a:ext uri="{FF2B5EF4-FFF2-40B4-BE49-F238E27FC236}">
                    <a16:creationId xmlns:a16="http://schemas.microsoft.com/office/drawing/2014/main" id="{C0142BFB-4C7E-4B4C-8FBB-AFE4950E38F5}"/>
                  </a:ext>
                </a:extLst>
              </p:cNvPr>
              <p:cNvSpPr/>
              <p:nvPr/>
            </p:nvSpPr>
            <p:spPr>
              <a:xfrm>
                <a:off x="6281413" y="31702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72" name="Freeform: Shape 371">
                <a:extLst>
                  <a:ext uri="{FF2B5EF4-FFF2-40B4-BE49-F238E27FC236}">
                    <a16:creationId xmlns:a16="http://schemas.microsoft.com/office/drawing/2014/main" id="{4211CE21-BED4-44BB-BA27-24A8D2C992F0}"/>
                  </a:ext>
                </a:extLst>
              </p:cNvPr>
              <p:cNvSpPr/>
              <p:nvPr/>
            </p:nvSpPr>
            <p:spPr>
              <a:xfrm>
                <a:off x="6433813" y="353224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grpSp>
        <p:nvGrpSpPr>
          <p:cNvPr id="472" name="Group 471">
            <a:extLst>
              <a:ext uri="{FF2B5EF4-FFF2-40B4-BE49-F238E27FC236}">
                <a16:creationId xmlns:a16="http://schemas.microsoft.com/office/drawing/2014/main" id="{1DEB2284-D122-4297-95A0-474DB5A3EBE8}"/>
              </a:ext>
            </a:extLst>
          </p:cNvPr>
          <p:cNvGrpSpPr/>
          <p:nvPr/>
        </p:nvGrpSpPr>
        <p:grpSpPr>
          <a:xfrm>
            <a:off x="9421332" y="1802285"/>
            <a:ext cx="2193691" cy="2331611"/>
            <a:chOff x="9842694" y="2245224"/>
            <a:chExt cx="2193691" cy="2331611"/>
          </a:xfrm>
        </p:grpSpPr>
        <p:grpSp>
          <p:nvGrpSpPr>
            <p:cNvPr id="242" name="Group 241">
              <a:extLst>
                <a:ext uri="{FF2B5EF4-FFF2-40B4-BE49-F238E27FC236}">
                  <a16:creationId xmlns:a16="http://schemas.microsoft.com/office/drawing/2014/main" id="{A1F53147-ED4B-4B9B-92F2-EAE0A4192A0B}"/>
                </a:ext>
              </a:extLst>
            </p:cNvPr>
            <p:cNvGrpSpPr/>
            <p:nvPr/>
          </p:nvGrpSpPr>
          <p:grpSpPr>
            <a:xfrm>
              <a:off x="9842694" y="2503915"/>
              <a:ext cx="2193691" cy="2072920"/>
              <a:chOff x="9842694" y="2716771"/>
              <a:chExt cx="2193691" cy="1788483"/>
            </a:xfrm>
          </p:grpSpPr>
          <p:sp>
            <p:nvSpPr>
              <p:cNvPr id="217" name="Freeform 21">
                <a:extLst>
                  <a:ext uri="{FF2B5EF4-FFF2-40B4-BE49-F238E27FC236}">
                    <a16:creationId xmlns:a16="http://schemas.microsoft.com/office/drawing/2014/main" id="{D97A41A2-9AE7-433D-BECA-633DC9604D39}"/>
                  </a:ext>
                </a:extLst>
              </p:cNvPr>
              <p:cNvSpPr>
                <a:spLocks/>
              </p:cNvSpPr>
              <p:nvPr/>
            </p:nvSpPr>
            <p:spPr bwMode="auto">
              <a:xfrm>
                <a:off x="10312510"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218" name="Line 7">
                <a:extLst>
                  <a:ext uri="{FF2B5EF4-FFF2-40B4-BE49-F238E27FC236}">
                    <a16:creationId xmlns:a16="http://schemas.microsoft.com/office/drawing/2014/main" id="{54080E91-9F83-4CC1-811D-9A3F7D3015A3}"/>
                  </a:ext>
                </a:extLst>
              </p:cNvPr>
              <p:cNvSpPr>
                <a:spLocks noChangeShapeType="1"/>
              </p:cNvSpPr>
              <p:nvPr/>
            </p:nvSpPr>
            <p:spPr bwMode="auto">
              <a:xfrm>
                <a:off x="10226276"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19" name="Line 8">
                <a:extLst>
                  <a:ext uri="{FF2B5EF4-FFF2-40B4-BE49-F238E27FC236}">
                    <a16:creationId xmlns:a16="http://schemas.microsoft.com/office/drawing/2014/main" id="{59291E6B-4996-4131-879B-751DBBE53AFC}"/>
                  </a:ext>
                </a:extLst>
              </p:cNvPr>
              <p:cNvSpPr>
                <a:spLocks noChangeShapeType="1"/>
              </p:cNvSpPr>
              <p:nvPr/>
            </p:nvSpPr>
            <p:spPr bwMode="auto">
              <a:xfrm>
                <a:off x="10226276"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0" name="Line 9">
                <a:extLst>
                  <a:ext uri="{FF2B5EF4-FFF2-40B4-BE49-F238E27FC236}">
                    <a16:creationId xmlns:a16="http://schemas.microsoft.com/office/drawing/2014/main" id="{011E5190-034B-4FD1-87AF-FE2CD7403888}"/>
                  </a:ext>
                </a:extLst>
              </p:cNvPr>
              <p:cNvSpPr>
                <a:spLocks noChangeShapeType="1"/>
              </p:cNvSpPr>
              <p:nvPr/>
            </p:nvSpPr>
            <p:spPr bwMode="auto">
              <a:xfrm>
                <a:off x="10226276"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1" name="Line 10">
                <a:extLst>
                  <a:ext uri="{FF2B5EF4-FFF2-40B4-BE49-F238E27FC236}">
                    <a16:creationId xmlns:a16="http://schemas.microsoft.com/office/drawing/2014/main" id="{D42B9112-D86A-4A6B-AFA7-6CBA4D457DA1}"/>
                  </a:ext>
                </a:extLst>
              </p:cNvPr>
              <p:cNvSpPr>
                <a:spLocks noChangeShapeType="1"/>
              </p:cNvSpPr>
              <p:nvPr/>
            </p:nvSpPr>
            <p:spPr bwMode="auto">
              <a:xfrm>
                <a:off x="10226276"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2" name="Line 11">
                <a:extLst>
                  <a:ext uri="{FF2B5EF4-FFF2-40B4-BE49-F238E27FC236}">
                    <a16:creationId xmlns:a16="http://schemas.microsoft.com/office/drawing/2014/main" id="{97923E48-20CB-4F05-A267-3E353C2D7CBE}"/>
                  </a:ext>
                </a:extLst>
              </p:cNvPr>
              <p:cNvSpPr>
                <a:spLocks noChangeShapeType="1"/>
              </p:cNvSpPr>
              <p:nvPr/>
            </p:nvSpPr>
            <p:spPr bwMode="auto">
              <a:xfrm>
                <a:off x="10226276"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endParaRPr>
              </a:p>
            </p:txBody>
          </p:sp>
          <p:sp>
            <p:nvSpPr>
              <p:cNvPr id="223" name="TextBox 222">
                <a:extLst>
                  <a:ext uri="{FF2B5EF4-FFF2-40B4-BE49-F238E27FC236}">
                    <a16:creationId xmlns:a16="http://schemas.microsoft.com/office/drawing/2014/main" id="{4CA41D37-F5FA-4501-8611-1278DCC0BC9B}"/>
                  </a:ext>
                </a:extLst>
              </p:cNvPr>
              <p:cNvSpPr txBox="1"/>
              <p:nvPr/>
            </p:nvSpPr>
            <p:spPr>
              <a:xfrm>
                <a:off x="9842694" y="2716771"/>
                <a:ext cx="396262"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100</a:t>
                </a:r>
              </a:p>
            </p:txBody>
          </p:sp>
          <p:sp>
            <p:nvSpPr>
              <p:cNvPr id="224" name="TextBox 223">
                <a:extLst>
                  <a:ext uri="{FF2B5EF4-FFF2-40B4-BE49-F238E27FC236}">
                    <a16:creationId xmlns:a16="http://schemas.microsoft.com/office/drawing/2014/main" id="{5A9F239B-492D-4721-B14E-79535A2D6FB2}"/>
                  </a:ext>
                </a:extLst>
              </p:cNvPr>
              <p:cNvSpPr txBox="1"/>
              <p:nvPr/>
            </p:nvSpPr>
            <p:spPr>
              <a:xfrm>
                <a:off x="9913226" y="3018668"/>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75</a:t>
                </a:r>
              </a:p>
            </p:txBody>
          </p:sp>
          <p:sp>
            <p:nvSpPr>
              <p:cNvPr id="225" name="TextBox 224">
                <a:extLst>
                  <a:ext uri="{FF2B5EF4-FFF2-40B4-BE49-F238E27FC236}">
                    <a16:creationId xmlns:a16="http://schemas.microsoft.com/office/drawing/2014/main" id="{E78B0FDE-245C-4A0C-8B8D-35A44F16A2B4}"/>
                  </a:ext>
                </a:extLst>
              </p:cNvPr>
              <p:cNvSpPr txBox="1"/>
              <p:nvPr/>
            </p:nvSpPr>
            <p:spPr>
              <a:xfrm>
                <a:off x="9913226" y="3330328"/>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50</a:t>
                </a:r>
              </a:p>
            </p:txBody>
          </p:sp>
          <p:sp>
            <p:nvSpPr>
              <p:cNvPr id="226" name="TextBox 225">
                <a:extLst>
                  <a:ext uri="{FF2B5EF4-FFF2-40B4-BE49-F238E27FC236}">
                    <a16:creationId xmlns:a16="http://schemas.microsoft.com/office/drawing/2014/main" id="{2659843A-1BA6-47B3-9B69-3059520C8DDA}"/>
                  </a:ext>
                </a:extLst>
              </p:cNvPr>
              <p:cNvSpPr txBox="1"/>
              <p:nvPr/>
            </p:nvSpPr>
            <p:spPr>
              <a:xfrm>
                <a:off x="9913226" y="3635477"/>
                <a:ext cx="325730"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25</a:t>
                </a:r>
              </a:p>
            </p:txBody>
          </p:sp>
          <p:sp>
            <p:nvSpPr>
              <p:cNvPr id="227" name="TextBox 226">
                <a:extLst>
                  <a:ext uri="{FF2B5EF4-FFF2-40B4-BE49-F238E27FC236}">
                    <a16:creationId xmlns:a16="http://schemas.microsoft.com/office/drawing/2014/main" id="{B31752E1-DF9D-48CA-9C8A-1617D7CCDDA4}"/>
                  </a:ext>
                </a:extLst>
              </p:cNvPr>
              <p:cNvSpPr txBox="1"/>
              <p:nvPr/>
            </p:nvSpPr>
            <p:spPr>
              <a:xfrm>
                <a:off x="9983766" y="3943881"/>
                <a:ext cx="255198" cy="212436"/>
              </a:xfrm>
              <a:prstGeom prst="rect">
                <a:avLst/>
              </a:prstGeom>
              <a:noFill/>
            </p:spPr>
            <p:txBody>
              <a:bodyPr wrap="none" rtlCol="0" anchor="ctr" anchorCtr="0">
                <a:spAutoFit/>
              </a:bodyPr>
              <a:lstStyle/>
              <a:p>
                <a:pPr algn="r"/>
                <a:r>
                  <a:rPr lang="en-GB" sz="1000" dirty="0">
                    <a:solidFill>
                      <a:schemeClr val="tx1"/>
                    </a:solidFill>
                    <a:cs typeface="Arial" panose="020B0604020202020204" pitchFamily="34" charset="0"/>
                  </a:rPr>
                  <a:t>0</a:t>
                </a:r>
              </a:p>
            </p:txBody>
          </p:sp>
          <p:grpSp>
            <p:nvGrpSpPr>
              <p:cNvPr id="228" name="Group 227">
                <a:extLst>
                  <a:ext uri="{FF2B5EF4-FFF2-40B4-BE49-F238E27FC236}">
                    <a16:creationId xmlns:a16="http://schemas.microsoft.com/office/drawing/2014/main" id="{0C083EBB-6B69-48B5-9330-964CABE57353}"/>
                  </a:ext>
                </a:extLst>
              </p:cNvPr>
              <p:cNvGrpSpPr/>
              <p:nvPr/>
            </p:nvGrpSpPr>
            <p:grpSpPr>
              <a:xfrm>
                <a:off x="10241816" y="4061510"/>
                <a:ext cx="1794569" cy="290411"/>
                <a:chOff x="8149796" y="6007686"/>
                <a:chExt cx="1794569" cy="220306"/>
              </a:xfrm>
            </p:grpSpPr>
            <p:sp>
              <p:nvSpPr>
                <p:cNvPr id="230" name="Line 21">
                  <a:extLst>
                    <a:ext uri="{FF2B5EF4-FFF2-40B4-BE49-F238E27FC236}">
                      <a16:creationId xmlns:a16="http://schemas.microsoft.com/office/drawing/2014/main" id="{2D503BC9-867B-463B-8793-EDAF7C4EC3CE}"/>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F76CFDEF-811A-46A3-940E-4F813959316A}"/>
                    </a:ext>
                  </a:extLst>
                </p:cNvPr>
                <p:cNvSpPr txBox="1"/>
                <p:nvPr/>
              </p:nvSpPr>
              <p:spPr>
                <a:xfrm>
                  <a:off x="9589533" y="6079686"/>
                  <a:ext cx="354832"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1000</a:t>
                  </a:r>
                </a:p>
              </p:txBody>
            </p:sp>
            <p:sp>
              <p:nvSpPr>
                <p:cNvPr id="232" name="Line 21">
                  <a:extLst>
                    <a:ext uri="{FF2B5EF4-FFF2-40B4-BE49-F238E27FC236}">
                      <a16:creationId xmlns:a16="http://schemas.microsoft.com/office/drawing/2014/main" id="{3547A550-F64D-48E9-AF21-FFD4B25C3627}"/>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7C386752-6CF4-4495-8614-048DF7623F5E}"/>
                    </a:ext>
                  </a:extLst>
                </p:cNvPr>
                <p:cNvSpPr txBox="1"/>
                <p:nvPr/>
              </p:nvSpPr>
              <p:spPr>
                <a:xfrm>
                  <a:off x="9315692"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800</a:t>
                  </a:r>
                </a:p>
              </p:txBody>
            </p:sp>
            <p:sp>
              <p:nvSpPr>
                <p:cNvPr id="234" name="Line 21">
                  <a:extLst>
                    <a:ext uri="{FF2B5EF4-FFF2-40B4-BE49-F238E27FC236}">
                      <a16:creationId xmlns:a16="http://schemas.microsoft.com/office/drawing/2014/main" id="{91440413-92E0-4767-A83D-3D88D5EAB672}"/>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DCA4CE6C-29A1-436A-A8F1-20D330AE37EB}"/>
                    </a:ext>
                  </a:extLst>
                </p:cNvPr>
                <p:cNvSpPr txBox="1"/>
                <p:nvPr/>
              </p:nvSpPr>
              <p:spPr>
                <a:xfrm>
                  <a:off x="9006585"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600</a:t>
                  </a:r>
                </a:p>
              </p:txBody>
            </p:sp>
            <p:sp>
              <p:nvSpPr>
                <p:cNvPr id="236" name="Line 21">
                  <a:extLst>
                    <a:ext uri="{FF2B5EF4-FFF2-40B4-BE49-F238E27FC236}">
                      <a16:creationId xmlns:a16="http://schemas.microsoft.com/office/drawing/2014/main" id="{EA50D2AA-2070-4B53-BEDC-97559D05629A}"/>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67B4B323-21AE-4DAB-937C-FEE198181ED7}"/>
                    </a:ext>
                  </a:extLst>
                </p:cNvPr>
                <p:cNvSpPr txBox="1"/>
                <p:nvPr/>
              </p:nvSpPr>
              <p:spPr>
                <a:xfrm>
                  <a:off x="8697478" y="6079686"/>
                  <a:ext cx="284300" cy="148306"/>
                </a:xfrm>
                <a:prstGeom prst="rect">
                  <a:avLst/>
                </a:prstGeom>
                <a:noFill/>
              </p:spPr>
              <p:txBody>
                <a:bodyPr wrap="none" lIns="36000" tIns="36000" rIns="36000" bIns="36000" rtlCol="0" anchor="t" anchorCtr="0">
                  <a:spAutoFit/>
                </a:bodyPr>
                <a:lstStyle/>
                <a:p>
                  <a:pPr algn="ctr"/>
                  <a:r>
                    <a:rPr lang="en-US" sz="1000" dirty="0">
                      <a:solidFill>
                        <a:schemeClr val="tx1"/>
                      </a:solidFill>
                      <a:latin typeface="Arial" panose="020B0604020202020204" pitchFamily="34" charset="0"/>
                      <a:cs typeface="Arial" panose="020B0604020202020204" pitchFamily="34" charset="0"/>
                    </a:rPr>
                    <a:t>4</a:t>
                  </a:r>
                  <a:r>
                    <a:rPr lang="en-GB" sz="1000" dirty="0">
                      <a:solidFill>
                        <a:schemeClr val="tx1"/>
                      </a:solidFill>
                      <a:latin typeface="Arial" panose="020B0604020202020204" pitchFamily="34" charset="0"/>
                      <a:cs typeface="Arial" panose="020B0604020202020204" pitchFamily="34" charset="0"/>
                    </a:rPr>
                    <a:t>00</a:t>
                  </a:r>
                </a:p>
              </p:txBody>
            </p:sp>
            <p:sp>
              <p:nvSpPr>
                <p:cNvPr id="238" name="Line 21">
                  <a:extLst>
                    <a:ext uri="{FF2B5EF4-FFF2-40B4-BE49-F238E27FC236}">
                      <a16:creationId xmlns:a16="http://schemas.microsoft.com/office/drawing/2014/main" id="{4B0D15BD-F32E-4ED8-B30E-8A86FF535556}"/>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5551944E-0702-4DD3-9CDC-3F245459E963}"/>
                    </a:ext>
                  </a:extLst>
                </p:cNvPr>
                <p:cNvSpPr txBox="1"/>
                <p:nvPr/>
              </p:nvSpPr>
              <p:spPr>
                <a:xfrm>
                  <a:off x="8388371" y="6079686"/>
                  <a:ext cx="284300"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200</a:t>
                  </a:r>
                </a:p>
              </p:txBody>
            </p:sp>
            <p:sp>
              <p:nvSpPr>
                <p:cNvPr id="240" name="Line 21">
                  <a:extLst>
                    <a:ext uri="{FF2B5EF4-FFF2-40B4-BE49-F238E27FC236}">
                      <a16:creationId xmlns:a16="http://schemas.microsoft.com/office/drawing/2014/main" id="{60E81ED9-4FCE-4B78-BECB-3881946D3F49}"/>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D435C8AC-96AE-4119-B6B8-D91591E8C86B}"/>
                    </a:ext>
                  </a:extLst>
                </p:cNvPr>
                <p:cNvSpPr txBox="1"/>
                <p:nvPr/>
              </p:nvSpPr>
              <p:spPr>
                <a:xfrm>
                  <a:off x="8149796" y="6079686"/>
                  <a:ext cx="143235" cy="148306"/>
                </a:xfrm>
                <a:prstGeom prst="rect">
                  <a:avLst/>
                </a:prstGeom>
                <a:noFill/>
              </p:spPr>
              <p:txBody>
                <a:bodyPr wrap="none" lIns="36000" tIns="36000" rIns="36000" bIns="36000" rtlCol="0" anchor="t" anchorCtr="0">
                  <a:spAutoFit/>
                </a:bodyPr>
                <a:lstStyle/>
                <a:p>
                  <a:pPr algn="ctr"/>
                  <a:r>
                    <a:rPr lang="en-GB" sz="1000" dirty="0">
                      <a:solidFill>
                        <a:schemeClr val="tx1"/>
                      </a:solidFill>
                      <a:latin typeface="Arial" panose="020B0604020202020204" pitchFamily="34" charset="0"/>
                      <a:cs typeface="Arial" panose="020B0604020202020204" pitchFamily="34" charset="0"/>
                    </a:rPr>
                    <a:t>0</a:t>
                  </a:r>
                </a:p>
              </p:txBody>
            </p:sp>
          </p:grpSp>
          <p:sp>
            <p:nvSpPr>
              <p:cNvPr id="229" name="TextBox 228">
                <a:extLst>
                  <a:ext uri="{FF2B5EF4-FFF2-40B4-BE49-F238E27FC236}">
                    <a16:creationId xmlns:a16="http://schemas.microsoft.com/office/drawing/2014/main" id="{60AF0B1C-6D01-4729-977B-A0E84473F9D6}"/>
                  </a:ext>
                </a:extLst>
              </p:cNvPr>
              <p:cNvSpPr txBox="1"/>
              <p:nvPr/>
            </p:nvSpPr>
            <p:spPr>
              <a:xfrm>
                <a:off x="10689829" y="4292818"/>
                <a:ext cx="809837" cy="212436"/>
              </a:xfrm>
              <a:prstGeom prst="rect">
                <a:avLst/>
              </a:prstGeom>
              <a:noFill/>
            </p:spPr>
            <p:txBody>
              <a:bodyPr wrap="none" rtlCol="0">
                <a:spAutoFit/>
              </a:bodyPr>
              <a:lstStyle/>
              <a:p>
                <a:pPr algn="ctr"/>
                <a:r>
                  <a:rPr lang="en-US" sz="1000" dirty="0">
                    <a:solidFill>
                      <a:schemeClr val="tx1"/>
                    </a:solidFill>
                  </a:rPr>
                  <a:t>Time, days</a:t>
                </a:r>
                <a:endParaRPr lang="en-GB" sz="1000" dirty="0">
                  <a:solidFill>
                    <a:schemeClr val="tx1"/>
                  </a:solidFill>
                </a:endParaRPr>
              </a:p>
            </p:txBody>
          </p:sp>
          <p:sp>
            <p:nvSpPr>
              <p:cNvPr id="216" name="TextBox 215">
                <a:extLst>
                  <a:ext uri="{FF2B5EF4-FFF2-40B4-BE49-F238E27FC236}">
                    <a16:creationId xmlns:a16="http://schemas.microsoft.com/office/drawing/2014/main" id="{49BBE7CF-C897-45FB-99F5-4B03818F98EA}"/>
                  </a:ext>
                </a:extLst>
              </p:cNvPr>
              <p:cNvSpPr txBox="1"/>
              <p:nvPr/>
            </p:nvSpPr>
            <p:spPr>
              <a:xfrm>
                <a:off x="10268592" y="3692017"/>
                <a:ext cx="1069525" cy="366452"/>
              </a:xfrm>
              <a:prstGeom prst="rect">
                <a:avLst/>
              </a:prstGeom>
              <a:noFill/>
            </p:spPr>
            <p:txBody>
              <a:bodyPr wrap="none" rtlCol="0">
                <a:spAutoFit/>
              </a:bodyPr>
              <a:lstStyle/>
              <a:p>
                <a:pPr algn="ctr">
                  <a:lnSpc>
                    <a:spcPct val="90000"/>
                  </a:lnSpc>
                </a:pPr>
                <a:r>
                  <a:rPr lang="en-US" sz="800" dirty="0">
                    <a:solidFill>
                      <a:schemeClr val="tx1"/>
                    </a:solidFill>
                  </a:rPr>
                  <a:t>HR 0.31</a:t>
                </a:r>
              </a:p>
              <a:p>
                <a:pPr algn="ctr">
                  <a:lnSpc>
                    <a:spcPct val="90000"/>
                  </a:lnSpc>
                </a:pPr>
                <a:r>
                  <a:rPr lang="en-US" sz="800" dirty="0">
                    <a:solidFill>
                      <a:schemeClr val="tx1"/>
                    </a:solidFill>
                  </a:rPr>
                  <a:t>95%CI 0.11, 0.94); </a:t>
                </a:r>
              </a:p>
              <a:p>
                <a:pPr algn="ctr">
                  <a:lnSpc>
                    <a:spcPct val="90000"/>
                  </a:lnSpc>
                </a:pPr>
                <a:r>
                  <a:rPr lang="en-US" sz="800" dirty="0">
                    <a:solidFill>
                      <a:schemeClr val="tx1"/>
                    </a:solidFill>
                  </a:rPr>
                  <a:t>p=0.033</a:t>
                </a:r>
                <a:endParaRPr lang="en-GB" sz="800" dirty="0">
                  <a:solidFill>
                    <a:schemeClr val="tx1"/>
                  </a:solidFill>
                </a:endParaRPr>
              </a:p>
            </p:txBody>
          </p:sp>
        </p:grpSp>
        <p:sp>
          <p:nvSpPr>
            <p:cNvPr id="259" name="TextBox 258">
              <a:extLst>
                <a:ext uri="{FF2B5EF4-FFF2-40B4-BE49-F238E27FC236}">
                  <a16:creationId xmlns:a16="http://schemas.microsoft.com/office/drawing/2014/main" id="{9C65A2AE-E5CC-4221-A023-18CF58395F72}"/>
                </a:ext>
              </a:extLst>
            </p:cNvPr>
            <p:cNvSpPr txBox="1"/>
            <p:nvPr/>
          </p:nvSpPr>
          <p:spPr>
            <a:xfrm>
              <a:off x="10456869" y="2245224"/>
              <a:ext cx="971741" cy="307777"/>
            </a:xfrm>
            <a:prstGeom prst="rect">
              <a:avLst/>
            </a:prstGeom>
            <a:noFill/>
          </p:spPr>
          <p:txBody>
            <a:bodyPr wrap="none" rtlCol="0">
              <a:spAutoFit/>
            </a:bodyPr>
            <a:lstStyle/>
            <a:p>
              <a:pPr algn="ctr"/>
              <a:r>
                <a:rPr lang="en-US" sz="1400" dirty="0">
                  <a:solidFill>
                    <a:schemeClr val="tx1"/>
                  </a:solidFill>
                </a:rPr>
                <a:t>Evenness</a:t>
              </a:r>
              <a:endParaRPr lang="en-GB" sz="1400" dirty="0">
                <a:solidFill>
                  <a:schemeClr val="tx1"/>
                </a:solidFill>
              </a:endParaRPr>
            </a:p>
          </p:txBody>
        </p:sp>
        <p:sp>
          <p:nvSpPr>
            <p:cNvPr id="374" name="TextBox 373">
              <a:extLst>
                <a:ext uri="{FF2B5EF4-FFF2-40B4-BE49-F238E27FC236}">
                  <a16:creationId xmlns:a16="http://schemas.microsoft.com/office/drawing/2014/main" id="{D5844FE5-29FF-436C-A920-47D4E383E254}"/>
                </a:ext>
              </a:extLst>
            </p:cNvPr>
            <p:cNvSpPr txBox="1"/>
            <p:nvPr/>
          </p:nvSpPr>
          <p:spPr>
            <a:xfrm>
              <a:off x="10991815" y="2722046"/>
              <a:ext cx="359394" cy="215444"/>
            </a:xfrm>
            <a:prstGeom prst="rect">
              <a:avLst/>
            </a:prstGeom>
            <a:noFill/>
          </p:spPr>
          <p:txBody>
            <a:bodyPr wrap="none" rtlCol="0">
              <a:spAutoFit/>
            </a:bodyPr>
            <a:lstStyle/>
            <a:p>
              <a:r>
                <a:rPr lang="en-US" sz="800" dirty="0">
                  <a:solidFill>
                    <a:schemeClr val="tx1"/>
                  </a:solidFill>
                </a:rPr>
                <a:t>n=6</a:t>
              </a:r>
              <a:endParaRPr lang="en-GB" sz="800" dirty="0">
                <a:solidFill>
                  <a:schemeClr val="tx1"/>
                </a:solidFill>
              </a:endParaRPr>
            </a:p>
          </p:txBody>
        </p:sp>
        <p:sp>
          <p:nvSpPr>
            <p:cNvPr id="375" name="TextBox 374">
              <a:extLst>
                <a:ext uri="{FF2B5EF4-FFF2-40B4-BE49-F238E27FC236}">
                  <a16:creationId xmlns:a16="http://schemas.microsoft.com/office/drawing/2014/main" id="{25401BC0-8762-46A2-93BF-D57CA962C5A6}"/>
                </a:ext>
              </a:extLst>
            </p:cNvPr>
            <p:cNvSpPr txBox="1"/>
            <p:nvPr/>
          </p:nvSpPr>
          <p:spPr>
            <a:xfrm>
              <a:off x="10742415" y="3266588"/>
              <a:ext cx="417102" cy="215444"/>
            </a:xfrm>
            <a:prstGeom prst="rect">
              <a:avLst/>
            </a:prstGeom>
            <a:noFill/>
          </p:spPr>
          <p:txBody>
            <a:bodyPr wrap="none" rtlCol="0">
              <a:spAutoFit/>
            </a:bodyPr>
            <a:lstStyle/>
            <a:p>
              <a:r>
                <a:rPr lang="en-US" sz="800" dirty="0">
                  <a:solidFill>
                    <a:schemeClr val="tx1"/>
                  </a:solidFill>
                </a:rPr>
                <a:t>n=23</a:t>
              </a:r>
              <a:endParaRPr lang="en-GB" sz="800" dirty="0">
                <a:solidFill>
                  <a:schemeClr val="tx1"/>
                </a:solidFill>
              </a:endParaRPr>
            </a:p>
          </p:txBody>
        </p:sp>
        <p:grpSp>
          <p:nvGrpSpPr>
            <p:cNvPr id="385" name="Group 384">
              <a:extLst>
                <a:ext uri="{FF2B5EF4-FFF2-40B4-BE49-F238E27FC236}">
                  <a16:creationId xmlns:a16="http://schemas.microsoft.com/office/drawing/2014/main" id="{21F6F3D5-721D-499B-AA8B-90DAAFDB788D}"/>
                </a:ext>
              </a:extLst>
            </p:cNvPr>
            <p:cNvGrpSpPr/>
            <p:nvPr/>
          </p:nvGrpSpPr>
          <p:grpSpPr>
            <a:xfrm>
              <a:off x="10312510" y="2652646"/>
              <a:ext cx="995759" cy="1039613"/>
              <a:chOff x="5491162" y="2767012"/>
              <a:chExt cx="1216171" cy="1323874"/>
            </a:xfrm>
          </p:grpSpPr>
          <p:sp>
            <p:nvSpPr>
              <p:cNvPr id="379" name="Freeform: Shape 378">
                <a:extLst>
                  <a:ext uri="{FF2B5EF4-FFF2-40B4-BE49-F238E27FC236}">
                    <a16:creationId xmlns:a16="http://schemas.microsoft.com/office/drawing/2014/main" id="{56ABC0C8-55AA-4E41-97CB-5729A8CEA603}"/>
                  </a:ext>
                </a:extLst>
              </p:cNvPr>
              <p:cNvSpPr/>
              <p:nvPr/>
            </p:nvSpPr>
            <p:spPr>
              <a:xfrm>
                <a:off x="5491162" y="2767012"/>
                <a:ext cx="1214980" cy="1323212"/>
              </a:xfrm>
              <a:custGeom>
                <a:avLst/>
                <a:gdLst>
                  <a:gd name="connsiteX0" fmla="*/ 1214981 w 1214980"/>
                  <a:gd name="connsiteY0" fmla="*/ 1323213 h 1323212"/>
                  <a:gd name="connsiteX1" fmla="*/ 1049912 w 1214980"/>
                  <a:gd name="connsiteY1" fmla="*/ 1323213 h 1323212"/>
                  <a:gd name="connsiteX2" fmla="*/ 1049912 w 1214980"/>
                  <a:gd name="connsiteY2" fmla="*/ 1101328 h 1323212"/>
                  <a:gd name="connsiteX3" fmla="*/ 508722 w 1214980"/>
                  <a:gd name="connsiteY3" fmla="*/ 1101328 h 1323212"/>
                  <a:gd name="connsiteX4" fmla="*/ 508722 w 1214980"/>
                  <a:gd name="connsiteY4" fmla="*/ 1009326 h 1323212"/>
                  <a:gd name="connsiteX5" fmla="*/ 454603 w 1214980"/>
                  <a:gd name="connsiteY5" fmla="*/ 1009326 h 1323212"/>
                  <a:gd name="connsiteX6" fmla="*/ 454603 w 1214980"/>
                  <a:gd name="connsiteY6" fmla="*/ 911910 h 1323212"/>
                  <a:gd name="connsiteX7" fmla="*/ 292244 w 1214980"/>
                  <a:gd name="connsiteY7" fmla="*/ 911910 h 1323212"/>
                  <a:gd name="connsiteX8" fmla="*/ 292244 w 1214980"/>
                  <a:gd name="connsiteY8" fmla="*/ 830731 h 1323212"/>
                  <a:gd name="connsiteX9" fmla="*/ 270597 w 1214980"/>
                  <a:gd name="connsiteY9" fmla="*/ 830731 h 1323212"/>
                  <a:gd name="connsiteX10" fmla="*/ 270597 w 1214980"/>
                  <a:gd name="connsiteY10" fmla="*/ 757670 h 1323212"/>
                  <a:gd name="connsiteX11" fmla="*/ 246243 w 1214980"/>
                  <a:gd name="connsiteY11" fmla="*/ 757670 h 1323212"/>
                  <a:gd name="connsiteX12" fmla="*/ 246243 w 1214980"/>
                  <a:gd name="connsiteY12" fmla="*/ 668374 h 1323212"/>
                  <a:gd name="connsiteX13" fmla="*/ 221890 w 1214980"/>
                  <a:gd name="connsiteY13" fmla="*/ 668374 h 1323212"/>
                  <a:gd name="connsiteX14" fmla="*/ 221890 w 1214980"/>
                  <a:gd name="connsiteY14" fmla="*/ 527663 h 1323212"/>
                  <a:gd name="connsiteX15" fmla="*/ 132593 w 1214980"/>
                  <a:gd name="connsiteY15" fmla="*/ 527663 h 1323212"/>
                  <a:gd name="connsiteX16" fmla="*/ 132593 w 1214980"/>
                  <a:gd name="connsiteY16" fmla="*/ 376130 h 1323212"/>
                  <a:gd name="connsiteX17" fmla="*/ 102827 w 1214980"/>
                  <a:gd name="connsiteY17" fmla="*/ 376130 h 1323212"/>
                  <a:gd name="connsiteX18" fmla="*/ 102827 w 1214980"/>
                  <a:gd name="connsiteY18" fmla="*/ 286833 h 1323212"/>
                  <a:gd name="connsiteX19" fmla="*/ 81179 w 1214980"/>
                  <a:gd name="connsiteY19" fmla="*/ 286833 h 1323212"/>
                  <a:gd name="connsiteX20" fmla="*/ 81179 w 1214980"/>
                  <a:gd name="connsiteY20" fmla="*/ 219184 h 1323212"/>
                  <a:gd name="connsiteX21" fmla="*/ 0 w 1214980"/>
                  <a:gd name="connsiteY21" fmla="*/ 219184 h 1323212"/>
                  <a:gd name="connsiteX22" fmla="*/ 0 w 1214980"/>
                  <a:gd name="connsiteY22" fmla="*/ 0 h 132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4980" h="1323212">
                    <a:moveTo>
                      <a:pt x="1214981" y="1323213"/>
                    </a:moveTo>
                    <a:lnTo>
                      <a:pt x="1049912" y="1323213"/>
                    </a:lnTo>
                    <a:lnTo>
                      <a:pt x="1049912" y="1101328"/>
                    </a:lnTo>
                    <a:lnTo>
                      <a:pt x="508722" y="1101328"/>
                    </a:lnTo>
                    <a:lnTo>
                      <a:pt x="508722" y="1009326"/>
                    </a:lnTo>
                    <a:lnTo>
                      <a:pt x="454603" y="1009326"/>
                    </a:lnTo>
                    <a:lnTo>
                      <a:pt x="454603" y="911910"/>
                    </a:lnTo>
                    <a:lnTo>
                      <a:pt x="292244" y="911910"/>
                    </a:lnTo>
                    <a:lnTo>
                      <a:pt x="292244" y="830731"/>
                    </a:lnTo>
                    <a:lnTo>
                      <a:pt x="270597" y="830731"/>
                    </a:lnTo>
                    <a:lnTo>
                      <a:pt x="270597" y="757670"/>
                    </a:lnTo>
                    <a:lnTo>
                      <a:pt x="246243" y="757670"/>
                    </a:lnTo>
                    <a:lnTo>
                      <a:pt x="246243" y="668374"/>
                    </a:lnTo>
                    <a:lnTo>
                      <a:pt x="221890" y="668374"/>
                    </a:lnTo>
                    <a:lnTo>
                      <a:pt x="221890" y="527663"/>
                    </a:lnTo>
                    <a:lnTo>
                      <a:pt x="132593" y="527663"/>
                    </a:lnTo>
                    <a:lnTo>
                      <a:pt x="132593" y="376130"/>
                    </a:lnTo>
                    <a:lnTo>
                      <a:pt x="102827" y="376130"/>
                    </a:lnTo>
                    <a:lnTo>
                      <a:pt x="102827" y="286833"/>
                    </a:lnTo>
                    <a:lnTo>
                      <a:pt x="81179" y="286833"/>
                    </a:lnTo>
                    <a:lnTo>
                      <a:pt x="81179" y="219184"/>
                    </a:lnTo>
                    <a:lnTo>
                      <a:pt x="0" y="219184"/>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0" name="Freeform: Shape 379">
                <a:extLst>
                  <a:ext uri="{FF2B5EF4-FFF2-40B4-BE49-F238E27FC236}">
                    <a16:creationId xmlns:a16="http://schemas.microsoft.com/office/drawing/2014/main" id="{4EFDBB9F-556F-4239-BF05-1441A4BB23A7}"/>
                  </a:ext>
                </a:extLst>
              </p:cNvPr>
              <p:cNvSpPr/>
              <p:nvPr/>
            </p:nvSpPr>
            <p:spPr>
              <a:xfrm>
                <a:off x="5840557" y="359774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1" name="Freeform: Shape 380">
                <a:extLst>
                  <a:ext uri="{FF2B5EF4-FFF2-40B4-BE49-F238E27FC236}">
                    <a16:creationId xmlns:a16="http://schemas.microsoft.com/office/drawing/2014/main" id="{74EEE403-1A91-4896-A81F-5177211EEDDB}"/>
                  </a:ext>
                </a:extLst>
              </p:cNvPr>
              <p:cNvSpPr/>
              <p:nvPr/>
            </p:nvSpPr>
            <p:spPr>
              <a:xfrm>
                <a:off x="5973908" y="36929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2" name="Freeform: Shape 381">
                <a:extLst>
                  <a:ext uri="{FF2B5EF4-FFF2-40B4-BE49-F238E27FC236}">
                    <a16:creationId xmlns:a16="http://schemas.microsoft.com/office/drawing/2014/main" id="{11479FE9-C2C8-4191-B872-A2B70EB59126}"/>
                  </a:ext>
                </a:extLst>
              </p:cNvPr>
              <p:cNvSpPr/>
              <p:nvPr/>
            </p:nvSpPr>
            <p:spPr>
              <a:xfrm>
                <a:off x="6050108" y="37882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3" name="Freeform: Shape 382">
                <a:extLst>
                  <a:ext uri="{FF2B5EF4-FFF2-40B4-BE49-F238E27FC236}">
                    <a16:creationId xmlns:a16="http://schemas.microsoft.com/office/drawing/2014/main" id="{4FCE42A3-EB49-4BA4-88CD-7822A6F8DBBE}"/>
                  </a:ext>
                </a:extLst>
              </p:cNvPr>
              <p:cNvSpPr/>
              <p:nvPr/>
            </p:nvSpPr>
            <p:spPr>
              <a:xfrm>
                <a:off x="6259659" y="37882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84" name="Freeform: Shape 383">
                <a:extLst>
                  <a:ext uri="{FF2B5EF4-FFF2-40B4-BE49-F238E27FC236}">
                    <a16:creationId xmlns:a16="http://schemas.microsoft.com/office/drawing/2014/main" id="{6BCC7F0B-DBF5-4979-A2CC-5B4D67F24E92}"/>
                  </a:ext>
                </a:extLst>
              </p:cNvPr>
              <p:cNvSpPr/>
              <p:nvPr/>
            </p:nvSpPr>
            <p:spPr>
              <a:xfrm>
                <a:off x="6697808" y="4018888"/>
                <a:ext cx="9525" cy="71998"/>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nvGrpSpPr>
            <p:cNvPr id="395" name="Group 394">
              <a:extLst>
                <a:ext uri="{FF2B5EF4-FFF2-40B4-BE49-F238E27FC236}">
                  <a16:creationId xmlns:a16="http://schemas.microsoft.com/office/drawing/2014/main" id="{A7D8FED4-5C5B-48F5-8DC9-2C5B7211A7C8}"/>
                </a:ext>
              </a:extLst>
            </p:cNvPr>
            <p:cNvGrpSpPr/>
            <p:nvPr/>
          </p:nvGrpSpPr>
          <p:grpSpPr>
            <a:xfrm>
              <a:off x="10309152" y="2596357"/>
              <a:ext cx="1275323" cy="1450354"/>
              <a:chOff x="10309152" y="2573166"/>
              <a:chExt cx="1571224" cy="1817484"/>
            </a:xfrm>
          </p:grpSpPr>
          <p:sp>
            <p:nvSpPr>
              <p:cNvPr id="389" name="Freeform: Shape 388">
                <a:extLst>
                  <a:ext uri="{FF2B5EF4-FFF2-40B4-BE49-F238E27FC236}">
                    <a16:creationId xmlns:a16="http://schemas.microsoft.com/office/drawing/2014/main" id="{98D7AB03-5B76-42F5-BB7F-1C7D6F370888}"/>
                  </a:ext>
                </a:extLst>
              </p:cNvPr>
              <p:cNvSpPr/>
              <p:nvPr/>
            </p:nvSpPr>
            <p:spPr>
              <a:xfrm>
                <a:off x="10309152" y="2636453"/>
                <a:ext cx="1571224" cy="1754197"/>
              </a:xfrm>
              <a:custGeom>
                <a:avLst/>
                <a:gdLst>
                  <a:gd name="connsiteX0" fmla="*/ 1571225 w 1571224"/>
                  <a:gd name="connsiteY0" fmla="*/ 1754197 h 1754197"/>
                  <a:gd name="connsiteX1" fmla="*/ 1571225 w 1571224"/>
                  <a:gd name="connsiteY1" fmla="*/ 412410 h 1754197"/>
                  <a:gd name="connsiteX2" fmla="*/ 699935 w 1571224"/>
                  <a:gd name="connsiteY2" fmla="*/ 412410 h 1754197"/>
                  <a:gd name="connsiteX3" fmla="*/ 699935 w 1571224"/>
                  <a:gd name="connsiteY3" fmla="*/ 0 h 1754197"/>
                  <a:gd name="connsiteX4" fmla="*/ 0 w 1571224"/>
                  <a:gd name="connsiteY4" fmla="*/ 0 h 175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24" h="1754197">
                    <a:moveTo>
                      <a:pt x="1571225" y="1754197"/>
                    </a:moveTo>
                    <a:lnTo>
                      <a:pt x="1571225" y="412410"/>
                    </a:lnTo>
                    <a:lnTo>
                      <a:pt x="699935" y="412410"/>
                    </a:lnTo>
                    <a:lnTo>
                      <a:pt x="699935" y="0"/>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0" name="Freeform: Shape 389">
                <a:extLst>
                  <a:ext uri="{FF2B5EF4-FFF2-40B4-BE49-F238E27FC236}">
                    <a16:creationId xmlns:a16="http://schemas.microsoft.com/office/drawing/2014/main" id="{B00254A8-F40F-4140-8D85-1C5E391A8DC8}"/>
                  </a:ext>
                </a:extLst>
              </p:cNvPr>
              <p:cNvSpPr/>
              <p:nvPr/>
            </p:nvSpPr>
            <p:spPr>
              <a:xfrm>
                <a:off x="10605389" y="257316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1" name="Freeform: Shape 390">
                <a:extLst>
                  <a:ext uri="{FF2B5EF4-FFF2-40B4-BE49-F238E27FC236}">
                    <a16:creationId xmlns:a16="http://schemas.microsoft.com/office/drawing/2014/main" id="{A54B4C69-D11C-4CAF-9109-83524A0CC9C1}"/>
                  </a:ext>
                </a:extLst>
              </p:cNvPr>
              <p:cNvSpPr/>
              <p:nvPr/>
            </p:nvSpPr>
            <p:spPr>
              <a:xfrm>
                <a:off x="10757790" y="257316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2" name="Freeform: Shape 391">
                <a:extLst>
                  <a:ext uri="{FF2B5EF4-FFF2-40B4-BE49-F238E27FC236}">
                    <a16:creationId xmlns:a16="http://schemas.microsoft.com/office/drawing/2014/main" id="{6AF30CF7-640F-453C-BA7E-F22193959699}"/>
                  </a:ext>
                </a:extLst>
              </p:cNvPr>
              <p:cNvSpPr/>
              <p:nvPr/>
            </p:nvSpPr>
            <p:spPr>
              <a:xfrm>
                <a:off x="11292179" y="297686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sp>
            <p:nvSpPr>
              <p:cNvPr id="393" name="Freeform: Shape 392">
                <a:extLst>
                  <a:ext uri="{FF2B5EF4-FFF2-40B4-BE49-F238E27FC236}">
                    <a16:creationId xmlns:a16="http://schemas.microsoft.com/office/drawing/2014/main" id="{B5D3E1DB-6D04-4BD7-AF72-818A6848F2C4}"/>
                  </a:ext>
                </a:extLst>
              </p:cNvPr>
              <p:cNvSpPr/>
              <p:nvPr/>
            </p:nvSpPr>
            <p:spPr>
              <a:xfrm>
                <a:off x="11425529" y="297686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endParaRPr>
              </a:p>
            </p:txBody>
          </p:sp>
        </p:grpSp>
      </p:grpSp>
      <p:grpSp>
        <p:nvGrpSpPr>
          <p:cNvPr id="473" name="Group 472">
            <a:extLst>
              <a:ext uri="{FF2B5EF4-FFF2-40B4-BE49-F238E27FC236}">
                <a16:creationId xmlns:a16="http://schemas.microsoft.com/office/drawing/2014/main" id="{B78CE3FD-7AB4-4F7E-8F28-A936060511B3}"/>
              </a:ext>
            </a:extLst>
          </p:cNvPr>
          <p:cNvGrpSpPr/>
          <p:nvPr/>
        </p:nvGrpSpPr>
        <p:grpSpPr>
          <a:xfrm>
            <a:off x="5307367" y="3951482"/>
            <a:ext cx="2528545" cy="2280537"/>
            <a:chOff x="5728729" y="4394421"/>
            <a:chExt cx="2528545" cy="2280537"/>
          </a:xfrm>
        </p:grpSpPr>
        <p:sp>
          <p:nvSpPr>
            <p:cNvPr id="323" name="TextBox 322">
              <a:extLst>
                <a:ext uri="{FF2B5EF4-FFF2-40B4-BE49-F238E27FC236}">
                  <a16:creationId xmlns:a16="http://schemas.microsoft.com/office/drawing/2014/main" id="{BECB182E-5EC1-465C-9CDF-C7E694EE0DE7}"/>
                </a:ext>
              </a:extLst>
            </p:cNvPr>
            <p:cNvSpPr txBox="1"/>
            <p:nvPr/>
          </p:nvSpPr>
          <p:spPr>
            <a:xfrm>
              <a:off x="5728729" y="4394421"/>
              <a:ext cx="872355" cy="307777"/>
            </a:xfrm>
            <a:prstGeom prst="rect">
              <a:avLst/>
            </a:prstGeom>
            <a:noFill/>
          </p:spPr>
          <p:txBody>
            <a:bodyPr wrap="none" rtlCol="0">
              <a:spAutoFit/>
            </a:bodyPr>
            <a:lstStyle/>
            <a:p>
              <a:pPr algn="ctr"/>
              <a:r>
                <a:rPr lang="en-US" sz="1400" dirty="0">
                  <a:solidFill>
                    <a:srgbClr val="363636"/>
                  </a:solidFill>
                </a:rPr>
                <a:t>Clonality</a:t>
              </a:r>
              <a:endParaRPr lang="en-GB" sz="1400" dirty="0">
                <a:solidFill>
                  <a:srgbClr val="363636"/>
                </a:solidFill>
              </a:endParaRPr>
            </a:p>
          </p:txBody>
        </p:sp>
        <p:grpSp>
          <p:nvGrpSpPr>
            <p:cNvPr id="420" name="Group 419">
              <a:extLst>
                <a:ext uri="{FF2B5EF4-FFF2-40B4-BE49-F238E27FC236}">
                  <a16:creationId xmlns:a16="http://schemas.microsoft.com/office/drawing/2014/main" id="{25C5CE4B-8EE0-4925-957C-169888DABDA3}"/>
                </a:ext>
              </a:extLst>
            </p:cNvPr>
            <p:cNvGrpSpPr/>
            <p:nvPr/>
          </p:nvGrpSpPr>
          <p:grpSpPr>
            <a:xfrm>
              <a:off x="6063583" y="4638740"/>
              <a:ext cx="2193691" cy="2036218"/>
              <a:chOff x="8981317" y="4402352"/>
              <a:chExt cx="2193691" cy="2036218"/>
            </a:xfrm>
          </p:grpSpPr>
          <p:grpSp>
            <p:nvGrpSpPr>
              <p:cNvPr id="296" name="Group 295">
                <a:extLst>
                  <a:ext uri="{FF2B5EF4-FFF2-40B4-BE49-F238E27FC236}">
                    <a16:creationId xmlns:a16="http://schemas.microsoft.com/office/drawing/2014/main" id="{0A7272A4-B117-4BE6-B03F-F8234A1B5968}"/>
                  </a:ext>
                </a:extLst>
              </p:cNvPr>
              <p:cNvGrpSpPr/>
              <p:nvPr/>
            </p:nvGrpSpPr>
            <p:grpSpPr>
              <a:xfrm>
                <a:off x="8981317" y="4402352"/>
                <a:ext cx="2193691" cy="2036218"/>
                <a:chOff x="9842694" y="2748437"/>
                <a:chExt cx="2193691" cy="1756817"/>
              </a:xfrm>
            </p:grpSpPr>
            <p:sp>
              <p:nvSpPr>
                <p:cNvPr id="297" name="Freeform 21">
                  <a:extLst>
                    <a:ext uri="{FF2B5EF4-FFF2-40B4-BE49-F238E27FC236}">
                      <a16:creationId xmlns:a16="http://schemas.microsoft.com/office/drawing/2014/main" id="{58ABCCD8-789C-4F77-BE82-5FB6D20962E6}"/>
                    </a:ext>
                  </a:extLst>
                </p:cNvPr>
                <p:cNvSpPr>
                  <a:spLocks/>
                </p:cNvSpPr>
                <p:nvPr/>
              </p:nvSpPr>
              <p:spPr bwMode="auto">
                <a:xfrm>
                  <a:off x="10312510" y="2841549"/>
                  <a:ext cx="1548000" cy="12090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8" name="Line 7">
                  <a:extLst>
                    <a:ext uri="{FF2B5EF4-FFF2-40B4-BE49-F238E27FC236}">
                      <a16:creationId xmlns:a16="http://schemas.microsoft.com/office/drawing/2014/main" id="{3C4D55A8-5825-4E04-8873-75267A651819}"/>
                    </a:ext>
                  </a:extLst>
                </p:cNvPr>
                <p:cNvSpPr>
                  <a:spLocks noChangeShapeType="1"/>
                </p:cNvSpPr>
                <p:nvPr/>
              </p:nvSpPr>
              <p:spPr bwMode="auto">
                <a:xfrm>
                  <a:off x="10226276" y="28349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99" name="Line 8">
                  <a:extLst>
                    <a:ext uri="{FF2B5EF4-FFF2-40B4-BE49-F238E27FC236}">
                      <a16:creationId xmlns:a16="http://schemas.microsoft.com/office/drawing/2014/main" id="{FBE564C5-AE3B-4020-BCE5-C19C34B4846D}"/>
                    </a:ext>
                  </a:extLst>
                </p:cNvPr>
                <p:cNvSpPr>
                  <a:spLocks noChangeShapeType="1"/>
                </p:cNvSpPr>
                <p:nvPr/>
              </p:nvSpPr>
              <p:spPr bwMode="auto">
                <a:xfrm>
                  <a:off x="10226276" y="312553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0" name="Line 9">
                  <a:extLst>
                    <a:ext uri="{FF2B5EF4-FFF2-40B4-BE49-F238E27FC236}">
                      <a16:creationId xmlns:a16="http://schemas.microsoft.com/office/drawing/2014/main" id="{6E9447B5-5857-4E93-82DB-27234B657B70}"/>
                    </a:ext>
                  </a:extLst>
                </p:cNvPr>
                <p:cNvSpPr>
                  <a:spLocks noChangeShapeType="1"/>
                </p:cNvSpPr>
                <p:nvPr/>
              </p:nvSpPr>
              <p:spPr bwMode="auto">
                <a:xfrm>
                  <a:off x="10226276" y="3437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1" name="Line 10">
                  <a:extLst>
                    <a:ext uri="{FF2B5EF4-FFF2-40B4-BE49-F238E27FC236}">
                      <a16:creationId xmlns:a16="http://schemas.microsoft.com/office/drawing/2014/main" id="{D7BC3040-2258-4310-AA26-10231A62DFCA}"/>
                    </a:ext>
                  </a:extLst>
                </p:cNvPr>
                <p:cNvSpPr>
                  <a:spLocks noChangeShapeType="1"/>
                </p:cNvSpPr>
                <p:nvPr/>
              </p:nvSpPr>
              <p:spPr bwMode="auto">
                <a:xfrm>
                  <a:off x="10226276" y="374262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2" name="Line 11">
                  <a:extLst>
                    <a:ext uri="{FF2B5EF4-FFF2-40B4-BE49-F238E27FC236}">
                      <a16:creationId xmlns:a16="http://schemas.microsoft.com/office/drawing/2014/main" id="{E0EBEF19-EBA9-4A3B-B4A6-BA5FC2EF19B2}"/>
                    </a:ext>
                  </a:extLst>
                </p:cNvPr>
                <p:cNvSpPr>
                  <a:spLocks noChangeShapeType="1"/>
                </p:cNvSpPr>
                <p:nvPr/>
              </p:nvSpPr>
              <p:spPr bwMode="auto">
                <a:xfrm>
                  <a:off x="10226276" y="405116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03" name="TextBox 302">
                  <a:extLst>
                    <a:ext uri="{FF2B5EF4-FFF2-40B4-BE49-F238E27FC236}">
                      <a16:creationId xmlns:a16="http://schemas.microsoft.com/office/drawing/2014/main" id="{DB090925-A9D4-4FB8-A1A2-E8BFBD3E9EEC}"/>
                    </a:ext>
                  </a:extLst>
                </p:cNvPr>
                <p:cNvSpPr txBox="1"/>
                <p:nvPr/>
              </p:nvSpPr>
              <p:spPr>
                <a:xfrm>
                  <a:off x="9842694" y="2748437"/>
                  <a:ext cx="396262" cy="149104"/>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100</a:t>
                  </a:r>
                </a:p>
              </p:txBody>
            </p:sp>
            <p:sp>
              <p:nvSpPr>
                <p:cNvPr id="304" name="TextBox 303">
                  <a:extLst>
                    <a:ext uri="{FF2B5EF4-FFF2-40B4-BE49-F238E27FC236}">
                      <a16:creationId xmlns:a16="http://schemas.microsoft.com/office/drawing/2014/main" id="{312282D9-92A0-4EA7-98EC-E0657DF29059}"/>
                    </a:ext>
                  </a:extLst>
                </p:cNvPr>
                <p:cNvSpPr txBox="1"/>
                <p:nvPr/>
              </p:nvSpPr>
              <p:spPr>
                <a:xfrm>
                  <a:off x="9913226" y="3050334"/>
                  <a:ext cx="325730" cy="149104"/>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75</a:t>
                  </a:r>
                </a:p>
              </p:txBody>
            </p:sp>
            <p:sp>
              <p:nvSpPr>
                <p:cNvPr id="305" name="TextBox 304">
                  <a:extLst>
                    <a:ext uri="{FF2B5EF4-FFF2-40B4-BE49-F238E27FC236}">
                      <a16:creationId xmlns:a16="http://schemas.microsoft.com/office/drawing/2014/main" id="{81DEDA36-3903-4D1A-A51D-D5A4B0D2A385}"/>
                    </a:ext>
                  </a:extLst>
                </p:cNvPr>
                <p:cNvSpPr txBox="1"/>
                <p:nvPr/>
              </p:nvSpPr>
              <p:spPr>
                <a:xfrm>
                  <a:off x="9913226" y="3361994"/>
                  <a:ext cx="325730" cy="149104"/>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50</a:t>
                  </a:r>
                </a:p>
              </p:txBody>
            </p:sp>
            <p:sp>
              <p:nvSpPr>
                <p:cNvPr id="306" name="TextBox 305">
                  <a:extLst>
                    <a:ext uri="{FF2B5EF4-FFF2-40B4-BE49-F238E27FC236}">
                      <a16:creationId xmlns:a16="http://schemas.microsoft.com/office/drawing/2014/main" id="{71B6A5A1-A3D9-4022-AB47-8153E4CC8311}"/>
                    </a:ext>
                  </a:extLst>
                </p:cNvPr>
                <p:cNvSpPr txBox="1"/>
                <p:nvPr/>
              </p:nvSpPr>
              <p:spPr>
                <a:xfrm>
                  <a:off x="9913226" y="3667143"/>
                  <a:ext cx="325730" cy="149104"/>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25</a:t>
                  </a:r>
                </a:p>
              </p:txBody>
            </p:sp>
            <p:sp>
              <p:nvSpPr>
                <p:cNvPr id="307" name="TextBox 306">
                  <a:extLst>
                    <a:ext uri="{FF2B5EF4-FFF2-40B4-BE49-F238E27FC236}">
                      <a16:creationId xmlns:a16="http://schemas.microsoft.com/office/drawing/2014/main" id="{0AB4D84C-FF9C-4038-B9A4-3D5832974A87}"/>
                    </a:ext>
                  </a:extLst>
                </p:cNvPr>
                <p:cNvSpPr txBox="1"/>
                <p:nvPr/>
              </p:nvSpPr>
              <p:spPr>
                <a:xfrm>
                  <a:off x="9983766" y="3975547"/>
                  <a:ext cx="255198" cy="149104"/>
                </a:xfrm>
                <a:prstGeom prst="rect">
                  <a:avLst/>
                </a:prstGeom>
                <a:noFill/>
              </p:spPr>
              <p:txBody>
                <a:bodyPr wrap="none" rtlCol="0" anchor="ctr" anchorCtr="0">
                  <a:spAutoFit/>
                </a:bodyPr>
                <a:lstStyle/>
                <a:p>
                  <a:pPr algn="r"/>
                  <a:r>
                    <a:rPr lang="en-GB" sz="1000" dirty="0">
                      <a:solidFill>
                        <a:srgbClr val="363636"/>
                      </a:solidFill>
                      <a:cs typeface="Arial" panose="020B0604020202020204" pitchFamily="34" charset="0"/>
                    </a:rPr>
                    <a:t>0</a:t>
                  </a:r>
                </a:p>
              </p:txBody>
            </p:sp>
            <p:grpSp>
              <p:nvGrpSpPr>
                <p:cNvPr id="308" name="Group 307">
                  <a:extLst>
                    <a:ext uri="{FF2B5EF4-FFF2-40B4-BE49-F238E27FC236}">
                      <a16:creationId xmlns:a16="http://schemas.microsoft.com/office/drawing/2014/main" id="{23D39364-E16E-4951-B8CE-B10A1DCECBFF}"/>
                    </a:ext>
                  </a:extLst>
                </p:cNvPr>
                <p:cNvGrpSpPr/>
                <p:nvPr/>
              </p:nvGrpSpPr>
              <p:grpSpPr>
                <a:xfrm>
                  <a:off x="10241816" y="4061498"/>
                  <a:ext cx="1794569" cy="393607"/>
                  <a:chOff x="8149796" y="6007686"/>
                  <a:chExt cx="1794569" cy="298591"/>
                </a:xfrm>
              </p:grpSpPr>
              <p:sp>
                <p:nvSpPr>
                  <p:cNvPr id="311" name="Line 21">
                    <a:extLst>
                      <a:ext uri="{FF2B5EF4-FFF2-40B4-BE49-F238E27FC236}">
                        <a16:creationId xmlns:a16="http://schemas.microsoft.com/office/drawing/2014/main" id="{8777368B-6322-4793-BC9F-D62BBC9919E5}"/>
                      </a:ext>
                    </a:extLst>
                  </p:cNvPr>
                  <p:cNvSpPr>
                    <a:spLocks noChangeShapeType="1"/>
                  </p:cNvSpPr>
                  <p:nvPr/>
                </p:nvSpPr>
                <p:spPr bwMode="auto">
                  <a:xfrm>
                    <a:off x="9769509"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2" name="TextBox 311">
                    <a:extLst>
                      <a:ext uri="{FF2B5EF4-FFF2-40B4-BE49-F238E27FC236}">
                        <a16:creationId xmlns:a16="http://schemas.microsoft.com/office/drawing/2014/main" id="{4BFBCEFC-B1BC-4E49-A998-47523156B19E}"/>
                      </a:ext>
                    </a:extLst>
                  </p:cNvPr>
                  <p:cNvSpPr txBox="1"/>
                  <p:nvPr/>
                </p:nvSpPr>
                <p:spPr>
                  <a:xfrm>
                    <a:off x="9589533" y="6079686"/>
                    <a:ext cx="354832"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1000</a:t>
                    </a:r>
                  </a:p>
                </p:txBody>
              </p:sp>
              <p:sp>
                <p:nvSpPr>
                  <p:cNvPr id="313" name="Line 21">
                    <a:extLst>
                      <a:ext uri="{FF2B5EF4-FFF2-40B4-BE49-F238E27FC236}">
                        <a16:creationId xmlns:a16="http://schemas.microsoft.com/office/drawing/2014/main" id="{784E3B5E-9974-4513-9A0C-23AE3444501B}"/>
                      </a:ext>
                    </a:extLst>
                  </p:cNvPr>
                  <p:cNvSpPr>
                    <a:spLocks noChangeShapeType="1"/>
                  </p:cNvSpPr>
                  <p:nvPr/>
                </p:nvSpPr>
                <p:spPr bwMode="auto">
                  <a:xfrm>
                    <a:off x="9460402"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4" name="TextBox 313">
                    <a:extLst>
                      <a:ext uri="{FF2B5EF4-FFF2-40B4-BE49-F238E27FC236}">
                        <a16:creationId xmlns:a16="http://schemas.microsoft.com/office/drawing/2014/main" id="{53C98E1A-3F0D-4731-94FD-244FADC88B69}"/>
                      </a:ext>
                    </a:extLst>
                  </p:cNvPr>
                  <p:cNvSpPr txBox="1"/>
                  <p:nvPr/>
                </p:nvSpPr>
                <p:spPr>
                  <a:xfrm>
                    <a:off x="9315692"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800</a:t>
                    </a:r>
                  </a:p>
                </p:txBody>
              </p:sp>
              <p:sp>
                <p:nvSpPr>
                  <p:cNvPr id="315" name="Line 21">
                    <a:extLst>
                      <a:ext uri="{FF2B5EF4-FFF2-40B4-BE49-F238E27FC236}">
                        <a16:creationId xmlns:a16="http://schemas.microsoft.com/office/drawing/2014/main" id="{1838238E-66BC-4BF0-A18B-DB150D3021D5}"/>
                      </a:ext>
                    </a:extLst>
                  </p:cNvPr>
                  <p:cNvSpPr>
                    <a:spLocks noChangeShapeType="1"/>
                  </p:cNvSpPr>
                  <p:nvPr/>
                </p:nvSpPr>
                <p:spPr bwMode="auto">
                  <a:xfrm>
                    <a:off x="9151295"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6" name="TextBox 315">
                    <a:extLst>
                      <a:ext uri="{FF2B5EF4-FFF2-40B4-BE49-F238E27FC236}">
                        <a16:creationId xmlns:a16="http://schemas.microsoft.com/office/drawing/2014/main" id="{429E8966-8E62-4C71-8C86-79F026335925}"/>
                      </a:ext>
                    </a:extLst>
                  </p:cNvPr>
                  <p:cNvSpPr txBox="1"/>
                  <p:nvPr/>
                </p:nvSpPr>
                <p:spPr>
                  <a:xfrm>
                    <a:off x="9006585"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600</a:t>
                    </a:r>
                  </a:p>
                </p:txBody>
              </p:sp>
              <p:sp>
                <p:nvSpPr>
                  <p:cNvPr id="317" name="Line 21">
                    <a:extLst>
                      <a:ext uri="{FF2B5EF4-FFF2-40B4-BE49-F238E27FC236}">
                        <a16:creationId xmlns:a16="http://schemas.microsoft.com/office/drawing/2014/main" id="{CC34A1FC-8FAA-41F8-B93E-67F7A3DE5724}"/>
                      </a:ext>
                    </a:extLst>
                  </p:cNvPr>
                  <p:cNvSpPr>
                    <a:spLocks noChangeShapeType="1"/>
                  </p:cNvSpPr>
                  <p:nvPr/>
                </p:nvSpPr>
                <p:spPr bwMode="auto">
                  <a:xfrm>
                    <a:off x="8842188"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18" name="TextBox 317">
                    <a:extLst>
                      <a:ext uri="{FF2B5EF4-FFF2-40B4-BE49-F238E27FC236}">
                        <a16:creationId xmlns:a16="http://schemas.microsoft.com/office/drawing/2014/main" id="{5542CA45-38C8-4B97-9542-D00424871514}"/>
                      </a:ext>
                    </a:extLst>
                  </p:cNvPr>
                  <p:cNvSpPr txBox="1"/>
                  <p:nvPr/>
                </p:nvSpPr>
                <p:spPr>
                  <a:xfrm>
                    <a:off x="8697478" y="6079686"/>
                    <a:ext cx="284300" cy="226591"/>
                  </a:xfrm>
                  <a:prstGeom prst="rect">
                    <a:avLst/>
                  </a:prstGeom>
                  <a:noFill/>
                </p:spPr>
                <p:txBody>
                  <a:bodyPr wrap="none" lIns="36000" tIns="36000" rIns="36000" bIns="36000" rtlCol="0" anchor="t" anchorCtr="0">
                    <a:spAutoFit/>
                  </a:bodyPr>
                  <a:lstStyle/>
                  <a:p>
                    <a:pPr algn="ctr"/>
                    <a:r>
                      <a:rPr lang="en-US" sz="1000" dirty="0">
                        <a:solidFill>
                          <a:srgbClr val="363636"/>
                        </a:solidFill>
                        <a:latin typeface="Arial" panose="020B0604020202020204" pitchFamily="34" charset="0"/>
                        <a:cs typeface="Arial" panose="020B0604020202020204" pitchFamily="34" charset="0"/>
                      </a:rPr>
                      <a:t>4</a:t>
                    </a:r>
                    <a:r>
                      <a:rPr lang="en-GB" sz="1000" dirty="0">
                        <a:solidFill>
                          <a:srgbClr val="363636"/>
                        </a:solidFill>
                        <a:latin typeface="Arial" panose="020B0604020202020204" pitchFamily="34" charset="0"/>
                        <a:cs typeface="Arial" panose="020B0604020202020204" pitchFamily="34" charset="0"/>
                      </a:rPr>
                      <a:t>00</a:t>
                    </a:r>
                  </a:p>
                </p:txBody>
              </p:sp>
              <p:sp>
                <p:nvSpPr>
                  <p:cNvPr id="319" name="Line 21">
                    <a:extLst>
                      <a:ext uri="{FF2B5EF4-FFF2-40B4-BE49-F238E27FC236}">
                        <a16:creationId xmlns:a16="http://schemas.microsoft.com/office/drawing/2014/main" id="{E9C5E97F-87CD-4C82-98CD-2D9A98F9BA7A}"/>
                      </a:ext>
                    </a:extLst>
                  </p:cNvPr>
                  <p:cNvSpPr>
                    <a:spLocks noChangeShapeType="1"/>
                  </p:cNvSpPr>
                  <p:nvPr/>
                </p:nvSpPr>
                <p:spPr bwMode="auto">
                  <a:xfrm>
                    <a:off x="8533081"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53719496-4D7D-4325-91EC-B50680936A9F}"/>
                      </a:ext>
                    </a:extLst>
                  </p:cNvPr>
                  <p:cNvSpPr txBox="1"/>
                  <p:nvPr/>
                </p:nvSpPr>
                <p:spPr>
                  <a:xfrm>
                    <a:off x="8388371" y="6079686"/>
                    <a:ext cx="284300"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200</a:t>
                    </a:r>
                  </a:p>
                </p:txBody>
              </p:sp>
              <p:sp>
                <p:nvSpPr>
                  <p:cNvPr id="321" name="Line 21">
                    <a:extLst>
                      <a:ext uri="{FF2B5EF4-FFF2-40B4-BE49-F238E27FC236}">
                        <a16:creationId xmlns:a16="http://schemas.microsoft.com/office/drawing/2014/main" id="{8A3E9AE9-68CE-4EF1-BA70-89A9E0ACB8C3}"/>
                      </a:ext>
                    </a:extLst>
                  </p:cNvPr>
                  <p:cNvSpPr>
                    <a:spLocks noChangeShapeType="1"/>
                  </p:cNvSpPr>
                  <p:nvPr/>
                </p:nvSpPr>
                <p:spPr bwMode="auto">
                  <a:xfrm>
                    <a:off x="8223974" y="60076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latin typeface="Arial" panose="020B0604020202020204" pitchFamily="34" charset="0"/>
                      <a:cs typeface="Arial" panose="020B0604020202020204" pitchFamily="34" charset="0"/>
                    </a:endParaRPr>
                  </a:p>
                </p:txBody>
              </p:sp>
              <p:sp>
                <p:nvSpPr>
                  <p:cNvPr id="322" name="TextBox 321">
                    <a:extLst>
                      <a:ext uri="{FF2B5EF4-FFF2-40B4-BE49-F238E27FC236}">
                        <a16:creationId xmlns:a16="http://schemas.microsoft.com/office/drawing/2014/main" id="{5EA82BB9-618A-4D47-A4EF-BEE68257ACB4}"/>
                      </a:ext>
                    </a:extLst>
                  </p:cNvPr>
                  <p:cNvSpPr txBox="1"/>
                  <p:nvPr/>
                </p:nvSpPr>
                <p:spPr>
                  <a:xfrm>
                    <a:off x="8149796" y="6079686"/>
                    <a:ext cx="143235" cy="226591"/>
                  </a:xfrm>
                  <a:prstGeom prst="rect">
                    <a:avLst/>
                  </a:prstGeom>
                  <a:noFill/>
                </p:spPr>
                <p:txBody>
                  <a:bodyPr wrap="none" lIns="36000" tIns="36000" rIns="36000" bIns="36000" rtlCol="0" anchor="t" anchorCtr="0">
                    <a:spAutoFit/>
                  </a:bodyPr>
                  <a:lstStyle/>
                  <a:p>
                    <a:pPr algn="ctr"/>
                    <a:r>
                      <a:rPr lang="en-GB" sz="1000" dirty="0">
                        <a:solidFill>
                          <a:srgbClr val="363636"/>
                        </a:solidFill>
                        <a:latin typeface="Arial" panose="020B0604020202020204" pitchFamily="34" charset="0"/>
                        <a:cs typeface="Arial" panose="020B0604020202020204" pitchFamily="34" charset="0"/>
                      </a:rPr>
                      <a:t>0</a:t>
                    </a:r>
                  </a:p>
                </p:txBody>
              </p:sp>
            </p:grpSp>
            <p:sp>
              <p:nvSpPr>
                <p:cNvPr id="309" name="TextBox 308">
                  <a:extLst>
                    <a:ext uri="{FF2B5EF4-FFF2-40B4-BE49-F238E27FC236}">
                      <a16:creationId xmlns:a16="http://schemas.microsoft.com/office/drawing/2014/main" id="{5A75BA8B-8BA5-40E0-B83D-6E9119A916D1}"/>
                    </a:ext>
                  </a:extLst>
                </p:cNvPr>
                <p:cNvSpPr txBox="1"/>
                <p:nvPr/>
              </p:nvSpPr>
              <p:spPr>
                <a:xfrm>
                  <a:off x="10695966" y="4292818"/>
                  <a:ext cx="809838" cy="212436"/>
                </a:xfrm>
                <a:prstGeom prst="rect">
                  <a:avLst/>
                </a:prstGeom>
                <a:noFill/>
              </p:spPr>
              <p:txBody>
                <a:bodyPr wrap="none" rtlCol="0">
                  <a:spAutoFit/>
                </a:bodyPr>
                <a:lstStyle/>
                <a:p>
                  <a:pPr algn="ctr"/>
                  <a:r>
                    <a:rPr lang="en-US" sz="1000" dirty="0">
                      <a:solidFill>
                        <a:schemeClr val="tx1"/>
                      </a:solidFill>
                    </a:rPr>
                    <a:t>Time, days</a:t>
                  </a:r>
                  <a:endParaRPr lang="en-GB" sz="1000" dirty="0">
                    <a:solidFill>
                      <a:schemeClr val="tx1"/>
                    </a:solidFill>
                  </a:endParaRPr>
                </a:p>
              </p:txBody>
            </p:sp>
            <p:sp>
              <p:nvSpPr>
                <p:cNvPr id="310" name="TextBox 309">
                  <a:extLst>
                    <a:ext uri="{FF2B5EF4-FFF2-40B4-BE49-F238E27FC236}">
                      <a16:creationId xmlns:a16="http://schemas.microsoft.com/office/drawing/2014/main" id="{C8B3F224-03C4-4873-876F-637784493D3C}"/>
                    </a:ext>
                  </a:extLst>
                </p:cNvPr>
                <p:cNvSpPr txBox="1"/>
                <p:nvPr/>
              </p:nvSpPr>
              <p:spPr>
                <a:xfrm>
                  <a:off x="10251529" y="3724888"/>
                  <a:ext cx="1075937" cy="366452"/>
                </a:xfrm>
                <a:prstGeom prst="rect">
                  <a:avLst/>
                </a:prstGeom>
                <a:noFill/>
              </p:spPr>
              <p:txBody>
                <a:bodyPr wrap="none" rtlCol="0">
                  <a:spAutoFit/>
                </a:bodyPr>
                <a:lstStyle/>
                <a:p>
                  <a:pPr algn="ctr">
                    <a:lnSpc>
                      <a:spcPct val="90000"/>
                    </a:lnSpc>
                  </a:pPr>
                  <a:r>
                    <a:rPr lang="en-US" sz="800" dirty="0">
                      <a:solidFill>
                        <a:schemeClr val="tx1"/>
                      </a:solidFill>
                    </a:rPr>
                    <a:t>HR 3.18</a:t>
                  </a:r>
                </a:p>
                <a:p>
                  <a:pPr algn="ctr">
                    <a:lnSpc>
                      <a:spcPct val="90000"/>
                    </a:lnSpc>
                  </a:pPr>
                  <a:r>
                    <a:rPr lang="en-US" sz="800" dirty="0">
                      <a:solidFill>
                        <a:schemeClr val="tx1"/>
                      </a:solidFill>
                    </a:rPr>
                    <a:t>95%CI 1.06, 9.53); </a:t>
                  </a:r>
                </a:p>
                <a:p>
                  <a:pPr algn="ctr">
                    <a:lnSpc>
                      <a:spcPct val="90000"/>
                    </a:lnSpc>
                  </a:pPr>
                  <a:r>
                    <a:rPr lang="en-US" sz="800" dirty="0">
                      <a:solidFill>
                        <a:schemeClr val="tx1"/>
                      </a:solidFill>
                    </a:rPr>
                    <a:t>p=0.033</a:t>
                  </a:r>
                  <a:endParaRPr lang="en-GB" sz="800" dirty="0">
                    <a:solidFill>
                      <a:schemeClr val="tx1"/>
                    </a:solidFill>
                  </a:endParaRPr>
                </a:p>
              </p:txBody>
            </p:sp>
          </p:grpSp>
          <p:grpSp>
            <p:nvGrpSpPr>
              <p:cNvPr id="419" name="Group 418">
                <a:extLst>
                  <a:ext uri="{FF2B5EF4-FFF2-40B4-BE49-F238E27FC236}">
                    <a16:creationId xmlns:a16="http://schemas.microsoft.com/office/drawing/2014/main" id="{055240AC-FBAF-41B9-B832-FD46875086C8}"/>
                  </a:ext>
                </a:extLst>
              </p:cNvPr>
              <p:cNvGrpSpPr/>
              <p:nvPr/>
            </p:nvGrpSpPr>
            <p:grpSpPr>
              <a:xfrm>
                <a:off x="9462961" y="4439926"/>
                <a:ext cx="1224000" cy="1510428"/>
                <a:chOff x="9462961" y="4439926"/>
                <a:chExt cx="1224000" cy="1510428"/>
              </a:xfrm>
            </p:grpSpPr>
            <p:sp>
              <p:nvSpPr>
                <p:cNvPr id="396" name="TextBox 395">
                  <a:extLst>
                    <a:ext uri="{FF2B5EF4-FFF2-40B4-BE49-F238E27FC236}">
                      <a16:creationId xmlns:a16="http://schemas.microsoft.com/office/drawing/2014/main" id="{4B3ECAC2-F4B9-4991-BA33-3C62A481A806}"/>
                    </a:ext>
                  </a:extLst>
                </p:cNvPr>
                <p:cNvSpPr txBox="1"/>
                <p:nvPr/>
              </p:nvSpPr>
              <p:spPr>
                <a:xfrm>
                  <a:off x="10054061" y="4642264"/>
                  <a:ext cx="359394" cy="215444"/>
                </a:xfrm>
                <a:prstGeom prst="rect">
                  <a:avLst/>
                </a:prstGeom>
                <a:noFill/>
              </p:spPr>
              <p:txBody>
                <a:bodyPr wrap="none" rtlCol="0">
                  <a:spAutoFit/>
                </a:bodyPr>
                <a:lstStyle/>
                <a:p>
                  <a:r>
                    <a:rPr lang="en-US" sz="800" dirty="0">
                      <a:solidFill>
                        <a:schemeClr val="tx1"/>
                      </a:solidFill>
                    </a:rPr>
                    <a:t>n=6</a:t>
                  </a:r>
                  <a:endParaRPr lang="en-GB" sz="800" dirty="0">
                    <a:solidFill>
                      <a:schemeClr val="tx1"/>
                    </a:solidFill>
                  </a:endParaRPr>
                </a:p>
              </p:txBody>
            </p:sp>
            <p:sp>
              <p:nvSpPr>
                <p:cNvPr id="397" name="TextBox 396">
                  <a:extLst>
                    <a:ext uri="{FF2B5EF4-FFF2-40B4-BE49-F238E27FC236}">
                      <a16:creationId xmlns:a16="http://schemas.microsoft.com/office/drawing/2014/main" id="{D54D5562-B67E-4918-AE1D-947F13B1B598}"/>
                    </a:ext>
                  </a:extLst>
                </p:cNvPr>
                <p:cNvSpPr txBox="1"/>
                <p:nvPr/>
              </p:nvSpPr>
              <p:spPr>
                <a:xfrm>
                  <a:off x="9819430" y="5128646"/>
                  <a:ext cx="417102" cy="215444"/>
                </a:xfrm>
                <a:prstGeom prst="rect">
                  <a:avLst/>
                </a:prstGeom>
                <a:noFill/>
              </p:spPr>
              <p:txBody>
                <a:bodyPr wrap="none" rtlCol="0">
                  <a:spAutoFit/>
                </a:bodyPr>
                <a:lstStyle/>
                <a:p>
                  <a:r>
                    <a:rPr lang="en-US" sz="800" dirty="0">
                      <a:solidFill>
                        <a:schemeClr val="tx1"/>
                      </a:solidFill>
                    </a:rPr>
                    <a:t>n=23</a:t>
                  </a:r>
                  <a:endParaRPr lang="en-GB" sz="800" dirty="0">
                    <a:solidFill>
                      <a:schemeClr val="tx1"/>
                    </a:solidFill>
                  </a:endParaRPr>
                </a:p>
              </p:txBody>
            </p:sp>
            <p:grpSp>
              <p:nvGrpSpPr>
                <p:cNvPr id="409" name="Group 408">
                  <a:extLst>
                    <a:ext uri="{FF2B5EF4-FFF2-40B4-BE49-F238E27FC236}">
                      <a16:creationId xmlns:a16="http://schemas.microsoft.com/office/drawing/2014/main" id="{F6B4AD72-E508-47BB-81EF-CDB466D45BAE}"/>
                    </a:ext>
                  </a:extLst>
                </p:cNvPr>
                <p:cNvGrpSpPr/>
                <p:nvPr/>
              </p:nvGrpSpPr>
              <p:grpSpPr>
                <a:xfrm>
                  <a:off x="9462961" y="4497067"/>
                  <a:ext cx="972000" cy="1047692"/>
                  <a:chOff x="5495924" y="2762250"/>
                  <a:chExt cx="1206874" cy="1329241"/>
                </a:xfrm>
              </p:grpSpPr>
              <p:sp>
                <p:nvSpPr>
                  <p:cNvPr id="401" name="Freeform: Shape 400">
                    <a:extLst>
                      <a:ext uri="{FF2B5EF4-FFF2-40B4-BE49-F238E27FC236}">
                        <a16:creationId xmlns:a16="http://schemas.microsoft.com/office/drawing/2014/main" id="{9E38ADF8-3EDC-4E43-900E-64EF0AFE90B8}"/>
                      </a:ext>
                    </a:extLst>
                  </p:cNvPr>
                  <p:cNvSpPr/>
                  <p:nvPr/>
                </p:nvSpPr>
                <p:spPr>
                  <a:xfrm>
                    <a:off x="5495924" y="2762250"/>
                    <a:ext cx="1206874" cy="1326461"/>
                  </a:xfrm>
                  <a:custGeom>
                    <a:avLst/>
                    <a:gdLst>
                      <a:gd name="connsiteX0" fmla="*/ 1206875 w 1206874"/>
                      <a:gd name="connsiteY0" fmla="*/ 1326461 h 1326461"/>
                      <a:gd name="connsiteX1" fmla="*/ 1047436 w 1206874"/>
                      <a:gd name="connsiteY1" fmla="*/ 1326461 h 1326461"/>
                      <a:gd name="connsiteX2" fmla="*/ 1047436 w 1206874"/>
                      <a:gd name="connsiteY2" fmla="*/ 1122731 h 1326461"/>
                      <a:gd name="connsiteX3" fmla="*/ 493824 w 1206874"/>
                      <a:gd name="connsiteY3" fmla="*/ 1122731 h 1326461"/>
                      <a:gd name="connsiteX4" fmla="*/ 493824 w 1206874"/>
                      <a:gd name="connsiteY4" fmla="*/ 1018651 h 1326461"/>
                      <a:gd name="connsiteX5" fmla="*/ 440677 w 1206874"/>
                      <a:gd name="connsiteY5" fmla="*/ 1018651 h 1326461"/>
                      <a:gd name="connsiteX6" fmla="*/ 440677 w 1206874"/>
                      <a:gd name="connsiteY6" fmla="*/ 912356 h 1326461"/>
                      <a:gd name="connsiteX7" fmla="*/ 270164 w 1206874"/>
                      <a:gd name="connsiteY7" fmla="*/ 912356 h 1326461"/>
                      <a:gd name="connsiteX8" fmla="*/ 270164 w 1206874"/>
                      <a:gd name="connsiteY8" fmla="*/ 768416 h 1326461"/>
                      <a:gd name="connsiteX9" fmla="*/ 250233 w 1206874"/>
                      <a:gd name="connsiteY9" fmla="*/ 768416 h 1326461"/>
                      <a:gd name="connsiteX10" fmla="*/ 250233 w 1206874"/>
                      <a:gd name="connsiteY10" fmla="*/ 693125 h 1326461"/>
                      <a:gd name="connsiteX11" fmla="*/ 214802 w 1206874"/>
                      <a:gd name="connsiteY11" fmla="*/ 693125 h 1326461"/>
                      <a:gd name="connsiteX12" fmla="*/ 214802 w 1206874"/>
                      <a:gd name="connsiteY12" fmla="*/ 549185 h 1326461"/>
                      <a:gd name="connsiteX13" fmla="*/ 121795 w 1206874"/>
                      <a:gd name="connsiteY13" fmla="*/ 549185 h 1326461"/>
                      <a:gd name="connsiteX14" fmla="*/ 121795 w 1206874"/>
                      <a:gd name="connsiteY14" fmla="*/ 387530 h 1326461"/>
                      <a:gd name="connsiteX15" fmla="*/ 88578 w 1206874"/>
                      <a:gd name="connsiteY15" fmla="*/ 387530 h 1326461"/>
                      <a:gd name="connsiteX16" fmla="*/ 88578 w 1206874"/>
                      <a:gd name="connsiteY16" fmla="*/ 228089 h 1326461"/>
                      <a:gd name="connsiteX17" fmla="*/ 0 w 1206874"/>
                      <a:gd name="connsiteY17" fmla="*/ 228089 h 1326461"/>
                      <a:gd name="connsiteX18" fmla="*/ 0 w 1206874"/>
                      <a:gd name="connsiteY18" fmla="*/ 0 h 13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6874" h="1326461">
                        <a:moveTo>
                          <a:pt x="1206875" y="1326461"/>
                        </a:moveTo>
                        <a:lnTo>
                          <a:pt x="1047436" y="1326461"/>
                        </a:lnTo>
                        <a:lnTo>
                          <a:pt x="1047436" y="1122731"/>
                        </a:lnTo>
                        <a:lnTo>
                          <a:pt x="493824" y="1122731"/>
                        </a:lnTo>
                        <a:lnTo>
                          <a:pt x="493824" y="1018651"/>
                        </a:lnTo>
                        <a:lnTo>
                          <a:pt x="440677" y="1018651"/>
                        </a:lnTo>
                        <a:lnTo>
                          <a:pt x="440677" y="912356"/>
                        </a:lnTo>
                        <a:lnTo>
                          <a:pt x="270164" y="912356"/>
                        </a:lnTo>
                        <a:lnTo>
                          <a:pt x="270164" y="768416"/>
                        </a:lnTo>
                        <a:lnTo>
                          <a:pt x="250233" y="768416"/>
                        </a:lnTo>
                        <a:lnTo>
                          <a:pt x="250233" y="693125"/>
                        </a:lnTo>
                        <a:lnTo>
                          <a:pt x="214802" y="693125"/>
                        </a:lnTo>
                        <a:lnTo>
                          <a:pt x="214802" y="549185"/>
                        </a:lnTo>
                        <a:lnTo>
                          <a:pt x="121795" y="549185"/>
                        </a:lnTo>
                        <a:lnTo>
                          <a:pt x="121795" y="387530"/>
                        </a:lnTo>
                        <a:lnTo>
                          <a:pt x="88578" y="387530"/>
                        </a:lnTo>
                        <a:lnTo>
                          <a:pt x="88578" y="228089"/>
                        </a:lnTo>
                        <a:lnTo>
                          <a:pt x="0" y="228089"/>
                        </a:lnTo>
                        <a:lnTo>
                          <a:pt x="0" y="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401">
                    <a:extLst>
                      <a:ext uri="{FF2B5EF4-FFF2-40B4-BE49-F238E27FC236}">
                        <a16:creationId xmlns:a16="http://schemas.microsoft.com/office/drawing/2014/main" id="{88835B60-240F-4D5A-8760-13FAA9CB1088}"/>
                      </a:ext>
                    </a:extLst>
                  </p:cNvPr>
                  <p:cNvSpPr/>
                  <p:nvPr/>
                </p:nvSpPr>
                <p:spPr>
                  <a:xfrm>
                    <a:off x="5817020" y="360039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402">
                    <a:extLst>
                      <a:ext uri="{FF2B5EF4-FFF2-40B4-BE49-F238E27FC236}">
                        <a16:creationId xmlns:a16="http://schemas.microsoft.com/office/drawing/2014/main" id="{52AA52A3-966D-4C3E-A87E-22D1F4BD6823}"/>
                      </a:ext>
                    </a:extLst>
                  </p:cNvPr>
                  <p:cNvSpPr/>
                  <p:nvPr/>
                </p:nvSpPr>
                <p:spPr>
                  <a:xfrm>
                    <a:off x="5855121" y="360039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403">
                    <a:extLst>
                      <a:ext uri="{FF2B5EF4-FFF2-40B4-BE49-F238E27FC236}">
                        <a16:creationId xmlns:a16="http://schemas.microsoft.com/office/drawing/2014/main" id="{09A04B4C-ED94-48F9-9418-16DF8786B976}"/>
                      </a:ext>
                    </a:extLst>
                  </p:cNvPr>
                  <p:cNvSpPr/>
                  <p:nvPr/>
                </p:nvSpPr>
                <p:spPr>
                  <a:xfrm>
                    <a:off x="5969421" y="37146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404">
                    <a:extLst>
                      <a:ext uri="{FF2B5EF4-FFF2-40B4-BE49-F238E27FC236}">
                        <a16:creationId xmlns:a16="http://schemas.microsoft.com/office/drawing/2014/main" id="{DA2973E2-D460-415D-A218-8AAAF2AD105C}"/>
                      </a:ext>
                    </a:extLst>
                  </p:cNvPr>
                  <p:cNvSpPr/>
                  <p:nvPr/>
                </p:nvSpPr>
                <p:spPr>
                  <a:xfrm>
                    <a:off x="6026572"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405">
                    <a:extLst>
                      <a:ext uri="{FF2B5EF4-FFF2-40B4-BE49-F238E27FC236}">
                        <a16:creationId xmlns:a16="http://schemas.microsoft.com/office/drawing/2014/main" id="{61E046C6-8DCF-48FA-8459-1846A23DB389}"/>
                      </a:ext>
                    </a:extLst>
                  </p:cNvPr>
                  <p:cNvSpPr/>
                  <p:nvPr/>
                </p:nvSpPr>
                <p:spPr>
                  <a:xfrm>
                    <a:off x="6045622"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406">
                    <a:extLst>
                      <a:ext uri="{FF2B5EF4-FFF2-40B4-BE49-F238E27FC236}">
                        <a16:creationId xmlns:a16="http://schemas.microsoft.com/office/drawing/2014/main" id="{0D191CED-CC97-4B59-A26A-D8960CA29F41}"/>
                      </a:ext>
                    </a:extLst>
                  </p:cNvPr>
                  <p:cNvSpPr/>
                  <p:nvPr/>
                </p:nvSpPr>
                <p:spPr>
                  <a:xfrm>
                    <a:off x="6255173" y="38099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407">
                    <a:extLst>
                      <a:ext uri="{FF2B5EF4-FFF2-40B4-BE49-F238E27FC236}">
                        <a16:creationId xmlns:a16="http://schemas.microsoft.com/office/drawing/2014/main" id="{F7140563-C85B-4DBC-9259-AE3404E43CCF}"/>
                      </a:ext>
                    </a:extLst>
                  </p:cNvPr>
                  <p:cNvSpPr/>
                  <p:nvPr/>
                </p:nvSpPr>
                <p:spPr>
                  <a:xfrm>
                    <a:off x="6674281" y="401949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8" name="Group 417">
                  <a:extLst>
                    <a:ext uri="{FF2B5EF4-FFF2-40B4-BE49-F238E27FC236}">
                      <a16:creationId xmlns:a16="http://schemas.microsoft.com/office/drawing/2014/main" id="{672C514F-E8FD-4B97-ADF8-2DD515108D81}"/>
                    </a:ext>
                  </a:extLst>
                </p:cNvPr>
                <p:cNvGrpSpPr/>
                <p:nvPr/>
              </p:nvGrpSpPr>
              <p:grpSpPr>
                <a:xfrm>
                  <a:off x="9462961" y="4439926"/>
                  <a:ext cx="1224000" cy="1510428"/>
                  <a:chOff x="5300662" y="2528887"/>
                  <a:chExt cx="1562498" cy="1816194"/>
                </a:xfrm>
              </p:grpSpPr>
              <p:sp>
                <p:nvSpPr>
                  <p:cNvPr id="413" name="Freeform: Shape 412">
                    <a:extLst>
                      <a:ext uri="{FF2B5EF4-FFF2-40B4-BE49-F238E27FC236}">
                        <a16:creationId xmlns:a16="http://schemas.microsoft.com/office/drawing/2014/main" id="{2972824C-E8E0-4DAD-83E1-7E342FAAA5B4}"/>
                      </a:ext>
                    </a:extLst>
                  </p:cNvPr>
                  <p:cNvSpPr/>
                  <p:nvPr/>
                </p:nvSpPr>
                <p:spPr>
                  <a:xfrm>
                    <a:off x="5300662" y="2608951"/>
                    <a:ext cx="1562498" cy="1736130"/>
                  </a:xfrm>
                  <a:custGeom>
                    <a:avLst/>
                    <a:gdLst>
                      <a:gd name="connsiteX0" fmla="*/ 1583331 w 1583331"/>
                      <a:gd name="connsiteY0" fmla="*/ 1736131 h 1736130"/>
                      <a:gd name="connsiteX1" fmla="*/ 1583331 w 1583331"/>
                      <a:gd name="connsiteY1" fmla="*/ 451749 h 1736130"/>
                      <a:gd name="connsiteX2" fmla="*/ 710840 w 1583331"/>
                      <a:gd name="connsiteY2" fmla="*/ 451749 h 1736130"/>
                      <a:gd name="connsiteX3" fmla="*/ 710840 w 1583331"/>
                      <a:gd name="connsiteY3" fmla="*/ 0 h 1736130"/>
                      <a:gd name="connsiteX4" fmla="*/ 0 w 1583331"/>
                      <a:gd name="connsiteY4" fmla="*/ 0 h 17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331" h="1736130">
                        <a:moveTo>
                          <a:pt x="1583331" y="1736131"/>
                        </a:moveTo>
                        <a:lnTo>
                          <a:pt x="1583331" y="451749"/>
                        </a:lnTo>
                        <a:lnTo>
                          <a:pt x="710840" y="451749"/>
                        </a:lnTo>
                        <a:lnTo>
                          <a:pt x="710840" y="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413">
                    <a:extLst>
                      <a:ext uri="{FF2B5EF4-FFF2-40B4-BE49-F238E27FC236}">
                        <a16:creationId xmlns:a16="http://schemas.microsoft.com/office/drawing/2014/main" id="{73CAFDCC-5E48-4A86-B21C-CD1B8FA5C6C7}"/>
                      </a:ext>
                    </a:extLst>
                  </p:cNvPr>
                  <p:cNvSpPr/>
                  <p:nvPr/>
                </p:nvSpPr>
                <p:spPr>
                  <a:xfrm>
                    <a:off x="5617329" y="252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414">
                    <a:extLst>
                      <a:ext uri="{FF2B5EF4-FFF2-40B4-BE49-F238E27FC236}">
                        <a16:creationId xmlns:a16="http://schemas.microsoft.com/office/drawing/2014/main" id="{DEC70853-EEBA-4E5B-BD81-4A06411B6C71}"/>
                      </a:ext>
                    </a:extLst>
                  </p:cNvPr>
                  <p:cNvSpPr/>
                  <p:nvPr/>
                </p:nvSpPr>
                <p:spPr>
                  <a:xfrm>
                    <a:off x="5750680" y="252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6" name="Freeform: Shape 415">
                    <a:extLst>
                      <a:ext uri="{FF2B5EF4-FFF2-40B4-BE49-F238E27FC236}">
                        <a16:creationId xmlns:a16="http://schemas.microsoft.com/office/drawing/2014/main" id="{B06F340F-ED09-44B0-80DF-BFF77B2149F7}"/>
                      </a:ext>
                    </a:extLst>
                  </p:cNvPr>
                  <p:cNvSpPr/>
                  <p:nvPr/>
                </p:nvSpPr>
                <p:spPr>
                  <a:xfrm>
                    <a:off x="6284080" y="29670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7" name="Freeform: Shape 416">
                    <a:extLst>
                      <a:ext uri="{FF2B5EF4-FFF2-40B4-BE49-F238E27FC236}">
                        <a16:creationId xmlns:a16="http://schemas.microsoft.com/office/drawing/2014/main" id="{2248F006-6797-429F-BFE0-F52CBC50995E}"/>
                      </a:ext>
                    </a:extLst>
                  </p:cNvPr>
                  <p:cNvSpPr/>
                  <p:nvPr/>
                </p:nvSpPr>
                <p:spPr>
                  <a:xfrm>
                    <a:off x="6417430" y="29670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467" name="TextBox 466">
              <a:extLst>
                <a:ext uri="{FF2B5EF4-FFF2-40B4-BE49-F238E27FC236}">
                  <a16:creationId xmlns:a16="http://schemas.microsoft.com/office/drawing/2014/main" id="{AC2803FE-1417-45FE-A553-2B7E714F553C}"/>
                </a:ext>
              </a:extLst>
            </p:cNvPr>
            <p:cNvSpPr txBox="1"/>
            <p:nvPr/>
          </p:nvSpPr>
          <p:spPr>
            <a:xfrm rot="16200000">
              <a:off x="5864979" y="5314082"/>
              <a:ext cx="433132" cy="246221"/>
            </a:xfrm>
            <a:prstGeom prst="rect">
              <a:avLst/>
            </a:prstGeom>
            <a:noFill/>
          </p:spPr>
          <p:txBody>
            <a:bodyPr wrap="none" rtlCol="0">
              <a:spAutoFit/>
            </a:bodyPr>
            <a:lstStyle/>
            <a:p>
              <a:pPr algn="ctr"/>
              <a:r>
                <a:rPr lang="en-US" sz="1000" dirty="0">
                  <a:solidFill>
                    <a:schemeClr val="tx1"/>
                  </a:solidFill>
                </a:rPr>
                <a:t>PFS</a:t>
              </a:r>
              <a:endParaRPr lang="en-GB" sz="1000" dirty="0">
                <a:solidFill>
                  <a:schemeClr val="tx1"/>
                </a:solidFill>
              </a:endParaRPr>
            </a:p>
          </p:txBody>
        </p:sp>
      </p:grpSp>
      <p:sp>
        <p:nvSpPr>
          <p:cNvPr id="324" name="TextBox 323">
            <a:extLst>
              <a:ext uri="{FF2B5EF4-FFF2-40B4-BE49-F238E27FC236}">
                <a16:creationId xmlns:a16="http://schemas.microsoft.com/office/drawing/2014/main" id="{8937789B-8418-4D9A-A20D-FCED17D57EB1}"/>
              </a:ext>
            </a:extLst>
          </p:cNvPr>
          <p:cNvSpPr txBox="1"/>
          <p:nvPr/>
        </p:nvSpPr>
        <p:spPr>
          <a:xfrm>
            <a:off x="8668757" y="4582910"/>
            <a:ext cx="513282" cy="307777"/>
          </a:xfrm>
          <a:prstGeom prst="rect">
            <a:avLst/>
          </a:prstGeom>
          <a:noFill/>
        </p:spPr>
        <p:txBody>
          <a:bodyPr wrap="none" rtlCol="0">
            <a:spAutoFit/>
          </a:bodyPr>
          <a:lstStyle/>
          <a:p>
            <a:r>
              <a:rPr lang="en-US" sz="1400" dirty="0">
                <a:solidFill>
                  <a:schemeClr val="tx1"/>
                </a:solidFill>
              </a:rPr>
              <a:t>Low</a:t>
            </a:r>
            <a:endParaRPr lang="en-GB" sz="1400" dirty="0">
              <a:solidFill>
                <a:schemeClr val="tx1"/>
              </a:solidFill>
            </a:endParaRPr>
          </a:p>
        </p:txBody>
      </p:sp>
      <p:cxnSp>
        <p:nvCxnSpPr>
          <p:cNvPr id="325" name="Straight Connector 324">
            <a:extLst>
              <a:ext uri="{FF2B5EF4-FFF2-40B4-BE49-F238E27FC236}">
                <a16:creationId xmlns:a16="http://schemas.microsoft.com/office/drawing/2014/main" id="{4358E7AE-6E4D-4B4E-BC17-4B145CE62820}"/>
              </a:ext>
            </a:extLst>
          </p:cNvPr>
          <p:cNvCxnSpPr>
            <a:cxnSpLocks/>
          </p:cNvCxnSpPr>
          <p:nvPr/>
        </p:nvCxnSpPr>
        <p:spPr>
          <a:xfrm>
            <a:off x="8428770" y="4736798"/>
            <a:ext cx="262369" cy="0"/>
          </a:xfrm>
          <a:prstGeom prst="line">
            <a:avLst/>
          </a:prstGeom>
          <a:noFill/>
          <a:ln w="25400" cap="flat">
            <a:solidFill>
              <a:schemeClr val="accent2"/>
            </a:solidFill>
            <a:prstDash val="solid"/>
            <a:miter/>
          </a:ln>
        </p:spPr>
      </p:cxnSp>
      <p:sp>
        <p:nvSpPr>
          <p:cNvPr id="326" name="TextBox 325">
            <a:extLst>
              <a:ext uri="{FF2B5EF4-FFF2-40B4-BE49-F238E27FC236}">
                <a16:creationId xmlns:a16="http://schemas.microsoft.com/office/drawing/2014/main" id="{8937789B-8418-4D9A-A20D-FCED17D57EB1}"/>
              </a:ext>
            </a:extLst>
          </p:cNvPr>
          <p:cNvSpPr txBox="1"/>
          <p:nvPr/>
        </p:nvSpPr>
        <p:spPr>
          <a:xfrm>
            <a:off x="8676262" y="4872030"/>
            <a:ext cx="553357" cy="307777"/>
          </a:xfrm>
          <a:prstGeom prst="rect">
            <a:avLst/>
          </a:prstGeom>
          <a:noFill/>
        </p:spPr>
        <p:txBody>
          <a:bodyPr wrap="none" rtlCol="0">
            <a:spAutoFit/>
          </a:bodyPr>
          <a:lstStyle/>
          <a:p>
            <a:r>
              <a:rPr lang="en-US" sz="1400" dirty="0">
                <a:solidFill>
                  <a:schemeClr val="tx1"/>
                </a:solidFill>
              </a:rPr>
              <a:t>High</a:t>
            </a:r>
            <a:endParaRPr lang="en-GB" sz="1400" dirty="0">
              <a:solidFill>
                <a:schemeClr val="tx1"/>
              </a:solidFill>
            </a:endParaRPr>
          </a:p>
        </p:txBody>
      </p:sp>
      <p:cxnSp>
        <p:nvCxnSpPr>
          <p:cNvPr id="334" name="Straight Connector 333">
            <a:extLst>
              <a:ext uri="{FF2B5EF4-FFF2-40B4-BE49-F238E27FC236}">
                <a16:creationId xmlns:a16="http://schemas.microsoft.com/office/drawing/2014/main" id="{4358E7AE-6E4D-4B4E-BC17-4B145CE62820}"/>
              </a:ext>
            </a:extLst>
          </p:cNvPr>
          <p:cNvCxnSpPr>
            <a:cxnSpLocks/>
          </p:cNvCxnSpPr>
          <p:nvPr/>
        </p:nvCxnSpPr>
        <p:spPr>
          <a:xfrm>
            <a:off x="8436275" y="5025918"/>
            <a:ext cx="262369" cy="0"/>
          </a:xfrm>
          <a:prstGeom prst="line">
            <a:avLst/>
          </a:prstGeom>
          <a:noFill/>
          <a:ln w="25400" cap="flat">
            <a:solidFill>
              <a:schemeClr val="accent1"/>
            </a:solidFill>
            <a:prstDash val="solid"/>
            <a:miter/>
          </a:ln>
        </p:spPr>
      </p:cxnSp>
    </p:spTree>
    <p:extLst>
      <p:ext uri="{BB962C8B-B14F-4D97-AF65-F5344CB8AC3E}">
        <p14:creationId xmlns:p14="http://schemas.microsoft.com/office/powerpoint/2010/main" val="775842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1192MO: </a:t>
            </a:r>
            <a:r>
              <a:rPr lang="en-GB" dirty="0"/>
              <a:t>Amivantamab monotherapy and in combination with lazertinib in post-osimertinib EGFR-mutant NSCLC: analysis from the CHRYSALIS study </a:t>
            </a:r>
            <a:br>
              <a:rPr lang="en-GB" dirty="0"/>
            </a:br>
            <a:r>
              <a:rPr lang="en-US" dirty="0"/>
              <a:t>– Leighl NB, et al</a:t>
            </a:r>
          </a:p>
        </p:txBody>
      </p:sp>
      <p:sp>
        <p:nvSpPr>
          <p:cNvPr id="3" name="Content Placeholder 2"/>
          <p:cNvSpPr>
            <a:spLocks noGrp="1"/>
          </p:cNvSpPr>
          <p:nvPr>
            <p:ph idx="1"/>
          </p:nvPr>
        </p:nvSpPr>
        <p:spPr/>
        <p:txBody>
          <a:bodyPr/>
          <a:lstStyle/>
          <a:p>
            <a:r>
              <a:rPr lang="en-US" b="1" dirty="0"/>
              <a:t>Key results (cont.)</a:t>
            </a:r>
          </a:p>
          <a:p>
            <a:pPr>
              <a:spcBef>
                <a:spcPts val="27000"/>
              </a:spcBef>
            </a:pPr>
            <a:r>
              <a:rPr lang="en-US" b="1" dirty="0"/>
              <a:t>Conclusions</a:t>
            </a:r>
          </a:p>
          <a:p>
            <a:pPr lvl="1"/>
            <a:r>
              <a:rPr lang="en-GB" dirty="0"/>
              <a:t>In patients with advanced EGFR-mutant NSCLC, amivantamab + lazertinib may have higher antitumor activity than amivantamab alone with a safety profile consistent with previous findings</a:t>
            </a:r>
          </a:p>
        </p:txBody>
      </p:sp>
      <p:sp>
        <p:nvSpPr>
          <p:cNvPr id="5" name="Text Placeholder 4"/>
          <p:cNvSpPr>
            <a:spLocks noGrp="1"/>
          </p:cNvSpPr>
          <p:nvPr>
            <p:ph type="body" sz="quarter" idx="11"/>
          </p:nvPr>
        </p:nvSpPr>
        <p:spPr/>
        <p:txBody>
          <a:bodyPr/>
          <a:lstStyle/>
          <a:p>
            <a:r>
              <a:rPr lang="en-US" dirty="0" err="1"/>
              <a:t>Leighl</a:t>
            </a:r>
            <a:r>
              <a:rPr lang="en-US" dirty="0"/>
              <a:t> NB, et al. Ann </a:t>
            </a:r>
            <a:r>
              <a:rPr lang="en-US" dirty="0" err="1"/>
              <a:t>Oncol</a:t>
            </a:r>
            <a:r>
              <a:rPr lang="en-US" dirty="0"/>
              <a:t> 2021;32(</a:t>
            </a:r>
            <a:r>
              <a:rPr lang="en-US" dirty="0" err="1"/>
              <a:t>suppl</a:t>
            </a:r>
            <a:r>
              <a:rPr lang="en-US" dirty="0"/>
              <a:t>):</a:t>
            </a:r>
            <a:r>
              <a:rPr lang="en-US" dirty="0" err="1"/>
              <a:t>Abstr</a:t>
            </a:r>
            <a:r>
              <a:rPr lang="en-US" dirty="0"/>
              <a:t> 1192MO</a:t>
            </a:r>
          </a:p>
        </p:txBody>
      </p:sp>
      <p:graphicFrame>
        <p:nvGraphicFramePr>
          <p:cNvPr id="6" name="Table 5"/>
          <p:cNvGraphicFramePr>
            <a:graphicFrameLocks noGrp="1"/>
          </p:cNvGraphicFramePr>
          <p:nvPr>
            <p:extLst>
              <p:ext uri="{D42A27DB-BD31-4B8C-83A1-F6EECF244321}">
                <p14:modId xmlns:p14="http://schemas.microsoft.com/office/powerpoint/2010/main" val="495133186"/>
              </p:ext>
            </p:extLst>
          </p:nvPr>
        </p:nvGraphicFramePr>
        <p:xfrm>
          <a:off x="911508" y="1657100"/>
          <a:ext cx="10207206" cy="3261360"/>
        </p:xfrm>
        <a:graphic>
          <a:graphicData uri="http://schemas.openxmlformats.org/drawingml/2006/table">
            <a:tbl>
              <a:tblPr firstRow="1" bandRow="1">
                <a:tableStyleId>{69012ECD-51FC-41F1-AA8D-1B2483CD663E}</a:tableStyleId>
              </a:tblPr>
              <a:tblGrid>
                <a:gridCol w="3402402">
                  <a:extLst>
                    <a:ext uri="{9D8B030D-6E8A-4147-A177-3AD203B41FA5}">
                      <a16:colId xmlns:a16="http://schemas.microsoft.com/office/drawing/2014/main" val="1404977433"/>
                    </a:ext>
                  </a:extLst>
                </a:gridCol>
                <a:gridCol w="3402402">
                  <a:extLst>
                    <a:ext uri="{9D8B030D-6E8A-4147-A177-3AD203B41FA5}">
                      <a16:colId xmlns:a16="http://schemas.microsoft.com/office/drawing/2014/main" val="2946728469"/>
                    </a:ext>
                  </a:extLst>
                </a:gridCol>
                <a:gridCol w="3402402">
                  <a:extLst>
                    <a:ext uri="{9D8B030D-6E8A-4147-A177-3AD203B41FA5}">
                      <a16:colId xmlns:a16="http://schemas.microsoft.com/office/drawing/2014/main" val="3539846795"/>
                    </a:ext>
                  </a:extLst>
                </a:gridCol>
              </a:tblGrid>
              <a:tr h="0">
                <a:tc>
                  <a:txBody>
                    <a:bodyPr/>
                    <a:lstStyle/>
                    <a:p>
                      <a:r>
                        <a:rPr lang="en-US" sz="1400" dirty="0">
                          <a:solidFill>
                            <a:schemeClr val="tx2"/>
                          </a:solidFill>
                        </a:rPr>
                        <a:t>TEAEs occurring in ≥20% with amivantamab</a:t>
                      </a:r>
                      <a:r>
                        <a:rPr lang="en-US" sz="1400" baseline="0" dirty="0">
                          <a:solidFill>
                            <a:schemeClr val="tx2"/>
                          </a:solidFill>
                        </a:rPr>
                        <a:t> monotherapy, n (%)</a:t>
                      </a:r>
                      <a:endParaRPr lang="en-US" sz="1400" dirty="0">
                        <a:solidFill>
                          <a:schemeClr val="tx2"/>
                        </a:solidFill>
                      </a:endParaRPr>
                    </a:p>
                  </a:txBody>
                  <a:tcPr anchor="b"/>
                </a:tc>
                <a:tc>
                  <a:txBody>
                    <a:bodyPr/>
                    <a:lstStyle/>
                    <a:p>
                      <a:pPr algn="ctr"/>
                      <a:r>
                        <a:rPr lang="en-GB" altLang="zh-CN" sz="1400" dirty="0">
                          <a:solidFill>
                            <a:srgbClr val="FFFFFF"/>
                          </a:solidFill>
                          <a:ea typeface="SimSun" pitchFamily="2" charset="-122"/>
                        </a:rPr>
                        <a:t>Amivantamab</a:t>
                      </a:r>
                    </a:p>
                    <a:p>
                      <a:pPr algn="ctr"/>
                      <a:r>
                        <a:rPr lang="en-US" sz="1400" dirty="0">
                          <a:solidFill>
                            <a:schemeClr val="tx2"/>
                          </a:solidFill>
                        </a:rPr>
                        <a:t>(n=121)</a:t>
                      </a:r>
                    </a:p>
                  </a:txBody>
                  <a:tcPr anchor="b"/>
                </a:tc>
                <a:tc>
                  <a:txBody>
                    <a:bodyPr/>
                    <a:lstStyle/>
                    <a:p>
                      <a:pPr algn="ctr"/>
                      <a:r>
                        <a:rPr lang="en-GB" altLang="zh-CN" sz="1400" dirty="0">
                          <a:solidFill>
                            <a:srgbClr val="FFFFFF"/>
                          </a:solidFill>
                          <a:ea typeface="SimSun" pitchFamily="2" charset="-122"/>
                        </a:rPr>
                        <a:t>Amivantamab + lazertinib</a:t>
                      </a:r>
                      <a:r>
                        <a:rPr lang="en-GB" altLang="zh-CN" sz="1400" baseline="0" dirty="0">
                          <a:solidFill>
                            <a:srgbClr val="FFFFFF"/>
                          </a:solidFill>
                          <a:ea typeface="SimSun" pitchFamily="2" charset="-122"/>
                        </a:rPr>
                        <a:t> </a:t>
                      </a:r>
                      <a:r>
                        <a:rPr lang="en-GB" altLang="zh-CN" sz="1400" dirty="0">
                          <a:solidFill>
                            <a:srgbClr val="FFFFFF"/>
                          </a:solidFill>
                          <a:ea typeface="SimSun" pitchFamily="2" charset="-122"/>
                        </a:rPr>
                        <a:t>cohort </a:t>
                      </a:r>
                    </a:p>
                    <a:p>
                      <a:pPr algn="ctr"/>
                      <a:r>
                        <a:rPr lang="en-US" sz="1400" baseline="0" dirty="0">
                          <a:solidFill>
                            <a:schemeClr val="tx2"/>
                          </a:solidFill>
                        </a:rPr>
                        <a:t>(n=45)</a:t>
                      </a:r>
                      <a:endParaRPr lang="en-US" sz="1400" dirty="0">
                        <a:solidFill>
                          <a:schemeClr val="tx2"/>
                        </a:solidFill>
                      </a:endParaRPr>
                    </a:p>
                  </a:txBody>
                  <a:tcPr anchor="b"/>
                </a:tc>
                <a:extLst>
                  <a:ext uri="{0D108BD9-81ED-4DB2-BD59-A6C34878D82A}">
                    <a16:rowId xmlns:a16="http://schemas.microsoft.com/office/drawing/2014/main" val="2230356518"/>
                  </a:ext>
                </a:extLst>
              </a:tr>
              <a:tr h="0">
                <a:tc>
                  <a:txBody>
                    <a:bodyPr/>
                    <a:lstStyle/>
                    <a:p>
                      <a:r>
                        <a:rPr lang="en-GB" sz="1400" noProof="0" dirty="0"/>
                        <a:t>Infusion-related reaction</a:t>
                      </a:r>
                    </a:p>
                  </a:txBody>
                  <a:tcPr marL="90000"/>
                </a:tc>
                <a:tc>
                  <a:txBody>
                    <a:bodyPr/>
                    <a:lstStyle/>
                    <a:p>
                      <a:pPr algn="ctr"/>
                      <a:r>
                        <a:rPr lang="en-US" sz="1400" dirty="0"/>
                        <a:t>83 (69)</a:t>
                      </a:r>
                    </a:p>
                  </a:txBody>
                  <a:tcPr/>
                </a:tc>
                <a:tc>
                  <a:txBody>
                    <a:bodyPr/>
                    <a:lstStyle/>
                    <a:p>
                      <a:pPr algn="ctr"/>
                      <a:r>
                        <a:rPr lang="en-US" sz="1400" dirty="0"/>
                        <a:t>35</a:t>
                      </a:r>
                      <a:r>
                        <a:rPr lang="en-US" sz="1400" baseline="0" dirty="0"/>
                        <a:t> (78)</a:t>
                      </a:r>
                      <a:endParaRPr lang="en-US" sz="1400" dirty="0"/>
                    </a:p>
                  </a:txBody>
                  <a:tcPr/>
                </a:tc>
                <a:extLst>
                  <a:ext uri="{0D108BD9-81ED-4DB2-BD59-A6C34878D82A}">
                    <a16:rowId xmlns:a16="http://schemas.microsoft.com/office/drawing/2014/main" val="2028105358"/>
                  </a:ext>
                </a:extLst>
              </a:tr>
              <a:tr h="0">
                <a:tc>
                  <a:txBody>
                    <a:bodyPr/>
                    <a:lstStyle/>
                    <a:p>
                      <a:r>
                        <a:rPr lang="en-GB" sz="1400" noProof="0" dirty="0"/>
                        <a:t>Paronychia</a:t>
                      </a:r>
                    </a:p>
                  </a:txBody>
                  <a:tcPr marL="90000"/>
                </a:tc>
                <a:tc>
                  <a:txBody>
                    <a:bodyPr/>
                    <a:lstStyle/>
                    <a:p>
                      <a:pPr algn="ctr"/>
                      <a:r>
                        <a:rPr lang="en-US" sz="1400" dirty="0"/>
                        <a:t>45 (37)</a:t>
                      </a:r>
                    </a:p>
                  </a:txBody>
                  <a:tcPr/>
                </a:tc>
                <a:tc>
                  <a:txBody>
                    <a:bodyPr/>
                    <a:lstStyle/>
                    <a:p>
                      <a:pPr algn="ctr"/>
                      <a:r>
                        <a:rPr lang="en-US" sz="1400" dirty="0"/>
                        <a:t>22 (49)</a:t>
                      </a:r>
                    </a:p>
                  </a:txBody>
                  <a:tcPr/>
                </a:tc>
                <a:extLst>
                  <a:ext uri="{0D108BD9-81ED-4DB2-BD59-A6C34878D82A}">
                    <a16:rowId xmlns:a16="http://schemas.microsoft.com/office/drawing/2014/main" val="209789946"/>
                  </a:ext>
                </a:extLst>
              </a:tr>
              <a:tr h="0">
                <a:tc>
                  <a:txBody>
                    <a:bodyPr/>
                    <a:lstStyle/>
                    <a:p>
                      <a:r>
                        <a:rPr lang="en-GB" sz="1400" noProof="0" dirty="0"/>
                        <a:t>Acneiform</a:t>
                      </a:r>
                      <a:r>
                        <a:rPr lang="en-GB" sz="1400" baseline="0" noProof="0" dirty="0"/>
                        <a:t> dermatitis</a:t>
                      </a:r>
                      <a:endParaRPr lang="en-GB" sz="1400" noProof="0" dirty="0"/>
                    </a:p>
                  </a:txBody>
                  <a:tcPr marL="90000"/>
                </a:tc>
                <a:tc>
                  <a:txBody>
                    <a:bodyPr/>
                    <a:lstStyle/>
                    <a:p>
                      <a:pPr algn="ctr"/>
                      <a:r>
                        <a:rPr lang="en-US" sz="1400" dirty="0"/>
                        <a:t>34</a:t>
                      </a:r>
                      <a:r>
                        <a:rPr lang="en-US" sz="1400" baseline="0" dirty="0"/>
                        <a:t> (28)</a:t>
                      </a:r>
                      <a:endParaRPr lang="en-US" sz="1400" dirty="0"/>
                    </a:p>
                  </a:txBody>
                  <a:tcPr/>
                </a:tc>
                <a:tc>
                  <a:txBody>
                    <a:bodyPr/>
                    <a:lstStyle/>
                    <a:p>
                      <a:pPr algn="ctr"/>
                      <a:r>
                        <a:rPr lang="en-US" sz="1400" dirty="0"/>
                        <a:t>23 (51)</a:t>
                      </a:r>
                    </a:p>
                  </a:txBody>
                  <a:tcPr/>
                </a:tc>
                <a:extLst>
                  <a:ext uri="{0D108BD9-81ED-4DB2-BD59-A6C34878D82A}">
                    <a16:rowId xmlns:a16="http://schemas.microsoft.com/office/drawing/2014/main" val="6494194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Hypoalbuminemia</a:t>
                      </a:r>
                    </a:p>
                  </a:txBody>
                  <a:tcPr marL="90000"/>
                </a:tc>
                <a:tc>
                  <a:txBody>
                    <a:bodyPr/>
                    <a:lstStyle/>
                    <a:p>
                      <a:pPr algn="ctr"/>
                      <a:r>
                        <a:rPr lang="en-US" sz="1400" dirty="0"/>
                        <a:t>31</a:t>
                      </a:r>
                      <a:r>
                        <a:rPr lang="en-US" sz="1400" baseline="0" dirty="0"/>
                        <a:t> (26)</a:t>
                      </a:r>
                      <a:endParaRPr lang="en-US" sz="1400" dirty="0"/>
                    </a:p>
                  </a:txBody>
                  <a:tcPr/>
                </a:tc>
                <a:tc>
                  <a:txBody>
                    <a:bodyPr/>
                    <a:lstStyle/>
                    <a:p>
                      <a:pPr algn="ctr"/>
                      <a:r>
                        <a:rPr lang="en-US" sz="1400" dirty="0"/>
                        <a:t>17 (38)</a:t>
                      </a:r>
                    </a:p>
                  </a:txBody>
                  <a:tcPr/>
                </a:tc>
                <a:extLst>
                  <a:ext uri="{0D108BD9-81ED-4DB2-BD59-A6C34878D82A}">
                    <a16:rowId xmlns:a16="http://schemas.microsoft.com/office/drawing/2014/main" val="2584158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Rash</a:t>
                      </a:r>
                    </a:p>
                  </a:txBody>
                  <a:tcPr marL="90000"/>
                </a:tc>
                <a:tc>
                  <a:txBody>
                    <a:bodyPr/>
                    <a:lstStyle/>
                    <a:p>
                      <a:pPr algn="ctr"/>
                      <a:r>
                        <a:rPr lang="en-US" sz="1400" dirty="0"/>
                        <a:t>32 (26)</a:t>
                      </a:r>
                    </a:p>
                  </a:txBody>
                  <a:tcPr/>
                </a:tc>
                <a:tc>
                  <a:txBody>
                    <a:bodyPr/>
                    <a:lstStyle/>
                    <a:p>
                      <a:pPr algn="ctr"/>
                      <a:r>
                        <a:rPr lang="en-US" sz="1400" dirty="0"/>
                        <a:t>12 (27)</a:t>
                      </a:r>
                    </a:p>
                  </a:txBody>
                  <a:tcPr/>
                </a:tc>
                <a:extLst>
                  <a:ext uri="{0D108BD9-81ED-4DB2-BD59-A6C34878D82A}">
                    <a16:rowId xmlns:a16="http://schemas.microsoft.com/office/drawing/2014/main" val="22269585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Constipation</a:t>
                      </a:r>
                    </a:p>
                  </a:txBody>
                  <a:tcPr marL="90000"/>
                </a:tc>
                <a:tc>
                  <a:txBody>
                    <a:bodyPr/>
                    <a:lstStyle/>
                    <a:p>
                      <a:pPr algn="ctr"/>
                      <a:r>
                        <a:rPr lang="en-US" sz="1400" dirty="0"/>
                        <a:t>31</a:t>
                      </a:r>
                      <a:r>
                        <a:rPr lang="en-US" sz="1400" baseline="0" dirty="0"/>
                        <a:t> (26)</a:t>
                      </a:r>
                      <a:endParaRPr lang="en-US" sz="1400" dirty="0"/>
                    </a:p>
                  </a:txBody>
                  <a:tcPr/>
                </a:tc>
                <a:tc>
                  <a:txBody>
                    <a:bodyPr/>
                    <a:lstStyle/>
                    <a:p>
                      <a:pPr algn="ctr"/>
                      <a:r>
                        <a:rPr lang="en-US" sz="1400" dirty="0"/>
                        <a:t>12 (27)</a:t>
                      </a:r>
                    </a:p>
                  </a:txBody>
                  <a:tcPr/>
                </a:tc>
                <a:extLst>
                  <a:ext uri="{0D108BD9-81ED-4DB2-BD59-A6C34878D82A}">
                    <a16:rowId xmlns:a16="http://schemas.microsoft.com/office/drawing/2014/main" val="9734505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Nausea</a:t>
                      </a:r>
                    </a:p>
                  </a:txBody>
                  <a:tcPr marL="90000"/>
                </a:tc>
                <a:tc>
                  <a:txBody>
                    <a:bodyPr/>
                    <a:lstStyle/>
                    <a:p>
                      <a:pPr algn="ctr"/>
                      <a:r>
                        <a:rPr lang="en-US" sz="1400" dirty="0"/>
                        <a:t>29 (24)</a:t>
                      </a:r>
                    </a:p>
                  </a:txBody>
                  <a:tcPr/>
                </a:tc>
                <a:tc>
                  <a:txBody>
                    <a:bodyPr/>
                    <a:lstStyle/>
                    <a:p>
                      <a:pPr algn="ctr"/>
                      <a:r>
                        <a:rPr lang="en-US" sz="1400" dirty="0"/>
                        <a:t>20 (44)</a:t>
                      </a:r>
                    </a:p>
                  </a:txBody>
                  <a:tcPr/>
                </a:tc>
                <a:extLst>
                  <a:ext uri="{0D108BD9-81ED-4DB2-BD59-A6C34878D82A}">
                    <a16:rowId xmlns:a16="http://schemas.microsoft.com/office/drawing/2014/main" val="3309411827"/>
                  </a:ext>
                </a:extLst>
              </a:tr>
              <a:tr h="0">
                <a:tc>
                  <a:txBody>
                    <a:bodyPr/>
                    <a:lstStyle/>
                    <a:p>
                      <a:r>
                        <a:rPr lang="en-GB" sz="1400" noProof="0" dirty="0"/>
                        <a:t>Dyspnoea </a:t>
                      </a:r>
                    </a:p>
                  </a:txBody>
                  <a:tcPr marL="90000"/>
                </a:tc>
                <a:tc>
                  <a:txBody>
                    <a:bodyPr/>
                    <a:lstStyle/>
                    <a:p>
                      <a:pPr algn="ctr"/>
                      <a:r>
                        <a:rPr lang="en-US" sz="1400" dirty="0"/>
                        <a:t>28</a:t>
                      </a:r>
                      <a:r>
                        <a:rPr lang="en-US" sz="1400" baseline="0" dirty="0"/>
                        <a:t> (23)</a:t>
                      </a:r>
                      <a:endParaRPr lang="en-US" sz="1400" dirty="0"/>
                    </a:p>
                  </a:txBody>
                  <a:tcPr/>
                </a:tc>
                <a:tc>
                  <a:txBody>
                    <a:bodyPr/>
                    <a:lstStyle/>
                    <a:p>
                      <a:pPr algn="ctr"/>
                      <a:r>
                        <a:rPr lang="en-US" sz="1400" dirty="0"/>
                        <a:t>11 (24)</a:t>
                      </a:r>
                    </a:p>
                  </a:txBody>
                  <a:tcPr/>
                </a:tc>
                <a:extLst>
                  <a:ext uri="{0D108BD9-81ED-4DB2-BD59-A6C34878D82A}">
                    <a16:rowId xmlns:a16="http://schemas.microsoft.com/office/drawing/2014/main" val="3262811053"/>
                  </a:ext>
                </a:extLst>
              </a:tr>
              <a:tr h="0">
                <a:tc>
                  <a:txBody>
                    <a:bodyPr/>
                    <a:lstStyle/>
                    <a:p>
                      <a:r>
                        <a:rPr lang="en-GB" sz="1400" noProof="0" dirty="0"/>
                        <a:t>Pruritus</a:t>
                      </a:r>
                    </a:p>
                  </a:txBody>
                  <a:tcPr marL="90000"/>
                </a:tc>
                <a:tc>
                  <a:txBody>
                    <a:bodyPr/>
                    <a:lstStyle/>
                    <a:p>
                      <a:pPr algn="ctr"/>
                      <a:r>
                        <a:rPr lang="en-US" sz="1400" dirty="0"/>
                        <a:t>27 (22)</a:t>
                      </a:r>
                    </a:p>
                  </a:txBody>
                  <a:tcPr/>
                </a:tc>
                <a:tc>
                  <a:txBody>
                    <a:bodyPr/>
                    <a:lstStyle/>
                    <a:p>
                      <a:pPr algn="ctr"/>
                      <a:r>
                        <a:rPr lang="en-US" sz="1400" dirty="0"/>
                        <a:t>14 (31)</a:t>
                      </a:r>
                    </a:p>
                  </a:txBody>
                  <a:tcPr/>
                </a:tc>
                <a:extLst>
                  <a:ext uri="{0D108BD9-81ED-4DB2-BD59-A6C34878D82A}">
                    <a16:rowId xmlns:a16="http://schemas.microsoft.com/office/drawing/2014/main" val="1949940588"/>
                  </a:ext>
                </a:extLst>
              </a:tr>
            </a:tbl>
          </a:graphicData>
        </a:graphic>
      </p:graphicFrame>
    </p:spTree>
    <p:extLst>
      <p:ext uri="{BB962C8B-B14F-4D97-AF65-F5344CB8AC3E}">
        <p14:creationId xmlns:p14="http://schemas.microsoft.com/office/powerpoint/2010/main" val="2627449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1193MO: Amivantamab plus lazertinib in post-osimertinib, post-platinum chemotherapy EGFR-mutant non-small cell lung cancer (NSCLC): preliminary results from CHRYSALIS-2 – Shu CA,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amivantamab alone or in combination with lazertinib in patients with advanced, EGFR-mutant NSCLC </a:t>
            </a:r>
          </a:p>
        </p:txBody>
      </p:sp>
      <p:sp>
        <p:nvSpPr>
          <p:cNvPr id="5" name="Text Placeholder 4"/>
          <p:cNvSpPr>
            <a:spLocks noGrp="1"/>
          </p:cNvSpPr>
          <p:nvPr>
            <p:ph type="body" sz="quarter" idx="11"/>
          </p:nvPr>
        </p:nvSpPr>
        <p:spPr/>
        <p:txBody>
          <a:bodyPr/>
          <a:lstStyle/>
          <a:p>
            <a:r>
              <a:rPr lang="en-US" dirty="0"/>
              <a:t>Shu CA, et al. Ann </a:t>
            </a:r>
            <a:r>
              <a:rPr lang="en-US" dirty="0" err="1"/>
              <a:t>Oncol</a:t>
            </a:r>
            <a:r>
              <a:rPr lang="en-US" dirty="0"/>
              <a:t> 2021;32(</a:t>
            </a:r>
            <a:r>
              <a:rPr lang="en-US" dirty="0" err="1"/>
              <a:t>suppl</a:t>
            </a:r>
            <a:r>
              <a:rPr lang="en-US" dirty="0"/>
              <a:t>):</a:t>
            </a:r>
            <a:r>
              <a:rPr lang="en-US" dirty="0" err="1"/>
              <a:t>Abstr</a:t>
            </a:r>
            <a:r>
              <a:rPr lang="en-US" dirty="0"/>
              <a:t> 1193MO</a:t>
            </a:r>
          </a:p>
        </p:txBody>
      </p:sp>
      <p:sp>
        <p:nvSpPr>
          <p:cNvPr id="9"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ORR</a:t>
            </a:r>
          </a:p>
        </p:txBody>
      </p:sp>
      <p:sp>
        <p:nvSpPr>
          <p:cNvPr id="10"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endParaRPr lang="en-GB" sz="1600" b="1" dirty="0"/>
          </a:p>
          <a:p>
            <a:r>
              <a:rPr lang="en-GB" sz="1600" kern="0" dirty="0"/>
              <a:t>CBR, DoR, PFS, OS, safety</a:t>
            </a:r>
          </a:p>
        </p:txBody>
      </p:sp>
      <p:sp>
        <p:nvSpPr>
          <p:cNvPr id="20" name="AutoShape 9"/>
          <p:cNvSpPr>
            <a:spLocks noChangeArrowheads="1"/>
          </p:cNvSpPr>
          <p:nvPr/>
        </p:nvSpPr>
        <p:spPr bwMode="auto">
          <a:xfrm>
            <a:off x="203538" y="3060942"/>
            <a:ext cx="3179742"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Advanced NSCLC</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EGFR Exon19del or L858R</a:t>
            </a:r>
          </a:p>
          <a:p>
            <a:pPr defTabSz="892175" eaLnBrk="0" hangingPunct="0">
              <a:spcAft>
                <a:spcPct val="30000"/>
              </a:spcAft>
            </a:pPr>
            <a:r>
              <a:rPr lang="en-US" altLang="zh-CN" sz="1600" dirty="0">
                <a:solidFill>
                  <a:srgbClr val="FFFFFF"/>
                </a:solidFill>
                <a:ea typeface="SimSun" pitchFamily="2" charset="-122"/>
              </a:rPr>
              <a:t>(n=136)</a:t>
            </a:r>
            <a:endParaRPr lang="en-GB" altLang="zh-CN" sz="1600" dirty="0">
              <a:solidFill>
                <a:srgbClr val="FFFFFF"/>
              </a:solidFill>
              <a:ea typeface="SimSun" pitchFamily="2" charset="-122"/>
            </a:endParaRPr>
          </a:p>
        </p:txBody>
      </p:sp>
      <p:sp>
        <p:nvSpPr>
          <p:cNvPr id="21" name="AutoShape 12"/>
          <p:cNvSpPr>
            <a:spLocks noChangeArrowheads="1"/>
          </p:cNvSpPr>
          <p:nvPr/>
        </p:nvSpPr>
        <p:spPr bwMode="auto">
          <a:xfrm>
            <a:off x="6981522" y="3203734"/>
            <a:ext cx="2065958" cy="1073350"/>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Amivantamab </a:t>
            </a:r>
            <a:br>
              <a:rPr lang="en-GB" altLang="zh-CN" dirty="0">
                <a:solidFill>
                  <a:srgbClr val="FFFFFF"/>
                </a:solidFill>
                <a:ea typeface="SimSun" pitchFamily="2" charset="-122"/>
              </a:rPr>
            </a:br>
            <a:r>
              <a:rPr lang="en-GB" altLang="zh-CN" dirty="0">
                <a:solidFill>
                  <a:srgbClr val="FFFFFF"/>
                </a:solidFill>
                <a:ea typeface="SimSun" pitchFamily="2" charset="-122"/>
              </a:rPr>
              <a:t>1050/1400 mg + </a:t>
            </a:r>
            <a:br>
              <a:rPr lang="en-GB" altLang="zh-CN" dirty="0">
                <a:solidFill>
                  <a:srgbClr val="FFFFFF"/>
                </a:solidFill>
                <a:ea typeface="SimSun" pitchFamily="2" charset="-122"/>
              </a:rPr>
            </a:br>
            <a:r>
              <a:rPr lang="en-GB" altLang="zh-CN" dirty="0">
                <a:solidFill>
                  <a:srgbClr val="FFFFFF"/>
                </a:solidFill>
                <a:ea typeface="SimSun" pitchFamily="2" charset="-122"/>
              </a:rPr>
              <a:t>lazertinib 240 mg</a:t>
            </a:r>
          </a:p>
        </p:txBody>
      </p:sp>
      <p:sp>
        <p:nvSpPr>
          <p:cNvPr id="23" name="AutoShape 12"/>
          <p:cNvSpPr>
            <a:spLocks noChangeArrowheads="1"/>
          </p:cNvSpPr>
          <p:nvPr/>
        </p:nvSpPr>
        <p:spPr bwMode="auto">
          <a:xfrm>
            <a:off x="3581062" y="3993091"/>
            <a:ext cx="2911178" cy="125301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Platinum-based chemotherapy, osimertinib or other (any number of prior lines, any sequence)</a:t>
            </a:r>
          </a:p>
        </p:txBody>
      </p:sp>
      <p:sp>
        <p:nvSpPr>
          <p:cNvPr id="24" name="AutoShape 8"/>
          <p:cNvSpPr>
            <a:spLocks noChangeArrowheads="1"/>
          </p:cNvSpPr>
          <p:nvPr/>
        </p:nvSpPr>
        <p:spPr bwMode="auto">
          <a:xfrm>
            <a:off x="3581062" y="2317595"/>
            <a:ext cx="2911178" cy="125301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Osimertinib (1L or 2L with prior 1</a:t>
            </a:r>
            <a:r>
              <a:rPr lang="en-GB" altLang="zh-CN" sz="1600" baseline="30000" dirty="0">
                <a:solidFill>
                  <a:srgbClr val="FFFFFF"/>
                </a:solidFill>
                <a:ea typeface="SimSun" pitchFamily="2" charset="-122"/>
              </a:rPr>
              <a:t>st</a:t>
            </a:r>
            <a:r>
              <a:rPr lang="en-GB" altLang="zh-CN" sz="1600" dirty="0">
                <a:solidFill>
                  <a:srgbClr val="FFFFFF"/>
                </a:solidFill>
                <a:ea typeface="SimSun" pitchFamily="2" charset="-122"/>
              </a:rPr>
              <a:t>/2</a:t>
            </a:r>
            <a:r>
              <a:rPr lang="en-GB" altLang="zh-CN" sz="1600" baseline="30000" dirty="0">
                <a:solidFill>
                  <a:srgbClr val="FFFFFF"/>
                </a:solidFill>
                <a:ea typeface="SimSun" pitchFamily="2" charset="-122"/>
              </a:rPr>
              <a:t>nd</a:t>
            </a:r>
            <a:r>
              <a:rPr lang="en-GB" altLang="zh-CN" sz="1600" dirty="0">
                <a:solidFill>
                  <a:srgbClr val="FFFFFF"/>
                </a:solidFill>
                <a:ea typeface="SimSun" pitchFamily="2" charset="-122"/>
              </a:rPr>
              <a:t> gen EGFR TKI) with platinum-based chemotherapy as last line</a:t>
            </a:r>
          </a:p>
        </p:txBody>
      </p:sp>
      <p:cxnSp>
        <p:nvCxnSpPr>
          <p:cNvPr id="25" name="AutoShape 15"/>
          <p:cNvCxnSpPr>
            <a:cxnSpLocks noChangeShapeType="1"/>
            <a:stCxn id="24" idx="3"/>
            <a:endCxn id="21" idx="1"/>
          </p:cNvCxnSpPr>
          <p:nvPr/>
        </p:nvCxnSpPr>
        <p:spPr bwMode="auto">
          <a:xfrm>
            <a:off x="6492240" y="2944102"/>
            <a:ext cx="489282" cy="796307"/>
          </a:xfrm>
          <a:prstGeom prst="bentConnector3">
            <a:avLst>
              <a:gd name="adj1" fmla="val 50000"/>
            </a:avLst>
          </a:prstGeom>
          <a:noFill/>
          <a:ln w="38100">
            <a:solidFill>
              <a:schemeClr val="bg1"/>
            </a:solidFill>
            <a:miter lim="800000"/>
            <a:headEnd type="none" w="med" len="med"/>
            <a:tailEnd type="none" w="med" len="med"/>
          </a:ln>
        </p:spPr>
      </p:cxnSp>
      <p:cxnSp>
        <p:nvCxnSpPr>
          <p:cNvPr id="28" name="AutoShape 15"/>
          <p:cNvCxnSpPr>
            <a:cxnSpLocks noChangeShapeType="1"/>
            <a:stCxn id="23" idx="3"/>
            <a:endCxn id="21" idx="1"/>
          </p:cNvCxnSpPr>
          <p:nvPr/>
        </p:nvCxnSpPr>
        <p:spPr bwMode="auto">
          <a:xfrm flipV="1">
            <a:off x="6492240" y="3740409"/>
            <a:ext cx="489282" cy="879188"/>
          </a:xfrm>
          <a:prstGeom prst="bentConnector3">
            <a:avLst>
              <a:gd name="adj1" fmla="val 50000"/>
            </a:avLst>
          </a:prstGeom>
          <a:noFill/>
          <a:ln w="38100">
            <a:solidFill>
              <a:schemeClr val="bg1"/>
            </a:solidFill>
            <a:miter lim="800000"/>
            <a:headEnd type="none" w="med" len="med"/>
            <a:tailEnd type="none" w="med" len="med"/>
          </a:ln>
        </p:spPr>
      </p:cxnSp>
      <p:sp>
        <p:nvSpPr>
          <p:cNvPr id="31" name="AutoShape 12"/>
          <p:cNvSpPr>
            <a:spLocks noChangeArrowheads="1"/>
          </p:cNvSpPr>
          <p:nvPr/>
        </p:nvSpPr>
        <p:spPr bwMode="auto">
          <a:xfrm>
            <a:off x="9403418" y="4190441"/>
            <a:ext cx="2088556" cy="858309"/>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Heavily pretreated </a:t>
            </a:r>
            <a:br>
              <a:rPr lang="en-GB" altLang="zh-CN" sz="1600" dirty="0">
                <a:solidFill>
                  <a:srgbClr val="FFFFFF"/>
                </a:solidFill>
                <a:ea typeface="SimSun" pitchFamily="2" charset="-122"/>
              </a:rPr>
            </a:br>
            <a:r>
              <a:rPr lang="en-GB" altLang="zh-CN" sz="1600" dirty="0">
                <a:solidFill>
                  <a:srgbClr val="FFFFFF"/>
                </a:solidFill>
                <a:ea typeface="SimSun" pitchFamily="2" charset="-122"/>
              </a:rPr>
              <a:t>(n=56)</a:t>
            </a:r>
          </a:p>
        </p:txBody>
      </p:sp>
      <p:sp>
        <p:nvSpPr>
          <p:cNvPr id="32" name="AutoShape 8"/>
          <p:cNvSpPr>
            <a:spLocks noChangeArrowheads="1"/>
          </p:cNvSpPr>
          <p:nvPr/>
        </p:nvSpPr>
        <p:spPr bwMode="auto">
          <a:xfrm>
            <a:off x="9403418" y="2514946"/>
            <a:ext cx="2088556" cy="85831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Target (3L/4L)</a:t>
            </a:r>
            <a:br>
              <a:rPr lang="en-GB" altLang="zh-CN" sz="1600" dirty="0">
                <a:solidFill>
                  <a:srgbClr val="FFFFFF"/>
                </a:solidFill>
                <a:ea typeface="SimSun" pitchFamily="2" charset="-122"/>
              </a:rPr>
            </a:br>
            <a:r>
              <a:rPr lang="en-GB" altLang="zh-CN" sz="1600" dirty="0">
                <a:solidFill>
                  <a:srgbClr val="FFFFFF"/>
                </a:solidFill>
                <a:ea typeface="SimSun" pitchFamily="2" charset="-122"/>
              </a:rPr>
              <a:t>(n=80)</a:t>
            </a:r>
          </a:p>
        </p:txBody>
      </p:sp>
      <p:cxnSp>
        <p:nvCxnSpPr>
          <p:cNvPr id="33" name="AutoShape 15"/>
          <p:cNvCxnSpPr>
            <a:cxnSpLocks noChangeShapeType="1"/>
            <a:stCxn id="21" idx="3"/>
            <a:endCxn id="32" idx="1"/>
          </p:cNvCxnSpPr>
          <p:nvPr/>
        </p:nvCxnSpPr>
        <p:spPr bwMode="auto">
          <a:xfrm flipV="1">
            <a:off x="9047480" y="2944101"/>
            <a:ext cx="355938" cy="796308"/>
          </a:xfrm>
          <a:prstGeom prst="bentConnector3">
            <a:avLst>
              <a:gd name="adj1" fmla="val 50000"/>
            </a:avLst>
          </a:prstGeom>
          <a:noFill/>
          <a:ln w="38100">
            <a:solidFill>
              <a:schemeClr val="bg1"/>
            </a:solidFill>
            <a:miter lim="800000"/>
            <a:headEnd type="none" w="med" len="med"/>
            <a:tailEnd type="none" w="med" len="med"/>
          </a:ln>
        </p:spPr>
      </p:cxnSp>
      <p:cxnSp>
        <p:nvCxnSpPr>
          <p:cNvPr id="36" name="AutoShape 15"/>
          <p:cNvCxnSpPr>
            <a:cxnSpLocks noChangeShapeType="1"/>
            <a:stCxn id="21" idx="3"/>
            <a:endCxn id="31" idx="1"/>
          </p:cNvCxnSpPr>
          <p:nvPr/>
        </p:nvCxnSpPr>
        <p:spPr bwMode="auto">
          <a:xfrm>
            <a:off x="9047480" y="3740409"/>
            <a:ext cx="355938" cy="879187"/>
          </a:xfrm>
          <a:prstGeom prst="bentConnector3">
            <a:avLst>
              <a:gd name="adj1" fmla="val 50000"/>
            </a:avLst>
          </a:prstGeom>
          <a:noFill/>
          <a:ln w="38100">
            <a:solidFill>
              <a:schemeClr val="bg1"/>
            </a:solidFill>
            <a:miter lim="800000"/>
            <a:headEnd type="none" w="med" len="med"/>
            <a:tailEnd type="none" w="med" len="med"/>
          </a:ln>
        </p:spPr>
      </p:cxnSp>
    </p:spTree>
    <p:extLst>
      <p:ext uri="{BB962C8B-B14F-4D97-AF65-F5344CB8AC3E}">
        <p14:creationId xmlns:p14="http://schemas.microsoft.com/office/powerpoint/2010/main" val="3960854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4" name="Straight Connector 223">
            <a:extLst>
              <a:ext uri="{FF2B5EF4-FFF2-40B4-BE49-F238E27FC236}">
                <a16:creationId xmlns:a16="http://schemas.microsoft.com/office/drawing/2014/main" id="{D4C9B130-A85E-AB4F-9831-2BD21501A54C}"/>
              </a:ext>
            </a:extLst>
          </p:cNvPr>
          <p:cNvCxnSpPr>
            <a:cxnSpLocks/>
          </p:cNvCxnSpPr>
          <p:nvPr/>
        </p:nvCxnSpPr>
        <p:spPr>
          <a:xfrm>
            <a:off x="6548422" y="3954134"/>
            <a:ext cx="548038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958381B4-B9FC-4796-B44E-64304E630E30}"/>
              </a:ext>
            </a:extLst>
          </p:cNvPr>
          <p:cNvSpPr/>
          <p:nvPr/>
        </p:nvSpPr>
        <p:spPr>
          <a:xfrm>
            <a:off x="8294524" y="3448186"/>
            <a:ext cx="90000" cy="19499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0" name="Rectangle 379">
            <a:extLst>
              <a:ext uri="{FF2B5EF4-FFF2-40B4-BE49-F238E27FC236}">
                <a16:creationId xmlns:a16="http://schemas.microsoft.com/office/drawing/2014/main" id="{958381B4-B9FC-4796-B44E-64304E630E30}"/>
              </a:ext>
            </a:extLst>
          </p:cNvPr>
          <p:cNvSpPr/>
          <p:nvPr/>
        </p:nvSpPr>
        <p:spPr>
          <a:xfrm>
            <a:off x="8070288" y="3448186"/>
            <a:ext cx="90000" cy="18565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1" name="Rectangle 380">
            <a:extLst>
              <a:ext uri="{FF2B5EF4-FFF2-40B4-BE49-F238E27FC236}">
                <a16:creationId xmlns:a16="http://schemas.microsoft.com/office/drawing/2014/main" id="{958381B4-B9FC-4796-B44E-64304E630E30}"/>
              </a:ext>
            </a:extLst>
          </p:cNvPr>
          <p:cNvSpPr/>
          <p:nvPr/>
        </p:nvSpPr>
        <p:spPr>
          <a:xfrm>
            <a:off x="8855114" y="3448186"/>
            <a:ext cx="90000" cy="25743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4" name="Rectangle 383">
            <a:extLst>
              <a:ext uri="{FF2B5EF4-FFF2-40B4-BE49-F238E27FC236}">
                <a16:creationId xmlns:a16="http://schemas.microsoft.com/office/drawing/2014/main" id="{18D3A357-B4E4-4E9A-86FE-FC934D08607F}"/>
              </a:ext>
            </a:extLst>
          </p:cNvPr>
          <p:cNvSpPr/>
          <p:nvPr/>
        </p:nvSpPr>
        <p:spPr>
          <a:xfrm>
            <a:off x="7958170" y="3448186"/>
            <a:ext cx="90000" cy="17508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5" name="Rectangle 384">
            <a:extLst>
              <a:ext uri="{FF2B5EF4-FFF2-40B4-BE49-F238E27FC236}">
                <a16:creationId xmlns:a16="http://schemas.microsoft.com/office/drawing/2014/main" id="{958381B4-B9FC-4796-B44E-64304E630E30}"/>
              </a:ext>
            </a:extLst>
          </p:cNvPr>
          <p:cNvSpPr/>
          <p:nvPr/>
        </p:nvSpPr>
        <p:spPr>
          <a:xfrm>
            <a:off x="8630878"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6" name="Rectangle 385">
            <a:extLst>
              <a:ext uri="{FF2B5EF4-FFF2-40B4-BE49-F238E27FC236}">
                <a16:creationId xmlns:a16="http://schemas.microsoft.com/office/drawing/2014/main" id="{958381B4-B9FC-4796-B44E-64304E630E30}"/>
              </a:ext>
            </a:extLst>
          </p:cNvPr>
          <p:cNvSpPr/>
          <p:nvPr/>
        </p:nvSpPr>
        <p:spPr>
          <a:xfrm>
            <a:off x="9415704" y="3448186"/>
            <a:ext cx="90000" cy="36640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8" name="Rectangle 387">
            <a:extLst>
              <a:ext uri="{FF2B5EF4-FFF2-40B4-BE49-F238E27FC236}">
                <a16:creationId xmlns:a16="http://schemas.microsoft.com/office/drawing/2014/main" id="{68F9F529-483E-4D19-A057-3E11465F6460}"/>
              </a:ext>
            </a:extLst>
          </p:cNvPr>
          <p:cNvSpPr/>
          <p:nvPr/>
        </p:nvSpPr>
        <p:spPr>
          <a:xfrm>
            <a:off x="7846052" y="3448186"/>
            <a:ext cx="90000" cy="15277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9" name="Rectangle 388">
            <a:extLst>
              <a:ext uri="{FF2B5EF4-FFF2-40B4-BE49-F238E27FC236}">
                <a16:creationId xmlns:a16="http://schemas.microsoft.com/office/drawing/2014/main" id="{18D3A357-B4E4-4E9A-86FE-FC934D08607F}"/>
              </a:ext>
            </a:extLst>
          </p:cNvPr>
          <p:cNvSpPr/>
          <p:nvPr/>
        </p:nvSpPr>
        <p:spPr>
          <a:xfrm>
            <a:off x="8518760"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0" name="Rectangle 389">
            <a:extLst>
              <a:ext uri="{FF2B5EF4-FFF2-40B4-BE49-F238E27FC236}">
                <a16:creationId xmlns:a16="http://schemas.microsoft.com/office/drawing/2014/main" id="{958381B4-B9FC-4796-B44E-64304E630E30}"/>
              </a:ext>
            </a:extLst>
          </p:cNvPr>
          <p:cNvSpPr/>
          <p:nvPr/>
        </p:nvSpPr>
        <p:spPr>
          <a:xfrm>
            <a:off x="9191468" y="3448186"/>
            <a:ext cx="90000" cy="33267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1" name="Rectangle 390">
            <a:extLst>
              <a:ext uri="{FF2B5EF4-FFF2-40B4-BE49-F238E27FC236}">
                <a16:creationId xmlns:a16="http://schemas.microsoft.com/office/drawing/2014/main" id="{958381B4-B9FC-4796-B44E-64304E630E30}"/>
              </a:ext>
            </a:extLst>
          </p:cNvPr>
          <p:cNvSpPr/>
          <p:nvPr/>
        </p:nvSpPr>
        <p:spPr>
          <a:xfrm>
            <a:off x="9864176" y="3448186"/>
            <a:ext cx="90000" cy="43386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2" name="Rectangle 391">
            <a:extLst>
              <a:ext uri="{FF2B5EF4-FFF2-40B4-BE49-F238E27FC236}">
                <a16:creationId xmlns:a16="http://schemas.microsoft.com/office/drawing/2014/main" id="{4C2986A2-31E0-44B6-88C2-235171C7813F}"/>
              </a:ext>
            </a:extLst>
          </p:cNvPr>
          <p:cNvSpPr/>
          <p:nvPr/>
        </p:nvSpPr>
        <p:spPr>
          <a:xfrm>
            <a:off x="7733934" y="3448186"/>
            <a:ext cx="90000" cy="11904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3" name="Rectangle 392">
            <a:extLst>
              <a:ext uri="{FF2B5EF4-FFF2-40B4-BE49-F238E27FC236}">
                <a16:creationId xmlns:a16="http://schemas.microsoft.com/office/drawing/2014/main" id="{68F9F529-483E-4D19-A057-3E11465F6460}"/>
              </a:ext>
            </a:extLst>
          </p:cNvPr>
          <p:cNvSpPr/>
          <p:nvPr/>
        </p:nvSpPr>
        <p:spPr>
          <a:xfrm>
            <a:off x="8406642" y="3448186"/>
            <a:ext cx="90000" cy="25048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4" name="Rectangle 393">
            <a:extLst>
              <a:ext uri="{FF2B5EF4-FFF2-40B4-BE49-F238E27FC236}">
                <a16:creationId xmlns:a16="http://schemas.microsoft.com/office/drawing/2014/main" id="{18D3A357-B4E4-4E9A-86FE-FC934D08607F}"/>
              </a:ext>
            </a:extLst>
          </p:cNvPr>
          <p:cNvSpPr/>
          <p:nvPr/>
        </p:nvSpPr>
        <p:spPr>
          <a:xfrm>
            <a:off x="9079350" y="3448186"/>
            <a:ext cx="90000" cy="315677"/>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5" name="Rectangle 394">
            <a:extLst>
              <a:ext uri="{FF2B5EF4-FFF2-40B4-BE49-F238E27FC236}">
                <a16:creationId xmlns:a16="http://schemas.microsoft.com/office/drawing/2014/main" id="{958381B4-B9FC-4796-B44E-64304E630E30}"/>
              </a:ext>
            </a:extLst>
          </p:cNvPr>
          <p:cNvSpPr/>
          <p:nvPr/>
        </p:nvSpPr>
        <p:spPr>
          <a:xfrm>
            <a:off x="9752058" y="3448186"/>
            <a:ext cx="90000" cy="40013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6" name="Rectangle 395">
            <a:extLst>
              <a:ext uri="{FF2B5EF4-FFF2-40B4-BE49-F238E27FC236}">
                <a16:creationId xmlns:a16="http://schemas.microsoft.com/office/drawing/2014/main" id="{958381B4-B9FC-4796-B44E-64304E630E30}"/>
              </a:ext>
            </a:extLst>
          </p:cNvPr>
          <p:cNvSpPr/>
          <p:nvPr/>
        </p:nvSpPr>
        <p:spPr>
          <a:xfrm>
            <a:off x="10424766" y="3448186"/>
            <a:ext cx="90000" cy="705172"/>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7" name="Rectangle 396">
            <a:extLst>
              <a:ext uri="{FF2B5EF4-FFF2-40B4-BE49-F238E27FC236}">
                <a16:creationId xmlns:a16="http://schemas.microsoft.com/office/drawing/2014/main" id="{4C2986A2-31E0-44B6-88C2-235171C7813F}"/>
              </a:ext>
            </a:extLst>
          </p:cNvPr>
          <p:cNvSpPr/>
          <p:nvPr/>
        </p:nvSpPr>
        <p:spPr>
          <a:xfrm>
            <a:off x="8182406" y="3448186"/>
            <a:ext cx="90000" cy="19499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8" name="Rectangle 397">
            <a:extLst>
              <a:ext uri="{FF2B5EF4-FFF2-40B4-BE49-F238E27FC236}">
                <a16:creationId xmlns:a16="http://schemas.microsoft.com/office/drawing/2014/main" id="{68F9F529-483E-4D19-A057-3E11465F6460}"/>
              </a:ext>
            </a:extLst>
          </p:cNvPr>
          <p:cNvSpPr/>
          <p:nvPr/>
        </p:nvSpPr>
        <p:spPr>
          <a:xfrm>
            <a:off x="8967232" y="3448186"/>
            <a:ext cx="90000" cy="29618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9" name="Rectangle 398">
            <a:extLst>
              <a:ext uri="{FF2B5EF4-FFF2-40B4-BE49-F238E27FC236}">
                <a16:creationId xmlns:a16="http://schemas.microsoft.com/office/drawing/2014/main" id="{18D3A357-B4E4-4E9A-86FE-FC934D08607F}"/>
              </a:ext>
            </a:extLst>
          </p:cNvPr>
          <p:cNvSpPr/>
          <p:nvPr/>
        </p:nvSpPr>
        <p:spPr>
          <a:xfrm>
            <a:off x="9639940" y="3448186"/>
            <a:ext cx="90000" cy="38228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0" name="Rectangle 399">
            <a:extLst>
              <a:ext uri="{FF2B5EF4-FFF2-40B4-BE49-F238E27FC236}">
                <a16:creationId xmlns:a16="http://schemas.microsoft.com/office/drawing/2014/main" id="{958381B4-B9FC-4796-B44E-64304E630E30}"/>
              </a:ext>
            </a:extLst>
          </p:cNvPr>
          <p:cNvSpPr/>
          <p:nvPr/>
        </p:nvSpPr>
        <p:spPr>
          <a:xfrm>
            <a:off x="10200530" y="3448186"/>
            <a:ext cx="90000" cy="640866"/>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1" name="Rectangle 400">
            <a:extLst>
              <a:ext uri="{FF2B5EF4-FFF2-40B4-BE49-F238E27FC236}">
                <a16:creationId xmlns:a16="http://schemas.microsoft.com/office/drawing/2014/main" id="{958381B4-B9FC-4796-B44E-64304E630E30}"/>
              </a:ext>
            </a:extLst>
          </p:cNvPr>
          <p:cNvSpPr/>
          <p:nvPr/>
        </p:nvSpPr>
        <p:spPr>
          <a:xfrm>
            <a:off x="11097474" y="3448186"/>
            <a:ext cx="90000" cy="944435"/>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2" name="Rectangle 401">
            <a:extLst>
              <a:ext uri="{FF2B5EF4-FFF2-40B4-BE49-F238E27FC236}">
                <a16:creationId xmlns:a16="http://schemas.microsoft.com/office/drawing/2014/main" id="{4C2986A2-31E0-44B6-88C2-235171C7813F}"/>
              </a:ext>
            </a:extLst>
          </p:cNvPr>
          <p:cNvSpPr/>
          <p:nvPr/>
        </p:nvSpPr>
        <p:spPr>
          <a:xfrm>
            <a:off x="8742996" y="3448186"/>
            <a:ext cx="90000" cy="26521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3" name="Rectangle 402">
            <a:extLst>
              <a:ext uri="{FF2B5EF4-FFF2-40B4-BE49-F238E27FC236}">
                <a16:creationId xmlns:a16="http://schemas.microsoft.com/office/drawing/2014/main" id="{68F9F529-483E-4D19-A057-3E11465F6460}"/>
              </a:ext>
            </a:extLst>
          </p:cNvPr>
          <p:cNvSpPr/>
          <p:nvPr/>
        </p:nvSpPr>
        <p:spPr>
          <a:xfrm>
            <a:off x="9527822" y="3448186"/>
            <a:ext cx="90000" cy="36640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4" name="Rectangle 403">
            <a:extLst>
              <a:ext uri="{FF2B5EF4-FFF2-40B4-BE49-F238E27FC236}">
                <a16:creationId xmlns:a16="http://schemas.microsoft.com/office/drawing/2014/main" id="{18D3A357-B4E4-4E9A-86FE-FC934D08607F}"/>
              </a:ext>
            </a:extLst>
          </p:cNvPr>
          <p:cNvSpPr/>
          <p:nvPr/>
        </p:nvSpPr>
        <p:spPr>
          <a:xfrm>
            <a:off x="10088412" y="3448186"/>
            <a:ext cx="90000" cy="523802"/>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5" name="Rectangle 404">
            <a:extLst>
              <a:ext uri="{FF2B5EF4-FFF2-40B4-BE49-F238E27FC236}">
                <a16:creationId xmlns:a16="http://schemas.microsoft.com/office/drawing/2014/main" id="{958381B4-B9FC-4796-B44E-64304E630E30}"/>
              </a:ext>
            </a:extLst>
          </p:cNvPr>
          <p:cNvSpPr/>
          <p:nvPr/>
        </p:nvSpPr>
        <p:spPr>
          <a:xfrm>
            <a:off x="10873238" y="3448186"/>
            <a:ext cx="90000" cy="83084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6" name="Rectangle 405">
            <a:extLst>
              <a:ext uri="{FF2B5EF4-FFF2-40B4-BE49-F238E27FC236}">
                <a16:creationId xmlns:a16="http://schemas.microsoft.com/office/drawing/2014/main" id="{958381B4-B9FC-4796-B44E-64304E630E30}"/>
              </a:ext>
            </a:extLst>
          </p:cNvPr>
          <p:cNvSpPr/>
          <p:nvPr/>
        </p:nvSpPr>
        <p:spPr>
          <a:xfrm>
            <a:off x="11545946" y="3448186"/>
            <a:ext cx="90000" cy="141665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7" name="Rectangle 406">
            <a:extLst>
              <a:ext uri="{FF2B5EF4-FFF2-40B4-BE49-F238E27FC236}">
                <a16:creationId xmlns:a16="http://schemas.microsoft.com/office/drawing/2014/main" id="{4C2986A2-31E0-44B6-88C2-235171C7813F}"/>
              </a:ext>
            </a:extLst>
          </p:cNvPr>
          <p:cNvSpPr/>
          <p:nvPr/>
        </p:nvSpPr>
        <p:spPr>
          <a:xfrm>
            <a:off x="9303586" y="3448186"/>
            <a:ext cx="90000" cy="34855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8" name="Rectangle 407">
            <a:extLst>
              <a:ext uri="{FF2B5EF4-FFF2-40B4-BE49-F238E27FC236}">
                <a16:creationId xmlns:a16="http://schemas.microsoft.com/office/drawing/2014/main" id="{68F9F529-483E-4D19-A057-3E11465F6460}"/>
              </a:ext>
            </a:extLst>
          </p:cNvPr>
          <p:cNvSpPr/>
          <p:nvPr/>
        </p:nvSpPr>
        <p:spPr>
          <a:xfrm>
            <a:off x="9976294" y="3448186"/>
            <a:ext cx="90000" cy="43386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9" name="Rectangle 408">
            <a:extLst>
              <a:ext uri="{FF2B5EF4-FFF2-40B4-BE49-F238E27FC236}">
                <a16:creationId xmlns:a16="http://schemas.microsoft.com/office/drawing/2014/main" id="{18D3A357-B4E4-4E9A-86FE-FC934D08607F}"/>
              </a:ext>
            </a:extLst>
          </p:cNvPr>
          <p:cNvSpPr/>
          <p:nvPr/>
        </p:nvSpPr>
        <p:spPr>
          <a:xfrm>
            <a:off x="10649002" y="3448186"/>
            <a:ext cx="90000" cy="79364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0" name="Rectangle 409">
            <a:extLst>
              <a:ext uri="{FF2B5EF4-FFF2-40B4-BE49-F238E27FC236}">
                <a16:creationId xmlns:a16="http://schemas.microsoft.com/office/drawing/2014/main" id="{958381B4-B9FC-4796-B44E-64304E630E30}"/>
              </a:ext>
            </a:extLst>
          </p:cNvPr>
          <p:cNvSpPr/>
          <p:nvPr/>
        </p:nvSpPr>
        <p:spPr>
          <a:xfrm>
            <a:off x="11321710" y="3448186"/>
            <a:ext cx="90000" cy="1029748"/>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1" name="Rectangle 410">
            <a:extLst>
              <a:ext uri="{FF2B5EF4-FFF2-40B4-BE49-F238E27FC236}">
                <a16:creationId xmlns:a16="http://schemas.microsoft.com/office/drawing/2014/main" id="{958381B4-B9FC-4796-B44E-64304E630E30}"/>
              </a:ext>
            </a:extLst>
          </p:cNvPr>
          <p:cNvSpPr/>
          <p:nvPr/>
        </p:nvSpPr>
        <p:spPr>
          <a:xfrm>
            <a:off x="11770182" y="3448186"/>
            <a:ext cx="90000" cy="172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2" name="Rectangle 411">
            <a:extLst>
              <a:ext uri="{FF2B5EF4-FFF2-40B4-BE49-F238E27FC236}">
                <a16:creationId xmlns:a16="http://schemas.microsoft.com/office/drawing/2014/main" id="{958381B4-B9FC-4796-B44E-64304E630E30}"/>
              </a:ext>
            </a:extLst>
          </p:cNvPr>
          <p:cNvSpPr/>
          <p:nvPr/>
        </p:nvSpPr>
        <p:spPr>
          <a:xfrm>
            <a:off x="10536884" y="3448186"/>
            <a:ext cx="90000" cy="77206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3" name="Rectangle 412">
            <a:extLst>
              <a:ext uri="{FF2B5EF4-FFF2-40B4-BE49-F238E27FC236}">
                <a16:creationId xmlns:a16="http://schemas.microsoft.com/office/drawing/2014/main" id="{958381B4-B9FC-4796-B44E-64304E630E30}"/>
              </a:ext>
            </a:extLst>
          </p:cNvPr>
          <p:cNvSpPr/>
          <p:nvPr/>
        </p:nvSpPr>
        <p:spPr>
          <a:xfrm>
            <a:off x="10312648" y="3448186"/>
            <a:ext cx="90000" cy="658721"/>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4" name="Rectangle 413">
            <a:extLst>
              <a:ext uri="{FF2B5EF4-FFF2-40B4-BE49-F238E27FC236}">
                <a16:creationId xmlns:a16="http://schemas.microsoft.com/office/drawing/2014/main" id="{958381B4-B9FC-4796-B44E-64304E630E30}"/>
              </a:ext>
            </a:extLst>
          </p:cNvPr>
          <p:cNvSpPr/>
          <p:nvPr/>
        </p:nvSpPr>
        <p:spPr>
          <a:xfrm>
            <a:off x="11209592" y="3448186"/>
            <a:ext cx="90000" cy="996019"/>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5" name="Rectangle 414">
            <a:extLst>
              <a:ext uri="{FF2B5EF4-FFF2-40B4-BE49-F238E27FC236}">
                <a16:creationId xmlns:a16="http://schemas.microsoft.com/office/drawing/2014/main" id="{958381B4-B9FC-4796-B44E-64304E630E30}"/>
              </a:ext>
            </a:extLst>
          </p:cNvPr>
          <p:cNvSpPr/>
          <p:nvPr/>
        </p:nvSpPr>
        <p:spPr>
          <a:xfrm>
            <a:off x="10985356" y="3448186"/>
            <a:ext cx="90000" cy="894829"/>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6" name="Rectangle 415">
            <a:extLst>
              <a:ext uri="{FF2B5EF4-FFF2-40B4-BE49-F238E27FC236}">
                <a16:creationId xmlns:a16="http://schemas.microsoft.com/office/drawing/2014/main" id="{958381B4-B9FC-4796-B44E-64304E630E30}"/>
              </a:ext>
            </a:extLst>
          </p:cNvPr>
          <p:cNvSpPr/>
          <p:nvPr/>
        </p:nvSpPr>
        <p:spPr>
          <a:xfrm>
            <a:off x="11658064" y="3448186"/>
            <a:ext cx="90000" cy="171449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7" name="Rectangle 416">
            <a:extLst>
              <a:ext uri="{FF2B5EF4-FFF2-40B4-BE49-F238E27FC236}">
                <a16:creationId xmlns:a16="http://schemas.microsoft.com/office/drawing/2014/main" id="{18D3A357-B4E4-4E9A-86FE-FC934D08607F}"/>
              </a:ext>
            </a:extLst>
          </p:cNvPr>
          <p:cNvSpPr/>
          <p:nvPr/>
        </p:nvSpPr>
        <p:spPr>
          <a:xfrm>
            <a:off x="10761120" y="3448186"/>
            <a:ext cx="90000" cy="809515"/>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8" name="Rectangle 417">
            <a:extLst>
              <a:ext uri="{FF2B5EF4-FFF2-40B4-BE49-F238E27FC236}">
                <a16:creationId xmlns:a16="http://schemas.microsoft.com/office/drawing/2014/main" id="{958381B4-B9FC-4796-B44E-64304E630E30}"/>
              </a:ext>
            </a:extLst>
          </p:cNvPr>
          <p:cNvSpPr/>
          <p:nvPr/>
        </p:nvSpPr>
        <p:spPr>
          <a:xfrm>
            <a:off x="11433828" y="3448186"/>
            <a:ext cx="90000" cy="1113083"/>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304799" y="107693"/>
            <a:ext cx="11582401" cy="939801"/>
          </a:xfrm>
        </p:spPr>
        <p:txBody>
          <a:bodyPr/>
          <a:lstStyle/>
          <a:p>
            <a:r>
              <a:rPr lang="en-US" dirty="0"/>
              <a:t>1193MO: Amivantamab plus lazertinib in post-osimertinib, post-platinum chemotherapy EGFR-mutant non-small cell lung cancer (NSCLC): preliminary results from CHRYSALIS-2 – Shu CA, et al</a:t>
            </a:r>
          </a:p>
        </p:txBody>
      </p:sp>
      <p:sp>
        <p:nvSpPr>
          <p:cNvPr id="3" name="Content Placeholder 2"/>
          <p:cNvSpPr>
            <a:spLocks noGrp="1"/>
          </p:cNvSpPr>
          <p:nvPr>
            <p:ph idx="1"/>
          </p:nvPr>
        </p:nvSpPr>
        <p:spPr>
          <a:xfrm>
            <a:off x="304800" y="1246909"/>
            <a:ext cx="11582400" cy="383801"/>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Shu CA, et al. Ann </a:t>
            </a:r>
            <a:r>
              <a:rPr lang="en-US" dirty="0" err="1"/>
              <a:t>Oncol</a:t>
            </a:r>
            <a:r>
              <a:rPr lang="en-US" dirty="0"/>
              <a:t> 2021;32(</a:t>
            </a:r>
            <a:r>
              <a:rPr lang="en-US" dirty="0" err="1"/>
              <a:t>suppl</a:t>
            </a:r>
            <a:r>
              <a:rPr lang="en-US" dirty="0"/>
              <a:t>):</a:t>
            </a:r>
            <a:r>
              <a:rPr lang="en-US" dirty="0" err="1"/>
              <a:t>Abstr</a:t>
            </a:r>
            <a:r>
              <a:rPr lang="en-US" dirty="0"/>
              <a:t> 1193MO</a:t>
            </a:r>
          </a:p>
        </p:txBody>
      </p:sp>
      <p:cxnSp>
        <p:nvCxnSpPr>
          <p:cNvPr id="210" name="Straight Connector 209">
            <a:extLst>
              <a:ext uri="{FF2B5EF4-FFF2-40B4-BE49-F238E27FC236}">
                <a16:creationId xmlns:a16="http://schemas.microsoft.com/office/drawing/2014/main" id="{B6540F87-202B-1A45-824A-17C7FA8AF629}"/>
              </a:ext>
            </a:extLst>
          </p:cNvPr>
          <p:cNvCxnSpPr>
            <a:cxnSpLocks/>
          </p:cNvCxnSpPr>
          <p:nvPr/>
        </p:nvCxnSpPr>
        <p:spPr>
          <a:xfrm>
            <a:off x="615618" y="3197132"/>
            <a:ext cx="5480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4C9B130-A85E-AB4F-9831-2BD21501A54C}"/>
              </a:ext>
            </a:extLst>
          </p:cNvPr>
          <p:cNvCxnSpPr>
            <a:cxnSpLocks/>
          </p:cNvCxnSpPr>
          <p:nvPr/>
        </p:nvCxnSpPr>
        <p:spPr>
          <a:xfrm>
            <a:off x="615618" y="4039448"/>
            <a:ext cx="54803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D0F6196-5EA9-A244-8D2A-BEBCBA128BF7}"/>
              </a:ext>
            </a:extLst>
          </p:cNvPr>
          <p:cNvGrpSpPr/>
          <p:nvPr/>
        </p:nvGrpSpPr>
        <p:grpSpPr>
          <a:xfrm>
            <a:off x="580607" y="2410799"/>
            <a:ext cx="5515391" cy="2920595"/>
            <a:chOff x="1722161" y="2211887"/>
            <a:chExt cx="7928136" cy="3179445"/>
          </a:xfrm>
        </p:grpSpPr>
        <p:sp>
          <p:nvSpPr>
            <p:cNvPr id="99" name="object 2">
              <a:extLst>
                <a:ext uri="{FF2B5EF4-FFF2-40B4-BE49-F238E27FC236}">
                  <a16:creationId xmlns:a16="http://schemas.microsoft.com/office/drawing/2014/main" id="{2DF819A7-12A8-4945-B828-93D95E7E9BE9}"/>
                </a:ext>
              </a:extLst>
            </p:cNvPr>
            <p:cNvSpPr/>
            <p:nvPr/>
          </p:nvSpPr>
          <p:spPr>
            <a:xfrm>
              <a:off x="2379282" y="2564219"/>
              <a:ext cx="508000" cy="867410"/>
            </a:xfrm>
            <a:custGeom>
              <a:avLst/>
              <a:gdLst/>
              <a:ahLst/>
              <a:cxnLst/>
              <a:rect l="l" t="t" r="r" b="b"/>
              <a:pathLst>
                <a:path w="508000" h="867410">
                  <a:moveTo>
                    <a:pt x="240487" y="0"/>
                  </a:moveTo>
                  <a:lnTo>
                    <a:pt x="0" y="0"/>
                  </a:lnTo>
                  <a:lnTo>
                    <a:pt x="0" y="866863"/>
                  </a:lnTo>
                  <a:lnTo>
                    <a:pt x="240487" y="866863"/>
                  </a:lnTo>
                  <a:lnTo>
                    <a:pt x="240487" y="0"/>
                  </a:lnTo>
                  <a:close/>
                </a:path>
                <a:path w="508000" h="867410">
                  <a:moveTo>
                    <a:pt x="507860" y="110109"/>
                  </a:moveTo>
                  <a:lnTo>
                    <a:pt x="267360" y="110109"/>
                  </a:lnTo>
                  <a:lnTo>
                    <a:pt x="267360" y="866863"/>
                  </a:lnTo>
                  <a:lnTo>
                    <a:pt x="507860" y="866863"/>
                  </a:lnTo>
                  <a:lnTo>
                    <a:pt x="507860" y="110109"/>
                  </a:lnTo>
                  <a:close/>
                </a:path>
              </a:pathLst>
            </a:custGeom>
            <a:solidFill>
              <a:srgbClr val="FF6600"/>
            </a:solidFill>
          </p:spPr>
          <p:txBody>
            <a:bodyPr wrap="square" lIns="0" tIns="0" rIns="0" bIns="0" rtlCol="0"/>
            <a:lstStyle/>
            <a:p>
              <a:endParaRPr sz="700" dirty="0">
                <a:solidFill>
                  <a:prstClr val="black"/>
                </a:solidFill>
                <a:latin typeface="Calibri"/>
              </a:endParaRPr>
            </a:p>
          </p:txBody>
        </p:sp>
        <p:grpSp>
          <p:nvGrpSpPr>
            <p:cNvPr id="100" name="object 3">
              <a:extLst>
                <a:ext uri="{FF2B5EF4-FFF2-40B4-BE49-F238E27FC236}">
                  <a16:creationId xmlns:a16="http://schemas.microsoft.com/office/drawing/2014/main" id="{546201D6-1EA7-C041-80AF-CA9FE62A6E49}"/>
                </a:ext>
              </a:extLst>
            </p:cNvPr>
            <p:cNvGrpSpPr/>
            <p:nvPr/>
          </p:nvGrpSpPr>
          <p:grpSpPr>
            <a:xfrm>
              <a:off x="2914015" y="3175000"/>
              <a:ext cx="3181985" cy="775335"/>
              <a:chOff x="2954045" y="2463494"/>
              <a:chExt cx="3181985" cy="775335"/>
            </a:xfrm>
          </p:grpSpPr>
          <p:sp>
            <p:nvSpPr>
              <p:cNvPr id="101" name="object 4">
                <a:extLst>
                  <a:ext uri="{FF2B5EF4-FFF2-40B4-BE49-F238E27FC236}">
                    <a16:creationId xmlns:a16="http://schemas.microsoft.com/office/drawing/2014/main" id="{3DC2565A-5682-CD4B-9FB8-BA37ACC0D61D}"/>
                  </a:ext>
                </a:extLst>
              </p:cNvPr>
              <p:cNvSpPr/>
              <p:nvPr/>
            </p:nvSpPr>
            <p:spPr>
              <a:xfrm>
                <a:off x="3221431" y="2568574"/>
                <a:ext cx="240665" cy="151130"/>
              </a:xfrm>
              <a:custGeom>
                <a:avLst/>
                <a:gdLst/>
                <a:ahLst/>
                <a:cxnLst/>
                <a:rect l="l" t="t" r="r" b="b"/>
                <a:pathLst>
                  <a:path w="240664" h="151130">
                    <a:moveTo>
                      <a:pt x="240487" y="0"/>
                    </a:moveTo>
                    <a:lnTo>
                      <a:pt x="0" y="0"/>
                    </a:lnTo>
                    <a:lnTo>
                      <a:pt x="0" y="151002"/>
                    </a:lnTo>
                    <a:lnTo>
                      <a:pt x="240487" y="151002"/>
                    </a:lnTo>
                    <a:lnTo>
                      <a:pt x="240487" y="0"/>
                    </a:lnTo>
                    <a:close/>
                  </a:path>
                </a:pathLst>
              </a:custGeom>
              <a:solidFill>
                <a:srgbClr val="FF6600"/>
              </a:solidFill>
            </p:spPr>
            <p:txBody>
              <a:bodyPr wrap="square" lIns="0" tIns="0" rIns="0" bIns="0" rtlCol="0"/>
              <a:lstStyle/>
              <a:p>
                <a:endParaRPr sz="700">
                  <a:solidFill>
                    <a:prstClr val="black"/>
                  </a:solidFill>
                  <a:latin typeface="Calibri"/>
                </a:endParaRPr>
              </a:p>
            </p:txBody>
          </p:sp>
          <p:sp>
            <p:nvSpPr>
              <p:cNvPr id="102" name="object 5">
                <a:extLst>
                  <a:ext uri="{FF2B5EF4-FFF2-40B4-BE49-F238E27FC236}">
                    <a16:creationId xmlns:a16="http://schemas.microsoft.com/office/drawing/2014/main" id="{063E4416-41EE-D543-A2BC-B1D08BA98CED}"/>
                  </a:ext>
                </a:extLst>
              </p:cNvPr>
              <p:cNvSpPr/>
              <p:nvPr/>
            </p:nvSpPr>
            <p:spPr>
              <a:xfrm>
                <a:off x="2954045" y="2463494"/>
                <a:ext cx="3181985" cy="775335"/>
              </a:xfrm>
              <a:custGeom>
                <a:avLst/>
                <a:gdLst/>
                <a:ahLst/>
                <a:cxnLst/>
                <a:rect l="l" t="t" r="r" b="b"/>
                <a:pathLst>
                  <a:path w="3181985" h="775335">
                    <a:moveTo>
                      <a:pt x="240499" y="0"/>
                    </a:moveTo>
                    <a:lnTo>
                      <a:pt x="0" y="0"/>
                    </a:lnTo>
                    <a:lnTo>
                      <a:pt x="0" y="256082"/>
                    </a:lnTo>
                    <a:lnTo>
                      <a:pt x="240499" y="256082"/>
                    </a:lnTo>
                    <a:lnTo>
                      <a:pt x="240499" y="0"/>
                    </a:lnTo>
                    <a:close/>
                  </a:path>
                  <a:path w="3181985" h="775335">
                    <a:moveTo>
                      <a:pt x="775246" y="256095"/>
                    </a:moveTo>
                    <a:lnTo>
                      <a:pt x="534758" y="256095"/>
                    </a:lnTo>
                    <a:lnTo>
                      <a:pt x="534758" y="358152"/>
                    </a:lnTo>
                    <a:lnTo>
                      <a:pt x="775246" y="358152"/>
                    </a:lnTo>
                    <a:lnTo>
                      <a:pt x="775246" y="256095"/>
                    </a:lnTo>
                    <a:close/>
                  </a:path>
                  <a:path w="3181985" h="775335">
                    <a:moveTo>
                      <a:pt x="1042619" y="256095"/>
                    </a:moveTo>
                    <a:lnTo>
                      <a:pt x="802132" y="256095"/>
                    </a:lnTo>
                    <a:lnTo>
                      <a:pt x="802132" y="376796"/>
                    </a:lnTo>
                    <a:lnTo>
                      <a:pt x="1042619" y="376796"/>
                    </a:lnTo>
                    <a:lnTo>
                      <a:pt x="1042619" y="256095"/>
                    </a:lnTo>
                    <a:close/>
                  </a:path>
                  <a:path w="3181985" h="775335">
                    <a:moveTo>
                      <a:pt x="1309992" y="256095"/>
                    </a:moveTo>
                    <a:lnTo>
                      <a:pt x="1069505" y="256095"/>
                    </a:lnTo>
                    <a:lnTo>
                      <a:pt x="1069505" y="426440"/>
                    </a:lnTo>
                    <a:lnTo>
                      <a:pt x="1309992" y="426440"/>
                    </a:lnTo>
                    <a:lnTo>
                      <a:pt x="1309992" y="256095"/>
                    </a:lnTo>
                    <a:close/>
                  </a:path>
                  <a:path w="3181985" h="775335">
                    <a:moveTo>
                      <a:pt x="1577365" y="256095"/>
                    </a:moveTo>
                    <a:lnTo>
                      <a:pt x="1336878" y="256095"/>
                    </a:lnTo>
                    <a:lnTo>
                      <a:pt x="1336878" y="513334"/>
                    </a:lnTo>
                    <a:lnTo>
                      <a:pt x="1577365" y="513334"/>
                    </a:lnTo>
                    <a:lnTo>
                      <a:pt x="1577365" y="256095"/>
                    </a:lnTo>
                    <a:close/>
                  </a:path>
                  <a:path w="3181985" h="775335">
                    <a:moveTo>
                      <a:pt x="1844738" y="256095"/>
                    </a:moveTo>
                    <a:lnTo>
                      <a:pt x="1604251" y="256095"/>
                    </a:lnTo>
                    <a:lnTo>
                      <a:pt x="1604251" y="541413"/>
                    </a:lnTo>
                    <a:lnTo>
                      <a:pt x="1844738" y="541413"/>
                    </a:lnTo>
                    <a:lnTo>
                      <a:pt x="1844738" y="256095"/>
                    </a:lnTo>
                    <a:close/>
                  </a:path>
                  <a:path w="3181985" h="775335">
                    <a:moveTo>
                      <a:pt x="2112099" y="256095"/>
                    </a:moveTo>
                    <a:lnTo>
                      <a:pt x="1871611" y="256095"/>
                    </a:lnTo>
                    <a:lnTo>
                      <a:pt x="1871611" y="598449"/>
                    </a:lnTo>
                    <a:lnTo>
                      <a:pt x="2112099" y="598449"/>
                    </a:lnTo>
                    <a:lnTo>
                      <a:pt x="2112099" y="256095"/>
                    </a:lnTo>
                    <a:close/>
                  </a:path>
                  <a:path w="3181985" h="775335">
                    <a:moveTo>
                      <a:pt x="2379472" y="256082"/>
                    </a:moveTo>
                    <a:lnTo>
                      <a:pt x="2138984" y="256082"/>
                    </a:lnTo>
                    <a:lnTo>
                      <a:pt x="2138984" y="607072"/>
                    </a:lnTo>
                    <a:lnTo>
                      <a:pt x="2379472" y="607072"/>
                    </a:lnTo>
                    <a:lnTo>
                      <a:pt x="2379472" y="256082"/>
                    </a:lnTo>
                    <a:close/>
                  </a:path>
                  <a:path w="3181985" h="775335">
                    <a:moveTo>
                      <a:pt x="2646845" y="256095"/>
                    </a:moveTo>
                    <a:lnTo>
                      <a:pt x="2406358" y="256095"/>
                    </a:lnTo>
                    <a:lnTo>
                      <a:pt x="2406358" y="722122"/>
                    </a:lnTo>
                    <a:lnTo>
                      <a:pt x="2646845" y="722122"/>
                    </a:lnTo>
                    <a:lnTo>
                      <a:pt x="2646845" y="256095"/>
                    </a:lnTo>
                    <a:close/>
                  </a:path>
                  <a:path w="3181985" h="775335">
                    <a:moveTo>
                      <a:pt x="2914218" y="256082"/>
                    </a:moveTo>
                    <a:lnTo>
                      <a:pt x="2673731" y="256082"/>
                    </a:lnTo>
                    <a:lnTo>
                      <a:pt x="2673731" y="749490"/>
                    </a:lnTo>
                    <a:lnTo>
                      <a:pt x="2914218" y="749490"/>
                    </a:lnTo>
                    <a:lnTo>
                      <a:pt x="2914218" y="256082"/>
                    </a:lnTo>
                    <a:close/>
                  </a:path>
                  <a:path w="3181985" h="775335">
                    <a:moveTo>
                      <a:pt x="3181591" y="256082"/>
                    </a:moveTo>
                    <a:lnTo>
                      <a:pt x="2941104" y="256082"/>
                    </a:lnTo>
                    <a:lnTo>
                      <a:pt x="2941104" y="775030"/>
                    </a:lnTo>
                    <a:lnTo>
                      <a:pt x="3181591" y="775030"/>
                    </a:lnTo>
                    <a:lnTo>
                      <a:pt x="3181591" y="256082"/>
                    </a:lnTo>
                    <a:close/>
                  </a:path>
                </a:pathLst>
              </a:custGeom>
              <a:solidFill>
                <a:srgbClr val="FFC000"/>
              </a:solidFill>
            </p:spPr>
            <p:txBody>
              <a:bodyPr wrap="square" lIns="0" tIns="0" rIns="0" bIns="0" rtlCol="0"/>
              <a:lstStyle/>
              <a:p>
                <a:endParaRPr sz="700" dirty="0">
                  <a:solidFill>
                    <a:prstClr val="black"/>
                  </a:solidFill>
                  <a:latin typeface="Calibri"/>
                </a:endParaRPr>
              </a:p>
            </p:txBody>
          </p:sp>
        </p:grpSp>
        <p:grpSp>
          <p:nvGrpSpPr>
            <p:cNvPr id="103" name="object 6">
              <a:extLst>
                <a:ext uri="{FF2B5EF4-FFF2-40B4-BE49-F238E27FC236}">
                  <a16:creationId xmlns:a16="http://schemas.microsoft.com/office/drawing/2014/main" id="{660FDD21-D681-A74F-8DE8-10BCD6937720}"/>
                </a:ext>
              </a:extLst>
            </p:cNvPr>
            <p:cNvGrpSpPr/>
            <p:nvPr/>
          </p:nvGrpSpPr>
          <p:grpSpPr>
            <a:xfrm>
              <a:off x="1722161" y="2211887"/>
              <a:ext cx="7928136" cy="3179445"/>
              <a:chOff x="1762191" y="1500381"/>
              <a:chExt cx="7928136" cy="3179445"/>
            </a:xfrm>
          </p:grpSpPr>
          <p:sp>
            <p:nvSpPr>
              <p:cNvPr id="104" name="object 7">
                <a:extLst>
                  <a:ext uri="{FF2B5EF4-FFF2-40B4-BE49-F238E27FC236}">
                    <a16:creationId xmlns:a16="http://schemas.microsoft.com/office/drawing/2014/main" id="{73DF2AA7-6429-0246-B23C-AD63C3E1BC4E}"/>
                  </a:ext>
                </a:extLst>
              </p:cNvPr>
              <p:cNvSpPr/>
              <p:nvPr/>
            </p:nvSpPr>
            <p:spPr>
              <a:xfrm>
                <a:off x="6697268" y="2719578"/>
                <a:ext cx="240665" cy="678815"/>
              </a:xfrm>
              <a:custGeom>
                <a:avLst/>
                <a:gdLst/>
                <a:ahLst/>
                <a:cxnLst/>
                <a:rect l="l" t="t" r="r" b="b"/>
                <a:pathLst>
                  <a:path w="240665" h="678814">
                    <a:moveTo>
                      <a:pt x="240487" y="0"/>
                    </a:moveTo>
                    <a:lnTo>
                      <a:pt x="0" y="0"/>
                    </a:lnTo>
                    <a:lnTo>
                      <a:pt x="0" y="678370"/>
                    </a:lnTo>
                    <a:lnTo>
                      <a:pt x="240487" y="678370"/>
                    </a:lnTo>
                    <a:lnTo>
                      <a:pt x="240487" y="0"/>
                    </a:lnTo>
                    <a:close/>
                  </a:path>
                </a:pathLst>
              </a:custGeom>
              <a:solidFill>
                <a:srgbClr val="FFC000"/>
              </a:solidFill>
            </p:spPr>
            <p:txBody>
              <a:bodyPr wrap="square" lIns="0" tIns="0" rIns="0" bIns="0" rtlCol="0"/>
              <a:lstStyle/>
              <a:p>
                <a:endParaRPr sz="700">
                  <a:solidFill>
                    <a:prstClr val="black"/>
                  </a:solidFill>
                  <a:latin typeface="Calibri"/>
                </a:endParaRPr>
              </a:p>
            </p:txBody>
          </p:sp>
          <p:sp>
            <p:nvSpPr>
              <p:cNvPr id="105" name="object 8">
                <a:extLst>
                  <a:ext uri="{FF2B5EF4-FFF2-40B4-BE49-F238E27FC236}">
                    <a16:creationId xmlns:a16="http://schemas.microsoft.com/office/drawing/2014/main" id="{3CEC5BD2-8CCC-3448-A0CD-19EAC3B63EF8}"/>
                  </a:ext>
                </a:extLst>
              </p:cNvPr>
              <p:cNvSpPr/>
              <p:nvPr/>
            </p:nvSpPr>
            <p:spPr>
              <a:xfrm>
                <a:off x="6162522" y="2719577"/>
                <a:ext cx="3449320" cy="1843405"/>
              </a:xfrm>
              <a:custGeom>
                <a:avLst/>
                <a:gdLst/>
                <a:ahLst/>
                <a:cxnLst/>
                <a:rect l="l" t="t" r="r" b="b"/>
                <a:pathLst>
                  <a:path w="3449320" h="1843404">
                    <a:moveTo>
                      <a:pt x="240487" y="0"/>
                    </a:moveTo>
                    <a:lnTo>
                      <a:pt x="0" y="0"/>
                    </a:lnTo>
                    <a:lnTo>
                      <a:pt x="0" y="678370"/>
                    </a:lnTo>
                    <a:lnTo>
                      <a:pt x="240487" y="678370"/>
                    </a:lnTo>
                    <a:lnTo>
                      <a:pt x="240487" y="0"/>
                    </a:lnTo>
                    <a:close/>
                  </a:path>
                  <a:path w="3449320" h="1843404">
                    <a:moveTo>
                      <a:pt x="507860" y="0"/>
                    </a:moveTo>
                    <a:lnTo>
                      <a:pt x="267373" y="0"/>
                    </a:lnTo>
                    <a:lnTo>
                      <a:pt x="267373" y="678370"/>
                    </a:lnTo>
                    <a:lnTo>
                      <a:pt x="507860" y="678370"/>
                    </a:lnTo>
                    <a:lnTo>
                      <a:pt x="507860" y="0"/>
                    </a:lnTo>
                    <a:close/>
                  </a:path>
                  <a:path w="3449320" h="1843404">
                    <a:moveTo>
                      <a:pt x="1042606" y="12"/>
                    </a:moveTo>
                    <a:lnTo>
                      <a:pt x="802106" y="12"/>
                    </a:lnTo>
                    <a:lnTo>
                      <a:pt x="802106" y="702424"/>
                    </a:lnTo>
                    <a:lnTo>
                      <a:pt x="1042606" y="702424"/>
                    </a:lnTo>
                    <a:lnTo>
                      <a:pt x="1042606" y="12"/>
                    </a:lnTo>
                    <a:close/>
                  </a:path>
                  <a:path w="3449320" h="1843404">
                    <a:moveTo>
                      <a:pt x="1309966" y="12"/>
                    </a:moveTo>
                    <a:lnTo>
                      <a:pt x="1069479" y="12"/>
                    </a:lnTo>
                    <a:lnTo>
                      <a:pt x="1069479" y="719759"/>
                    </a:lnTo>
                    <a:lnTo>
                      <a:pt x="1309966" y="719759"/>
                    </a:lnTo>
                    <a:lnTo>
                      <a:pt x="1309966" y="12"/>
                    </a:lnTo>
                    <a:close/>
                  </a:path>
                  <a:path w="3449320" h="1843404">
                    <a:moveTo>
                      <a:pt x="1577340" y="0"/>
                    </a:moveTo>
                    <a:lnTo>
                      <a:pt x="1336852" y="0"/>
                    </a:lnTo>
                    <a:lnTo>
                      <a:pt x="1336852" y="750328"/>
                    </a:lnTo>
                    <a:lnTo>
                      <a:pt x="1577340" y="750328"/>
                    </a:lnTo>
                    <a:lnTo>
                      <a:pt x="1577340" y="0"/>
                    </a:lnTo>
                    <a:close/>
                  </a:path>
                  <a:path w="3449320" h="1843404">
                    <a:moveTo>
                      <a:pt x="1844713" y="12"/>
                    </a:moveTo>
                    <a:lnTo>
                      <a:pt x="1604225" y="12"/>
                    </a:lnTo>
                    <a:lnTo>
                      <a:pt x="1604225" y="873760"/>
                    </a:lnTo>
                    <a:lnTo>
                      <a:pt x="1844713" y="873760"/>
                    </a:lnTo>
                    <a:lnTo>
                      <a:pt x="1844713" y="12"/>
                    </a:lnTo>
                    <a:close/>
                  </a:path>
                  <a:path w="3449320" h="1843404">
                    <a:moveTo>
                      <a:pt x="2112086" y="0"/>
                    </a:moveTo>
                    <a:lnTo>
                      <a:pt x="1871599" y="0"/>
                    </a:lnTo>
                    <a:lnTo>
                      <a:pt x="1871599" y="943825"/>
                    </a:lnTo>
                    <a:lnTo>
                      <a:pt x="2112086" y="943825"/>
                    </a:lnTo>
                    <a:lnTo>
                      <a:pt x="2112086" y="0"/>
                    </a:lnTo>
                    <a:close/>
                  </a:path>
                  <a:path w="3449320" h="1843404">
                    <a:moveTo>
                      <a:pt x="2379459" y="0"/>
                    </a:moveTo>
                    <a:lnTo>
                      <a:pt x="2138972" y="0"/>
                    </a:lnTo>
                    <a:lnTo>
                      <a:pt x="2138972" y="980274"/>
                    </a:lnTo>
                    <a:lnTo>
                      <a:pt x="2379459" y="980274"/>
                    </a:lnTo>
                    <a:lnTo>
                      <a:pt x="2379459" y="0"/>
                    </a:lnTo>
                    <a:close/>
                  </a:path>
                  <a:path w="3449320" h="1843404">
                    <a:moveTo>
                      <a:pt x="2646832" y="12"/>
                    </a:moveTo>
                    <a:lnTo>
                      <a:pt x="2406345" y="12"/>
                    </a:lnTo>
                    <a:lnTo>
                      <a:pt x="2406345" y="1049375"/>
                    </a:lnTo>
                    <a:lnTo>
                      <a:pt x="2646832" y="1049375"/>
                    </a:lnTo>
                    <a:lnTo>
                      <a:pt x="2646832" y="12"/>
                    </a:lnTo>
                    <a:close/>
                  </a:path>
                  <a:path w="3449320" h="1843404">
                    <a:moveTo>
                      <a:pt x="2914205" y="12"/>
                    </a:moveTo>
                    <a:lnTo>
                      <a:pt x="2673705" y="12"/>
                    </a:lnTo>
                    <a:lnTo>
                      <a:pt x="2673705" y="1267358"/>
                    </a:lnTo>
                    <a:lnTo>
                      <a:pt x="2914205" y="1267358"/>
                    </a:lnTo>
                    <a:lnTo>
                      <a:pt x="2914205" y="12"/>
                    </a:lnTo>
                    <a:close/>
                  </a:path>
                  <a:path w="3449320" h="1843404">
                    <a:moveTo>
                      <a:pt x="3181578" y="12"/>
                    </a:moveTo>
                    <a:lnTo>
                      <a:pt x="2941078" y="12"/>
                    </a:lnTo>
                    <a:lnTo>
                      <a:pt x="2941078" y="1843176"/>
                    </a:lnTo>
                    <a:lnTo>
                      <a:pt x="3181578" y="1843176"/>
                    </a:lnTo>
                    <a:lnTo>
                      <a:pt x="3181578" y="12"/>
                    </a:lnTo>
                    <a:close/>
                  </a:path>
                  <a:path w="3449320" h="1843404">
                    <a:moveTo>
                      <a:pt x="3448951" y="12"/>
                    </a:moveTo>
                    <a:lnTo>
                      <a:pt x="3208451" y="12"/>
                    </a:lnTo>
                    <a:lnTo>
                      <a:pt x="3208451" y="1843176"/>
                    </a:lnTo>
                    <a:lnTo>
                      <a:pt x="3448951" y="1843176"/>
                    </a:lnTo>
                    <a:lnTo>
                      <a:pt x="3448951" y="12"/>
                    </a:lnTo>
                    <a:close/>
                  </a:path>
                </a:pathLst>
              </a:custGeom>
              <a:solidFill>
                <a:srgbClr val="2893FF"/>
              </a:solidFill>
            </p:spPr>
            <p:txBody>
              <a:bodyPr wrap="square" lIns="0" tIns="0" rIns="0" bIns="0" rtlCol="0"/>
              <a:lstStyle/>
              <a:p>
                <a:endParaRPr sz="700" dirty="0">
                  <a:solidFill>
                    <a:prstClr val="black"/>
                  </a:solidFill>
                  <a:latin typeface="Calibri"/>
                </a:endParaRPr>
              </a:p>
            </p:txBody>
          </p:sp>
          <p:sp>
            <p:nvSpPr>
              <p:cNvPr id="106" name="object 9">
                <a:extLst>
                  <a:ext uri="{FF2B5EF4-FFF2-40B4-BE49-F238E27FC236}">
                    <a16:creationId xmlns:a16="http://schemas.microsoft.com/office/drawing/2014/main" id="{F883576A-1082-174D-B04D-B29F891BD6D2}"/>
                  </a:ext>
                </a:extLst>
              </p:cNvPr>
              <p:cNvSpPr/>
              <p:nvPr/>
            </p:nvSpPr>
            <p:spPr>
              <a:xfrm>
                <a:off x="1812518" y="2719578"/>
                <a:ext cx="7877809" cy="0"/>
              </a:xfrm>
              <a:custGeom>
                <a:avLst/>
                <a:gdLst/>
                <a:ahLst/>
                <a:cxnLst/>
                <a:rect l="l" t="t" r="r" b="b"/>
                <a:pathLst>
                  <a:path w="7877809">
                    <a:moveTo>
                      <a:pt x="0" y="0"/>
                    </a:moveTo>
                    <a:lnTo>
                      <a:pt x="7877251" y="0"/>
                    </a:lnTo>
                  </a:path>
                </a:pathLst>
              </a:custGeom>
              <a:ln w="12700">
                <a:solidFill>
                  <a:srgbClr val="353535"/>
                </a:solidFill>
              </a:ln>
            </p:spPr>
            <p:txBody>
              <a:bodyPr wrap="square" lIns="0" tIns="0" rIns="0" bIns="0" rtlCol="0"/>
              <a:lstStyle/>
              <a:p>
                <a:endParaRPr sz="700" dirty="0">
                  <a:solidFill>
                    <a:prstClr val="black"/>
                  </a:solidFill>
                  <a:latin typeface="Calibri"/>
                </a:endParaRPr>
              </a:p>
            </p:txBody>
          </p:sp>
          <p:sp>
            <p:nvSpPr>
              <p:cNvPr id="107" name="object 10">
                <a:extLst>
                  <a:ext uri="{FF2B5EF4-FFF2-40B4-BE49-F238E27FC236}">
                    <a16:creationId xmlns:a16="http://schemas.microsoft.com/office/drawing/2014/main" id="{0329037F-74FD-3349-A597-6ED7C125F1B7}"/>
                  </a:ext>
                </a:extLst>
              </p:cNvPr>
              <p:cNvSpPr/>
              <p:nvPr/>
            </p:nvSpPr>
            <p:spPr>
              <a:xfrm>
                <a:off x="2002668"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08" name="object 11">
                <a:extLst>
                  <a:ext uri="{FF2B5EF4-FFF2-40B4-BE49-F238E27FC236}">
                    <a16:creationId xmlns:a16="http://schemas.microsoft.com/office/drawing/2014/main" id="{13BE5C85-042F-0A42-A795-A261FF184B9D}"/>
                  </a:ext>
                </a:extLst>
              </p:cNvPr>
              <p:cNvSpPr/>
              <p:nvPr/>
            </p:nvSpPr>
            <p:spPr>
              <a:xfrm>
                <a:off x="2273912"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09" name="object 12">
                <a:extLst>
                  <a:ext uri="{FF2B5EF4-FFF2-40B4-BE49-F238E27FC236}">
                    <a16:creationId xmlns:a16="http://schemas.microsoft.com/office/drawing/2014/main" id="{E1AD687A-8A94-DA47-9C6D-9989E9A49915}"/>
                  </a:ext>
                </a:extLst>
              </p:cNvPr>
              <p:cNvSpPr/>
              <p:nvPr/>
            </p:nvSpPr>
            <p:spPr>
              <a:xfrm>
                <a:off x="1812518" y="1500381"/>
                <a:ext cx="0" cy="3179445"/>
              </a:xfrm>
              <a:custGeom>
                <a:avLst/>
                <a:gdLst/>
                <a:ahLst/>
                <a:cxnLst/>
                <a:rect l="l" t="t" r="r" b="b"/>
                <a:pathLst>
                  <a:path h="3179445">
                    <a:moveTo>
                      <a:pt x="0" y="0"/>
                    </a:moveTo>
                    <a:lnTo>
                      <a:pt x="0" y="3179419"/>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0" name="object 13">
                <a:extLst>
                  <a:ext uri="{FF2B5EF4-FFF2-40B4-BE49-F238E27FC236}">
                    <a16:creationId xmlns:a16="http://schemas.microsoft.com/office/drawing/2014/main" id="{FF46CAF6-5E23-5943-8A21-022FB1F0D3EE}"/>
                  </a:ext>
                </a:extLst>
              </p:cNvPr>
              <p:cNvSpPr/>
              <p:nvPr/>
            </p:nvSpPr>
            <p:spPr>
              <a:xfrm>
                <a:off x="1764981" y="2723598"/>
                <a:ext cx="50800" cy="0"/>
              </a:xfrm>
              <a:custGeom>
                <a:avLst/>
                <a:gdLst/>
                <a:ahLst/>
                <a:cxnLst/>
                <a:rect l="l" t="t" r="r" b="b"/>
                <a:pathLst>
                  <a:path w="50800">
                    <a:moveTo>
                      <a:pt x="0" y="0"/>
                    </a:moveTo>
                    <a:lnTo>
                      <a:pt x="5033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1" name="object 14">
                <a:extLst>
                  <a:ext uri="{FF2B5EF4-FFF2-40B4-BE49-F238E27FC236}">
                    <a16:creationId xmlns:a16="http://schemas.microsoft.com/office/drawing/2014/main" id="{45BAC7FE-0120-BF43-A450-90EC2EEEBAA6}"/>
                  </a:ext>
                </a:extLst>
              </p:cNvPr>
              <p:cNvSpPr/>
              <p:nvPr/>
            </p:nvSpPr>
            <p:spPr>
              <a:xfrm>
                <a:off x="1762191" y="254000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2" name="object 15">
                <a:extLst>
                  <a:ext uri="{FF2B5EF4-FFF2-40B4-BE49-F238E27FC236}">
                    <a16:creationId xmlns:a16="http://schemas.microsoft.com/office/drawing/2014/main" id="{BE4CDC47-522B-064E-80B7-7DB7C0E2B4F5}"/>
                  </a:ext>
                </a:extLst>
              </p:cNvPr>
              <p:cNvSpPr/>
              <p:nvPr/>
            </p:nvSpPr>
            <p:spPr>
              <a:xfrm>
                <a:off x="1762191" y="235640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3" name="object 16">
                <a:extLst>
                  <a:ext uri="{FF2B5EF4-FFF2-40B4-BE49-F238E27FC236}">
                    <a16:creationId xmlns:a16="http://schemas.microsoft.com/office/drawing/2014/main" id="{1FAB56A1-D247-2641-9D2C-B60A55901399}"/>
                  </a:ext>
                </a:extLst>
              </p:cNvPr>
              <p:cNvSpPr/>
              <p:nvPr/>
            </p:nvSpPr>
            <p:spPr>
              <a:xfrm>
                <a:off x="1762191" y="217281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4" name="object 17">
                <a:extLst>
                  <a:ext uri="{FF2B5EF4-FFF2-40B4-BE49-F238E27FC236}">
                    <a16:creationId xmlns:a16="http://schemas.microsoft.com/office/drawing/2014/main" id="{1DFACC99-5A03-3240-872C-FC21DA185F17}"/>
                  </a:ext>
                </a:extLst>
              </p:cNvPr>
              <p:cNvSpPr/>
              <p:nvPr/>
            </p:nvSpPr>
            <p:spPr>
              <a:xfrm>
                <a:off x="1762191" y="1989213"/>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5" name="object 18">
                <a:extLst>
                  <a:ext uri="{FF2B5EF4-FFF2-40B4-BE49-F238E27FC236}">
                    <a16:creationId xmlns:a16="http://schemas.microsoft.com/office/drawing/2014/main" id="{754BE315-7F53-D343-A8AB-E3023D6871AB}"/>
                  </a:ext>
                </a:extLst>
              </p:cNvPr>
              <p:cNvSpPr/>
              <p:nvPr/>
            </p:nvSpPr>
            <p:spPr>
              <a:xfrm>
                <a:off x="1762191" y="180561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6" name="object 19">
                <a:extLst>
                  <a:ext uri="{FF2B5EF4-FFF2-40B4-BE49-F238E27FC236}">
                    <a16:creationId xmlns:a16="http://schemas.microsoft.com/office/drawing/2014/main" id="{FC9E9539-D35E-3C4D-805A-78EFF5843C9C}"/>
                  </a:ext>
                </a:extLst>
              </p:cNvPr>
              <p:cNvSpPr/>
              <p:nvPr/>
            </p:nvSpPr>
            <p:spPr>
              <a:xfrm>
                <a:off x="1762191" y="162202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7" name="object 20">
                <a:extLst>
                  <a:ext uri="{FF2B5EF4-FFF2-40B4-BE49-F238E27FC236}">
                    <a16:creationId xmlns:a16="http://schemas.microsoft.com/office/drawing/2014/main" id="{7C7EE1F5-DA4D-0045-8DE4-77CD6D9CEF9D}"/>
                  </a:ext>
                </a:extLst>
              </p:cNvPr>
              <p:cNvSpPr/>
              <p:nvPr/>
            </p:nvSpPr>
            <p:spPr>
              <a:xfrm>
                <a:off x="1780364" y="16587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8" name="object 21">
                <a:extLst>
                  <a:ext uri="{FF2B5EF4-FFF2-40B4-BE49-F238E27FC236}">
                    <a16:creationId xmlns:a16="http://schemas.microsoft.com/office/drawing/2014/main" id="{74390E9D-557C-564F-9E4E-2C4A62F292A1}"/>
                  </a:ext>
                </a:extLst>
              </p:cNvPr>
              <p:cNvSpPr/>
              <p:nvPr/>
            </p:nvSpPr>
            <p:spPr>
              <a:xfrm>
                <a:off x="1780364" y="169546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19" name="object 22">
                <a:extLst>
                  <a:ext uri="{FF2B5EF4-FFF2-40B4-BE49-F238E27FC236}">
                    <a16:creationId xmlns:a16="http://schemas.microsoft.com/office/drawing/2014/main" id="{60660565-3A4E-4C4A-9CBC-E3B4BEA4A9F3}"/>
                  </a:ext>
                </a:extLst>
              </p:cNvPr>
              <p:cNvSpPr/>
              <p:nvPr/>
            </p:nvSpPr>
            <p:spPr>
              <a:xfrm>
                <a:off x="1780364" y="17321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0" name="object 23">
                <a:extLst>
                  <a:ext uri="{FF2B5EF4-FFF2-40B4-BE49-F238E27FC236}">
                    <a16:creationId xmlns:a16="http://schemas.microsoft.com/office/drawing/2014/main" id="{146911D6-218C-4B43-A2F8-5C6C3272B9FD}"/>
                  </a:ext>
                </a:extLst>
              </p:cNvPr>
              <p:cNvSpPr/>
              <p:nvPr/>
            </p:nvSpPr>
            <p:spPr>
              <a:xfrm>
                <a:off x="1780364" y="176889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1" name="object 24">
                <a:extLst>
                  <a:ext uri="{FF2B5EF4-FFF2-40B4-BE49-F238E27FC236}">
                    <a16:creationId xmlns:a16="http://schemas.microsoft.com/office/drawing/2014/main" id="{F113065F-C56E-9C44-8F35-015458609DE7}"/>
                  </a:ext>
                </a:extLst>
              </p:cNvPr>
              <p:cNvSpPr/>
              <p:nvPr/>
            </p:nvSpPr>
            <p:spPr>
              <a:xfrm>
                <a:off x="1780364" y="18423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2" name="object 25">
                <a:extLst>
                  <a:ext uri="{FF2B5EF4-FFF2-40B4-BE49-F238E27FC236}">
                    <a16:creationId xmlns:a16="http://schemas.microsoft.com/office/drawing/2014/main" id="{1387C3CD-BF36-EF41-B646-E543D4F49C4C}"/>
                  </a:ext>
                </a:extLst>
              </p:cNvPr>
              <p:cNvSpPr/>
              <p:nvPr/>
            </p:nvSpPr>
            <p:spPr>
              <a:xfrm>
                <a:off x="1780364" y="18790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3" name="object 26">
                <a:extLst>
                  <a:ext uri="{FF2B5EF4-FFF2-40B4-BE49-F238E27FC236}">
                    <a16:creationId xmlns:a16="http://schemas.microsoft.com/office/drawing/2014/main" id="{4165BBE3-F12B-B04E-82C8-AE0FCAAE27D5}"/>
                  </a:ext>
                </a:extLst>
              </p:cNvPr>
              <p:cNvSpPr/>
              <p:nvPr/>
            </p:nvSpPr>
            <p:spPr>
              <a:xfrm>
                <a:off x="1780364" y="191577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4" name="object 27">
                <a:extLst>
                  <a:ext uri="{FF2B5EF4-FFF2-40B4-BE49-F238E27FC236}">
                    <a16:creationId xmlns:a16="http://schemas.microsoft.com/office/drawing/2014/main" id="{5086A662-6235-CB4F-82CA-06C9C351F8AC}"/>
                  </a:ext>
                </a:extLst>
              </p:cNvPr>
              <p:cNvSpPr/>
              <p:nvPr/>
            </p:nvSpPr>
            <p:spPr>
              <a:xfrm>
                <a:off x="1780364" y="19524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5" name="object 28">
                <a:extLst>
                  <a:ext uri="{FF2B5EF4-FFF2-40B4-BE49-F238E27FC236}">
                    <a16:creationId xmlns:a16="http://schemas.microsoft.com/office/drawing/2014/main" id="{C0607B38-4C14-AE4D-B365-89835026445E}"/>
                  </a:ext>
                </a:extLst>
              </p:cNvPr>
              <p:cNvSpPr/>
              <p:nvPr/>
            </p:nvSpPr>
            <p:spPr>
              <a:xfrm>
                <a:off x="1780364" y="202593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6" name="object 29">
                <a:extLst>
                  <a:ext uri="{FF2B5EF4-FFF2-40B4-BE49-F238E27FC236}">
                    <a16:creationId xmlns:a16="http://schemas.microsoft.com/office/drawing/2014/main" id="{35DA139B-A192-C949-A14A-223C99FCA0A1}"/>
                  </a:ext>
                </a:extLst>
              </p:cNvPr>
              <p:cNvSpPr/>
              <p:nvPr/>
            </p:nvSpPr>
            <p:spPr>
              <a:xfrm>
                <a:off x="1780364" y="206265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7" name="object 30">
                <a:extLst>
                  <a:ext uri="{FF2B5EF4-FFF2-40B4-BE49-F238E27FC236}">
                    <a16:creationId xmlns:a16="http://schemas.microsoft.com/office/drawing/2014/main" id="{BD32AA18-9AE6-5045-9C93-11030F829273}"/>
                  </a:ext>
                </a:extLst>
              </p:cNvPr>
              <p:cNvSpPr/>
              <p:nvPr/>
            </p:nvSpPr>
            <p:spPr>
              <a:xfrm>
                <a:off x="1780364" y="20993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8" name="object 31">
                <a:extLst>
                  <a:ext uri="{FF2B5EF4-FFF2-40B4-BE49-F238E27FC236}">
                    <a16:creationId xmlns:a16="http://schemas.microsoft.com/office/drawing/2014/main" id="{C97AF33D-E626-154F-AAFF-1819EEAD0C8E}"/>
                  </a:ext>
                </a:extLst>
              </p:cNvPr>
              <p:cNvSpPr/>
              <p:nvPr/>
            </p:nvSpPr>
            <p:spPr>
              <a:xfrm>
                <a:off x="1780364" y="213609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29" name="object 32">
                <a:extLst>
                  <a:ext uri="{FF2B5EF4-FFF2-40B4-BE49-F238E27FC236}">
                    <a16:creationId xmlns:a16="http://schemas.microsoft.com/office/drawing/2014/main" id="{20D0D1DF-631B-334C-8DD5-EC50330FFAE1}"/>
                  </a:ext>
                </a:extLst>
              </p:cNvPr>
              <p:cNvSpPr/>
              <p:nvPr/>
            </p:nvSpPr>
            <p:spPr>
              <a:xfrm>
                <a:off x="1780364" y="22095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0" name="object 33">
                <a:extLst>
                  <a:ext uri="{FF2B5EF4-FFF2-40B4-BE49-F238E27FC236}">
                    <a16:creationId xmlns:a16="http://schemas.microsoft.com/office/drawing/2014/main" id="{B3C7B0DE-FBC8-3F4E-A157-A88E17E4BE48}"/>
                  </a:ext>
                </a:extLst>
              </p:cNvPr>
              <p:cNvSpPr/>
              <p:nvPr/>
            </p:nvSpPr>
            <p:spPr>
              <a:xfrm>
                <a:off x="1780364" y="224624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1" name="object 34">
                <a:extLst>
                  <a:ext uri="{FF2B5EF4-FFF2-40B4-BE49-F238E27FC236}">
                    <a16:creationId xmlns:a16="http://schemas.microsoft.com/office/drawing/2014/main" id="{D57C494A-7757-4E4A-A508-38176731A4DA}"/>
                  </a:ext>
                </a:extLst>
              </p:cNvPr>
              <p:cNvSpPr/>
              <p:nvPr/>
            </p:nvSpPr>
            <p:spPr>
              <a:xfrm>
                <a:off x="1780364" y="228296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2" name="object 35">
                <a:extLst>
                  <a:ext uri="{FF2B5EF4-FFF2-40B4-BE49-F238E27FC236}">
                    <a16:creationId xmlns:a16="http://schemas.microsoft.com/office/drawing/2014/main" id="{A99FFD83-20A2-BB43-8945-18D457B96E1F}"/>
                  </a:ext>
                </a:extLst>
              </p:cNvPr>
              <p:cNvSpPr/>
              <p:nvPr/>
            </p:nvSpPr>
            <p:spPr>
              <a:xfrm>
                <a:off x="1780364" y="231968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3" name="object 36">
                <a:extLst>
                  <a:ext uri="{FF2B5EF4-FFF2-40B4-BE49-F238E27FC236}">
                    <a16:creationId xmlns:a16="http://schemas.microsoft.com/office/drawing/2014/main" id="{1EC83EA3-2CB5-514E-89D4-A287BD6E5C77}"/>
                  </a:ext>
                </a:extLst>
              </p:cNvPr>
              <p:cNvSpPr/>
              <p:nvPr/>
            </p:nvSpPr>
            <p:spPr>
              <a:xfrm>
                <a:off x="1780364" y="23931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4" name="object 37">
                <a:extLst>
                  <a:ext uri="{FF2B5EF4-FFF2-40B4-BE49-F238E27FC236}">
                    <a16:creationId xmlns:a16="http://schemas.microsoft.com/office/drawing/2014/main" id="{573A484E-C14B-F946-A8AC-A772FBEBC7A0}"/>
                  </a:ext>
                </a:extLst>
              </p:cNvPr>
              <p:cNvSpPr/>
              <p:nvPr/>
            </p:nvSpPr>
            <p:spPr>
              <a:xfrm>
                <a:off x="1780364" y="24298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5" name="object 38">
                <a:extLst>
                  <a:ext uri="{FF2B5EF4-FFF2-40B4-BE49-F238E27FC236}">
                    <a16:creationId xmlns:a16="http://schemas.microsoft.com/office/drawing/2014/main" id="{E413CBB8-B544-0F48-8B10-2EEA2C664EBA}"/>
                  </a:ext>
                </a:extLst>
              </p:cNvPr>
              <p:cNvSpPr/>
              <p:nvPr/>
            </p:nvSpPr>
            <p:spPr>
              <a:xfrm>
                <a:off x="1780364" y="24665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6" name="object 39">
                <a:extLst>
                  <a:ext uri="{FF2B5EF4-FFF2-40B4-BE49-F238E27FC236}">
                    <a16:creationId xmlns:a16="http://schemas.microsoft.com/office/drawing/2014/main" id="{056DC79D-D10A-B64C-8C7F-1D31671D277C}"/>
                  </a:ext>
                </a:extLst>
              </p:cNvPr>
              <p:cNvSpPr/>
              <p:nvPr/>
            </p:nvSpPr>
            <p:spPr>
              <a:xfrm>
                <a:off x="1780364" y="25032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7" name="object 40">
                <a:extLst>
                  <a:ext uri="{FF2B5EF4-FFF2-40B4-BE49-F238E27FC236}">
                    <a16:creationId xmlns:a16="http://schemas.microsoft.com/office/drawing/2014/main" id="{10F269B1-FEA4-4746-A943-3CD5682878EB}"/>
                  </a:ext>
                </a:extLst>
              </p:cNvPr>
              <p:cNvSpPr/>
              <p:nvPr/>
            </p:nvSpPr>
            <p:spPr>
              <a:xfrm>
                <a:off x="1780364" y="257672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8" name="object 41">
                <a:extLst>
                  <a:ext uri="{FF2B5EF4-FFF2-40B4-BE49-F238E27FC236}">
                    <a16:creationId xmlns:a16="http://schemas.microsoft.com/office/drawing/2014/main" id="{FE693721-10DA-E74E-A43A-336C565C7F7F}"/>
                  </a:ext>
                </a:extLst>
              </p:cNvPr>
              <p:cNvSpPr/>
              <p:nvPr/>
            </p:nvSpPr>
            <p:spPr>
              <a:xfrm>
                <a:off x="1780364" y="26134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39" name="object 42">
                <a:extLst>
                  <a:ext uri="{FF2B5EF4-FFF2-40B4-BE49-F238E27FC236}">
                    <a16:creationId xmlns:a16="http://schemas.microsoft.com/office/drawing/2014/main" id="{37FA9962-B5C3-3546-817A-C4BBB0AAA540}"/>
                  </a:ext>
                </a:extLst>
              </p:cNvPr>
              <p:cNvSpPr/>
              <p:nvPr/>
            </p:nvSpPr>
            <p:spPr>
              <a:xfrm>
                <a:off x="1780364" y="26501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0" name="object 43">
                <a:extLst>
                  <a:ext uri="{FF2B5EF4-FFF2-40B4-BE49-F238E27FC236}">
                    <a16:creationId xmlns:a16="http://schemas.microsoft.com/office/drawing/2014/main" id="{83017E6A-9E34-C944-9891-D5D907353D9F}"/>
                  </a:ext>
                </a:extLst>
              </p:cNvPr>
              <p:cNvSpPr/>
              <p:nvPr/>
            </p:nvSpPr>
            <p:spPr>
              <a:xfrm>
                <a:off x="1780364" y="26868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1" name="object 44">
                <a:extLst>
                  <a:ext uri="{FF2B5EF4-FFF2-40B4-BE49-F238E27FC236}">
                    <a16:creationId xmlns:a16="http://schemas.microsoft.com/office/drawing/2014/main" id="{8413A946-6C94-1649-921F-9A450EA3F545}"/>
                  </a:ext>
                </a:extLst>
              </p:cNvPr>
              <p:cNvSpPr/>
              <p:nvPr/>
            </p:nvSpPr>
            <p:spPr>
              <a:xfrm>
                <a:off x="1762191" y="3641579"/>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2" name="object 45">
                <a:extLst>
                  <a:ext uri="{FF2B5EF4-FFF2-40B4-BE49-F238E27FC236}">
                    <a16:creationId xmlns:a16="http://schemas.microsoft.com/office/drawing/2014/main" id="{46D08E2C-2744-464B-B4CB-25ED78081391}"/>
                  </a:ext>
                </a:extLst>
              </p:cNvPr>
              <p:cNvSpPr/>
              <p:nvPr/>
            </p:nvSpPr>
            <p:spPr>
              <a:xfrm>
                <a:off x="1762191" y="382517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3" name="object 46">
                <a:extLst>
                  <a:ext uri="{FF2B5EF4-FFF2-40B4-BE49-F238E27FC236}">
                    <a16:creationId xmlns:a16="http://schemas.microsoft.com/office/drawing/2014/main" id="{1D1C5DD4-B3F6-9041-AFBE-99A538792446}"/>
                  </a:ext>
                </a:extLst>
              </p:cNvPr>
              <p:cNvSpPr/>
              <p:nvPr/>
            </p:nvSpPr>
            <p:spPr>
              <a:xfrm>
                <a:off x="1762191" y="345798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4" name="object 47">
                <a:extLst>
                  <a:ext uri="{FF2B5EF4-FFF2-40B4-BE49-F238E27FC236}">
                    <a16:creationId xmlns:a16="http://schemas.microsoft.com/office/drawing/2014/main" id="{CE11AEA6-F1DE-034A-9822-DC7C3DF267D9}"/>
                  </a:ext>
                </a:extLst>
              </p:cNvPr>
              <p:cNvSpPr/>
              <p:nvPr/>
            </p:nvSpPr>
            <p:spPr>
              <a:xfrm>
                <a:off x="1762191" y="327438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5" name="object 48">
                <a:extLst>
                  <a:ext uri="{FF2B5EF4-FFF2-40B4-BE49-F238E27FC236}">
                    <a16:creationId xmlns:a16="http://schemas.microsoft.com/office/drawing/2014/main" id="{3A48EC53-A206-FE45-8AD1-24CCF2A431A0}"/>
                  </a:ext>
                </a:extLst>
              </p:cNvPr>
              <p:cNvSpPr/>
              <p:nvPr/>
            </p:nvSpPr>
            <p:spPr>
              <a:xfrm>
                <a:off x="1762191" y="309079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6" name="object 49">
                <a:extLst>
                  <a:ext uri="{FF2B5EF4-FFF2-40B4-BE49-F238E27FC236}">
                    <a16:creationId xmlns:a16="http://schemas.microsoft.com/office/drawing/2014/main" id="{77F41411-E494-EB49-851B-BE76DBED17AE}"/>
                  </a:ext>
                </a:extLst>
              </p:cNvPr>
              <p:cNvSpPr/>
              <p:nvPr/>
            </p:nvSpPr>
            <p:spPr>
              <a:xfrm>
                <a:off x="1762191" y="290719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7" name="object 50">
                <a:extLst>
                  <a:ext uri="{FF2B5EF4-FFF2-40B4-BE49-F238E27FC236}">
                    <a16:creationId xmlns:a16="http://schemas.microsoft.com/office/drawing/2014/main" id="{1C4BDAB4-EDF7-614A-8927-CAB59D059EE3}"/>
                  </a:ext>
                </a:extLst>
              </p:cNvPr>
              <p:cNvSpPr/>
              <p:nvPr/>
            </p:nvSpPr>
            <p:spPr>
              <a:xfrm>
                <a:off x="1780364" y="276031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8" name="object 51">
                <a:extLst>
                  <a:ext uri="{FF2B5EF4-FFF2-40B4-BE49-F238E27FC236}">
                    <a16:creationId xmlns:a16="http://schemas.microsoft.com/office/drawing/2014/main" id="{73B8661D-7613-D444-A6C5-AA10A0CF3A72}"/>
                  </a:ext>
                </a:extLst>
              </p:cNvPr>
              <p:cNvSpPr/>
              <p:nvPr/>
            </p:nvSpPr>
            <p:spPr>
              <a:xfrm>
                <a:off x="1780364" y="27970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49" name="object 52">
                <a:extLst>
                  <a:ext uri="{FF2B5EF4-FFF2-40B4-BE49-F238E27FC236}">
                    <a16:creationId xmlns:a16="http://schemas.microsoft.com/office/drawing/2014/main" id="{8225D698-6DFA-014C-9806-A29E2A7EE819}"/>
                  </a:ext>
                </a:extLst>
              </p:cNvPr>
              <p:cNvSpPr/>
              <p:nvPr/>
            </p:nvSpPr>
            <p:spPr>
              <a:xfrm>
                <a:off x="1780364" y="28337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0" name="object 53">
                <a:extLst>
                  <a:ext uri="{FF2B5EF4-FFF2-40B4-BE49-F238E27FC236}">
                    <a16:creationId xmlns:a16="http://schemas.microsoft.com/office/drawing/2014/main" id="{934A511B-9BF7-BA4B-AF77-25762F567DE4}"/>
                  </a:ext>
                </a:extLst>
              </p:cNvPr>
              <p:cNvSpPr/>
              <p:nvPr/>
            </p:nvSpPr>
            <p:spPr>
              <a:xfrm>
                <a:off x="1780364" y="287047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1" name="object 54">
                <a:extLst>
                  <a:ext uri="{FF2B5EF4-FFF2-40B4-BE49-F238E27FC236}">
                    <a16:creationId xmlns:a16="http://schemas.microsoft.com/office/drawing/2014/main" id="{1C8F0CA0-CC78-D846-9C05-AD85FA77F6C3}"/>
                  </a:ext>
                </a:extLst>
              </p:cNvPr>
              <p:cNvSpPr/>
              <p:nvPr/>
            </p:nvSpPr>
            <p:spPr>
              <a:xfrm>
                <a:off x="1780364" y="294391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2" name="object 55">
                <a:extLst>
                  <a:ext uri="{FF2B5EF4-FFF2-40B4-BE49-F238E27FC236}">
                    <a16:creationId xmlns:a16="http://schemas.microsoft.com/office/drawing/2014/main" id="{325092DD-E0B2-654A-B276-4C2517D7AA80}"/>
                  </a:ext>
                </a:extLst>
              </p:cNvPr>
              <p:cNvSpPr/>
              <p:nvPr/>
            </p:nvSpPr>
            <p:spPr>
              <a:xfrm>
                <a:off x="1780364" y="29806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3" name="object 56">
                <a:extLst>
                  <a:ext uri="{FF2B5EF4-FFF2-40B4-BE49-F238E27FC236}">
                    <a16:creationId xmlns:a16="http://schemas.microsoft.com/office/drawing/2014/main" id="{91D3707B-8B68-9745-9C5A-8DEA60C5BD9D}"/>
                  </a:ext>
                </a:extLst>
              </p:cNvPr>
              <p:cNvSpPr/>
              <p:nvPr/>
            </p:nvSpPr>
            <p:spPr>
              <a:xfrm>
                <a:off x="1780364" y="30173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4" name="object 57">
                <a:extLst>
                  <a:ext uri="{FF2B5EF4-FFF2-40B4-BE49-F238E27FC236}">
                    <a16:creationId xmlns:a16="http://schemas.microsoft.com/office/drawing/2014/main" id="{F697A9D4-E37B-4749-ABAE-80D999ADFED5}"/>
                  </a:ext>
                </a:extLst>
              </p:cNvPr>
              <p:cNvSpPr/>
              <p:nvPr/>
            </p:nvSpPr>
            <p:spPr>
              <a:xfrm>
                <a:off x="1780364" y="30540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5" name="object 58">
                <a:extLst>
                  <a:ext uri="{FF2B5EF4-FFF2-40B4-BE49-F238E27FC236}">
                    <a16:creationId xmlns:a16="http://schemas.microsoft.com/office/drawing/2014/main" id="{CAEE6BDF-3107-E24E-8779-75B3B48B8349}"/>
                  </a:ext>
                </a:extLst>
              </p:cNvPr>
              <p:cNvSpPr/>
              <p:nvPr/>
            </p:nvSpPr>
            <p:spPr>
              <a:xfrm>
                <a:off x="1780364" y="312750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6" name="object 59">
                <a:extLst>
                  <a:ext uri="{FF2B5EF4-FFF2-40B4-BE49-F238E27FC236}">
                    <a16:creationId xmlns:a16="http://schemas.microsoft.com/office/drawing/2014/main" id="{30892557-E21B-9A49-BFA3-C738BDD1E10A}"/>
                  </a:ext>
                </a:extLst>
              </p:cNvPr>
              <p:cNvSpPr/>
              <p:nvPr/>
            </p:nvSpPr>
            <p:spPr>
              <a:xfrm>
                <a:off x="1780364" y="31642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7" name="object 60">
                <a:extLst>
                  <a:ext uri="{FF2B5EF4-FFF2-40B4-BE49-F238E27FC236}">
                    <a16:creationId xmlns:a16="http://schemas.microsoft.com/office/drawing/2014/main" id="{3B96D2FA-D8A8-F643-81C2-76580B792A69}"/>
                  </a:ext>
                </a:extLst>
              </p:cNvPr>
              <p:cNvSpPr/>
              <p:nvPr/>
            </p:nvSpPr>
            <p:spPr>
              <a:xfrm>
                <a:off x="1780364" y="32009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8" name="object 61">
                <a:extLst>
                  <a:ext uri="{FF2B5EF4-FFF2-40B4-BE49-F238E27FC236}">
                    <a16:creationId xmlns:a16="http://schemas.microsoft.com/office/drawing/2014/main" id="{D2786276-98C7-264C-A1DD-009EFF2CF5C1}"/>
                  </a:ext>
                </a:extLst>
              </p:cNvPr>
              <p:cNvSpPr/>
              <p:nvPr/>
            </p:nvSpPr>
            <p:spPr>
              <a:xfrm>
                <a:off x="1780364" y="323766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59" name="object 62">
                <a:extLst>
                  <a:ext uri="{FF2B5EF4-FFF2-40B4-BE49-F238E27FC236}">
                    <a16:creationId xmlns:a16="http://schemas.microsoft.com/office/drawing/2014/main" id="{82B7268E-BB97-0A4A-AA77-E482B3953226}"/>
                  </a:ext>
                </a:extLst>
              </p:cNvPr>
              <p:cNvSpPr/>
              <p:nvPr/>
            </p:nvSpPr>
            <p:spPr>
              <a:xfrm>
                <a:off x="1780364" y="33111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0" name="object 63">
                <a:extLst>
                  <a:ext uri="{FF2B5EF4-FFF2-40B4-BE49-F238E27FC236}">
                    <a16:creationId xmlns:a16="http://schemas.microsoft.com/office/drawing/2014/main" id="{AB10DD41-D2AA-4643-9DB9-3372D05B8E13}"/>
                  </a:ext>
                </a:extLst>
              </p:cNvPr>
              <p:cNvSpPr/>
              <p:nvPr/>
            </p:nvSpPr>
            <p:spPr>
              <a:xfrm>
                <a:off x="1780364" y="33478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1" name="object 64">
                <a:extLst>
                  <a:ext uri="{FF2B5EF4-FFF2-40B4-BE49-F238E27FC236}">
                    <a16:creationId xmlns:a16="http://schemas.microsoft.com/office/drawing/2014/main" id="{4D824483-AA95-7D47-A2A7-358E5346CFB2}"/>
                  </a:ext>
                </a:extLst>
              </p:cNvPr>
              <p:cNvSpPr/>
              <p:nvPr/>
            </p:nvSpPr>
            <p:spPr>
              <a:xfrm>
                <a:off x="1780364" y="33845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2" name="object 65">
                <a:extLst>
                  <a:ext uri="{FF2B5EF4-FFF2-40B4-BE49-F238E27FC236}">
                    <a16:creationId xmlns:a16="http://schemas.microsoft.com/office/drawing/2014/main" id="{365688BE-76A6-474B-9552-010EDC4FD984}"/>
                  </a:ext>
                </a:extLst>
              </p:cNvPr>
              <p:cNvSpPr/>
              <p:nvPr/>
            </p:nvSpPr>
            <p:spPr>
              <a:xfrm>
                <a:off x="1780364" y="34212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3" name="object 66">
                <a:extLst>
                  <a:ext uri="{FF2B5EF4-FFF2-40B4-BE49-F238E27FC236}">
                    <a16:creationId xmlns:a16="http://schemas.microsoft.com/office/drawing/2014/main" id="{CCBC6576-378B-804F-B2C9-0140115D6D6E}"/>
                  </a:ext>
                </a:extLst>
              </p:cNvPr>
              <p:cNvSpPr/>
              <p:nvPr/>
            </p:nvSpPr>
            <p:spPr>
              <a:xfrm>
                <a:off x="1780364" y="349470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4" name="object 67">
                <a:extLst>
                  <a:ext uri="{FF2B5EF4-FFF2-40B4-BE49-F238E27FC236}">
                    <a16:creationId xmlns:a16="http://schemas.microsoft.com/office/drawing/2014/main" id="{AA860D24-4F8B-F94C-A24A-412EBB668D48}"/>
                  </a:ext>
                </a:extLst>
              </p:cNvPr>
              <p:cNvSpPr/>
              <p:nvPr/>
            </p:nvSpPr>
            <p:spPr>
              <a:xfrm>
                <a:off x="1780364" y="35314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5" name="object 68">
                <a:extLst>
                  <a:ext uri="{FF2B5EF4-FFF2-40B4-BE49-F238E27FC236}">
                    <a16:creationId xmlns:a16="http://schemas.microsoft.com/office/drawing/2014/main" id="{6E84C308-DB31-1D4D-9031-7F4DE22A11B0}"/>
                  </a:ext>
                </a:extLst>
              </p:cNvPr>
              <p:cNvSpPr/>
              <p:nvPr/>
            </p:nvSpPr>
            <p:spPr>
              <a:xfrm>
                <a:off x="1780364" y="356814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6" name="object 69">
                <a:extLst>
                  <a:ext uri="{FF2B5EF4-FFF2-40B4-BE49-F238E27FC236}">
                    <a16:creationId xmlns:a16="http://schemas.microsoft.com/office/drawing/2014/main" id="{EEA5CA3C-2EF3-944E-A7DC-6A8BD37027D3}"/>
                  </a:ext>
                </a:extLst>
              </p:cNvPr>
              <p:cNvSpPr/>
              <p:nvPr/>
            </p:nvSpPr>
            <p:spPr>
              <a:xfrm>
                <a:off x="1780364" y="36048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7" name="object 70">
                <a:extLst>
                  <a:ext uri="{FF2B5EF4-FFF2-40B4-BE49-F238E27FC236}">
                    <a16:creationId xmlns:a16="http://schemas.microsoft.com/office/drawing/2014/main" id="{2A58AE2A-0E49-E244-AE99-A2E9E4243B97}"/>
                  </a:ext>
                </a:extLst>
              </p:cNvPr>
              <p:cNvSpPr/>
              <p:nvPr/>
            </p:nvSpPr>
            <p:spPr>
              <a:xfrm>
                <a:off x="1780364" y="367829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8" name="object 71">
                <a:extLst>
                  <a:ext uri="{FF2B5EF4-FFF2-40B4-BE49-F238E27FC236}">
                    <a16:creationId xmlns:a16="http://schemas.microsoft.com/office/drawing/2014/main" id="{5BDAB830-89DA-164C-85D8-DDED0475F73D}"/>
                  </a:ext>
                </a:extLst>
              </p:cNvPr>
              <p:cNvSpPr/>
              <p:nvPr/>
            </p:nvSpPr>
            <p:spPr>
              <a:xfrm>
                <a:off x="1780364" y="371501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69" name="object 72">
                <a:extLst>
                  <a:ext uri="{FF2B5EF4-FFF2-40B4-BE49-F238E27FC236}">
                    <a16:creationId xmlns:a16="http://schemas.microsoft.com/office/drawing/2014/main" id="{1D947C8C-8D91-B54B-BA68-692D37C97EA2}"/>
                  </a:ext>
                </a:extLst>
              </p:cNvPr>
              <p:cNvSpPr/>
              <p:nvPr/>
            </p:nvSpPr>
            <p:spPr>
              <a:xfrm>
                <a:off x="1780364" y="375173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0" name="object 73">
                <a:extLst>
                  <a:ext uri="{FF2B5EF4-FFF2-40B4-BE49-F238E27FC236}">
                    <a16:creationId xmlns:a16="http://schemas.microsoft.com/office/drawing/2014/main" id="{DC41AD29-1EC7-CF4D-85A0-D1ED6D2A1411}"/>
                  </a:ext>
                </a:extLst>
              </p:cNvPr>
              <p:cNvSpPr/>
              <p:nvPr/>
            </p:nvSpPr>
            <p:spPr>
              <a:xfrm>
                <a:off x="1780364" y="378845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1" name="object 74">
                <a:extLst>
                  <a:ext uri="{FF2B5EF4-FFF2-40B4-BE49-F238E27FC236}">
                    <a16:creationId xmlns:a16="http://schemas.microsoft.com/office/drawing/2014/main" id="{DD2CD718-238C-B549-975A-75AA7EE274B7}"/>
                  </a:ext>
                </a:extLst>
              </p:cNvPr>
              <p:cNvSpPr/>
              <p:nvPr/>
            </p:nvSpPr>
            <p:spPr>
              <a:xfrm>
                <a:off x="1762191" y="455956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2" name="object 75">
                <a:extLst>
                  <a:ext uri="{FF2B5EF4-FFF2-40B4-BE49-F238E27FC236}">
                    <a16:creationId xmlns:a16="http://schemas.microsoft.com/office/drawing/2014/main" id="{C7B6D12A-CB11-624B-BD05-ABBDE6F4C704}"/>
                  </a:ext>
                </a:extLst>
              </p:cNvPr>
              <p:cNvSpPr/>
              <p:nvPr/>
            </p:nvSpPr>
            <p:spPr>
              <a:xfrm>
                <a:off x="1762191" y="4375964"/>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3" name="object 76">
                <a:extLst>
                  <a:ext uri="{FF2B5EF4-FFF2-40B4-BE49-F238E27FC236}">
                    <a16:creationId xmlns:a16="http://schemas.microsoft.com/office/drawing/2014/main" id="{86BD7FB2-C921-5546-AB5F-08296056AD66}"/>
                  </a:ext>
                </a:extLst>
              </p:cNvPr>
              <p:cNvSpPr/>
              <p:nvPr/>
            </p:nvSpPr>
            <p:spPr>
              <a:xfrm>
                <a:off x="1762191" y="419236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4" name="object 77">
                <a:extLst>
                  <a:ext uri="{FF2B5EF4-FFF2-40B4-BE49-F238E27FC236}">
                    <a16:creationId xmlns:a16="http://schemas.microsoft.com/office/drawing/2014/main" id="{A6995CFC-124D-3F48-9D91-20D8C15FB8C8}"/>
                  </a:ext>
                </a:extLst>
              </p:cNvPr>
              <p:cNvSpPr/>
              <p:nvPr/>
            </p:nvSpPr>
            <p:spPr>
              <a:xfrm>
                <a:off x="1762191" y="400877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5" name="object 78">
                <a:extLst>
                  <a:ext uri="{FF2B5EF4-FFF2-40B4-BE49-F238E27FC236}">
                    <a16:creationId xmlns:a16="http://schemas.microsoft.com/office/drawing/2014/main" id="{3D9061EB-A795-2C4F-9243-27251FFE092B}"/>
                  </a:ext>
                </a:extLst>
              </p:cNvPr>
              <p:cNvSpPr/>
              <p:nvPr/>
            </p:nvSpPr>
            <p:spPr>
              <a:xfrm>
                <a:off x="1780364" y="389861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6" name="object 79">
                <a:extLst>
                  <a:ext uri="{FF2B5EF4-FFF2-40B4-BE49-F238E27FC236}">
                    <a16:creationId xmlns:a16="http://schemas.microsoft.com/office/drawing/2014/main" id="{E0CD9255-74A2-CB4B-B48A-30B54D4DF9C0}"/>
                  </a:ext>
                </a:extLst>
              </p:cNvPr>
              <p:cNvSpPr/>
              <p:nvPr/>
            </p:nvSpPr>
            <p:spPr>
              <a:xfrm>
                <a:off x="1780364" y="38618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7" name="object 80">
                <a:extLst>
                  <a:ext uri="{FF2B5EF4-FFF2-40B4-BE49-F238E27FC236}">
                    <a16:creationId xmlns:a16="http://schemas.microsoft.com/office/drawing/2014/main" id="{DAC5BCE3-44FE-484B-8C23-704A6B699C47}"/>
                  </a:ext>
                </a:extLst>
              </p:cNvPr>
              <p:cNvSpPr/>
              <p:nvPr/>
            </p:nvSpPr>
            <p:spPr>
              <a:xfrm>
                <a:off x="1780364" y="39353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8" name="object 81">
                <a:extLst>
                  <a:ext uri="{FF2B5EF4-FFF2-40B4-BE49-F238E27FC236}">
                    <a16:creationId xmlns:a16="http://schemas.microsoft.com/office/drawing/2014/main" id="{1CDFD543-86A6-4F43-BA91-A2B1604C1FEB}"/>
                  </a:ext>
                </a:extLst>
              </p:cNvPr>
              <p:cNvSpPr/>
              <p:nvPr/>
            </p:nvSpPr>
            <p:spPr>
              <a:xfrm>
                <a:off x="1780364" y="39720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79" name="object 82">
                <a:extLst>
                  <a:ext uri="{FF2B5EF4-FFF2-40B4-BE49-F238E27FC236}">
                    <a16:creationId xmlns:a16="http://schemas.microsoft.com/office/drawing/2014/main" id="{DDB4E9A8-BDB0-A249-88D2-8FB9DC40F5E0}"/>
                  </a:ext>
                </a:extLst>
              </p:cNvPr>
              <p:cNvSpPr/>
              <p:nvPr/>
            </p:nvSpPr>
            <p:spPr>
              <a:xfrm>
                <a:off x="1780364" y="404549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0" name="object 83">
                <a:extLst>
                  <a:ext uri="{FF2B5EF4-FFF2-40B4-BE49-F238E27FC236}">
                    <a16:creationId xmlns:a16="http://schemas.microsoft.com/office/drawing/2014/main" id="{C9E4E927-B37C-8346-9FE2-79B524B45027}"/>
                  </a:ext>
                </a:extLst>
              </p:cNvPr>
              <p:cNvSpPr/>
              <p:nvPr/>
            </p:nvSpPr>
            <p:spPr>
              <a:xfrm>
                <a:off x="1780364" y="408221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1" name="object 84">
                <a:extLst>
                  <a:ext uri="{FF2B5EF4-FFF2-40B4-BE49-F238E27FC236}">
                    <a16:creationId xmlns:a16="http://schemas.microsoft.com/office/drawing/2014/main" id="{36AF6C7D-8D1C-AA4F-A74E-F4D643DD28EC}"/>
                  </a:ext>
                </a:extLst>
              </p:cNvPr>
              <p:cNvSpPr/>
              <p:nvPr/>
            </p:nvSpPr>
            <p:spPr>
              <a:xfrm>
                <a:off x="1780364" y="411892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2" name="object 85">
                <a:extLst>
                  <a:ext uri="{FF2B5EF4-FFF2-40B4-BE49-F238E27FC236}">
                    <a16:creationId xmlns:a16="http://schemas.microsoft.com/office/drawing/2014/main" id="{8E9F07F3-F73B-C741-AFFB-045490DB8BFD}"/>
                  </a:ext>
                </a:extLst>
              </p:cNvPr>
              <p:cNvSpPr/>
              <p:nvPr/>
            </p:nvSpPr>
            <p:spPr>
              <a:xfrm>
                <a:off x="1780364" y="41556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3" name="object 86">
                <a:extLst>
                  <a:ext uri="{FF2B5EF4-FFF2-40B4-BE49-F238E27FC236}">
                    <a16:creationId xmlns:a16="http://schemas.microsoft.com/office/drawing/2014/main" id="{7168E313-CCEF-B847-AC5E-F28447210F2F}"/>
                  </a:ext>
                </a:extLst>
              </p:cNvPr>
              <p:cNvSpPr/>
              <p:nvPr/>
            </p:nvSpPr>
            <p:spPr>
              <a:xfrm>
                <a:off x="1780364" y="422908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4" name="object 87">
                <a:extLst>
                  <a:ext uri="{FF2B5EF4-FFF2-40B4-BE49-F238E27FC236}">
                    <a16:creationId xmlns:a16="http://schemas.microsoft.com/office/drawing/2014/main" id="{3A4731E4-F52B-054B-8086-DE346D3EACAE}"/>
                  </a:ext>
                </a:extLst>
              </p:cNvPr>
              <p:cNvSpPr/>
              <p:nvPr/>
            </p:nvSpPr>
            <p:spPr>
              <a:xfrm>
                <a:off x="1780364" y="42658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5" name="object 88">
                <a:extLst>
                  <a:ext uri="{FF2B5EF4-FFF2-40B4-BE49-F238E27FC236}">
                    <a16:creationId xmlns:a16="http://schemas.microsoft.com/office/drawing/2014/main" id="{FB09C1D8-9E61-3947-9202-2E2AD70571D8}"/>
                  </a:ext>
                </a:extLst>
              </p:cNvPr>
              <p:cNvSpPr/>
              <p:nvPr/>
            </p:nvSpPr>
            <p:spPr>
              <a:xfrm>
                <a:off x="1780364" y="43025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6" name="object 89">
                <a:extLst>
                  <a:ext uri="{FF2B5EF4-FFF2-40B4-BE49-F238E27FC236}">
                    <a16:creationId xmlns:a16="http://schemas.microsoft.com/office/drawing/2014/main" id="{93414511-846A-404A-91D6-F93D2E39DE17}"/>
                  </a:ext>
                </a:extLst>
              </p:cNvPr>
              <p:cNvSpPr/>
              <p:nvPr/>
            </p:nvSpPr>
            <p:spPr>
              <a:xfrm>
                <a:off x="1780364" y="43392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7" name="object 90">
                <a:extLst>
                  <a:ext uri="{FF2B5EF4-FFF2-40B4-BE49-F238E27FC236}">
                    <a16:creationId xmlns:a16="http://schemas.microsoft.com/office/drawing/2014/main" id="{47ABADF4-5A7E-7844-849B-E63847B16E27}"/>
                  </a:ext>
                </a:extLst>
              </p:cNvPr>
              <p:cNvSpPr/>
              <p:nvPr/>
            </p:nvSpPr>
            <p:spPr>
              <a:xfrm>
                <a:off x="1780364" y="44126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8" name="object 91">
                <a:extLst>
                  <a:ext uri="{FF2B5EF4-FFF2-40B4-BE49-F238E27FC236}">
                    <a16:creationId xmlns:a16="http://schemas.microsoft.com/office/drawing/2014/main" id="{1AA49A49-D360-6645-AF46-2EC74EEE6089}"/>
                  </a:ext>
                </a:extLst>
              </p:cNvPr>
              <p:cNvSpPr/>
              <p:nvPr/>
            </p:nvSpPr>
            <p:spPr>
              <a:xfrm>
                <a:off x="1780364" y="444940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89" name="object 92">
                <a:extLst>
                  <a:ext uri="{FF2B5EF4-FFF2-40B4-BE49-F238E27FC236}">
                    <a16:creationId xmlns:a16="http://schemas.microsoft.com/office/drawing/2014/main" id="{2D77AE9A-BD60-EC4F-8195-BF7E84D2D662}"/>
                  </a:ext>
                </a:extLst>
              </p:cNvPr>
              <p:cNvSpPr/>
              <p:nvPr/>
            </p:nvSpPr>
            <p:spPr>
              <a:xfrm>
                <a:off x="1780364" y="44861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190" name="object 93">
                <a:extLst>
                  <a:ext uri="{FF2B5EF4-FFF2-40B4-BE49-F238E27FC236}">
                    <a16:creationId xmlns:a16="http://schemas.microsoft.com/office/drawing/2014/main" id="{AAE57B7A-BE31-914B-B0C1-D1EAEC3370B3}"/>
                  </a:ext>
                </a:extLst>
              </p:cNvPr>
              <p:cNvSpPr/>
              <p:nvPr/>
            </p:nvSpPr>
            <p:spPr>
              <a:xfrm>
                <a:off x="1780364" y="45228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grpSp>
      </p:grpSp>
      <p:sp>
        <p:nvSpPr>
          <p:cNvPr id="191" name="TextBox 190">
            <a:extLst>
              <a:ext uri="{FF2B5EF4-FFF2-40B4-BE49-F238E27FC236}">
                <a16:creationId xmlns:a16="http://schemas.microsoft.com/office/drawing/2014/main" id="{94E87674-A9F7-8E43-B279-372BA3A53C6B}"/>
              </a:ext>
            </a:extLst>
          </p:cNvPr>
          <p:cNvSpPr txBox="1"/>
          <p:nvPr/>
        </p:nvSpPr>
        <p:spPr>
          <a:xfrm>
            <a:off x="601679" y="3282493"/>
            <a:ext cx="318612" cy="200055"/>
          </a:xfrm>
          <a:prstGeom prst="rect">
            <a:avLst/>
          </a:prstGeom>
          <a:noFill/>
        </p:spPr>
        <p:txBody>
          <a:bodyPr wrap="square" rtlCol="0">
            <a:spAutoFit/>
          </a:bodyPr>
          <a:lstStyle/>
          <a:p>
            <a:r>
              <a:rPr lang="en-US" sz="700" dirty="0">
                <a:solidFill>
                  <a:schemeClr val="tx1"/>
                </a:solidFill>
              </a:rPr>
              <a:t>NE</a:t>
            </a:r>
          </a:p>
        </p:txBody>
      </p:sp>
      <p:sp>
        <p:nvSpPr>
          <p:cNvPr id="192" name="TextBox 191">
            <a:extLst>
              <a:ext uri="{FF2B5EF4-FFF2-40B4-BE49-F238E27FC236}">
                <a16:creationId xmlns:a16="http://schemas.microsoft.com/office/drawing/2014/main" id="{69C7F68F-27C3-E14B-9B5B-7ED5D2254344}"/>
              </a:ext>
            </a:extLst>
          </p:cNvPr>
          <p:cNvSpPr txBox="1"/>
          <p:nvPr/>
        </p:nvSpPr>
        <p:spPr>
          <a:xfrm>
            <a:off x="787808" y="3282337"/>
            <a:ext cx="385366" cy="200055"/>
          </a:xfrm>
          <a:prstGeom prst="rect">
            <a:avLst/>
          </a:prstGeom>
          <a:noFill/>
        </p:spPr>
        <p:txBody>
          <a:bodyPr wrap="square" rtlCol="0">
            <a:spAutoFit/>
          </a:bodyPr>
          <a:lstStyle/>
          <a:p>
            <a:r>
              <a:rPr lang="en-US" sz="700" dirty="0">
                <a:solidFill>
                  <a:schemeClr val="tx1"/>
                </a:solidFill>
              </a:rPr>
              <a:t>NE</a:t>
            </a:r>
          </a:p>
        </p:txBody>
      </p:sp>
      <p:sp>
        <p:nvSpPr>
          <p:cNvPr id="193" name="TextBox 192">
            <a:extLst>
              <a:ext uri="{FF2B5EF4-FFF2-40B4-BE49-F238E27FC236}">
                <a16:creationId xmlns:a16="http://schemas.microsoft.com/office/drawing/2014/main" id="{2559475B-FE38-7149-8548-BC4B3CB595BA}"/>
              </a:ext>
            </a:extLst>
          </p:cNvPr>
          <p:cNvSpPr txBox="1"/>
          <p:nvPr/>
        </p:nvSpPr>
        <p:spPr>
          <a:xfrm>
            <a:off x="289768" y="2464013"/>
            <a:ext cx="257959" cy="161583"/>
          </a:xfrm>
          <a:prstGeom prst="rect">
            <a:avLst/>
          </a:prstGeom>
          <a:noFill/>
        </p:spPr>
        <p:txBody>
          <a:bodyPr wrap="square" lIns="0" tIns="0" rIns="0" bIns="0" rtlCol="0">
            <a:spAutoFit/>
          </a:bodyPr>
          <a:lstStyle/>
          <a:p>
            <a:pPr algn="r"/>
            <a:r>
              <a:rPr lang="en-US" sz="1050" dirty="0">
                <a:solidFill>
                  <a:schemeClr val="tx1"/>
                </a:solidFill>
              </a:rPr>
              <a:t>60</a:t>
            </a:r>
          </a:p>
        </p:txBody>
      </p:sp>
      <p:sp>
        <p:nvSpPr>
          <p:cNvPr id="195" name="TextBox 194">
            <a:extLst>
              <a:ext uri="{FF2B5EF4-FFF2-40B4-BE49-F238E27FC236}">
                <a16:creationId xmlns:a16="http://schemas.microsoft.com/office/drawing/2014/main" id="{E886DCE5-A364-8F48-B1A9-9B6883882793}"/>
              </a:ext>
            </a:extLst>
          </p:cNvPr>
          <p:cNvSpPr txBox="1"/>
          <p:nvPr/>
        </p:nvSpPr>
        <p:spPr>
          <a:xfrm>
            <a:off x="289768" y="2803253"/>
            <a:ext cx="257959" cy="161583"/>
          </a:xfrm>
          <a:prstGeom prst="rect">
            <a:avLst/>
          </a:prstGeom>
          <a:noFill/>
        </p:spPr>
        <p:txBody>
          <a:bodyPr wrap="square" lIns="0" tIns="0" rIns="0" bIns="0" rtlCol="0">
            <a:spAutoFit/>
          </a:bodyPr>
          <a:lstStyle/>
          <a:p>
            <a:pPr algn="r"/>
            <a:r>
              <a:rPr lang="en-US" sz="1050" dirty="0">
                <a:solidFill>
                  <a:schemeClr val="tx1"/>
                </a:solidFill>
              </a:rPr>
              <a:t>40</a:t>
            </a:r>
          </a:p>
        </p:txBody>
      </p:sp>
      <p:sp>
        <p:nvSpPr>
          <p:cNvPr id="197" name="TextBox 196">
            <a:extLst>
              <a:ext uri="{FF2B5EF4-FFF2-40B4-BE49-F238E27FC236}">
                <a16:creationId xmlns:a16="http://schemas.microsoft.com/office/drawing/2014/main" id="{C3577005-EA46-BC46-B53C-D128E51DF04A}"/>
              </a:ext>
            </a:extLst>
          </p:cNvPr>
          <p:cNvSpPr txBox="1"/>
          <p:nvPr/>
        </p:nvSpPr>
        <p:spPr>
          <a:xfrm>
            <a:off x="289768" y="3135461"/>
            <a:ext cx="257959" cy="161583"/>
          </a:xfrm>
          <a:prstGeom prst="rect">
            <a:avLst/>
          </a:prstGeom>
          <a:noFill/>
        </p:spPr>
        <p:txBody>
          <a:bodyPr wrap="square" lIns="0" tIns="0" rIns="0" bIns="0" rtlCol="0">
            <a:spAutoFit/>
          </a:bodyPr>
          <a:lstStyle/>
          <a:p>
            <a:pPr algn="r"/>
            <a:r>
              <a:rPr lang="en-US" sz="1050" dirty="0">
                <a:solidFill>
                  <a:schemeClr val="tx1"/>
                </a:solidFill>
              </a:rPr>
              <a:t>20</a:t>
            </a:r>
          </a:p>
        </p:txBody>
      </p:sp>
      <p:sp>
        <p:nvSpPr>
          <p:cNvPr id="199" name="TextBox 198">
            <a:extLst>
              <a:ext uri="{FF2B5EF4-FFF2-40B4-BE49-F238E27FC236}">
                <a16:creationId xmlns:a16="http://schemas.microsoft.com/office/drawing/2014/main" id="{D05A4B9B-72AF-D64F-8E76-51B02F5A180F}"/>
              </a:ext>
            </a:extLst>
          </p:cNvPr>
          <p:cNvSpPr txBox="1"/>
          <p:nvPr/>
        </p:nvSpPr>
        <p:spPr>
          <a:xfrm>
            <a:off x="289768" y="3473182"/>
            <a:ext cx="257959" cy="161583"/>
          </a:xfrm>
          <a:prstGeom prst="rect">
            <a:avLst/>
          </a:prstGeom>
          <a:noFill/>
        </p:spPr>
        <p:txBody>
          <a:bodyPr wrap="square" lIns="0" tIns="0" rIns="0" bIns="0" rtlCol="0">
            <a:spAutoFit/>
          </a:bodyPr>
          <a:lstStyle/>
          <a:p>
            <a:pPr algn="r"/>
            <a:r>
              <a:rPr lang="en-US" sz="1050" dirty="0">
                <a:solidFill>
                  <a:schemeClr val="tx1"/>
                </a:solidFill>
              </a:rPr>
              <a:t>0</a:t>
            </a:r>
          </a:p>
        </p:txBody>
      </p:sp>
      <p:sp>
        <p:nvSpPr>
          <p:cNvPr id="201" name="TextBox 200">
            <a:extLst>
              <a:ext uri="{FF2B5EF4-FFF2-40B4-BE49-F238E27FC236}">
                <a16:creationId xmlns:a16="http://schemas.microsoft.com/office/drawing/2014/main" id="{5574A688-C092-4D4A-94D5-0DA4DA23AE09}"/>
              </a:ext>
            </a:extLst>
          </p:cNvPr>
          <p:cNvSpPr txBox="1"/>
          <p:nvPr/>
        </p:nvSpPr>
        <p:spPr>
          <a:xfrm>
            <a:off x="285770" y="3624199"/>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-20</a:t>
            </a:r>
          </a:p>
        </p:txBody>
      </p:sp>
      <p:sp>
        <p:nvSpPr>
          <p:cNvPr id="203" name="TextBox 202">
            <a:extLst>
              <a:ext uri="{FF2B5EF4-FFF2-40B4-BE49-F238E27FC236}">
                <a16:creationId xmlns:a16="http://schemas.microsoft.com/office/drawing/2014/main" id="{661BCBE2-99C0-E446-AB68-21FEA55654E4}"/>
              </a:ext>
            </a:extLst>
          </p:cNvPr>
          <p:cNvSpPr txBox="1"/>
          <p:nvPr/>
        </p:nvSpPr>
        <p:spPr>
          <a:xfrm>
            <a:off x="286703" y="3977546"/>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-40</a:t>
            </a:r>
          </a:p>
        </p:txBody>
      </p:sp>
      <p:sp>
        <p:nvSpPr>
          <p:cNvPr id="205" name="TextBox 204">
            <a:extLst>
              <a:ext uri="{FF2B5EF4-FFF2-40B4-BE49-F238E27FC236}">
                <a16:creationId xmlns:a16="http://schemas.microsoft.com/office/drawing/2014/main" id="{42D0C551-4574-8649-9DA0-7519A1FD0053}"/>
              </a:ext>
            </a:extLst>
          </p:cNvPr>
          <p:cNvSpPr txBox="1"/>
          <p:nvPr/>
        </p:nvSpPr>
        <p:spPr>
          <a:xfrm>
            <a:off x="275654" y="4325738"/>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-60</a:t>
            </a:r>
          </a:p>
        </p:txBody>
      </p:sp>
      <p:sp>
        <p:nvSpPr>
          <p:cNvPr id="207" name="TextBox 206">
            <a:extLst>
              <a:ext uri="{FF2B5EF4-FFF2-40B4-BE49-F238E27FC236}">
                <a16:creationId xmlns:a16="http://schemas.microsoft.com/office/drawing/2014/main" id="{727F6696-CAF2-D94C-802E-3EA486521977}"/>
              </a:ext>
            </a:extLst>
          </p:cNvPr>
          <p:cNvSpPr txBox="1"/>
          <p:nvPr/>
        </p:nvSpPr>
        <p:spPr>
          <a:xfrm>
            <a:off x="273542" y="4650852"/>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-80</a:t>
            </a:r>
          </a:p>
        </p:txBody>
      </p:sp>
      <p:sp>
        <p:nvSpPr>
          <p:cNvPr id="209" name="TextBox 208">
            <a:extLst>
              <a:ext uri="{FF2B5EF4-FFF2-40B4-BE49-F238E27FC236}">
                <a16:creationId xmlns:a16="http://schemas.microsoft.com/office/drawing/2014/main" id="{3057C5FD-6392-1A4E-BBAB-106F496D3E99}"/>
              </a:ext>
            </a:extLst>
          </p:cNvPr>
          <p:cNvSpPr txBox="1"/>
          <p:nvPr/>
        </p:nvSpPr>
        <p:spPr>
          <a:xfrm>
            <a:off x="132235" y="5163610"/>
            <a:ext cx="415492" cy="161583"/>
          </a:xfrm>
          <a:prstGeom prst="rect">
            <a:avLst/>
          </a:prstGeom>
          <a:noFill/>
        </p:spPr>
        <p:txBody>
          <a:bodyPr wrap="square" lIns="0" tIns="0" rIns="0" bIns="0" rtlCol="0">
            <a:spAutoFit/>
          </a:bodyPr>
          <a:lstStyle/>
          <a:p>
            <a:pPr algn="r"/>
            <a:r>
              <a:rPr lang="en-US" sz="1050" dirty="0">
                <a:solidFill>
                  <a:schemeClr val="tx1"/>
                </a:solidFill>
              </a:rPr>
              <a:t>-100</a:t>
            </a:r>
          </a:p>
        </p:txBody>
      </p:sp>
      <p:grpSp>
        <p:nvGrpSpPr>
          <p:cNvPr id="221" name="Group 220">
            <a:extLst>
              <a:ext uri="{FF2B5EF4-FFF2-40B4-BE49-F238E27FC236}">
                <a16:creationId xmlns:a16="http://schemas.microsoft.com/office/drawing/2014/main" id="{0D994042-6BC6-0E4F-9C5C-5816F031A400}"/>
              </a:ext>
            </a:extLst>
          </p:cNvPr>
          <p:cNvGrpSpPr/>
          <p:nvPr/>
        </p:nvGrpSpPr>
        <p:grpSpPr>
          <a:xfrm>
            <a:off x="1109413" y="1863702"/>
            <a:ext cx="4996751" cy="611449"/>
            <a:chOff x="-1226608" y="1313312"/>
            <a:chExt cx="8674563" cy="803906"/>
          </a:xfrm>
        </p:grpSpPr>
        <p:sp>
          <p:nvSpPr>
            <p:cNvPr id="214" name="Rectangle 213">
              <a:extLst>
                <a:ext uri="{FF2B5EF4-FFF2-40B4-BE49-F238E27FC236}">
                  <a16:creationId xmlns:a16="http://schemas.microsoft.com/office/drawing/2014/main" id="{6800ED07-178B-B646-A424-4ED77DE06F2E}"/>
                </a:ext>
              </a:extLst>
            </p:cNvPr>
            <p:cNvSpPr/>
            <p:nvPr/>
          </p:nvSpPr>
          <p:spPr>
            <a:xfrm>
              <a:off x="4328160" y="1817902"/>
              <a:ext cx="284480" cy="21471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5" name="TextBox 214">
              <a:extLst>
                <a:ext uri="{FF2B5EF4-FFF2-40B4-BE49-F238E27FC236}">
                  <a16:creationId xmlns:a16="http://schemas.microsoft.com/office/drawing/2014/main" id="{54BC6DEE-4AC3-4046-A040-BB0A494463D7}"/>
                </a:ext>
              </a:extLst>
            </p:cNvPr>
            <p:cNvSpPr txBox="1"/>
            <p:nvPr/>
          </p:nvSpPr>
          <p:spPr>
            <a:xfrm>
              <a:off x="4563020" y="1740855"/>
              <a:ext cx="773547" cy="364186"/>
            </a:xfrm>
            <a:prstGeom prst="rect">
              <a:avLst/>
            </a:prstGeom>
            <a:noFill/>
          </p:spPr>
          <p:txBody>
            <a:bodyPr wrap="square" rtlCol="0">
              <a:spAutoFit/>
            </a:bodyPr>
            <a:lstStyle/>
            <a:p>
              <a:r>
                <a:rPr lang="en-US" sz="1200" dirty="0">
                  <a:solidFill>
                    <a:schemeClr val="tx1"/>
                  </a:solidFill>
                </a:rPr>
                <a:t>PR</a:t>
              </a:r>
            </a:p>
          </p:txBody>
        </p:sp>
        <p:sp>
          <p:nvSpPr>
            <p:cNvPr id="216" name="Rectangle 215">
              <a:extLst>
                <a:ext uri="{FF2B5EF4-FFF2-40B4-BE49-F238E27FC236}">
                  <a16:creationId xmlns:a16="http://schemas.microsoft.com/office/drawing/2014/main" id="{D4BFDC37-FD3B-2149-A92C-14B3ABDB0A0B}"/>
                </a:ext>
              </a:extLst>
            </p:cNvPr>
            <p:cNvSpPr/>
            <p:nvPr/>
          </p:nvSpPr>
          <p:spPr>
            <a:xfrm>
              <a:off x="5371010" y="1817902"/>
              <a:ext cx="284480" cy="21471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7" name="TextBox 216">
              <a:extLst>
                <a:ext uri="{FF2B5EF4-FFF2-40B4-BE49-F238E27FC236}">
                  <a16:creationId xmlns:a16="http://schemas.microsoft.com/office/drawing/2014/main" id="{45DE4BAC-078A-A94D-92F2-3ADBFED283E0}"/>
                </a:ext>
              </a:extLst>
            </p:cNvPr>
            <p:cNvSpPr txBox="1"/>
            <p:nvPr/>
          </p:nvSpPr>
          <p:spPr>
            <a:xfrm>
              <a:off x="5588416" y="1743901"/>
              <a:ext cx="691382" cy="364186"/>
            </a:xfrm>
            <a:prstGeom prst="rect">
              <a:avLst/>
            </a:prstGeom>
            <a:noFill/>
          </p:spPr>
          <p:txBody>
            <a:bodyPr wrap="square" rtlCol="0">
              <a:spAutoFit/>
            </a:bodyPr>
            <a:lstStyle/>
            <a:p>
              <a:r>
                <a:rPr lang="en-US" sz="1200" dirty="0">
                  <a:solidFill>
                    <a:schemeClr val="tx1"/>
                  </a:solidFill>
                </a:rPr>
                <a:t>SD</a:t>
              </a:r>
            </a:p>
          </p:txBody>
        </p:sp>
        <p:sp>
          <p:nvSpPr>
            <p:cNvPr id="218" name="Rectangle 217">
              <a:extLst>
                <a:ext uri="{FF2B5EF4-FFF2-40B4-BE49-F238E27FC236}">
                  <a16:creationId xmlns:a16="http://schemas.microsoft.com/office/drawing/2014/main" id="{5F8CEC5A-6BFF-9143-A2A3-31CA10291684}"/>
                </a:ext>
              </a:extLst>
            </p:cNvPr>
            <p:cNvSpPr/>
            <p:nvPr/>
          </p:nvSpPr>
          <p:spPr>
            <a:xfrm>
              <a:off x="6413858" y="1817902"/>
              <a:ext cx="284480" cy="21471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9" name="TextBox 218">
              <a:extLst>
                <a:ext uri="{FF2B5EF4-FFF2-40B4-BE49-F238E27FC236}">
                  <a16:creationId xmlns:a16="http://schemas.microsoft.com/office/drawing/2014/main" id="{5C43B283-E282-3A49-8724-E5DDF92B2588}"/>
                </a:ext>
              </a:extLst>
            </p:cNvPr>
            <p:cNvSpPr txBox="1"/>
            <p:nvPr/>
          </p:nvSpPr>
          <p:spPr>
            <a:xfrm>
              <a:off x="6609223" y="1753032"/>
              <a:ext cx="838732" cy="364186"/>
            </a:xfrm>
            <a:prstGeom prst="rect">
              <a:avLst/>
            </a:prstGeom>
            <a:noFill/>
          </p:spPr>
          <p:txBody>
            <a:bodyPr wrap="square" rtlCol="0">
              <a:spAutoFit/>
            </a:bodyPr>
            <a:lstStyle/>
            <a:p>
              <a:r>
                <a:rPr lang="en-US" sz="1200" dirty="0">
                  <a:solidFill>
                    <a:schemeClr val="tx1"/>
                  </a:solidFill>
                </a:rPr>
                <a:t>PD</a:t>
              </a:r>
            </a:p>
          </p:txBody>
        </p:sp>
        <p:sp>
          <p:nvSpPr>
            <p:cNvPr id="220" name="TextBox 219">
              <a:extLst>
                <a:ext uri="{FF2B5EF4-FFF2-40B4-BE49-F238E27FC236}">
                  <a16:creationId xmlns:a16="http://schemas.microsoft.com/office/drawing/2014/main" id="{BA79B92B-D5B2-FA45-AC56-619442042E1B}"/>
                </a:ext>
              </a:extLst>
            </p:cNvPr>
            <p:cNvSpPr txBox="1"/>
            <p:nvPr/>
          </p:nvSpPr>
          <p:spPr>
            <a:xfrm>
              <a:off x="-1226608" y="1313312"/>
              <a:ext cx="7731508" cy="404652"/>
            </a:xfrm>
            <a:prstGeom prst="rect">
              <a:avLst/>
            </a:prstGeom>
            <a:noFill/>
          </p:spPr>
          <p:txBody>
            <a:bodyPr wrap="square" rtlCol="0">
              <a:spAutoFit/>
            </a:bodyPr>
            <a:lstStyle/>
            <a:p>
              <a:r>
                <a:rPr lang="en-US" sz="1400" b="1" dirty="0">
                  <a:solidFill>
                    <a:schemeClr val="tx1"/>
                  </a:solidFill>
                </a:rPr>
                <a:t>Best overall response in target </a:t>
              </a:r>
              <a:r>
                <a:rPr lang="en-US" sz="1400" b="1" dirty="0" err="1">
                  <a:solidFill>
                    <a:schemeClr val="tx1"/>
                  </a:solidFill>
                </a:rPr>
                <a:t>population</a:t>
              </a:r>
              <a:r>
                <a:rPr lang="en-US" sz="1400" b="1" baseline="30000" dirty="0" err="1">
                  <a:solidFill>
                    <a:schemeClr val="tx1"/>
                  </a:solidFill>
                </a:rPr>
                <a:t>a</a:t>
              </a:r>
              <a:r>
                <a:rPr lang="en-US" sz="1400" b="1" dirty="0">
                  <a:solidFill>
                    <a:schemeClr val="tx1"/>
                  </a:solidFill>
                </a:rPr>
                <a:t> (n=29)</a:t>
              </a:r>
            </a:p>
          </p:txBody>
        </p:sp>
      </p:grpSp>
      <p:sp>
        <p:nvSpPr>
          <p:cNvPr id="223" name="TextBox 222">
            <a:extLst>
              <a:ext uri="{FF2B5EF4-FFF2-40B4-BE49-F238E27FC236}">
                <a16:creationId xmlns:a16="http://schemas.microsoft.com/office/drawing/2014/main" id="{8C502F20-034F-9844-A389-40ACC7F08B01}"/>
              </a:ext>
            </a:extLst>
          </p:cNvPr>
          <p:cNvSpPr txBox="1"/>
          <p:nvPr/>
        </p:nvSpPr>
        <p:spPr>
          <a:xfrm rot="16200000">
            <a:off x="-1563058" y="3707193"/>
            <a:ext cx="3481755" cy="261610"/>
          </a:xfrm>
          <a:prstGeom prst="rect">
            <a:avLst/>
          </a:prstGeom>
          <a:noFill/>
        </p:spPr>
        <p:txBody>
          <a:bodyPr wrap="square" rtlCol="0">
            <a:spAutoFit/>
          </a:bodyPr>
          <a:lstStyle/>
          <a:p>
            <a:pPr algn="ctr"/>
            <a:r>
              <a:rPr lang="en-US" sz="1100" dirty="0">
                <a:solidFill>
                  <a:schemeClr val="tx1"/>
                </a:solidFill>
              </a:rPr>
              <a:t>Change from baseline in </a:t>
            </a:r>
            <a:r>
              <a:rPr lang="en-US" sz="1100" dirty="0" err="1">
                <a:solidFill>
                  <a:schemeClr val="tx1"/>
                </a:solidFill>
              </a:rPr>
              <a:t>SoD</a:t>
            </a:r>
            <a:r>
              <a:rPr lang="en-US" sz="1100" dirty="0">
                <a:solidFill>
                  <a:schemeClr val="tx1"/>
                </a:solidFill>
              </a:rPr>
              <a:t> of target lesions, %</a:t>
            </a:r>
          </a:p>
        </p:txBody>
      </p:sp>
      <p:cxnSp>
        <p:nvCxnSpPr>
          <p:cNvPr id="222" name="Straight Connector 221">
            <a:extLst>
              <a:ext uri="{FF2B5EF4-FFF2-40B4-BE49-F238E27FC236}">
                <a16:creationId xmlns:a16="http://schemas.microsoft.com/office/drawing/2014/main" id="{B6540F87-202B-1A45-824A-17C7FA8AF629}"/>
              </a:ext>
            </a:extLst>
          </p:cNvPr>
          <p:cNvCxnSpPr>
            <a:cxnSpLocks/>
          </p:cNvCxnSpPr>
          <p:nvPr/>
        </p:nvCxnSpPr>
        <p:spPr>
          <a:xfrm>
            <a:off x="6548422" y="3111817"/>
            <a:ext cx="548038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6" name="object 6">
            <a:extLst>
              <a:ext uri="{FF2B5EF4-FFF2-40B4-BE49-F238E27FC236}">
                <a16:creationId xmlns:a16="http://schemas.microsoft.com/office/drawing/2014/main" id="{660FDD21-D681-A74F-8DE8-10BCD6937720}"/>
              </a:ext>
            </a:extLst>
          </p:cNvPr>
          <p:cNvGrpSpPr/>
          <p:nvPr/>
        </p:nvGrpSpPr>
        <p:grpSpPr>
          <a:xfrm>
            <a:off x="6513411" y="2325484"/>
            <a:ext cx="5515393" cy="2920596"/>
            <a:chOff x="1762191" y="1500381"/>
            <a:chExt cx="7928136" cy="3179445"/>
          </a:xfrm>
        </p:grpSpPr>
        <p:sp>
          <p:nvSpPr>
            <p:cNvPr id="260" name="object 10">
              <a:extLst>
                <a:ext uri="{FF2B5EF4-FFF2-40B4-BE49-F238E27FC236}">
                  <a16:creationId xmlns:a16="http://schemas.microsoft.com/office/drawing/2014/main" id="{0329037F-74FD-3349-A597-6ED7C125F1B7}"/>
                </a:ext>
              </a:extLst>
            </p:cNvPr>
            <p:cNvSpPr/>
            <p:nvPr/>
          </p:nvSpPr>
          <p:spPr>
            <a:xfrm>
              <a:off x="1960774"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1" name="object 11">
              <a:extLst>
                <a:ext uri="{FF2B5EF4-FFF2-40B4-BE49-F238E27FC236}">
                  <a16:creationId xmlns:a16="http://schemas.microsoft.com/office/drawing/2014/main" id="{13BE5C85-042F-0A42-A795-A261FF184B9D}"/>
                </a:ext>
              </a:extLst>
            </p:cNvPr>
            <p:cNvSpPr/>
            <p:nvPr/>
          </p:nvSpPr>
          <p:spPr>
            <a:xfrm>
              <a:off x="2142996" y="2666448"/>
              <a:ext cx="0" cy="53340"/>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2" name="object 12">
              <a:extLst>
                <a:ext uri="{FF2B5EF4-FFF2-40B4-BE49-F238E27FC236}">
                  <a16:creationId xmlns:a16="http://schemas.microsoft.com/office/drawing/2014/main" id="{E1AD687A-8A94-DA47-9C6D-9989E9A49915}"/>
                </a:ext>
              </a:extLst>
            </p:cNvPr>
            <p:cNvSpPr/>
            <p:nvPr/>
          </p:nvSpPr>
          <p:spPr>
            <a:xfrm>
              <a:off x="1812518" y="1500381"/>
              <a:ext cx="0" cy="3179445"/>
            </a:xfrm>
            <a:custGeom>
              <a:avLst/>
              <a:gdLst/>
              <a:ahLst/>
              <a:cxnLst/>
              <a:rect l="l" t="t" r="r" b="b"/>
              <a:pathLst>
                <a:path h="3179445">
                  <a:moveTo>
                    <a:pt x="0" y="0"/>
                  </a:moveTo>
                  <a:lnTo>
                    <a:pt x="0" y="3179419"/>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3" name="object 13">
              <a:extLst>
                <a:ext uri="{FF2B5EF4-FFF2-40B4-BE49-F238E27FC236}">
                  <a16:creationId xmlns:a16="http://schemas.microsoft.com/office/drawing/2014/main" id="{FF46CAF6-5E23-5943-8A21-022FB1F0D3EE}"/>
                </a:ext>
              </a:extLst>
            </p:cNvPr>
            <p:cNvSpPr/>
            <p:nvPr/>
          </p:nvSpPr>
          <p:spPr>
            <a:xfrm>
              <a:off x="1764981" y="2723598"/>
              <a:ext cx="50800" cy="0"/>
            </a:xfrm>
            <a:custGeom>
              <a:avLst/>
              <a:gdLst/>
              <a:ahLst/>
              <a:cxnLst/>
              <a:rect l="l" t="t" r="r" b="b"/>
              <a:pathLst>
                <a:path w="50800">
                  <a:moveTo>
                    <a:pt x="0" y="0"/>
                  </a:moveTo>
                  <a:lnTo>
                    <a:pt x="5033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4" name="object 14">
              <a:extLst>
                <a:ext uri="{FF2B5EF4-FFF2-40B4-BE49-F238E27FC236}">
                  <a16:creationId xmlns:a16="http://schemas.microsoft.com/office/drawing/2014/main" id="{45BAC7FE-0120-BF43-A450-90EC2EEEBAA6}"/>
                </a:ext>
              </a:extLst>
            </p:cNvPr>
            <p:cNvSpPr/>
            <p:nvPr/>
          </p:nvSpPr>
          <p:spPr>
            <a:xfrm>
              <a:off x="1762191" y="254000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5" name="object 15">
              <a:extLst>
                <a:ext uri="{FF2B5EF4-FFF2-40B4-BE49-F238E27FC236}">
                  <a16:creationId xmlns:a16="http://schemas.microsoft.com/office/drawing/2014/main" id="{BE4CDC47-522B-064E-80B7-7DB7C0E2B4F5}"/>
                </a:ext>
              </a:extLst>
            </p:cNvPr>
            <p:cNvSpPr/>
            <p:nvPr/>
          </p:nvSpPr>
          <p:spPr>
            <a:xfrm>
              <a:off x="1762191" y="235640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6" name="object 16">
              <a:extLst>
                <a:ext uri="{FF2B5EF4-FFF2-40B4-BE49-F238E27FC236}">
                  <a16:creationId xmlns:a16="http://schemas.microsoft.com/office/drawing/2014/main" id="{1FAB56A1-D247-2641-9D2C-B60A55901399}"/>
                </a:ext>
              </a:extLst>
            </p:cNvPr>
            <p:cNvSpPr/>
            <p:nvPr/>
          </p:nvSpPr>
          <p:spPr>
            <a:xfrm>
              <a:off x="1762191" y="217281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7" name="object 17">
              <a:extLst>
                <a:ext uri="{FF2B5EF4-FFF2-40B4-BE49-F238E27FC236}">
                  <a16:creationId xmlns:a16="http://schemas.microsoft.com/office/drawing/2014/main" id="{1DFACC99-5A03-3240-872C-FC21DA185F17}"/>
                </a:ext>
              </a:extLst>
            </p:cNvPr>
            <p:cNvSpPr/>
            <p:nvPr/>
          </p:nvSpPr>
          <p:spPr>
            <a:xfrm>
              <a:off x="1762191" y="1989213"/>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8" name="object 18">
              <a:extLst>
                <a:ext uri="{FF2B5EF4-FFF2-40B4-BE49-F238E27FC236}">
                  <a16:creationId xmlns:a16="http://schemas.microsoft.com/office/drawing/2014/main" id="{754BE315-7F53-D343-A8AB-E3023D6871AB}"/>
                </a:ext>
              </a:extLst>
            </p:cNvPr>
            <p:cNvSpPr/>
            <p:nvPr/>
          </p:nvSpPr>
          <p:spPr>
            <a:xfrm>
              <a:off x="1762191" y="180561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69" name="object 19">
              <a:extLst>
                <a:ext uri="{FF2B5EF4-FFF2-40B4-BE49-F238E27FC236}">
                  <a16:creationId xmlns:a16="http://schemas.microsoft.com/office/drawing/2014/main" id="{FC9E9539-D35E-3C4D-805A-78EFF5843C9C}"/>
                </a:ext>
              </a:extLst>
            </p:cNvPr>
            <p:cNvSpPr/>
            <p:nvPr/>
          </p:nvSpPr>
          <p:spPr>
            <a:xfrm>
              <a:off x="1762191" y="162202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0" name="object 20">
              <a:extLst>
                <a:ext uri="{FF2B5EF4-FFF2-40B4-BE49-F238E27FC236}">
                  <a16:creationId xmlns:a16="http://schemas.microsoft.com/office/drawing/2014/main" id="{7C7EE1F5-DA4D-0045-8DE4-77CD6D9CEF9D}"/>
                </a:ext>
              </a:extLst>
            </p:cNvPr>
            <p:cNvSpPr/>
            <p:nvPr/>
          </p:nvSpPr>
          <p:spPr>
            <a:xfrm>
              <a:off x="1780364" y="16587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1" name="object 21">
              <a:extLst>
                <a:ext uri="{FF2B5EF4-FFF2-40B4-BE49-F238E27FC236}">
                  <a16:creationId xmlns:a16="http://schemas.microsoft.com/office/drawing/2014/main" id="{74390E9D-557C-564F-9E4E-2C4A62F292A1}"/>
                </a:ext>
              </a:extLst>
            </p:cNvPr>
            <p:cNvSpPr/>
            <p:nvPr/>
          </p:nvSpPr>
          <p:spPr>
            <a:xfrm>
              <a:off x="1780364" y="169546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2" name="object 22">
              <a:extLst>
                <a:ext uri="{FF2B5EF4-FFF2-40B4-BE49-F238E27FC236}">
                  <a16:creationId xmlns:a16="http://schemas.microsoft.com/office/drawing/2014/main" id="{60660565-3A4E-4C4A-9CBC-E3B4BEA4A9F3}"/>
                </a:ext>
              </a:extLst>
            </p:cNvPr>
            <p:cNvSpPr/>
            <p:nvPr/>
          </p:nvSpPr>
          <p:spPr>
            <a:xfrm>
              <a:off x="1780364" y="17321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3" name="object 23">
              <a:extLst>
                <a:ext uri="{FF2B5EF4-FFF2-40B4-BE49-F238E27FC236}">
                  <a16:creationId xmlns:a16="http://schemas.microsoft.com/office/drawing/2014/main" id="{146911D6-218C-4B43-A2F8-5C6C3272B9FD}"/>
                </a:ext>
              </a:extLst>
            </p:cNvPr>
            <p:cNvSpPr/>
            <p:nvPr/>
          </p:nvSpPr>
          <p:spPr>
            <a:xfrm>
              <a:off x="1780364" y="176889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4" name="object 24">
              <a:extLst>
                <a:ext uri="{FF2B5EF4-FFF2-40B4-BE49-F238E27FC236}">
                  <a16:creationId xmlns:a16="http://schemas.microsoft.com/office/drawing/2014/main" id="{F113065F-C56E-9C44-8F35-015458609DE7}"/>
                </a:ext>
              </a:extLst>
            </p:cNvPr>
            <p:cNvSpPr/>
            <p:nvPr/>
          </p:nvSpPr>
          <p:spPr>
            <a:xfrm>
              <a:off x="1780364" y="18423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5" name="object 25">
              <a:extLst>
                <a:ext uri="{FF2B5EF4-FFF2-40B4-BE49-F238E27FC236}">
                  <a16:creationId xmlns:a16="http://schemas.microsoft.com/office/drawing/2014/main" id="{1387C3CD-BF36-EF41-B646-E543D4F49C4C}"/>
                </a:ext>
              </a:extLst>
            </p:cNvPr>
            <p:cNvSpPr/>
            <p:nvPr/>
          </p:nvSpPr>
          <p:spPr>
            <a:xfrm>
              <a:off x="1780364" y="18790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6" name="object 26">
              <a:extLst>
                <a:ext uri="{FF2B5EF4-FFF2-40B4-BE49-F238E27FC236}">
                  <a16:creationId xmlns:a16="http://schemas.microsoft.com/office/drawing/2014/main" id="{4165BBE3-F12B-B04E-82C8-AE0FCAAE27D5}"/>
                </a:ext>
              </a:extLst>
            </p:cNvPr>
            <p:cNvSpPr/>
            <p:nvPr/>
          </p:nvSpPr>
          <p:spPr>
            <a:xfrm>
              <a:off x="1780364" y="191577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7" name="object 27">
              <a:extLst>
                <a:ext uri="{FF2B5EF4-FFF2-40B4-BE49-F238E27FC236}">
                  <a16:creationId xmlns:a16="http://schemas.microsoft.com/office/drawing/2014/main" id="{5086A662-6235-CB4F-82CA-06C9C351F8AC}"/>
                </a:ext>
              </a:extLst>
            </p:cNvPr>
            <p:cNvSpPr/>
            <p:nvPr/>
          </p:nvSpPr>
          <p:spPr>
            <a:xfrm>
              <a:off x="1780364" y="19524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8" name="object 28">
              <a:extLst>
                <a:ext uri="{FF2B5EF4-FFF2-40B4-BE49-F238E27FC236}">
                  <a16:creationId xmlns:a16="http://schemas.microsoft.com/office/drawing/2014/main" id="{C0607B38-4C14-AE4D-B365-89835026445E}"/>
                </a:ext>
              </a:extLst>
            </p:cNvPr>
            <p:cNvSpPr/>
            <p:nvPr/>
          </p:nvSpPr>
          <p:spPr>
            <a:xfrm>
              <a:off x="1780364" y="202593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79" name="object 29">
              <a:extLst>
                <a:ext uri="{FF2B5EF4-FFF2-40B4-BE49-F238E27FC236}">
                  <a16:creationId xmlns:a16="http://schemas.microsoft.com/office/drawing/2014/main" id="{35DA139B-A192-C949-A14A-223C99FCA0A1}"/>
                </a:ext>
              </a:extLst>
            </p:cNvPr>
            <p:cNvSpPr/>
            <p:nvPr/>
          </p:nvSpPr>
          <p:spPr>
            <a:xfrm>
              <a:off x="1780364" y="206265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0" name="object 30">
              <a:extLst>
                <a:ext uri="{FF2B5EF4-FFF2-40B4-BE49-F238E27FC236}">
                  <a16:creationId xmlns:a16="http://schemas.microsoft.com/office/drawing/2014/main" id="{BD32AA18-9AE6-5045-9C93-11030F829273}"/>
                </a:ext>
              </a:extLst>
            </p:cNvPr>
            <p:cNvSpPr/>
            <p:nvPr/>
          </p:nvSpPr>
          <p:spPr>
            <a:xfrm>
              <a:off x="1780364" y="20993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1" name="object 31">
              <a:extLst>
                <a:ext uri="{FF2B5EF4-FFF2-40B4-BE49-F238E27FC236}">
                  <a16:creationId xmlns:a16="http://schemas.microsoft.com/office/drawing/2014/main" id="{C97AF33D-E626-154F-AAFF-1819EEAD0C8E}"/>
                </a:ext>
              </a:extLst>
            </p:cNvPr>
            <p:cNvSpPr/>
            <p:nvPr/>
          </p:nvSpPr>
          <p:spPr>
            <a:xfrm>
              <a:off x="1780364" y="213609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2" name="object 32">
              <a:extLst>
                <a:ext uri="{FF2B5EF4-FFF2-40B4-BE49-F238E27FC236}">
                  <a16:creationId xmlns:a16="http://schemas.microsoft.com/office/drawing/2014/main" id="{20D0D1DF-631B-334C-8DD5-EC50330FFAE1}"/>
                </a:ext>
              </a:extLst>
            </p:cNvPr>
            <p:cNvSpPr/>
            <p:nvPr/>
          </p:nvSpPr>
          <p:spPr>
            <a:xfrm>
              <a:off x="1780364" y="22095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3" name="object 33">
              <a:extLst>
                <a:ext uri="{FF2B5EF4-FFF2-40B4-BE49-F238E27FC236}">
                  <a16:creationId xmlns:a16="http://schemas.microsoft.com/office/drawing/2014/main" id="{B3C7B0DE-FBC8-3F4E-A157-A88E17E4BE48}"/>
                </a:ext>
              </a:extLst>
            </p:cNvPr>
            <p:cNvSpPr/>
            <p:nvPr/>
          </p:nvSpPr>
          <p:spPr>
            <a:xfrm>
              <a:off x="1780364" y="224624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4" name="object 34">
              <a:extLst>
                <a:ext uri="{FF2B5EF4-FFF2-40B4-BE49-F238E27FC236}">
                  <a16:creationId xmlns:a16="http://schemas.microsoft.com/office/drawing/2014/main" id="{D57C494A-7757-4E4A-A508-38176731A4DA}"/>
                </a:ext>
              </a:extLst>
            </p:cNvPr>
            <p:cNvSpPr/>
            <p:nvPr/>
          </p:nvSpPr>
          <p:spPr>
            <a:xfrm>
              <a:off x="1780364" y="228296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5" name="object 35">
              <a:extLst>
                <a:ext uri="{FF2B5EF4-FFF2-40B4-BE49-F238E27FC236}">
                  <a16:creationId xmlns:a16="http://schemas.microsoft.com/office/drawing/2014/main" id="{A99FFD83-20A2-BB43-8945-18D457B96E1F}"/>
                </a:ext>
              </a:extLst>
            </p:cNvPr>
            <p:cNvSpPr/>
            <p:nvPr/>
          </p:nvSpPr>
          <p:spPr>
            <a:xfrm>
              <a:off x="1780364" y="231968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6" name="object 36">
              <a:extLst>
                <a:ext uri="{FF2B5EF4-FFF2-40B4-BE49-F238E27FC236}">
                  <a16:creationId xmlns:a16="http://schemas.microsoft.com/office/drawing/2014/main" id="{1EC83EA3-2CB5-514E-89D4-A287BD6E5C77}"/>
                </a:ext>
              </a:extLst>
            </p:cNvPr>
            <p:cNvSpPr/>
            <p:nvPr/>
          </p:nvSpPr>
          <p:spPr>
            <a:xfrm>
              <a:off x="1780364" y="23931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7" name="object 37">
              <a:extLst>
                <a:ext uri="{FF2B5EF4-FFF2-40B4-BE49-F238E27FC236}">
                  <a16:creationId xmlns:a16="http://schemas.microsoft.com/office/drawing/2014/main" id="{573A484E-C14B-F946-A8AC-A772FBEBC7A0}"/>
                </a:ext>
              </a:extLst>
            </p:cNvPr>
            <p:cNvSpPr/>
            <p:nvPr/>
          </p:nvSpPr>
          <p:spPr>
            <a:xfrm>
              <a:off x="1780364" y="24298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8" name="object 38">
              <a:extLst>
                <a:ext uri="{FF2B5EF4-FFF2-40B4-BE49-F238E27FC236}">
                  <a16:creationId xmlns:a16="http://schemas.microsoft.com/office/drawing/2014/main" id="{E413CBB8-B544-0F48-8B10-2EEA2C664EBA}"/>
                </a:ext>
              </a:extLst>
            </p:cNvPr>
            <p:cNvSpPr/>
            <p:nvPr/>
          </p:nvSpPr>
          <p:spPr>
            <a:xfrm>
              <a:off x="1780364" y="24665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89" name="object 39">
              <a:extLst>
                <a:ext uri="{FF2B5EF4-FFF2-40B4-BE49-F238E27FC236}">
                  <a16:creationId xmlns:a16="http://schemas.microsoft.com/office/drawing/2014/main" id="{056DC79D-D10A-B64C-8C7F-1D31671D277C}"/>
                </a:ext>
              </a:extLst>
            </p:cNvPr>
            <p:cNvSpPr/>
            <p:nvPr/>
          </p:nvSpPr>
          <p:spPr>
            <a:xfrm>
              <a:off x="1780364" y="25032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0" name="object 40">
              <a:extLst>
                <a:ext uri="{FF2B5EF4-FFF2-40B4-BE49-F238E27FC236}">
                  <a16:creationId xmlns:a16="http://schemas.microsoft.com/office/drawing/2014/main" id="{10F269B1-FEA4-4746-A943-3CD5682878EB}"/>
                </a:ext>
              </a:extLst>
            </p:cNvPr>
            <p:cNvSpPr/>
            <p:nvPr/>
          </p:nvSpPr>
          <p:spPr>
            <a:xfrm>
              <a:off x="1780364" y="257672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1" name="object 41">
              <a:extLst>
                <a:ext uri="{FF2B5EF4-FFF2-40B4-BE49-F238E27FC236}">
                  <a16:creationId xmlns:a16="http://schemas.microsoft.com/office/drawing/2014/main" id="{FE693721-10DA-E74E-A43A-336C565C7F7F}"/>
                </a:ext>
              </a:extLst>
            </p:cNvPr>
            <p:cNvSpPr/>
            <p:nvPr/>
          </p:nvSpPr>
          <p:spPr>
            <a:xfrm>
              <a:off x="1780364" y="26134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2" name="object 42">
              <a:extLst>
                <a:ext uri="{FF2B5EF4-FFF2-40B4-BE49-F238E27FC236}">
                  <a16:creationId xmlns:a16="http://schemas.microsoft.com/office/drawing/2014/main" id="{37FA9962-B5C3-3546-817A-C4BBB0AAA540}"/>
                </a:ext>
              </a:extLst>
            </p:cNvPr>
            <p:cNvSpPr/>
            <p:nvPr/>
          </p:nvSpPr>
          <p:spPr>
            <a:xfrm>
              <a:off x="1780364" y="26501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3" name="object 43">
              <a:extLst>
                <a:ext uri="{FF2B5EF4-FFF2-40B4-BE49-F238E27FC236}">
                  <a16:creationId xmlns:a16="http://schemas.microsoft.com/office/drawing/2014/main" id="{83017E6A-9E34-C944-9891-D5D907353D9F}"/>
                </a:ext>
              </a:extLst>
            </p:cNvPr>
            <p:cNvSpPr/>
            <p:nvPr/>
          </p:nvSpPr>
          <p:spPr>
            <a:xfrm>
              <a:off x="1780364" y="268687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4" name="object 44">
              <a:extLst>
                <a:ext uri="{FF2B5EF4-FFF2-40B4-BE49-F238E27FC236}">
                  <a16:creationId xmlns:a16="http://schemas.microsoft.com/office/drawing/2014/main" id="{8413A946-6C94-1649-921F-9A450EA3F545}"/>
                </a:ext>
              </a:extLst>
            </p:cNvPr>
            <p:cNvSpPr/>
            <p:nvPr/>
          </p:nvSpPr>
          <p:spPr>
            <a:xfrm>
              <a:off x="1762191" y="3641579"/>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5" name="object 45">
              <a:extLst>
                <a:ext uri="{FF2B5EF4-FFF2-40B4-BE49-F238E27FC236}">
                  <a16:creationId xmlns:a16="http://schemas.microsoft.com/office/drawing/2014/main" id="{46D08E2C-2744-464B-B4CB-25ED78081391}"/>
                </a:ext>
              </a:extLst>
            </p:cNvPr>
            <p:cNvSpPr/>
            <p:nvPr/>
          </p:nvSpPr>
          <p:spPr>
            <a:xfrm>
              <a:off x="1762191" y="382517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6" name="object 46">
              <a:extLst>
                <a:ext uri="{FF2B5EF4-FFF2-40B4-BE49-F238E27FC236}">
                  <a16:creationId xmlns:a16="http://schemas.microsoft.com/office/drawing/2014/main" id="{1D1C5DD4-B3F6-9041-AFBE-99A538792446}"/>
                </a:ext>
              </a:extLst>
            </p:cNvPr>
            <p:cNvSpPr/>
            <p:nvPr/>
          </p:nvSpPr>
          <p:spPr>
            <a:xfrm>
              <a:off x="1762191" y="3457982"/>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7" name="object 47">
              <a:extLst>
                <a:ext uri="{FF2B5EF4-FFF2-40B4-BE49-F238E27FC236}">
                  <a16:creationId xmlns:a16="http://schemas.microsoft.com/office/drawing/2014/main" id="{CE11AEA6-F1DE-034A-9822-DC7C3DF267D9}"/>
                </a:ext>
              </a:extLst>
            </p:cNvPr>
            <p:cNvSpPr/>
            <p:nvPr/>
          </p:nvSpPr>
          <p:spPr>
            <a:xfrm>
              <a:off x="1762191" y="3274386"/>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8" name="object 48">
              <a:extLst>
                <a:ext uri="{FF2B5EF4-FFF2-40B4-BE49-F238E27FC236}">
                  <a16:creationId xmlns:a16="http://schemas.microsoft.com/office/drawing/2014/main" id="{3A48EC53-A206-FE45-8AD1-24CCF2A431A0}"/>
                </a:ext>
              </a:extLst>
            </p:cNvPr>
            <p:cNvSpPr/>
            <p:nvPr/>
          </p:nvSpPr>
          <p:spPr>
            <a:xfrm>
              <a:off x="1762191" y="309079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99" name="object 49">
              <a:extLst>
                <a:ext uri="{FF2B5EF4-FFF2-40B4-BE49-F238E27FC236}">
                  <a16:creationId xmlns:a16="http://schemas.microsoft.com/office/drawing/2014/main" id="{77F41411-E494-EB49-851B-BE76DBED17AE}"/>
                </a:ext>
              </a:extLst>
            </p:cNvPr>
            <p:cNvSpPr/>
            <p:nvPr/>
          </p:nvSpPr>
          <p:spPr>
            <a:xfrm>
              <a:off x="1762191" y="2907195"/>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0" name="object 50">
              <a:extLst>
                <a:ext uri="{FF2B5EF4-FFF2-40B4-BE49-F238E27FC236}">
                  <a16:creationId xmlns:a16="http://schemas.microsoft.com/office/drawing/2014/main" id="{1C4BDAB4-EDF7-614A-8927-CAB59D059EE3}"/>
                </a:ext>
              </a:extLst>
            </p:cNvPr>
            <p:cNvSpPr/>
            <p:nvPr/>
          </p:nvSpPr>
          <p:spPr>
            <a:xfrm>
              <a:off x="1780364" y="276031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1" name="object 51">
              <a:extLst>
                <a:ext uri="{FF2B5EF4-FFF2-40B4-BE49-F238E27FC236}">
                  <a16:creationId xmlns:a16="http://schemas.microsoft.com/office/drawing/2014/main" id="{73B8661D-7613-D444-A6C5-AA10A0CF3A72}"/>
                </a:ext>
              </a:extLst>
            </p:cNvPr>
            <p:cNvSpPr/>
            <p:nvPr/>
          </p:nvSpPr>
          <p:spPr>
            <a:xfrm>
              <a:off x="1780364" y="279703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2" name="object 52">
              <a:extLst>
                <a:ext uri="{FF2B5EF4-FFF2-40B4-BE49-F238E27FC236}">
                  <a16:creationId xmlns:a16="http://schemas.microsoft.com/office/drawing/2014/main" id="{8225D698-6DFA-014C-9806-A29E2A7EE819}"/>
                </a:ext>
              </a:extLst>
            </p:cNvPr>
            <p:cNvSpPr/>
            <p:nvPr/>
          </p:nvSpPr>
          <p:spPr>
            <a:xfrm>
              <a:off x="1780364" y="283375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3" name="object 53">
              <a:extLst>
                <a:ext uri="{FF2B5EF4-FFF2-40B4-BE49-F238E27FC236}">
                  <a16:creationId xmlns:a16="http://schemas.microsoft.com/office/drawing/2014/main" id="{934A511B-9BF7-BA4B-AF77-25762F567DE4}"/>
                </a:ext>
              </a:extLst>
            </p:cNvPr>
            <p:cNvSpPr/>
            <p:nvPr/>
          </p:nvSpPr>
          <p:spPr>
            <a:xfrm>
              <a:off x="1780364" y="287047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4" name="object 54">
              <a:extLst>
                <a:ext uri="{FF2B5EF4-FFF2-40B4-BE49-F238E27FC236}">
                  <a16:creationId xmlns:a16="http://schemas.microsoft.com/office/drawing/2014/main" id="{1C8F0CA0-CC78-D846-9C05-AD85FA77F6C3}"/>
                </a:ext>
              </a:extLst>
            </p:cNvPr>
            <p:cNvSpPr/>
            <p:nvPr/>
          </p:nvSpPr>
          <p:spPr>
            <a:xfrm>
              <a:off x="1780364" y="294391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5" name="object 55">
              <a:extLst>
                <a:ext uri="{FF2B5EF4-FFF2-40B4-BE49-F238E27FC236}">
                  <a16:creationId xmlns:a16="http://schemas.microsoft.com/office/drawing/2014/main" id="{325092DD-E0B2-654A-B276-4C2517D7AA80}"/>
                </a:ext>
              </a:extLst>
            </p:cNvPr>
            <p:cNvSpPr/>
            <p:nvPr/>
          </p:nvSpPr>
          <p:spPr>
            <a:xfrm>
              <a:off x="1780364" y="29806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6" name="object 56">
              <a:extLst>
                <a:ext uri="{FF2B5EF4-FFF2-40B4-BE49-F238E27FC236}">
                  <a16:creationId xmlns:a16="http://schemas.microsoft.com/office/drawing/2014/main" id="{91D3707B-8B68-9745-9C5A-8DEA60C5BD9D}"/>
                </a:ext>
              </a:extLst>
            </p:cNvPr>
            <p:cNvSpPr/>
            <p:nvPr/>
          </p:nvSpPr>
          <p:spPr>
            <a:xfrm>
              <a:off x="1780364" y="30173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7" name="object 57">
              <a:extLst>
                <a:ext uri="{FF2B5EF4-FFF2-40B4-BE49-F238E27FC236}">
                  <a16:creationId xmlns:a16="http://schemas.microsoft.com/office/drawing/2014/main" id="{F697A9D4-E37B-4749-ABAE-80D999ADFED5}"/>
                </a:ext>
              </a:extLst>
            </p:cNvPr>
            <p:cNvSpPr/>
            <p:nvPr/>
          </p:nvSpPr>
          <p:spPr>
            <a:xfrm>
              <a:off x="1780364" y="305407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8" name="object 58">
              <a:extLst>
                <a:ext uri="{FF2B5EF4-FFF2-40B4-BE49-F238E27FC236}">
                  <a16:creationId xmlns:a16="http://schemas.microsoft.com/office/drawing/2014/main" id="{CAEE6BDF-3107-E24E-8779-75B3B48B8349}"/>
                </a:ext>
              </a:extLst>
            </p:cNvPr>
            <p:cNvSpPr/>
            <p:nvPr/>
          </p:nvSpPr>
          <p:spPr>
            <a:xfrm>
              <a:off x="1780364" y="312750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09" name="object 59">
              <a:extLst>
                <a:ext uri="{FF2B5EF4-FFF2-40B4-BE49-F238E27FC236}">
                  <a16:creationId xmlns:a16="http://schemas.microsoft.com/office/drawing/2014/main" id="{30892557-E21B-9A49-BFA3-C738BDD1E10A}"/>
                </a:ext>
              </a:extLst>
            </p:cNvPr>
            <p:cNvSpPr/>
            <p:nvPr/>
          </p:nvSpPr>
          <p:spPr>
            <a:xfrm>
              <a:off x="1780364" y="316422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0" name="object 60">
              <a:extLst>
                <a:ext uri="{FF2B5EF4-FFF2-40B4-BE49-F238E27FC236}">
                  <a16:creationId xmlns:a16="http://schemas.microsoft.com/office/drawing/2014/main" id="{3B96D2FA-D8A8-F643-81C2-76580B792A69}"/>
                </a:ext>
              </a:extLst>
            </p:cNvPr>
            <p:cNvSpPr/>
            <p:nvPr/>
          </p:nvSpPr>
          <p:spPr>
            <a:xfrm>
              <a:off x="1780364" y="32009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1" name="object 61">
              <a:extLst>
                <a:ext uri="{FF2B5EF4-FFF2-40B4-BE49-F238E27FC236}">
                  <a16:creationId xmlns:a16="http://schemas.microsoft.com/office/drawing/2014/main" id="{D2786276-98C7-264C-A1DD-009EFF2CF5C1}"/>
                </a:ext>
              </a:extLst>
            </p:cNvPr>
            <p:cNvSpPr/>
            <p:nvPr/>
          </p:nvSpPr>
          <p:spPr>
            <a:xfrm>
              <a:off x="1780364" y="323766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2" name="object 62">
              <a:extLst>
                <a:ext uri="{FF2B5EF4-FFF2-40B4-BE49-F238E27FC236}">
                  <a16:creationId xmlns:a16="http://schemas.microsoft.com/office/drawing/2014/main" id="{82B7268E-BB97-0A4A-AA77-E482B3953226}"/>
                </a:ext>
              </a:extLst>
            </p:cNvPr>
            <p:cNvSpPr/>
            <p:nvPr/>
          </p:nvSpPr>
          <p:spPr>
            <a:xfrm>
              <a:off x="1780364" y="33111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3" name="object 63">
              <a:extLst>
                <a:ext uri="{FF2B5EF4-FFF2-40B4-BE49-F238E27FC236}">
                  <a16:creationId xmlns:a16="http://schemas.microsoft.com/office/drawing/2014/main" id="{AB10DD41-D2AA-4643-9DB9-3372D05B8E13}"/>
                </a:ext>
              </a:extLst>
            </p:cNvPr>
            <p:cNvSpPr/>
            <p:nvPr/>
          </p:nvSpPr>
          <p:spPr>
            <a:xfrm>
              <a:off x="1780364" y="33478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4" name="object 64">
              <a:extLst>
                <a:ext uri="{FF2B5EF4-FFF2-40B4-BE49-F238E27FC236}">
                  <a16:creationId xmlns:a16="http://schemas.microsoft.com/office/drawing/2014/main" id="{4D824483-AA95-7D47-A2A7-358E5346CFB2}"/>
                </a:ext>
              </a:extLst>
            </p:cNvPr>
            <p:cNvSpPr/>
            <p:nvPr/>
          </p:nvSpPr>
          <p:spPr>
            <a:xfrm>
              <a:off x="1780364" y="33845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5" name="object 65">
              <a:extLst>
                <a:ext uri="{FF2B5EF4-FFF2-40B4-BE49-F238E27FC236}">
                  <a16:creationId xmlns:a16="http://schemas.microsoft.com/office/drawing/2014/main" id="{365688BE-76A6-474B-9552-010EDC4FD984}"/>
                </a:ext>
              </a:extLst>
            </p:cNvPr>
            <p:cNvSpPr/>
            <p:nvPr/>
          </p:nvSpPr>
          <p:spPr>
            <a:xfrm>
              <a:off x="1780364" y="342126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6" name="object 66">
              <a:extLst>
                <a:ext uri="{FF2B5EF4-FFF2-40B4-BE49-F238E27FC236}">
                  <a16:creationId xmlns:a16="http://schemas.microsoft.com/office/drawing/2014/main" id="{CCBC6576-378B-804F-B2C9-0140115D6D6E}"/>
                </a:ext>
              </a:extLst>
            </p:cNvPr>
            <p:cNvSpPr/>
            <p:nvPr/>
          </p:nvSpPr>
          <p:spPr>
            <a:xfrm>
              <a:off x="1780364" y="349470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7" name="object 67">
              <a:extLst>
                <a:ext uri="{FF2B5EF4-FFF2-40B4-BE49-F238E27FC236}">
                  <a16:creationId xmlns:a16="http://schemas.microsoft.com/office/drawing/2014/main" id="{AA860D24-4F8B-F94C-A24A-412EBB668D48}"/>
                </a:ext>
              </a:extLst>
            </p:cNvPr>
            <p:cNvSpPr/>
            <p:nvPr/>
          </p:nvSpPr>
          <p:spPr>
            <a:xfrm>
              <a:off x="1780364" y="35314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8" name="object 68">
              <a:extLst>
                <a:ext uri="{FF2B5EF4-FFF2-40B4-BE49-F238E27FC236}">
                  <a16:creationId xmlns:a16="http://schemas.microsoft.com/office/drawing/2014/main" id="{6E84C308-DB31-1D4D-9031-7F4DE22A11B0}"/>
                </a:ext>
              </a:extLst>
            </p:cNvPr>
            <p:cNvSpPr/>
            <p:nvPr/>
          </p:nvSpPr>
          <p:spPr>
            <a:xfrm>
              <a:off x="1780364" y="356814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19" name="object 69">
              <a:extLst>
                <a:ext uri="{FF2B5EF4-FFF2-40B4-BE49-F238E27FC236}">
                  <a16:creationId xmlns:a16="http://schemas.microsoft.com/office/drawing/2014/main" id="{EEA5CA3C-2EF3-944E-A7DC-6A8BD37027D3}"/>
                </a:ext>
              </a:extLst>
            </p:cNvPr>
            <p:cNvSpPr/>
            <p:nvPr/>
          </p:nvSpPr>
          <p:spPr>
            <a:xfrm>
              <a:off x="1780364" y="3604859"/>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0" name="object 70">
              <a:extLst>
                <a:ext uri="{FF2B5EF4-FFF2-40B4-BE49-F238E27FC236}">
                  <a16:creationId xmlns:a16="http://schemas.microsoft.com/office/drawing/2014/main" id="{2A58AE2A-0E49-E244-AE99-A2E9E4243B97}"/>
                </a:ext>
              </a:extLst>
            </p:cNvPr>
            <p:cNvSpPr/>
            <p:nvPr/>
          </p:nvSpPr>
          <p:spPr>
            <a:xfrm>
              <a:off x="1780364" y="367829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1" name="object 71">
              <a:extLst>
                <a:ext uri="{FF2B5EF4-FFF2-40B4-BE49-F238E27FC236}">
                  <a16:creationId xmlns:a16="http://schemas.microsoft.com/office/drawing/2014/main" id="{5BDAB830-89DA-164C-85D8-DDED0475F73D}"/>
                </a:ext>
              </a:extLst>
            </p:cNvPr>
            <p:cNvSpPr/>
            <p:nvPr/>
          </p:nvSpPr>
          <p:spPr>
            <a:xfrm>
              <a:off x="1780364" y="371501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2" name="object 72">
              <a:extLst>
                <a:ext uri="{FF2B5EF4-FFF2-40B4-BE49-F238E27FC236}">
                  <a16:creationId xmlns:a16="http://schemas.microsoft.com/office/drawing/2014/main" id="{1D947C8C-8D91-B54B-BA68-692D37C97EA2}"/>
                </a:ext>
              </a:extLst>
            </p:cNvPr>
            <p:cNvSpPr/>
            <p:nvPr/>
          </p:nvSpPr>
          <p:spPr>
            <a:xfrm>
              <a:off x="1780364" y="375173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3" name="object 73">
              <a:extLst>
                <a:ext uri="{FF2B5EF4-FFF2-40B4-BE49-F238E27FC236}">
                  <a16:creationId xmlns:a16="http://schemas.microsoft.com/office/drawing/2014/main" id="{DC41AD29-1EC7-CF4D-85A0-D1ED6D2A1411}"/>
                </a:ext>
              </a:extLst>
            </p:cNvPr>
            <p:cNvSpPr/>
            <p:nvPr/>
          </p:nvSpPr>
          <p:spPr>
            <a:xfrm>
              <a:off x="1780364" y="378845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4" name="object 74">
              <a:extLst>
                <a:ext uri="{FF2B5EF4-FFF2-40B4-BE49-F238E27FC236}">
                  <a16:creationId xmlns:a16="http://schemas.microsoft.com/office/drawing/2014/main" id="{DD2CD718-238C-B549-975A-75AA7EE274B7}"/>
                </a:ext>
              </a:extLst>
            </p:cNvPr>
            <p:cNvSpPr/>
            <p:nvPr/>
          </p:nvSpPr>
          <p:spPr>
            <a:xfrm>
              <a:off x="1762191" y="4559560"/>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5" name="object 75">
              <a:extLst>
                <a:ext uri="{FF2B5EF4-FFF2-40B4-BE49-F238E27FC236}">
                  <a16:creationId xmlns:a16="http://schemas.microsoft.com/office/drawing/2014/main" id="{C7B6D12A-CB11-624B-BD05-ABBDE6F4C704}"/>
                </a:ext>
              </a:extLst>
            </p:cNvPr>
            <p:cNvSpPr/>
            <p:nvPr/>
          </p:nvSpPr>
          <p:spPr>
            <a:xfrm>
              <a:off x="1762191" y="4375964"/>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6" name="object 76">
              <a:extLst>
                <a:ext uri="{FF2B5EF4-FFF2-40B4-BE49-F238E27FC236}">
                  <a16:creationId xmlns:a16="http://schemas.microsoft.com/office/drawing/2014/main" id="{86BD7FB2-C921-5546-AB5F-08296056AD66}"/>
                </a:ext>
              </a:extLst>
            </p:cNvPr>
            <p:cNvSpPr/>
            <p:nvPr/>
          </p:nvSpPr>
          <p:spPr>
            <a:xfrm>
              <a:off x="1762191" y="4192367"/>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7" name="object 77">
              <a:extLst>
                <a:ext uri="{FF2B5EF4-FFF2-40B4-BE49-F238E27FC236}">
                  <a16:creationId xmlns:a16="http://schemas.microsoft.com/office/drawing/2014/main" id="{A6995CFC-124D-3F48-9D91-20D8C15FB8C8}"/>
                </a:ext>
              </a:extLst>
            </p:cNvPr>
            <p:cNvSpPr/>
            <p:nvPr/>
          </p:nvSpPr>
          <p:spPr>
            <a:xfrm>
              <a:off x="1762191" y="4008771"/>
              <a:ext cx="53340" cy="0"/>
            </a:xfrm>
            <a:custGeom>
              <a:avLst/>
              <a:gdLst/>
              <a:ahLst/>
              <a:cxnLst/>
              <a:rect l="l" t="t" r="r" b="b"/>
              <a:pathLst>
                <a:path w="53339">
                  <a:moveTo>
                    <a:pt x="53124"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8" name="object 78">
              <a:extLst>
                <a:ext uri="{FF2B5EF4-FFF2-40B4-BE49-F238E27FC236}">
                  <a16:creationId xmlns:a16="http://schemas.microsoft.com/office/drawing/2014/main" id="{3D9061EB-A795-2C4F-9243-27251FFE092B}"/>
                </a:ext>
              </a:extLst>
            </p:cNvPr>
            <p:cNvSpPr/>
            <p:nvPr/>
          </p:nvSpPr>
          <p:spPr>
            <a:xfrm>
              <a:off x="1780364" y="389861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29" name="object 79">
              <a:extLst>
                <a:ext uri="{FF2B5EF4-FFF2-40B4-BE49-F238E27FC236}">
                  <a16:creationId xmlns:a16="http://schemas.microsoft.com/office/drawing/2014/main" id="{E0CD9255-74A2-CB4B-B48A-30B54D4DF9C0}"/>
                </a:ext>
              </a:extLst>
            </p:cNvPr>
            <p:cNvSpPr/>
            <p:nvPr/>
          </p:nvSpPr>
          <p:spPr>
            <a:xfrm>
              <a:off x="1780364" y="386189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0" name="object 80">
              <a:extLst>
                <a:ext uri="{FF2B5EF4-FFF2-40B4-BE49-F238E27FC236}">
                  <a16:creationId xmlns:a16="http://schemas.microsoft.com/office/drawing/2014/main" id="{DAC5BCE3-44FE-484B-8C23-704A6B699C47}"/>
                </a:ext>
              </a:extLst>
            </p:cNvPr>
            <p:cNvSpPr/>
            <p:nvPr/>
          </p:nvSpPr>
          <p:spPr>
            <a:xfrm>
              <a:off x="1780364" y="393533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1" name="object 81">
              <a:extLst>
                <a:ext uri="{FF2B5EF4-FFF2-40B4-BE49-F238E27FC236}">
                  <a16:creationId xmlns:a16="http://schemas.microsoft.com/office/drawing/2014/main" id="{1CDFD543-86A6-4F43-BA91-A2B1604C1FEB}"/>
                </a:ext>
              </a:extLst>
            </p:cNvPr>
            <p:cNvSpPr/>
            <p:nvPr/>
          </p:nvSpPr>
          <p:spPr>
            <a:xfrm>
              <a:off x="1780364" y="3972052"/>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2" name="object 82">
              <a:extLst>
                <a:ext uri="{FF2B5EF4-FFF2-40B4-BE49-F238E27FC236}">
                  <a16:creationId xmlns:a16="http://schemas.microsoft.com/office/drawing/2014/main" id="{DDB4E9A8-BDB0-A249-88D2-8FB9DC40F5E0}"/>
                </a:ext>
              </a:extLst>
            </p:cNvPr>
            <p:cNvSpPr/>
            <p:nvPr/>
          </p:nvSpPr>
          <p:spPr>
            <a:xfrm>
              <a:off x="1780364" y="404549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3" name="object 83">
              <a:extLst>
                <a:ext uri="{FF2B5EF4-FFF2-40B4-BE49-F238E27FC236}">
                  <a16:creationId xmlns:a16="http://schemas.microsoft.com/office/drawing/2014/main" id="{C9E4E927-B37C-8346-9FE2-79B524B45027}"/>
                </a:ext>
              </a:extLst>
            </p:cNvPr>
            <p:cNvSpPr/>
            <p:nvPr/>
          </p:nvSpPr>
          <p:spPr>
            <a:xfrm>
              <a:off x="1780364" y="408221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4" name="object 84">
              <a:extLst>
                <a:ext uri="{FF2B5EF4-FFF2-40B4-BE49-F238E27FC236}">
                  <a16:creationId xmlns:a16="http://schemas.microsoft.com/office/drawing/2014/main" id="{36AF6C7D-8D1C-AA4F-A74E-F4D643DD28EC}"/>
                </a:ext>
              </a:extLst>
            </p:cNvPr>
            <p:cNvSpPr/>
            <p:nvPr/>
          </p:nvSpPr>
          <p:spPr>
            <a:xfrm>
              <a:off x="1780364" y="411892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5" name="object 85">
              <a:extLst>
                <a:ext uri="{FF2B5EF4-FFF2-40B4-BE49-F238E27FC236}">
                  <a16:creationId xmlns:a16="http://schemas.microsoft.com/office/drawing/2014/main" id="{8E9F07F3-F73B-C741-AFFB-045490DB8BFD}"/>
                </a:ext>
              </a:extLst>
            </p:cNvPr>
            <p:cNvSpPr/>
            <p:nvPr/>
          </p:nvSpPr>
          <p:spPr>
            <a:xfrm>
              <a:off x="1780364" y="4155648"/>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6" name="object 86">
              <a:extLst>
                <a:ext uri="{FF2B5EF4-FFF2-40B4-BE49-F238E27FC236}">
                  <a16:creationId xmlns:a16="http://schemas.microsoft.com/office/drawing/2014/main" id="{7168E313-CCEF-B847-AC5E-F28447210F2F}"/>
                </a:ext>
              </a:extLst>
            </p:cNvPr>
            <p:cNvSpPr/>
            <p:nvPr/>
          </p:nvSpPr>
          <p:spPr>
            <a:xfrm>
              <a:off x="1780364" y="4229087"/>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7" name="object 87">
              <a:extLst>
                <a:ext uri="{FF2B5EF4-FFF2-40B4-BE49-F238E27FC236}">
                  <a16:creationId xmlns:a16="http://schemas.microsoft.com/office/drawing/2014/main" id="{3A4731E4-F52B-054B-8086-DE346D3EACAE}"/>
                </a:ext>
              </a:extLst>
            </p:cNvPr>
            <p:cNvSpPr/>
            <p:nvPr/>
          </p:nvSpPr>
          <p:spPr>
            <a:xfrm>
              <a:off x="1780364" y="4265806"/>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8" name="object 88">
              <a:extLst>
                <a:ext uri="{FF2B5EF4-FFF2-40B4-BE49-F238E27FC236}">
                  <a16:creationId xmlns:a16="http://schemas.microsoft.com/office/drawing/2014/main" id="{FB09C1D8-9E61-3947-9202-2E2AD70571D8}"/>
                </a:ext>
              </a:extLst>
            </p:cNvPr>
            <p:cNvSpPr/>
            <p:nvPr/>
          </p:nvSpPr>
          <p:spPr>
            <a:xfrm>
              <a:off x="1780364" y="4302525"/>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39" name="object 89">
              <a:extLst>
                <a:ext uri="{FF2B5EF4-FFF2-40B4-BE49-F238E27FC236}">
                  <a16:creationId xmlns:a16="http://schemas.microsoft.com/office/drawing/2014/main" id="{93414511-846A-404A-91D6-F93D2E39DE17}"/>
                </a:ext>
              </a:extLst>
            </p:cNvPr>
            <p:cNvSpPr/>
            <p:nvPr/>
          </p:nvSpPr>
          <p:spPr>
            <a:xfrm>
              <a:off x="1780364" y="4339244"/>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0" name="object 90">
              <a:extLst>
                <a:ext uri="{FF2B5EF4-FFF2-40B4-BE49-F238E27FC236}">
                  <a16:creationId xmlns:a16="http://schemas.microsoft.com/office/drawing/2014/main" id="{47ABADF4-5A7E-7844-849B-E63847B16E27}"/>
                </a:ext>
              </a:extLst>
            </p:cNvPr>
            <p:cNvSpPr/>
            <p:nvPr/>
          </p:nvSpPr>
          <p:spPr>
            <a:xfrm>
              <a:off x="1780364" y="4412683"/>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1" name="object 91">
              <a:extLst>
                <a:ext uri="{FF2B5EF4-FFF2-40B4-BE49-F238E27FC236}">
                  <a16:creationId xmlns:a16="http://schemas.microsoft.com/office/drawing/2014/main" id="{1AA49A49-D360-6645-AF46-2EC74EEE6089}"/>
                </a:ext>
              </a:extLst>
            </p:cNvPr>
            <p:cNvSpPr/>
            <p:nvPr/>
          </p:nvSpPr>
          <p:spPr>
            <a:xfrm>
              <a:off x="1780364" y="444940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2" name="object 92">
              <a:extLst>
                <a:ext uri="{FF2B5EF4-FFF2-40B4-BE49-F238E27FC236}">
                  <a16:creationId xmlns:a16="http://schemas.microsoft.com/office/drawing/2014/main" id="{2D77AE9A-BD60-EC4F-8195-BF7E84D2D662}"/>
                </a:ext>
              </a:extLst>
            </p:cNvPr>
            <p:cNvSpPr/>
            <p:nvPr/>
          </p:nvSpPr>
          <p:spPr>
            <a:xfrm>
              <a:off x="1780364" y="4486121"/>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343" name="object 93">
              <a:extLst>
                <a:ext uri="{FF2B5EF4-FFF2-40B4-BE49-F238E27FC236}">
                  <a16:creationId xmlns:a16="http://schemas.microsoft.com/office/drawing/2014/main" id="{AAE57B7A-BE31-914B-B0C1-D1EAEC3370B3}"/>
                </a:ext>
              </a:extLst>
            </p:cNvPr>
            <p:cNvSpPr/>
            <p:nvPr/>
          </p:nvSpPr>
          <p:spPr>
            <a:xfrm>
              <a:off x="1780364" y="4522840"/>
              <a:ext cx="35560" cy="0"/>
            </a:xfrm>
            <a:custGeom>
              <a:avLst/>
              <a:gdLst/>
              <a:ahLst/>
              <a:cxnLst/>
              <a:rect l="l" t="t" r="r" b="b"/>
              <a:pathLst>
                <a:path w="35560">
                  <a:moveTo>
                    <a:pt x="34950" y="0"/>
                  </a:moveTo>
                  <a:lnTo>
                    <a:pt x="0" y="0"/>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259" name="object 9">
              <a:extLst>
                <a:ext uri="{FF2B5EF4-FFF2-40B4-BE49-F238E27FC236}">
                  <a16:creationId xmlns:a16="http://schemas.microsoft.com/office/drawing/2014/main" id="{F883576A-1082-174D-B04D-B29F891BD6D2}"/>
                </a:ext>
              </a:extLst>
            </p:cNvPr>
            <p:cNvSpPr/>
            <p:nvPr/>
          </p:nvSpPr>
          <p:spPr>
            <a:xfrm>
              <a:off x="1812518" y="2719578"/>
              <a:ext cx="7877809" cy="0"/>
            </a:xfrm>
            <a:custGeom>
              <a:avLst/>
              <a:gdLst/>
              <a:ahLst/>
              <a:cxnLst/>
              <a:rect l="l" t="t" r="r" b="b"/>
              <a:pathLst>
                <a:path w="7877809">
                  <a:moveTo>
                    <a:pt x="0" y="0"/>
                  </a:moveTo>
                  <a:lnTo>
                    <a:pt x="7877251" y="0"/>
                  </a:lnTo>
                </a:path>
              </a:pathLst>
            </a:custGeom>
            <a:ln w="12700">
              <a:solidFill>
                <a:srgbClr val="353535"/>
              </a:solidFill>
            </a:ln>
          </p:spPr>
          <p:txBody>
            <a:bodyPr wrap="square" lIns="0" tIns="0" rIns="0" bIns="0" rtlCol="0"/>
            <a:lstStyle/>
            <a:p>
              <a:endParaRPr sz="700" dirty="0">
                <a:solidFill>
                  <a:prstClr val="black"/>
                </a:solidFill>
                <a:latin typeface="Calibri"/>
              </a:endParaRPr>
            </a:p>
          </p:txBody>
        </p:sp>
      </p:grpSp>
      <p:sp>
        <p:nvSpPr>
          <p:cNvPr id="355" name="Rectangle 354">
            <a:extLst>
              <a:ext uri="{FF2B5EF4-FFF2-40B4-BE49-F238E27FC236}">
                <a16:creationId xmlns:a16="http://schemas.microsoft.com/office/drawing/2014/main" id="{6800ED07-178B-B646-A424-4ED77DE06F2E}"/>
              </a:ext>
            </a:extLst>
          </p:cNvPr>
          <p:cNvSpPr/>
          <p:nvPr/>
        </p:nvSpPr>
        <p:spPr>
          <a:xfrm>
            <a:off x="10202142" y="2252904"/>
            <a:ext cx="163867" cy="16330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56" name="TextBox 355">
            <a:extLst>
              <a:ext uri="{FF2B5EF4-FFF2-40B4-BE49-F238E27FC236}">
                <a16:creationId xmlns:a16="http://schemas.microsoft.com/office/drawing/2014/main" id="{54BC6DEE-4AC3-4046-A040-BB0A494463D7}"/>
              </a:ext>
            </a:extLst>
          </p:cNvPr>
          <p:cNvSpPr txBox="1"/>
          <p:nvPr/>
        </p:nvSpPr>
        <p:spPr>
          <a:xfrm>
            <a:off x="10337427" y="2194302"/>
            <a:ext cx="445581" cy="276999"/>
          </a:xfrm>
          <a:prstGeom prst="rect">
            <a:avLst/>
          </a:prstGeom>
          <a:noFill/>
        </p:spPr>
        <p:txBody>
          <a:bodyPr wrap="square" rtlCol="0">
            <a:spAutoFit/>
          </a:bodyPr>
          <a:lstStyle/>
          <a:p>
            <a:r>
              <a:rPr lang="en-US" sz="1200" dirty="0">
                <a:solidFill>
                  <a:schemeClr val="tx1"/>
                </a:solidFill>
              </a:rPr>
              <a:t>PR</a:t>
            </a:r>
          </a:p>
        </p:txBody>
      </p:sp>
      <p:sp>
        <p:nvSpPr>
          <p:cNvPr id="357" name="Rectangle 356">
            <a:extLst>
              <a:ext uri="{FF2B5EF4-FFF2-40B4-BE49-F238E27FC236}">
                <a16:creationId xmlns:a16="http://schemas.microsoft.com/office/drawing/2014/main" id="{D4BFDC37-FD3B-2149-A92C-14B3ABDB0A0B}"/>
              </a:ext>
            </a:extLst>
          </p:cNvPr>
          <p:cNvSpPr/>
          <p:nvPr/>
        </p:nvSpPr>
        <p:spPr>
          <a:xfrm>
            <a:off x="10802848" y="2252904"/>
            <a:ext cx="163867" cy="16330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58" name="TextBox 357">
            <a:extLst>
              <a:ext uri="{FF2B5EF4-FFF2-40B4-BE49-F238E27FC236}">
                <a16:creationId xmlns:a16="http://schemas.microsoft.com/office/drawing/2014/main" id="{45DE4BAC-078A-A94D-92F2-3ADBFED283E0}"/>
              </a:ext>
            </a:extLst>
          </p:cNvPr>
          <p:cNvSpPr txBox="1"/>
          <p:nvPr/>
        </p:nvSpPr>
        <p:spPr>
          <a:xfrm>
            <a:off x="10928079" y="2196619"/>
            <a:ext cx="398252" cy="276999"/>
          </a:xfrm>
          <a:prstGeom prst="rect">
            <a:avLst/>
          </a:prstGeom>
          <a:noFill/>
        </p:spPr>
        <p:txBody>
          <a:bodyPr wrap="square" rtlCol="0">
            <a:spAutoFit/>
          </a:bodyPr>
          <a:lstStyle/>
          <a:p>
            <a:r>
              <a:rPr lang="en-US" sz="1200" dirty="0">
                <a:solidFill>
                  <a:schemeClr val="tx1"/>
                </a:solidFill>
              </a:rPr>
              <a:t>SD</a:t>
            </a:r>
          </a:p>
        </p:txBody>
      </p:sp>
      <p:sp>
        <p:nvSpPr>
          <p:cNvPr id="359" name="Rectangle 358">
            <a:extLst>
              <a:ext uri="{FF2B5EF4-FFF2-40B4-BE49-F238E27FC236}">
                <a16:creationId xmlns:a16="http://schemas.microsoft.com/office/drawing/2014/main" id="{5F8CEC5A-6BFF-9143-A2A3-31CA10291684}"/>
              </a:ext>
            </a:extLst>
          </p:cNvPr>
          <p:cNvSpPr/>
          <p:nvPr/>
        </p:nvSpPr>
        <p:spPr>
          <a:xfrm>
            <a:off x="11403553" y="2252904"/>
            <a:ext cx="163867" cy="1633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60" name="TextBox 359">
            <a:extLst>
              <a:ext uri="{FF2B5EF4-FFF2-40B4-BE49-F238E27FC236}">
                <a16:creationId xmlns:a16="http://schemas.microsoft.com/office/drawing/2014/main" id="{5C43B283-E282-3A49-8724-E5DDF92B2588}"/>
              </a:ext>
            </a:extLst>
          </p:cNvPr>
          <p:cNvSpPr txBox="1"/>
          <p:nvPr/>
        </p:nvSpPr>
        <p:spPr>
          <a:xfrm>
            <a:off x="11516088" y="2203564"/>
            <a:ext cx="483129" cy="276999"/>
          </a:xfrm>
          <a:prstGeom prst="rect">
            <a:avLst/>
          </a:prstGeom>
          <a:noFill/>
        </p:spPr>
        <p:txBody>
          <a:bodyPr wrap="square" rtlCol="0">
            <a:spAutoFit/>
          </a:bodyPr>
          <a:lstStyle/>
          <a:p>
            <a:r>
              <a:rPr lang="en-US" sz="1200" dirty="0">
                <a:solidFill>
                  <a:schemeClr val="tx1"/>
                </a:solidFill>
              </a:rPr>
              <a:t>PD</a:t>
            </a:r>
          </a:p>
        </p:txBody>
      </p:sp>
      <p:sp>
        <p:nvSpPr>
          <p:cNvPr id="361" name="TextBox 360">
            <a:extLst>
              <a:ext uri="{FF2B5EF4-FFF2-40B4-BE49-F238E27FC236}">
                <a16:creationId xmlns:a16="http://schemas.microsoft.com/office/drawing/2014/main" id="{BA79B92B-D5B2-FA45-AC56-619442042E1B}"/>
              </a:ext>
            </a:extLst>
          </p:cNvPr>
          <p:cNvSpPr txBox="1"/>
          <p:nvPr/>
        </p:nvSpPr>
        <p:spPr>
          <a:xfrm>
            <a:off x="6778327" y="1869114"/>
            <a:ext cx="5189533" cy="307777"/>
          </a:xfrm>
          <a:prstGeom prst="rect">
            <a:avLst/>
          </a:prstGeom>
          <a:noFill/>
        </p:spPr>
        <p:txBody>
          <a:bodyPr wrap="square" rtlCol="0">
            <a:spAutoFit/>
          </a:bodyPr>
          <a:lstStyle/>
          <a:p>
            <a:r>
              <a:rPr lang="en-US" sz="1400" b="1" dirty="0">
                <a:solidFill>
                  <a:schemeClr val="tx1"/>
                </a:solidFill>
              </a:rPr>
              <a:t>Best overall response in heavily treated </a:t>
            </a:r>
            <a:r>
              <a:rPr lang="en-US" sz="1400" b="1" dirty="0" err="1">
                <a:solidFill>
                  <a:schemeClr val="tx1"/>
                </a:solidFill>
              </a:rPr>
              <a:t>population</a:t>
            </a:r>
            <a:r>
              <a:rPr lang="en-US" sz="1400" b="1" baseline="30000" dirty="0" err="1">
                <a:solidFill>
                  <a:schemeClr val="tx1"/>
                </a:solidFill>
              </a:rPr>
              <a:t>b</a:t>
            </a:r>
            <a:r>
              <a:rPr lang="en-US" sz="1400" b="1" dirty="0">
                <a:solidFill>
                  <a:schemeClr val="tx1"/>
                </a:solidFill>
              </a:rPr>
              <a:t> (n=47)</a:t>
            </a:r>
          </a:p>
        </p:txBody>
      </p:sp>
      <p:sp>
        <p:nvSpPr>
          <p:cNvPr id="362" name="TextBox 361">
            <a:extLst>
              <a:ext uri="{FF2B5EF4-FFF2-40B4-BE49-F238E27FC236}">
                <a16:creationId xmlns:a16="http://schemas.microsoft.com/office/drawing/2014/main" id="{2559475B-FE38-7149-8548-BC4B3CB595BA}"/>
              </a:ext>
            </a:extLst>
          </p:cNvPr>
          <p:cNvSpPr txBox="1"/>
          <p:nvPr/>
        </p:nvSpPr>
        <p:spPr>
          <a:xfrm>
            <a:off x="6198950" y="2384486"/>
            <a:ext cx="257959" cy="161583"/>
          </a:xfrm>
          <a:prstGeom prst="rect">
            <a:avLst/>
          </a:prstGeom>
          <a:noFill/>
        </p:spPr>
        <p:txBody>
          <a:bodyPr wrap="square" lIns="0" tIns="0" rIns="0" bIns="0" rtlCol="0">
            <a:spAutoFit/>
          </a:bodyPr>
          <a:lstStyle/>
          <a:p>
            <a:pPr algn="r"/>
            <a:r>
              <a:rPr lang="en-US" sz="1050" dirty="0">
                <a:solidFill>
                  <a:schemeClr val="tx1"/>
                </a:solidFill>
              </a:rPr>
              <a:t>60</a:t>
            </a:r>
          </a:p>
        </p:txBody>
      </p:sp>
      <p:sp>
        <p:nvSpPr>
          <p:cNvPr id="363" name="TextBox 362">
            <a:extLst>
              <a:ext uri="{FF2B5EF4-FFF2-40B4-BE49-F238E27FC236}">
                <a16:creationId xmlns:a16="http://schemas.microsoft.com/office/drawing/2014/main" id="{E886DCE5-A364-8F48-B1A9-9B6883882793}"/>
              </a:ext>
            </a:extLst>
          </p:cNvPr>
          <p:cNvSpPr txBox="1"/>
          <p:nvPr/>
        </p:nvSpPr>
        <p:spPr>
          <a:xfrm>
            <a:off x="6198950" y="2723726"/>
            <a:ext cx="257959" cy="161583"/>
          </a:xfrm>
          <a:prstGeom prst="rect">
            <a:avLst/>
          </a:prstGeom>
          <a:noFill/>
        </p:spPr>
        <p:txBody>
          <a:bodyPr wrap="square" lIns="0" tIns="0" rIns="0" bIns="0" rtlCol="0">
            <a:spAutoFit/>
          </a:bodyPr>
          <a:lstStyle/>
          <a:p>
            <a:pPr algn="r"/>
            <a:r>
              <a:rPr lang="en-US" sz="1050" dirty="0">
                <a:solidFill>
                  <a:schemeClr val="tx1"/>
                </a:solidFill>
              </a:rPr>
              <a:t>40</a:t>
            </a:r>
          </a:p>
        </p:txBody>
      </p:sp>
      <p:sp>
        <p:nvSpPr>
          <p:cNvPr id="364" name="TextBox 363">
            <a:extLst>
              <a:ext uri="{FF2B5EF4-FFF2-40B4-BE49-F238E27FC236}">
                <a16:creationId xmlns:a16="http://schemas.microsoft.com/office/drawing/2014/main" id="{C3577005-EA46-BC46-B53C-D128E51DF04A}"/>
              </a:ext>
            </a:extLst>
          </p:cNvPr>
          <p:cNvSpPr txBox="1"/>
          <p:nvPr/>
        </p:nvSpPr>
        <p:spPr>
          <a:xfrm>
            <a:off x="6198950" y="3055934"/>
            <a:ext cx="257959" cy="161583"/>
          </a:xfrm>
          <a:prstGeom prst="rect">
            <a:avLst/>
          </a:prstGeom>
          <a:noFill/>
        </p:spPr>
        <p:txBody>
          <a:bodyPr wrap="square" lIns="0" tIns="0" rIns="0" bIns="0" rtlCol="0">
            <a:spAutoFit/>
          </a:bodyPr>
          <a:lstStyle/>
          <a:p>
            <a:pPr algn="r"/>
            <a:r>
              <a:rPr lang="en-US" sz="1050" dirty="0">
                <a:solidFill>
                  <a:schemeClr val="tx1"/>
                </a:solidFill>
              </a:rPr>
              <a:t>20</a:t>
            </a:r>
          </a:p>
        </p:txBody>
      </p:sp>
      <p:sp>
        <p:nvSpPr>
          <p:cNvPr id="365" name="TextBox 364">
            <a:extLst>
              <a:ext uri="{FF2B5EF4-FFF2-40B4-BE49-F238E27FC236}">
                <a16:creationId xmlns:a16="http://schemas.microsoft.com/office/drawing/2014/main" id="{D05A4B9B-72AF-D64F-8E76-51B02F5A180F}"/>
              </a:ext>
            </a:extLst>
          </p:cNvPr>
          <p:cNvSpPr txBox="1"/>
          <p:nvPr/>
        </p:nvSpPr>
        <p:spPr>
          <a:xfrm>
            <a:off x="6198950" y="3393655"/>
            <a:ext cx="257959" cy="161583"/>
          </a:xfrm>
          <a:prstGeom prst="rect">
            <a:avLst/>
          </a:prstGeom>
          <a:noFill/>
        </p:spPr>
        <p:txBody>
          <a:bodyPr wrap="square" lIns="0" tIns="0" rIns="0" bIns="0" rtlCol="0">
            <a:spAutoFit/>
          </a:bodyPr>
          <a:lstStyle/>
          <a:p>
            <a:pPr algn="r"/>
            <a:r>
              <a:rPr lang="en-US" sz="1050" dirty="0">
                <a:solidFill>
                  <a:schemeClr val="tx1"/>
                </a:solidFill>
              </a:rPr>
              <a:t>0</a:t>
            </a:r>
          </a:p>
        </p:txBody>
      </p:sp>
      <p:sp>
        <p:nvSpPr>
          <p:cNvPr id="366" name="TextBox 365">
            <a:extLst>
              <a:ext uri="{FF2B5EF4-FFF2-40B4-BE49-F238E27FC236}">
                <a16:creationId xmlns:a16="http://schemas.microsoft.com/office/drawing/2014/main" id="{5574A688-C092-4D4A-94D5-0DA4DA23AE09}"/>
              </a:ext>
            </a:extLst>
          </p:cNvPr>
          <p:cNvSpPr txBox="1"/>
          <p:nvPr/>
        </p:nvSpPr>
        <p:spPr>
          <a:xfrm>
            <a:off x="6194952" y="3544672"/>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-20</a:t>
            </a:r>
          </a:p>
        </p:txBody>
      </p:sp>
      <p:sp>
        <p:nvSpPr>
          <p:cNvPr id="367" name="TextBox 366">
            <a:extLst>
              <a:ext uri="{FF2B5EF4-FFF2-40B4-BE49-F238E27FC236}">
                <a16:creationId xmlns:a16="http://schemas.microsoft.com/office/drawing/2014/main" id="{661BCBE2-99C0-E446-AB68-21FEA55654E4}"/>
              </a:ext>
            </a:extLst>
          </p:cNvPr>
          <p:cNvSpPr txBox="1"/>
          <p:nvPr/>
        </p:nvSpPr>
        <p:spPr>
          <a:xfrm>
            <a:off x="6195885" y="3898019"/>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-40</a:t>
            </a:r>
          </a:p>
        </p:txBody>
      </p:sp>
      <p:sp>
        <p:nvSpPr>
          <p:cNvPr id="368" name="TextBox 367">
            <a:extLst>
              <a:ext uri="{FF2B5EF4-FFF2-40B4-BE49-F238E27FC236}">
                <a16:creationId xmlns:a16="http://schemas.microsoft.com/office/drawing/2014/main" id="{42D0C551-4574-8649-9DA0-7519A1FD0053}"/>
              </a:ext>
            </a:extLst>
          </p:cNvPr>
          <p:cNvSpPr txBox="1"/>
          <p:nvPr/>
        </p:nvSpPr>
        <p:spPr>
          <a:xfrm>
            <a:off x="6184836" y="4246211"/>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-60</a:t>
            </a:r>
          </a:p>
        </p:txBody>
      </p:sp>
      <p:sp>
        <p:nvSpPr>
          <p:cNvPr id="369" name="TextBox 368">
            <a:extLst>
              <a:ext uri="{FF2B5EF4-FFF2-40B4-BE49-F238E27FC236}">
                <a16:creationId xmlns:a16="http://schemas.microsoft.com/office/drawing/2014/main" id="{727F6696-CAF2-D94C-802E-3EA486521977}"/>
              </a:ext>
            </a:extLst>
          </p:cNvPr>
          <p:cNvSpPr txBox="1"/>
          <p:nvPr/>
        </p:nvSpPr>
        <p:spPr>
          <a:xfrm>
            <a:off x="6182724" y="4571325"/>
            <a:ext cx="257959" cy="323165"/>
          </a:xfrm>
          <a:prstGeom prst="rect">
            <a:avLst/>
          </a:prstGeom>
          <a:noFill/>
        </p:spPr>
        <p:txBody>
          <a:bodyPr wrap="square" lIns="0" tIns="0" rIns="0" bIns="0" rtlCol="0">
            <a:spAutoFit/>
          </a:bodyPr>
          <a:lstStyle/>
          <a:p>
            <a:pPr algn="r"/>
            <a:endParaRPr lang="en-US" sz="1050" dirty="0">
              <a:solidFill>
                <a:schemeClr val="tx1"/>
              </a:solidFill>
            </a:endParaRPr>
          </a:p>
          <a:p>
            <a:pPr algn="r"/>
            <a:r>
              <a:rPr lang="en-US" sz="1050" dirty="0">
                <a:solidFill>
                  <a:schemeClr val="tx1"/>
                </a:solidFill>
              </a:rPr>
              <a:t>-80</a:t>
            </a:r>
          </a:p>
        </p:txBody>
      </p:sp>
      <p:sp>
        <p:nvSpPr>
          <p:cNvPr id="370" name="TextBox 369">
            <a:extLst>
              <a:ext uri="{FF2B5EF4-FFF2-40B4-BE49-F238E27FC236}">
                <a16:creationId xmlns:a16="http://schemas.microsoft.com/office/drawing/2014/main" id="{3057C5FD-6392-1A4E-BBAB-106F496D3E99}"/>
              </a:ext>
            </a:extLst>
          </p:cNvPr>
          <p:cNvSpPr txBox="1"/>
          <p:nvPr/>
        </p:nvSpPr>
        <p:spPr>
          <a:xfrm>
            <a:off x="6041417" y="5084083"/>
            <a:ext cx="415492" cy="161583"/>
          </a:xfrm>
          <a:prstGeom prst="rect">
            <a:avLst/>
          </a:prstGeom>
          <a:noFill/>
        </p:spPr>
        <p:txBody>
          <a:bodyPr wrap="square" lIns="0" tIns="0" rIns="0" bIns="0" rtlCol="0">
            <a:spAutoFit/>
          </a:bodyPr>
          <a:lstStyle/>
          <a:p>
            <a:pPr algn="r"/>
            <a:r>
              <a:rPr lang="en-US" sz="1050" dirty="0">
                <a:solidFill>
                  <a:schemeClr val="tx1"/>
                </a:solidFill>
              </a:rPr>
              <a:t>-100</a:t>
            </a:r>
          </a:p>
        </p:txBody>
      </p:sp>
      <p:sp>
        <p:nvSpPr>
          <p:cNvPr id="374" name="Rectangle 373">
            <a:extLst>
              <a:ext uri="{FF2B5EF4-FFF2-40B4-BE49-F238E27FC236}">
                <a16:creationId xmlns:a16="http://schemas.microsoft.com/office/drawing/2014/main" id="{18D3A357-B4E4-4E9A-86FE-FC934D08607F}"/>
              </a:ext>
            </a:extLst>
          </p:cNvPr>
          <p:cNvSpPr/>
          <p:nvPr/>
        </p:nvSpPr>
        <p:spPr>
          <a:xfrm>
            <a:off x="7293218" y="3323187"/>
            <a:ext cx="90000" cy="11613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8" name="Rectangle 377">
            <a:extLst>
              <a:ext uri="{FF2B5EF4-FFF2-40B4-BE49-F238E27FC236}">
                <a16:creationId xmlns:a16="http://schemas.microsoft.com/office/drawing/2014/main" id="{68F9F529-483E-4D19-A057-3E11465F6460}"/>
              </a:ext>
            </a:extLst>
          </p:cNvPr>
          <p:cNvSpPr/>
          <p:nvPr/>
        </p:nvSpPr>
        <p:spPr>
          <a:xfrm>
            <a:off x="7177462" y="3060514"/>
            <a:ext cx="90000" cy="378808"/>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9" name="Rectangle 378">
            <a:extLst>
              <a:ext uri="{FF2B5EF4-FFF2-40B4-BE49-F238E27FC236}">
                <a16:creationId xmlns:a16="http://schemas.microsoft.com/office/drawing/2014/main" id="{18D3A357-B4E4-4E9A-86FE-FC934D08607F}"/>
              </a:ext>
            </a:extLst>
          </p:cNvPr>
          <p:cNvSpPr/>
          <p:nvPr/>
        </p:nvSpPr>
        <p:spPr>
          <a:xfrm>
            <a:off x="7521092" y="3387737"/>
            <a:ext cx="90000" cy="5158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2" name="Rectangle 381">
            <a:extLst>
              <a:ext uri="{FF2B5EF4-FFF2-40B4-BE49-F238E27FC236}">
                <a16:creationId xmlns:a16="http://schemas.microsoft.com/office/drawing/2014/main" id="{4C2986A2-31E0-44B6-88C2-235171C7813F}"/>
              </a:ext>
            </a:extLst>
          </p:cNvPr>
          <p:cNvSpPr/>
          <p:nvPr/>
        </p:nvSpPr>
        <p:spPr>
          <a:xfrm>
            <a:off x="7065344" y="2996612"/>
            <a:ext cx="90000" cy="44271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3" name="Rectangle 382">
            <a:extLst>
              <a:ext uri="{FF2B5EF4-FFF2-40B4-BE49-F238E27FC236}">
                <a16:creationId xmlns:a16="http://schemas.microsoft.com/office/drawing/2014/main" id="{68F9F529-483E-4D19-A057-3E11465F6460}"/>
              </a:ext>
            </a:extLst>
          </p:cNvPr>
          <p:cNvSpPr/>
          <p:nvPr/>
        </p:nvSpPr>
        <p:spPr>
          <a:xfrm>
            <a:off x="7408974" y="3387737"/>
            <a:ext cx="90000" cy="5158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0" name="object 11">
            <a:extLst>
              <a:ext uri="{FF2B5EF4-FFF2-40B4-BE49-F238E27FC236}">
                <a16:creationId xmlns:a16="http://schemas.microsoft.com/office/drawing/2014/main" id="{13BE5C85-042F-0A42-A795-A261FF184B9D}"/>
              </a:ext>
            </a:extLst>
          </p:cNvPr>
          <p:cNvSpPr/>
          <p:nvPr/>
        </p:nvSpPr>
        <p:spPr>
          <a:xfrm>
            <a:off x="6901583" y="3392369"/>
            <a:ext cx="0" cy="48997"/>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421" name="object 11">
            <a:extLst>
              <a:ext uri="{FF2B5EF4-FFF2-40B4-BE49-F238E27FC236}">
                <a16:creationId xmlns:a16="http://schemas.microsoft.com/office/drawing/2014/main" id="{13BE5C85-042F-0A42-A795-A261FF184B9D}"/>
              </a:ext>
            </a:extLst>
          </p:cNvPr>
          <p:cNvSpPr/>
          <p:nvPr/>
        </p:nvSpPr>
        <p:spPr>
          <a:xfrm>
            <a:off x="7002467" y="3400118"/>
            <a:ext cx="0" cy="48997"/>
          </a:xfrm>
          <a:custGeom>
            <a:avLst/>
            <a:gdLst/>
            <a:ahLst/>
            <a:cxnLst/>
            <a:rect l="l" t="t" r="r" b="b"/>
            <a:pathLst>
              <a:path h="53339">
                <a:moveTo>
                  <a:pt x="0" y="0"/>
                </a:moveTo>
                <a:lnTo>
                  <a:pt x="0" y="53124"/>
                </a:lnTo>
              </a:path>
            </a:pathLst>
          </a:custGeom>
          <a:ln w="12700">
            <a:solidFill>
              <a:srgbClr val="353535"/>
            </a:solidFill>
          </a:ln>
        </p:spPr>
        <p:txBody>
          <a:bodyPr wrap="square" lIns="0" tIns="0" rIns="0" bIns="0" rtlCol="0"/>
          <a:lstStyle/>
          <a:p>
            <a:endParaRPr sz="700">
              <a:solidFill>
                <a:prstClr val="black"/>
              </a:solidFill>
              <a:latin typeface="Calibri"/>
            </a:endParaRPr>
          </a:p>
        </p:txBody>
      </p:sp>
      <p:sp>
        <p:nvSpPr>
          <p:cNvPr id="444" name="TextBox 443">
            <a:extLst>
              <a:ext uri="{FF2B5EF4-FFF2-40B4-BE49-F238E27FC236}">
                <a16:creationId xmlns:a16="http://schemas.microsoft.com/office/drawing/2014/main" id="{69C7F68F-27C3-E14B-9B5B-7ED5D2254344}"/>
              </a:ext>
            </a:extLst>
          </p:cNvPr>
          <p:cNvSpPr txBox="1"/>
          <p:nvPr/>
        </p:nvSpPr>
        <p:spPr>
          <a:xfrm>
            <a:off x="6495691" y="3222260"/>
            <a:ext cx="385366" cy="184666"/>
          </a:xfrm>
          <a:prstGeom prst="rect">
            <a:avLst/>
          </a:prstGeom>
          <a:noFill/>
        </p:spPr>
        <p:txBody>
          <a:bodyPr wrap="square" rtlCol="0">
            <a:spAutoFit/>
          </a:bodyPr>
          <a:lstStyle/>
          <a:p>
            <a:r>
              <a:rPr lang="en-US" sz="600" dirty="0">
                <a:solidFill>
                  <a:schemeClr val="tx1"/>
                </a:solidFill>
              </a:rPr>
              <a:t>PD</a:t>
            </a:r>
          </a:p>
        </p:txBody>
      </p:sp>
      <p:sp>
        <p:nvSpPr>
          <p:cNvPr id="445" name="TextBox 444">
            <a:extLst>
              <a:ext uri="{FF2B5EF4-FFF2-40B4-BE49-F238E27FC236}">
                <a16:creationId xmlns:a16="http://schemas.microsoft.com/office/drawing/2014/main" id="{69C7F68F-27C3-E14B-9B5B-7ED5D2254344}"/>
              </a:ext>
            </a:extLst>
          </p:cNvPr>
          <p:cNvSpPr txBox="1"/>
          <p:nvPr/>
        </p:nvSpPr>
        <p:spPr>
          <a:xfrm>
            <a:off x="6624275" y="3225714"/>
            <a:ext cx="385366" cy="184666"/>
          </a:xfrm>
          <a:prstGeom prst="rect">
            <a:avLst/>
          </a:prstGeom>
          <a:noFill/>
        </p:spPr>
        <p:txBody>
          <a:bodyPr wrap="square" rtlCol="0">
            <a:spAutoFit/>
          </a:bodyPr>
          <a:lstStyle/>
          <a:p>
            <a:r>
              <a:rPr lang="en-US" sz="600" dirty="0">
                <a:solidFill>
                  <a:schemeClr val="tx1"/>
                </a:solidFill>
              </a:rPr>
              <a:t>PD</a:t>
            </a:r>
          </a:p>
        </p:txBody>
      </p:sp>
      <p:sp>
        <p:nvSpPr>
          <p:cNvPr id="446" name="TextBox 445">
            <a:extLst>
              <a:ext uri="{FF2B5EF4-FFF2-40B4-BE49-F238E27FC236}">
                <a16:creationId xmlns:a16="http://schemas.microsoft.com/office/drawing/2014/main" id="{69C7F68F-27C3-E14B-9B5B-7ED5D2254344}"/>
              </a:ext>
            </a:extLst>
          </p:cNvPr>
          <p:cNvSpPr txBox="1"/>
          <p:nvPr/>
        </p:nvSpPr>
        <p:spPr>
          <a:xfrm>
            <a:off x="6747596" y="3228360"/>
            <a:ext cx="385366" cy="184666"/>
          </a:xfrm>
          <a:prstGeom prst="rect">
            <a:avLst/>
          </a:prstGeom>
          <a:noFill/>
        </p:spPr>
        <p:txBody>
          <a:bodyPr wrap="square" rtlCol="0">
            <a:spAutoFit/>
          </a:bodyPr>
          <a:lstStyle/>
          <a:p>
            <a:r>
              <a:rPr lang="en-US" sz="600" dirty="0">
                <a:solidFill>
                  <a:schemeClr val="tx1"/>
                </a:solidFill>
              </a:rPr>
              <a:t>NE</a:t>
            </a:r>
          </a:p>
        </p:txBody>
      </p:sp>
      <p:sp>
        <p:nvSpPr>
          <p:cNvPr id="447" name="TextBox 446">
            <a:extLst>
              <a:ext uri="{FF2B5EF4-FFF2-40B4-BE49-F238E27FC236}">
                <a16:creationId xmlns:a16="http://schemas.microsoft.com/office/drawing/2014/main" id="{69C7F68F-27C3-E14B-9B5B-7ED5D2254344}"/>
              </a:ext>
            </a:extLst>
          </p:cNvPr>
          <p:cNvSpPr txBox="1"/>
          <p:nvPr/>
        </p:nvSpPr>
        <p:spPr>
          <a:xfrm>
            <a:off x="6864937" y="3229453"/>
            <a:ext cx="385366" cy="184666"/>
          </a:xfrm>
          <a:prstGeom prst="rect">
            <a:avLst/>
          </a:prstGeom>
          <a:noFill/>
        </p:spPr>
        <p:txBody>
          <a:bodyPr wrap="square" rtlCol="0">
            <a:spAutoFit/>
          </a:bodyPr>
          <a:lstStyle/>
          <a:p>
            <a:r>
              <a:rPr lang="en-US" sz="600" dirty="0">
                <a:solidFill>
                  <a:schemeClr val="tx1"/>
                </a:solidFill>
              </a:rPr>
              <a:t>PD</a:t>
            </a:r>
          </a:p>
        </p:txBody>
      </p:sp>
      <p:sp>
        <p:nvSpPr>
          <p:cNvPr id="448" name="TextBox 447">
            <a:extLst>
              <a:ext uri="{FF2B5EF4-FFF2-40B4-BE49-F238E27FC236}">
                <a16:creationId xmlns:a16="http://schemas.microsoft.com/office/drawing/2014/main" id="{69C7F68F-27C3-E14B-9B5B-7ED5D2254344}"/>
              </a:ext>
            </a:extLst>
          </p:cNvPr>
          <p:cNvSpPr txBox="1"/>
          <p:nvPr/>
        </p:nvSpPr>
        <p:spPr>
          <a:xfrm>
            <a:off x="7533902" y="3272430"/>
            <a:ext cx="385366" cy="184666"/>
          </a:xfrm>
          <a:prstGeom prst="rect">
            <a:avLst/>
          </a:prstGeom>
          <a:noFill/>
        </p:spPr>
        <p:txBody>
          <a:bodyPr wrap="square" rtlCol="0">
            <a:spAutoFit/>
          </a:bodyPr>
          <a:lstStyle/>
          <a:p>
            <a:r>
              <a:rPr lang="en-US" sz="600" dirty="0">
                <a:solidFill>
                  <a:schemeClr val="tx1"/>
                </a:solidFill>
              </a:rPr>
              <a:t>SD</a:t>
            </a:r>
          </a:p>
        </p:txBody>
      </p:sp>
      <p:sp>
        <p:nvSpPr>
          <p:cNvPr id="453" name="Rectangle 452">
            <a:extLst>
              <a:ext uri="{FF2B5EF4-FFF2-40B4-BE49-F238E27FC236}">
                <a16:creationId xmlns:a16="http://schemas.microsoft.com/office/drawing/2014/main" id="{6800ED07-178B-B646-A424-4ED77DE06F2E}"/>
              </a:ext>
            </a:extLst>
          </p:cNvPr>
          <p:cNvSpPr/>
          <p:nvPr/>
        </p:nvSpPr>
        <p:spPr>
          <a:xfrm>
            <a:off x="9628139" y="2253810"/>
            <a:ext cx="163867" cy="1633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54" name="TextBox 453">
            <a:extLst>
              <a:ext uri="{FF2B5EF4-FFF2-40B4-BE49-F238E27FC236}">
                <a16:creationId xmlns:a16="http://schemas.microsoft.com/office/drawing/2014/main" id="{54BC6DEE-4AC3-4046-A040-BB0A494463D7}"/>
              </a:ext>
            </a:extLst>
          </p:cNvPr>
          <p:cNvSpPr txBox="1"/>
          <p:nvPr/>
        </p:nvSpPr>
        <p:spPr>
          <a:xfrm>
            <a:off x="9763424" y="2195208"/>
            <a:ext cx="445581" cy="276999"/>
          </a:xfrm>
          <a:prstGeom prst="rect">
            <a:avLst/>
          </a:prstGeom>
          <a:noFill/>
        </p:spPr>
        <p:txBody>
          <a:bodyPr wrap="square" rtlCol="0">
            <a:spAutoFit/>
          </a:bodyPr>
          <a:lstStyle/>
          <a:p>
            <a:r>
              <a:rPr lang="en-US" sz="1200" dirty="0">
                <a:solidFill>
                  <a:schemeClr val="tx1"/>
                </a:solidFill>
              </a:rPr>
              <a:t>CR</a:t>
            </a:r>
          </a:p>
        </p:txBody>
      </p:sp>
      <p:sp>
        <p:nvSpPr>
          <p:cNvPr id="455" name="TextBox 454">
            <a:extLst>
              <a:ext uri="{FF2B5EF4-FFF2-40B4-BE49-F238E27FC236}">
                <a16:creationId xmlns:a16="http://schemas.microsoft.com/office/drawing/2014/main" id="{C41CB7EE-7D67-4DEA-A64C-4D103B1A6D6F}"/>
              </a:ext>
            </a:extLst>
          </p:cNvPr>
          <p:cNvSpPr txBox="1"/>
          <p:nvPr/>
        </p:nvSpPr>
        <p:spPr>
          <a:xfrm>
            <a:off x="863165" y="5034415"/>
            <a:ext cx="4699777" cy="738664"/>
          </a:xfrm>
          <a:prstGeom prst="rect">
            <a:avLst/>
          </a:prstGeom>
          <a:noFill/>
        </p:spPr>
        <p:txBody>
          <a:bodyPr wrap="square" rtlCol="0">
            <a:spAutoFit/>
          </a:bodyPr>
          <a:lstStyle/>
          <a:p>
            <a:r>
              <a:rPr lang="en-US" sz="1400" dirty="0">
                <a:solidFill>
                  <a:schemeClr val="tx1"/>
                </a:solidFill>
              </a:rPr>
              <a:t>ORR 41% (95%CI 24, 61)</a:t>
            </a:r>
          </a:p>
          <a:p>
            <a:r>
              <a:rPr lang="en-US" sz="1400" dirty="0">
                <a:solidFill>
                  <a:schemeClr val="tx1"/>
                </a:solidFill>
              </a:rPr>
              <a:t>CBR 69% (95%CI 49, 85)</a:t>
            </a:r>
          </a:p>
          <a:p>
            <a:r>
              <a:rPr lang="en-US" sz="1400" dirty="0">
                <a:solidFill>
                  <a:schemeClr val="tx1"/>
                </a:solidFill>
              </a:rPr>
              <a:t>Median follow-up 4.6 </a:t>
            </a:r>
            <a:r>
              <a:rPr lang="en-US" sz="1400" dirty="0" err="1">
                <a:solidFill>
                  <a:schemeClr val="tx1"/>
                </a:solidFill>
              </a:rPr>
              <a:t>mo</a:t>
            </a:r>
            <a:r>
              <a:rPr lang="en-US" sz="1400" dirty="0">
                <a:solidFill>
                  <a:schemeClr val="tx1"/>
                </a:solidFill>
              </a:rPr>
              <a:t> (range 0.4–9.6)</a:t>
            </a:r>
            <a:endParaRPr lang="en-GB" sz="1400" dirty="0">
              <a:solidFill>
                <a:schemeClr val="tx1"/>
              </a:solidFill>
            </a:endParaRPr>
          </a:p>
        </p:txBody>
      </p:sp>
      <p:sp>
        <p:nvSpPr>
          <p:cNvPr id="457" name="TextBox 456">
            <a:extLst>
              <a:ext uri="{FF2B5EF4-FFF2-40B4-BE49-F238E27FC236}">
                <a16:creationId xmlns:a16="http://schemas.microsoft.com/office/drawing/2014/main" id="{C41CB7EE-7D67-4DEA-A64C-4D103B1A6D6F}"/>
              </a:ext>
            </a:extLst>
          </p:cNvPr>
          <p:cNvSpPr txBox="1"/>
          <p:nvPr/>
        </p:nvSpPr>
        <p:spPr>
          <a:xfrm>
            <a:off x="6707343" y="5029997"/>
            <a:ext cx="4699777" cy="738664"/>
          </a:xfrm>
          <a:prstGeom prst="rect">
            <a:avLst/>
          </a:prstGeom>
          <a:noFill/>
        </p:spPr>
        <p:txBody>
          <a:bodyPr wrap="square" rtlCol="0">
            <a:spAutoFit/>
          </a:bodyPr>
          <a:lstStyle/>
          <a:p>
            <a:r>
              <a:rPr lang="en-US" sz="1400" dirty="0">
                <a:solidFill>
                  <a:schemeClr val="tx1"/>
                </a:solidFill>
              </a:rPr>
              <a:t>ORR 21% (95%CI 11, 36)</a:t>
            </a:r>
          </a:p>
          <a:p>
            <a:r>
              <a:rPr lang="en-US" sz="1400" dirty="0">
                <a:solidFill>
                  <a:schemeClr val="tx1"/>
                </a:solidFill>
              </a:rPr>
              <a:t>CBR 51% (95%CI 36, 66)</a:t>
            </a:r>
          </a:p>
          <a:p>
            <a:r>
              <a:rPr lang="en-US" sz="1400" dirty="0">
                <a:solidFill>
                  <a:schemeClr val="tx1"/>
                </a:solidFill>
              </a:rPr>
              <a:t>Median follow-up 4.5 </a:t>
            </a:r>
            <a:r>
              <a:rPr lang="en-US" sz="1400" dirty="0" err="1">
                <a:solidFill>
                  <a:schemeClr val="tx1"/>
                </a:solidFill>
              </a:rPr>
              <a:t>mo</a:t>
            </a:r>
            <a:r>
              <a:rPr lang="en-US" sz="1400" dirty="0">
                <a:solidFill>
                  <a:schemeClr val="tx1"/>
                </a:solidFill>
              </a:rPr>
              <a:t> (range 0.3–9.7)</a:t>
            </a:r>
            <a:endParaRPr lang="en-GB" sz="1400" dirty="0">
              <a:solidFill>
                <a:schemeClr val="tx1"/>
              </a:solidFill>
            </a:endParaRPr>
          </a:p>
        </p:txBody>
      </p:sp>
      <p:sp>
        <p:nvSpPr>
          <p:cNvPr id="458" name="Text Placeholder 3"/>
          <p:cNvSpPr>
            <a:spLocks noGrp="1"/>
          </p:cNvSpPr>
          <p:nvPr>
            <p:ph type="body" sz="quarter" idx="10"/>
          </p:nvPr>
        </p:nvSpPr>
        <p:spPr>
          <a:xfrm>
            <a:off x="304800" y="6233974"/>
            <a:ext cx="5938345" cy="487363"/>
          </a:xfrm>
        </p:spPr>
        <p:txBody>
          <a:bodyPr/>
          <a:lstStyle/>
          <a:p>
            <a:pPr>
              <a:defRPr/>
            </a:pPr>
            <a:r>
              <a:rPr lang="en-GB" kern="1200" baseline="30000" dirty="0" err="1">
                <a:solidFill>
                  <a:srgbClr val="363636"/>
                </a:solidFill>
                <a:latin typeface="Arial" charset="0"/>
                <a:cs typeface="Arial" charset="0"/>
              </a:rPr>
              <a:t>a</a:t>
            </a:r>
            <a:r>
              <a:rPr lang="en-GB" kern="1200" dirty="0" err="1">
                <a:solidFill>
                  <a:srgbClr val="363636"/>
                </a:solidFill>
                <a:latin typeface="Arial" charset="0"/>
                <a:cs typeface="Arial" charset="0"/>
              </a:rPr>
              <a:t>Previous</a:t>
            </a:r>
            <a:r>
              <a:rPr lang="en-GB" kern="1200" dirty="0">
                <a:solidFill>
                  <a:srgbClr val="363636"/>
                </a:solidFill>
                <a:latin typeface="Arial" charset="0"/>
                <a:cs typeface="Arial" charset="0"/>
              </a:rPr>
              <a:t> treatment: 1/2L osimertinib + 1/2L EGFR TKI followed by platinum-based chemotherapy; </a:t>
            </a:r>
            <a:r>
              <a:rPr lang="en-GB" kern="1200" baseline="30000" dirty="0" err="1">
                <a:solidFill>
                  <a:srgbClr val="363636"/>
                </a:solidFill>
                <a:latin typeface="Arial" charset="0"/>
                <a:cs typeface="Arial" charset="0"/>
              </a:rPr>
              <a:t>b</a:t>
            </a:r>
            <a:r>
              <a:rPr lang="en-GB" kern="1200" dirty="0" err="1">
                <a:solidFill>
                  <a:srgbClr val="363636"/>
                </a:solidFill>
                <a:latin typeface="Arial" charset="0"/>
                <a:cs typeface="Arial" charset="0"/>
              </a:rPr>
              <a:t>no</a:t>
            </a:r>
            <a:r>
              <a:rPr lang="en-GB" kern="1200" dirty="0">
                <a:solidFill>
                  <a:srgbClr val="363636"/>
                </a:solidFill>
                <a:latin typeface="Arial" charset="0"/>
                <a:cs typeface="Arial" charset="0"/>
              </a:rPr>
              <a:t> restrictions to prior treatment lines</a:t>
            </a:r>
            <a:endParaRPr lang="en-US" dirty="0">
              <a:solidFill>
                <a:srgbClr val="363636"/>
              </a:solidFill>
            </a:endParaRPr>
          </a:p>
        </p:txBody>
      </p:sp>
      <p:sp>
        <p:nvSpPr>
          <p:cNvPr id="467" name="TextBox 466">
            <a:extLst>
              <a:ext uri="{FF2B5EF4-FFF2-40B4-BE49-F238E27FC236}">
                <a16:creationId xmlns:a16="http://schemas.microsoft.com/office/drawing/2014/main" id="{BA79B92B-D5B2-FA45-AC56-619442042E1B}"/>
              </a:ext>
            </a:extLst>
          </p:cNvPr>
          <p:cNvSpPr txBox="1"/>
          <p:nvPr/>
        </p:nvSpPr>
        <p:spPr>
          <a:xfrm>
            <a:off x="2491586" y="1461919"/>
            <a:ext cx="7574707" cy="338554"/>
          </a:xfrm>
          <a:prstGeom prst="rect">
            <a:avLst/>
          </a:prstGeom>
          <a:noFill/>
        </p:spPr>
        <p:txBody>
          <a:bodyPr wrap="square" rtlCol="0">
            <a:spAutoFit/>
          </a:bodyPr>
          <a:lstStyle/>
          <a:p>
            <a:pPr algn="ctr"/>
            <a:r>
              <a:rPr lang="en-US" sz="1600" b="1" dirty="0">
                <a:solidFill>
                  <a:schemeClr val="tx1"/>
                </a:solidFill>
              </a:rPr>
              <a:t>Post-osimertinib amivantamab + lazertinib (n=136)</a:t>
            </a:r>
          </a:p>
        </p:txBody>
      </p:sp>
    </p:spTree>
    <p:extLst>
      <p:ext uri="{BB962C8B-B14F-4D97-AF65-F5344CB8AC3E}">
        <p14:creationId xmlns:p14="http://schemas.microsoft.com/office/powerpoint/2010/main" val="2550785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1193MO: Amivantamab plus lazertinib in post-osimertinib, post-platinum chemotherapy EGFR-mutant non-small cell lung cancer (NSCLC): preliminary results from CHRYSALIS-2 – Shu CA, et al</a:t>
            </a:r>
          </a:p>
        </p:txBody>
      </p:sp>
      <p:sp>
        <p:nvSpPr>
          <p:cNvPr id="3" name="Content Placeholder 2"/>
          <p:cNvSpPr>
            <a:spLocks noGrp="1"/>
          </p:cNvSpPr>
          <p:nvPr>
            <p:ph idx="1"/>
          </p:nvPr>
        </p:nvSpPr>
        <p:spPr/>
        <p:txBody>
          <a:bodyPr/>
          <a:lstStyle/>
          <a:p>
            <a:r>
              <a:rPr lang="en-US" b="1" dirty="0"/>
              <a:t>Key results (cont.)</a:t>
            </a:r>
          </a:p>
          <a:p>
            <a:pPr lvl="1"/>
            <a:r>
              <a:rPr lang="en-GB" dirty="0"/>
              <a:t>Grade ≥3 TRAEs occurred in 50 (37%) patients, with the most common being infusion-related reaction (9%) and dyspnoea (6%)</a:t>
            </a:r>
          </a:p>
          <a:p>
            <a:pPr lvl="1"/>
            <a:r>
              <a:rPr lang="en-GB" dirty="0"/>
              <a:t>Pneumonitis/ILD occurred in 4 (3%) patients</a:t>
            </a:r>
          </a:p>
          <a:p>
            <a:pPr lvl="1"/>
            <a:r>
              <a:rPr lang="en-GB" dirty="0"/>
              <a:t>AEs led of dose discontinuation (11%), dose reduction (18%) and dose interruption (46%)</a:t>
            </a:r>
          </a:p>
          <a:p>
            <a:pPr>
              <a:spcBef>
                <a:spcPts val="1800"/>
              </a:spcBef>
            </a:pPr>
            <a:r>
              <a:rPr lang="en-US" b="1" dirty="0"/>
              <a:t>Conclusions</a:t>
            </a:r>
          </a:p>
          <a:p>
            <a:pPr lvl="1"/>
            <a:r>
              <a:rPr lang="en-GB" dirty="0"/>
              <a:t>In pretreated patients with advanced EGFR-mutant NSCLC, amivantamab + lazertinib demonstrated favourable antitumor activity and was generally well-tolerated with no new safety signals reported</a:t>
            </a:r>
          </a:p>
        </p:txBody>
      </p:sp>
      <p:sp>
        <p:nvSpPr>
          <p:cNvPr id="5" name="Text Placeholder 4"/>
          <p:cNvSpPr>
            <a:spLocks noGrp="1"/>
          </p:cNvSpPr>
          <p:nvPr>
            <p:ph type="body" sz="quarter" idx="11"/>
          </p:nvPr>
        </p:nvSpPr>
        <p:spPr/>
        <p:txBody>
          <a:bodyPr/>
          <a:lstStyle/>
          <a:p>
            <a:r>
              <a:rPr lang="en-US" dirty="0"/>
              <a:t>Shu CA, et al. Ann </a:t>
            </a:r>
            <a:r>
              <a:rPr lang="en-US" dirty="0" err="1"/>
              <a:t>Oncol</a:t>
            </a:r>
            <a:r>
              <a:rPr lang="en-US" dirty="0"/>
              <a:t> 2021;32(</a:t>
            </a:r>
            <a:r>
              <a:rPr lang="en-US" dirty="0" err="1"/>
              <a:t>suppl</a:t>
            </a:r>
            <a:r>
              <a:rPr lang="en-US" dirty="0"/>
              <a:t>):</a:t>
            </a:r>
            <a:r>
              <a:rPr lang="en-US" dirty="0" err="1"/>
              <a:t>Abstr</a:t>
            </a:r>
            <a:r>
              <a:rPr lang="en-US" dirty="0"/>
              <a:t> 1193MO</a:t>
            </a:r>
          </a:p>
        </p:txBody>
      </p:sp>
    </p:spTree>
    <p:extLst>
      <p:ext uri="{BB962C8B-B14F-4D97-AF65-F5344CB8AC3E}">
        <p14:creationId xmlns:p14="http://schemas.microsoft.com/office/powerpoint/2010/main" val="1614998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1194MO: </a:t>
            </a:r>
            <a:r>
              <a:rPr lang="en-GB" dirty="0"/>
              <a:t>Canakinumab (CAN) + docetaxel (DTX) for the second- or third-line (2/3L) treatment of advanced non-small cell lung cancer (NSCLC): CANOPY-2 phase III results </a:t>
            </a:r>
            <a:r>
              <a:rPr lang="en-US" dirty="0"/>
              <a:t>– Paz-Ares L,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canakinumab (a monoclonal anti-IL-1</a:t>
            </a:r>
            <a:r>
              <a:rPr lang="el-GR" dirty="0"/>
              <a:t>β</a:t>
            </a:r>
            <a:r>
              <a:rPr lang="en-GB" dirty="0"/>
              <a:t> antibody) + </a:t>
            </a:r>
            <a:r>
              <a:rPr lang="en-US" dirty="0"/>
              <a:t>docetaxel in patients with advanced NSCLC in the CANOPY-2 study</a:t>
            </a:r>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1194MO</a:t>
            </a:r>
          </a:p>
        </p:txBody>
      </p:sp>
      <p:sp>
        <p:nvSpPr>
          <p:cNvPr id="8" name="Rectangle 9"/>
          <p:cNvSpPr txBox="1">
            <a:spLocks noChangeArrowheads="1"/>
          </p:cNvSpPr>
          <p:nvPr/>
        </p:nvSpPr>
        <p:spPr bwMode="auto">
          <a:xfrm>
            <a:off x="1516117" y="5352688"/>
            <a:ext cx="4267200" cy="73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800">
                <a:solidFill>
                  <a:schemeClr val="tx1"/>
                </a:solidFill>
                <a:latin typeface="+mn-lt"/>
                <a:cs typeface="+mn-cs"/>
              </a:defRPr>
            </a:lvl3pPr>
            <a:lvl4pPr marL="1101725" indent="-287338" algn="l" rtl="0" fontAlgn="base">
              <a:spcBef>
                <a:spcPts val="0"/>
              </a:spcBef>
              <a:spcAft>
                <a:spcPts val="600"/>
              </a:spcAft>
              <a:buClr>
                <a:schemeClr val="bg1"/>
              </a:buClr>
              <a:buChar char="–"/>
              <a:defRPr sz="1800">
                <a:solidFill>
                  <a:schemeClr val="tx1"/>
                </a:solidFill>
                <a:latin typeface="+mn-lt"/>
                <a:cs typeface="+mn-cs"/>
              </a:defRPr>
            </a:lvl4pPr>
            <a:lvl5pPr marL="1390650" indent="-287338" algn="l" rtl="0" fontAlgn="base">
              <a:spcBef>
                <a:spcPts val="0"/>
              </a:spcBef>
              <a:spcAft>
                <a:spcPts val="6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Primary endpoint</a:t>
            </a:r>
          </a:p>
          <a:p>
            <a:r>
              <a:rPr lang="en-GB" sz="1600" kern="0" dirty="0"/>
              <a:t>OS</a:t>
            </a:r>
          </a:p>
          <a:p>
            <a:endParaRPr lang="en-GB" sz="1600" kern="0" dirty="0"/>
          </a:p>
        </p:txBody>
      </p:sp>
      <p:sp>
        <p:nvSpPr>
          <p:cNvPr id="9" name="Content Placeholder 26"/>
          <p:cNvSpPr txBox="1">
            <a:spLocks/>
          </p:cNvSpPr>
          <p:nvPr/>
        </p:nvSpPr>
        <p:spPr>
          <a:xfrm>
            <a:off x="5935717" y="5352688"/>
            <a:ext cx="4267200" cy="739234"/>
          </a:xfrm>
          <a:prstGeom prst="rect">
            <a:avLst/>
          </a:prstGeom>
        </p:spPr>
        <p:txBody>
          <a:bodyPr/>
          <a:lstStyle>
            <a:lvl1pPr marL="250825" indent="-250825" algn="l" rtl="0" fontAlgn="base">
              <a:spcBef>
                <a:spcPct val="200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800">
                <a:solidFill>
                  <a:schemeClr val="tx1"/>
                </a:solidFill>
                <a:latin typeface="+mn-lt"/>
                <a:cs typeface="+mn-cs"/>
              </a:defRPr>
            </a:lvl2pPr>
            <a:lvl3pPr marL="812800" indent="-249238" algn="l" rtl="0" fontAlgn="base">
              <a:spcBef>
                <a:spcPct val="20000"/>
              </a:spcBef>
              <a:spcAft>
                <a:spcPct val="0"/>
              </a:spcAft>
              <a:buClr>
                <a:schemeClr val="bg1"/>
              </a:buClr>
              <a:buChar char="•"/>
              <a:defRPr sz="1800">
                <a:solidFill>
                  <a:schemeClr val="tx1"/>
                </a:solidFill>
                <a:latin typeface="+mn-lt"/>
                <a:cs typeface="+mn-cs"/>
              </a:defRPr>
            </a:lvl3pPr>
            <a:lvl4pPr marL="1101725" indent="-287338" algn="l" rtl="0" fontAlgn="base">
              <a:spcBef>
                <a:spcPct val="20000"/>
              </a:spcBef>
              <a:spcAft>
                <a:spcPct val="0"/>
              </a:spcAft>
              <a:buClr>
                <a:schemeClr val="bg1"/>
              </a:buClr>
              <a:buChar char="–"/>
              <a:defRPr sz="1800">
                <a:solidFill>
                  <a:schemeClr val="tx1"/>
                </a:solidFill>
                <a:latin typeface="+mn-lt"/>
                <a:cs typeface="+mn-cs"/>
              </a:defRPr>
            </a:lvl4pPr>
            <a:lvl5pPr marL="1390650" indent="-287338" algn="l" rtl="0" fontAlgn="base">
              <a:spcBef>
                <a:spcPct val="200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a:t>Secondary endpoints</a:t>
            </a:r>
          </a:p>
          <a:p>
            <a:r>
              <a:rPr lang="en-GB" sz="1600" kern="0" dirty="0"/>
              <a:t>PFS, ORR, DCR, DoR, PRO, safety</a:t>
            </a:r>
          </a:p>
        </p:txBody>
      </p:sp>
      <p:sp>
        <p:nvSpPr>
          <p:cNvPr id="10" name="Oval 14"/>
          <p:cNvSpPr>
            <a:spLocks noChangeArrowheads="1"/>
          </p:cNvSpPr>
          <p:nvPr/>
        </p:nvSpPr>
        <p:spPr bwMode="auto">
          <a:xfrm>
            <a:off x="5587338" y="3439960"/>
            <a:ext cx="583595" cy="584200"/>
          </a:xfrm>
          <a:prstGeom prst="ellipse">
            <a:avLst/>
          </a:prstGeom>
          <a:noFill/>
          <a:ln w="38100">
            <a:solidFill>
              <a:schemeClr val="bg1"/>
            </a:solidFill>
            <a:round/>
            <a:headEnd/>
            <a:tailEnd/>
          </a:ln>
        </p:spPr>
        <p:txBody>
          <a:bodyPr wrap="none" anchor="ctr"/>
          <a:lstStyle/>
          <a:p>
            <a:pPr algn="ctr"/>
            <a:r>
              <a:rPr lang="en-GB" altLang="zh-CN" sz="1600" b="1" dirty="0">
                <a:solidFill>
                  <a:srgbClr val="002850"/>
                </a:solidFill>
                <a:ea typeface="SimSun" pitchFamily="2" charset="-122"/>
              </a:rPr>
              <a:t>R</a:t>
            </a:r>
          </a:p>
          <a:p>
            <a:pPr algn="ctr"/>
            <a:r>
              <a:rPr lang="en-GB" altLang="zh-CN" sz="1600" b="1" dirty="0">
                <a:solidFill>
                  <a:srgbClr val="002850"/>
                </a:solidFill>
                <a:ea typeface="SimSun" pitchFamily="2" charset="-122"/>
              </a:rPr>
              <a:t>1:1</a:t>
            </a:r>
          </a:p>
        </p:txBody>
      </p:sp>
      <p:cxnSp>
        <p:nvCxnSpPr>
          <p:cNvPr id="11" name="AutoShape 15"/>
          <p:cNvCxnSpPr>
            <a:cxnSpLocks noChangeShapeType="1"/>
            <a:stCxn id="10" idx="0"/>
            <a:endCxn id="21" idx="1"/>
          </p:cNvCxnSpPr>
          <p:nvPr/>
        </p:nvCxnSpPr>
        <p:spPr bwMode="auto">
          <a:xfrm rot="5400000" flipH="1" flipV="1">
            <a:off x="5821929" y="2915135"/>
            <a:ext cx="582033" cy="467618"/>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5753573" y="4149723"/>
            <a:ext cx="718745" cy="467618"/>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9750492" y="4332537"/>
            <a:ext cx="1121199" cy="82073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 toxicity/ withdrawal</a:t>
            </a:r>
          </a:p>
        </p:txBody>
      </p:sp>
      <p:sp>
        <p:nvSpPr>
          <p:cNvPr id="14" name="AutoShape 12"/>
          <p:cNvSpPr>
            <a:spLocks noChangeArrowheads="1"/>
          </p:cNvSpPr>
          <p:nvPr/>
        </p:nvSpPr>
        <p:spPr bwMode="auto">
          <a:xfrm>
            <a:off x="9750492" y="2447558"/>
            <a:ext cx="1121199" cy="8207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PD/ toxicity/ withdrawal</a:t>
            </a:r>
          </a:p>
        </p:txBody>
      </p:sp>
      <p:sp>
        <p:nvSpPr>
          <p:cNvPr id="15" name="Content Placeholder 26"/>
          <p:cNvSpPr txBox="1">
            <a:spLocks/>
          </p:cNvSpPr>
          <p:nvPr/>
        </p:nvSpPr>
        <p:spPr bwMode="auto">
          <a:xfrm>
            <a:off x="6501737" y="3235928"/>
            <a:ext cx="4165234"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a:solidFill>
                  <a:srgbClr val="363636"/>
                </a:solidFill>
                <a:latin typeface="Arial"/>
              </a:rPr>
              <a:t>Histology (SQ vs. non-SQ)</a:t>
            </a:r>
          </a:p>
          <a:p>
            <a:pPr marL="203200" indent="-203200">
              <a:spcBef>
                <a:spcPts val="0"/>
              </a:spcBef>
              <a:spcAft>
                <a:spcPts val="400"/>
              </a:spcAft>
              <a:buFont typeface="Arial" pitchFamily="34" charset="0"/>
              <a:buChar char="•"/>
              <a:defRPr/>
            </a:pPr>
            <a:r>
              <a:rPr lang="en-GB" sz="1400" dirty="0">
                <a:solidFill>
                  <a:srgbClr val="363636"/>
                </a:solidFill>
                <a:latin typeface="Arial"/>
              </a:rPr>
              <a:t>Best response to 1L (CR/PR vs. SD/PD)</a:t>
            </a:r>
          </a:p>
          <a:p>
            <a:pPr marL="203200" indent="-203200">
              <a:spcBef>
                <a:spcPts val="0"/>
              </a:spcBef>
              <a:spcAft>
                <a:spcPts val="400"/>
              </a:spcAft>
              <a:buFont typeface="Arial" pitchFamily="34" charset="0"/>
              <a:buChar char="•"/>
              <a:defRPr/>
            </a:pPr>
            <a:r>
              <a:rPr lang="en-GB" sz="1400" dirty="0">
                <a:solidFill>
                  <a:srgbClr val="363636"/>
                </a:solidFill>
                <a:latin typeface="Arial"/>
              </a:rPr>
              <a:t>Line rank of prior ICI (1L vs. 2L)</a:t>
            </a:r>
          </a:p>
        </p:txBody>
      </p:sp>
      <p:cxnSp>
        <p:nvCxnSpPr>
          <p:cNvPr id="16" name="AutoShape 19"/>
          <p:cNvCxnSpPr>
            <a:cxnSpLocks noChangeShapeType="1"/>
            <a:stCxn id="19" idx="3"/>
            <a:endCxn id="10" idx="2"/>
          </p:cNvCxnSpPr>
          <p:nvPr/>
        </p:nvCxnSpPr>
        <p:spPr bwMode="auto">
          <a:xfrm flipV="1">
            <a:off x="5163603" y="3732060"/>
            <a:ext cx="423735" cy="1"/>
          </a:xfrm>
          <a:prstGeom prst="straightConnector1">
            <a:avLst/>
          </a:prstGeom>
          <a:noFill/>
          <a:ln w="38100">
            <a:solidFill>
              <a:schemeClr val="bg1"/>
            </a:solidFill>
            <a:round/>
            <a:headEnd type="none" w="med" len="med"/>
            <a:tailEnd type="none" w="med" len="med"/>
          </a:ln>
        </p:spPr>
      </p:cxnSp>
      <p:cxnSp>
        <p:nvCxnSpPr>
          <p:cNvPr id="17" name="AutoShape 20"/>
          <p:cNvCxnSpPr>
            <a:cxnSpLocks noChangeShapeType="1"/>
            <a:stCxn id="20" idx="3"/>
            <a:endCxn id="13" idx="1"/>
          </p:cNvCxnSpPr>
          <p:nvPr/>
        </p:nvCxnSpPr>
        <p:spPr bwMode="auto">
          <a:xfrm>
            <a:off x="9469255" y="4742905"/>
            <a:ext cx="281237"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9469256" y="2857927"/>
            <a:ext cx="281236"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1640573" y="2587964"/>
            <a:ext cx="3523030"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Stage IIIB–IV, squamous or non-squamous NSCLC</a:t>
            </a:r>
            <a:endParaRPr lang="en-GB" altLang="zh-CN" sz="1600" i="1" dirty="0">
              <a:solidFill>
                <a:srgbClr val="FFFFFF"/>
              </a:solidFill>
              <a:ea typeface="SimSun" pitchFamily="2" charset="-122"/>
            </a:endParaRPr>
          </a:p>
          <a:p>
            <a:pPr marL="228600" indent="-228600" defTabSz="892175" eaLnBrk="0">
              <a:spcAft>
                <a:spcPct val="30000"/>
              </a:spcAft>
              <a:buFont typeface="Arial" pitchFamily="34" charset="0"/>
              <a:buChar char="•"/>
            </a:pPr>
            <a:r>
              <a:rPr lang="en-US" altLang="zh-CN" sz="1600" dirty="0">
                <a:solidFill>
                  <a:srgbClr val="FFFFFF"/>
                </a:solidFill>
                <a:ea typeface="SimSun" pitchFamily="2" charset="-122"/>
              </a:rPr>
              <a:t>Prior chemotherapy + anti-PD-L1 </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No EGFR or ALK mutations</a:t>
            </a:r>
          </a:p>
          <a:p>
            <a:pPr marL="228600" indent="-228600" defTabSz="892175" eaLnBrk="0" hangingPunct="0">
              <a:spcAft>
                <a:spcPct val="30000"/>
              </a:spcAft>
              <a:buFont typeface="Arial" pitchFamily="34" charset="0"/>
              <a:buChar char="•"/>
            </a:pPr>
            <a:r>
              <a:rPr lang="en-US" altLang="zh-CN" sz="1600" dirty="0">
                <a:solidFill>
                  <a:srgbClr val="FFFFFF"/>
                </a:solidFill>
                <a:ea typeface="SimSun" pitchFamily="2" charset="-122"/>
              </a:rPr>
              <a:t>ECOG PS ≤1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a:solidFill>
                  <a:srgbClr val="FFFFFF"/>
                </a:solidFill>
                <a:ea typeface="SimSun" pitchFamily="2" charset="-122"/>
              </a:rPr>
              <a:t>(n=237)</a:t>
            </a:r>
          </a:p>
        </p:txBody>
      </p:sp>
      <p:sp>
        <p:nvSpPr>
          <p:cNvPr id="20" name="AutoShape 12"/>
          <p:cNvSpPr>
            <a:spLocks noChangeArrowheads="1"/>
          </p:cNvSpPr>
          <p:nvPr/>
        </p:nvSpPr>
        <p:spPr bwMode="auto">
          <a:xfrm>
            <a:off x="6346754" y="4332537"/>
            <a:ext cx="3122501" cy="82073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Placebo + </a:t>
            </a:r>
            <a:br>
              <a:rPr lang="en-GB" altLang="zh-CN" dirty="0">
                <a:solidFill>
                  <a:srgbClr val="FFFFFF"/>
                </a:solidFill>
                <a:ea typeface="SimSun" pitchFamily="2" charset="-122"/>
              </a:rPr>
            </a:br>
            <a:r>
              <a:rPr lang="en-GB" altLang="zh-CN" dirty="0">
                <a:solidFill>
                  <a:srgbClr val="FFFFFF"/>
                </a:solidFill>
                <a:ea typeface="SimSun" pitchFamily="2" charset="-122"/>
              </a:rPr>
              <a:t>docetaxel 75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q3w</a:t>
            </a:r>
          </a:p>
          <a:p>
            <a:pPr algn="ctr" defTabSz="892175" eaLnBrk="0" hangingPunct="0"/>
            <a:r>
              <a:rPr lang="en-GB" altLang="zh-CN" dirty="0">
                <a:solidFill>
                  <a:srgbClr val="FFFFFF"/>
                </a:solidFill>
                <a:ea typeface="SimSun" pitchFamily="2" charset="-122"/>
              </a:rPr>
              <a:t>(n=117)</a:t>
            </a:r>
          </a:p>
        </p:txBody>
      </p:sp>
      <p:sp>
        <p:nvSpPr>
          <p:cNvPr id="21" name="AutoShape 8"/>
          <p:cNvSpPr>
            <a:spLocks noChangeArrowheads="1"/>
          </p:cNvSpPr>
          <p:nvPr/>
        </p:nvSpPr>
        <p:spPr bwMode="auto">
          <a:xfrm>
            <a:off x="6346754" y="2447558"/>
            <a:ext cx="3122502" cy="82073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en-GB" altLang="zh-CN" dirty="0">
                <a:solidFill>
                  <a:srgbClr val="FFFFFF"/>
                </a:solidFill>
                <a:ea typeface="SimSun" pitchFamily="2" charset="-122"/>
              </a:rPr>
              <a:t>Canakinumab 200 mg q3w + docetaxel 75 mg/m</a:t>
            </a:r>
            <a:r>
              <a:rPr lang="en-GB" altLang="zh-CN" baseline="30000" dirty="0">
                <a:solidFill>
                  <a:srgbClr val="FFFFFF"/>
                </a:solidFill>
                <a:ea typeface="SimSun" pitchFamily="2" charset="-122"/>
              </a:rPr>
              <a:t>2</a:t>
            </a:r>
            <a:r>
              <a:rPr lang="en-GB" altLang="zh-CN" dirty="0">
                <a:solidFill>
                  <a:srgbClr val="FFFFFF"/>
                </a:solidFill>
                <a:ea typeface="SimSun" pitchFamily="2" charset="-122"/>
              </a:rPr>
              <a:t> </a:t>
            </a:r>
          </a:p>
          <a:p>
            <a:pPr algn="ctr" defTabSz="892175" eaLnBrk="0" hangingPunct="0"/>
            <a:r>
              <a:rPr lang="en-GB" altLang="zh-CN" dirty="0">
                <a:solidFill>
                  <a:srgbClr val="FFFFFF"/>
                </a:solidFill>
                <a:ea typeface="SimSun" pitchFamily="2" charset="-122"/>
              </a:rPr>
              <a:t>(n=120)</a:t>
            </a:r>
          </a:p>
        </p:txBody>
      </p:sp>
    </p:spTree>
    <p:extLst>
      <p:ext uri="{BB962C8B-B14F-4D97-AF65-F5344CB8AC3E}">
        <p14:creationId xmlns:p14="http://schemas.microsoft.com/office/powerpoint/2010/main" val="523755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1194MO: </a:t>
            </a:r>
            <a:r>
              <a:rPr lang="en-GB" dirty="0"/>
              <a:t>Canakinumab (CAN) + docetaxel (DTX) for the second- or third-line (2/3L) treatment of advanced non-small cell lung cancer (NSCLC): CANOPY-2 phase III results </a:t>
            </a:r>
            <a:r>
              <a:rPr lang="en-US" dirty="0"/>
              <a:t>– Paz-Ares L, et al</a:t>
            </a:r>
          </a:p>
        </p:txBody>
      </p:sp>
      <p:sp>
        <p:nvSpPr>
          <p:cNvPr id="3" name="Content Placeholder 2"/>
          <p:cNvSpPr>
            <a:spLocks noGrp="1"/>
          </p:cNvSpPr>
          <p:nvPr>
            <p:ph idx="1"/>
          </p:nvPr>
        </p:nvSpPr>
        <p:spPr>
          <a:xfrm>
            <a:off x="304800" y="1246909"/>
            <a:ext cx="11582400" cy="473736"/>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1194MO</a:t>
            </a:r>
          </a:p>
        </p:txBody>
      </p:sp>
      <p:sp>
        <p:nvSpPr>
          <p:cNvPr id="7" name="TextBox 6">
            <a:extLst>
              <a:ext uri="{FF2B5EF4-FFF2-40B4-BE49-F238E27FC236}">
                <a16:creationId xmlns:a16="http://schemas.microsoft.com/office/drawing/2014/main" id="{6677B4E1-22D5-45E9-A119-F8404F3340AC}"/>
              </a:ext>
            </a:extLst>
          </p:cNvPr>
          <p:cNvSpPr txBox="1"/>
          <p:nvPr/>
        </p:nvSpPr>
        <p:spPr>
          <a:xfrm>
            <a:off x="3108863" y="1509972"/>
            <a:ext cx="1715534" cy="338554"/>
          </a:xfrm>
          <a:prstGeom prst="rect">
            <a:avLst/>
          </a:prstGeom>
          <a:noFill/>
        </p:spPr>
        <p:txBody>
          <a:bodyPr wrap="none" rtlCol="0">
            <a:spAutoFit/>
          </a:bodyPr>
          <a:lstStyle/>
          <a:p>
            <a:pPr algn="ctr"/>
            <a:r>
              <a:rPr lang="en-US" sz="1600" b="1" dirty="0">
                <a:solidFill>
                  <a:srgbClr val="363636"/>
                </a:solidFill>
              </a:rPr>
              <a:t>Overall survival</a:t>
            </a:r>
            <a:endParaRPr lang="en-GB" sz="1600" b="1" dirty="0">
              <a:solidFill>
                <a:srgbClr val="363636"/>
              </a:solidFill>
            </a:endParaRPr>
          </a:p>
        </p:txBody>
      </p:sp>
      <p:sp>
        <p:nvSpPr>
          <p:cNvPr id="8" name="TextBox 7">
            <a:extLst>
              <a:ext uri="{FF2B5EF4-FFF2-40B4-BE49-F238E27FC236}">
                <a16:creationId xmlns:a16="http://schemas.microsoft.com/office/drawing/2014/main" id="{E8F139B3-667C-4659-9087-BE5500147F0D}"/>
              </a:ext>
            </a:extLst>
          </p:cNvPr>
          <p:cNvSpPr txBox="1"/>
          <p:nvPr/>
        </p:nvSpPr>
        <p:spPr>
          <a:xfrm>
            <a:off x="8111491" y="1509972"/>
            <a:ext cx="2659702" cy="338554"/>
          </a:xfrm>
          <a:prstGeom prst="rect">
            <a:avLst/>
          </a:prstGeom>
          <a:noFill/>
        </p:spPr>
        <p:txBody>
          <a:bodyPr wrap="none" rtlCol="0">
            <a:spAutoFit/>
          </a:bodyPr>
          <a:lstStyle/>
          <a:p>
            <a:pPr algn="ctr"/>
            <a:r>
              <a:rPr lang="en-US" sz="1600" b="1" dirty="0">
                <a:solidFill>
                  <a:srgbClr val="363636"/>
                </a:solidFill>
              </a:rPr>
              <a:t>Progression-free survival</a:t>
            </a:r>
            <a:endParaRPr lang="en-GB" sz="1600" b="1" dirty="0">
              <a:solidFill>
                <a:srgbClr val="363636"/>
              </a:solidFill>
            </a:endParaRPr>
          </a:p>
        </p:txBody>
      </p:sp>
      <p:sp>
        <p:nvSpPr>
          <p:cNvPr id="9" name="Freeform 21">
            <a:extLst>
              <a:ext uri="{FF2B5EF4-FFF2-40B4-BE49-F238E27FC236}">
                <a16:creationId xmlns:a16="http://schemas.microsoft.com/office/drawing/2014/main" id="{8BD08057-488A-4C8C-B9C6-C3C59B7E150F}"/>
              </a:ext>
            </a:extLst>
          </p:cNvPr>
          <p:cNvSpPr>
            <a:spLocks/>
          </p:cNvSpPr>
          <p:nvPr/>
        </p:nvSpPr>
        <p:spPr bwMode="auto">
          <a:xfrm>
            <a:off x="1732949" y="2155636"/>
            <a:ext cx="4490870"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8A7FAE8F-86C1-4048-8DAB-0D4EEBA96A5F}"/>
              </a:ext>
            </a:extLst>
          </p:cNvPr>
          <p:cNvGrpSpPr/>
          <p:nvPr/>
        </p:nvGrpSpPr>
        <p:grpSpPr>
          <a:xfrm>
            <a:off x="842073" y="1976802"/>
            <a:ext cx="890876" cy="2642252"/>
            <a:chOff x="6038097" y="1510243"/>
            <a:chExt cx="890876" cy="2315085"/>
          </a:xfrm>
        </p:grpSpPr>
        <p:sp>
          <p:nvSpPr>
            <p:cNvPr id="11" name="Line 7">
              <a:extLst>
                <a:ext uri="{FF2B5EF4-FFF2-40B4-BE49-F238E27FC236}">
                  <a16:creationId xmlns:a16="http://schemas.microsoft.com/office/drawing/2014/main" id="{31FB45E2-F2E6-4BF8-A09C-735F749764F3}"/>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A597F08D-F51D-45B8-A507-B3104931591E}"/>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68076DC1-F7DD-4040-8F21-9BFA8D567A71}"/>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E6AC1F90-9D99-45F3-9836-68C582CDF599}"/>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71F00014-CD92-4909-BA23-ED3D9669D136}"/>
                </a:ext>
              </a:extLst>
            </p:cNvPr>
            <p:cNvSpPr>
              <a:spLocks noChangeShapeType="1"/>
            </p:cNvSpPr>
            <p:nvPr/>
          </p:nvSpPr>
          <p:spPr bwMode="auto">
            <a:xfrm>
              <a:off x="6842739" y="36922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C0FF52A7-CCF4-48DE-8E36-CE63CE7AE5E2}"/>
                </a:ext>
              </a:extLst>
            </p:cNvPr>
            <p:cNvSpPr txBox="1"/>
            <p:nvPr/>
          </p:nvSpPr>
          <p:spPr>
            <a:xfrm rot="16200000">
              <a:off x="5370202" y="2534671"/>
              <a:ext cx="1643567" cy="307777"/>
            </a:xfrm>
            <a:prstGeom prst="rect">
              <a:avLst/>
            </a:prstGeom>
            <a:noFill/>
          </p:spPr>
          <p:txBody>
            <a:bodyPr wrap="none" rtlCol="0">
              <a:spAutoFit/>
            </a:bodyPr>
            <a:lstStyle/>
            <a:p>
              <a:pPr algn="ctr" fontAlgn="base">
                <a:spcBef>
                  <a:spcPct val="0"/>
                </a:spcBef>
                <a:spcAft>
                  <a:spcPct val="0"/>
                </a:spcAft>
              </a:pPr>
              <a:r>
                <a:rPr lang="en-US" sz="1400" dirty="0">
                  <a:solidFill>
                    <a:srgbClr val="363636"/>
                  </a:solidFill>
                  <a:cs typeface="Arial" panose="020B0604020202020204" pitchFamily="34" charset="0"/>
                </a:rPr>
                <a:t>Event-free probability</a:t>
              </a:r>
              <a:endParaRPr lang="en-GB" sz="1400" dirty="0">
                <a:solidFill>
                  <a:srgbClr val="363636"/>
                </a:solidFill>
                <a:cs typeface="Arial" panose="020B0604020202020204" pitchFamily="34" charset="0"/>
              </a:endParaRPr>
            </a:p>
          </p:txBody>
        </p:sp>
        <p:sp>
          <p:nvSpPr>
            <p:cNvPr id="17" name="TextBox 16">
              <a:extLst>
                <a:ext uri="{FF2B5EF4-FFF2-40B4-BE49-F238E27FC236}">
                  <a16:creationId xmlns:a16="http://schemas.microsoft.com/office/drawing/2014/main" id="{A2F0D9F1-9A85-4EBF-BC9E-57A8BBD26AE6}"/>
                </a:ext>
              </a:extLst>
            </p:cNvPr>
            <p:cNvSpPr txBox="1"/>
            <p:nvPr/>
          </p:nvSpPr>
          <p:spPr>
            <a:xfrm>
              <a:off x="6317539" y="1510243"/>
              <a:ext cx="532518" cy="307777"/>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1.00</a:t>
              </a:r>
            </a:p>
          </p:txBody>
        </p:sp>
        <p:sp>
          <p:nvSpPr>
            <p:cNvPr id="18" name="TextBox 17">
              <a:extLst>
                <a:ext uri="{FF2B5EF4-FFF2-40B4-BE49-F238E27FC236}">
                  <a16:creationId xmlns:a16="http://schemas.microsoft.com/office/drawing/2014/main" id="{8451EB2B-727B-4A66-82C1-9EB455D162D9}"/>
                </a:ext>
              </a:extLst>
            </p:cNvPr>
            <p:cNvSpPr txBox="1"/>
            <p:nvPr/>
          </p:nvSpPr>
          <p:spPr>
            <a:xfrm>
              <a:off x="6317539" y="2008774"/>
              <a:ext cx="532518" cy="307777"/>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0.75</a:t>
              </a:r>
            </a:p>
          </p:txBody>
        </p:sp>
        <p:sp>
          <p:nvSpPr>
            <p:cNvPr id="19" name="TextBox 18">
              <a:extLst>
                <a:ext uri="{FF2B5EF4-FFF2-40B4-BE49-F238E27FC236}">
                  <a16:creationId xmlns:a16="http://schemas.microsoft.com/office/drawing/2014/main" id="{A6D7A6C3-86D9-49BF-A03F-332ACD365080}"/>
                </a:ext>
              </a:extLst>
            </p:cNvPr>
            <p:cNvSpPr txBox="1"/>
            <p:nvPr/>
          </p:nvSpPr>
          <p:spPr>
            <a:xfrm>
              <a:off x="6317539" y="2523427"/>
              <a:ext cx="532518" cy="307777"/>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0.50</a:t>
              </a:r>
            </a:p>
          </p:txBody>
        </p:sp>
        <p:sp>
          <p:nvSpPr>
            <p:cNvPr id="20" name="TextBox 19">
              <a:extLst>
                <a:ext uri="{FF2B5EF4-FFF2-40B4-BE49-F238E27FC236}">
                  <a16:creationId xmlns:a16="http://schemas.microsoft.com/office/drawing/2014/main" id="{8B19723A-399E-4640-9BE4-DCA274C003EC}"/>
                </a:ext>
              </a:extLst>
            </p:cNvPr>
            <p:cNvSpPr txBox="1"/>
            <p:nvPr/>
          </p:nvSpPr>
          <p:spPr>
            <a:xfrm>
              <a:off x="6317539" y="3027330"/>
              <a:ext cx="532518" cy="307777"/>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0.25</a:t>
              </a:r>
            </a:p>
          </p:txBody>
        </p:sp>
        <p:sp>
          <p:nvSpPr>
            <p:cNvPr id="21" name="TextBox 20">
              <a:extLst>
                <a:ext uri="{FF2B5EF4-FFF2-40B4-BE49-F238E27FC236}">
                  <a16:creationId xmlns:a16="http://schemas.microsoft.com/office/drawing/2014/main" id="{19D98A99-AE2F-4D5A-8EE7-BF50245CB7E5}"/>
                </a:ext>
              </a:extLst>
            </p:cNvPr>
            <p:cNvSpPr txBox="1"/>
            <p:nvPr/>
          </p:nvSpPr>
          <p:spPr>
            <a:xfrm>
              <a:off x="6566013" y="3555660"/>
              <a:ext cx="284052" cy="269668"/>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a:t>
              </a:r>
            </a:p>
          </p:txBody>
        </p:sp>
      </p:grpSp>
      <p:cxnSp>
        <p:nvCxnSpPr>
          <p:cNvPr id="22" name="Straight Connector 21">
            <a:extLst>
              <a:ext uri="{FF2B5EF4-FFF2-40B4-BE49-F238E27FC236}">
                <a16:creationId xmlns:a16="http://schemas.microsoft.com/office/drawing/2014/main" id="{472C950A-128C-4AF0-9FF3-C71FA6495942}"/>
              </a:ext>
            </a:extLst>
          </p:cNvPr>
          <p:cNvCxnSpPr/>
          <p:nvPr/>
        </p:nvCxnSpPr>
        <p:spPr>
          <a:xfrm>
            <a:off x="1732949" y="3338293"/>
            <a:ext cx="3035696"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48A382-74F2-4558-8E00-7346D3ED4D5A}"/>
              </a:ext>
            </a:extLst>
          </p:cNvPr>
          <p:cNvCxnSpPr/>
          <p:nvPr/>
        </p:nvCxnSpPr>
        <p:spPr>
          <a:xfrm flipV="1">
            <a:off x="3352800" y="2851354"/>
            <a:ext cx="0" cy="1752282"/>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2BD36B-FA78-41C8-9CBF-F0BE85D57708}"/>
              </a:ext>
            </a:extLst>
          </p:cNvPr>
          <p:cNvCxnSpPr>
            <a:cxnSpLocks/>
          </p:cNvCxnSpPr>
          <p:nvPr/>
        </p:nvCxnSpPr>
        <p:spPr>
          <a:xfrm flipV="1">
            <a:off x="4409768"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6E4342-2FE5-4DBB-A6E3-7D80510C0FD2}"/>
              </a:ext>
            </a:extLst>
          </p:cNvPr>
          <p:cNvCxnSpPr>
            <a:cxnSpLocks/>
          </p:cNvCxnSpPr>
          <p:nvPr/>
        </p:nvCxnSpPr>
        <p:spPr>
          <a:xfrm flipV="1">
            <a:off x="4581833"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42EE60-B320-422A-8B75-F5FA315FE6DA}"/>
              </a:ext>
            </a:extLst>
          </p:cNvPr>
          <p:cNvCxnSpPr>
            <a:cxnSpLocks/>
          </p:cNvCxnSpPr>
          <p:nvPr/>
        </p:nvCxnSpPr>
        <p:spPr>
          <a:xfrm flipV="1">
            <a:off x="4753898" y="3338293"/>
            <a:ext cx="0" cy="1265343"/>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301DFA5-26D4-4CB1-BD3C-4A551D1DB0B3}"/>
              </a:ext>
            </a:extLst>
          </p:cNvPr>
          <p:cNvGrpSpPr/>
          <p:nvPr/>
        </p:nvGrpSpPr>
        <p:grpSpPr>
          <a:xfrm>
            <a:off x="1846211" y="4603636"/>
            <a:ext cx="4444749" cy="360147"/>
            <a:chOff x="1539835" y="4939133"/>
            <a:chExt cx="3558283" cy="360147"/>
          </a:xfrm>
        </p:grpSpPr>
        <p:sp>
          <p:nvSpPr>
            <p:cNvPr id="29" name="Line 21">
              <a:extLst>
                <a:ext uri="{FF2B5EF4-FFF2-40B4-BE49-F238E27FC236}">
                  <a16:creationId xmlns:a16="http://schemas.microsoft.com/office/drawing/2014/main" id="{A656B0CD-B885-4508-9CE6-01E8FF1BBF1D}"/>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3AA96D7-25F4-487B-AA4C-99CEAC1523D4}"/>
                </a:ext>
              </a:extLst>
            </p:cNvPr>
            <p:cNvSpPr txBox="1"/>
            <p:nvPr/>
          </p:nvSpPr>
          <p:spPr>
            <a:xfrm>
              <a:off x="4880786" y="5011133"/>
              <a:ext cx="21733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31" name="Line 21">
              <a:extLst>
                <a:ext uri="{FF2B5EF4-FFF2-40B4-BE49-F238E27FC236}">
                  <a16:creationId xmlns:a16="http://schemas.microsoft.com/office/drawing/2014/main" id="{36E5B117-50A7-41DA-999F-A0AB741FA78E}"/>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869E522-9AFF-4AA8-AEEA-E40D542006D7}"/>
                </a:ext>
              </a:extLst>
            </p:cNvPr>
            <p:cNvSpPr txBox="1"/>
            <p:nvPr/>
          </p:nvSpPr>
          <p:spPr>
            <a:xfrm>
              <a:off x="4505149" y="5011133"/>
              <a:ext cx="21733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16</a:t>
              </a:r>
            </a:p>
          </p:txBody>
        </p:sp>
        <p:sp>
          <p:nvSpPr>
            <p:cNvPr id="33" name="Line 21">
              <a:extLst>
                <a:ext uri="{FF2B5EF4-FFF2-40B4-BE49-F238E27FC236}">
                  <a16:creationId xmlns:a16="http://schemas.microsoft.com/office/drawing/2014/main" id="{B54C7A91-F20F-4425-8E42-8F349824CE45}"/>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D52C310-B757-42B5-B186-569F1DD6A383}"/>
                </a:ext>
              </a:extLst>
            </p:cNvPr>
            <p:cNvSpPr txBox="1"/>
            <p:nvPr/>
          </p:nvSpPr>
          <p:spPr>
            <a:xfrm>
              <a:off x="4129511" y="5011133"/>
              <a:ext cx="21733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14</a:t>
              </a:r>
            </a:p>
          </p:txBody>
        </p:sp>
        <p:sp>
          <p:nvSpPr>
            <p:cNvPr id="35" name="Line 21">
              <a:extLst>
                <a:ext uri="{FF2B5EF4-FFF2-40B4-BE49-F238E27FC236}">
                  <a16:creationId xmlns:a16="http://schemas.microsoft.com/office/drawing/2014/main" id="{F65AA9EF-598F-408A-9F6D-4A59F921184A}"/>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BB87DC82-551F-44F0-BAE3-429E2213D2E8}"/>
                </a:ext>
              </a:extLst>
            </p:cNvPr>
            <p:cNvSpPr txBox="1"/>
            <p:nvPr/>
          </p:nvSpPr>
          <p:spPr>
            <a:xfrm>
              <a:off x="3753875" y="5011133"/>
              <a:ext cx="21733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37" name="Line 21">
              <a:extLst>
                <a:ext uri="{FF2B5EF4-FFF2-40B4-BE49-F238E27FC236}">
                  <a16:creationId xmlns:a16="http://schemas.microsoft.com/office/drawing/2014/main" id="{8952A94A-89E7-4872-BEB1-70736ED5D5E8}"/>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AF8C386-9544-4D9D-A42B-A8E5A10392DD}"/>
                </a:ext>
              </a:extLst>
            </p:cNvPr>
            <p:cNvSpPr txBox="1"/>
            <p:nvPr/>
          </p:nvSpPr>
          <p:spPr>
            <a:xfrm>
              <a:off x="3378237" y="5011133"/>
              <a:ext cx="21733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39" name="Line 21">
              <a:extLst>
                <a:ext uri="{FF2B5EF4-FFF2-40B4-BE49-F238E27FC236}">
                  <a16:creationId xmlns:a16="http://schemas.microsoft.com/office/drawing/2014/main" id="{19908E15-0DFE-4D31-ABE4-0AE8C628DF4E}"/>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F2CE3D6-A8DA-460A-BF85-26A5DFA41FC4}"/>
                </a:ext>
              </a:extLst>
            </p:cNvPr>
            <p:cNvSpPr txBox="1"/>
            <p:nvPr/>
          </p:nvSpPr>
          <p:spPr>
            <a:xfrm>
              <a:off x="3042383" y="5011133"/>
              <a:ext cx="13776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8</a:t>
              </a:r>
            </a:p>
          </p:txBody>
        </p:sp>
        <p:sp>
          <p:nvSpPr>
            <p:cNvPr id="41" name="Line 21">
              <a:extLst>
                <a:ext uri="{FF2B5EF4-FFF2-40B4-BE49-F238E27FC236}">
                  <a16:creationId xmlns:a16="http://schemas.microsoft.com/office/drawing/2014/main" id="{28440827-A1D6-4076-938C-D7076AEE5DE6}"/>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2416C6C-0A1E-4427-942C-F9A37DA5AA37}"/>
                </a:ext>
              </a:extLst>
            </p:cNvPr>
            <p:cNvSpPr txBox="1"/>
            <p:nvPr/>
          </p:nvSpPr>
          <p:spPr>
            <a:xfrm>
              <a:off x="2666745" y="5011133"/>
              <a:ext cx="13776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43" name="Line 21">
              <a:extLst>
                <a:ext uri="{FF2B5EF4-FFF2-40B4-BE49-F238E27FC236}">
                  <a16:creationId xmlns:a16="http://schemas.microsoft.com/office/drawing/2014/main" id="{20209953-60A5-453E-90EA-AB3B77618C0B}"/>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1C25CDB-341B-494A-BA3A-2C1479DE5FBC}"/>
                </a:ext>
              </a:extLst>
            </p:cNvPr>
            <p:cNvSpPr txBox="1"/>
            <p:nvPr/>
          </p:nvSpPr>
          <p:spPr>
            <a:xfrm>
              <a:off x="2291109" y="5011133"/>
              <a:ext cx="13776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4</a:t>
              </a:r>
            </a:p>
          </p:txBody>
        </p:sp>
        <p:sp>
          <p:nvSpPr>
            <p:cNvPr id="45" name="Line 21">
              <a:extLst>
                <a:ext uri="{FF2B5EF4-FFF2-40B4-BE49-F238E27FC236}">
                  <a16:creationId xmlns:a16="http://schemas.microsoft.com/office/drawing/2014/main" id="{2F161B40-DEBA-49FA-912F-B861B7A86E77}"/>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0EFAA02-A921-4292-8C86-D632D8C73410}"/>
                </a:ext>
              </a:extLst>
            </p:cNvPr>
            <p:cNvSpPr txBox="1"/>
            <p:nvPr/>
          </p:nvSpPr>
          <p:spPr>
            <a:xfrm>
              <a:off x="1915471" y="5011133"/>
              <a:ext cx="13776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a:t>
              </a:r>
            </a:p>
          </p:txBody>
        </p:sp>
        <p:sp>
          <p:nvSpPr>
            <p:cNvPr id="47" name="Line 21">
              <a:extLst>
                <a:ext uri="{FF2B5EF4-FFF2-40B4-BE49-F238E27FC236}">
                  <a16:creationId xmlns:a16="http://schemas.microsoft.com/office/drawing/2014/main" id="{16C044A7-A1F2-4A67-A02D-34A19102D6F1}"/>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71FC1C6-07A2-4DBF-8465-8925776054F2}"/>
                </a:ext>
              </a:extLst>
            </p:cNvPr>
            <p:cNvSpPr txBox="1"/>
            <p:nvPr/>
          </p:nvSpPr>
          <p:spPr>
            <a:xfrm>
              <a:off x="1539835" y="5011133"/>
              <a:ext cx="13776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sp>
        <p:nvSpPr>
          <p:cNvPr id="51" name="TextBox 50">
            <a:extLst>
              <a:ext uri="{FF2B5EF4-FFF2-40B4-BE49-F238E27FC236}">
                <a16:creationId xmlns:a16="http://schemas.microsoft.com/office/drawing/2014/main" id="{44BF3482-110C-4654-A4BD-65BEAD257C60}"/>
              </a:ext>
            </a:extLst>
          </p:cNvPr>
          <p:cNvSpPr txBox="1"/>
          <p:nvPr/>
        </p:nvSpPr>
        <p:spPr>
          <a:xfrm>
            <a:off x="3543360" y="4896261"/>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sp>
        <p:nvSpPr>
          <p:cNvPr id="52" name="TextBox 51">
            <a:extLst>
              <a:ext uri="{FF2B5EF4-FFF2-40B4-BE49-F238E27FC236}">
                <a16:creationId xmlns:a16="http://schemas.microsoft.com/office/drawing/2014/main" id="{8B55FFD4-B89F-416F-87D4-C46743173F58}"/>
              </a:ext>
            </a:extLst>
          </p:cNvPr>
          <p:cNvSpPr txBox="1"/>
          <p:nvPr/>
        </p:nvSpPr>
        <p:spPr>
          <a:xfrm>
            <a:off x="406022" y="4774274"/>
            <a:ext cx="1377301" cy="523220"/>
          </a:xfrm>
          <a:prstGeom prst="rect">
            <a:avLst/>
          </a:prstGeom>
          <a:noFill/>
        </p:spPr>
        <p:txBody>
          <a:bodyPr wrap="none" rtlCol="0">
            <a:spAutoFit/>
          </a:bodyPr>
          <a:lstStyle/>
          <a:p>
            <a:pPr algn="r"/>
            <a:r>
              <a:rPr lang="en-US" sz="1400" dirty="0">
                <a:solidFill>
                  <a:schemeClr val="tx1"/>
                </a:solidFill>
              </a:rPr>
              <a:t>No. at risk</a:t>
            </a:r>
          </a:p>
          <a:p>
            <a:pPr algn="r"/>
            <a:r>
              <a:rPr lang="en-US" sz="1400" dirty="0">
                <a:solidFill>
                  <a:schemeClr val="tx1"/>
                </a:solidFill>
              </a:rPr>
              <a:t> (no. of events)</a:t>
            </a:r>
            <a:endParaRPr lang="en-GB" sz="1400" dirty="0">
              <a:solidFill>
                <a:schemeClr val="tx1"/>
              </a:solidFill>
            </a:endParaRPr>
          </a:p>
        </p:txBody>
      </p:sp>
      <p:grpSp>
        <p:nvGrpSpPr>
          <p:cNvPr id="74" name="Group 73">
            <a:extLst>
              <a:ext uri="{FF2B5EF4-FFF2-40B4-BE49-F238E27FC236}">
                <a16:creationId xmlns:a16="http://schemas.microsoft.com/office/drawing/2014/main" id="{C7753E7E-7230-4A04-979E-FE502F26BF40}"/>
              </a:ext>
            </a:extLst>
          </p:cNvPr>
          <p:cNvGrpSpPr/>
          <p:nvPr/>
        </p:nvGrpSpPr>
        <p:grpSpPr>
          <a:xfrm>
            <a:off x="1746825" y="5141474"/>
            <a:ext cx="4603447" cy="503590"/>
            <a:chOff x="1533882" y="5938529"/>
            <a:chExt cx="4603447" cy="503590"/>
          </a:xfrm>
        </p:grpSpPr>
        <p:sp>
          <p:nvSpPr>
            <p:cNvPr id="55" name="TextBox 54">
              <a:extLst>
                <a:ext uri="{FF2B5EF4-FFF2-40B4-BE49-F238E27FC236}">
                  <a16:creationId xmlns:a16="http://schemas.microsoft.com/office/drawing/2014/main" id="{6EFEDB0F-CDEB-439E-BDAA-7DEF6A67BFA5}"/>
                </a:ext>
              </a:extLst>
            </p:cNvPr>
            <p:cNvSpPr txBox="1"/>
            <p:nvPr/>
          </p:nvSpPr>
          <p:spPr>
            <a:xfrm>
              <a:off x="5747230"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(73)</a:t>
              </a:r>
            </a:p>
          </p:txBody>
        </p:sp>
        <p:sp>
          <p:nvSpPr>
            <p:cNvPr id="57" name="TextBox 56">
              <a:extLst>
                <a:ext uri="{FF2B5EF4-FFF2-40B4-BE49-F238E27FC236}">
                  <a16:creationId xmlns:a16="http://schemas.microsoft.com/office/drawing/2014/main" id="{1217F8D8-4BE3-4841-B0A7-4F4EA22749E6}"/>
                </a:ext>
              </a:extLst>
            </p:cNvPr>
            <p:cNvSpPr txBox="1"/>
            <p:nvPr/>
          </p:nvSpPr>
          <p:spPr>
            <a:xfrm>
              <a:off x="5278011"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6</a:t>
              </a:r>
            </a:p>
            <a:p>
              <a:pPr algn="ctr"/>
              <a:r>
                <a:rPr lang="en-GB" sz="1400" dirty="0">
                  <a:solidFill>
                    <a:srgbClr val="FF6600"/>
                  </a:solidFill>
                  <a:latin typeface="Arial" panose="020B0604020202020204" pitchFamily="34" charset="0"/>
                  <a:cs typeface="Arial" panose="020B0604020202020204" pitchFamily="34" charset="0"/>
                </a:rPr>
                <a:t>(72)</a:t>
              </a:r>
            </a:p>
          </p:txBody>
        </p:sp>
        <p:sp>
          <p:nvSpPr>
            <p:cNvPr id="59" name="TextBox 58">
              <a:extLst>
                <a:ext uri="{FF2B5EF4-FFF2-40B4-BE49-F238E27FC236}">
                  <a16:creationId xmlns:a16="http://schemas.microsoft.com/office/drawing/2014/main" id="{917E417B-310F-48B2-8958-BEB9599930D3}"/>
                </a:ext>
              </a:extLst>
            </p:cNvPr>
            <p:cNvSpPr txBox="1"/>
            <p:nvPr/>
          </p:nvSpPr>
          <p:spPr>
            <a:xfrm>
              <a:off x="4808791"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18</a:t>
              </a:r>
            </a:p>
            <a:p>
              <a:pPr algn="ctr"/>
              <a:r>
                <a:rPr lang="en-GB" sz="1400" dirty="0">
                  <a:solidFill>
                    <a:srgbClr val="FF6600"/>
                  </a:solidFill>
                  <a:latin typeface="Arial" panose="020B0604020202020204" pitchFamily="34" charset="0"/>
                  <a:cs typeface="Arial" panose="020B0604020202020204" pitchFamily="34" charset="0"/>
                </a:rPr>
                <a:t>(69)</a:t>
              </a:r>
            </a:p>
          </p:txBody>
        </p:sp>
        <p:sp>
          <p:nvSpPr>
            <p:cNvPr id="61" name="TextBox 60">
              <a:extLst>
                <a:ext uri="{FF2B5EF4-FFF2-40B4-BE49-F238E27FC236}">
                  <a16:creationId xmlns:a16="http://schemas.microsoft.com/office/drawing/2014/main" id="{32EACC29-3059-4D79-81FB-5161A9FEA915}"/>
                </a:ext>
              </a:extLst>
            </p:cNvPr>
            <p:cNvSpPr txBox="1"/>
            <p:nvPr/>
          </p:nvSpPr>
          <p:spPr>
            <a:xfrm>
              <a:off x="4339574"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32</a:t>
              </a:r>
            </a:p>
            <a:p>
              <a:pPr algn="ctr"/>
              <a:r>
                <a:rPr lang="en-GB" sz="1400" dirty="0">
                  <a:solidFill>
                    <a:srgbClr val="FF6600"/>
                  </a:solidFill>
                  <a:latin typeface="Arial" panose="020B0604020202020204" pitchFamily="34" charset="0"/>
                  <a:cs typeface="Arial" panose="020B0604020202020204" pitchFamily="34" charset="0"/>
                </a:rPr>
                <a:t>(65)</a:t>
              </a:r>
            </a:p>
          </p:txBody>
        </p:sp>
        <p:sp>
          <p:nvSpPr>
            <p:cNvPr id="63" name="TextBox 62">
              <a:extLst>
                <a:ext uri="{FF2B5EF4-FFF2-40B4-BE49-F238E27FC236}">
                  <a16:creationId xmlns:a16="http://schemas.microsoft.com/office/drawing/2014/main" id="{79ABA66C-2FF1-480B-AEEF-4227A9B683A9}"/>
                </a:ext>
              </a:extLst>
            </p:cNvPr>
            <p:cNvSpPr txBox="1"/>
            <p:nvPr/>
          </p:nvSpPr>
          <p:spPr>
            <a:xfrm>
              <a:off x="3870354"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49</a:t>
              </a:r>
            </a:p>
            <a:p>
              <a:pPr algn="ctr"/>
              <a:r>
                <a:rPr lang="en-GB" sz="1400" dirty="0">
                  <a:solidFill>
                    <a:srgbClr val="FF6600"/>
                  </a:solidFill>
                  <a:latin typeface="Arial" panose="020B0604020202020204" pitchFamily="34" charset="0"/>
                  <a:cs typeface="Arial" panose="020B0604020202020204" pitchFamily="34" charset="0"/>
                </a:rPr>
                <a:t>(55)</a:t>
              </a:r>
            </a:p>
          </p:txBody>
        </p:sp>
        <p:sp>
          <p:nvSpPr>
            <p:cNvPr id="65" name="TextBox 64">
              <a:extLst>
                <a:ext uri="{FF2B5EF4-FFF2-40B4-BE49-F238E27FC236}">
                  <a16:creationId xmlns:a16="http://schemas.microsoft.com/office/drawing/2014/main" id="{D7724D84-0173-4829-9B30-9661D1499A6D}"/>
                </a:ext>
              </a:extLst>
            </p:cNvPr>
            <p:cNvSpPr txBox="1"/>
            <p:nvPr/>
          </p:nvSpPr>
          <p:spPr>
            <a:xfrm>
              <a:off x="3401137"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70</a:t>
              </a:r>
            </a:p>
            <a:p>
              <a:pPr algn="ctr"/>
              <a:r>
                <a:rPr lang="en-GB" sz="1400" dirty="0">
                  <a:solidFill>
                    <a:srgbClr val="FF6600"/>
                  </a:solidFill>
                  <a:latin typeface="Arial" panose="020B0604020202020204" pitchFamily="34" charset="0"/>
                  <a:cs typeface="Arial" panose="020B0604020202020204" pitchFamily="34" charset="0"/>
                </a:rPr>
                <a:t>(47)</a:t>
              </a:r>
            </a:p>
          </p:txBody>
        </p:sp>
        <p:sp>
          <p:nvSpPr>
            <p:cNvPr id="67" name="TextBox 66">
              <a:extLst>
                <a:ext uri="{FF2B5EF4-FFF2-40B4-BE49-F238E27FC236}">
                  <a16:creationId xmlns:a16="http://schemas.microsoft.com/office/drawing/2014/main" id="{32571D68-72F2-4759-8434-3B8B06FB1EA9}"/>
                </a:ext>
              </a:extLst>
            </p:cNvPr>
            <p:cNvSpPr txBox="1"/>
            <p:nvPr/>
          </p:nvSpPr>
          <p:spPr>
            <a:xfrm>
              <a:off x="2931917"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83</a:t>
              </a:r>
            </a:p>
            <a:p>
              <a:pPr algn="ctr"/>
              <a:r>
                <a:rPr lang="en-GB" sz="1400" dirty="0">
                  <a:solidFill>
                    <a:srgbClr val="FF6600"/>
                  </a:solidFill>
                  <a:latin typeface="Arial" panose="020B0604020202020204" pitchFamily="34" charset="0"/>
                  <a:cs typeface="Arial" panose="020B0604020202020204" pitchFamily="34" charset="0"/>
                </a:rPr>
                <a:t>(34)</a:t>
              </a:r>
            </a:p>
          </p:txBody>
        </p:sp>
        <p:sp>
          <p:nvSpPr>
            <p:cNvPr id="69" name="TextBox 68">
              <a:extLst>
                <a:ext uri="{FF2B5EF4-FFF2-40B4-BE49-F238E27FC236}">
                  <a16:creationId xmlns:a16="http://schemas.microsoft.com/office/drawing/2014/main" id="{72CD3523-598B-49B1-B1C9-4A8B8A495ED0}"/>
                </a:ext>
              </a:extLst>
            </p:cNvPr>
            <p:cNvSpPr txBox="1"/>
            <p:nvPr/>
          </p:nvSpPr>
          <p:spPr>
            <a:xfrm>
              <a:off x="2462700" y="5938529"/>
              <a:ext cx="39009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95</a:t>
              </a:r>
            </a:p>
            <a:p>
              <a:pPr algn="ctr"/>
              <a:r>
                <a:rPr lang="en-GB" sz="1400" dirty="0">
                  <a:solidFill>
                    <a:srgbClr val="FF6600"/>
                  </a:solidFill>
                  <a:latin typeface="Arial" panose="020B0604020202020204" pitchFamily="34" charset="0"/>
                  <a:cs typeface="Arial" panose="020B0604020202020204" pitchFamily="34" charset="0"/>
                </a:rPr>
                <a:t>(23)</a:t>
              </a:r>
            </a:p>
          </p:txBody>
        </p:sp>
        <p:sp>
          <p:nvSpPr>
            <p:cNvPr id="71" name="TextBox 70">
              <a:extLst>
                <a:ext uri="{FF2B5EF4-FFF2-40B4-BE49-F238E27FC236}">
                  <a16:creationId xmlns:a16="http://schemas.microsoft.com/office/drawing/2014/main" id="{532B7F63-6A48-4403-BF42-75126FB35E30}"/>
                </a:ext>
              </a:extLst>
            </p:cNvPr>
            <p:cNvSpPr txBox="1"/>
            <p:nvPr/>
          </p:nvSpPr>
          <p:spPr>
            <a:xfrm>
              <a:off x="2003099" y="5938529"/>
              <a:ext cx="37086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109</a:t>
              </a:r>
            </a:p>
            <a:p>
              <a:pPr algn="ctr"/>
              <a:r>
                <a:rPr lang="en-GB" sz="1400" dirty="0">
                  <a:solidFill>
                    <a:srgbClr val="FF6600"/>
                  </a:solidFill>
                  <a:latin typeface="Arial" panose="020B0604020202020204" pitchFamily="34" charset="0"/>
                  <a:cs typeface="Arial" panose="020B0604020202020204" pitchFamily="34" charset="0"/>
                </a:rPr>
                <a:t>(9)</a:t>
              </a:r>
            </a:p>
          </p:txBody>
        </p:sp>
        <p:sp>
          <p:nvSpPr>
            <p:cNvPr id="73" name="TextBox 72">
              <a:extLst>
                <a:ext uri="{FF2B5EF4-FFF2-40B4-BE49-F238E27FC236}">
                  <a16:creationId xmlns:a16="http://schemas.microsoft.com/office/drawing/2014/main" id="{96A7CDD2-49F9-4DDF-A049-E20C2A0E3396}"/>
                </a:ext>
              </a:extLst>
            </p:cNvPr>
            <p:cNvSpPr txBox="1"/>
            <p:nvPr/>
          </p:nvSpPr>
          <p:spPr>
            <a:xfrm>
              <a:off x="1533882" y="5938529"/>
              <a:ext cx="370862"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120</a:t>
              </a:r>
            </a:p>
            <a:p>
              <a:pPr algn="ctr"/>
              <a:r>
                <a:rPr lang="en-GB" sz="1400" dirty="0">
                  <a:solidFill>
                    <a:srgbClr val="FF6600"/>
                  </a:solidFill>
                  <a:latin typeface="Arial" panose="020B0604020202020204" pitchFamily="34" charset="0"/>
                  <a:cs typeface="Arial" panose="020B0604020202020204" pitchFamily="34" charset="0"/>
                </a:rPr>
                <a:t>(0)</a:t>
              </a:r>
            </a:p>
          </p:txBody>
        </p:sp>
      </p:grpSp>
      <p:grpSp>
        <p:nvGrpSpPr>
          <p:cNvPr id="86" name="Group 85">
            <a:extLst>
              <a:ext uri="{FF2B5EF4-FFF2-40B4-BE49-F238E27FC236}">
                <a16:creationId xmlns:a16="http://schemas.microsoft.com/office/drawing/2014/main" id="{E5642B8A-020D-4369-B070-1A00FEB86984}"/>
              </a:ext>
            </a:extLst>
          </p:cNvPr>
          <p:cNvGrpSpPr/>
          <p:nvPr/>
        </p:nvGrpSpPr>
        <p:grpSpPr>
          <a:xfrm>
            <a:off x="1740593" y="5624784"/>
            <a:ext cx="4603446" cy="503590"/>
            <a:chOff x="1533882" y="5938529"/>
            <a:chExt cx="4603446" cy="503590"/>
          </a:xfrm>
        </p:grpSpPr>
        <p:sp>
          <p:nvSpPr>
            <p:cNvPr id="87" name="TextBox 86">
              <a:extLst>
                <a:ext uri="{FF2B5EF4-FFF2-40B4-BE49-F238E27FC236}">
                  <a16:creationId xmlns:a16="http://schemas.microsoft.com/office/drawing/2014/main" id="{AA54D82F-DEBC-4BAD-9CA1-942C7D88A39F}"/>
                </a:ext>
              </a:extLst>
            </p:cNvPr>
            <p:cNvSpPr txBox="1"/>
            <p:nvPr/>
          </p:nvSpPr>
          <p:spPr>
            <a:xfrm>
              <a:off x="5747230"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0</a:t>
              </a:r>
            </a:p>
            <a:p>
              <a:pPr algn="ctr"/>
              <a:r>
                <a:rPr lang="en-GB" sz="1400" dirty="0">
                  <a:solidFill>
                    <a:schemeClr val="accent1"/>
                  </a:solidFill>
                  <a:latin typeface="Arial" panose="020B0604020202020204" pitchFamily="34" charset="0"/>
                  <a:cs typeface="Arial" panose="020B0604020202020204" pitchFamily="34" charset="0"/>
                </a:rPr>
                <a:t>(68)</a:t>
              </a:r>
            </a:p>
          </p:txBody>
        </p:sp>
        <p:sp>
          <p:nvSpPr>
            <p:cNvPr id="88" name="TextBox 87">
              <a:extLst>
                <a:ext uri="{FF2B5EF4-FFF2-40B4-BE49-F238E27FC236}">
                  <a16:creationId xmlns:a16="http://schemas.microsoft.com/office/drawing/2014/main" id="{CBEA740D-ABDD-44F0-9E3B-5053C9E9E497}"/>
                </a:ext>
              </a:extLst>
            </p:cNvPr>
            <p:cNvSpPr txBox="1"/>
            <p:nvPr/>
          </p:nvSpPr>
          <p:spPr>
            <a:xfrm>
              <a:off x="5278011"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a:t>
              </a:r>
            </a:p>
            <a:p>
              <a:pPr algn="ctr"/>
              <a:r>
                <a:rPr lang="en-GB" sz="1400" dirty="0">
                  <a:solidFill>
                    <a:schemeClr val="accent1"/>
                  </a:solidFill>
                  <a:latin typeface="Arial" panose="020B0604020202020204" pitchFamily="34" charset="0"/>
                  <a:cs typeface="Arial" panose="020B0604020202020204" pitchFamily="34" charset="0"/>
                </a:rPr>
                <a:t>(67)</a:t>
              </a:r>
            </a:p>
          </p:txBody>
        </p:sp>
        <p:sp>
          <p:nvSpPr>
            <p:cNvPr id="89" name="TextBox 88">
              <a:extLst>
                <a:ext uri="{FF2B5EF4-FFF2-40B4-BE49-F238E27FC236}">
                  <a16:creationId xmlns:a16="http://schemas.microsoft.com/office/drawing/2014/main" id="{9884C275-55FF-4E0C-A045-A61B0B2E02EF}"/>
                </a:ext>
              </a:extLst>
            </p:cNvPr>
            <p:cNvSpPr txBox="1"/>
            <p:nvPr/>
          </p:nvSpPr>
          <p:spPr>
            <a:xfrm>
              <a:off x="4808791"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17</a:t>
              </a:r>
            </a:p>
            <a:p>
              <a:pPr algn="ctr"/>
              <a:r>
                <a:rPr lang="en-GB" sz="1400" dirty="0">
                  <a:solidFill>
                    <a:schemeClr val="accent1"/>
                  </a:solidFill>
                  <a:latin typeface="Arial" panose="020B0604020202020204" pitchFamily="34" charset="0"/>
                  <a:cs typeface="Arial" panose="020B0604020202020204" pitchFamily="34" charset="0"/>
                </a:rPr>
                <a:t>(62)</a:t>
              </a:r>
            </a:p>
          </p:txBody>
        </p:sp>
        <p:sp>
          <p:nvSpPr>
            <p:cNvPr id="90" name="TextBox 89">
              <a:extLst>
                <a:ext uri="{FF2B5EF4-FFF2-40B4-BE49-F238E27FC236}">
                  <a16:creationId xmlns:a16="http://schemas.microsoft.com/office/drawing/2014/main" id="{B05712CD-C252-4A63-BF3F-5CDDC07598C2}"/>
                </a:ext>
              </a:extLst>
            </p:cNvPr>
            <p:cNvSpPr txBox="1"/>
            <p:nvPr/>
          </p:nvSpPr>
          <p:spPr>
            <a:xfrm>
              <a:off x="4339575"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32</a:t>
              </a:r>
            </a:p>
            <a:p>
              <a:pPr algn="ctr"/>
              <a:r>
                <a:rPr lang="en-GB" sz="1400" dirty="0">
                  <a:solidFill>
                    <a:schemeClr val="accent1"/>
                  </a:solidFill>
                  <a:latin typeface="Arial" panose="020B0604020202020204" pitchFamily="34" charset="0"/>
                  <a:cs typeface="Arial" panose="020B0604020202020204" pitchFamily="34" charset="0"/>
                </a:rPr>
                <a:t>(60)</a:t>
              </a:r>
            </a:p>
          </p:txBody>
        </p:sp>
        <p:sp>
          <p:nvSpPr>
            <p:cNvPr id="91" name="TextBox 90">
              <a:extLst>
                <a:ext uri="{FF2B5EF4-FFF2-40B4-BE49-F238E27FC236}">
                  <a16:creationId xmlns:a16="http://schemas.microsoft.com/office/drawing/2014/main" id="{0084542C-4792-4506-82C6-9860D727F0BB}"/>
                </a:ext>
              </a:extLst>
            </p:cNvPr>
            <p:cNvSpPr txBox="1"/>
            <p:nvPr/>
          </p:nvSpPr>
          <p:spPr>
            <a:xfrm>
              <a:off x="3870354"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50</a:t>
              </a:r>
            </a:p>
            <a:p>
              <a:pPr algn="ctr"/>
              <a:r>
                <a:rPr lang="en-GB" sz="1400" dirty="0">
                  <a:solidFill>
                    <a:schemeClr val="accent1"/>
                  </a:solidFill>
                  <a:latin typeface="Arial" panose="020B0604020202020204" pitchFamily="34" charset="0"/>
                  <a:cs typeface="Arial" panose="020B0604020202020204" pitchFamily="34" charset="0"/>
                </a:rPr>
                <a:t>(51)</a:t>
              </a:r>
            </a:p>
          </p:txBody>
        </p:sp>
        <p:sp>
          <p:nvSpPr>
            <p:cNvPr id="92" name="TextBox 91">
              <a:extLst>
                <a:ext uri="{FF2B5EF4-FFF2-40B4-BE49-F238E27FC236}">
                  <a16:creationId xmlns:a16="http://schemas.microsoft.com/office/drawing/2014/main" id="{F0F58E6D-53FB-4D6E-AC37-AE75D89700B1}"/>
                </a:ext>
              </a:extLst>
            </p:cNvPr>
            <p:cNvSpPr txBox="1"/>
            <p:nvPr/>
          </p:nvSpPr>
          <p:spPr>
            <a:xfrm>
              <a:off x="3401137"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66</a:t>
              </a:r>
            </a:p>
            <a:p>
              <a:pPr algn="ctr"/>
              <a:r>
                <a:rPr lang="en-GB" sz="1400" dirty="0">
                  <a:solidFill>
                    <a:schemeClr val="accent1"/>
                  </a:solidFill>
                  <a:latin typeface="Arial" panose="020B0604020202020204" pitchFamily="34" charset="0"/>
                  <a:cs typeface="Arial" panose="020B0604020202020204" pitchFamily="34" charset="0"/>
                </a:rPr>
                <a:t>(43)</a:t>
              </a:r>
            </a:p>
          </p:txBody>
        </p:sp>
        <p:sp>
          <p:nvSpPr>
            <p:cNvPr id="93" name="TextBox 92">
              <a:extLst>
                <a:ext uri="{FF2B5EF4-FFF2-40B4-BE49-F238E27FC236}">
                  <a16:creationId xmlns:a16="http://schemas.microsoft.com/office/drawing/2014/main" id="{D6A22E76-82D5-44D6-8784-5CC5932D4C0F}"/>
                </a:ext>
              </a:extLst>
            </p:cNvPr>
            <p:cNvSpPr txBox="1"/>
            <p:nvPr/>
          </p:nvSpPr>
          <p:spPr>
            <a:xfrm>
              <a:off x="2931917" y="5938529"/>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80</a:t>
              </a:r>
            </a:p>
            <a:p>
              <a:pPr algn="ctr"/>
              <a:r>
                <a:rPr lang="en-GB" sz="1400" dirty="0">
                  <a:solidFill>
                    <a:schemeClr val="accent1"/>
                  </a:solidFill>
                  <a:latin typeface="Arial" panose="020B0604020202020204" pitchFamily="34" charset="0"/>
                  <a:cs typeface="Arial" panose="020B0604020202020204" pitchFamily="34" charset="0"/>
                </a:rPr>
                <a:t>(31)</a:t>
              </a:r>
            </a:p>
          </p:txBody>
        </p:sp>
        <p:sp>
          <p:nvSpPr>
            <p:cNvPr id="94" name="TextBox 93">
              <a:extLst>
                <a:ext uri="{FF2B5EF4-FFF2-40B4-BE49-F238E27FC236}">
                  <a16:creationId xmlns:a16="http://schemas.microsoft.com/office/drawing/2014/main" id="{480FFD7B-29D8-4CB6-86D9-2DBF1419EA69}"/>
                </a:ext>
              </a:extLst>
            </p:cNvPr>
            <p:cNvSpPr txBox="1"/>
            <p:nvPr/>
          </p:nvSpPr>
          <p:spPr>
            <a:xfrm>
              <a:off x="2462700" y="5938529"/>
              <a:ext cx="390099"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91</a:t>
              </a:r>
            </a:p>
            <a:p>
              <a:pPr algn="ctr"/>
              <a:r>
                <a:rPr lang="en-GB" sz="1400" dirty="0">
                  <a:solidFill>
                    <a:schemeClr val="accent1"/>
                  </a:solidFill>
                  <a:latin typeface="Arial" panose="020B0604020202020204" pitchFamily="34" charset="0"/>
                  <a:cs typeface="Arial" panose="020B0604020202020204" pitchFamily="34" charset="0"/>
                </a:rPr>
                <a:t>(20)</a:t>
              </a:r>
            </a:p>
          </p:txBody>
        </p:sp>
        <p:sp>
          <p:nvSpPr>
            <p:cNvPr id="95" name="TextBox 94">
              <a:extLst>
                <a:ext uri="{FF2B5EF4-FFF2-40B4-BE49-F238E27FC236}">
                  <a16:creationId xmlns:a16="http://schemas.microsoft.com/office/drawing/2014/main" id="{B7F8FEC6-431B-40A9-9DC7-C58A5E96FCF7}"/>
                </a:ext>
              </a:extLst>
            </p:cNvPr>
            <p:cNvSpPr txBox="1"/>
            <p:nvPr/>
          </p:nvSpPr>
          <p:spPr>
            <a:xfrm>
              <a:off x="2003099" y="5938529"/>
              <a:ext cx="37086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104</a:t>
              </a:r>
            </a:p>
            <a:p>
              <a:pPr algn="ctr"/>
              <a:r>
                <a:rPr lang="en-GB" sz="1400" dirty="0">
                  <a:solidFill>
                    <a:schemeClr val="accent1"/>
                  </a:solidFill>
                  <a:latin typeface="Arial" panose="020B0604020202020204" pitchFamily="34" charset="0"/>
                  <a:cs typeface="Arial" panose="020B0604020202020204" pitchFamily="34" charset="0"/>
                </a:rPr>
                <a:t>(7)</a:t>
              </a:r>
            </a:p>
          </p:txBody>
        </p:sp>
        <p:sp>
          <p:nvSpPr>
            <p:cNvPr id="96" name="TextBox 95">
              <a:extLst>
                <a:ext uri="{FF2B5EF4-FFF2-40B4-BE49-F238E27FC236}">
                  <a16:creationId xmlns:a16="http://schemas.microsoft.com/office/drawing/2014/main" id="{0C17DF1F-FEC6-475B-96C5-4E5691E8A5F9}"/>
                </a:ext>
              </a:extLst>
            </p:cNvPr>
            <p:cNvSpPr txBox="1"/>
            <p:nvPr/>
          </p:nvSpPr>
          <p:spPr>
            <a:xfrm>
              <a:off x="1533882" y="5938529"/>
              <a:ext cx="370863"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117</a:t>
              </a:r>
            </a:p>
            <a:p>
              <a:pPr algn="ctr"/>
              <a:r>
                <a:rPr lang="en-GB" sz="1400" dirty="0">
                  <a:solidFill>
                    <a:schemeClr val="accent1"/>
                  </a:solidFill>
                  <a:latin typeface="Arial" panose="020B0604020202020204" pitchFamily="34" charset="0"/>
                  <a:cs typeface="Arial" panose="020B0604020202020204" pitchFamily="34" charset="0"/>
                </a:rPr>
                <a:t>(0)</a:t>
              </a:r>
            </a:p>
          </p:txBody>
        </p:sp>
      </p:grpSp>
      <p:sp>
        <p:nvSpPr>
          <p:cNvPr id="97" name="TextBox 96">
            <a:extLst>
              <a:ext uri="{FF2B5EF4-FFF2-40B4-BE49-F238E27FC236}">
                <a16:creationId xmlns:a16="http://schemas.microsoft.com/office/drawing/2014/main" id="{E3F0D198-C978-4B1F-AEDB-704BB04E7931}"/>
              </a:ext>
            </a:extLst>
          </p:cNvPr>
          <p:cNvSpPr txBox="1"/>
          <p:nvPr/>
        </p:nvSpPr>
        <p:spPr>
          <a:xfrm>
            <a:off x="789365" y="5239381"/>
            <a:ext cx="986168" cy="307777"/>
          </a:xfrm>
          <a:prstGeom prst="rect">
            <a:avLst/>
          </a:prstGeom>
          <a:noFill/>
        </p:spPr>
        <p:txBody>
          <a:bodyPr wrap="none" rtlCol="0">
            <a:spAutoFit/>
          </a:bodyPr>
          <a:lstStyle/>
          <a:p>
            <a:pPr algn="r"/>
            <a:r>
              <a:rPr lang="en-US" sz="1400" dirty="0">
                <a:solidFill>
                  <a:srgbClr val="FF6600"/>
                </a:solidFill>
              </a:rPr>
              <a:t>Can + </a:t>
            </a:r>
            <a:r>
              <a:rPr lang="en-US" sz="1400" dirty="0" err="1">
                <a:solidFill>
                  <a:srgbClr val="FF6600"/>
                </a:solidFill>
              </a:rPr>
              <a:t>Dtx</a:t>
            </a:r>
            <a:endParaRPr lang="en-GB" sz="1400" dirty="0">
              <a:solidFill>
                <a:srgbClr val="FF6600"/>
              </a:solidFill>
            </a:endParaRPr>
          </a:p>
        </p:txBody>
      </p:sp>
      <p:sp>
        <p:nvSpPr>
          <p:cNvPr id="98" name="TextBox 97">
            <a:extLst>
              <a:ext uri="{FF2B5EF4-FFF2-40B4-BE49-F238E27FC236}">
                <a16:creationId xmlns:a16="http://schemas.microsoft.com/office/drawing/2014/main" id="{09C8F470-0875-4024-8B20-CCD107329AA8}"/>
              </a:ext>
            </a:extLst>
          </p:cNvPr>
          <p:cNvSpPr txBox="1"/>
          <p:nvPr/>
        </p:nvSpPr>
        <p:spPr>
          <a:xfrm>
            <a:off x="738068" y="5722691"/>
            <a:ext cx="1037465" cy="307777"/>
          </a:xfrm>
          <a:prstGeom prst="rect">
            <a:avLst/>
          </a:prstGeom>
          <a:noFill/>
        </p:spPr>
        <p:txBody>
          <a:bodyPr wrap="none" rtlCol="0">
            <a:spAutoFit/>
          </a:bodyPr>
          <a:lstStyle/>
          <a:p>
            <a:pPr algn="r"/>
            <a:r>
              <a:rPr lang="en-US" sz="1400" dirty="0">
                <a:solidFill>
                  <a:schemeClr val="accent1"/>
                </a:solidFill>
              </a:rPr>
              <a:t>PBO + </a:t>
            </a:r>
            <a:r>
              <a:rPr lang="en-US" sz="1400" dirty="0" err="1">
                <a:solidFill>
                  <a:schemeClr val="accent1"/>
                </a:solidFill>
              </a:rPr>
              <a:t>Dtx</a:t>
            </a:r>
            <a:endParaRPr lang="en-GB" sz="1400" dirty="0">
              <a:solidFill>
                <a:schemeClr val="accent1"/>
              </a:solidFill>
            </a:endParaRPr>
          </a:p>
        </p:txBody>
      </p:sp>
      <p:sp>
        <p:nvSpPr>
          <p:cNvPr id="99" name="TextBox 98">
            <a:extLst>
              <a:ext uri="{FF2B5EF4-FFF2-40B4-BE49-F238E27FC236}">
                <a16:creationId xmlns:a16="http://schemas.microsoft.com/office/drawing/2014/main" id="{69D0DAD4-E02A-42E4-80B8-BCAB5CFF2DA8}"/>
              </a:ext>
            </a:extLst>
          </p:cNvPr>
          <p:cNvSpPr txBox="1"/>
          <p:nvPr/>
        </p:nvSpPr>
        <p:spPr>
          <a:xfrm>
            <a:off x="3416641" y="2417877"/>
            <a:ext cx="1080745" cy="461665"/>
          </a:xfrm>
          <a:prstGeom prst="rect">
            <a:avLst/>
          </a:prstGeom>
          <a:noFill/>
        </p:spPr>
        <p:txBody>
          <a:bodyPr wrap="none" rtlCol="0">
            <a:spAutoFit/>
          </a:bodyPr>
          <a:lstStyle/>
          <a:p>
            <a:r>
              <a:rPr lang="en-US" sz="1200" dirty="0">
                <a:solidFill>
                  <a:srgbClr val="363636"/>
                </a:solidFill>
              </a:rPr>
              <a:t>6-mo OS</a:t>
            </a:r>
          </a:p>
          <a:p>
            <a:r>
              <a:rPr lang="en-US" sz="1200" dirty="0">
                <a:solidFill>
                  <a:srgbClr val="FF6600"/>
                </a:solidFill>
              </a:rPr>
              <a:t>71%</a:t>
            </a:r>
            <a:r>
              <a:rPr lang="en-US" sz="1200" dirty="0">
                <a:solidFill>
                  <a:srgbClr val="363636"/>
                </a:solidFill>
              </a:rPr>
              <a:t> vs. </a:t>
            </a:r>
            <a:r>
              <a:rPr lang="en-US" sz="1200" dirty="0">
                <a:solidFill>
                  <a:schemeClr val="accent1"/>
                </a:solidFill>
              </a:rPr>
              <a:t>72%</a:t>
            </a:r>
            <a:endParaRPr lang="en-GB" sz="1200" dirty="0">
              <a:solidFill>
                <a:schemeClr val="accent1"/>
              </a:solidFill>
            </a:endParaRPr>
          </a:p>
        </p:txBody>
      </p:sp>
      <p:sp>
        <p:nvSpPr>
          <p:cNvPr id="100" name="TextBox 99">
            <a:extLst>
              <a:ext uri="{FF2B5EF4-FFF2-40B4-BE49-F238E27FC236}">
                <a16:creationId xmlns:a16="http://schemas.microsoft.com/office/drawing/2014/main" id="{BD913C1B-89EE-4453-A2D9-685CCF638ED9}"/>
              </a:ext>
            </a:extLst>
          </p:cNvPr>
          <p:cNvSpPr txBox="1"/>
          <p:nvPr/>
        </p:nvSpPr>
        <p:spPr>
          <a:xfrm>
            <a:off x="4810699" y="2974482"/>
            <a:ext cx="1080745" cy="461665"/>
          </a:xfrm>
          <a:prstGeom prst="rect">
            <a:avLst/>
          </a:prstGeom>
          <a:noFill/>
        </p:spPr>
        <p:txBody>
          <a:bodyPr wrap="none" rtlCol="0">
            <a:spAutoFit/>
          </a:bodyPr>
          <a:lstStyle/>
          <a:p>
            <a:r>
              <a:rPr lang="en-US" sz="1200" dirty="0">
                <a:solidFill>
                  <a:srgbClr val="363636"/>
                </a:solidFill>
              </a:rPr>
              <a:t>12-mo OS</a:t>
            </a:r>
          </a:p>
          <a:p>
            <a:r>
              <a:rPr lang="en-US" sz="1200" dirty="0">
                <a:solidFill>
                  <a:srgbClr val="FF6600"/>
                </a:solidFill>
              </a:rPr>
              <a:t>41%</a:t>
            </a:r>
            <a:r>
              <a:rPr lang="en-US" sz="1200" dirty="0">
                <a:solidFill>
                  <a:srgbClr val="363636"/>
                </a:solidFill>
              </a:rPr>
              <a:t> vs. </a:t>
            </a:r>
            <a:r>
              <a:rPr lang="en-US" sz="1200" dirty="0">
                <a:solidFill>
                  <a:schemeClr val="accent1"/>
                </a:solidFill>
              </a:rPr>
              <a:t>42%</a:t>
            </a:r>
            <a:endParaRPr lang="en-GB" sz="1200" dirty="0">
              <a:solidFill>
                <a:schemeClr val="accent1"/>
              </a:solidFill>
            </a:endParaRPr>
          </a:p>
        </p:txBody>
      </p:sp>
      <p:sp>
        <p:nvSpPr>
          <p:cNvPr id="101" name="TextBox 100">
            <a:extLst>
              <a:ext uri="{FF2B5EF4-FFF2-40B4-BE49-F238E27FC236}">
                <a16:creationId xmlns:a16="http://schemas.microsoft.com/office/drawing/2014/main" id="{1399E438-092F-4195-9933-71E976FA0A45}"/>
              </a:ext>
            </a:extLst>
          </p:cNvPr>
          <p:cNvSpPr txBox="1"/>
          <p:nvPr/>
        </p:nvSpPr>
        <p:spPr>
          <a:xfrm>
            <a:off x="1695479" y="3375840"/>
            <a:ext cx="1693092" cy="1107996"/>
          </a:xfrm>
          <a:prstGeom prst="rect">
            <a:avLst/>
          </a:prstGeom>
          <a:noFill/>
        </p:spPr>
        <p:txBody>
          <a:bodyPr wrap="none" rtlCol="0">
            <a:spAutoFit/>
          </a:bodyPr>
          <a:lstStyle/>
          <a:p>
            <a:r>
              <a:rPr lang="en-US" sz="1100" dirty="0">
                <a:solidFill>
                  <a:srgbClr val="363636"/>
                </a:solidFill>
              </a:rPr>
              <a:t>mOS</a:t>
            </a:r>
          </a:p>
          <a:p>
            <a:r>
              <a:rPr lang="en-US" sz="1100" dirty="0">
                <a:solidFill>
                  <a:srgbClr val="FF6600"/>
                </a:solidFill>
              </a:rPr>
              <a:t>10.5</a:t>
            </a:r>
            <a:r>
              <a:rPr lang="en-US" sz="1100" dirty="0">
                <a:solidFill>
                  <a:srgbClr val="363636"/>
                </a:solidFill>
              </a:rPr>
              <a:t> vs. </a:t>
            </a:r>
            <a:r>
              <a:rPr lang="en-US" sz="1100" dirty="0">
                <a:solidFill>
                  <a:schemeClr val="accent1"/>
                </a:solidFill>
              </a:rPr>
              <a:t>11.3</a:t>
            </a:r>
            <a:r>
              <a:rPr lang="en-US" sz="1100" dirty="0">
                <a:solidFill>
                  <a:srgbClr val="363636"/>
                </a:solidFill>
              </a:rPr>
              <a:t> </a:t>
            </a:r>
            <a:r>
              <a:rPr lang="en-US" sz="1100" dirty="0" err="1">
                <a:solidFill>
                  <a:srgbClr val="363636"/>
                </a:solidFill>
              </a:rPr>
              <a:t>mo</a:t>
            </a:r>
            <a:endParaRPr lang="en-US" sz="1100" dirty="0">
              <a:solidFill>
                <a:srgbClr val="363636"/>
              </a:solidFill>
            </a:endParaRPr>
          </a:p>
          <a:p>
            <a:endParaRPr lang="en-US" sz="1100" dirty="0">
              <a:solidFill>
                <a:srgbClr val="363636"/>
              </a:solidFill>
            </a:endParaRPr>
          </a:p>
          <a:p>
            <a:r>
              <a:rPr lang="en-US" sz="1100" dirty="0">
                <a:solidFill>
                  <a:srgbClr val="363636"/>
                </a:solidFill>
              </a:rPr>
              <a:t>HR 1.06</a:t>
            </a:r>
          </a:p>
          <a:p>
            <a:r>
              <a:rPr lang="en-US" sz="1100" dirty="0">
                <a:solidFill>
                  <a:srgbClr val="363636"/>
                </a:solidFill>
              </a:rPr>
              <a:t>(95%CI 0.76, 1.48)</a:t>
            </a:r>
          </a:p>
          <a:p>
            <a:r>
              <a:rPr lang="en-US" sz="1100" dirty="0">
                <a:solidFill>
                  <a:srgbClr val="363636"/>
                </a:solidFill>
              </a:rPr>
              <a:t>One-sided p-value=0.63</a:t>
            </a:r>
            <a:endParaRPr lang="en-GB" sz="1100" dirty="0">
              <a:solidFill>
                <a:srgbClr val="363636"/>
              </a:solidFill>
            </a:endParaRPr>
          </a:p>
        </p:txBody>
      </p:sp>
      <p:sp>
        <p:nvSpPr>
          <p:cNvPr id="102" name="TextBox 101">
            <a:extLst>
              <a:ext uri="{FF2B5EF4-FFF2-40B4-BE49-F238E27FC236}">
                <a16:creationId xmlns:a16="http://schemas.microsoft.com/office/drawing/2014/main" id="{CCC9411C-53DA-4C08-8CA9-5A8B7F7EB3D3}"/>
              </a:ext>
            </a:extLst>
          </p:cNvPr>
          <p:cNvSpPr txBox="1"/>
          <p:nvPr/>
        </p:nvSpPr>
        <p:spPr>
          <a:xfrm>
            <a:off x="4472795" y="1809154"/>
            <a:ext cx="1694182" cy="523220"/>
          </a:xfrm>
          <a:prstGeom prst="rect">
            <a:avLst/>
          </a:prstGeom>
          <a:noFill/>
        </p:spPr>
        <p:txBody>
          <a:bodyPr wrap="none" rtlCol="0">
            <a:spAutoFit/>
          </a:bodyPr>
          <a:lstStyle/>
          <a:p>
            <a:r>
              <a:rPr lang="en-US" sz="1400" dirty="0">
                <a:solidFill>
                  <a:srgbClr val="FF6600"/>
                </a:solidFill>
              </a:rPr>
              <a:t>Can + </a:t>
            </a:r>
            <a:r>
              <a:rPr lang="en-US" sz="1400" dirty="0" err="1">
                <a:solidFill>
                  <a:srgbClr val="FF6600"/>
                </a:solidFill>
              </a:rPr>
              <a:t>Dtx</a:t>
            </a:r>
            <a:r>
              <a:rPr lang="en-US" sz="1400" dirty="0">
                <a:solidFill>
                  <a:srgbClr val="FF6600"/>
                </a:solidFill>
              </a:rPr>
              <a:t> (n=120)</a:t>
            </a:r>
          </a:p>
          <a:p>
            <a:r>
              <a:rPr lang="en-US" sz="1400" dirty="0">
                <a:solidFill>
                  <a:schemeClr val="accent1"/>
                </a:solidFill>
              </a:rPr>
              <a:t>PBO + </a:t>
            </a:r>
            <a:r>
              <a:rPr lang="en-US" sz="1400" dirty="0" err="1">
                <a:solidFill>
                  <a:schemeClr val="accent1"/>
                </a:solidFill>
              </a:rPr>
              <a:t>Dtx</a:t>
            </a:r>
            <a:r>
              <a:rPr lang="en-US" sz="1400" dirty="0">
                <a:solidFill>
                  <a:schemeClr val="accent1"/>
                </a:solidFill>
              </a:rPr>
              <a:t> (n=117</a:t>
            </a:r>
            <a:r>
              <a:rPr lang="en-US" sz="1400" dirty="0">
                <a:solidFill>
                  <a:srgbClr val="969696"/>
                </a:solidFill>
              </a:rPr>
              <a:t>)</a:t>
            </a:r>
            <a:endParaRPr lang="en-GB" sz="1400" dirty="0">
              <a:solidFill>
                <a:srgbClr val="969696"/>
              </a:solidFill>
            </a:endParaRPr>
          </a:p>
        </p:txBody>
      </p:sp>
      <p:cxnSp>
        <p:nvCxnSpPr>
          <p:cNvPr id="104" name="Straight Connector 103">
            <a:extLst>
              <a:ext uri="{FF2B5EF4-FFF2-40B4-BE49-F238E27FC236}">
                <a16:creationId xmlns:a16="http://schemas.microsoft.com/office/drawing/2014/main" id="{84028C61-DA7D-4398-BE7A-97C9A71AABD2}"/>
              </a:ext>
            </a:extLst>
          </p:cNvPr>
          <p:cNvCxnSpPr/>
          <p:nvPr/>
        </p:nvCxnSpPr>
        <p:spPr>
          <a:xfrm flipV="1">
            <a:off x="4120234" y="2186189"/>
            <a:ext cx="32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EBFFAA7-3AEB-43B4-8BBB-C362B9B398F9}"/>
              </a:ext>
            </a:extLst>
          </p:cNvPr>
          <p:cNvCxnSpPr/>
          <p:nvPr/>
        </p:nvCxnSpPr>
        <p:spPr>
          <a:xfrm flipV="1">
            <a:off x="4130104" y="1974520"/>
            <a:ext cx="324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D8409255-672C-470F-BD92-634DBDDA2B34}"/>
              </a:ext>
            </a:extLst>
          </p:cNvPr>
          <p:cNvGrpSpPr/>
          <p:nvPr/>
        </p:nvGrpSpPr>
        <p:grpSpPr>
          <a:xfrm>
            <a:off x="1926025" y="2094748"/>
            <a:ext cx="4169976" cy="2349990"/>
            <a:chOff x="3500437" y="1928812"/>
            <a:chExt cx="5185381" cy="3004975"/>
          </a:xfrm>
        </p:grpSpPr>
        <p:sp>
          <p:nvSpPr>
            <p:cNvPr id="109" name="Freeform: Shape 108">
              <a:extLst>
                <a:ext uri="{FF2B5EF4-FFF2-40B4-BE49-F238E27FC236}">
                  <a16:creationId xmlns:a16="http://schemas.microsoft.com/office/drawing/2014/main" id="{8CA9122C-884E-4192-8F9D-93570F0D8425}"/>
                </a:ext>
              </a:extLst>
            </p:cNvPr>
            <p:cNvSpPr/>
            <p:nvPr/>
          </p:nvSpPr>
          <p:spPr>
            <a:xfrm>
              <a:off x="3500437" y="1985962"/>
              <a:ext cx="5185381" cy="2947825"/>
            </a:xfrm>
            <a:custGeom>
              <a:avLst/>
              <a:gdLst>
                <a:gd name="connsiteX0" fmla="*/ 5185381 w 5185381"/>
                <a:gd name="connsiteY0" fmla="*/ 2947825 h 2947825"/>
                <a:gd name="connsiteX1" fmla="*/ 5185381 w 5185381"/>
                <a:gd name="connsiteY1" fmla="*/ 2139019 h 2947825"/>
                <a:gd name="connsiteX2" fmla="*/ 4549007 w 5185381"/>
                <a:gd name="connsiteY2" fmla="*/ 2139019 h 2947825"/>
                <a:gd name="connsiteX3" fmla="*/ 4549007 w 5185381"/>
                <a:gd name="connsiteY3" fmla="*/ 2069220 h 2947825"/>
                <a:gd name="connsiteX4" fmla="*/ 4425839 w 5185381"/>
                <a:gd name="connsiteY4" fmla="*/ 2069220 h 2947825"/>
                <a:gd name="connsiteX5" fmla="*/ 4425839 w 5185381"/>
                <a:gd name="connsiteY5" fmla="*/ 1991220 h 2947825"/>
                <a:gd name="connsiteX6" fmla="*/ 4142556 w 5185381"/>
                <a:gd name="connsiteY6" fmla="*/ 1991220 h 2947825"/>
                <a:gd name="connsiteX7" fmla="*/ 4142556 w 5185381"/>
                <a:gd name="connsiteY7" fmla="*/ 1917315 h 2947825"/>
                <a:gd name="connsiteX8" fmla="*/ 3875694 w 5185381"/>
                <a:gd name="connsiteY8" fmla="*/ 1917315 h 2947825"/>
                <a:gd name="connsiteX9" fmla="*/ 3875694 w 5185381"/>
                <a:gd name="connsiteY9" fmla="*/ 1868052 h 2947825"/>
                <a:gd name="connsiteX10" fmla="*/ 3797684 w 5185381"/>
                <a:gd name="connsiteY10" fmla="*/ 1868052 h 2947825"/>
                <a:gd name="connsiteX11" fmla="*/ 3797684 w 5185381"/>
                <a:gd name="connsiteY11" fmla="*/ 1822885 h 2947825"/>
                <a:gd name="connsiteX12" fmla="*/ 3744306 w 5185381"/>
                <a:gd name="connsiteY12" fmla="*/ 1822885 h 2947825"/>
                <a:gd name="connsiteX13" fmla="*/ 3744306 w 5185381"/>
                <a:gd name="connsiteY13" fmla="*/ 1777727 h 2947825"/>
                <a:gd name="connsiteX14" fmla="*/ 3625244 w 5185381"/>
                <a:gd name="connsiteY14" fmla="*/ 1777727 h 2947825"/>
                <a:gd name="connsiteX15" fmla="*/ 3625244 w 5185381"/>
                <a:gd name="connsiteY15" fmla="*/ 1740779 h 2947825"/>
                <a:gd name="connsiteX16" fmla="*/ 3461023 w 5185381"/>
                <a:gd name="connsiteY16" fmla="*/ 1740779 h 2947825"/>
                <a:gd name="connsiteX17" fmla="*/ 3461023 w 5185381"/>
                <a:gd name="connsiteY17" fmla="*/ 1662769 h 2947825"/>
                <a:gd name="connsiteX18" fmla="*/ 3284487 w 5185381"/>
                <a:gd name="connsiteY18" fmla="*/ 1662769 h 2947825"/>
                <a:gd name="connsiteX19" fmla="*/ 3284487 w 5185381"/>
                <a:gd name="connsiteY19" fmla="*/ 1629927 h 2947825"/>
                <a:gd name="connsiteX20" fmla="*/ 3153099 w 5185381"/>
                <a:gd name="connsiteY20" fmla="*/ 1629927 h 2947825"/>
                <a:gd name="connsiteX21" fmla="*/ 3153099 w 5185381"/>
                <a:gd name="connsiteY21" fmla="*/ 1560128 h 2947825"/>
                <a:gd name="connsiteX22" fmla="*/ 3128467 w 5185381"/>
                <a:gd name="connsiteY22" fmla="*/ 1560128 h 2947825"/>
                <a:gd name="connsiteX23" fmla="*/ 3128467 w 5185381"/>
                <a:gd name="connsiteY23" fmla="*/ 1486233 h 2947825"/>
                <a:gd name="connsiteX24" fmla="*/ 3079204 w 5185381"/>
                <a:gd name="connsiteY24" fmla="*/ 1486233 h 2947825"/>
                <a:gd name="connsiteX25" fmla="*/ 3079204 w 5185381"/>
                <a:gd name="connsiteY25" fmla="*/ 1436960 h 2947825"/>
                <a:gd name="connsiteX26" fmla="*/ 2927299 w 5185381"/>
                <a:gd name="connsiteY26" fmla="*/ 1436960 h 2947825"/>
                <a:gd name="connsiteX27" fmla="*/ 2927299 w 5185381"/>
                <a:gd name="connsiteY27" fmla="*/ 1391802 h 2947825"/>
                <a:gd name="connsiteX28" fmla="*/ 2791806 w 5185381"/>
                <a:gd name="connsiteY28" fmla="*/ 1391802 h 2947825"/>
                <a:gd name="connsiteX29" fmla="*/ 2791806 w 5185381"/>
                <a:gd name="connsiteY29" fmla="*/ 1346635 h 2947825"/>
                <a:gd name="connsiteX30" fmla="*/ 2676849 w 5185381"/>
                <a:gd name="connsiteY30" fmla="*/ 1346635 h 2947825"/>
                <a:gd name="connsiteX31" fmla="*/ 2676849 w 5185381"/>
                <a:gd name="connsiteY31" fmla="*/ 1293266 h 2947825"/>
                <a:gd name="connsiteX32" fmla="*/ 2561901 w 5185381"/>
                <a:gd name="connsiteY32" fmla="*/ 1293266 h 2947825"/>
                <a:gd name="connsiteX33" fmla="*/ 2561901 w 5185381"/>
                <a:gd name="connsiteY33" fmla="*/ 1252213 h 2947825"/>
                <a:gd name="connsiteX34" fmla="*/ 2549576 w 5185381"/>
                <a:gd name="connsiteY34" fmla="*/ 1252213 h 2947825"/>
                <a:gd name="connsiteX35" fmla="*/ 2549576 w 5185381"/>
                <a:gd name="connsiteY35" fmla="*/ 1239888 h 2947825"/>
                <a:gd name="connsiteX36" fmla="*/ 2524944 w 5185381"/>
                <a:gd name="connsiteY36" fmla="*/ 1239888 h 2947825"/>
                <a:gd name="connsiteX37" fmla="*/ 2524944 w 5185381"/>
                <a:gd name="connsiteY37" fmla="*/ 1202940 h 2947825"/>
                <a:gd name="connsiteX38" fmla="*/ 2381250 w 5185381"/>
                <a:gd name="connsiteY38" fmla="*/ 1202940 h 2947825"/>
                <a:gd name="connsiteX39" fmla="*/ 2381250 w 5185381"/>
                <a:gd name="connsiteY39" fmla="*/ 1174204 h 2947825"/>
                <a:gd name="connsiteX40" fmla="*/ 2307346 w 5185381"/>
                <a:gd name="connsiteY40" fmla="*/ 1174204 h 2947825"/>
                <a:gd name="connsiteX41" fmla="*/ 2307346 w 5185381"/>
                <a:gd name="connsiteY41" fmla="*/ 1120825 h 2947825"/>
                <a:gd name="connsiteX42" fmla="*/ 2093862 w 5185381"/>
                <a:gd name="connsiteY42" fmla="*/ 1120825 h 2947825"/>
                <a:gd name="connsiteX43" fmla="*/ 2093862 w 5185381"/>
                <a:gd name="connsiteY43" fmla="*/ 1092089 h 2947825"/>
                <a:gd name="connsiteX44" fmla="*/ 2048694 w 5185381"/>
                <a:gd name="connsiteY44" fmla="*/ 1092089 h 2947825"/>
                <a:gd name="connsiteX45" fmla="*/ 2048694 w 5185381"/>
                <a:gd name="connsiteY45" fmla="*/ 1038720 h 2947825"/>
                <a:gd name="connsiteX46" fmla="*/ 1917316 w 5185381"/>
                <a:gd name="connsiteY46" fmla="*/ 1038720 h 2947825"/>
                <a:gd name="connsiteX47" fmla="*/ 1917316 w 5185381"/>
                <a:gd name="connsiteY47" fmla="*/ 1005878 h 2947825"/>
                <a:gd name="connsiteX48" fmla="*/ 1806464 w 5185381"/>
                <a:gd name="connsiteY48" fmla="*/ 1005878 h 2947825"/>
                <a:gd name="connsiteX49" fmla="*/ 1806464 w 5185381"/>
                <a:gd name="connsiteY49" fmla="*/ 956605 h 2947825"/>
                <a:gd name="connsiteX50" fmla="*/ 1757201 w 5185381"/>
                <a:gd name="connsiteY50" fmla="*/ 956605 h 2947825"/>
                <a:gd name="connsiteX51" fmla="*/ 1757201 w 5185381"/>
                <a:gd name="connsiteY51" fmla="*/ 862177 h 2947825"/>
                <a:gd name="connsiteX52" fmla="*/ 1588865 w 5185381"/>
                <a:gd name="connsiteY52" fmla="*/ 862177 h 2947825"/>
                <a:gd name="connsiteX53" fmla="*/ 1588865 w 5185381"/>
                <a:gd name="connsiteY53" fmla="*/ 780065 h 2947825"/>
                <a:gd name="connsiteX54" fmla="*/ 1490339 w 5185381"/>
                <a:gd name="connsiteY54" fmla="*/ 780065 h 2947825"/>
                <a:gd name="connsiteX55" fmla="*/ 1490339 w 5185381"/>
                <a:gd name="connsiteY55" fmla="*/ 755431 h 2947825"/>
                <a:gd name="connsiteX56" fmla="*/ 1449276 w 5185381"/>
                <a:gd name="connsiteY56" fmla="*/ 755431 h 2947825"/>
                <a:gd name="connsiteX57" fmla="*/ 1449276 w 5185381"/>
                <a:gd name="connsiteY57" fmla="*/ 702058 h 2947825"/>
                <a:gd name="connsiteX58" fmla="*/ 1367161 w 5185381"/>
                <a:gd name="connsiteY58" fmla="*/ 702058 h 2947825"/>
                <a:gd name="connsiteX59" fmla="*/ 1367161 w 5185381"/>
                <a:gd name="connsiteY59" fmla="*/ 681531 h 2947825"/>
                <a:gd name="connsiteX60" fmla="*/ 1305582 w 5185381"/>
                <a:gd name="connsiteY60" fmla="*/ 681531 h 2947825"/>
                <a:gd name="connsiteX61" fmla="*/ 1305582 w 5185381"/>
                <a:gd name="connsiteY61" fmla="*/ 587102 h 2947825"/>
                <a:gd name="connsiteX62" fmla="*/ 1190625 w 5185381"/>
                <a:gd name="connsiteY62" fmla="*/ 587102 h 2947825"/>
                <a:gd name="connsiteX63" fmla="*/ 1190625 w 5185381"/>
                <a:gd name="connsiteY63" fmla="*/ 587102 h 2947825"/>
                <a:gd name="connsiteX64" fmla="*/ 1038720 w 5185381"/>
                <a:gd name="connsiteY64" fmla="*/ 587102 h 2947825"/>
                <a:gd name="connsiteX65" fmla="*/ 1038720 w 5185381"/>
                <a:gd name="connsiteY65" fmla="*/ 558362 h 2947825"/>
                <a:gd name="connsiteX66" fmla="*/ 981237 w 5185381"/>
                <a:gd name="connsiteY66" fmla="*/ 558362 h 2947825"/>
                <a:gd name="connsiteX67" fmla="*/ 981237 w 5185381"/>
                <a:gd name="connsiteY67" fmla="*/ 521411 h 2947825"/>
                <a:gd name="connsiteX68" fmla="*/ 878599 w 5185381"/>
                <a:gd name="connsiteY68" fmla="*/ 521411 h 2947825"/>
                <a:gd name="connsiteX69" fmla="*/ 878599 w 5185381"/>
                <a:gd name="connsiteY69" fmla="*/ 447511 h 2947825"/>
                <a:gd name="connsiteX70" fmla="*/ 808804 w 5185381"/>
                <a:gd name="connsiteY70" fmla="*/ 447511 h 2947825"/>
                <a:gd name="connsiteX71" fmla="*/ 808804 w 5185381"/>
                <a:gd name="connsiteY71" fmla="*/ 418772 h 2947825"/>
                <a:gd name="connsiteX72" fmla="*/ 702058 w 5185381"/>
                <a:gd name="connsiteY72" fmla="*/ 418772 h 2947825"/>
                <a:gd name="connsiteX73" fmla="*/ 702058 w 5185381"/>
                <a:gd name="connsiteY73" fmla="*/ 402349 h 2947825"/>
                <a:gd name="connsiteX74" fmla="*/ 656896 w 5185381"/>
                <a:gd name="connsiteY74" fmla="*/ 402349 h 2947825"/>
                <a:gd name="connsiteX75" fmla="*/ 656896 w 5185381"/>
                <a:gd name="connsiteY75" fmla="*/ 353082 h 2947825"/>
                <a:gd name="connsiteX76" fmla="*/ 611735 w 5185381"/>
                <a:gd name="connsiteY76" fmla="*/ 353082 h 2947825"/>
                <a:gd name="connsiteX77" fmla="*/ 611735 w 5185381"/>
                <a:gd name="connsiteY77" fmla="*/ 270971 h 2947825"/>
                <a:gd name="connsiteX78" fmla="*/ 587101 w 5185381"/>
                <a:gd name="connsiteY78" fmla="*/ 270971 h 2947825"/>
                <a:gd name="connsiteX79" fmla="*/ 587101 w 5185381"/>
                <a:gd name="connsiteY79" fmla="*/ 229914 h 2947825"/>
                <a:gd name="connsiteX80" fmla="*/ 509095 w 5185381"/>
                <a:gd name="connsiteY80" fmla="*/ 229914 h 2947825"/>
                <a:gd name="connsiteX81" fmla="*/ 509095 w 5185381"/>
                <a:gd name="connsiteY81" fmla="*/ 139590 h 2947825"/>
                <a:gd name="connsiteX82" fmla="*/ 472145 w 5185381"/>
                <a:gd name="connsiteY82" fmla="*/ 139590 h 2947825"/>
                <a:gd name="connsiteX83" fmla="*/ 472145 w 5185381"/>
                <a:gd name="connsiteY83" fmla="*/ 119063 h 2947825"/>
                <a:gd name="connsiteX84" fmla="*/ 312026 w 5185381"/>
                <a:gd name="connsiteY84" fmla="*/ 119063 h 2947825"/>
                <a:gd name="connsiteX85" fmla="*/ 312026 w 5185381"/>
                <a:gd name="connsiteY85" fmla="*/ 94430 h 2947825"/>
                <a:gd name="connsiteX86" fmla="*/ 287392 w 5185381"/>
                <a:gd name="connsiteY86" fmla="*/ 94430 h 2947825"/>
                <a:gd name="connsiteX87" fmla="*/ 287392 w 5185381"/>
                <a:gd name="connsiteY87" fmla="*/ 45161 h 2947825"/>
                <a:gd name="connsiteX88" fmla="*/ 131379 w 5185381"/>
                <a:gd name="connsiteY88" fmla="*/ 45161 h 2947825"/>
                <a:gd name="connsiteX89" fmla="*/ 131379 w 5185381"/>
                <a:gd name="connsiteY89" fmla="*/ 0 h 2947825"/>
                <a:gd name="connsiteX90" fmla="*/ 0 w 5185381"/>
                <a:gd name="connsiteY90" fmla="*/ 0 h 29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185381" h="2947825">
                  <a:moveTo>
                    <a:pt x="5185381" y="2947825"/>
                  </a:moveTo>
                  <a:lnTo>
                    <a:pt x="5185381" y="2139019"/>
                  </a:lnTo>
                  <a:lnTo>
                    <a:pt x="4549007" y="2139019"/>
                  </a:lnTo>
                  <a:lnTo>
                    <a:pt x="4549007" y="2069220"/>
                  </a:lnTo>
                  <a:lnTo>
                    <a:pt x="4425839" y="2069220"/>
                  </a:lnTo>
                  <a:lnTo>
                    <a:pt x="4425839" y="1991220"/>
                  </a:lnTo>
                  <a:lnTo>
                    <a:pt x="4142556" y="1991220"/>
                  </a:lnTo>
                  <a:lnTo>
                    <a:pt x="4142556" y="1917315"/>
                  </a:lnTo>
                  <a:lnTo>
                    <a:pt x="3875694" y="1917315"/>
                  </a:lnTo>
                  <a:lnTo>
                    <a:pt x="3875694" y="1868052"/>
                  </a:lnTo>
                  <a:lnTo>
                    <a:pt x="3797684" y="1868052"/>
                  </a:lnTo>
                  <a:lnTo>
                    <a:pt x="3797684" y="1822885"/>
                  </a:lnTo>
                  <a:lnTo>
                    <a:pt x="3744306" y="1822885"/>
                  </a:lnTo>
                  <a:lnTo>
                    <a:pt x="3744306" y="1777727"/>
                  </a:lnTo>
                  <a:lnTo>
                    <a:pt x="3625244" y="1777727"/>
                  </a:lnTo>
                  <a:lnTo>
                    <a:pt x="3625244" y="1740779"/>
                  </a:lnTo>
                  <a:lnTo>
                    <a:pt x="3461023" y="1740779"/>
                  </a:lnTo>
                  <a:lnTo>
                    <a:pt x="3461023" y="1662769"/>
                  </a:lnTo>
                  <a:lnTo>
                    <a:pt x="3284487" y="1662769"/>
                  </a:lnTo>
                  <a:lnTo>
                    <a:pt x="3284487" y="1629927"/>
                  </a:lnTo>
                  <a:lnTo>
                    <a:pt x="3153099" y="1629927"/>
                  </a:lnTo>
                  <a:lnTo>
                    <a:pt x="3153099" y="1560128"/>
                  </a:lnTo>
                  <a:lnTo>
                    <a:pt x="3128467" y="1560128"/>
                  </a:lnTo>
                  <a:lnTo>
                    <a:pt x="3128467" y="1486233"/>
                  </a:lnTo>
                  <a:lnTo>
                    <a:pt x="3079204" y="1486233"/>
                  </a:lnTo>
                  <a:lnTo>
                    <a:pt x="3079204" y="1436960"/>
                  </a:lnTo>
                  <a:lnTo>
                    <a:pt x="2927299" y="1436960"/>
                  </a:lnTo>
                  <a:lnTo>
                    <a:pt x="2927299" y="1391802"/>
                  </a:lnTo>
                  <a:lnTo>
                    <a:pt x="2791806" y="1391802"/>
                  </a:lnTo>
                  <a:lnTo>
                    <a:pt x="2791806" y="1346635"/>
                  </a:lnTo>
                  <a:lnTo>
                    <a:pt x="2676849" y="1346635"/>
                  </a:lnTo>
                  <a:lnTo>
                    <a:pt x="2676849" y="1293266"/>
                  </a:lnTo>
                  <a:lnTo>
                    <a:pt x="2561901" y="1293266"/>
                  </a:lnTo>
                  <a:lnTo>
                    <a:pt x="2561901" y="1252213"/>
                  </a:lnTo>
                  <a:lnTo>
                    <a:pt x="2549576" y="1252213"/>
                  </a:lnTo>
                  <a:lnTo>
                    <a:pt x="2549576" y="1239888"/>
                  </a:lnTo>
                  <a:lnTo>
                    <a:pt x="2524944" y="1239888"/>
                  </a:lnTo>
                  <a:lnTo>
                    <a:pt x="2524944" y="1202940"/>
                  </a:lnTo>
                  <a:lnTo>
                    <a:pt x="2381250" y="1202940"/>
                  </a:lnTo>
                  <a:lnTo>
                    <a:pt x="2381250" y="1174204"/>
                  </a:lnTo>
                  <a:lnTo>
                    <a:pt x="2307346" y="1174204"/>
                  </a:lnTo>
                  <a:lnTo>
                    <a:pt x="2307346" y="1120825"/>
                  </a:lnTo>
                  <a:lnTo>
                    <a:pt x="2093862" y="1120825"/>
                  </a:lnTo>
                  <a:lnTo>
                    <a:pt x="2093862" y="1092089"/>
                  </a:lnTo>
                  <a:lnTo>
                    <a:pt x="2048694" y="1092089"/>
                  </a:lnTo>
                  <a:lnTo>
                    <a:pt x="2048694" y="1038720"/>
                  </a:lnTo>
                  <a:lnTo>
                    <a:pt x="1917316" y="1038720"/>
                  </a:lnTo>
                  <a:lnTo>
                    <a:pt x="1917316" y="1005878"/>
                  </a:lnTo>
                  <a:lnTo>
                    <a:pt x="1806464" y="1005878"/>
                  </a:lnTo>
                  <a:lnTo>
                    <a:pt x="1806464" y="956605"/>
                  </a:lnTo>
                  <a:lnTo>
                    <a:pt x="1757201" y="956605"/>
                  </a:lnTo>
                  <a:lnTo>
                    <a:pt x="1757201" y="862177"/>
                  </a:lnTo>
                  <a:lnTo>
                    <a:pt x="1588865" y="862177"/>
                  </a:lnTo>
                  <a:lnTo>
                    <a:pt x="1588865" y="780065"/>
                  </a:lnTo>
                  <a:lnTo>
                    <a:pt x="1490339" y="780065"/>
                  </a:lnTo>
                  <a:lnTo>
                    <a:pt x="1490339" y="755431"/>
                  </a:lnTo>
                  <a:lnTo>
                    <a:pt x="1449276" y="755431"/>
                  </a:lnTo>
                  <a:lnTo>
                    <a:pt x="1449276" y="702058"/>
                  </a:lnTo>
                  <a:lnTo>
                    <a:pt x="1367161" y="702058"/>
                  </a:lnTo>
                  <a:lnTo>
                    <a:pt x="1367161" y="681531"/>
                  </a:lnTo>
                  <a:lnTo>
                    <a:pt x="1305582" y="681531"/>
                  </a:lnTo>
                  <a:lnTo>
                    <a:pt x="1305582" y="587102"/>
                  </a:lnTo>
                  <a:lnTo>
                    <a:pt x="1190625" y="587102"/>
                  </a:lnTo>
                  <a:lnTo>
                    <a:pt x="1190625" y="587102"/>
                  </a:lnTo>
                  <a:lnTo>
                    <a:pt x="1038720" y="587102"/>
                  </a:lnTo>
                  <a:lnTo>
                    <a:pt x="1038720" y="558362"/>
                  </a:lnTo>
                  <a:lnTo>
                    <a:pt x="981237" y="558362"/>
                  </a:lnTo>
                  <a:lnTo>
                    <a:pt x="981237" y="521411"/>
                  </a:lnTo>
                  <a:lnTo>
                    <a:pt x="878599" y="521411"/>
                  </a:lnTo>
                  <a:lnTo>
                    <a:pt x="878599" y="447511"/>
                  </a:lnTo>
                  <a:lnTo>
                    <a:pt x="808804" y="447511"/>
                  </a:lnTo>
                  <a:lnTo>
                    <a:pt x="808804" y="418772"/>
                  </a:lnTo>
                  <a:lnTo>
                    <a:pt x="702058" y="418772"/>
                  </a:lnTo>
                  <a:lnTo>
                    <a:pt x="702058" y="402349"/>
                  </a:lnTo>
                  <a:lnTo>
                    <a:pt x="656896" y="402349"/>
                  </a:lnTo>
                  <a:lnTo>
                    <a:pt x="656896" y="353082"/>
                  </a:lnTo>
                  <a:lnTo>
                    <a:pt x="611735" y="353082"/>
                  </a:lnTo>
                  <a:lnTo>
                    <a:pt x="611735" y="270971"/>
                  </a:lnTo>
                  <a:lnTo>
                    <a:pt x="587101" y="270971"/>
                  </a:lnTo>
                  <a:lnTo>
                    <a:pt x="587101" y="229914"/>
                  </a:lnTo>
                  <a:lnTo>
                    <a:pt x="509095" y="229914"/>
                  </a:lnTo>
                  <a:lnTo>
                    <a:pt x="509095" y="139590"/>
                  </a:lnTo>
                  <a:lnTo>
                    <a:pt x="472145" y="139590"/>
                  </a:lnTo>
                  <a:lnTo>
                    <a:pt x="472145" y="119063"/>
                  </a:lnTo>
                  <a:lnTo>
                    <a:pt x="312026" y="119063"/>
                  </a:lnTo>
                  <a:lnTo>
                    <a:pt x="312026" y="94430"/>
                  </a:lnTo>
                  <a:lnTo>
                    <a:pt x="287392" y="94430"/>
                  </a:lnTo>
                  <a:lnTo>
                    <a:pt x="287392" y="45161"/>
                  </a:lnTo>
                  <a:lnTo>
                    <a:pt x="131379" y="45161"/>
                  </a:lnTo>
                  <a:lnTo>
                    <a:pt x="131379" y="0"/>
                  </a:lnTo>
                  <a:lnTo>
                    <a:pt x="0" y="0"/>
                  </a:lnTo>
                </a:path>
              </a:pathLst>
            </a:custGeom>
            <a:noFill/>
            <a:ln w="22225" cap="flat">
              <a:solidFill>
                <a:srgbClr val="FF6600"/>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018645D-32C1-4DF3-BA0C-9BD1AA5ECD43}"/>
                </a:ext>
              </a:extLst>
            </p:cNvPr>
            <p:cNvSpPr/>
            <p:nvPr/>
          </p:nvSpPr>
          <p:spPr>
            <a:xfrm>
              <a:off x="3688966" y="19859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F08496E0-C630-4DAE-BE92-2F785AC21B1A}"/>
                </a:ext>
              </a:extLst>
            </p:cNvPr>
            <p:cNvSpPr/>
            <p:nvPr/>
          </p:nvSpPr>
          <p:spPr>
            <a:xfrm>
              <a:off x="3517516" y="19288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23EB9BD3-3437-4BC0-B5E2-828829F04905}"/>
                </a:ext>
              </a:extLst>
            </p:cNvPr>
            <p:cNvSpPr/>
            <p:nvPr/>
          </p:nvSpPr>
          <p:spPr>
            <a:xfrm>
              <a:off x="3822316" y="20621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1111FB3A-7DAD-439F-95F5-BF6B0EE7BC96}"/>
                </a:ext>
              </a:extLst>
            </p:cNvPr>
            <p:cNvSpPr/>
            <p:nvPr/>
          </p:nvSpPr>
          <p:spPr>
            <a:xfrm>
              <a:off x="8647708"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259820AE-B7A9-481F-95AA-0A6CDE019024}"/>
                </a:ext>
              </a:extLst>
            </p:cNvPr>
            <p:cNvSpPr/>
            <p:nvPr/>
          </p:nvSpPr>
          <p:spPr>
            <a:xfrm>
              <a:off x="6032115" y="3186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5B596757-CA5C-484E-B14C-6005CFC93233}"/>
                </a:ext>
              </a:extLst>
            </p:cNvPr>
            <p:cNvSpPr/>
            <p:nvPr/>
          </p:nvSpPr>
          <p:spPr>
            <a:xfrm>
              <a:off x="6127365" y="3224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FE6AD1A3-E42E-4E03-85FA-B475AF3D1057}"/>
                </a:ext>
              </a:extLst>
            </p:cNvPr>
            <p:cNvSpPr/>
            <p:nvPr/>
          </p:nvSpPr>
          <p:spPr>
            <a:xfrm>
              <a:off x="6746823" y="355873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D7117589-58C8-40BF-8270-12A7E241DA15}"/>
                </a:ext>
              </a:extLst>
            </p:cNvPr>
            <p:cNvSpPr/>
            <p:nvPr/>
          </p:nvSpPr>
          <p:spPr>
            <a:xfrm>
              <a:off x="6241665" y="3281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CA4378FF-BAC6-44B0-A3C7-6A83557F912F}"/>
                </a:ext>
              </a:extLst>
            </p:cNvPr>
            <p:cNvSpPr/>
            <p:nvPr/>
          </p:nvSpPr>
          <p:spPr>
            <a:xfrm>
              <a:off x="6336915" y="3338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67BA0DBA-D6E2-4ECC-AD75-5B549AB46D38}"/>
                </a:ext>
              </a:extLst>
            </p:cNvPr>
            <p:cNvSpPr/>
            <p:nvPr/>
          </p:nvSpPr>
          <p:spPr>
            <a:xfrm>
              <a:off x="6885260" y="36106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2F9E2F1-5194-4653-B4F8-250750274ADE}"/>
                </a:ext>
              </a:extLst>
            </p:cNvPr>
            <p:cNvSpPr/>
            <p:nvPr/>
          </p:nvSpPr>
          <p:spPr>
            <a:xfrm>
              <a:off x="7018610" y="36868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58E69386-9D9A-437D-9322-6F38E6F2A3B5}"/>
                </a:ext>
              </a:extLst>
            </p:cNvPr>
            <p:cNvSpPr/>
            <p:nvPr/>
          </p:nvSpPr>
          <p:spPr>
            <a:xfrm>
              <a:off x="7094810" y="36868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1EB359B3-CB01-44AD-A54F-60A18EC90E7E}"/>
                </a:ext>
              </a:extLst>
            </p:cNvPr>
            <p:cNvSpPr/>
            <p:nvPr/>
          </p:nvSpPr>
          <p:spPr>
            <a:xfrm>
              <a:off x="71519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0534FC32-4536-40CE-9AE5-4712ABF2DE61}"/>
                </a:ext>
              </a:extLst>
            </p:cNvPr>
            <p:cNvSpPr/>
            <p:nvPr/>
          </p:nvSpPr>
          <p:spPr>
            <a:xfrm>
              <a:off x="71900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21DFACDB-CA78-457E-93A7-C1A3BB19CF1E}"/>
                </a:ext>
              </a:extLst>
            </p:cNvPr>
            <p:cNvSpPr/>
            <p:nvPr/>
          </p:nvSpPr>
          <p:spPr>
            <a:xfrm>
              <a:off x="7228160" y="3724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BFF9A035-100E-46E2-B637-08A267E38209}"/>
                </a:ext>
              </a:extLst>
            </p:cNvPr>
            <p:cNvSpPr/>
            <p:nvPr/>
          </p:nvSpPr>
          <p:spPr>
            <a:xfrm>
              <a:off x="7304360" y="38011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3D76E503-BF6A-491F-B92F-CA74A8ACACC3}"/>
                </a:ext>
              </a:extLst>
            </p:cNvPr>
            <p:cNvSpPr/>
            <p:nvPr/>
          </p:nvSpPr>
          <p:spPr>
            <a:xfrm>
              <a:off x="7380560" y="38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D3DD5BA6-E1B8-4DA6-931D-AC0C4945FB31}"/>
                </a:ext>
              </a:extLst>
            </p:cNvPr>
            <p:cNvSpPr/>
            <p:nvPr/>
          </p:nvSpPr>
          <p:spPr>
            <a:xfrm>
              <a:off x="7513910" y="38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76508915-D4D0-47CF-B862-69D42C7881B1}"/>
                </a:ext>
              </a:extLst>
            </p:cNvPr>
            <p:cNvSpPr/>
            <p:nvPr/>
          </p:nvSpPr>
          <p:spPr>
            <a:xfrm>
              <a:off x="7685369" y="3934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6E1853D0-26FA-49EF-AC40-B94FCA790C69}"/>
                </a:ext>
              </a:extLst>
            </p:cNvPr>
            <p:cNvSpPr/>
            <p:nvPr/>
          </p:nvSpPr>
          <p:spPr>
            <a:xfrm>
              <a:off x="80854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5405621D-139F-49AE-8FEF-636B679E4EB9}"/>
                </a:ext>
              </a:extLst>
            </p:cNvPr>
            <p:cNvSpPr/>
            <p:nvPr/>
          </p:nvSpPr>
          <p:spPr>
            <a:xfrm>
              <a:off x="81616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2752A92F-7446-4160-B005-156D063DA430}"/>
                </a:ext>
              </a:extLst>
            </p:cNvPr>
            <p:cNvSpPr/>
            <p:nvPr/>
          </p:nvSpPr>
          <p:spPr>
            <a:xfrm>
              <a:off x="82378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EF319F0A-B9EA-4683-9963-F92422824929}"/>
                </a:ext>
              </a:extLst>
            </p:cNvPr>
            <p:cNvSpPr/>
            <p:nvPr/>
          </p:nvSpPr>
          <p:spPr>
            <a:xfrm>
              <a:off x="854261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ACBB300B-AA5E-41C3-B87E-1FB3B0FE0BD2}"/>
                </a:ext>
              </a:extLst>
            </p:cNvPr>
            <p:cNvSpPr/>
            <p:nvPr/>
          </p:nvSpPr>
          <p:spPr>
            <a:xfrm>
              <a:off x="8599769" y="4086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grpSp>
      <p:grpSp>
        <p:nvGrpSpPr>
          <p:cNvPr id="167" name="Group 166">
            <a:extLst>
              <a:ext uri="{FF2B5EF4-FFF2-40B4-BE49-F238E27FC236}">
                <a16:creationId xmlns:a16="http://schemas.microsoft.com/office/drawing/2014/main" id="{563385FE-4526-4565-9EC2-733CE56E87BD}"/>
              </a:ext>
            </a:extLst>
          </p:cNvPr>
          <p:cNvGrpSpPr/>
          <p:nvPr/>
        </p:nvGrpSpPr>
        <p:grpSpPr>
          <a:xfrm>
            <a:off x="1926025" y="2094748"/>
            <a:ext cx="4233083" cy="1996057"/>
            <a:chOff x="3443287" y="2171700"/>
            <a:chExt cx="5305691" cy="2510418"/>
          </a:xfrm>
        </p:grpSpPr>
        <p:sp>
          <p:nvSpPr>
            <p:cNvPr id="139" name="Freeform: Shape 138">
              <a:extLst>
                <a:ext uri="{FF2B5EF4-FFF2-40B4-BE49-F238E27FC236}">
                  <a16:creationId xmlns:a16="http://schemas.microsoft.com/office/drawing/2014/main" id="{8E2179DA-C798-4F13-9AFA-4E96A19A0860}"/>
                </a:ext>
              </a:extLst>
            </p:cNvPr>
            <p:cNvSpPr/>
            <p:nvPr/>
          </p:nvSpPr>
          <p:spPr>
            <a:xfrm>
              <a:off x="3443287" y="2209800"/>
              <a:ext cx="5305691" cy="2432894"/>
            </a:xfrm>
            <a:custGeom>
              <a:avLst/>
              <a:gdLst>
                <a:gd name="connsiteX0" fmla="*/ 5305692 w 5305691"/>
                <a:gd name="connsiteY0" fmla="*/ 2432894 h 2432894"/>
                <a:gd name="connsiteX1" fmla="*/ 5106782 w 5305691"/>
                <a:gd name="connsiteY1" fmla="*/ 2432894 h 2432894"/>
                <a:gd name="connsiteX2" fmla="*/ 5106782 w 5305691"/>
                <a:gd name="connsiteY2" fmla="*/ 2180425 h 2432894"/>
                <a:gd name="connsiteX3" fmla="*/ 4536805 w 5305691"/>
                <a:gd name="connsiteY3" fmla="*/ 2180425 h 2432894"/>
                <a:gd name="connsiteX4" fmla="*/ 4536805 w 5305691"/>
                <a:gd name="connsiteY4" fmla="*/ 2100091 h 2432894"/>
                <a:gd name="connsiteX5" fmla="*/ 4471778 w 5305691"/>
                <a:gd name="connsiteY5" fmla="*/ 2100091 h 2432894"/>
                <a:gd name="connsiteX6" fmla="*/ 4471778 w 5305691"/>
                <a:gd name="connsiteY6" fmla="*/ 2019757 h 2432894"/>
                <a:gd name="connsiteX7" fmla="*/ 4372318 w 5305691"/>
                <a:gd name="connsiteY7" fmla="*/ 2019757 h 2432894"/>
                <a:gd name="connsiteX8" fmla="*/ 4372318 w 5305691"/>
                <a:gd name="connsiteY8" fmla="*/ 1927955 h 2432894"/>
                <a:gd name="connsiteX9" fmla="*/ 4230786 w 5305691"/>
                <a:gd name="connsiteY9" fmla="*/ 1927955 h 2432894"/>
                <a:gd name="connsiteX10" fmla="*/ 4230786 w 5305691"/>
                <a:gd name="connsiteY10" fmla="*/ 1885874 h 2432894"/>
                <a:gd name="connsiteX11" fmla="*/ 4184875 w 5305691"/>
                <a:gd name="connsiteY11" fmla="*/ 1885874 h 2432894"/>
                <a:gd name="connsiteX12" fmla="*/ 4184875 w 5305691"/>
                <a:gd name="connsiteY12" fmla="*/ 1797891 h 2432894"/>
                <a:gd name="connsiteX13" fmla="*/ 4085425 w 5305691"/>
                <a:gd name="connsiteY13" fmla="*/ 1797891 h 2432894"/>
                <a:gd name="connsiteX14" fmla="*/ 4085425 w 5305691"/>
                <a:gd name="connsiteY14" fmla="*/ 1755810 h 2432894"/>
                <a:gd name="connsiteX15" fmla="*/ 3817649 w 5305691"/>
                <a:gd name="connsiteY15" fmla="*/ 1755810 h 2432894"/>
                <a:gd name="connsiteX16" fmla="*/ 3817649 w 5305691"/>
                <a:gd name="connsiteY16" fmla="*/ 1698431 h 2432894"/>
                <a:gd name="connsiteX17" fmla="*/ 3534575 w 5305691"/>
                <a:gd name="connsiteY17" fmla="*/ 1698431 h 2432894"/>
                <a:gd name="connsiteX18" fmla="*/ 3534575 w 5305691"/>
                <a:gd name="connsiteY18" fmla="*/ 1644881 h 2432894"/>
                <a:gd name="connsiteX19" fmla="*/ 3500152 w 5305691"/>
                <a:gd name="connsiteY19" fmla="*/ 1644881 h 2432894"/>
                <a:gd name="connsiteX20" fmla="*/ 3500152 w 5305691"/>
                <a:gd name="connsiteY20" fmla="*/ 1583674 h 2432894"/>
                <a:gd name="connsiteX21" fmla="*/ 3477197 w 5305691"/>
                <a:gd name="connsiteY21" fmla="*/ 1583674 h 2432894"/>
                <a:gd name="connsiteX22" fmla="*/ 3477197 w 5305691"/>
                <a:gd name="connsiteY22" fmla="*/ 1545421 h 2432894"/>
                <a:gd name="connsiteX23" fmla="*/ 3423647 w 5305691"/>
                <a:gd name="connsiteY23" fmla="*/ 1545421 h 2432894"/>
                <a:gd name="connsiteX24" fmla="*/ 3423647 w 5305691"/>
                <a:gd name="connsiteY24" fmla="*/ 1514818 h 2432894"/>
                <a:gd name="connsiteX25" fmla="*/ 3370088 w 5305691"/>
                <a:gd name="connsiteY25" fmla="*/ 1514818 h 2432894"/>
                <a:gd name="connsiteX26" fmla="*/ 3370088 w 5305691"/>
                <a:gd name="connsiteY26" fmla="*/ 1468917 h 2432894"/>
                <a:gd name="connsiteX27" fmla="*/ 3331836 w 5305691"/>
                <a:gd name="connsiteY27" fmla="*/ 1468917 h 2432894"/>
                <a:gd name="connsiteX28" fmla="*/ 3331836 w 5305691"/>
                <a:gd name="connsiteY28" fmla="*/ 1434484 h 2432894"/>
                <a:gd name="connsiteX29" fmla="*/ 3167348 w 5305691"/>
                <a:gd name="connsiteY29" fmla="*/ 1434484 h 2432894"/>
                <a:gd name="connsiteX30" fmla="*/ 3167348 w 5305691"/>
                <a:gd name="connsiteY30" fmla="*/ 1415358 h 2432894"/>
                <a:gd name="connsiteX31" fmla="*/ 3140574 w 5305691"/>
                <a:gd name="connsiteY31" fmla="*/ 1415358 h 2432894"/>
                <a:gd name="connsiteX32" fmla="*/ 3140574 w 5305691"/>
                <a:gd name="connsiteY32" fmla="*/ 1365628 h 2432894"/>
                <a:gd name="connsiteX33" fmla="*/ 2811599 w 5305691"/>
                <a:gd name="connsiteY33" fmla="*/ 1365628 h 2432894"/>
                <a:gd name="connsiteX34" fmla="*/ 2811599 w 5305691"/>
                <a:gd name="connsiteY34" fmla="*/ 1292952 h 2432894"/>
                <a:gd name="connsiteX35" fmla="*/ 2654760 w 5305691"/>
                <a:gd name="connsiteY35" fmla="*/ 1292952 h 2432894"/>
                <a:gd name="connsiteX36" fmla="*/ 2654760 w 5305691"/>
                <a:gd name="connsiteY36" fmla="*/ 1227925 h 2432894"/>
                <a:gd name="connsiteX37" fmla="*/ 2585904 w 5305691"/>
                <a:gd name="connsiteY37" fmla="*/ 1227925 h 2432894"/>
                <a:gd name="connsiteX38" fmla="*/ 2585904 w 5305691"/>
                <a:gd name="connsiteY38" fmla="*/ 1193492 h 2432894"/>
                <a:gd name="connsiteX39" fmla="*/ 2528526 w 5305691"/>
                <a:gd name="connsiteY39" fmla="*/ 1193492 h 2432894"/>
                <a:gd name="connsiteX40" fmla="*/ 2528526 w 5305691"/>
                <a:gd name="connsiteY40" fmla="*/ 1159068 h 2432894"/>
                <a:gd name="connsiteX41" fmla="*/ 2402291 w 5305691"/>
                <a:gd name="connsiteY41" fmla="*/ 1159068 h 2432894"/>
                <a:gd name="connsiteX42" fmla="*/ 2402291 w 5305691"/>
                <a:gd name="connsiteY42" fmla="*/ 1139942 h 2432894"/>
                <a:gd name="connsiteX43" fmla="*/ 2276056 w 5305691"/>
                <a:gd name="connsiteY43" fmla="*/ 1139942 h 2432894"/>
                <a:gd name="connsiteX44" fmla="*/ 2276056 w 5305691"/>
                <a:gd name="connsiteY44" fmla="*/ 1082564 h 2432894"/>
                <a:gd name="connsiteX45" fmla="*/ 2145992 w 5305691"/>
                <a:gd name="connsiteY45" fmla="*/ 1082564 h 2432894"/>
                <a:gd name="connsiteX46" fmla="*/ 2145992 w 5305691"/>
                <a:gd name="connsiteY46" fmla="*/ 1048131 h 2432894"/>
                <a:gd name="connsiteX47" fmla="*/ 2092443 w 5305691"/>
                <a:gd name="connsiteY47" fmla="*/ 1048131 h 2432894"/>
                <a:gd name="connsiteX48" fmla="*/ 2092443 w 5305691"/>
                <a:gd name="connsiteY48" fmla="*/ 1006059 h 2432894"/>
                <a:gd name="connsiteX49" fmla="*/ 2061839 w 5305691"/>
                <a:gd name="connsiteY49" fmla="*/ 1006059 h 2432894"/>
                <a:gd name="connsiteX50" fmla="*/ 2061839 w 5305691"/>
                <a:gd name="connsiteY50" fmla="*/ 967797 h 2432894"/>
                <a:gd name="connsiteX51" fmla="*/ 1985334 w 5305691"/>
                <a:gd name="connsiteY51" fmla="*/ 967797 h 2432894"/>
                <a:gd name="connsiteX52" fmla="*/ 1985334 w 5305691"/>
                <a:gd name="connsiteY52" fmla="*/ 941022 h 2432894"/>
                <a:gd name="connsiteX53" fmla="*/ 1893522 w 5305691"/>
                <a:gd name="connsiteY53" fmla="*/ 941022 h 2432894"/>
                <a:gd name="connsiteX54" fmla="*/ 1893522 w 5305691"/>
                <a:gd name="connsiteY54" fmla="*/ 891295 h 2432894"/>
                <a:gd name="connsiteX55" fmla="*/ 1836144 w 5305691"/>
                <a:gd name="connsiteY55" fmla="*/ 891295 h 2432894"/>
                <a:gd name="connsiteX56" fmla="*/ 1836144 w 5305691"/>
                <a:gd name="connsiteY56" fmla="*/ 833915 h 2432894"/>
                <a:gd name="connsiteX57" fmla="*/ 1794062 w 5305691"/>
                <a:gd name="connsiteY57" fmla="*/ 833915 h 2432894"/>
                <a:gd name="connsiteX58" fmla="*/ 1794062 w 5305691"/>
                <a:gd name="connsiteY58" fmla="*/ 807139 h 2432894"/>
                <a:gd name="connsiteX59" fmla="*/ 1732864 w 5305691"/>
                <a:gd name="connsiteY59" fmla="*/ 807139 h 2432894"/>
                <a:gd name="connsiteX60" fmla="*/ 1732864 w 5305691"/>
                <a:gd name="connsiteY60" fmla="*/ 768885 h 2432894"/>
                <a:gd name="connsiteX61" fmla="*/ 1694612 w 5305691"/>
                <a:gd name="connsiteY61" fmla="*/ 768885 h 2432894"/>
                <a:gd name="connsiteX62" fmla="*/ 1694612 w 5305691"/>
                <a:gd name="connsiteY62" fmla="*/ 753584 h 2432894"/>
                <a:gd name="connsiteX63" fmla="*/ 1633404 w 5305691"/>
                <a:gd name="connsiteY63" fmla="*/ 753584 h 2432894"/>
                <a:gd name="connsiteX64" fmla="*/ 1633404 w 5305691"/>
                <a:gd name="connsiteY64" fmla="*/ 730632 h 2432894"/>
                <a:gd name="connsiteX65" fmla="*/ 1465088 w 5305691"/>
                <a:gd name="connsiteY65" fmla="*/ 730632 h 2432894"/>
                <a:gd name="connsiteX66" fmla="*/ 1465088 w 5305691"/>
                <a:gd name="connsiteY66" fmla="*/ 700030 h 2432894"/>
                <a:gd name="connsiteX67" fmla="*/ 1403890 w 5305691"/>
                <a:gd name="connsiteY67" fmla="*/ 700030 h 2432894"/>
                <a:gd name="connsiteX68" fmla="*/ 1403890 w 5305691"/>
                <a:gd name="connsiteY68" fmla="*/ 650301 h 2432894"/>
                <a:gd name="connsiteX69" fmla="*/ 1346502 w 5305691"/>
                <a:gd name="connsiteY69" fmla="*/ 650301 h 2432894"/>
                <a:gd name="connsiteX70" fmla="*/ 1346502 w 5305691"/>
                <a:gd name="connsiteY70" fmla="*/ 623524 h 2432894"/>
                <a:gd name="connsiteX71" fmla="*/ 1300601 w 5305691"/>
                <a:gd name="connsiteY71" fmla="*/ 623524 h 2432894"/>
                <a:gd name="connsiteX72" fmla="*/ 1300601 w 5305691"/>
                <a:gd name="connsiteY72" fmla="*/ 585271 h 2432894"/>
                <a:gd name="connsiteX73" fmla="*/ 1258529 w 5305691"/>
                <a:gd name="connsiteY73" fmla="*/ 585271 h 2432894"/>
                <a:gd name="connsiteX74" fmla="*/ 1258529 w 5305691"/>
                <a:gd name="connsiteY74" fmla="*/ 543192 h 2432894"/>
                <a:gd name="connsiteX75" fmla="*/ 1201141 w 5305691"/>
                <a:gd name="connsiteY75" fmla="*/ 543192 h 2432894"/>
                <a:gd name="connsiteX76" fmla="*/ 1201141 w 5305691"/>
                <a:gd name="connsiteY76" fmla="*/ 504940 h 2432894"/>
                <a:gd name="connsiteX77" fmla="*/ 1055780 w 5305691"/>
                <a:gd name="connsiteY77" fmla="*/ 504940 h 2432894"/>
                <a:gd name="connsiteX78" fmla="*/ 1055780 w 5305691"/>
                <a:gd name="connsiteY78" fmla="*/ 459036 h 2432894"/>
                <a:gd name="connsiteX79" fmla="*/ 956329 w 5305691"/>
                <a:gd name="connsiteY79" fmla="*/ 459036 h 2432894"/>
                <a:gd name="connsiteX80" fmla="*/ 956329 w 5305691"/>
                <a:gd name="connsiteY80" fmla="*/ 390181 h 2432894"/>
                <a:gd name="connsiteX81" fmla="*/ 918072 w 5305691"/>
                <a:gd name="connsiteY81" fmla="*/ 390181 h 2432894"/>
                <a:gd name="connsiteX82" fmla="*/ 918072 w 5305691"/>
                <a:gd name="connsiteY82" fmla="*/ 367228 h 2432894"/>
                <a:gd name="connsiteX83" fmla="*/ 883645 w 5305691"/>
                <a:gd name="connsiteY83" fmla="*/ 367228 h 2432894"/>
                <a:gd name="connsiteX84" fmla="*/ 883645 w 5305691"/>
                <a:gd name="connsiteY84" fmla="*/ 321326 h 2432894"/>
                <a:gd name="connsiteX85" fmla="*/ 791837 w 5305691"/>
                <a:gd name="connsiteY85" fmla="*/ 321326 h 2432894"/>
                <a:gd name="connsiteX86" fmla="*/ 791837 w 5305691"/>
                <a:gd name="connsiteY86" fmla="*/ 286897 h 2432894"/>
                <a:gd name="connsiteX87" fmla="*/ 745934 w 5305691"/>
                <a:gd name="connsiteY87" fmla="*/ 286897 h 2432894"/>
                <a:gd name="connsiteX88" fmla="*/ 745934 w 5305691"/>
                <a:gd name="connsiteY88" fmla="*/ 260120 h 2432894"/>
                <a:gd name="connsiteX89" fmla="*/ 669427 w 5305691"/>
                <a:gd name="connsiteY89" fmla="*/ 260120 h 2432894"/>
                <a:gd name="connsiteX90" fmla="*/ 669427 w 5305691"/>
                <a:gd name="connsiteY90" fmla="*/ 221867 h 2432894"/>
                <a:gd name="connsiteX91" fmla="*/ 642651 w 5305691"/>
                <a:gd name="connsiteY91" fmla="*/ 221867 h 2432894"/>
                <a:gd name="connsiteX92" fmla="*/ 642651 w 5305691"/>
                <a:gd name="connsiteY92" fmla="*/ 175964 h 2432894"/>
                <a:gd name="connsiteX93" fmla="*/ 493464 w 5305691"/>
                <a:gd name="connsiteY93" fmla="*/ 175964 h 2432894"/>
                <a:gd name="connsiteX94" fmla="*/ 493464 w 5305691"/>
                <a:gd name="connsiteY94" fmla="*/ 130060 h 2432894"/>
                <a:gd name="connsiteX95" fmla="*/ 328976 w 5305691"/>
                <a:gd name="connsiteY95" fmla="*/ 130060 h 2432894"/>
                <a:gd name="connsiteX96" fmla="*/ 328976 w 5305691"/>
                <a:gd name="connsiteY96" fmla="*/ 91806 h 2432894"/>
                <a:gd name="connsiteX97" fmla="*/ 283073 w 5305691"/>
                <a:gd name="connsiteY97" fmla="*/ 91806 h 2432894"/>
                <a:gd name="connsiteX98" fmla="*/ 283073 w 5305691"/>
                <a:gd name="connsiteY98" fmla="*/ 53554 h 2432894"/>
                <a:gd name="connsiteX99" fmla="*/ 206566 w 5305691"/>
                <a:gd name="connsiteY99" fmla="*/ 53554 h 2432894"/>
                <a:gd name="connsiteX100" fmla="*/ 206566 w 5305691"/>
                <a:gd name="connsiteY100" fmla="*/ 26777 h 2432894"/>
                <a:gd name="connsiteX101" fmla="*/ 45904 w 5305691"/>
                <a:gd name="connsiteY101" fmla="*/ 26777 h 2432894"/>
                <a:gd name="connsiteX102" fmla="*/ 45904 w 5305691"/>
                <a:gd name="connsiteY102" fmla="*/ 0 h 2432894"/>
                <a:gd name="connsiteX103" fmla="*/ 0 w 5305691"/>
                <a:gd name="connsiteY103" fmla="*/ 0 h 243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305691" h="2432894">
                  <a:moveTo>
                    <a:pt x="5305692" y="2432894"/>
                  </a:moveTo>
                  <a:lnTo>
                    <a:pt x="5106782" y="2432894"/>
                  </a:lnTo>
                  <a:lnTo>
                    <a:pt x="5106782" y="2180425"/>
                  </a:lnTo>
                  <a:lnTo>
                    <a:pt x="4536805" y="2180425"/>
                  </a:lnTo>
                  <a:lnTo>
                    <a:pt x="4536805" y="2100091"/>
                  </a:lnTo>
                  <a:lnTo>
                    <a:pt x="4471778" y="2100091"/>
                  </a:lnTo>
                  <a:lnTo>
                    <a:pt x="4471778" y="2019757"/>
                  </a:lnTo>
                  <a:lnTo>
                    <a:pt x="4372318" y="2019757"/>
                  </a:lnTo>
                  <a:lnTo>
                    <a:pt x="4372318" y="1927955"/>
                  </a:lnTo>
                  <a:lnTo>
                    <a:pt x="4230786" y="1927955"/>
                  </a:lnTo>
                  <a:lnTo>
                    <a:pt x="4230786" y="1885874"/>
                  </a:lnTo>
                  <a:lnTo>
                    <a:pt x="4184875" y="1885874"/>
                  </a:lnTo>
                  <a:lnTo>
                    <a:pt x="4184875" y="1797891"/>
                  </a:lnTo>
                  <a:lnTo>
                    <a:pt x="4085425" y="1797891"/>
                  </a:lnTo>
                  <a:lnTo>
                    <a:pt x="4085425" y="1755810"/>
                  </a:lnTo>
                  <a:lnTo>
                    <a:pt x="3817649" y="1755810"/>
                  </a:lnTo>
                  <a:lnTo>
                    <a:pt x="3817649" y="1698431"/>
                  </a:lnTo>
                  <a:lnTo>
                    <a:pt x="3534575" y="1698431"/>
                  </a:lnTo>
                  <a:lnTo>
                    <a:pt x="3534575" y="1644881"/>
                  </a:lnTo>
                  <a:lnTo>
                    <a:pt x="3500152" y="1644881"/>
                  </a:lnTo>
                  <a:lnTo>
                    <a:pt x="3500152" y="1583674"/>
                  </a:lnTo>
                  <a:lnTo>
                    <a:pt x="3477197" y="1583674"/>
                  </a:lnTo>
                  <a:lnTo>
                    <a:pt x="3477197" y="1545421"/>
                  </a:lnTo>
                  <a:lnTo>
                    <a:pt x="3423647" y="1545421"/>
                  </a:lnTo>
                  <a:lnTo>
                    <a:pt x="3423647" y="1514818"/>
                  </a:lnTo>
                  <a:lnTo>
                    <a:pt x="3370088" y="1514818"/>
                  </a:lnTo>
                  <a:lnTo>
                    <a:pt x="3370088" y="1468917"/>
                  </a:lnTo>
                  <a:lnTo>
                    <a:pt x="3331836" y="1468917"/>
                  </a:lnTo>
                  <a:lnTo>
                    <a:pt x="3331836" y="1434484"/>
                  </a:lnTo>
                  <a:lnTo>
                    <a:pt x="3167348" y="1434484"/>
                  </a:lnTo>
                  <a:lnTo>
                    <a:pt x="3167348" y="1415358"/>
                  </a:lnTo>
                  <a:lnTo>
                    <a:pt x="3140574" y="1415358"/>
                  </a:lnTo>
                  <a:lnTo>
                    <a:pt x="3140574" y="1365628"/>
                  </a:lnTo>
                  <a:lnTo>
                    <a:pt x="2811599" y="1365628"/>
                  </a:lnTo>
                  <a:lnTo>
                    <a:pt x="2811599" y="1292952"/>
                  </a:lnTo>
                  <a:lnTo>
                    <a:pt x="2654760" y="1292952"/>
                  </a:lnTo>
                  <a:lnTo>
                    <a:pt x="2654760" y="1227925"/>
                  </a:lnTo>
                  <a:lnTo>
                    <a:pt x="2585904" y="1227925"/>
                  </a:lnTo>
                  <a:lnTo>
                    <a:pt x="2585904" y="1193492"/>
                  </a:lnTo>
                  <a:lnTo>
                    <a:pt x="2528526" y="1193492"/>
                  </a:lnTo>
                  <a:lnTo>
                    <a:pt x="2528526" y="1159068"/>
                  </a:lnTo>
                  <a:lnTo>
                    <a:pt x="2402291" y="1159068"/>
                  </a:lnTo>
                  <a:lnTo>
                    <a:pt x="2402291" y="1139942"/>
                  </a:lnTo>
                  <a:lnTo>
                    <a:pt x="2276056" y="1139942"/>
                  </a:lnTo>
                  <a:lnTo>
                    <a:pt x="2276056" y="1082564"/>
                  </a:lnTo>
                  <a:lnTo>
                    <a:pt x="2145992" y="1082564"/>
                  </a:lnTo>
                  <a:lnTo>
                    <a:pt x="2145992" y="1048131"/>
                  </a:lnTo>
                  <a:lnTo>
                    <a:pt x="2092443" y="1048131"/>
                  </a:lnTo>
                  <a:lnTo>
                    <a:pt x="2092443" y="1006059"/>
                  </a:lnTo>
                  <a:lnTo>
                    <a:pt x="2061839" y="1006059"/>
                  </a:lnTo>
                  <a:lnTo>
                    <a:pt x="2061839" y="967797"/>
                  </a:lnTo>
                  <a:lnTo>
                    <a:pt x="1985334" y="967797"/>
                  </a:lnTo>
                  <a:lnTo>
                    <a:pt x="1985334" y="941022"/>
                  </a:lnTo>
                  <a:lnTo>
                    <a:pt x="1893522" y="941022"/>
                  </a:lnTo>
                  <a:lnTo>
                    <a:pt x="1893522" y="891295"/>
                  </a:lnTo>
                  <a:lnTo>
                    <a:pt x="1836144" y="891295"/>
                  </a:lnTo>
                  <a:lnTo>
                    <a:pt x="1836144" y="833915"/>
                  </a:lnTo>
                  <a:lnTo>
                    <a:pt x="1794062" y="833915"/>
                  </a:lnTo>
                  <a:lnTo>
                    <a:pt x="1794062" y="807139"/>
                  </a:lnTo>
                  <a:lnTo>
                    <a:pt x="1732864" y="807139"/>
                  </a:lnTo>
                  <a:lnTo>
                    <a:pt x="1732864" y="768885"/>
                  </a:lnTo>
                  <a:lnTo>
                    <a:pt x="1694612" y="768885"/>
                  </a:lnTo>
                  <a:lnTo>
                    <a:pt x="1694612" y="753584"/>
                  </a:lnTo>
                  <a:lnTo>
                    <a:pt x="1633404" y="753584"/>
                  </a:lnTo>
                  <a:lnTo>
                    <a:pt x="1633404" y="730632"/>
                  </a:lnTo>
                  <a:lnTo>
                    <a:pt x="1465088" y="730632"/>
                  </a:lnTo>
                  <a:lnTo>
                    <a:pt x="1465088" y="700030"/>
                  </a:lnTo>
                  <a:lnTo>
                    <a:pt x="1403890" y="700030"/>
                  </a:lnTo>
                  <a:lnTo>
                    <a:pt x="1403890" y="650301"/>
                  </a:lnTo>
                  <a:lnTo>
                    <a:pt x="1346502" y="650301"/>
                  </a:lnTo>
                  <a:lnTo>
                    <a:pt x="1346502" y="623524"/>
                  </a:lnTo>
                  <a:lnTo>
                    <a:pt x="1300601" y="623524"/>
                  </a:lnTo>
                  <a:lnTo>
                    <a:pt x="1300601" y="585271"/>
                  </a:lnTo>
                  <a:lnTo>
                    <a:pt x="1258529" y="585271"/>
                  </a:lnTo>
                  <a:lnTo>
                    <a:pt x="1258529" y="543192"/>
                  </a:lnTo>
                  <a:lnTo>
                    <a:pt x="1201141" y="543192"/>
                  </a:lnTo>
                  <a:lnTo>
                    <a:pt x="1201141" y="504940"/>
                  </a:lnTo>
                  <a:lnTo>
                    <a:pt x="1055780" y="504940"/>
                  </a:lnTo>
                  <a:lnTo>
                    <a:pt x="1055780" y="459036"/>
                  </a:lnTo>
                  <a:lnTo>
                    <a:pt x="956329" y="459036"/>
                  </a:lnTo>
                  <a:lnTo>
                    <a:pt x="956329" y="390181"/>
                  </a:lnTo>
                  <a:lnTo>
                    <a:pt x="918072" y="390181"/>
                  </a:lnTo>
                  <a:lnTo>
                    <a:pt x="918072" y="367228"/>
                  </a:lnTo>
                  <a:lnTo>
                    <a:pt x="883645" y="367228"/>
                  </a:lnTo>
                  <a:lnTo>
                    <a:pt x="883645" y="321326"/>
                  </a:lnTo>
                  <a:lnTo>
                    <a:pt x="791837" y="321326"/>
                  </a:lnTo>
                  <a:lnTo>
                    <a:pt x="791837" y="286897"/>
                  </a:lnTo>
                  <a:lnTo>
                    <a:pt x="745934" y="286897"/>
                  </a:lnTo>
                  <a:lnTo>
                    <a:pt x="745934" y="260120"/>
                  </a:lnTo>
                  <a:lnTo>
                    <a:pt x="669427" y="260120"/>
                  </a:lnTo>
                  <a:lnTo>
                    <a:pt x="669427" y="221867"/>
                  </a:lnTo>
                  <a:lnTo>
                    <a:pt x="642651" y="221867"/>
                  </a:lnTo>
                  <a:lnTo>
                    <a:pt x="642651" y="175964"/>
                  </a:lnTo>
                  <a:lnTo>
                    <a:pt x="493464" y="175964"/>
                  </a:lnTo>
                  <a:lnTo>
                    <a:pt x="493464" y="130060"/>
                  </a:lnTo>
                  <a:lnTo>
                    <a:pt x="328976" y="130060"/>
                  </a:lnTo>
                  <a:lnTo>
                    <a:pt x="328976" y="91806"/>
                  </a:lnTo>
                  <a:lnTo>
                    <a:pt x="283073" y="91806"/>
                  </a:lnTo>
                  <a:lnTo>
                    <a:pt x="283073" y="53554"/>
                  </a:lnTo>
                  <a:lnTo>
                    <a:pt x="206566" y="53554"/>
                  </a:lnTo>
                  <a:lnTo>
                    <a:pt x="206566" y="26777"/>
                  </a:lnTo>
                  <a:lnTo>
                    <a:pt x="45904" y="26777"/>
                  </a:lnTo>
                  <a:lnTo>
                    <a:pt x="45904" y="0"/>
                  </a:lnTo>
                  <a:lnTo>
                    <a:pt x="0" y="0"/>
                  </a:lnTo>
                </a:path>
              </a:pathLst>
            </a:custGeom>
            <a:noFill/>
            <a:ln w="22225" cap="flat">
              <a:solidFill>
                <a:schemeClr val="accent1"/>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91E3E8C1-EDD8-4A08-A24B-3BBD345A1FAE}"/>
                </a:ext>
              </a:extLst>
            </p:cNvPr>
            <p:cNvSpPr/>
            <p:nvPr/>
          </p:nvSpPr>
          <p:spPr>
            <a:xfrm>
              <a:off x="3481387" y="21717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2EE04E14-0164-4430-B9CE-D82F660583BE}"/>
                </a:ext>
              </a:extLst>
            </p:cNvPr>
            <p:cNvSpPr/>
            <p:nvPr/>
          </p:nvSpPr>
          <p:spPr>
            <a:xfrm>
              <a:off x="3690937"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7A512D2B-5207-4846-B892-BBA5B9E44A7A}"/>
                </a:ext>
              </a:extLst>
            </p:cNvPr>
            <p:cNvSpPr/>
            <p:nvPr/>
          </p:nvSpPr>
          <p:spPr>
            <a:xfrm>
              <a:off x="3976687" y="2343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2644D3D-7ECC-42E9-9712-1A764B982F58}"/>
                </a:ext>
              </a:extLst>
            </p:cNvPr>
            <p:cNvSpPr/>
            <p:nvPr/>
          </p:nvSpPr>
          <p:spPr>
            <a:xfrm>
              <a:off x="5367337" y="3124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4C2F83A5-0F52-4A69-B1BA-CB01B293AFF3}"/>
                </a:ext>
              </a:extLst>
            </p:cNvPr>
            <p:cNvSpPr/>
            <p:nvPr/>
          </p:nvSpPr>
          <p:spPr>
            <a:xfrm>
              <a:off x="5443537" y="3143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F89511C3-329B-4070-BBA5-55A01FB39058}"/>
                </a:ext>
              </a:extLst>
            </p:cNvPr>
            <p:cNvSpPr/>
            <p:nvPr/>
          </p:nvSpPr>
          <p:spPr>
            <a:xfrm>
              <a:off x="6129337"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0DA77168-18C9-4B8E-90DA-E765735F5C71}"/>
                </a:ext>
              </a:extLst>
            </p:cNvPr>
            <p:cNvSpPr/>
            <p:nvPr/>
          </p:nvSpPr>
          <p:spPr>
            <a:xfrm>
              <a:off x="6167437" y="3467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A2B6CAC4-85B4-4B95-AB82-8E06849A4474}"/>
                </a:ext>
              </a:extLst>
            </p:cNvPr>
            <p:cNvSpPr/>
            <p:nvPr/>
          </p:nvSpPr>
          <p:spPr>
            <a:xfrm>
              <a:off x="628173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D8D6A42F-625F-4A09-AE55-8E8B2F963FD0}"/>
                </a:ext>
              </a:extLst>
            </p:cNvPr>
            <p:cNvSpPr/>
            <p:nvPr/>
          </p:nvSpPr>
          <p:spPr>
            <a:xfrm>
              <a:off x="63388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D800F881-99D0-4BC1-BD8B-DB612E7D9F4D}"/>
                </a:ext>
              </a:extLst>
            </p:cNvPr>
            <p:cNvSpPr/>
            <p:nvPr/>
          </p:nvSpPr>
          <p:spPr>
            <a:xfrm>
              <a:off x="63769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8EE7152-8E26-45B3-81C8-682606A7B2C4}"/>
                </a:ext>
              </a:extLst>
            </p:cNvPr>
            <p:cNvSpPr/>
            <p:nvPr/>
          </p:nvSpPr>
          <p:spPr>
            <a:xfrm>
              <a:off x="6529387" y="3543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7854B568-143E-4E26-8727-D8A687B85681}"/>
                </a:ext>
              </a:extLst>
            </p:cNvPr>
            <p:cNvSpPr/>
            <p:nvPr/>
          </p:nvSpPr>
          <p:spPr>
            <a:xfrm>
              <a:off x="6643687"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BF68ED9-6E32-4D01-9AAF-5BC830B7CE49}"/>
                </a:ext>
              </a:extLst>
            </p:cNvPr>
            <p:cNvSpPr/>
            <p:nvPr/>
          </p:nvSpPr>
          <p:spPr>
            <a:xfrm>
              <a:off x="6719887" y="3600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157CD624-7882-4415-88CF-B13EEDEF9E6F}"/>
                </a:ext>
              </a:extLst>
            </p:cNvPr>
            <p:cNvSpPr/>
            <p:nvPr/>
          </p:nvSpPr>
          <p:spPr>
            <a:xfrm>
              <a:off x="6815137" y="36957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5CB6B3A1-4CCC-4BB3-89B9-18C9974B08BC}"/>
                </a:ext>
              </a:extLst>
            </p:cNvPr>
            <p:cNvSpPr/>
            <p:nvPr/>
          </p:nvSpPr>
          <p:spPr>
            <a:xfrm>
              <a:off x="7138996"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7356B27A-0225-4EC9-97E0-92B50E3B5C44}"/>
                </a:ext>
              </a:extLst>
            </p:cNvPr>
            <p:cNvSpPr/>
            <p:nvPr/>
          </p:nvSpPr>
          <p:spPr>
            <a:xfrm>
              <a:off x="7215196"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638F3CB9-DA06-494E-95D0-2F83B5C3DBD8}"/>
                </a:ext>
              </a:extLst>
            </p:cNvPr>
            <p:cNvSpPr/>
            <p:nvPr/>
          </p:nvSpPr>
          <p:spPr>
            <a:xfrm>
              <a:off x="7310446" y="39433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9642D182-CA82-4080-89AB-8DE1A1131DBA}"/>
                </a:ext>
              </a:extLst>
            </p:cNvPr>
            <p:cNvSpPr/>
            <p:nvPr/>
          </p:nvSpPr>
          <p:spPr>
            <a:xfrm>
              <a:off x="7367596" y="39243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CB33FD6-CE03-4A1C-935D-E9884927B99F}"/>
                </a:ext>
              </a:extLst>
            </p:cNvPr>
            <p:cNvSpPr/>
            <p:nvPr/>
          </p:nvSpPr>
          <p:spPr>
            <a:xfrm>
              <a:off x="7577146" y="3981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5C6FC9C5-0857-4A8D-A0E8-74E70C69A47D}"/>
                </a:ext>
              </a:extLst>
            </p:cNvPr>
            <p:cNvSpPr/>
            <p:nvPr/>
          </p:nvSpPr>
          <p:spPr>
            <a:xfrm>
              <a:off x="7691446"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6B6D7F07-2703-4850-8B2E-431FA1CFBBBD}"/>
                </a:ext>
              </a:extLst>
            </p:cNvPr>
            <p:cNvSpPr/>
            <p:nvPr/>
          </p:nvSpPr>
          <p:spPr>
            <a:xfrm>
              <a:off x="7767646" y="40957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CD767045-0395-4D0F-A8F2-F79F075DCA0E}"/>
                </a:ext>
              </a:extLst>
            </p:cNvPr>
            <p:cNvSpPr/>
            <p:nvPr/>
          </p:nvSpPr>
          <p:spPr>
            <a:xfrm>
              <a:off x="799624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757295E-9EA1-427D-B5D0-EFCF87795502}"/>
                </a:ext>
              </a:extLst>
            </p:cNvPr>
            <p:cNvSpPr/>
            <p:nvPr/>
          </p:nvSpPr>
          <p:spPr>
            <a:xfrm>
              <a:off x="832009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07B6FD3A-5B50-484F-B9BE-17541483720C}"/>
                </a:ext>
              </a:extLst>
            </p:cNvPr>
            <p:cNvSpPr/>
            <p:nvPr/>
          </p:nvSpPr>
          <p:spPr>
            <a:xfrm>
              <a:off x="839630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E59072D8-F529-44C7-AA5A-7B400CC4C468}"/>
                </a:ext>
              </a:extLst>
            </p:cNvPr>
            <p:cNvSpPr/>
            <p:nvPr/>
          </p:nvSpPr>
          <p:spPr>
            <a:xfrm>
              <a:off x="8472506" y="43624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1"/>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A8C08327-0889-49A1-A1F0-4C9323A5DA24}"/>
                </a:ext>
              </a:extLst>
            </p:cNvPr>
            <p:cNvSpPr/>
            <p:nvPr/>
          </p:nvSpPr>
          <p:spPr>
            <a:xfrm>
              <a:off x="8720156" y="4610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a:p>
          </p:txBody>
        </p:sp>
      </p:grpSp>
      <p:sp>
        <p:nvSpPr>
          <p:cNvPr id="170" name="Freeform 21">
            <a:extLst>
              <a:ext uri="{FF2B5EF4-FFF2-40B4-BE49-F238E27FC236}">
                <a16:creationId xmlns:a16="http://schemas.microsoft.com/office/drawing/2014/main" id="{E0B869AE-A47D-4704-BD0B-B8D018BFB7EE}"/>
              </a:ext>
            </a:extLst>
          </p:cNvPr>
          <p:cNvSpPr>
            <a:spLocks/>
          </p:cNvSpPr>
          <p:nvPr/>
        </p:nvSpPr>
        <p:spPr bwMode="auto">
          <a:xfrm>
            <a:off x="7243742" y="2159847"/>
            <a:ext cx="4490870"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4" name="Line 7">
            <a:extLst>
              <a:ext uri="{FF2B5EF4-FFF2-40B4-BE49-F238E27FC236}">
                <a16:creationId xmlns:a16="http://schemas.microsoft.com/office/drawing/2014/main" id="{2DAA0FA5-AAA4-4275-BF92-1F1E52DEF306}"/>
              </a:ext>
            </a:extLst>
          </p:cNvPr>
          <p:cNvSpPr>
            <a:spLocks noChangeShapeType="1"/>
          </p:cNvSpPr>
          <p:nvPr/>
        </p:nvSpPr>
        <p:spPr bwMode="auto">
          <a:xfrm>
            <a:off x="7157508" y="215760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5" name="Line 8">
            <a:extLst>
              <a:ext uri="{FF2B5EF4-FFF2-40B4-BE49-F238E27FC236}">
                <a16:creationId xmlns:a16="http://schemas.microsoft.com/office/drawing/2014/main" id="{EA484B9F-71A7-4090-BF9B-2374FD3089F0}"/>
              </a:ext>
            </a:extLst>
          </p:cNvPr>
          <p:cNvSpPr>
            <a:spLocks noChangeShapeType="1"/>
          </p:cNvSpPr>
          <p:nvPr/>
        </p:nvSpPr>
        <p:spPr bwMode="auto">
          <a:xfrm>
            <a:off x="7157508" y="272685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6" name="Line 9">
            <a:extLst>
              <a:ext uri="{FF2B5EF4-FFF2-40B4-BE49-F238E27FC236}">
                <a16:creationId xmlns:a16="http://schemas.microsoft.com/office/drawing/2014/main" id="{C149B163-DC17-4C11-97C5-9B2C3C1F1A64}"/>
              </a:ext>
            </a:extLst>
          </p:cNvPr>
          <p:cNvSpPr>
            <a:spLocks noChangeShapeType="1"/>
          </p:cNvSpPr>
          <p:nvPr/>
        </p:nvSpPr>
        <p:spPr bwMode="auto">
          <a:xfrm>
            <a:off x="7157508" y="33144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7" name="Line 10">
            <a:extLst>
              <a:ext uri="{FF2B5EF4-FFF2-40B4-BE49-F238E27FC236}">
                <a16:creationId xmlns:a16="http://schemas.microsoft.com/office/drawing/2014/main" id="{FB1FFD58-82C2-4FEC-9047-E5332C6CFF28}"/>
              </a:ext>
            </a:extLst>
          </p:cNvPr>
          <p:cNvSpPr>
            <a:spLocks noChangeShapeType="1"/>
          </p:cNvSpPr>
          <p:nvPr/>
        </p:nvSpPr>
        <p:spPr bwMode="auto">
          <a:xfrm>
            <a:off x="7157508" y="38898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8" name="Line 11">
            <a:extLst>
              <a:ext uri="{FF2B5EF4-FFF2-40B4-BE49-F238E27FC236}">
                <a16:creationId xmlns:a16="http://schemas.microsoft.com/office/drawing/2014/main" id="{30CF60F9-C726-4D21-8EC7-965F3711CF7E}"/>
              </a:ext>
            </a:extLst>
          </p:cNvPr>
          <p:cNvSpPr>
            <a:spLocks noChangeShapeType="1"/>
          </p:cNvSpPr>
          <p:nvPr/>
        </p:nvSpPr>
        <p:spPr bwMode="auto">
          <a:xfrm>
            <a:off x="7157508" y="447138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89" name="TextBox 288">
            <a:extLst>
              <a:ext uri="{FF2B5EF4-FFF2-40B4-BE49-F238E27FC236}">
                <a16:creationId xmlns:a16="http://schemas.microsoft.com/office/drawing/2014/main" id="{72380DEF-DFE2-4EB7-B882-72BF6C48F4DB}"/>
              </a:ext>
            </a:extLst>
          </p:cNvPr>
          <p:cNvSpPr txBox="1"/>
          <p:nvPr/>
        </p:nvSpPr>
        <p:spPr>
          <a:xfrm rot="16200000">
            <a:off x="5568837" y="3171960"/>
            <a:ext cx="1875835" cy="307777"/>
          </a:xfrm>
          <a:prstGeom prst="rect">
            <a:avLst/>
          </a:prstGeom>
          <a:noFill/>
        </p:spPr>
        <p:txBody>
          <a:bodyPr wrap="none" rtlCol="0">
            <a:spAutoFit/>
          </a:bodyPr>
          <a:lstStyle/>
          <a:p>
            <a:pPr algn="ctr" fontAlgn="base">
              <a:spcBef>
                <a:spcPct val="0"/>
              </a:spcBef>
              <a:spcAft>
                <a:spcPct val="0"/>
              </a:spcAft>
            </a:pPr>
            <a:r>
              <a:rPr lang="en-US" sz="1400" dirty="0">
                <a:solidFill>
                  <a:srgbClr val="363636"/>
                </a:solidFill>
                <a:cs typeface="Arial" panose="020B0604020202020204" pitchFamily="34" charset="0"/>
              </a:rPr>
              <a:t>Event-free probability</a:t>
            </a:r>
            <a:endParaRPr lang="en-GB" sz="1400" dirty="0">
              <a:solidFill>
                <a:srgbClr val="363636"/>
              </a:solidFill>
              <a:cs typeface="Arial" panose="020B0604020202020204" pitchFamily="34" charset="0"/>
            </a:endParaRPr>
          </a:p>
        </p:txBody>
      </p:sp>
      <p:sp>
        <p:nvSpPr>
          <p:cNvPr id="290" name="TextBox 289">
            <a:extLst>
              <a:ext uri="{FF2B5EF4-FFF2-40B4-BE49-F238E27FC236}">
                <a16:creationId xmlns:a16="http://schemas.microsoft.com/office/drawing/2014/main" id="{D32F4804-EFD6-4CB3-A0B3-E9007E82D829}"/>
              </a:ext>
            </a:extLst>
          </p:cNvPr>
          <p:cNvSpPr txBox="1"/>
          <p:nvPr/>
        </p:nvSpPr>
        <p:spPr>
          <a:xfrm>
            <a:off x="6632308" y="1981013"/>
            <a:ext cx="532518" cy="351272"/>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1.00</a:t>
            </a:r>
          </a:p>
        </p:txBody>
      </p:sp>
      <p:sp>
        <p:nvSpPr>
          <p:cNvPr id="291" name="TextBox 290">
            <a:extLst>
              <a:ext uri="{FF2B5EF4-FFF2-40B4-BE49-F238E27FC236}">
                <a16:creationId xmlns:a16="http://schemas.microsoft.com/office/drawing/2014/main" id="{A909D04A-618A-4821-8E78-2F588D4A60C3}"/>
              </a:ext>
            </a:extLst>
          </p:cNvPr>
          <p:cNvSpPr txBox="1"/>
          <p:nvPr/>
        </p:nvSpPr>
        <p:spPr>
          <a:xfrm>
            <a:off x="6632308" y="2549996"/>
            <a:ext cx="532518" cy="351272"/>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0.75</a:t>
            </a:r>
          </a:p>
        </p:txBody>
      </p:sp>
      <p:sp>
        <p:nvSpPr>
          <p:cNvPr id="292" name="TextBox 291">
            <a:extLst>
              <a:ext uri="{FF2B5EF4-FFF2-40B4-BE49-F238E27FC236}">
                <a16:creationId xmlns:a16="http://schemas.microsoft.com/office/drawing/2014/main" id="{861B656B-EC2F-44DA-9D13-113516637C25}"/>
              </a:ext>
            </a:extLst>
          </p:cNvPr>
          <p:cNvSpPr txBox="1"/>
          <p:nvPr/>
        </p:nvSpPr>
        <p:spPr>
          <a:xfrm>
            <a:off x="6632308" y="3137380"/>
            <a:ext cx="532518" cy="351272"/>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0.50</a:t>
            </a:r>
          </a:p>
        </p:txBody>
      </p:sp>
      <p:sp>
        <p:nvSpPr>
          <p:cNvPr id="293" name="TextBox 292">
            <a:extLst>
              <a:ext uri="{FF2B5EF4-FFF2-40B4-BE49-F238E27FC236}">
                <a16:creationId xmlns:a16="http://schemas.microsoft.com/office/drawing/2014/main" id="{8D4F7388-1140-42F9-B56B-715E26A1598E}"/>
              </a:ext>
            </a:extLst>
          </p:cNvPr>
          <p:cNvSpPr txBox="1"/>
          <p:nvPr/>
        </p:nvSpPr>
        <p:spPr>
          <a:xfrm>
            <a:off x="6632308" y="3712494"/>
            <a:ext cx="532518" cy="351272"/>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0.25</a:t>
            </a:r>
          </a:p>
        </p:txBody>
      </p:sp>
      <p:sp>
        <p:nvSpPr>
          <p:cNvPr id="294" name="TextBox 293">
            <a:extLst>
              <a:ext uri="{FF2B5EF4-FFF2-40B4-BE49-F238E27FC236}">
                <a16:creationId xmlns:a16="http://schemas.microsoft.com/office/drawing/2014/main" id="{AAB44211-9455-467B-8264-937498A7D2DE}"/>
              </a:ext>
            </a:extLst>
          </p:cNvPr>
          <p:cNvSpPr txBox="1"/>
          <p:nvPr/>
        </p:nvSpPr>
        <p:spPr>
          <a:xfrm>
            <a:off x="6880782" y="4315488"/>
            <a:ext cx="284052" cy="307777"/>
          </a:xfrm>
          <a:prstGeom prst="rect">
            <a:avLst/>
          </a:prstGeom>
          <a:noFill/>
        </p:spPr>
        <p:txBody>
          <a:bodyPr wrap="none" rtlCol="0" anchor="ctr" anchorCtr="0">
            <a:spAutoFit/>
          </a:bodyPr>
          <a:lstStyle/>
          <a:p>
            <a:pPr algn="r"/>
            <a:r>
              <a:rPr lang="en-GB" sz="1400" dirty="0">
                <a:solidFill>
                  <a:srgbClr val="363636"/>
                </a:solidFill>
                <a:cs typeface="Arial" panose="020B0604020202020204" pitchFamily="34" charset="0"/>
              </a:rPr>
              <a:t>0</a:t>
            </a:r>
          </a:p>
        </p:txBody>
      </p:sp>
      <p:cxnSp>
        <p:nvCxnSpPr>
          <p:cNvPr id="172" name="Straight Connector 171">
            <a:extLst>
              <a:ext uri="{FF2B5EF4-FFF2-40B4-BE49-F238E27FC236}">
                <a16:creationId xmlns:a16="http://schemas.microsoft.com/office/drawing/2014/main" id="{7BC17381-C1DE-4054-B03F-60F12CC6B06E}"/>
              </a:ext>
            </a:extLst>
          </p:cNvPr>
          <p:cNvCxnSpPr/>
          <p:nvPr/>
        </p:nvCxnSpPr>
        <p:spPr>
          <a:xfrm>
            <a:off x="7243742" y="3342504"/>
            <a:ext cx="1296000" cy="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B466A32-E235-41CA-9E90-8B7D63C3DDEB}"/>
              </a:ext>
            </a:extLst>
          </p:cNvPr>
          <p:cNvCxnSpPr>
            <a:cxnSpLocks/>
          </p:cNvCxnSpPr>
          <p:nvPr/>
        </p:nvCxnSpPr>
        <p:spPr>
          <a:xfrm rot="10800000" flipV="1">
            <a:off x="8537012" y="3275847"/>
            <a:ext cx="0" cy="1332000"/>
          </a:xfrm>
          <a:prstGeom prst="line">
            <a:avLst/>
          </a:prstGeom>
          <a:ln w="15875">
            <a:solidFill>
              <a:srgbClr val="363636"/>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627567E-ACC1-43B5-9FF1-19F395A2D976}"/>
              </a:ext>
            </a:extLst>
          </p:cNvPr>
          <p:cNvCxnSpPr>
            <a:cxnSpLocks/>
          </p:cNvCxnSpPr>
          <p:nvPr/>
        </p:nvCxnSpPr>
        <p:spPr>
          <a:xfrm rot="10800000" flipV="1">
            <a:off x="8959505" y="3815846"/>
            <a:ext cx="0" cy="792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5AEF8AF-2302-4291-B049-E6A5A2BF4CEB}"/>
              </a:ext>
            </a:extLst>
          </p:cNvPr>
          <p:cNvCxnSpPr>
            <a:cxnSpLocks/>
          </p:cNvCxnSpPr>
          <p:nvPr/>
        </p:nvCxnSpPr>
        <p:spPr>
          <a:xfrm rot="10800000" flipV="1">
            <a:off x="10451311" y="4134504"/>
            <a:ext cx="0" cy="432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66" name="Line 21">
            <a:extLst>
              <a:ext uri="{FF2B5EF4-FFF2-40B4-BE49-F238E27FC236}">
                <a16:creationId xmlns:a16="http://schemas.microsoft.com/office/drawing/2014/main" id="{BB740C49-D2AF-4A23-8AD7-99DC93EBDA3F}"/>
              </a:ext>
            </a:extLst>
          </p:cNvPr>
          <p:cNvSpPr>
            <a:spLocks noChangeShapeType="1"/>
          </p:cNvSpPr>
          <p:nvPr/>
        </p:nvSpPr>
        <p:spPr bwMode="auto">
          <a:xfrm>
            <a:off x="11464116"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7" name="TextBox 266">
            <a:extLst>
              <a:ext uri="{FF2B5EF4-FFF2-40B4-BE49-F238E27FC236}">
                <a16:creationId xmlns:a16="http://schemas.microsoft.com/office/drawing/2014/main" id="{D3655713-7197-4F9A-83F7-7CB0F06C453E}"/>
              </a:ext>
            </a:extLst>
          </p:cNvPr>
          <p:cNvSpPr txBox="1"/>
          <p:nvPr/>
        </p:nvSpPr>
        <p:spPr>
          <a:xfrm>
            <a:off x="11314923" y="4679847"/>
            <a:ext cx="290081"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16</a:t>
            </a:r>
          </a:p>
        </p:txBody>
      </p:sp>
      <p:sp>
        <p:nvSpPr>
          <p:cNvPr id="268" name="Line 21">
            <a:extLst>
              <a:ext uri="{FF2B5EF4-FFF2-40B4-BE49-F238E27FC236}">
                <a16:creationId xmlns:a16="http://schemas.microsoft.com/office/drawing/2014/main" id="{07AB3049-630D-4050-A441-4AC6176BC0AA}"/>
              </a:ext>
            </a:extLst>
          </p:cNvPr>
          <p:cNvSpPr>
            <a:spLocks noChangeShapeType="1"/>
          </p:cNvSpPr>
          <p:nvPr/>
        </p:nvSpPr>
        <p:spPr bwMode="auto">
          <a:xfrm>
            <a:off x="10962739"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9" name="TextBox 268">
            <a:extLst>
              <a:ext uri="{FF2B5EF4-FFF2-40B4-BE49-F238E27FC236}">
                <a16:creationId xmlns:a16="http://schemas.microsoft.com/office/drawing/2014/main" id="{46FB2CE8-D5AA-45A7-8673-83415D4D8E48}"/>
              </a:ext>
            </a:extLst>
          </p:cNvPr>
          <p:cNvSpPr txBox="1"/>
          <p:nvPr/>
        </p:nvSpPr>
        <p:spPr>
          <a:xfrm>
            <a:off x="10813544" y="4679847"/>
            <a:ext cx="290081"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14</a:t>
            </a:r>
          </a:p>
        </p:txBody>
      </p:sp>
      <p:sp>
        <p:nvSpPr>
          <p:cNvPr id="270" name="Line 21">
            <a:extLst>
              <a:ext uri="{FF2B5EF4-FFF2-40B4-BE49-F238E27FC236}">
                <a16:creationId xmlns:a16="http://schemas.microsoft.com/office/drawing/2014/main" id="{D06E4FF5-67F6-41AF-A61E-FEF3BF08124F}"/>
              </a:ext>
            </a:extLst>
          </p:cNvPr>
          <p:cNvSpPr>
            <a:spLocks noChangeShapeType="1"/>
          </p:cNvSpPr>
          <p:nvPr/>
        </p:nvSpPr>
        <p:spPr bwMode="auto">
          <a:xfrm>
            <a:off x="10461361"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id="{5613584A-879E-4051-BFD4-4389E2D4E698}"/>
              </a:ext>
            </a:extLst>
          </p:cNvPr>
          <p:cNvSpPr txBox="1"/>
          <p:nvPr/>
        </p:nvSpPr>
        <p:spPr>
          <a:xfrm>
            <a:off x="10312168" y="4679847"/>
            <a:ext cx="290081"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272" name="Line 21">
            <a:extLst>
              <a:ext uri="{FF2B5EF4-FFF2-40B4-BE49-F238E27FC236}">
                <a16:creationId xmlns:a16="http://schemas.microsoft.com/office/drawing/2014/main" id="{B132C3D3-27DE-47FC-BE1E-6C32F40BB2C0}"/>
              </a:ext>
            </a:extLst>
          </p:cNvPr>
          <p:cNvSpPr>
            <a:spLocks noChangeShapeType="1"/>
          </p:cNvSpPr>
          <p:nvPr/>
        </p:nvSpPr>
        <p:spPr bwMode="auto">
          <a:xfrm>
            <a:off x="9959984"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id="{43C4EB8A-2699-47BE-AB61-83B08AA816FF}"/>
              </a:ext>
            </a:extLst>
          </p:cNvPr>
          <p:cNvSpPr txBox="1"/>
          <p:nvPr/>
        </p:nvSpPr>
        <p:spPr>
          <a:xfrm>
            <a:off x="9810790" y="4679847"/>
            <a:ext cx="290081"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274" name="Line 21">
            <a:extLst>
              <a:ext uri="{FF2B5EF4-FFF2-40B4-BE49-F238E27FC236}">
                <a16:creationId xmlns:a16="http://schemas.microsoft.com/office/drawing/2014/main" id="{C9263AE2-307B-480C-8FF2-17D640C7921A}"/>
              </a:ext>
            </a:extLst>
          </p:cNvPr>
          <p:cNvSpPr>
            <a:spLocks noChangeShapeType="1"/>
          </p:cNvSpPr>
          <p:nvPr/>
        </p:nvSpPr>
        <p:spPr bwMode="auto">
          <a:xfrm>
            <a:off x="9458607"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id="{37FCCE4D-3CF1-45D9-BF3B-5266AB6A89A1}"/>
              </a:ext>
            </a:extLst>
          </p:cNvPr>
          <p:cNvSpPr txBox="1"/>
          <p:nvPr/>
        </p:nvSpPr>
        <p:spPr>
          <a:xfrm>
            <a:off x="9362513" y="4679847"/>
            <a:ext cx="18388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8</a:t>
            </a:r>
          </a:p>
        </p:txBody>
      </p:sp>
      <p:sp>
        <p:nvSpPr>
          <p:cNvPr id="276" name="Line 21">
            <a:extLst>
              <a:ext uri="{FF2B5EF4-FFF2-40B4-BE49-F238E27FC236}">
                <a16:creationId xmlns:a16="http://schemas.microsoft.com/office/drawing/2014/main" id="{F25B2CF1-CCAD-4A3C-BB9E-27E2BF5BA9F3}"/>
              </a:ext>
            </a:extLst>
          </p:cNvPr>
          <p:cNvSpPr>
            <a:spLocks noChangeShapeType="1"/>
          </p:cNvSpPr>
          <p:nvPr/>
        </p:nvSpPr>
        <p:spPr bwMode="auto">
          <a:xfrm>
            <a:off x="8957230"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id="{D2D24C72-BF5E-4DBB-90A0-54E48D06BE7F}"/>
              </a:ext>
            </a:extLst>
          </p:cNvPr>
          <p:cNvSpPr txBox="1"/>
          <p:nvPr/>
        </p:nvSpPr>
        <p:spPr>
          <a:xfrm>
            <a:off x="8861134" y="4679847"/>
            <a:ext cx="18388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278" name="Line 21">
            <a:extLst>
              <a:ext uri="{FF2B5EF4-FFF2-40B4-BE49-F238E27FC236}">
                <a16:creationId xmlns:a16="http://schemas.microsoft.com/office/drawing/2014/main" id="{AAD6543D-4BC3-42D2-A86D-4C43089816D5}"/>
              </a:ext>
            </a:extLst>
          </p:cNvPr>
          <p:cNvSpPr>
            <a:spLocks noChangeShapeType="1"/>
          </p:cNvSpPr>
          <p:nvPr/>
        </p:nvSpPr>
        <p:spPr bwMode="auto">
          <a:xfrm>
            <a:off x="8455853"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56830CCD-4029-4245-8E66-BBD93906FDD7}"/>
              </a:ext>
            </a:extLst>
          </p:cNvPr>
          <p:cNvSpPr txBox="1"/>
          <p:nvPr/>
        </p:nvSpPr>
        <p:spPr>
          <a:xfrm>
            <a:off x="8359758" y="4679847"/>
            <a:ext cx="18388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4</a:t>
            </a:r>
          </a:p>
        </p:txBody>
      </p:sp>
      <p:sp>
        <p:nvSpPr>
          <p:cNvPr id="280" name="Line 21">
            <a:extLst>
              <a:ext uri="{FF2B5EF4-FFF2-40B4-BE49-F238E27FC236}">
                <a16:creationId xmlns:a16="http://schemas.microsoft.com/office/drawing/2014/main" id="{96B9D977-9A22-44D3-B617-679B094418C3}"/>
              </a:ext>
            </a:extLst>
          </p:cNvPr>
          <p:cNvSpPr>
            <a:spLocks noChangeShapeType="1"/>
          </p:cNvSpPr>
          <p:nvPr/>
        </p:nvSpPr>
        <p:spPr bwMode="auto">
          <a:xfrm>
            <a:off x="7954476"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03B120A9-3CAD-4C74-A5A2-B2E66E32D9C7}"/>
              </a:ext>
            </a:extLst>
          </p:cNvPr>
          <p:cNvSpPr txBox="1"/>
          <p:nvPr/>
        </p:nvSpPr>
        <p:spPr>
          <a:xfrm>
            <a:off x="7858380" y="4679847"/>
            <a:ext cx="18388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a:t>
            </a:r>
          </a:p>
        </p:txBody>
      </p:sp>
      <p:sp>
        <p:nvSpPr>
          <p:cNvPr id="282" name="Line 21">
            <a:extLst>
              <a:ext uri="{FF2B5EF4-FFF2-40B4-BE49-F238E27FC236}">
                <a16:creationId xmlns:a16="http://schemas.microsoft.com/office/drawing/2014/main" id="{42D24B6C-C83C-4811-B686-4EDC89EC79C3}"/>
              </a:ext>
            </a:extLst>
          </p:cNvPr>
          <p:cNvSpPr>
            <a:spLocks noChangeShapeType="1"/>
          </p:cNvSpPr>
          <p:nvPr/>
        </p:nvSpPr>
        <p:spPr bwMode="auto">
          <a:xfrm>
            <a:off x="7453098" y="460784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id="{0FE9AECC-7BE4-44AC-AE52-B0FDCB1192D5}"/>
              </a:ext>
            </a:extLst>
          </p:cNvPr>
          <p:cNvSpPr txBox="1"/>
          <p:nvPr/>
        </p:nvSpPr>
        <p:spPr>
          <a:xfrm>
            <a:off x="7357004" y="4679847"/>
            <a:ext cx="183883"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sp>
        <p:nvSpPr>
          <p:cNvPr id="178" name="TextBox 177">
            <a:extLst>
              <a:ext uri="{FF2B5EF4-FFF2-40B4-BE49-F238E27FC236}">
                <a16:creationId xmlns:a16="http://schemas.microsoft.com/office/drawing/2014/main" id="{EB7C32F2-2361-4787-A67D-F150B500A762}"/>
              </a:ext>
            </a:extLst>
          </p:cNvPr>
          <p:cNvSpPr txBox="1"/>
          <p:nvPr/>
        </p:nvSpPr>
        <p:spPr>
          <a:xfrm>
            <a:off x="9054153" y="4900472"/>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sp>
        <p:nvSpPr>
          <p:cNvPr id="255" name="TextBox 254">
            <a:extLst>
              <a:ext uri="{FF2B5EF4-FFF2-40B4-BE49-F238E27FC236}">
                <a16:creationId xmlns:a16="http://schemas.microsoft.com/office/drawing/2014/main" id="{C936399B-12F1-4D1F-925C-FBEDC042AC24}"/>
              </a:ext>
            </a:extLst>
          </p:cNvPr>
          <p:cNvSpPr txBox="1"/>
          <p:nvPr/>
        </p:nvSpPr>
        <p:spPr>
          <a:xfrm>
            <a:off x="11231155" y="5145685"/>
            <a:ext cx="526463"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0</a:t>
            </a:r>
          </a:p>
          <a:p>
            <a:pPr algn="ctr"/>
            <a:r>
              <a:rPr lang="en-GB" sz="1400" dirty="0">
                <a:solidFill>
                  <a:srgbClr val="FF6600"/>
                </a:solidFill>
                <a:latin typeface="Arial" panose="020B0604020202020204" pitchFamily="34" charset="0"/>
                <a:cs typeface="Arial" panose="020B0604020202020204" pitchFamily="34" charset="0"/>
              </a:rPr>
              <a:t>(100)</a:t>
            </a:r>
          </a:p>
        </p:txBody>
      </p:sp>
      <p:sp>
        <p:nvSpPr>
          <p:cNvPr id="256" name="TextBox 255">
            <a:extLst>
              <a:ext uri="{FF2B5EF4-FFF2-40B4-BE49-F238E27FC236}">
                <a16:creationId xmlns:a16="http://schemas.microsoft.com/office/drawing/2014/main" id="{873D4EEA-EEBF-4C67-BAB6-2B18331B77BC}"/>
              </a:ext>
            </a:extLst>
          </p:cNvPr>
          <p:cNvSpPr txBox="1"/>
          <p:nvPr/>
        </p:nvSpPr>
        <p:spPr>
          <a:xfrm>
            <a:off x="10726487" y="5145685"/>
            <a:ext cx="526463"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a:t>
            </a:r>
          </a:p>
          <a:p>
            <a:pPr algn="ctr"/>
            <a:r>
              <a:rPr lang="en-GB" sz="1400" dirty="0">
                <a:solidFill>
                  <a:srgbClr val="FF6600"/>
                </a:solidFill>
                <a:latin typeface="Arial" panose="020B0604020202020204" pitchFamily="34" charset="0"/>
                <a:cs typeface="Arial" panose="020B0604020202020204" pitchFamily="34" charset="0"/>
              </a:rPr>
              <a:t>(100)</a:t>
            </a:r>
          </a:p>
        </p:txBody>
      </p:sp>
      <p:sp>
        <p:nvSpPr>
          <p:cNvPr id="257" name="TextBox 256">
            <a:extLst>
              <a:ext uri="{FF2B5EF4-FFF2-40B4-BE49-F238E27FC236}">
                <a16:creationId xmlns:a16="http://schemas.microsoft.com/office/drawing/2014/main" id="{5EA1A9F6-969F-4D28-8081-886D6B9A2A0B}"/>
              </a:ext>
            </a:extLst>
          </p:cNvPr>
          <p:cNvSpPr txBox="1"/>
          <p:nvPr/>
        </p:nvSpPr>
        <p:spPr>
          <a:xfrm>
            <a:off x="10275270" y="5145685"/>
            <a:ext cx="419568"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4</a:t>
            </a:r>
          </a:p>
          <a:p>
            <a:pPr algn="ctr"/>
            <a:r>
              <a:rPr lang="en-GB" sz="1400" dirty="0">
                <a:solidFill>
                  <a:srgbClr val="FF6600"/>
                </a:solidFill>
                <a:latin typeface="Arial" panose="020B0604020202020204" pitchFamily="34" charset="0"/>
                <a:cs typeface="Arial" panose="020B0604020202020204" pitchFamily="34" charset="0"/>
              </a:rPr>
              <a:t>(99)</a:t>
            </a:r>
          </a:p>
        </p:txBody>
      </p:sp>
      <p:sp>
        <p:nvSpPr>
          <p:cNvPr id="258" name="TextBox 257">
            <a:extLst>
              <a:ext uri="{FF2B5EF4-FFF2-40B4-BE49-F238E27FC236}">
                <a16:creationId xmlns:a16="http://schemas.microsoft.com/office/drawing/2014/main" id="{7F763A09-AD5D-44BB-A502-F88DC4908F1B}"/>
              </a:ext>
            </a:extLst>
          </p:cNvPr>
          <p:cNvSpPr txBox="1"/>
          <p:nvPr/>
        </p:nvSpPr>
        <p:spPr>
          <a:xfrm>
            <a:off x="9770602" y="5145685"/>
            <a:ext cx="419568"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7</a:t>
            </a:r>
          </a:p>
          <a:p>
            <a:pPr algn="ctr"/>
            <a:r>
              <a:rPr lang="en-GB" sz="1400" dirty="0">
                <a:solidFill>
                  <a:srgbClr val="FF6600"/>
                </a:solidFill>
                <a:latin typeface="Arial" panose="020B0604020202020204" pitchFamily="34" charset="0"/>
                <a:cs typeface="Arial" panose="020B0604020202020204" pitchFamily="34" charset="0"/>
              </a:rPr>
              <a:t>(98)</a:t>
            </a:r>
          </a:p>
        </p:txBody>
      </p:sp>
      <p:sp>
        <p:nvSpPr>
          <p:cNvPr id="259" name="TextBox 258">
            <a:extLst>
              <a:ext uri="{FF2B5EF4-FFF2-40B4-BE49-F238E27FC236}">
                <a16:creationId xmlns:a16="http://schemas.microsoft.com/office/drawing/2014/main" id="{892108AB-B72D-4CC3-916F-6C0D3A7518D5}"/>
              </a:ext>
            </a:extLst>
          </p:cNvPr>
          <p:cNvSpPr txBox="1"/>
          <p:nvPr/>
        </p:nvSpPr>
        <p:spPr>
          <a:xfrm>
            <a:off x="9265937" y="5145685"/>
            <a:ext cx="419568"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13</a:t>
            </a:r>
          </a:p>
          <a:p>
            <a:pPr algn="ctr"/>
            <a:r>
              <a:rPr lang="en-GB" sz="1400" dirty="0">
                <a:solidFill>
                  <a:srgbClr val="FF6600"/>
                </a:solidFill>
                <a:latin typeface="Arial" panose="020B0604020202020204" pitchFamily="34" charset="0"/>
                <a:cs typeface="Arial" panose="020B0604020202020204" pitchFamily="34" charset="0"/>
              </a:rPr>
              <a:t>(95)</a:t>
            </a:r>
          </a:p>
        </p:txBody>
      </p:sp>
      <p:sp>
        <p:nvSpPr>
          <p:cNvPr id="260" name="TextBox 259">
            <a:extLst>
              <a:ext uri="{FF2B5EF4-FFF2-40B4-BE49-F238E27FC236}">
                <a16:creationId xmlns:a16="http://schemas.microsoft.com/office/drawing/2014/main" id="{51FC885E-8982-4F90-841A-7C5D64BFEAF9}"/>
              </a:ext>
            </a:extLst>
          </p:cNvPr>
          <p:cNvSpPr txBox="1"/>
          <p:nvPr/>
        </p:nvSpPr>
        <p:spPr>
          <a:xfrm>
            <a:off x="8761269" y="5145685"/>
            <a:ext cx="419568"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28</a:t>
            </a:r>
          </a:p>
          <a:p>
            <a:pPr algn="ctr"/>
            <a:r>
              <a:rPr lang="en-GB" sz="1400" dirty="0">
                <a:solidFill>
                  <a:srgbClr val="FF6600"/>
                </a:solidFill>
                <a:latin typeface="Arial" panose="020B0604020202020204" pitchFamily="34" charset="0"/>
                <a:cs typeface="Arial" panose="020B0604020202020204" pitchFamily="34" charset="0"/>
              </a:rPr>
              <a:t>(81)</a:t>
            </a:r>
          </a:p>
        </p:txBody>
      </p:sp>
      <p:sp>
        <p:nvSpPr>
          <p:cNvPr id="261" name="TextBox 260">
            <a:extLst>
              <a:ext uri="{FF2B5EF4-FFF2-40B4-BE49-F238E27FC236}">
                <a16:creationId xmlns:a16="http://schemas.microsoft.com/office/drawing/2014/main" id="{D9CFABB2-0D66-4BAC-B584-D19F3FAD8FCC}"/>
              </a:ext>
            </a:extLst>
          </p:cNvPr>
          <p:cNvSpPr txBox="1"/>
          <p:nvPr/>
        </p:nvSpPr>
        <p:spPr>
          <a:xfrm>
            <a:off x="8256605" y="5145685"/>
            <a:ext cx="419570"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62</a:t>
            </a:r>
          </a:p>
          <a:p>
            <a:pPr algn="ctr"/>
            <a:r>
              <a:rPr lang="en-GB" sz="1400" dirty="0">
                <a:solidFill>
                  <a:srgbClr val="FF6600"/>
                </a:solidFill>
                <a:latin typeface="Arial" panose="020B0604020202020204" pitchFamily="34" charset="0"/>
                <a:cs typeface="Arial" panose="020B0604020202020204" pitchFamily="34" charset="0"/>
              </a:rPr>
              <a:t>(51)</a:t>
            </a:r>
          </a:p>
        </p:txBody>
      </p:sp>
      <p:sp>
        <p:nvSpPr>
          <p:cNvPr id="262" name="TextBox 261">
            <a:extLst>
              <a:ext uri="{FF2B5EF4-FFF2-40B4-BE49-F238E27FC236}">
                <a16:creationId xmlns:a16="http://schemas.microsoft.com/office/drawing/2014/main" id="{C8B26418-F32B-47CB-B916-1EB6FD6AA5F2}"/>
              </a:ext>
            </a:extLst>
          </p:cNvPr>
          <p:cNvSpPr txBox="1"/>
          <p:nvPr/>
        </p:nvSpPr>
        <p:spPr>
          <a:xfrm>
            <a:off x="7751938" y="5145685"/>
            <a:ext cx="419568"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87</a:t>
            </a:r>
          </a:p>
          <a:p>
            <a:pPr algn="ctr"/>
            <a:r>
              <a:rPr lang="en-GB" sz="1400" dirty="0">
                <a:solidFill>
                  <a:srgbClr val="FF6600"/>
                </a:solidFill>
                <a:latin typeface="Arial" panose="020B0604020202020204" pitchFamily="34" charset="0"/>
                <a:cs typeface="Arial" panose="020B0604020202020204" pitchFamily="34" charset="0"/>
              </a:rPr>
              <a:t>(27)</a:t>
            </a:r>
          </a:p>
        </p:txBody>
      </p:sp>
      <p:sp>
        <p:nvSpPr>
          <p:cNvPr id="263" name="TextBox 262">
            <a:extLst>
              <a:ext uri="{FF2B5EF4-FFF2-40B4-BE49-F238E27FC236}">
                <a16:creationId xmlns:a16="http://schemas.microsoft.com/office/drawing/2014/main" id="{2A3ADB1B-BCA6-4DA8-9966-08F5CD91406C}"/>
              </a:ext>
            </a:extLst>
          </p:cNvPr>
          <p:cNvSpPr txBox="1"/>
          <p:nvPr/>
        </p:nvSpPr>
        <p:spPr>
          <a:xfrm>
            <a:off x="7257618" y="5145685"/>
            <a:ext cx="398879" cy="503590"/>
          </a:xfrm>
          <a:prstGeom prst="rect">
            <a:avLst/>
          </a:prstGeom>
          <a:noFill/>
        </p:spPr>
        <p:txBody>
          <a:bodyPr wrap="none" lIns="36000" tIns="36000" rIns="36000" bIns="36000" rtlCol="0" anchor="t" anchorCtr="0">
            <a:spAutoFit/>
          </a:bodyPr>
          <a:lstStyle/>
          <a:p>
            <a:pPr algn="ctr"/>
            <a:r>
              <a:rPr lang="en-GB" sz="1400" dirty="0">
                <a:solidFill>
                  <a:srgbClr val="FF6600"/>
                </a:solidFill>
                <a:latin typeface="Arial" panose="020B0604020202020204" pitchFamily="34" charset="0"/>
                <a:cs typeface="Arial" panose="020B0604020202020204" pitchFamily="34" charset="0"/>
              </a:rPr>
              <a:t>120</a:t>
            </a:r>
          </a:p>
          <a:p>
            <a:pPr algn="ctr"/>
            <a:r>
              <a:rPr lang="en-GB" sz="1400" dirty="0">
                <a:solidFill>
                  <a:srgbClr val="FF6600"/>
                </a:solidFill>
                <a:latin typeface="Arial" panose="020B0604020202020204" pitchFamily="34" charset="0"/>
                <a:cs typeface="Arial" panose="020B0604020202020204" pitchFamily="34" charset="0"/>
              </a:rPr>
              <a:t>(0)</a:t>
            </a:r>
          </a:p>
        </p:txBody>
      </p:sp>
      <p:sp>
        <p:nvSpPr>
          <p:cNvPr id="245" name="TextBox 244">
            <a:extLst>
              <a:ext uri="{FF2B5EF4-FFF2-40B4-BE49-F238E27FC236}">
                <a16:creationId xmlns:a16="http://schemas.microsoft.com/office/drawing/2014/main" id="{2172C3A4-52B6-4539-BB38-1D855F8FF2BF}"/>
              </a:ext>
            </a:extLst>
          </p:cNvPr>
          <p:cNvSpPr txBox="1"/>
          <p:nvPr/>
        </p:nvSpPr>
        <p:spPr>
          <a:xfrm>
            <a:off x="11350357"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a:t>
            </a:r>
          </a:p>
          <a:p>
            <a:pPr algn="ctr"/>
            <a:r>
              <a:rPr lang="en-GB" sz="1400" dirty="0">
                <a:solidFill>
                  <a:schemeClr val="accent1"/>
                </a:solidFill>
                <a:latin typeface="Arial" panose="020B0604020202020204" pitchFamily="34" charset="0"/>
                <a:cs typeface="Arial" panose="020B0604020202020204" pitchFamily="34" charset="0"/>
              </a:rPr>
              <a:t>(94)</a:t>
            </a:r>
          </a:p>
        </p:txBody>
      </p:sp>
      <p:sp>
        <p:nvSpPr>
          <p:cNvPr id="246" name="TextBox 245">
            <a:extLst>
              <a:ext uri="{FF2B5EF4-FFF2-40B4-BE49-F238E27FC236}">
                <a16:creationId xmlns:a16="http://schemas.microsoft.com/office/drawing/2014/main" id="{48912ACF-C6FB-4FEB-8C78-7816145F870E}"/>
              </a:ext>
            </a:extLst>
          </p:cNvPr>
          <p:cNvSpPr txBox="1"/>
          <p:nvPr/>
        </p:nvSpPr>
        <p:spPr>
          <a:xfrm>
            <a:off x="10838798"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a:t>
            </a:r>
          </a:p>
          <a:p>
            <a:pPr algn="ctr"/>
            <a:r>
              <a:rPr lang="en-GB" sz="1400" dirty="0">
                <a:solidFill>
                  <a:schemeClr val="accent1"/>
                </a:solidFill>
                <a:latin typeface="Arial" panose="020B0604020202020204" pitchFamily="34" charset="0"/>
                <a:cs typeface="Arial" panose="020B0604020202020204" pitchFamily="34" charset="0"/>
              </a:rPr>
              <a:t>(94)</a:t>
            </a:r>
          </a:p>
        </p:txBody>
      </p:sp>
      <p:sp>
        <p:nvSpPr>
          <p:cNvPr id="247" name="TextBox 246">
            <a:extLst>
              <a:ext uri="{FF2B5EF4-FFF2-40B4-BE49-F238E27FC236}">
                <a16:creationId xmlns:a16="http://schemas.microsoft.com/office/drawing/2014/main" id="{0E4C0FCF-40D1-4A4C-BF3A-B8DB4ECF3D15}"/>
              </a:ext>
            </a:extLst>
          </p:cNvPr>
          <p:cNvSpPr txBox="1"/>
          <p:nvPr/>
        </p:nvSpPr>
        <p:spPr>
          <a:xfrm>
            <a:off x="10327243"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8</a:t>
            </a:r>
          </a:p>
          <a:p>
            <a:pPr algn="ctr"/>
            <a:r>
              <a:rPr lang="en-GB" sz="1400" dirty="0">
                <a:solidFill>
                  <a:schemeClr val="accent1"/>
                </a:solidFill>
                <a:latin typeface="Arial" panose="020B0604020202020204" pitchFamily="34" charset="0"/>
                <a:cs typeface="Arial" panose="020B0604020202020204" pitchFamily="34" charset="0"/>
              </a:rPr>
              <a:t>(91)</a:t>
            </a:r>
          </a:p>
        </p:txBody>
      </p:sp>
      <p:sp>
        <p:nvSpPr>
          <p:cNvPr id="248" name="TextBox 247">
            <a:extLst>
              <a:ext uri="{FF2B5EF4-FFF2-40B4-BE49-F238E27FC236}">
                <a16:creationId xmlns:a16="http://schemas.microsoft.com/office/drawing/2014/main" id="{9DCF2ED1-4D23-4570-9B4F-CF6053B9C01A}"/>
              </a:ext>
            </a:extLst>
          </p:cNvPr>
          <p:cNvSpPr txBox="1"/>
          <p:nvPr/>
        </p:nvSpPr>
        <p:spPr>
          <a:xfrm>
            <a:off x="9815683"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12</a:t>
            </a:r>
          </a:p>
          <a:p>
            <a:pPr algn="ctr"/>
            <a:r>
              <a:rPr lang="en-GB" sz="1400" dirty="0">
                <a:solidFill>
                  <a:schemeClr val="accent1"/>
                </a:solidFill>
                <a:latin typeface="Arial" panose="020B0604020202020204" pitchFamily="34" charset="0"/>
                <a:cs typeface="Arial" panose="020B0604020202020204" pitchFamily="34" charset="0"/>
              </a:rPr>
              <a:t>(88)</a:t>
            </a:r>
          </a:p>
        </p:txBody>
      </p:sp>
      <p:sp>
        <p:nvSpPr>
          <p:cNvPr id="249" name="TextBox 248">
            <a:extLst>
              <a:ext uri="{FF2B5EF4-FFF2-40B4-BE49-F238E27FC236}">
                <a16:creationId xmlns:a16="http://schemas.microsoft.com/office/drawing/2014/main" id="{F34DD16E-7049-458B-A7C8-AF891CAFABFF}"/>
              </a:ext>
            </a:extLst>
          </p:cNvPr>
          <p:cNvSpPr txBox="1"/>
          <p:nvPr/>
        </p:nvSpPr>
        <p:spPr>
          <a:xfrm>
            <a:off x="9304127"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20</a:t>
            </a:r>
          </a:p>
          <a:p>
            <a:pPr algn="ctr"/>
            <a:r>
              <a:rPr lang="en-GB" sz="1400" dirty="0">
                <a:solidFill>
                  <a:schemeClr val="accent1"/>
                </a:solidFill>
                <a:latin typeface="Arial" panose="020B0604020202020204" pitchFamily="34" charset="0"/>
                <a:cs typeface="Arial" panose="020B0604020202020204" pitchFamily="34" charset="0"/>
              </a:rPr>
              <a:t>(83)</a:t>
            </a:r>
          </a:p>
        </p:txBody>
      </p:sp>
      <p:sp>
        <p:nvSpPr>
          <p:cNvPr id="250" name="TextBox 249">
            <a:extLst>
              <a:ext uri="{FF2B5EF4-FFF2-40B4-BE49-F238E27FC236}">
                <a16:creationId xmlns:a16="http://schemas.microsoft.com/office/drawing/2014/main" id="{4A080EA1-5977-4F5E-98B6-0BE09B763CBF}"/>
              </a:ext>
            </a:extLst>
          </p:cNvPr>
          <p:cNvSpPr txBox="1"/>
          <p:nvPr/>
        </p:nvSpPr>
        <p:spPr>
          <a:xfrm>
            <a:off x="8792568"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35</a:t>
            </a:r>
          </a:p>
          <a:p>
            <a:pPr algn="ctr"/>
            <a:r>
              <a:rPr lang="en-GB" sz="1400" dirty="0">
                <a:solidFill>
                  <a:schemeClr val="accent1"/>
                </a:solidFill>
                <a:latin typeface="Arial" panose="020B0604020202020204" pitchFamily="34" charset="0"/>
                <a:cs typeface="Arial" panose="020B0604020202020204" pitchFamily="34" charset="0"/>
              </a:rPr>
              <a:t>(71)</a:t>
            </a:r>
          </a:p>
        </p:txBody>
      </p:sp>
      <p:sp>
        <p:nvSpPr>
          <p:cNvPr id="251" name="TextBox 250">
            <a:extLst>
              <a:ext uri="{FF2B5EF4-FFF2-40B4-BE49-F238E27FC236}">
                <a16:creationId xmlns:a16="http://schemas.microsoft.com/office/drawing/2014/main" id="{69D74445-8FC6-4D75-AC8E-437712EB36BE}"/>
              </a:ext>
            </a:extLst>
          </p:cNvPr>
          <p:cNvSpPr txBox="1"/>
          <p:nvPr/>
        </p:nvSpPr>
        <p:spPr>
          <a:xfrm>
            <a:off x="8281012"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60</a:t>
            </a:r>
          </a:p>
          <a:p>
            <a:pPr algn="ctr"/>
            <a:r>
              <a:rPr lang="en-GB" sz="1400" dirty="0">
                <a:solidFill>
                  <a:schemeClr val="accent1"/>
                </a:solidFill>
                <a:latin typeface="Arial" panose="020B0604020202020204" pitchFamily="34" charset="0"/>
                <a:cs typeface="Arial" panose="020B0604020202020204" pitchFamily="34" charset="0"/>
              </a:rPr>
              <a:t>(47)</a:t>
            </a:r>
          </a:p>
        </p:txBody>
      </p:sp>
      <p:sp>
        <p:nvSpPr>
          <p:cNvPr id="252" name="TextBox 251">
            <a:extLst>
              <a:ext uri="{FF2B5EF4-FFF2-40B4-BE49-F238E27FC236}">
                <a16:creationId xmlns:a16="http://schemas.microsoft.com/office/drawing/2014/main" id="{C1ADB2CF-3FCF-4F24-82B2-40B8574AE22C}"/>
              </a:ext>
            </a:extLst>
          </p:cNvPr>
          <p:cNvSpPr txBox="1"/>
          <p:nvPr/>
        </p:nvSpPr>
        <p:spPr>
          <a:xfrm>
            <a:off x="7769454" y="5628995"/>
            <a:ext cx="390098"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77</a:t>
            </a:r>
          </a:p>
          <a:p>
            <a:pPr algn="ctr"/>
            <a:r>
              <a:rPr lang="en-GB" sz="1400" dirty="0">
                <a:solidFill>
                  <a:schemeClr val="accent1"/>
                </a:solidFill>
                <a:latin typeface="Arial" panose="020B0604020202020204" pitchFamily="34" charset="0"/>
                <a:cs typeface="Arial" panose="020B0604020202020204" pitchFamily="34" charset="0"/>
              </a:rPr>
              <a:t>(31)</a:t>
            </a:r>
          </a:p>
        </p:txBody>
      </p:sp>
      <p:sp>
        <p:nvSpPr>
          <p:cNvPr id="253" name="TextBox 252">
            <a:extLst>
              <a:ext uri="{FF2B5EF4-FFF2-40B4-BE49-F238E27FC236}">
                <a16:creationId xmlns:a16="http://schemas.microsoft.com/office/drawing/2014/main" id="{A38D26FB-FE74-4EBC-977F-182B93E96C81}"/>
              </a:ext>
            </a:extLst>
          </p:cNvPr>
          <p:cNvSpPr txBox="1"/>
          <p:nvPr/>
        </p:nvSpPr>
        <p:spPr>
          <a:xfrm>
            <a:off x="7267517" y="5628995"/>
            <a:ext cx="370862" cy="503590"/>
          </a:xfrm>
          <a:prstGeom prst="rect">
            <a:avLst/>
          </a:prstGeom>
          <a:noFill/>
        </p:spPr>
        <p:txBody>
          <a:bodyPr wrap="none" lIns="36000" tIns="36000" rIns="36000" bIns="36000" rtlCol="0" anchor="t" anchorCtr="0">
            <a:spAutoFit/>
          </a:bodyPr>
          <a:lstStyle/>
          <a:p>
            <a:pPr algn="ctr"/>
            <a:r>
              <a:rPr lang="en-GB" sz="1400" dirty="0">
                <a:solidFill>
                  <a:schemeClr val="accent1"/>
                </a:solidFill>
                <a:latin typeface="Arial" panose="020B0604020202020204" pitchFamily="34" charset="0"/>
                <a:cs typeface="Arial" panose="020B0604020202020204" pitchFamily="34" charset="0"/>
              </a:rPr>
              <a:t>117</a:t>
            </a:r>
          </a:p>
          <a:p>
            <a:pPr algn="ctr"/>
            <a:r>
              <a:rPr lang="en-GB" sz="1400" dirty="0">
                <a:solidFill>
                  <a:schemeClr val="accent1"/>
                </a:solidFill>
                <a:latin typeface="Arial" panose="020B0604020202020204" pitchFamily="34" charset="0"/>
                <a:cs typeface="Arial" panose="020B0604020202020204" pitchFamily="34" charset="0"/>
              </a:rPr>
              <a:t>(0)</a:t>
            </a:r>
          </a:p>
        </p:txBody>
      </p:sp>
      <p:sp>
        <p:nvSpPr>
          <p:cNvPr id="184" name="TextBox 183">
            <a:extLst>
              <a:ext uri="{FF2B5EF4-FFF2-40B4-BE49-F238E27FC236}">
                <a16:creationId xmlns:a16="http://schemas.microsoft.com/office/drawing/2014/main" id="{6551799A-9CE9-4313-A1F0-6B3538233952}"/>
              </a:ext>
            </a:extLst>
          </p:cNvPr>
          <p:cNvSpPr txBox="1"/>
          <p:nvPr/>
        </p:nvSpPr>
        <p:spPr>
          <a:xfrm>
            <a:off x="8996260" y="2736720"/>
            <a:ext cx="1080745" cy="461665"/>
          </a:xfrm>
          <a:prstGeom prst="rect">
            <a:avLst/>
          </a:prstGeom>
          <a:noFill/>
        </p:spPr>
        <p:txBody>
          <a:bodyPr wrap="none" rtlCol="0">
            <a:spAutoFit/>
          </a:bodyPr>
          <a:lstStyle/>
          <a:p>
            <a:r>
              <a:rPr lang="en-US" sz="1200" dirty="0">
                <a:solidFill>
                  <a:srgbClr val="363636"/>
                </a:solidFill>
              </a:rPr>
              <a:t>6-mo PFS</a:t>
            </a:r>
          </a:p>
          <a:p>
            <a:r>
              <a:rPr lang="en-US" sz="1200" dirty="0">
                <a:solidFill>
                  <a:srgbClr val="FF6600"/>
                </a:solidFill>
              </a:rPr>
              <a:t>27%</a:t>
            </a:r>
            <a:r>
              <a:rPr lang="en-US" sz="1200" dirty="0">
                <a:solidFill>
                  <a:srgbClr val="363636"/>
                </a:solidFill>
              </a:rPr>
              <a:t> vs. </a:t>
            </a:r>
            <a:r>
              <a:rPr lang="en-US" sz="1200" dirty="0">
                <a:solidFill>
                  <a:schemeClr val="accent1"/>
                </a:solidFill>
              </a:rPr>
              <a:t>34%</a:t>
            </a:r>
            <a:endParaRPr lang="en-GB" sz="1200" dirty="0">
              <a:solidFill>
                <a:schemeClr val="accent1"/>
              </a:solidFill>
            </a:endParaRPr>
          </a:p>
        </p:txBody>
      </p:sp>
      <p:sp>
        <p:nvSpPr>
          <p:cNvPr id="185" name="TextBox 184">
            <a:extLst>
              <a:ext uri="{FF2B5EF4-FFF2-40B4-BE49-F238E27FC236}">
                <a16:creationId xmlns:a16="http://schemas.microsoft.com/office/drawing/2014/main" id="{8688DF30-EE88-4AE2-9074-7821E552CE88}"/>
              </a:ext>
            </a:extLst>
          </p:cNvPr>
          <p:cNvSpPr txBox="1"/>
          <p:nvPr/>
        </p:nvSpPr>
        <p:spPr>
          <a:xfrm>
            <a:off x="10489450" y="3666949"/>
            <a:ext cx="995786" cy="461665"/>
          </a:xfrm>
          <a:prstGeom prst="rect">
            <a:avLst/>
          </a:prstGeom>
          <a:noFill/>
        </p:spPr>
        <p:txBody>
          <a:bodyPr wrap="none" rtlCol="0">
            <a:spAutoFit/>
          </a:bodyPr>
          <a:lstStyle/>
          <a:p>
            <a:r>
              <a:rPr lang="en-US" sz="1200" dirty="0">
                <a:solidFill>
                  <a:srgbClr val="363636"/>
                </a:solidFill>
              </a:rPr>
              <a:t>12-mo PFS</a:t>
            </a:r>
          </a:p>
          <a:p>
            <a:pPr algn="r"/>
            <a:r>
              <a:rPr lang="en-US" sz="1200" dirty="0">
                <a:solidFill>
                  <a:srgbClr val="FF6600"/>
                </a:solidFill>
              </a:rPr>
              <a:t>8%</a:t>
            </a:r>
            <a:r>
              <a:rPr lang="en-US" sz="1200" dirty="0">
                <a:solidFill>
                  <a:srgbClr val="363636"/>
                </a:solidFill>
              </a:rPr>
              <a:t> vs. </a:t>
            </a:r>
            <a:r>
              <a:rPr lang="en-US" sz="1200" dirty="0">
                <a:solidFill>
                  <a:schemeClr val="accent1"/>
                </a:solidFill>
              </a:rPr>
              <a:t>12%</a:t>
            </a:r>
            <a:endParaRPr lang="en-GB" sz="1200" dirty="0">
              <a:solidFill>
                <a:schemeClr val="accent1"/>
              </a:solidFill>
            </a:endParaRPr>
          </a:p>
        </p:txBody>
      </p:sp>
      <p:sp>
        <p:nvSpPr>
          <p:cNvPr id="186" name="TextBox 185">
            <a:extLst>
              <a:ext uri="{FF2B5EF4-FFF2-40B4-BE49-F238E27FC236}">
                <a16:creationId xmlns:a16="http://schemas.microsoft.com/office/drawing/2014/main" id="{908A390F-D6C8-4D54-9F5E-7406727DC3F2}"/>
              </a:ext>
            </a:extLst>
          </p:cNvPr>
          <p:cNvSpPr txBox="1"/>
          <p:nvPr/>
        </p:nvSpPr>
        <p:spPr>
          <a:xfrm>
            <a:off x="7239858" y="3380051"/>
            <a:ext cx="1364476" cy="938719"/>
          </a:xfrm>
          <a:prstGeom prst="rect">
            <a:avLst/>
          </a:prstGeom>
          <a:noFill/>
        </p:spPr>
        <p:txBody>
          <a:bodyPr wrap="none" rtlCol="0">
            <a:spAutoFit/>
          </a:bodyPr>
          <a:lstStyle/>
          <a:p>
            <a:r>
              <a:rPr lang="en-US" sz="1100" dirty="0">
                <a:solidFill>
                  <a:srgbClr val="363636"/>
                </a:solidFill>
              </a:rPr>
              <a:t>mPFS</a:t>
            </a:r>
          </a:p>
          <a:p>
            <a:r>
              <a:rPr lang="en-US" sz="1100" dirty="0">
                <a:solidFill>
                  <a:srgbClr val="FF6600"/>
                </a:solidFill>
              </a:rPr>
              <a:t>4.2</a:t>
            </a:r>
            <a:r>
              <a:rPr lang="en-US" sz="1100" dirty="0">
                <a:solidFill>
                  <a:srgbClr val="363636"/>
                </a:solidFill>
              </a:rPr>
              <a:t> vs. </a:t>
            </a:r>
            <a:r>
              <a:rPr lang="en-US" sz="1100" dirty="0">
                <a:solidFill>
                  <a:schemeClr val="accent1"/>
                </a:solidFill>
              </a:rPr>
              <a:t>4.2</a:t>
            </a:r>
            <a:r>
              <a:rPr lang="en-US" sz="1100" dirty="0">
                <a:solidFill>
                  <a:srgbClr val="363636"/>
                </a:solidFill>
              </a:rPr>
              <a:t> </a:t>
            </a:r>
            <a:r>
              <a:rPr lang="en-US" sz="1100" dirty="0" err="1">
                <a:solidFill>
                  <a:srgbClr val="363636"/>
                </a:solidFill>
              </a:rPr>
              <a:t>mo</a:t>
            </a:r>
            <a:endParaRPr lang="en-US" sz="1100" dirty="0">
              <a:solidFill>
                <a:srgbClr val="363636"/>
              </a:solidFill>
            </a:endParaRPr>
          </a:p>
          <a:p>
            <a:endParaRPr lang="en-US" sz="1100" dirty="0">
              <a:solidFill>
                <a:srgbClr val="363636"/>
              </a:solidFill>
            </a:endParaRPr>
          </a:p>
          <a:p>
            <a:r>
              <a:rPr lang="en-US" sz="1100" dirty="0">
                <a:solidFill>
                  <a:srgbClr val="363636"/>
                </a:solidFill>
              </a:rPr>
              <a:t>HR 1.12</a:t>
            </a:r>
          </a:p>
          <a:p>
            <a:r>
              <a:rPr lang="en-US" sz="1100" dirty="0">
                <a:solidFill>
                  <a:srgbClr val="363636"/>
                </a:solidFill>
              </a:rPr>
              <a:t>(95%CI 0.85, 1.50)</a:t>
            </a:r>
            <a:endParaRPr lang="en-GB" sz="1100" dirty="0">
              <a:solidFill>
                <a:srgbClr val="363636"/>
              </a:solidFill>
            </a:endParaRPr>
          </a:p>
        </p:txBody>
      </p:sp>
      <p:sp>
        <p:nvSpPr>
          <p:cNvPr id="187" name="TextBox 186">
            <a:extLst>
              <a:ext uri="{FF2B5EF4-FFF2-40B4-BE49-F238E27FC236}">
                <a16:creationId xmlns:a16="http://schemas.microsoft.com/office/drawing/2014/main" id="{025A64EE-DAC0-4ED0-9593-ED5D6A29CD15}"/>
              </a:ext>
            </a:extLst>
          </p:cNvPr>
          <p:cNvSpPr txBox="1"/>
          <p:nvPr/>
        </p:nvSpPr>
        <p:spPr>
          <a:xfrm>
            <a:off x="10078788" y="1809154"/>
            <a:ext cx="1694182" cy="523220"/>
          </a:xfrm>
          <a:prstGeom prst="rect">
            <a:avLst/>
          </a:prstGeom>
          <a:noFill/>
        </p:spPr>
        <p:txBody>
          <a:bodyPr wrap="none" rtlCol="0">
            <a:spAutoFit/>
          </a:bodyPr>
          <a:lstStyle/>
          <a:p>
            <a:r>
              <a:rPr lang="en-US" sz="1400" dirty="0">
                <a:solidFill>
                  <a:srgbClr val="FF6600"/>
                </a:solidFill>
              </a:rPr>
              <a:t>Can + </a:t>
            </a:r>
            <a:r>
              <a:rPr lang="en-US" sz="1400" dirty="0" err="1">
                <a:solidFill>
                  <a:srgbClr val="FF6600"/>
                </a:solidFill>
              </a:rPr>
              <a:t>Dtx</a:t>
            </a:r>
            <a:r>
              <a:rPr lang="en-US" sz="1400" dirty="0">
                <a:solidFill>
                  <a:srgbClr val="FF6600"/>
                </a:solidFill>
              </a:rPr>
              <a:t> (n=120)</a:t>
            </a:r>
          </a:p>
          <a:p>
            <a:r>
              <a:rPr lang="en-US" sz="1400" dirty="0">
                <a:solidFill>
                  <a:schemeClr val="accent1"/>
                </a:solidFill>
              </a:rPr>
              <a:t>PBO + </a:t>
            </a:r>
            <a:r>
              <a:rPr lang="en-US" sz="1400" dirty="0" err="1">
                <a:solidFill>
                  <a:schemeClr val="accent1"/>
                </a:solidFill>
              </a:rPr>
              <a:t>Dtx</a:t>
            </a:r>
            <a:r>
              <a:rPr lang="en-US" sz="1400" dirty="0">
                <a:solidFill>
                  <a:schemeClr val="accent1"/>
                </a:solidFill>
              </a:rPr>
              <a:t> (n=117)</a:t>
            </a:r>
            <a:endParaRPr lang="en-GB" sz="1400" dirty="0">
              <a:solidFill>
                <a:schemeClr val="accent1"/>
              </a:solidFill>
            </a:endParaRPr>
          </a:p>
        </p:txBody>
      </p:sp>
      <p:grpSp>
        <p:nvGrpSpPr>
          <p:cNvPr id="310" name="Group 309">
            <a:extLst>
              <a:ext uri="{FF2B5EF4-FFF2-40B4-BE49-F238E27FC236}">
                <a16:creationId xmlns:a16="http://schemas.microsoft.com/office/drawing/2014/main" id="{54407D96-1089-43A3-B5AC-A3064FD5CEE4}"/>
              </a:ext>
            </a:extLst>
          </p:cNvPr>
          <p:cNvGrpSpPr/>
          <p:nvPr/>
        </p:nvGrpSpPr>
        <p:grpSpPr>
          <a:xfrm>
            <a:off x="7508215" y="2153470"/>
            <a:ext cx="4096788" cy="2247202"/>
            <a:chOff x="3538537" y="2019299"/>
            <a:chExt cx="5118230" cy="2819409"/>
          </a:xfrm>
        </p:grpSpPr>
        <p:sp>
          <p:nvSpPr>
            <p:cNvPr id="300" name="Freeform: Shape 299">
              <a:extLst>
                <a:ext uri="{FF2B5EF4-FFF2-40B4-BE49-F238E27FC236}">
                  <a16:creationId xmlns:a16="http://schemas.microsoft.com/office/drawing/2014/main" id="{69A1977A-E1A0-4862-8182-37595B546D4D}"/>
                </a:ext>
              </a:extLst>
            </p:cNvPr>
            <p:cNvSpPr/>
            <p:nvPr/>
          </p:nvSpPr>
          <p:spPr>
            <a:xfrm>
              <a:off x="3538537" y="2019299"/>
              <a:ext cx="5086845" cy="2771279"/>
            </a:xfrm>
            <a:custGeom>
              <a:avLst/>
              <a:gdLst>
                <a:gd name="connsiteX0" fmla="*/ 5086846 w 5086845"/>
                <a:gd name="connsiteY0" fmla="*/ 2771280 h 2771279"/>
                <a:gd name="connsiteX1" fmla="*/ 4273934 w 5086845"/>
                <a:gd name="connsiteY1" fmla="*/ 2771280 h 2771279"/>
                <a:gd name="connsiteX2" fmla="*/ 4273934 w 5086845"/>
                <a:gd name="connsiteY2" fmla="*/ 2701490 h 2771279"/>
                <a:gd name="connsiteX3" fmla="*/ 4011178 w 5086845"/>
                <a:gd name="connsiteY3" fmla="*/ 2701490 h 2771279"/>
                <a:gd name="connsiteX4" fmla="*/ 4011178 w 5086845"/>
                <a:gd name="connsiteY4" fmla="*/ 2644007 h 2771279"/>
                <a:gd name="connsiteX5" fmla="*/ 3707359 w 5086845"/>
                <a:gd name="connsiteY5" fmla="*/ 2644007 h 2771279"/>
                <a:gd name="connsiteX6" fmla="*/ 3707359 w 5086845"/>
                <a:gd name="connsiteY6" fmla="*/ 2586533 h 2771279"/>
                <a:gd name="connsiteX7" fmla="*/ 3378908 w 5086845"/>
                <a:gd name="connsiteY7" fmla="*/ 2586533 h 2771279"/>
                <a:gd name="connsiteX8" fmla="*/ 3378908 w 5086845"/>
                <a:gd name="connsiteY8" fmla="*/ 2504418 h 2771279"/>
                <a:gd name="connsiteX9" fmla="*/ 3116151 w 5086845"/>
                <a:gd name="connsiteY9" fmla="*/ 2504418 h 2771279"/>
                <a:gd name="connsiteX10" fmla="*/ 3116151 w 5086845"/>
                <a:gd name="connsiteY10" fmla="*/ 2475681 h 2771279"/>
                <a:gd name="connsiteX11" fmla="*/ 2980668 w 5086845"/>
                <a:gd name="connsiteY11" fmla="*/ 2475681 h 2771279"/>
                <a:gd name="connsiteX12" fmla="*/ 2980668 w 5086845"/>
                <a:gd name="connsiteY12" fmla="*/ 2430513 h 2771279"/>
                <a:gd name="connsiteX13" fmla="*/ 2878026 w 5086845"/>
                <a:gd name="connsiteY13" fmla="*/ 2430513 h 2771279"/>
                <a:gd name="connsiteX14" fmla="*/ 2878026 w 5086845"/>
                <a:gd name="connsiteY14" fmla="*/ 2389461 h 2771279"/>
                <a:gd name="connsiteX15" fmla="*/ 2607059 w 5086845"/>
                <a:gd name="connsiteY15" fmla="*/ 2389461 h 2771279"/>
                <a:gd name="connsiteX16" fmla="*/ 2607059 w 5086845"/>
                <a:gd name="connsiteY16" fmla="*/ 2381250 h 2771279"/>
                <a:gd name="connsiteX17" fmla="*/ 2553681 w 5086845"/>
                <a:gd name="connsiteY17" fmla="*/ 2381250 h 2771279"/>
                <a:gd name="connsiteX18" fmla="*/ 2553681 w 5086845"/>
                <a:gd name="connsiteY18" fmla="*/ 2348408 h 2771279"/>
                <a:gd name="connsiteX19" fmla="*/ 2479786 w 5086845"/>
                <a:gd name="connsiteY19" fmla="*/ 2348408 h 2771279"/>
                <a:gd name="connsiteX20" fmla="*/ 2479786 w 5086845"/>
                <a:gd name="connsiteY20" fmla="*/ 2303240 h 2771279"/>
                <a:gd name="connsiteX21" fmla="*/ 2315556 w 5086845"/>
                <a:gd name="connsiteY21" fmla="*/ 2303240 h 2771279"/>
                <a:gd name="connsiteX22" fmla="*/ 2315556 w 5086845"/>
                <a:gd name="connsiteY22" fmla="*/ 2278609 h 2771279"/>
                <a:gd name="connsiteX23" fmla="*/ 2196494 w 5086845"/>
                <a:gd name="connsiteY23" fmla="*/ 2278609 h 2771279"/>
                <a:gd name="connsiteX24" fmla="*/ 2196494 w 5086845"/>
                <a:gd name="connsiteY24" fmla="*/ 2159546 h 2771279"/>
                <a:gd name="connsiteX25" fmla="*/ 2147230 w 5086845"/>
                <a:gd name="connsiteY25" fmla="*/ 2159546 h 2771279"/>
                <a:gd name="connsiteX26" fmla="*/ 2147230 w 5086845"/>
                <a:gd name="connsiteY26" fmla="*/ 2106178 h 2771279"/>
                <a:gd name="connsiteX27" fmla="*/ 2126704 w 5086845"/>
                <a:gd name="connsiteY27" fmla="*/ 2106178 h 2771279"/>
                <a:gd name="connsiteX28" fmla="*/ 2126704 w 5086845"/>
                <a:gd name="connsiteY28" fmla="*/ 2061010 h 2771279"/>
                <a:gd name="connsiteX29" fmla="*/ 2085651 w 5086845"/>
                <a:gd name="connsiteY29" fmla="*/ 2061010 h 2771279"/>
                <a:gd name="connsiteX30" fmla="*/ 2085651 w 5086845"/>
                <a:gd name="connsiteY30" fmla="*/ 1999431 h 2771279"/>
                <a:gd name="connsiteX31" fmla="*/ 2065115 w 5086845"/>
                <a:gd name="connsiteY31" fmla="*/ 1999431 h 2771279"/>
                <a:gd name="connsiteX32" fmla="*/ 2065115 w 5086845"/>
                <a:gd name="connsiteY32" fmla="*/ 1962474 h 2771279"/>
                <a:gd name="connsiteX33" fmla="*/ 1761306 w 5086845"/>
                <a:gd name="connsiteY33" fmla="*/ 1962474 h 2771279"/>
                <a:gd name="connsiteX34" fmla="*/ 1761306 w 5086845"/>
                <a:gd name="connsiteY34" fmla="*/ 1913211 h 2771279"/>
                <a:gd name="connsiteX35" fmla="*/ 1720244 w 5086845"/>
                <a:gd name="connsiteY35" fmla="*/ 1913211 h 2771279"/>
                <a:gd name="connsiteX36" fmla="*/ 1720244 w 5086845"/>
                <a:gd name="connsiteY36" fmla="*/ 1863947 h 2771279"/>
                <a:gd name="connsiteX37" fmla="*/ 1621717 w 5086845"/>
                <a:gd name="connsiteY37" fmla="*/ 1863947 h 2771279"/>
                <a:gd name="connsiteX38" fmla="*/ 1621717 w 5086845"/>
                <a:gd name="connsiteY38" fmla="*/ 1814674 h 2771279"/>
                <a:gd name="connsiteX39" fmla="*/ 1584760 w 5086845"/>
                <a:gd name="connsiteY39" fmla="*/ 1814674 h 2771279"/>
                <a:gd name="connsiteX40" fmla="*/ 1584760 w 5086845"/>
                <a:gd name="connsiteY40" fmla="*/ 1699717 h 2771279"/>
                <a:gd name="connsiteX41" fmla="*/ 1432855 w 5086845"/>
                <a:gd name="connsiteY41" fmla="*/ 1699717 h 2771279"/>
                <a:gd name="connsiteX42" fmla="*/ 1432855 w 5086845"/>
                <a:gd name="connsiteY42" fmla="*/ 1679191 h 2771279"/>
                <a:gd name="connsiteX43" fmla="*/ 1400013 w 5086845"/>
                <a:gd name="connsiteY43" fmla="*/ 1679191 h 2771279"/>
                <a:gd name="connsiteX44" fmla="*/ 1400013 w 5086845"/>
                <a:gd name="connsiteY44" fmla="*/ 1646349 h 2771279"/>
                <a:gd name="connsiteX45" fmla="*/ 1326109 w 5086845"/>
                <a:gd name="connsiteY45" fmla="*/ 1646349 h 2771279"/>
                <a:gd name="connsiteX46" fmla="*/ 1326109 w 5086845"/>
                <a:gd name="connsiteY46" fmla="*/ 1514970 h 2771279"/>
                <a:gd name="connsiteX47" fmla="*/ 1276845 w 5086845"/>
                <a:gd name="connsiteY47" fmla="*/ 1514970 h 2771279"/>
                <a:gd name="connsiteX48" fmla="*/ 1276845 w 5086845"/>
                <a:gd name="connsiteY48" fmla="*/ 1350740 h 2771279"/>
                <a:gd name="connsiteX49" fmla="*/ 1227573 w 5086845"/>
                <a:gd name="connsiteY49" fmla="*/ 1350740 h 2771279"/>
                <a:gd name="connsiteX50" fmla="*/ 1227573 w 5086845"/>
                <a:gd name="connsiteY50" fmla="*/ 1285056 h 2771279"/>
                <a:gd name="connsiteX51" fmla="*/ 1186520 w 5086845"/>
                <a:gd name="connsiteY51" fmla="*/ 1285056 h 2771279"/>
                <a:gd name="connsiteX52" fmla="*/ 1186520 w 5086845"/>
                <a:gd name="connsiteY52" fmla="*/ 1256319 h 2771279"/>
                <a:gd name="connsiteX53" fmla="*/ 1087984 w 5086845"/>
                <a:gd name="connsiteY53" fmla="*/ 1256319 h 2771279"/>
                <a:gd name="connsiteX54" fmla="*/ 1087984 w 5086845"/>
                <a:gd name="connsiteY54" fmla="*/ 1219362 h 2771279"/>
                <a:gd name="connsiteX55" fmla="*/ 1018194 w 5086845"/>
                <a:gd name="connsiteY55" fmla="*/ 1219362 h 2771279"/>
                <a:gd name="connsiteX56" fmla="*/ 1018194 w 5086845"/>
                <a:gd name="connsiteY56" fmla="*/ 1194730 h 2771279"/>
                <a:gd name="connsiteX57" fmla="*/ 903233 w 5086845"/>
                <a:gd name="connsiteY57" fmla="*/ 1194730 h 2771279"/>
                <a:gd name="connsiteX58" fmla="*/ 903233 w 5086845"/>
                <a:gd name="connsiteY58" fmla="*/ 1116721 h 2771279"/>
                <a:gd name="connsiteX59" fmla="*/ 849860 w 5086845"/>
                <a:gd name="connsiteY59" fmla="*/ 1116721 h 2771279"/>
                <a:gd name="connsiteX60" fmla="*/ 849860 w 5086845"/>
                <a:gd name="connsiteY60" fmla="*/ 1005869 h 2771279"/>
                <a:gd name="connsiteX61" fmla="*/ 817015 w 5086845"/>
                <a:gd name="connsiteY61" fmla="*/ 1005869 h 2771279"/>
                <a:gd name="connsiteX62" fmla="*/ 817015 w 5086845"/>
                <a:gd name="connsiteY62" fmla="*/ 956605 h 2771279"/>
                <a:gd name="connsiteX63" fmla="*/ 792382 w 5086845"/>
                <a:gd name="connsiteY63" fmla="*/ 956605 h 2771279"/>
                <a:gd name="connsiteX64" fmla="*/ 792382 w 5086845"/>
                <a:gd name="connsiteY64" fmla="*/ 915550 h 2771279"/>
                <a:gd name="connsiteX65" fmla="*/ 771854 w 5086845"/>
                <a:gd name="connsiteY65" fmla="*/ 915550 h 2771279"/>
                <a:gd name="connsiteX66" fmla="*/ 771854 w 5086845"/>
                <a:gd name="connsiteY66" fmla="*/ 866283 h 2771279"/>
                <a:gd name="connsiteX67" fmla="*/ 661002 w 5086845"/>
                <a:gd name="connsiteY67" fmla="*/ 866283 h 2771279"/>
                <a:gd name="connsiteX68" fmla="*/ 661002 w 5086845"/>
                <a:gd name="connsiteY68" fmla="*/ 837544 h 2771279"/>
                <a:gd name="connsiteX69" fmla="*/ 496778 w 5086845"/>
                <a:gd name="connsiteY69" fmla="*/ 837544 h 2771279"/>
                <a:gd name="connsiteX70" fmla="*/ 496778 w 5086845"/>
                <a:gd name="connsiteY70" fmla="*/ 792382 h 2771279"/>
                <a:gd name="connsiteX71" fmla="*/ 447511 w 5086845"/>
                <a:gd name="connsiteY71" fmla="*/ 792382 h 2771279"/>
                <a:gd name="connsiteX72" fmla="*/ 447511 w 5086845"/>
                <a:gd name="connsiteY72" fmla="*/ 513200 h 2771279"/>
                <a:gd name="connsiteX73" fmla="*/ 431088 w 5086845"/>
                <a:gd name="connsiteY73" fmla="*/ 513200 h 2771279"/>
                <a:gd name="connsiteX74" fmla="*/ 431088 w 5086845"/>
                <a:gd name="connsiteY74" fmla="*/ 385927 h 2771279"/>
                <a:gd name="connsiteX75" fmla="*/ 410561 w 5086845"/>
                <a:gd name="connsiteY75" fmla="*/ 385927 h 2771279"/>
                <a:gd name="connsiteX76" fmla="*/ 410561 w 5086845"/>
                <a:gd name="connsiteY76" fmla="*/ 287392 h 2771279"/>
                <a:gd name="connsiteX77" fmla="*/ 373610 w 5086845"/>
                <a:gd name="connsiteY77" fmla="*/ 287392 h 2771279"/>
                <a:gd name="connsiteX78" fmla="*/ 373610 w 5086845"/>
                <a:gd name="connsiteY78" fmla="*/ 197069 h 2771279"/>
                <a:gd name="connsiteX79" fmla="*/ 307920 w 5086845"/>
                <a:gd name="connsiteY79" fmla="*/ 197069 h 2771279"/>
                <a:gd name="connsiteX80" fmla="*/ 307920 w 5086845"/>
                <a:gd name="connsiteY80" fmla="*/ 73901 h 2771279"/>
                <a:gd name="connsiteX81" fmla="*/ 197069 w 5086845"/>
                <a:gd name="connsiteY81" fmla="*/ 73901 h 2771279"/>
                <a:gd name="connsiteX82" fmla="*/ 197069 w 5086845"/>
                <a:gd name="connsiteY82" fmla="*/ 28739 h 2771279"/>
                <a:gd name="connsiteX83" fmla="*/ 53373 w 5086845"/>
                <a:gd name="connsiteY83" fmla="*/ 28739 h 2771279"/>
                <a:gd name="connsiteX84" fmla="*/ 53373 w 5086845"/>
                <a:gd name="connsiteY84" fmla="*/ 0 h 2771279"/>
                <a:gd name="connsiteX85" fmla="*/ 0 w 5086845"/>
                <a:gd name="connsiteY85" fmla="*/ 0 h 27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86845" h="2771279">
                  <a:moveTo>
                    <a:pt x="5086846" y="2771280"/>
                  </a:moveTo>
                  <a:lnTo>
                    <a:pt x="4273934" y="2771280"/>
                  </a:lnTo>
                  <a:lnTo>
                    <a:pt x="4273934" y="2701490"/>
                  </a:lnTo>
                  <a:lnTo>
                    <a:pt x="4011178" y="2701490"/>
                  </a:lnTo>
                  <a:lnTo>
                    <a:pt x="4011178" y="2644007"/>
                  </a:lnTo>
                  <a:lnTo>
                    <a:pt x="3707359" y="2644007"/>
                  </a:lnTo>
                  <a:lnTo>
                    <a:pt x="3707359" y="2586533"/>
                  </a:lnTo>
                  <a:lnTo>
                    <a:pt x="3378908" y="2586533"/>
                  </a:lnTo>
                  <a:lnTo>
                    <a:pt x="3378908" y="2504418"/>
                  </a:lnTo>
                  <a:lnTo>
                    <a:pt x="3116151" y="2504418"/>
                  </a:lnTo>
                  <a:lnTo>
                    <a:pt x="3116151" y="2475681"/>
                  </a:lnTo>
                  <a:lnTo>
                    <a:pt x="2980668" y="2475681"/>
                  </a:lnTo>
                  <a:lnTo>
                    <a:pt x="2980668" y="2430513"/>
                  </a:lnTo>
                  <a:lnTo>
                    <a:pt x="2878026" y="2430513"/>
                  </a:lnTo>
                  <a:lnTo>
                    <a:pt x="2878026" y="2389461"/>
                  </a:lnTo>
                  <a:lnTo>
                    <a:pt x="2607059" y="2389461"/>
                  </a:lnTo>
                  <a:lnTo>
                    <a:pt x="2607059" y="2381250"/>
                  </a:lnTo>
                  <a:lnTo>
                    <a:pt x="2553681" y="2381250"/>
                  </a:lnTo>
                  <a:lnTo>
                    <a:pt x="2553681" y="2348408"/>
                  </a:lnTo>
                  <a:lnTo>
                    <a:pt x="2479786" y="2348408"/>
                  </a:lnTo>
                  <a:lnTo>
                    <a:pt x="2479786" y="2303240"/>
                  </a:lnTo>
                  <a:lnTo>
                    <a:pt x="2315556" y="2303240"/>
                  </a:lnTo>
                  <a:lnTo>
                    <a:pt x="2315556" y="2278609"/>
                  </a:lnTo>
                  <a:lnTo>
                    <a:pt x="2196494" y="2278609"/>
                  </a:lnTo>
                  <a:lnTo>
                    <a:pt x="2196494" y="2159546"/>
                  </a:lnTo>
                  <a:lnTo>
                    <a:pt x="2147230" y="2159546"/>
                  </a:lnTo>
                  <a:lnTo>
                    <a:pt x="2147230" y="2106178"/>
                  </a:lnTo>
                  <a:lnTo>
                    <a:pt x="2126704" y="2106178"/>
                  </a:lnTo>
                  <a:lnTo>
                    <a:pt x="2126704" y="2061010"/>
                  </a:lnTo>
                  <a:lnTo>
                    <a:pt x="2085651" y="2061010"/>
                  </a:lnTo>
                  <a:lnTo>
                    <a:pt x="2085651" y="1999431"/>
                  </a:lnTo>
                  <a:lnTo>
                    <a:pt x="2065115" y="1999431"/>
                  </a:lnTo>
                  <a:lnTo>
                    <a:pt x="2065115" y="1962474"/>
                  </a:lnTo>
                  <a:lnTo>
                    <a:pt x="1761306" y="1962474"/>
                  </a:lnTo>
                  <a:lnTo>
                    <a:pt x="1761306" y="1913211"/>
                  </a:lnTo>
                  <a:lnTo>
                    <a:pt x="1720244" y="1913211"/>
                  </a:lnTo>
                  <a:lnTo>
                    <a:pt x="1720244" y="1863947"/>
                  </a:lnTo>
                  <a:lnTo>
                    <a:pt x="1621717" y="1863947"/>
                  </a:lnTo>
                  <a:lnTo>
                    <a:pt x="1621717" y="1814674"/>
                  </a:lnTo>
                  <a:lnTo>
                    <a:pt x="1584760" y="1814674"/>
                  </a:lnTo>
                  <a:lnTo>
                    <a:pt x="1584760" y="1699717"/>
                  </a:lnTo>
                  <a:lnTo>
                    <a:pt x="1432855" y="1699717"/>
                  </a:lnTo>
                  <a:lnTo>
                    <a:pt x="1432855" y="1679191"/>
                  </a:lnTo>
                  <a:lnTo>
                    <a:pt x="1400013" y="1679191"/>
                  </a:lnTo>
                  <a:lnTo>
                    <a:pt x="1400013" y="1646349"/>
                  </a:lnTo>
                  <a:lnTo>
                    <a:pt x="1326109" y="1646349"/>
                  </a:lnTo>
                  <a:lnTo>
                    <a:pt x="1326109" y="1514970"/>
                  </a:lnTo>
                  <a:lnTo>
                    <a:pt x="1276845" y="1514970"/>
                  </a:lnTo>
                  <a:lnTo>
                    <a:pt x="1276845" y="1350740"/>
                  </a:lnTo>
                  <a:lnTo>
                    <a:pt x="1227573" y="1350740"/>
                  </a:lnTo>
                  <a:lnTo>
                    <a:pt x="1227573" y="1285056"/>
                  </a:lnTo>
                  <a:lnTo>
                    <a:pt x="1186520" y="1285056"/>
                  </a:lnTo>
                  <a:lnTo>
                    <a:pt x="1186520" y="1256319"/>
                  </a:lnTo>
                  <a:lnTo>
                    <a:pt x="1087984" y="1256319"/>
                  </a:lnTo>
                  <a:lnTo>
                    <a:pt x="1087984" y="1219362"/>
                  </a:lnTo>
                  <a:lnTo>
                    <a:pt x="1018194" y="1219362"/>
                  </a:lnTo>
                  <a:lnTo>
                    <a:pt x="1018194" y="1194730"/>
                  </a:lnTo>
                  <a:lnTo>
                    <a:pt x="903233" y="1194730"/>
                  </a:lnTo>
                  <a:lnTo>
                    <a:pt x="903233" y="1116721"/>
                  </a:lnTo>
                  <a:lnTo>
                    <a:pt x="849860" y="1116721"/>
                  </a:lnTo>
                  <a:lnTo>
                    <a:pt x="849860" y="1005869"/>
                  </a:lnTo>
                  <a:lnTo>
                    <a:pt x="817015" y="1005869"/>
                  </a:lnTo>
                  <a:lnTo>
                    <a:pt x="817015" y="956605"/>
                  </a:lnTo>
                  <a:lnTo>
                    <a:pt x="792382" y="956605"/>
                  </a:lnTo>
                  <a:lnTo>
                    <a:pt x="792382" y="915550"/>
                  </a:lnTo>
                  <a:lnTo>
                    <a:pt x="771854" y="915550"/>
                  </a:lnTo>
                  <a:lnTo>
                    <a:pt x="771854" y="866283"/>
                  </a:lnTo>
                  <a:lnTo>
                    <a:pt x="661002" y="866283"/>
                  </a:lnTo>
                  <a:lnTo>
                    <a:pt x="661002" y="837544"/>
                  </a:lnTo>
                  <a:lnTo>
                    <a:pt x="496778" y="837544"/>
                  </a:lnTo>
                  <a:lnTo>
                    <a:pt x="496778" y="792382"/>
                  </a:lnTo>
                  <a:lnTo>
                    <a:pt x="447511" y="792382"/>
                  </a:lnTo>
                  <a:lnTo>
                    <a:pt x="447511" y="513200"/>
                  </a:lnTo>
                  <a:lnTo>
                    <a:pt x="431088" y="513200"/>
                  </a:lnTo>
                  <a:lnTo>
                    <a:pt x="431088" y="385927"/>
                  </a:lnTo>
                  <a:lnTo>
                    <a:pt x="410561" y="385927"/>
                  </a:lnTo>
                  <a:lnTo>
                    <a:pt x="410561" y="287392"/>
                  </a:lnTo>
                  <a:lnTo>
                    <a:pt x="373610" y="287392"/>
                  </a:lnTo>
                  <a:lnTo>
                    <a:pt x="373610" y="197069"/>
                  </a:lnTo>
                  <a:lnTo>
                    <a:pt x="307920" y="197069"/>
                  </a:lnTo>
                  <a:lnTo>
                    <a:pt x="307920" y="73901"/>
                  </a:lnTo>
                  <a:lnTo>
                    <a:pt x="197069" y="73901"/>
                  </a:lnTo>
                  <a:lnTo>
                    <a:pt x="197069" y="28739"/>
                  </a:lnTo>
                  <a:lnTo>
                    <a:pt x="53373" y="28739"/>
                  </a:lnTo>
                  <a:lnTo>
                    <a:pt x="5337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00">
              <a:extLst>
                <a:ext uri="{FF2B5EF4-FFF2-40B4-BE49-F238E27FC236}">
                  <a16:creationId xmlns:a16="http://schemas.microsoft.com/office/drawing/2014/main" id="{580F6DC0-0FC4-4A09-B071-5E3A132A6E3E}"/>
                </a:ext>
              </a:extLst>
            </p:cNvPr>
            <p:cNvSpPr/>
            <p:nvPr/>
          </p:nvSpPr>
          <p:spPr>
            <a:xfrm>
              <a:off x="6056423" y="43296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01">
              <a:extLst>
                <a:ext uri="{FF2B5EF4-FFF2-40B4-BE49-F238E27FC236}">
                  <a16:creationId xmlns:a16="http://schemas.microsoft.com/office/drawing/2014/main" id="{6C565D24-AAB5-43A8-BF98-31BAA0494407}"/>
                </a:ext>
              </a:extLst>
            </p:cNvPr>
            <p:cNvSpPr/>
            <p:nvPr/>
          </p:nvSpPr>
          <p:spPr>
            <a:xfrm>
              <a:off x="6551723" y="44439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02">
              <a:extLst>
                <a:ext uri="{FF2B5EF4-FFF2-40B4-BE49-F238E27FC236}">
                  <a16:creationId xmlns:a16="http://schemas.microsoft.com/office/drawing/2014/main" id="{F1DB8945-7178-48D6-8E64-84E1F30A6D36}"/>
                </a:ext>
              </a:extLst>
            </p:cNvPr>
            <p:cNvSpPr/>
            <p:nvPr/>
          </p:nvSpPr>
          <p:spPr>
            <a:xfrm>
              <a:off x="6932723" y="45582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03">
              <a:extLst>
                <a:ext uri="{FF2B5EF4-FFF2-40B4-BE49-F238E27FC236}">
                  <a16:creationId xmlns:a16="http://schemas.microsoft.com/office/drawing/2014/main" id="{CAEE6291-F02B-4B86-B0F4-8EBDFA14847D}"/>
                </a:ext>
              </a:extLst>
            </p:cNvPr>
            <p:cNvSpPr/>
            <p:nvPr/>
          </p:nvSpPr>
          <p:spPr>
            <a:xfrm>
              <a:off x="731373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04">
              <a:extLst>
                <a:ext uri="{FF2B5EF4-FFF2-40B4-BE49-F238E27FC236}">
                  <a16:creationId xmlns:a16="http://schemas.microsoft.com/office/drawing/2014/main" id="{BA7F162E-367E-4BB1-B691-27BC1353CA49}"/>
                </a:ext>
              </a:extLst>
            </p:cNvPr>
            <p:cNvSpPr/>
            <p:nvPr/>
          </p:nvSpPr>
          <p:spPr>
            <a:xfrm>
              <a:off x="737088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05">
              <a:extLst>
                <a:ext uri="{FF2B5EF4-FFF2-40B4-BE49-F238E27FC236}">
                  <a16:creationId xmlns:a16="http://schemas.microsoft.com/office/drawing/2014/main" id="{574BD67B-D916-4303-B3F1-E56A0F7CF6F2}"/>
                </a:ext>
              </a:extLst>
            </p:cNvPr>
            <p:cNvSpPr/>
            <p:nvPr/>
          </p:nvSpPr>
          <p:spPr>
            <a:xfrm>
              <a:off x="7370882" y="461535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06">
              <a:extLst>
                <a:ext uri="{FF2B5EF4-FFF2-40B4-BE49-F238E27FC236}">
                  <a16:creationId xmlns:a16="http://schemas.microsoft.com/office/drawing/2014/main" id="{BC386D67-D99A-4346-818B-B55E18612407}"/>
                </a:ext>
              </a:extLst>
            </p:cNvPr>
            <p:cNvSpPr/>
            <p:nvPr/>
          </p:nvSpPr>
          <p:spPr>
            <a:xfrm>
              <a:off x="7770932" y="46725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07">
              <a:extLst>
                <a:ext uri="{FF2B5EF4-FFF2-40B4-BE49-F238E27FC236}">
                  <a16:creationId xmlns:a16="http://schemas.microsoft.com/office/drawing/2014/main" id="{91599E9F-7119-4346-AC01-E415421CEE63}"/>
                </a:ext>
              </a:extLst>
            </p:cNvPr>
            <p:cNvSpPr/>
            <p:nvPr/>
          </p:nvSpPr>
          <p:spPr>
            <a:xfrm>
              <a:off x="8228132" y="47487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08">
              <a:extLst>
                <a:ext uri="{FF2B5EF4-FFF2-40B4-BE49-F238E27FC236}">
                  <a16:creationId xmlns:a16="http://schemas.microsoft.com/office/drawing/2014/main" id="{7DE846D0-190F-4AA1-980F-3B512EEF03BD}"/>
                </a:ext>
              </a:extLst>
            </p:cNvPr>
            <p:cNvSpPr/>
            <p:nvPr/>
          </p:nvSpPr>
          <p:spPr>
            <a:xfrm>
              <a:off x="8647242" y="474870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8" name="Group 327">
            <a:extLst>
              <a:ext uri="{FF2B5EF4-FFF2-40B4-BE49-F238E27FC236}">
                <a16:creationId xmlns:a16="http://schemas.microsoft.com/office/drawing/2014/main" id="{BF2C8C60-9D94-4457-8E4F-87DEB97256FC}"/>
              </a:ext>
            </a:extLst>
          </p:cNvPr>
          <p:cNvGrpSpPr/>
          <p:nvPr/>
        </p:nvGrpSpPr>
        <p:grpSpPr>
          <a:xfrm>
            <a:off x="7478720" y="2165131"/>
            <a:ext cx="3884795" cy="2241918"/>
            <a:chOff x="3757612" y="2024062"/>
            <a:chExt cx="4686118" cy="2817675"/>
          </a:xfrm>
        </p:grpSpPr>
        <p:sp>
          <p:nvSpPr>
            <p:cNvPr id="314" name="Freeform: Shape 313">
              <a:extLst>
                <a:ext uri="{FF2B5EF4-FFF2-40B4-BE49-F238E27FC236}">
                  <a16:creationId xmlns:a16="http://schemas.microsoft.com/office/drawing/2014/main" id="{63D269CD-EFD3-4699-AAA3-9B9528BBBCCE}"/>
                </a:ext>
              </a:extLst>
            </p:cNvPr>
            <p:cNvSpPr/>
            <p:nvPr/>
          </p:nvSpPr>
          <p:spPr>
            <a:xfrm>
              <a:off x="3757612" y="2024062"/>
              <a:ext cx="4679242" cy="2767574"/>
            </a:xfrm>
            <a:custGeom>
              <a:avLst/>
              <a:gdLst>
                <a:gd name="connsiteX0" fmla="*/ 4679242 w 4679242"/>
                <a:gd name="connsiteY0" fmla="*/ 2767575 h 2767574"/>
                <a:gd name="connsiteX1" fmla="*/ 3823325 w 4679242"/>
                <a:gd name="connsiteY1" fmla="*/ 2767575 h 2767574"/>
                <a:gd name="connsiteX2" fmla="*/ 3823325 w 4679242"/>
                <a:gd name="connsiteY2" fmla="*/ 2724284 h 2767574"/>
                <a:gd name="connsiteX3" fmla="*/ 3157242 w 4679242"/>
                <a:gd name="connsiteY3" fmla="*/ 2724284 h 2767574"/>
                <a:gd name="connsiteX4" fmla="*/ 3157242 w 4679242"/>
                <a:gd name="connsiteY4" fmla="*/ 2690975 h 2767574"/>
                <a:gd name="connsiteX5" fmla="*/ 3020692 w 4679242"/>
                <a:gd name="connsiteY5" fmla="*/ 2690975 h 2767574"/>
                <a:gd name="connsiteX6" fmla="*/ 3020692 w 4679242"/>
                <a:gd name="connsiteY6" fmla="*/ 2634358 h 2767574"/>
                <a:gd name="connsiteX7" fmla="*/ 2970733 w 4679242"/>
                <a:gd name="connsiteY7" fmla="*/ 2634358 h 2767574"/>
                <a:gd name="connsiteX8" fmla="*/ 2970733 w 4679242"/>
                <a:gd name="connsiteY8" fmla="*/ 2591067 h 2767574"/>
                <a:gd name="connsiteX9" fmla="*/ 2611050 w 4679242"/>
                <a:gd name="connsiteY9" fmla="*/ 2591067 h 2767574"/>
                <a:gd name="connsiteX10" fmla="*/ 2611050 w 4679242"/>
                <a:gd name="connsiteY10" fmla="*/ 2561092 h 2767574"/>
                <a:gd name="connsiteX11" fmla="*/ 2434533 w 4679242"/>
                <a:gd name="connsiteY11" fmla="*/ 2561092 h 2767574"/>
                <a:gd name="connsiteX12" fmla="*/ 2434533 w 4679242"/>
                <a:gd name="connsiteY12" fmla="*/ 2531117 h 2767574"/>
                <a:gd name="connsiteX13" fmla="*/ 2234708 w 4679242"/>
                <a:gd name="connsiteY13" fmla="*/ 2531117 h 2767574"/>
                <a:gd name="connsiteX14" fmla="*/ 2234708 w 4679242"/>
                <a:gd name="connsiteY14" fmla="*/ 2497817 h 2767574"/>
                <a:gd name="connsiteX15" fmla="*/ 2191417 w 4679242"/>
                <a:gd name="connsiteY15" fmla="*/ 2497817 h 2767574"/>
                <a:gd name="connsiteX16" fmla="*/ 2191417 w 4679242"/>
                <a:gd name="connsiteY16" fmla="*/ 2434533 h 2767574"/>
                <a:gd name="connsiteX17" fmla="*/ 2141458 w 4679242"/>
                <a:gd name="connsiteY17" fmla="*/ 2434533 h 2767574"/>
                <a:gd name="connsiteX18" fmla="*/ 2141458 w 4679242"/>
                <a:gd name="connsiteY18" fmla="*/ 2331292 h 2767574"/>
                <a:gd name="connsiteX19" fmla="*/ 2121475 w 4679242"/>
                <a:gd name="connsiteY19" fmla="*/ 2331292 h 2767574"/>
                <a:gd name="connsiteX20" fmla="*/ 2121475 w 4679242"/>
                <a:gd name="connsiteY20" fmla="*/ 2238042 h 2767574"/>
                <a:gd name="connsiteX21" fmla="*/ 2058200 w 4679242"/>
                <a:gd name="connsiteY21" fmla="*/ 2238042 h 2767574"/>
                <a:gd name="connsiteX22" fmla="*/ 2058200 w 4679242"/>
                <a:gd name="connsiteY22" fmla="*/ 2214725 h 2767574"/>
                <a:gd name="connsiteX23" fmla="*/ 1934975 w 4679242"/>
                <a:gd name="connsiteY23" fmla="*/ 2214725 h 2767574"/>
                <a:gd name="connsiteX24" fmla="*/ 1934975 w 4679242"/>
                <a:gd name="connsiteY24" fmla="*/ 2158108 h 2767574"/>
                <a:gd name="connsiteX25" fmla="*/ 1768450 w 4679242"/>
                <a:gd name="connsiteY25" fmla="*/ 2158108 h 2767574"/>
                <a:gd name="connsiteX26" fmla="*/ 1768450 w 4679242"/>
                <a:gd name="connsiteY26" fmla="*/ 2034883 h 2767574"/>
                <a:gd name="connsiteX27" fmla="*/ 1721825 w 4679242"/>
                <a:gd name="connsiteY27" fmla="*/ 2034883 h 2767574"/>
                <a:gd name="connsiteX28" fmla="*/ 1721825 w 4679242"/>
                <a:gd name="connsiteY28" fmla="*/ 1948291 h 2767574"/>
                <a:gd name="connsiteX29" fmla="*/ 1708509 w 4679242"/>
                <a:gd name="connsiteY29" fmla="*/ 1948291 h 2767574"/>
                <a:gd name="connsiteX30" fmla="*/ 1708509 w 4679242"/>
                <a:gd name="connsiteY30" fmla="*/ 1788433 h 2767574"/>
                <a:gd name="connsiteX31" fmla="*/ 1685192 w 4679242"/>
                <a:gd name="connsiteY31" fmla="*/ 1788433 h 2767574"/>
                <a:gd name="connsiteX32" fmla="*/ 1685192 w 4679242"/>
                <a:gd name="connsiteY32" fmla="*/ 1751800 h 2767574"/>
                <a:gd name="connsiteX33" fmla="*/ 1658550 w 4679242"/>
                <a:gd name="connsiteY33" fmla="*/ 1751800 h 2767574"/>
                <a:gd name="connsiteX34" fmla="*/ 1658550 w 4679242"/>
                <a:gd name="connsiteY34" fmla="*/ 1731816 h 2767574"/>
                <a:gd name="connsiteX35" fmla="*/ 1628575 w 4679242"/>
                <a:gd name="connsiteY35" fmla="*/ 1731816 h 2767574"/>
                <a:gd name="connsiteX36" fmla="*/ 1628575 w 4679242"/>
                <a:gd name="connsiteY36" fmla="*/ 1698517 h 2767574"/>
                <a:gd name="connsiteX37" fmla="*/ 1538649 w 4679242"/>
                <a:gd name="connsiteY37" fmla="*/ 1698517 h 2767574"/>
                <a:gd name="connsiteX38" fmla="*/ 1538649 w 4679242"/>
                <a:gd name="connsiteY38" fmla="*/ 1671866 h 2767574"/>
                <a:gd name="connsiteX39" fmla="*/ 1478709 w 4679242"/>
                <a:gd name="connsiteY39" fmla="*/ 1671866 h 2767574"/>
                <a:gd name="connsiteX40" fmla="*/ 1478709 w 4679242"/>
                <a:gd name="connsiteY40" fmla="*/ 1638567 h 2767574"/>
                <a:gd name="connsiteX41" fmla="*/ 1425416 w 4679242"/>
                <a:gd name="connsiteY41" fmla="*/ 1638567 h 2767574"/>
                <a:gd name="connsiteX42" fmla="*/ 1425416 w 4679242"/>
                <a:gd name="connsiteY42" fmla="*/ 1615250 h 2767574"/>
                <a:gd name="connsiteX43" fmla="*/ 1372133 w 4679242"/>
                <a:gd name="connsiteY43" fmla="*/ 1615250 h 2767574"/>
                <a:gd name="connsiteX44" fmla="*/ 1372133 w 4679242"/>
                <a:gd name="connsiteY44" fmla="*/ 1595276 h 2767574"/>
                <a:gd name="connsiteX45" fmla="*/ 1342158 w 4679242"/>
                <a:gd name="connsiteY45" fmla="*/ 1595276 h 2767574"/>
                <a:gd name="connsiteX46" fmla="*/ 1342158 w 4679242"/>
                <a:gd name="connsiteY46" fmla="*/ 1565300 h 2767574"/>
                <a:gd name="connsiteX47" fmla="*/ 1285542 w 4679242"/>
                <a:gd name="connsiteY47" fmla="*/ 1565300 h 2767574"/>
                <a:gd name="connsiteX48" fmla="*/ 1285542 w 4679242"/>
                <a:gd name="connsiteY48" fmla="*/ 1458725 h 2767574"/>
                <a:gd name="connsiteX49" fmla="*/ 1252242 w 4679242"/>
                <a:gd name="connsiteY49" fmla="*/ 1458725 h 2767574"/>
                <a:gd name="connsiteX50" fmla="*/ 1252242 w 4679242"/>
                <a:gd name="connsiteY50" fmla="*/ 1375467 h 2767574"/>
                <a:gd name="connsiteX51" fmla="*/ 1218933 w 4679242"/>
                <a:gd name="connsiteY51" fmla="*/ 1375467 h 2767574"/>
                <a:gd name="connsiteX52" fmla="*/ 1218933 w 4679242"/>
                <a:gd name="connsiteY52" fmla="*/ 1335500 h 2767574"/>
                <a:gd name="connsiteX53" fmla="*/ 1092375 w 4679242"/>
                <a:gd name="connsiteY53" fmla="*/ 1335500 h 2767574"/>
                <a:gd name="connsiteX54" fmla="*/ 1092375 w 4679242"/>
                <a:gd name="connsiteY54" fmla="*/ 1278884 h 2767574"/>
                <a:gd name="connsiteX55" fmla="*/ 982475 w 4679242"/>
                <a:gd name="connsiteY55" fmla="*/ 1278884 h 2767574"/>
                <a:gd name="connsiteX56" fmla="*/ 982475 w 4679242"/>
                <a:gd name="connsiteY56" fmla="*/ 1248909 h 2767574"/>
                <a:gd name="connsiteX57" fmla="*/ 922526 w 4679242"/>
                <a:gd name="connsiteY57" fmla="*/ 1248909 h 2767574"/>
                <a:gd name="connsiteX58" fmla="*/ 922526 w 4679242"/>
                <a:gd name="connsiteY58" fmla="*/ 1198950 h 2767574"/>
                <a:gd name="connsiteX59" fmla="*/ 889222 w 4679242"/>
                <a:gd name="connsiteY59" fmla="*/ 1198950 h 2767574"/>
                <a:gd name="connsiteX60" fmla="*/ 889222 w 4679242"/>
                <a:gd name="connsiteY60" fmla="*/ 1129008 h 2767574"/>
                <a:gd name="connsiteX61" fmla="*/ 839266 w 4679242"/>
                <a:gd name="connsiteY61" fmla="*/ 1129008 h 2767574"/>
                <a:gd name="connsiteX62" fmla="*/ 839266 w 4679242"/>
                <a:gd name="connsiteY62" fmla="*/ 972483 h 2767574"/>
                <a:gd name="connsiteX63" fmla="*/ 795970 w 4679242"/>
                <a:gd name="connsiteY63" fmla="*/ 972483 h 2767574"/>
                <a:gd name="connsiteX64" fmla="*/ 795970 w 4679242"/>
                <a:gd name="connsiteY64" fmla="*/ 922527 h 2767574"/>
                <a:gd name="connsiteX65" fmla="*/ 769327 w 4679242"/>
                <a:gd name="connsiteY65" fmla="*/ 922527 h 2767574"/>
                <a:gd name="connsiteX66" fmla="*/ 769327 w 4679242"/>
                <a:gd name="connsiteY66" fmla="*/ 832605 h 2767574"/>
                <a:gd name="connsiteX67" fmla="*/ 696057 w 4679242"/>
                <a:gd name="connsiteY67" fmla="*/ 832605 h 2767574"/>
                <a:gd name="connsiteX68" fmla="*/ 696057 w 4679242"/>
                <a:gd name="connsiteY68" fmla="*/ 782648 h 2767574"/>
                <a:gd name="connsiteX69" fmla="*/ 656093 w 4679242"/>
                <a:gd name="connsiteY69" fmla="*/ 782648 h 2767574"/>
                <a:gd name="connsiteX70" fmla="*/ 656093 w 4679242"/>
                <a:gd name="connsiteY70" fmla="*/ 756005 h 2767574"/>
                <a:gd name="connsiteX71" fmla="*/ 632780 w 4679242"/>
                <a:gd name="connsiteY71" fmla="*/ 756005 h 2767574"/>
                <a:gd name="connsiteX72" fmla="*/ 632780 w 4679242"/>
                <a:gd name="connsiteY72" fmla="*/ 732693 h 2767574"/>
                <a:gd name="connsiteX73" fmla="*/ 622788 w 4679242"/>
                <a:gd name="connsiteY73" fmla="*/ 732693 h 2767574"/>
                <a:gd name="connsiteX74" fmla="*/ 622788 w 4679242"/>
                <a:gd name="connsiteY74" fmla="*/ 706049 h 2767574"/>
                <a:gd name="connsiteX75" fmla="*/ 572833 w 4679242"/>
                <a:gd name="connsiteY75" fmla="*/ 706049 h 2767574"/>
                <a:gd name="connsiteX76" fmla="*/ 572833 w 4679242"/>
                <a:gd name="connsiteY76" fmla="*/ 676075 h 2767574"/>
                <a:gd name="connsiteX77" fmla="*/ 536198 w 4679242"/>
                <a:gd name="connsiteY77" fmla="*/ 676075 h 2767574"/>
                <a:gd name="connsiteX78" fmla="*/ 536198 w 4679242"/>
                <a:gd name="connsiteY78" fmla="*/ 629449 h 2767574"/>
                <a:gd name="connsiteX79" fmla="*/ 469589 w 4679242"/>
                <a:gd name="connsiteY79" fmla="*/ 629449 h 2767574"/>
                <a:gd name="connsiteX80" fmla="*/ 469589 w 4679242"/>
                <a:gd name="connsiteY80" fmla="*/ 622788 h 2767574"/>
                <a:gd name="connsiteX81" fmla="*/ 456268 w 4679242"/>
                <a:gd name="connsiteY81" fmla="*/ 622788 h 2767574"/>
                <a:gd name="connsiteX82" fmla="*/ 456268 w 4679242"/>
                <a:gd name="connsiteY82" fmla="*/ 502893 h 2767574"/>
                <a:gd name="connsiteX83" fmla="*/ 439616 w 4679242"/>
                <a:gd name="connsiteY83" fmla="*/ 502893 h 2767574"/>
                <a:gd name="connsiteX84" fmla="*/ 439616 w 4679242"/>
                <a:gd name="connsiteY84" fmla="*/ 369677 h 2767574"/>
                <a:gd name="connsiteX85" fmla="*/ 409642 w 4679242"/>
                <a:gd name="connsiteY85" fmla="*/ 369677 h 2767574"/>
                <a:gd name="connsiteX86" fmla="*/ 409642 w 4679242"/>
                <a:gd name="connsiteY86" fmla="*/ 286416 h 2767574"/>
                <a:gd name="connsiteX87" fmla="*/ 369677 w 4679242"/>
                <a:gd name="connsiteY87" fmla="*/ 286416 h 2767574"/>
                <a:gd name="connsiteX88" fmla="*/ 369677 w 4679242"/>
                <a:gd name="connsiteY88" fmla="*/ 163191 h 2767574"/>
                <a:gd name="connsiteX89" fmla="*/ 346363 w 4679242"/>
                <a:gd name="connsiteY89" fmla="*/ 163191 h 2767574"/>
                <a:gd name="connsiteX90" fmla="*/ 346363 w 4679242"/>
                <a:gd name="connsiteY90" fmla="*/ 103243 h 2767574"/>
                <a:gd name="connsiteX91" fmla="*/ 163191 w 4679242"/>
                <a:gd name="connsiteY91" fmla="*/ 103243 h 2767574"/>
                <a:gd name="connsiteX92" fmla="*/ 163191 w 4679242"/>
                <a:gd name="connsiteY92" fmla="*/ 39965 h 2767574"/>
                <a:gd name="connsiteX93" fmla="*/ 146538 w 4679242"/>
                <a:gd name="connsiteY93" fmla="*/ 39965 h 2767574"/>
                <a:gd name="connsiteX94" fmla="*/ 146538 w 4679242"/>
                <a:gd name="connsiteY94" fmla="*/ 0 h 2767574"/>
                <a:gd name="connsiteX95" fmla="*/ 0 w 4679242"/>
                <a:gd name="connsiteY95" fmla="*/ 0 h 27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679242" h="2767574">
                  <a:moveTo>
                    <a:pt x="4679242" y="2767575"/>
                  </a:moveTo>
                  <a:lnTo>
                    <a:pt x="3823325" y="2767575"/>
                  </a:lnTo>
                  <a:lnTo>
                    <a:pt x="3823325" y="2724284"/>
                  </a:lnTo>
                  <a:lnTo>
                    <a:pt x="3157242" y="2724284"/>
                  </a:lnTo>
                  <a:lnTo>
                    <a:pt x="3157242" y="2690975"/>
                  </a:lnTo>
                  <a:lnTo>
                    <a:pt x="3020692" y="2690975"/>
                  </a:lnTo>
                  <a:lnTo>
                    <a:pt x="3020692" y="2634358"/>
                  </a:lnTo>
                  <a:lnTo>
                    <a:pt x="2970733" y="2634358"/>
                  </a:lnTo>
                  <a:lnTo>
                    <a:pt x="2970733" y="2591067"/>
                  </a:lnTo>
                  <a:lnTo>
                    <a:pt x="2611050" y="2591067"/>
                  </a:lnTo>
                  <a:lnTo>
                    <a:pt x="2611050" y="2561092"/>
                  </a:lnTo>
                  <a:lnTo>
                    <a:pt x="2434533" y="2561092"/>
                  </a:lnTo>
                  <a:lnTo>
                    <a:pt x="2434533" y="2531117"/>
                  </a:lnTo>
                  <a:lnTo>
                    <a:pt x="2234708" y="2531117"/>
                  </a:lnTo>
                  <a:lnTo>
                    <a:pt x="2234708" y="2497817"/>
                  </a:lnTo>
                  <a:lnTo>
                    <a:pt x="2191417" y="2497817"/>
                  </a:lnTo>
                  <a:lnTo>
                    <a:pt x="2191417" y="2434533"/>
                  </a:lnTo>
                  <a:lnTo>
                    <a:pt x="2141458" y="2434533"/>
                  </a:lnTo>
                  <a:lnTo>
                    <a:pt x="2141458" y="2331292"/>
                  </a:lnTo>
                  <a:lnTo>
                    <a:pt x="2121475" y="2331292"/>
                  </a:lnTo>
                  <a:lnTo>
                    <a:pt x="2121475" y="2238042"/>
                  </a:lnTo>
                  <a:lnTo>
                    <a:pt x="2058200" y="2238042"/>
                  </a:lnTo>
                  <a:lnTo>
                    <a:pt x="2058200" y="2214725"/>
                  </a:lnTo>
                  <a:lnTo>
                    <a:pt x="1934975" y="2214725"/>
                  </a:lnTo>
                  <a:lnTo>
                    <a:pt x="1934975" y="2158108"/>
                  </a:lnTo>
                  <a:lnTo>
                    <a:pt x="1768450" y="2158108"/>
                  </a:lnTo>
                  <a:lnTo>
                    <a:pt x="1768450" y="2034883"/>
                  </a:lnTo>
                  <a:lnTo>
                    <a:pt x="1721825" y="2034883"/>
                  </a:lnTo>
                  <a:lnTo>
                    <a:pt x="1721825" y="1948291"/>
                  </a:lnTo>
                  <a:lnTo>
                    <a:pt x="1708509" y="1948291"/>
                  </a:lnTo>
                  <a:lnTo>
                    <a:pt x="1708509" y="1788433"/>
                  </a:lnTo>
                  <a:lnTo>
                    <a:pt x="1685192" y="1788433"/>
                  </a:lnTo>
                  <a:lnTo>
                    <a:pt x="1685192" y="1751800"/>
                  </a:lnTo>
                  <a:lnTo>
                    <a:pt x="1658550" y="1751800"/>
                  </a:lnTo>
                  <a:lnTo>
                    <a:pt x="1658550" y="1731816"/>
                  </a:lnTo>
                  <a:lnTo>
                    <a:pt x="1628575" y="1731816"/>
                  </a:lnTo>
                  <a:lnTo>
                    <a:pt x="1628575" y="1698517"/>
                  </a:lnTo>
                  <a:lnTo>
                    <a:pt x="1538649" y="1698517"/>
                  </a:lnTo>
                  <a:lnTo>
                    <a:pt x="1538649" y="1671866"/>
                  </a:lnTo>
                  <a:lnTo>
                    <a:pt x="1478709" y="1671866"/>
                  </a:lnTo>
                  <a:lnTo>
                    <a:pt x="1478709" y="1638567"/>
                  </a:lnTo>
                  <a:lnTo>
                    <a:pt x="1425416" y="1638567"/>
                  </a:lnTo>
                  <a:lnTo>
                    <a:pt x="1425416" y="1615250"/>
                  </a:lnTo>
                  <a:lnTo>
                    <a:pt x="1372133" y="1615250"/>
                  </a:lnTo>
                  <a:lnTo>
                    <a:pt x="1372133" y="1595276"/>
                  </a:lnTo>
                  <a:lnTo>
                    <a:pt x="1342158" y="1595276"/>
                  </a:lnTo>
                  <a:lnTo>
                    <a:pt x="1342158" y="1565300"/>
                  </a:lnTo>
                  <a:lnTo>
                    <a:pt x="1285542" y="1565300"/>
                  </a:lnTo>
                  <a:lnTo>
                    <a:pt x="1285542" y="1458725"/>
                  </a:lnTo>
                  <a:lnTo>
                    <a:pt x="1252242" y="1458725"/>
                  </a:lnTo>
                  <a:lnTo>
                    <a:pt x="1252242" y="1375467"/>
                  </a:lnTo>
                  <a:lnTo>
                    <a:pt x="1218933" y="1375467"/>
                  </a:lnTo>
                  <a:lnTo>
                    <a:pt x="1218933" y="1335500"/>
                  </a:lnTo>
                  <a:lnTo>
                    <a:pt x="1092375" y="1335500"/>
                  </a:lnTo>
                  <a:lnTo>
                    <a:pt x="1092375" y="1278884"/>
                  </a:lnTo>
                  <a:lnTo>
                    <a:pt x="982475" y="1278884"/>
                  </a:lnTo>
                  <a:lnTo>
                    <a:pt x="982475" y="1248909"/>
                  </a:lnTo>
                  <a:lnTo>
                    <a:pt x="922526" y="1248909"/>
                  </a:lnTo>
                  <a:lnTo>
                    <a:pt x="922526" y="1198950"/>
                  </a:lnTo>
                  <a:lnTo>
                    <a:pt x="889222" y="1198950"/>
                  </a:lnTo>
                  <a:lnTo>
                    <a:pt x="889222" y="1129008"/>
                  </a:lnTo>
                  <a:lnTo>
                    <a:pt x="839266" y="1129008"/>
                  </a:lnTo>
                  <a:lnTo>
                    <a:pt x="839266" y="972483"/>
                  </a:lnTo>
                  <a:lnTo>
                    <a:pt x="795970" y="972483"/>
                  </a:lnTo>
                  <a:lnTo>
                    <a:pt x="795970" y="922527"/>
                  </a:lnTo>
                  <a:lnTo>
                    <a:pt x="769327" y="922527"/>
                  </a:lnTo>
                  <a:lnTo>
                    <a:pt x="769327" y="832605"/>
                  </a:lnTo>
                  <a:lnTo>
                    <a:pt x="696057" y="832605"/>
                  </a:lnTo>
                  <a:lnTo>
                    <a:pt x="696057" y="782648"/>
                  </a:lnTo>
                  <a:lnTo>
                    <a:pt x="656093" y="782648"/>
                  </a:lnTo>
                  <a:lnTo>
                    <a:pt x="656093" y="756005"/>
                  </a:lnTo>
                  <a:lnTo>
                    <a:pt x="632780" y="756005"/>
                  </a:lnTo>
                  <a:lnTo>
                    <a:pt x="632780" y="732693"/>
                  </a:lnTo>
                  <a:lnTo>
                    <a:pt x="622788" y="732693"/>
                  </a:lnTo>
                  <a:lnTo>
                    <a:pt x="622788" y="706049"/>
                  </a:lnTo>
                  <a:lnTo>
                    <a:pt x="572833" y="706049"/>
                  </a:lnTo>
                  <a:lnTo>
                    <a:pt x="572833" y="676075"/>
                  </a:lnTo>
                  <a:lnTo>
                    <a:pt x="536198" y="676075"/>
                  </a:lnTo>
                  <a:lnTo>
                    <a:pt x="536198" y="629449"/>
                  </a:lnTo>
                  <a:lnTo>
                    <a:pt x="469589" y="629449"/>
                  </a:lnTo>
                  <a:lnTo>
                    <a:pt x="469589" y="622788"/>
                  </a:lnTo>
                  <a:lnTo>
                    <a:pt x="456268" y="622788"/>
                  </a:lnTo>
                  <a:lnTo>
                    <a:pt x="456268" y="502893"/>
                  </a:lnTo>
                  <a:lnTo>
                    <a:pt x="439616" y="502893"/>
                  </a:lnTo>
                  <a:lnTo>
                    <a:pt x="439616" y="369677"/>
                  </a:lnTo>
                  <a:lnTo>
                    <a:pt x="409642" y="369677"/>
                  </a:lnTo>
                  <a:lnTo>
                    <a:pt x="409642" y="286416"/>
                  </a:lnTo>
                  <a:lnTo>
                    <a:pt x="369677" y="286416"/>
                  </a:lnTo>
                  <a:lnTo>
                    <a:pt x="369677" y="163191"/>
                  </a:lnTo>
                  <a:lnTo>
                    <a:pt x="346363" y="163191"/>
                  </a:lnTo>
                  <a:lnTo>
                    <a:pt x="346363" y="103243"/>
                  </a:lnTo>
                  <a:lnTo>
                    <a:pt x="163191" y="103243"/>
                  </a:lnTo>
                  <a:lnTo>
                    <a:pt x="163191" y="39965"/>
                  </a:lnTo>
                  <a:lnTo>
                    <a:pt x="146538" y="39965"/>
                  </a:lnTo>
                  <a:lnTo>
                    <a:pt x="146538"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314">
              <a:extLst>
                <a:ext uri="{FF2B5EF4-FFF2-40B4-BE49-F238E27FC236}">
                  <a16:creationId xmlns:a16="http://schemas.microsoft.com/office/drawing/2014/main" id="{2A62DD75-C6E3-4BF3-B660-5F715D997F6A}"/>
                </a:ext>
              </a:extLst>
            </p:cNvPr>
            <p:cNvSpPr/>
            <p:nvPr/>
          </p:nvSpPr>
          <p:spPr>
            <a:xfrm>
              <a:off x="5329037" y="366587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Freeform: Shape 315">
              <a:extLst>
                <a:ext uri="{FF2B5EF4-FFF2-40B4-BE49-F238E27FC236}">
                  <a16:creationId xmlns:a16="http://schemas.microsoft.com/office/drawing/2014/main" id="{44A0D833-F413-4A84-882F-001F6DD464A4}"/>
                </a:ext>
              </a:extLst>
            </p:cNvPr>
            <p:cNvSpPr/>
            <p:nvPr/>
          </p:nvSpPr>
          <p:spPr>
            <a:xfrm>
              <a:off x="5367137" y="366587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Freeform: Shape 316">
              <a:extLst>
                <a:ext uri="{FF2B5EF4-FFF2-40B4-BE49-F238E27FC236}">
                  <a16:creationId xmlns:a16="http://schemas.microsoft.com/office/drawing/2014/main" id="{9FBE9351-8C38-4F96-B96C-428D0068BEBE}"/>
                </a:ext>
              </a:extLst>
            </p:cNvPr>
            <p:cNvSpPr/>
            <p:nvPr/>
          </p:nvSpPr>
          <p:spPr>
            <a:xfrm>
              <a:off x="5938637" y="44659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317">
              <a:extLst>
                <a:ext uri="{FF2B5EF4-FFF2-40B4-BE49-F238E27FC236}">
                  <a16:creationId xmlns:a16="http://schemas.microsoft.com/office/drawing/2014/main" id="{290E7E0A-F362-4766-B134-4178F591AF79}"/>
                </a:ext>
              </a:extLst>
            </p:cNvPr>
            <p:cNvSpPr/>
            <p:nvPr/>
          </p:nvSpPr>
          <p:spPr>
            <a:xfrm>
              <a:off x="6300596" y="45231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318">
              <a:extLst>
                <a:ext uri="{FF2B5EF4-FFF2-40B4-BE49-F238E27FC236}">
                  <a16:creationId xmlns:a16="http://schemas.microsoft.com/office/drawing/2014/main" id="{01D9CA91-36C3-4555-9FEB-96997DAC7F99}"/>
                </a:ext>
              </a:extLst>
            </p:cNvPr>
            <p:cNvSpPr/>
            <p:nvPr/>
          </p:nvSpPr>
          <p:spPr>
            <a:xfrm>
              <a:off x="6338696" y="45421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319">
              <a:extLst>
                <a:ext uri="{FF2B5EF4-FFF2-40B4-BE49-F238E27FC236}">
                  <a16:creationId xmlns:a16="http://schemas.microsoft.com/office/drawing/2014/main" id="{14115E5E-3F54-4500-B857-A72BEADE3CAE}"/>
                </a:ext>
              </a:extLst>
            </p:cNvPr>
            <p:cNvSpPr/>
            <p:nvPr/>
          </p:nvSpPr>
          <p:spPr>
            <a:xfrm>
              <a:off x="6395846" y="45802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320">
              <a:extLst>
                <a:ext uri="{FF2B5EF4-FFF2-40B4-BE49-F238E27FC236}">
                  <a16:creationId xmlns:a16="http://schemas.microsoft.com/office/drawing/2014/main" id="{32EFC9D8-97B8-4479-8320-CCCE6FAE52B1}"/>
                </a:ext>
              </a:extLst>
            </p:cNvPr>
            <p:cNvSpPr/>
            <p:nvPr/>
          </p:nvSpPr>
          <p:spPr>
            <a:xfrm>
              <a:off x="7100696" y="46945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321">
              <a:extLst>
                <a:ext uri="{FF2B5EF4-FFF2-40B4-BE49-F238E27FC236}">
                  <a16:creationId xmlns:a16="http://schemas.microsoft.com/office/drawing/2014/main" id="{73FFC5B2-882A-4F03-9732-A715E3F0A44B}"/>
                </a:ext>
              </a:extLst>
            </p:cNvPr>
            <p:cNvSpPr/>
            <p:nvPr/>
          </p:nvSpPr>
          <p:spPr>
            <a:xfrm>
              <a:off x="7157846" y="469458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322">
              <a:extLst>
                <a:ext uri="{FF2B5EF4-FFF2-40B4-BE49-F238E27FC236}">
                  <a16:creationId xmlns:a16="http://schemas.microsoft.com/office/drawing/2014/main" id="{690EDAB3-28E1-423A-9296-5F18B4F50F82}"/>
                </a:ext>
              </a:extLst>
            </p:cNvPr>
            <p:cNvSpPr/>
            <p:nvPr/>
          </p:nvSpPr>
          <p:spPr>
            <a:xfrm>
              <a:off x="791985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323">
              <a:extLst>
                <a:ext uri="{FF2B5EF4-FFF2-40B4-BE49-F238E27FC236}">
                  <a16:creationId xmlns:a16="http://schemas.microsoft.com/office/drawing/2014/main" id="{F9B1F775-1F86-47BC-8A06-C97A32B67938}"/>
                </a:ext>
              </a:extLst>
            </p:cNvPr>
            <p:cNvSpPr/>
            <p:nvPr/>
          </p:nvSpPr>
          <p:spPr>
            <a:xfrm>
              <a:off x="79770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324">
              <a:extLst>
                <a:ext uri="{FF2B5EF4-FFF2-40B4-BE49-F238E27FC236}">
                  <a16:creationId xmlns:a16="http://schemas.microsoft.com/office/drawing/2014/main" id="{3AE8AE88-6E31-4481-BBAE-724FF61CD578}"/>
                </a:ext>
              </a:extLst>
            </p:cNvPr>
            <p:cNvSpPr/>
            <p:nvPr/>
          </p:nvSpPr>
          <p:spPr>
            <a:xfrm>
              <a:off x="79770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325">
              <a:extLst>
                <a:ext uri="{FF2B5EF4-FFF2-40B4-BE49-F238E27FC236}">
                  <a16:creationId xmlns:a16="http://schemas.microsoft.com/office/drawing/2014/main" id="{5320FFA4-C4C7-442E-A958-40158366D155}"/>
                </a:ext>
              </a:extLst>
            </p:cNvPr>
            <p:cNvSpPr/>
            <p:nvPr/>
          </p:nvSpPr>
          <p:spPr>
            <a:xfrm>
              <a:off x="8434205" y="475173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1442599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1194MO: </a:t>
            </a:r>
            <a:r>
              <a:rPr lang="en-GB" dirty="0"/>
              <a:t>Canakinumab (CAN) + docetaxel (DTX) for the second- or third-line (2/3L) treatment of advanced non-small cell lung cancer (NSCLC): CANOPY-2 phase III results </a:t>
            </a:r>
            <a:r>
              <a:rPr lang="en-US" dirty="0"/>
              <a:t>– Paz-Ares L, et al</a:t>
            </a:r>
          </a:p>
        </p:txBody>
      </p:sp>
      <p:sp>
        <p:nvSpPr>
          <p:cNvPr id="3" name="Content Placeholder 2"/>
          <p:cNvSpPr>
            <a:spLocks noGrp="1"/>
          </p:cNvSpPr>
          <p:nvPr>
            <p:ph idx="1"/>
          </p:nvPr>
        </p:nvSpPr>
        <p:spPr/>
        <p:txBody>
          <a:bodyPr/>
          <a:lstStyle/>
          <a:p>
            <a:r>
              <a:rPr lang="en-US" b="1" dirty="0"/>
              <a:t>Key results (cont.)</a:t>
            </a:r>
          </a:p>
          <a:p>
            <a:pPr>
              <a:spcBef>
                <a:spcPts val="28200"/>
              </a:spcBef>
            </a:pPr>
            <a:r>
              <a:rPr lang="en-US" b="1" dirty="0"/>
              <a:t>Conclusions</a:t>
            </a:r>
          </a:p>
          <a:p>
            <a:pPr lvl="1"/>
            <a:r>
              <a:rPr lang="en-US" dirty="0"/>
              <a:t>In patients with advanced NSCLC, the addition of canakinumab to chemotherapy did not provide improvement in OS and PFS over chemotherapy alone and the safety profile was comparable to previous findings</a:t>
            </a:r>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1194MO</a:t>
            </a:r>
          </a:p>
        </p:txBody>
      </p:sp>
      <p:graphicFrame>
        <p:nvGraphicFramePr>
          <p:cNvPr id="7" name="Table 6"/>
          <p:cNvGraphicFramePr>
            <a:graphicFrameLocks noGrp="1"/>
          </p:cNvGraphicFramePr>
          <p:nvPr>
            <p:extLst>
              <p:ext uri="{D42A27DB-BD31-4B8C-83A1-F6EECF244321}">
                <p14:modId xmlns:p14="http://schemas.microsoft.com/office/powerpoint/2010/main" val="3570423144"/>
              </p:ext>
            </p:extLst>
          </p:nvPr>
        </p:nvGraphicFramePr>
        <p:xfrm>
          <a:off x="1567904" y="1651767"/>
          <a:ext cx="9056192" cy="3341026"/>
        </p:xfrm>
        <a:graphic>
          <a:graphicData uri="http://schemas.openxmlformats.org/drawingml/2006/table">
            <a:tbl>
              <a:tblPr firstRow="1" bandRow="1">
                <a:tableStyleId>{69012ECD-51FC-41F1-AA8D-1B2483CD663E}</a:tableStyleId>
              </a:tblPr>
              <a:tblGrid>
                <a:gridCol w="3185018">
                  <a:extLst>
                    <a:ext uri="{9D8B030D-6E8A-4147-A177-3AD203B41FA5}">
                      <a16:colId xmlns:a16="http://schemas.microsoft.com/office/drawing/2014/main" val="1739847550"/>
                    </a:ext>
                  </a:extLst>
                </a:gridCol>
                <a:gridCol w="978529">
                  <a:extLst>
                    <a:ext uri="{9D8B030D-6E8A-4147-A177-3AD203B41FA5}">
                      <a16:colId xmlns:a16="http://schemas.microsoft.com/office/drawing/2014/main" val="3008531950"/>
                    </a:ext>
                  </a:extLst>
                </a:gridCol>
                <a:gridCol w="978529">
                  <a:extLst>
                    <a:ext uri="{9D8B030D-6E8A-4147-A177-3AD203B41FA5}">
                      <a16:colId xmlns:a16="http://schemas.microsoft.com/office/drawing/2014/main" val="2420273861"/>
                    </a:ext>
                  </a:extLst>
                </a:gridCol>
                <a:gridCol w="978529">
                  <a:extLst>
                    <a:ext uri="{9D8B030D-6E8A-4147-A177-3AD203B41FA5}">
                      <a16:colId xmlns:a16="http://schemas.microsoft.com/office/drawing/2014/main" val="3513854051"/>
                    </a:ext>
                  </a:extLst>
                </a:gridCol>
                <a:gridCol w="978529">
                  <a:extLst>
                    <a:ext uri="{9D8B030D-6E8A-4147-A177-3AD203B41FA5}">
                      <a16:colId xmlns:a16="http://schemas.microsoft.com/office/drawing/2014/main" val="3079949534"/>
                    </a:ext>
                  </a:extLst>
                </a:gridCol>
                <a:gridCol w="978529">
                  <a:extLst>
                    <a:ext uri="{9D8B030D-6E8A-4147-A177-3AD203B41FA5}">
                      <a16:colId xmlns:a16="http://schemas.microsoft.com/office/drawing/2014/main" val="3085665194"/>
                    </a:ext>
                  </a:extLst>
                </a:gridCol>
                <a:gridCol w="978529">
                  <a:extLst>
                    <a:ext uri="{9D8B030D-6E8A-4147-A177-3AD203B41FA5}">
                      <a16:colId xmlns:a16="http://schemas.microsoft.com/office/drawing/2014/main" val="3943616016"/>
                    </a:ext>
                  </a:extLst>
                </a:gridCol>
              </a:tblGrid>
              <a:tr h="181582">
                <a:tc>
                  <a:txBody>
                    <a:bodyPr/>
                    <a:lstStyle/>
                    <a:p>
                      <a:pPr algn="l"/>
                      <a:endParaRPr lang="en-US" sz="1200" dirty="0">
                        <a:solidFill>
                          <a:schemeClr val="tx2"/>
                        </a:solidFill>
                      </a:endParaRPr>
                    </a:p>
                  </a:txBody>
                  <a:tcPr anchor="b"/>
                </a:tc>
                <a:tc gridSpan="3">
                  <a:txBody>
                    <a:bodyPr/>
                    <a:lstStyle/>
                    <a:p>
                      <a:pPr algn="ctr"/>
                      <a:r>
                        <a:rPr lang="en-US" sz="1200" b="1" dirty="0">
                          <a:solidFill>
                            <a:schemeClr val="tx2"/>
                          </a:solidFill>
                        </a:rPr>
                        <a:t>Canakinumab</a:t>
                      </a:r>
                      <a:r>
                        <a:rPr lang="en-US" sz="1200" b="1" baseline="0" dirty="0">
                          <a:solidFill>
                            <a:schemeClr val="tx2"/>
                          </a:solidFill>
                        </a:rPr>
                        <a:t> + docetaxel </a:t>
                      </a:r>
                      <a:endParaRPr lang="en-US" sz="1200" b="1" dirty="0">
                        <a:solidFill>
                          <a:schemeClr val="tx2"/>
                        </a:solidFill>
                      </a:endParaRPr>
                    </a:p>
                  </a:txBody>
                  <a:tcPr anchor="ctr"/>
                </a:tc>
                <a:tc hMerge="1">
                  <a:txBody>
                    <a:bodyPr/>
                    <a:lstStyle/>
                    <a:p>
                      <a:pPr algn="ctr"/>
                      <a:endParaRPr lang="en-US" sz="1200" dirty="0">
                        <a:solidFill>
                          <a:schemeClr val="tx2"/>
                        </a:solidFill>
                      </a:endParaRPr>
                    </a:p>
                  </a:txBody>
                  <a:tcPr anchor="ctr"/>
                </a:tc>
                <a:tc hMerge="1">
                  <a:txBody>
                    <a:bodyPr/>
                    <a:lstStyle/>
                    <a:p>
                      <a:pPr algn="ctr"/>
                      <a:endParaRPr lang="en-US" sz="1200" b="1" dirty="0">
                        <a:solidFill>
                          <a:schemeClr val="tx2"/>
                        </a:solidFill>
                      </a:endParaRPr>
                    </a:p>
                  </a:txBody>
                  <a:tcPr anchor="ctr"/>
                </a:tc>
                <a:tc gridSpan="3">
                  <a:txBody>
                    <a:bodyPr/>
                    <a:lstStyle/>
                    <a:p>
                      <a:pPr algn="ctr"/>
                      <a:r>
                        <a:rPr lang="en-US" sz="1200" b="1" dirty="0">
                          <a:solidFill>
                            <a:schemeClr val="tx2"/>
                          </a:solidFill>
                        </a:rPr>
                        <a:t>Placebo + docetaxel</a:t>
                      </a:r>
                    </a:p>
                  </a:txBody>
                  <a:tcPr anchor="ctr"/>
                </a:tc>
                <a:tc hMerge="1">
                  <a:txBody>
                    <a:bodyPr/>
                    <a:lstStyle/>
                    <a:p>
                      <a:pPr algn="ctr"/>
                      <a:endParaRPr lang="en-US" sz="1200" b="1" dirty="0">
                        <a:solidFill>
                          <a:schemeClr val="tx2"/>
                        </a:solidFill>
                      </a:endParaRPr>
                    </a:p>
                  </a:txBody>
                  <a:tcPr anchor="ctr"/>
                </a:tc>
                <a:tc hMerge="1">
                  <a:txBody>
                    <a:bodyPr/>
                    <a:lstStyle/>
                    <a:p>
                      <a:pPr algn="ctr"/>
                      <a:endParaRPr lang="en-US" sz="1200" b="1" dirty="0">
                        <a:solidFill>
                          <a:schemeClr val="tx2"/>
                        </a:solidFill>
                      </a:endParaRPr>
                    </a:p>
                  </a:txBody>
                  <a:tcPr anchor="ctr"/>
                </a:tc>
                <a:extLst>
                  <a:ext uri="{0D108BD9-81ED-4DB2-BD59-A6C34878D82A}">
                    <a16:rowId xmlns:a16="http://schemas.microsoft.com/office/drawing/2014/main" val="2118980697"/>
                  </a:ext>
                </a:extLst>
              </a:tr>
              <a:tr h="181582">
                <a:tc>
                  <a:txBody>
                    <a:bodyPr/>
                    <a:lstStyle/>
                    <a:p>
                      <a:pPr algn="l"/>
                      <a:r>
                        <a:rPr lang="en-US" sz="1200" b="1" dirty="0">
                          <a:solidFill>
                            <a:schemeClr val="tx2"/>
                          </a:solidFill>
                        </a:rPr>
                        <a:t>AEs, n (%)</a:t>
                      </a:r>
                    </a:p>
                  </a:txBody>
                  <a:tcPr anchor="b">
                    <a:solidFill>
                      <a:schemeClr val="accent1"/>
                    </a:solidFill>
                  </a:tcPr>
                </a:tc>
                <a:tc>
                  <a:txBody>
                    <a:bodyPr/>
                    <a:lstStyle/>
                    <a:p>
                      <a:pPr algn="ctr"/>
                      <a:r>
                        <a:rPr lang="en-US" sz="1200" b="1" dirty="0">
                          <a:solidFill>
                            <a:schemeClr val="tx2"/>
                          </a:solidFill>
                        </a:rPr>
                        <a:t>Any grade</a:t>
                      </a:r>
                    </a:p>
                  </a:txBody>
                  <a:tcPr anchor="ctr">
                    <a:solidFill>
                      <a:schemeClr val="accent1"/>
                    </a:solidFill>
                  </a:tcPr>
                </a:tc>
                <a:tc>
                  <a:txBody>
                    <a:bodyPr/>
                    <a:lstStyle/>
                    <a:p>
                      <a:pPr algn="ctr"/>
                      <a:r>
                        <a:rPr lang="en-US" sz="1200" b="1" dirty="0">
                          <a:solidFill>
                            <a:schemeClr val="tx2"/>
                          </a:solidFill>
                        </a:rPr>
                        <a:t>Grade 3/4</a:t>
                      </a:r>
                    </a:p>
                  </a:txBody>
                  <a:tcPr anchor="ctr">
                    <a:solidFill>
                      <a:schemeClr val="accent1"/>
                    </a:solidFill>
                  </a:tcPr>
                </a:tc>
                <a:tc>
                  <a:txBody>
                    <a:bodyPr/>
                    <a:lstStyle/>
                    <a:p>
                      <a:pPr algn="ctr"/>
                      <a:r>
                        <a:rPr lang="en-US" sz="1200" b="1" dirty="0">
                          <a:solidFill>
                            <a:schemeClr val="tx2"/>
                          </a:solidFill>
                        </a:rPr>
                        <a:t>Grade 5</a:t>
                      </a:r>
                    </a:p>
                  </a:txBody>
                  <a:tcPr anchor="ctr">
                    <a:solidFill>
                      <a:schemeClr val="accent1"/>
                    </a:solidFill>
                  </a:tcPr>
                </a:tc>
                <a:tc>
                  <a:txBody>
                    <a:bodyPr/>
                    <a:lstStyle/>
                    <a:p>
                      <a:pPr algn="ctr"/>
                      <a:r>
                        <a:rPr lang="en-US" sz="1200" b="1" dirty="0">
                          <a:solidFill>
                            <a:schemeClr val="tx2"/>
                          </a:solidFill>
                        </a:rPr>
                        <a:t>Any grade</a:t>
                      </a:r>
                    </a:p>
                  </a:txBody>
                  <a:tcPr anchor="ctr">
                    <a:solidFill>
                      <a:schemeClr val="accent1"/>
                    </a:solidFill>
                  </a:tcPr>
                </a:tc>
                <a:tc>
                  <a:txBody>
                    <a:bodyPr/>
                    <a:lstStyle/>
                    <a:p>
                      <a:pPr algn="ctr"/>
                      <a:r>
                        <a:rPr lang="en-US" sz="1200" b="1" dirty="0">
                          <a:solidFill>
                            <a:schemeClr val="tx2"/>
                          </a:solidFill>
                        </a:rPr>
                        <a:t>Grade 3/4</a:t>
                      </a:r>
                    </a:p>
                  </a:txBody>
                  <a:tcPr anchor="ctr">
                    <a:solidFill>
                      <a:schemeClr val="accent1"/>
                    </a:solidFill>
                  </a:tcPr>
                </a:tc>
                <a:tc>
                  <a:txBody>
                    <a:bodyPr/>
                    <a:lstStyle/>
                    <a:p>
                      <a:pPr algn="ctr"/>
                      <a:r>
                        <a:rPr lang="en-US" sz="1200" b="1" dirty="0">
                          <a:solidFill>
                            <a:schemeClr val="tx2"/>
                          </a:solidFill>
                        </a:rPr>
                        <a:t>Grade 5</a:t>
                      </a:r>
                    </a:p>
                  </a:txBody>
                  <a:tcPr anchor="ctr">
                    <a:solidFill>
                      <a:schemeClr val="accent1"/>
                    </a:solidFill>
                  </a:tcPr>
                </a:tc>
                <a:extLst>
                  <a:ext uri="{0D108BD9-81ED-4DB2-BD59-A6C34878D82A}">
                    <a16:rowId xmlns:a16="http://schemas.microsoft.com/office/drawing/2014/main" val="859946291"/>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Any grade</a:t>
                      </a:r>
                    </a:p>
                  </a:txBody>
                  <a:tcPr marL="90000" marR="90000" marT="46800" marB="46800" anchor="ctr">
                    <a:solidFill>
                      <a:schemeClr val="tx2"/>
                    </a:solidFill>
                  </a:tcPr>
                </a:tc>
                <a:tc>
                  <a:txBody>
                    <a:bodyPr/>
                    <a:lstStyle/>
                    <a:p>
                      <a:pPr algn="ctr"/>
                      <a:r>
                        <a:rPr lang="en-US" sz="1200" dirty="0"/>
                        <a:t>114 (95.0)</a:t>
                      </a:r>
                    </a:p>
                  </a:txBody>
                  <a:tcPr anchor="ctr">
                    <a:solidFill>
                      <a:schemeClr val="tx2"/>
                    </a:solidFill>
                  </a:tcPr>
                </a:tc>
                <a:tc>
                  <a:txBody>
                    <a:bodyPr/>
                    <a:lstStyle/>
                    <a:p>
                      <a:pPr algn="ctr"/>
                      <a:r>
                        <a:rPr lang="en-US" sz="1200" dirty="0"/>
                        <a:t>74 (61.7)</a:t>
                      </a:r>
                    </a:p>
                  </a:txBody>
                  <a:tcPr anchor="ctr">
                    <a:solidFill>
                      <a:schemeClr val="tx2"/>
                    </a:solidFill>
                  </a:tcPr>
                </a:tc>
                <a:tc>
                  <a:txBody>
                    <a:bodyPr/>
                    <a:lstStyle/>
                    <a:p>
                      <a:pPr algn="ctr"/>
                      <a:r>
                        <a:rPr lang="en-US" sz="1200" kern="1200" dirty="0">
                          <a:solidFill>
                            <a:schemeClr val="tx1"/>
                          </a:solidFill>
                          <a:latin typeface="+mn-lt"/>
                          <a:ea typeface="+mn-ea"/>
                          <a:cs typeface="+mn-cs"/>
                        </a:rPr>
                        <a:t>10</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(8.3)</a:t>
                      </a:r>
                    </a:p>
                  </a:txBody>
                  <a:tcPr anchor="ctr">
                    <a:solidFill>
                      <a:schemeClr val="tx2"/>
                    </a:solidFill>
                  </a:tcPr>
                </a:tc>
                <a:tc>
                  <a:txBody>
                    <a:bodyPr/>
                    <a:lstStyle/>
                    <a:p>
                      <a:pPr algn="ctr"/>
                      <a:r>
                        <a:rPr lang="en-US" sz="1200" dirty="0"/>
                        <a:t>112 (98.2)</a:t>
                      </a:r>
                    </a:p>
                  </a:txBody>
                  <a:tcPr anchor="ctr">
                    <a:solidFill>
                      <a:schemeClr val="tx2"/>
                    </a:solidFill>
                  </a:tcPr>
                </a:tc>
                <a:tc>
                  <a:txBody>
                    <a:bodyPr/>
                    <a:lstStyle/>
                    <a:p>
                      <a:pPr algn="ctr"/>
                      <a:r>
                        <a:rPr lang="en-US" sz="1200" dirty="0"/>
                        <a:t>73 (64.0)</a:t>
                      </a:r>
                    </a:p>
                  </a:txBody>
                  <a:tcPr anchor="ctr">
                    <a:solidFill>
                      <a:schemeClr val="tx2"/>
                    </a:solidFill>
                  </a:tcPr>
                </a:tc>
                <a:tc>
                  <a:txBody>
                    <a:bodyPr/>
                    <a:lstStyle/>
                    <a:p>
                      <a:pPr algn="ctr"/>
                      <a:r>
                        <a:rPr lang="en-US" sz="1200" kern="1200" dirty="0">
                          <a:solidFill>
                            <a:schemeClr val="tx1"/>
                          </a:solidFill>
                          <a:latin typeface="+mn-lt"/>
                          <a:ea typeface="+mn-ea"/>
                          <a:cs typeface="+mn-cs"/>
                        </a:rPr>
                        <a:t>6 (5.3)</a:t>
                      </a:r>
                    </a:p>
                  </a:txBody>
                  <a:tcPr anchor="ctr">
                    <a:solidFill>
                      <a:schemeClr val="tx2"/>
                    </a:solidFill>
                  </a:tcPr>
                </a:tc>
                <a:extLst>
                  <a:ext uri="{0D108BD9-81ED-4DB2-BD59-A6C34878D82A}">
                    <a16:rowId xmlns:a16="http://schemas.microsoft.com/office/drawing/2014/main" val="2085835808"/>
                  </a:ext>
                </a:extLst>
              </a:tr>
              <a:tr h="183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solidFill>
                        </a:rPr>
                        <a:t>TRAEs</a:t>
                      </a:r>
                    </a:p>
                  </a:txBody>
                  <a:tcPr marL="180000" marR="90000" marT="46800" marB="46800" anchor="ctr">
                    <a:solidFill>
                      <a:schemeClr val="tx2"/>
                    </a:solidFill>
                  </a:tcPr>
                </a:tc>
                <a:tc>
                  <a:txBody>
                    <a:bodyPr/>
                    <a:lstStyle/>
                    <a:p>
                      <a:pPr algn="ctr"/>
                      <a:r>
                        <a:rPr lang="en-US" sz="1200" dirty="0"/>
                        <a:t>105 (87.5)</a:t>
                      </a:r>
                    </a:p>
                  </a:txBody>
                  <a:tcPr anchor="ctr">
                    <a:solidFill>
                      <a:schemeClr val="tx2"/>
                    </a:solidFill>
                  </a:tcPr>
                </a:tc>
                <a:tc>
                  <a:txBody>
                    <a:bodyPr/>
                    <a:lstStyle/>
                    <a:p>
                      <a:pPr algn="ctr"/>
                      <a:r>
                        <a:rPr lang="en-US" sz="1200" dirty="0"/>
                        <a:t>61 (50.8)</a:t>
                      </a:r>
                    </a:p>
                  </a:txBody>
                  <a:tcPr anchor="ctr">
                    <a:solidFill>
                      <a:schemeClr val="tx2"/>
                    </a:solidFill>
                  </a:tcPr>
                </a:tc>
                <a:tc>
                  <a:txBody>
                    <a:bodyPr/>
                    <a:lstStyle/>
                    <a:p>
                      <a:pPr algn="ctr"/>
                      <a:r>
                        <a:rPr lang="en-US" sz="1200" kern="1200" dirty="0">
                          <a:solidFill>
                            <a:schemeClr val="tx1"/>
                          </a:solidFill>
                          <a:latin typeface="+mn-lt"/>
                          <a:ea typeface="+mn-ea"/>
                          <a:cs typeface="+mn-cs"/>
                        </a:rPr>
                        <a:t>3 (2.5)</a:t>
                      </a:r>
                    </a:p>
                  </a:txBody>
                  <a:tcPr anchor="ctr">
                    <a:solidFill>
                      <a:schemeClr val="tx2"/>
                    </a:solidFill>
                  </a:tcPr>
                </a:tc>
                <a:tc>
                  <a:txBody>
                    <a:bodyPr/>
                    <a:lstStyle/>
                    <a:p>
                      <a:pPr algn="ctr"/>
                      <a:r>
                        <a:rPr lang="en-US" sz="1200" dirty="0"/>
                        <a:t>97 (85.1)</a:t>
                      </a:r>
                    </a:p>
                  </a:txBody>
                  <a:tcPr anchor="ctr">
                    <a:solidFill>
                      <a:schemeClr val="tx2"/>
                    </a:solidFill>
                  </a:tcPr>
                </a:tc>
                <a:tc>
                  <a:txBody>
                    <a:bodyPr/>
                    <a:lstStyle/>
                    <a:p>
                      <a:pPr algn="ctr"/>
                      <a:r>
                        <a:rPr lang="en-US" sz="1200" dirty="0"/>
                        <a:t>48 (42.1)</a:t>
                      </a:r>
                    </a:p>
                  </a:txBody>
                  <a:tcPr anchor="ctr">
                    <a:solidFill>
                      <a:schemeClr val="tx2"/>
                    </a:solidFill>
                  </a:tcPr>
                </a:tc>
                <a:tc>
                  <a:txBody>
                    <a:bodyPr/>
                    <a:lstStyle/>
                    <a:p>
                      <a:pPr algn="ctr"/>
                      <a:r>
                        <a:rPr lang="en-US" sz="1200" kern="1200" dirty="0">
                          <a:solidFill>
                            <a:schemeClr val="tx1"/>
                          </a:solidFill>
                          <a:latin typeface="+mn-lt"/>
                          <a:ea typeface="+mn-ea"/>
                          <a:cs typeface="+mn-cs"/>
                        </a:rPr>
                        <a:t>1 (0.9)</a:t>
                      </a:r>
                    </a:p>
                  </a:txBody>
                  <a:tcPr anchor="ctr">
                    <a:solidFill>
                      <a:schemeClr val="tx2"/>
                    </a:solidFill>
                  </a:tcPr>
                </a:tc>
                <a:extLst>
                  <a:ext uri="{0D108BD9-81ED-4DB2-BD59-A6C34878D82A}">
                    <a16:rowId xmlns:a16="http://schemas.microsoft.com/office/drawing/2014/main" val="3666450614"/>
                  </a:ext>
                </a:extLst>
              </a:tr>
              <a:tr h="183012">
                <a:tc>
                  <a:txBody>
                    <a:bodyPr/>
                    <a:lstStyle/>
                    <a:p>
                      <a:r>
                        <a:rPr lang="en-US" sz="1200" b="0" noProof="0" dirty="0">
                          <a:solidFill>
                            <a:schemeClr val="tx1"/>
                          </a:solidFill>
                        </a:rPr>
                        <a:t>Serious AEs</a:t>
                      </a:r>
                    </a:p>
                  </a:txBody>
                  <a:tcPr marL="90000" marR="90000" marT="46800" marB="46800" anchor="ctr">
                    <a:solidFill>
                      <a:schemeClr val="tx2"/>
                    </a:solidFill>
                  </a:tcPr>
                </a:tc>
                <a:tc>
                  <a:txBody>
                    <a:bodyPr/>
                    <a:lstStyle/>
                    <a:p>
                      <a:pPr algn="ctr"/>
                      <a:r>
                        <a:rPr lang="en-US" sz="1200" dirty="0"/>
                        <a:t>55 (45.8)</a:t>
                      </a:r>
                    </a:p>
                  </a:txBody>
                  <a:tcPr anchor="ctr">
                    <a:solidFill>
                      <a:schemeClr val="tx2"/>
                    </a:solidFill>
                  </a:tcPr>
                </a:tc>
                <a:tc>
                  <a:txBody>
                    <a:bodyPr/>
                    <a:lstStyle/>
                    <a:p>
                      <a:pPr algn="ctr"/>
                      <a:r>
                        <a:rPr lang="en-US" sz="1200" dirty="0"/>
                        <a:t>41 (34.2)</a:t>
                      </a:r>
                    </a:p>
                  </a:txBody>
                  <a:tcPr anchor="ctr">
                    <a:solidFill>
                      <a:schemeClr val="tx2"/>
                    </a:solidFill>
                  </a:tcPr>
                </a:tc>
                <a:tc>
                  <a:txBody>
                    <a:bodyPr/>
                    <a:lstStyle/>
                    <a:p>
                      <a:pPr algn="ctr"/>
                      <a:r>
                        <a:rPr lang="en-US" sz="1200" kern="1200" dirty="0">
                          <a:solidFill>
                            <a:schemeClr val="tx1"/>
                          </a:solidFill>
                          <a:latin typeface="+mn-lt"/>
                          <a:ea typeface="+mn-ea"/>
                          <a:cs typeface="+mn-cs"/>
                        </a:rPr>
                        <a:t>10 (8.3)</a:t>
                      </a:r>
                    </a:p>
                  </a:txBody>
                  <a:tcPr anchor="ctr">
                    <a:solidFill>
                      <a:schemeClr val="tx2"/>
                    </a:solidFill>
                  </a:tcPr>
                </a:tc>
                <a:tc>
                  <a:txBody>
                    <a:bodyPr/>
                    <a:lstStyle/>
                    <a:p>
                      <a:pPr algn="ctr"/>
                      <a:r>
                        <a:rPr lang="en-US" sz="1200" dirty="0"/>
                        <a:t>50 (43.9)</a:t>
                      </a:r>
                    </a:p>
                  </a:txBody>
                  <a:tcPr anchor="ctr">
                    <a:solidFill>
                      <a:schemeClr val="tx2"/>
                    </a:solidFill>
                  </a:tcPr>
                </a:tc>
                <a:tc>
                  <a:txBody>
                    <a:bodyPr/>
                    <a:lstStyle/>
                    <a:p>
                      <a:pPr algn="ctr"/>
                      <a:r>
                        <a:rPr lang="en-US" sz="1200" dirty="0"/>
                        <a:t>39 (34.2)</a:t>
                      </a:r>
                    </a:p>
                  </a:txBody>
                  <a:tcPr anchor="ctr">
                    <a:solidFill>
                      <a:schemeClr val="tx2"/>
                    </a:solidFill>
                  </a:tcPr>
                </a:tc>
                <a:tc>
                  <a:txBody>
                    <a:bodyPr/>
                    <a:lstStyle/>
                    <a:p>
                      <a:pPr algn="ctr"/>
                      <a:r>
                        <a:rPr lang="en-US" sz="1200" kern="1200" dirty="0">
                          <a:solidFill>
                            <a:schemeClr val="tx1"/>
                          </a:solidFill>
                          <a:latin typeface="+mn-lt"/>
                          <a:ea typeface="+mn-ea"/>
                          <a:cs typeface="+mn-cs"/>
                        </a:rPr>
                        <a:t>6 (5.3)</a:t>
                      </a:r>
                    </a:p>
                  </a:txBody>
                  <a:tcPr anchor="ctr">
                    <a:solidFill>
                      <a:schemeClr val="tx2"/>
                    </a:solidFill>
                  </a:tcPr>
                </a:tc>
                <a:extLst>
                  <a:ext uri="{0D108BD9-81ED-4DB2-BD59-A6C34878D82A}">
                    <a16:rowId xmlns:a16="http://schemas.microsoft.com/office/drawing/2014/main" val="2544132663"/>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Serious</a:t>
                      </a:r>
                      <a:r>
                        <a:rPr lang="en-US" sz="1200" b="0" kern="1200" baseline="0" noProof="0" dirty="0">
                          <a:solidFill>
                            <a:schemeClr val="tx1"/>
                          </a:solidFill>
                          <a:latin typeface="+mn-lt"/>
                          <a:ea typeface="+mn-ea"/>
                          <a:cs typeface="+mn-cs"/>
                        </a:rPr>
                        <a:t> TRAEs</a:t>
                      </a:r>
                      <a:endParaRPr lang="en-US" sz="1200" b="0" kern="1200" noProof="0" dirty="0">
                        <a:solidFill>
                          <a:schemeClr val="tx1"/>
                        </a:solidFill>
                        <a:latin typeface="+mn-lt"/>
                        <a:ea typeface="+mn-ea"/>
                        <a:cs typeface="+mn-cs"/>
                      </a:endParaRPr>
                    </a:p>
                  </a:txBody>
                  <a:tcPr marL="180000" marR="90000" marT="46800" marB="46800" anchor="ctr">
                    <a:solidFill>
                      <a:schemeClr val="tx2"/>
                    </a:solidFill>
                  </a:tcPr>
                </a:tc>
                <a:tc>
                  <a:txBody>
                    <a:bodyPr/>
                    <a:lstStyle/>
                    <a:p>
                      <a:pPr algn="ctr"/>
                      <a:r>
                        <a:rPr lang="en-US" sz="1200" dirty="0"/>
                        <a:t>30 (25.0)</a:t>
                      </a:r>
                    </a:p>
                  </a:txBody>
                  <a:tcPr anchor="ctr">
                    <a:solidFill>
                      <a:schemeClr val="tx2"/>
                    </a:solidFill>
                  </a:tcPr>
                </a:tc>
                <a:tc>
                  <a:txBody>
                    <a:bodyPr/>
                    <a:lstStyle/>
                    <a:p>
                      <a:pPr algn="ctr"/>
                      <a:r>
                        <a:rPr lang="en-US" sz="1200" dirty="0"/>
                        <a:t>24 (20.0)</a:t>
                      </a:r>
                    </a:p>
                  </a:txBody>
                  <a:tcPr anchor="ctr">
                    <a:solidFill>
                      <a:schemeClr val="tx2"/>
                    </a:solidFill>
                  </a:tcPr>
                </a:tc>
                <a:tc>
                  <a:txBody>
                    <a:bodyPr/>
                    <a:lstStyle/>
                    <a:p>
                      <a:pPr algn="ctr"/>
                      <a:r>
                        <a:rPr lang="en-US" sz="1200" kern="1200" dirty="0">
                          <a:solidFill>
                            <a:schemeClr val="tx1"/>
                          </a:solidFill>
                          <a:latin typeface="+mn-lt"/>
                          <a:ea typeface="+mn-ea"/>
                          <a:cs typeface="+mn-cs"/>
                        </a:rPr>
                        <a:t>3 (2.5)</a:t>
                      </a:r>
                    </a:p>
                  </a:txBody>
                  <a:tcPr anchor="ctr">
                    <a:solidFill>
                      <a:schemeClr val="tx2"/>
                    </a:solidFill>
                  </a:tcPr>
                </a:tc>
                <a:tc>
                  <a:txBody>
                    <a:bodyPr/>
                    <a:lstStyle/>
                    <a:p>
                      <a:pPr algn="ctr"/>
                      <a:r>
                        <a:rPr lang="en-US" sz="1200" dirty="0"/>
                        <a:t>21 (18.4)</a:t>
                      </a:r>
                    </a:p>
                  </a:txBody>
                  <a:tcPr anchor="ctr">
                    <a:solidFill>
                      <a:schemeClr val="tx2"/>
                    </a:solidFill>
                  </a:tcPr>
                </a:tc>
                <a:tc>
                  <a:txBody>
                    <a:bodyPr/>
                    <a:lstStyle/>
                    <a:p>
                      <a:pPr algn="ctr"/>
                      <a:r>
                        <a:rPr lang="en-US" sz="1200" dirty="0"/>
                        <a:t>19 (16.7)</a:t>
                      </a:r>
                    </a:p>
                  </a:txBody>
                  <a:tcPr anchor="ctr">
                    <a:solidFill>
                      <a:schemeClr val="tx2"/>
                    </a:solidFill>
                  </a:tcPr>
                </a:tc>
                <a:tc>
                  <a:txBody>
                    <a:bodyPr/>
                    <a:lstStyle/>
                    <a:p>
                      <a:pPr algn="ctr"/>
                      <a:r>
                        <a:rPr lang="en-US" sz="1200" kern="1200" dirty="0">
                          <a:solidFill>
                            <a:schemeClr val="tx1"/>
                          </a:solidFill>
                          <a:latin typeface="+mn-lt"/>
                          <a:ea typeface="+mn-ea"/>
                          <a:cs typeface="+mn-cs"/>
                        </a:rPr>
                        <a:t>1 (0.9)</a:t>
                      </a:r>
                    </a:p>
                  </a:txBody>
                  <a:tcPr anchor="ctr">
                    <a:solidFill>
                      <a:schemeClr val="tx2"/>
                    </a:solidFill>
                  </a:tcPr>
                </a:tc>
                <a:extLst>
                  <a:ext uri="{0D108BD9-81ED-4DB2-BD59-A6C34878D82A}">
                    <a16:rowId xmlns:a16="http://schemas.microsoft.com/office/drawing/2014/main" val="3040010548"/>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Led to discontinuation</a:t>
                      </a:r>
                    </a:p>
                  </a:txBody>
                  <a:tcPr marL="90000" marR="90000" marT="46800" marB="46800" anchor="ctr">
                    <a:solidFill>
                      <a:schemeClr val="tx2"/>
                    </a:solidFill>
                  </a:tcPr>
                </a:tc>
                <a:tc>
                  <a:txBody>
                    <a:bodyPr/>
                    <a:lstStyle/>
                    <a:p>
                      <a:pPr algn="ctr"/>
                      <a:r>
                        <a:rPr lang="en-US" sz="1200" kern="1200" dirty="0">
                          <a:solidFill>
                            <a:schemeClr val="tx1"/>
                          </a:solidFill>
                          <a:latin typeface="+mn-lt"/>
                          <a:ea typeface="+mn-ea"/>
                          <a:cs typeface="+mn-cs"/>
                        </a:rPr>
                        <a:t>28 (23.3)</a:t>
                      </a:r>
                    </a:p>
                  </a:txBody>
                  <a:tcPr anchor="ctr">
                    <a:solidFill>
                      <a:schemeClr val="tx2"/>
                    </a:solidFill>
                  </a:tcPr>
                </a:tc>
                <a:tc>
                  <a:txBody>
                    <a:bodyPr/>
                    <a:lstStyle/>
                    <a:p>
                      <a:pPr algn="ctr"/>
                      <a:r>
                        <a:rPr lang="en-US" sz="1200" kern="1200" dirty="0">
                          <a:solidFill>
                            <a:schemeClr val="tx1"/>
                          </a:solidFill>
                          <a:latin typeface="+mn-lt"/>
                          <a:ea typeface="+mn-ea"/>
                          <a:cs typeface="+mn-cs"/>
                        </a:rPr>
                        <a:t>11 (9.2)</a:t>
                      </a:r>
                    </a:p>
                  </a:txBody>
                  <a:tcPr anchor="ctr">
                    <a:solidFill>
                      <a:schemeClr val="tx2"/>
                    </a:solidFill>
                  </a:tcPr>
                </a:tc>
                <a:tc>
                  <a:txBody>
                    <a:bodyPr/>
                    <a:lstStyle/>
                    <a:p>
                      <a:pPr algn="ctr"/>
                      <a:r>
                        <a:rPr lang="en-US" sz="1200" kern="1200" dirty="0">
                          <a:solidFill>
                            <a:schemeClr val="tx1"/>
                          </a:solidFill>
                          <a:latin typeface="+mn-lt"/>
                          <a:ea typeface="+mn-ea"/>
                          <a:cs typeface="+mn-cs"/>
                        </a:rPr>
                        <a:t>7 (5.8)</a:t>
                      </a:r>
                    </a:p>
                  </a:txBody>
                  <a:tcPr anchor="ctr">
                    <a:solidFill>
                      <a:schemeClr val="tx2"/>
                    </a:solidFill>
                  </a:tcPr>
                </a:tc>
                <a:tc>
                  <a:txBody>
                    <a:bodyPr/>
                    <a:lstStyle/>
                    <a:p>
                      <a:pPr algn="ctr"/>
                      <a:r>
                        <a:rPr lang="en-US" sz="1200" kern="1200" dirty="0">
                          <a:solidFill>
                            <a:schemeClr val="tx1"/>
                          </a:solidFill>
                          <a:latin typeface="+mn-lt"/>
                          <a:ea typeface="+mn-ea"/>
                          <a:cs typeface="+mn-cs"/>
                        </a:rPr>
                        <a:t>33 (28.9)</a:t>
                      </a:r>
                    </a:p>
                  </a:txBody>
                  <a:tcPr anchor="ctr">
                    <a:solidFill>
                      <a:schemeClr val="tx2"/>
                    </a:solidFill>
                  </a:tcPr>
                </a:tc>
                <a:tc>
                  <a:txBody>
                    <a:bodyPr/>
                    <a:lstStyle/>
                    <a:p>
                      <a:pPr algn="ctr"/>
                      <a:r>
                        <a:rPr lang="en-US" sz="1200" kern="1200" dirty="0">
                          <a:solidFill>
                            <a:schemeClr val="tx1"/>
                          </a:solidFill>
                          <a:latin typeface="+mn-lt"/>
                          <a:ea typeface="+mn-ea"/>
                          <a:cs typeface="+mn-cs"/>
                        </a:rPr>
                        <a:t>12 (10.5)</a:t>
                      </a:r>
                    </a:p>
                  </a:txBody>
                  <a:tcPr anchor="ctr">
                    <a:solidFill>
                      <a:schemeClr val="tx2"/>
                    </a:solidFill>
                  </a:tcPr>
                </a:tc>
                <a:tc>
                  <a:txBody>
                    <a:bodyPr/>
                    <a:lstStyle/>
                    <a:p>
                      <a:pPr algn="ctr"/>
                      <a:r>
                        <a:rPr lang="en-US" sz="1200" kern="1200" dirty="0">
                          <a:solidFill>
                            <a:schemeClr val="tx1"/>
                          </a:solidFill>
                          <a:latin typeface="+mn-lt"/>
                          <a:ea typeface="+mn-ea"/>
                          <a:cs typeface="+mn-cs"/>
                        </a:rPr>
                        <a:t>3 (2.6)</a:t>
                      </a:r>
                    </a:p>
                  </a:txBody>
                  <a:tcPr anchor="ctr">
                    <a:solidFill>
                      <a:schemeClr val="tx2"/>
                    </a:solidFill>
                  </a:tcPr>
                </a:tc>
                <a:extLst>
                  <a:ext uri="{0D108BD9-81ED-4DB2-BD59-A6C34878D82A}">
                    <a16:rowId xmlns:a16="http://schemas.microsoft.com/office/drawing/2014/main" val="3849880266"/>
                  </a:ext>
                </a:extLst>
              </a:tr>
              <a:tr h="30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Led to canakinumab/placebo discontinuation</a:t>
                      </a:r>
                    </a:p>
                  </a:txBody>
                  <a:tcPr marL="90000" marR="90000" marT="46800" marB="46800" anchor="ctr">
                    <a:solidFill>
                      <a:schemeClr val="tx2"/>
                    </a:solidFill>
                  </a:tcPr>
                </a:tc>
                <a:tc>
                  <a:txBody>
                    <a:bodyPr/>
                    <a:lstStyle/>
                    <a:p>
                      <a:pPr algn="ctr"/>
                      <a:r>
                        <a:rPr lang="en-US" sz="1200" kern="1200" dirty="0">
                          <a:solidFill>
                            <a:schemeClr val="tx1"/>
                          </a:solidFill>
                          <a:latin typeface="+mn-lt"/>
                          <a:ea typeface="+mn-ea"/>
                          <a:cs typeface="+mn-cs"/>
                        </a:rPr>
                        <a:t>16</a:t>
                      </a:r>
                      <a:r>
                        <a:rPr lang="en-US" sz="1200" kern="1200" baseline="0" dirty="0">
                          <a:solidFill>
                            <a:schemeClr val="tx1"/>
                          </a:solidFill>
                          <a:latin typeface="+mn-lt"/>
                          <a:ea typeface="+mn-ea"/>
                          <a:cs typeface="+mn-cs"/>
                        </a:rPr>
                        <a:t> (13.3)</a:t>
                      </a:r>
                      <a:endParaRPr lang="en-US" sz="1200" kern="1200" dirty="0">
                        <a:solidFill>
                          <a:schemeClr val="tx1"/>
                        </a:solidFill>
                        <a:latin typeface="+mn-lt"/>
                        <a:ea typeface="+mn-ea"/>
                        <a:cs typeface="+mn-cs"/>
                      </a:endParaRPr>
                    </a:p>
                  </a:txBody>
                  <a:tcPr anchor="ctr">
                    <a:solidFill>
                      <a:schemeClr val="tx2"/>
                    </a:solidFill>
                  </a:tcPr>
                </a:tc>
                <a:tc>
                  <a:txBody>
                    <a:bodyPr/>
                    <a:lstStyle/>
                    <a:p>
                      <a:pPr algn="ctr"/>
                      <a:r>
                        <a:rPr lang="en-US" sz="1200" kern="1200" dirty="0">
                          <a:solidFill>
                            <a:schemeClr val="tx1"/>
                          </a:solidFill>
                          <a:latin typeface="+mn-lt"/>
                          <a:ea typeface="+mn-ea"/>
                          <a:cs typeface="+mn-cs"/>
                        </a:rPr>
                        <a:t>8 (6.7)</a:t>
                      </a:r>
                    </a:p>
                  </a:txBody>
                  <a:tcPr anchor="ctr">
                    <a:solidFill>
                      <a:schemeClr val="tx2"/>
                    </a:solidFill>
                  </a:tcPr>
                </a:tc>
                <a:tc>
                  <a:txBody>
                    <a:bodyPr/>
                    <a:lstStyle/>
                    <a:p>
                      <a:pPr algn="ctr"/>
                      <a:r>
                        <a:rPr lang="en-US" sz="1200" kern="1200" dirty="0">
                          <a:solidFill>
                            <a:schemeClr val="tx1"/>
                          </a:solidFill>
                          <a:latin typeface="+mn-lt"/>
                          <a:ea typeface="+mn-ea"/>
                          <a:cs typeface="+mn-cs"/>
                        </a:rPr>
                        <a:t>7 (5.8)</a:t>
                      </a:r>
                    </a:p>
                  </a:txBody>
                  <a:tcPr anchor="ctr">
                    <a:solidFill>
                      <a:schemeClr val="tx2"/>
                    </a:solidFill>
                  </a:tcPr>
                </a:tc>
                <a:tc>
                  <a:txBody>
                    <a:bodyPr/>
                    <a:lstStyle/>
                    <a:p>
                      <a:pPr algn="ctr"/>
                      <a:r>
                        <a:rPr lang="en-US" sz="1200" kern="1200" dirty="0">
                          <a:solidFill>
                            <a:schemeClr val="tx1"/>
                          </a:solidFill>
                          <a:latin typeface="+mn-lt"/>
                          <a:ea typeface="+mn-ea"/>
                          <a:cs typeface="+mn-cs"/>
                        </a:rPr>
                        <a:t>12 (10.5)</a:t>
                      </a:r>
                    </a:p>
                  </a:txBody>
                  <a:tcPr anchor="ctr">
                    <a:solidFill>
                      <a:schemeClr val="tx2"/>
                    </a:solidFill>
                  </a:tcPr>
                </a:tc>
                <a:tc>
                  <a:txBody>
                    <a:bodyPr/>
                    <a:lstStyle/>
                    <a:p>
                      <a:pPr algn="ctr"/>
                      <a:r>
                        <a:rPr lang="en-US" sz="1200" kern="1200" dirty="0">
                          <a:solidFill>
                            <a:schemeClr val="tx1"/>
                          </a:solidFill>
                          <a:latin typeface="+mn-lt"/>
                          <a:ea typeface="+mn-ea"/>
                          <a:cs typeface="+mn-cs"/>
                        </a:rPr>
                        <a:t>6 (5.3)</a:t>
                      </a:r>
                    </a:p>
                  </a:txBody>
                  <a:tcPr anchor="ctr">
                    <a:solidFill>
                      <a:schemeClr val="tx2"/>
                    </a:solidFill>
                  </a:tcPr>
                </a:tc>
                <a:tc>
                  <a:txBody>
                    <a:bodyPr/>
                    <a:lstStyle/>
                    <a:p>
                      <a:pPr algn="ctr"/>
                      <a:r>
                        <a:rPr lang="en-US" sz="1200" kern="1200" dirty="0">
                          <a:solidFill>
                            <a:schemeClr val="tx1"/>
                          </a:solidFill>
                          <a:latin typeface="+mn-lt"/>
                          <a:ea typeface="+mn-ea"/>
                          <a:cs typeface="+mn-cs"/>
                        </a:rPr>
                        <a:t>3 (2.6)</a:t>
                      </a:r>
                    </a:p>
                  </a:txBody>
                  <a:tcPr anchor="ctr">
                    <a:solidFill>
                      <a:schemeClr val="tx2"/>
                    </a:solidFill>
                  </a:tcPr>
                </a:tc>
                <a:extLst>
                  <a:ext uri="{0D108BD9-81ED-4DB2-BD59-A6C34878D82A}">
                    <a16:rowId xmlns:a16="http://schemas.microsoft.com/office/drawing/2014/main" val="2212734254"/>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AEs of special interest</a:t>
                      </a:r>
                    </a:p>
                  </a:txBody>
                  <a:tcPr marL="90000" marR="90000" marT="46800" marB="46800"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tc>
                  <a:txBody>
                    <a:bodyPr/>
                    <a:lstStyle/>
                    <a:p>
                      <a:pPr algn="ctr"/>
                      <a:endParaRPr lang="en-US" sz="1200" kern="1200" dirty="0">
                        <a:solidFill>
                          <a:schemeClr val="tx1"/>
                        </a:solidFill>
                        <a:latin typeface="+mn-lt"/>
                        <a:ea typeface="+mn-ea"/>
                        <a:cs typeface="+mn-cs"/>
                      </a:endParaRPr>
                    </a:p>
                  </a:txBody>
                  <a:tcPr anchor="ctr">
                    <a:solidFill>
                      <a:schemeClr val="tx2"/>
                    </a:solidFill>
                  </a:tcPr>
                </a:tc>
                <a:extLst>
                  <a:ext uri="{0D108BD9-81ED-4DB2-BD59-A6C34878D82A}">
                    <a16:rowId xmlns:a16="http://schemas.microsoft.com/office/drawing/2014/main" val="1274887788"/>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Infections</a:t>
                      </a:r>
                    </a:p>
                  </a:txBody>
                  <a:tcPr marL="180000" marR="90000" marT="46800" marB="46800" anchor="ctr">
                    <a:solidFill>
                      <a:schemeClr val="tx2"/>
                    </a:solidFill>
                  </a:tcPr>
                </a:tc>
                <a:tc>
                  <a:txBody>
                    <a:bodyPr/>
                    <a:lstStyle/>
                    <a:p>
                      <a:pPr algn="ctr"/>
                      <a:r>
                        <a:rPr lang="en-US" sz="1200" kern="1200" dirty="0">
                          <a:solidFill>
                            <a:schemeClr val="tx1"/>
                          </a:solidFill>
                          <a:latin typeface="+mn-lt"/>
                          <a:ea typeface="+mn-ea"/>
                          <a:cs typeface="+mn-cs"/>
                        </a:rPr>
                        <a:t>59 (49.2)</a:t>
                      </a:r>
                    </a:p>
                  </a:txBody>
                  <a:tcPr anchor="ctr">
                    <a:solidFill>
                      <a:schemeClr val="tx2"/>
                    </a:solidFill>
                  </a:tcPr>
                </a:tc>
                <a:tc>
                  <a:txBody>
                    <a:bodyPr/>
                    <a:lstStyle/>
                    <a:p>
                      <a:pPr algn="ctr"/>
                      <a:r>
                        <a:rPr lang="en-US" sz="1200" kern="1200" dirty="0">
                          <a:solidFill>
                            <a:schemeClr val="tx1"/>
                          </a:solidFill>
                          <a:latin typeface="+mn-lt"/>
                          <a:ea typeface="+mn-ea"/>
                          <a:cs typeface="+mn-cs"/>
                        </a:rPr>
                        <a:t>18 (15.0)</a:t>
                      </a:r>
                    </a:p>
                  </a:txBody>
                  <a:tcPr anchor="ctr">
                    <a:solidFill>
                      <a:schemeClr val="tx2"/>
                    </a:solidFill>
                  </a:tcPr>
                </a:tc>
                <a:tc>
                  <a:txBody>
                    <a:bodyPr/>
                    <a:lstStyle/>
                    <a:p>
                      <a:pPr algn="ctr"/>
                      <a:r>
                        <a:rPr lang="en-US" sz="1200" kern="1200" dirty="0">
                          <a:solidFill>
                            <a:schemeClr val="tx1"/>
                          </a:solidFill>
                          <a:latin typeface="+mn-lt"/>
                          <a:ea typeface="+mn-ea"/>
                          <a:cs typeface="+mn-cs"/>
                        </a:rPr>
                        <a:t>8 (6.7)</a:t>
                      </a:r>
                    </a:p>
                  </a:txBody>
                  <a:tcPr anchor="ctr">
                    <a:solidFill>
                      <a:schemeClr val="tx2"/>
                    </a:solidFill>
                  </a:tcPr>
                </a:tc>
                <a:tc>
                  <a:txBody>
                    <a:bodyPr/>
                    <a:lstStyle/>
                    <a:p>
                      <a:pPr algn="ctr"/>
                      <a:r>
                        <a:rPr lang="en-US" sz="1200" kern="1200" dirty="0">
                          <a:solidFill>
                            <a:schemeClr val="tx1"/>
                          </a:solidFill>
                          <a:latin typeface="+mn-lt"/>
                          <a:ea typeface="+mn-ea"/>
                          <a:cs typeface="+mn-cs"/>
                        </a:rPr>
                        <a:t>47 (41.2)</a:t>
                      </a:r>
                    </a:p>
                  </a:txBody>
                  <a:tcPr anchor="ctr">
                    <a:solidFill>
                      <a:schemeClr val="tx2"/>
                    </a:solidFill>
                  </a:tcPr>
                </a:tc>
                <a:tc>
                  <a:txBody>
                    <a:bodyPr/>
                    <a:lstStyle/>
                    <a:p>
                      <a:pPr algn="ctr"/>
                      <a:r>
                        <a:rPr lang="en-US" sz="1200" kern="1200" dirty="0">
                          <a:solidFill>
                            <a:schemeClr val="tx1"/>
                          </a:solidFill>
                          <a:latin typeface="+mn-lt"/>
                          <a:ea typeface="+mn-ea"/>
                          <a:cs typeface="+mn-cs"/>
                        </a:rPr>
                        <a:t>18 (15.8)</a:t>
                      </a:r>
                    </a:p>
                  </a:txBody>
                  <a:tcPr anchor="ctr">
                    <a:solidFill>
                      <a:schemeClr val="tx2"/>
                    </a:solidFill>
                  </a:tcPr>
                </a:tc>
                <a:tc>
                  <a:txBody>
                    <a:bodyPr/>
                    <a:lstStyle/>
                    <a:p>
                      <a:pPr algn="ctr"/>
                      <a:r>
                        <a:rPr lang="en-US" sz="1200" kern="1200" dirty="0">
                          <a:solidFill>
                            <a:schemeClr val="tx1"/>
                          </a:solidFill>
                          <a:latin typeface="+mn-lt"/>
                          <a:ea typeface="+mn-ea"/>
                          <a:cs typeface="+mn-cs"/>
                        </a:rPr>
                        <a:t>2 (1.8)</a:t>
                      </a:r>
                    </a:p>
                  </a:txBody>
                  <a:tcPr anchor="ctr">
                    <a:solidFill>
                      <a:schemeClr val="tx2"/>
                    </a:solidFill>
                  </a:tcPr>
                </a:tc>
                <a:extLst>
                  <a:ext uri="{0D108BD9-81ED-4DB2-BD59-A6C34878D82A}">
                    <a16:rowId xmlns:a16="http://schemas.microsoft.com/office/drawing/2014/main" val="3894925437"/>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Neutropenia</a:t>
                      </a:r>
                    </a:p>
                  </a:txBody>
                  <a:tcPr marL="180000" marR="90000" marT="46800" marB="46800" anchor="ctr">
                    <a:solidFill>
                      <a:schemeClr val="tx2"/>
                    </a:solidFill>
                  </a:tcPr>
                </a:tc>
                <a:tc>
                  <a:txBody>
                    <a:bodyPr/>
                    <a:lstStyle/>
                    <a:p>
                      <a:pPr algn="ctr"/>
                      <a:r>
                        <a:rPr lang="en-US" sz="1200" kern="1200" dirty="0">
                          <a:solidFill>
                            <a:schemeClr val="tx1"/>
                          </a:solidFill>
                          <a:latin typeface="+mn-lt"/>
                          <a:ea typeface="+mn-ea"/>
                          <a:cs typeface="+mn-cs"/>
                        </a:rPr>
                        <a:t>51 (42.5)</a:t>
                      </a:r>
                    </a:p>
                  </a:txBody>
                  <a:tcPr anchor="ctr">
                    <a:solidFill>
                      <a:schemeClr val="tx2"/>
                    </a:solidFill>
                  </a:tcPr>
                </a:tc>
                <a:tc>
                  <a:txBody>
                    <a:bodyPr/>
                    <a:lstStyle/>
                    <a:p>
                      <a:pPr algn="ctr"/>
                      <a:r>
                        <a:rPr lang="en-US" sz="1200" kern="1200" dirty="0">
                          <a:solidFill>
                            <a:schemeClr val="tx1"/>
                          </a:solidFill>
                          <a:latin typeface="+mn-lt"/>
                          <a:ea typeface="+mn-ea"/>
                          <a:cs typeface="+mn-cs"/>
                        </a:rPr>
                        <a:t>42 (35.0)</a:t>
                      </a:r>
                    </a:p>
                  </a:txBody>
                  <a:tcPr anchor="ctr">
                    <a:solidFill>
                      <a:schemeClr val="tx2"/>
                    </a:solidFill>
                  </a:tcPr>
                </a:tc>
                <a:tc>
                  <a:txBody>
                    <a:bodyPr/>
                    <a:lstStyle/>
                    <a:p>
                      <a:pPr algn="ctr"/>
                      <a:r>
                        <a:rPr lang="en-US" sz="1200" kern="1200" dirty="0">
                          <a:solidFill>
                            <a:schemeClr val="tx1"/>
                          </a:solidFill>
                          <a:latin typeface="+mn-lt"/>
                          <a:ea typeface="+mn-ea"/>
                          <a:cs typeface="+mn-cs"/>
                        </a:rPr>
                        <a:t>0</a:t>
                      </a:r>
                    </a:p>
                  </a:txBody>
                  <a:tcPr anchor="ctr">
                    <a:solidFill>
                      <a:schemeClr val="tx2"/>
                    </a:solidFill>
                  </a:tcPr>
                </a:tc>
                <a:tc>
                  <a:txBody>
                    <a:bodyPr/>
                    <a:lstStyle/>
                    <a:p>
                      <a:pPr algn="ctr"/>
                      <a:r>
                        <a:rPr lang="en-US" sz="1200" kern="1200" dirty="0">
                          <a:solidFill>
                            <a:schemeClr val="tx1"/>
                          </a:solidFill>
                          <a:latin typeface="+mn-lt"/>
                          <a:ea typeface="+mn-ea"/>
                          <a:cs typeface="+mn-cs"/>
                        </a:rPr>
                        <a:t>49 (43.0)</a:t>
                      </a:r>
                    </a:p>
                  </a:txBody>
                  <a:tcPr anchor="ctr">
                    <a:solidFill>
                      <a:schemeClr val="tx2"/>
                    </a:solidFill>
                  </a:tcPr>
                </a:tc>
                <a:tc>
                  <a:txBody>
                    <a:bodyPr/>
                    <a:lstStyle/>
                    <a:p>
                      <a:pPr algn="ctr"/>
                      <a:r>
                        <a:rPr lang="en-US" sz="1200" kern="1200" dirty="0">
                          <a:solidFill>
                            <a:schemeClr val="tx1"/>
                          </a:solidFill>
                          <a:latin typeface="+mn-lt"/>
                          <a:ea typeface="+mn-ea"/>
                          <a:cs typeface="+mn-cs"/>
                        </a:rPr>
                        <a:t>44 (38.6)</a:t>
                      </a:r>
                    </a:p>
                  </a:txBody>
                  <a:tcPr anchor="ctr">
                    <a:solidFill>
                      <a:schemeClr val="tx2"/>
                    </a:solidFill>
                  </a:tcPr>
                </a:tc>
                <a:tc>
                  <a:txBody>
                    <a:bodyPr/>
                    <a:lstStyle/>
                    <a:p>
                      <a:pPr algn="ctr"/>
                      <a:r>
                        <a:rPr lang="en-US" sz="1200" kern="1200" dirty="0">
                          <a:solidFill>
                            <a:schemeClr val="tx1"/>
                          </a:solidFill>
                          <a:latin typeface="+mn-lt"/>
                          <a:ea typeface="+mn-ea"/>
                          <a:cs typeface="+mn-cs"/>
                        </a:rPr>
                        <a:t>0</a:t>
                      </a:r>
                    </a:p>
                  </a:txBody>
                  <a:tcPr anchor="ctr">
                    <a:solidFill>
                      <a:schemeClr val="tx2"/>
                    </a:solidFill>
                  </a:tcPr>
                </a:tc>
                <a:extLst>
                  <a:ext uri="{0D108BD9-81ED-4DB2-BD59-A6C34878D82A}">
                    <a16:rowId xmlns:a16="http://schemas.microsoft.com/office/drawing/2014/main" val="1960245657"/>
                  </a:ext>
                </a:extLst>
              </a:tr>
              <a:tr h="183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mn-lt"/>
                          <a:ea typeface="+mn-ea"/>
                          <a:cs typeface="+mn-cs"/>
                        </a:rPr>
                        <a:t>Thrombocytopenia </a:t>
                      </a:r>
                    </a:p>
                  </a:txBody>
                  <a:tcPr marL="180000" marR="90000" marT="46800" marB="46800" anchor="ctr">
                    <a:solidFill>
                      <a:schemeClr val="tx2"/>
                    </a:solidFill>
                  </a:tcPr>
                </a:tc>
                <a:tc>
                  <a:txBody>
                    <a:bodyPr/>
                    <a:lstStyle/>
                    <a:p>
                      <a:pPr algn="ctr"/>
                      <a:r>
                        <a:rPr lang="en-US" sz="1200" kern="1200" dirty="0">
                          <a:solidFill>
                            <a:schemeClr val="tx1"/>
                          </a:solidFill>
                          <a:latin typeface="+mn-lt"/>
                          <a:ea typeface="+mn-ea"/>
                          <a:cs typeface="+mn-cs"/>
                        </a:rPr>
                        <a:t>27 (22.5)</a:t>
                      </a:r>
                    </a:p>
                  </a:txBody>
                  <a:tcPr anchor="ctr">
                    <a:solidFill>
                      <a:schemeClr val="tx2"/>
                    </a:solidFill>
                  </a:tcPr>
                </a:tc>
                <a:tc>
                  <a:txBody>
                    <a:bodyPr/>
                    <a:lstStyle/>
                    <a:p>
                      <a:pPr algn="ctr"/>
                      <a:r>
                        <a:rPr lang="en-US" sz="1200" kern="1200" dirty="0">
                          <a:solidFill>
                            <a:schemeClr val="tx1"/>
                          </a:solidFill>
                          <a:latin typeface="+mn-lt"/>
                          <a:ea typeface="+mn-ea"/>
                          <a:cs typeface="+mn-cs"/>
                        </a:rPr>
                        <a:t>3 (2.5)</a:t>
                      </a:r>
                    </a:p>
                  </a:txBody>
                  <a:tcPr anchor="ctr">
                    <a:solidFill>
                      <a:schemeClr val="tx2"/>
                    </a:solidFill>
                  </a:tcPr>
                </a:tc>
                <a:tc>
                  <a:txBody>
                    <a:bodyPr/>
                    <a:lstStyle/>
                    <a:p>
                      <a:pPr algn="ctr"/>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(0.8)</a:t>
                      </a:r>
                      <a:endParaRPr lang="en-US" sz="1200" kern="1200" dirty="0">
                        <a:solidFill>
                          <a:schemeClr val="tx1"/>
                        </a:solidFill>
                        <a:latin typeface="+mn-lt"/>
                        <a:ea typeface="+mn-ea"/>
                        <a:cs typeface="+mn-cs"/>
                      </a:endParaRPr>
                    </a:p>
                  </a:txBody>
                  <a:tcPr anchor="ctr">
                    <a:solidFill>
                      <a:schemeClr val="tx2"/>
                    </a:solidFill>
                  </a:tcPr>
                </a:tc>
                <a:tc>
                  <a:txBody>
                    <a:bodyPr/>
                    <a:lstStyle/>
                    <a:p>
                      <a:pPr algn="ctr"/>
                      <a:r>
                        <a:rPr lang="en-US" sz="1200" kern="1200" dirty="0">
                          <a:solidFill>
                            <a:schemeClr val="tx1"/>
                          </a:solidFill>
                          <a:latin typeface="+mn-lt"/>
                          <a:ea typeface="+mn-ea"/>
                          <a:cs typeface="+mn-cs"/>
                        </a:rPr>
                        <a:t>26 (22.8)</a:t>
                      </a:r>
                    </a:p>
                  </a:txBody>
                  <a:tcPr anchor="ctr">
                    <a:solidFill>
                      <a:schemeClr val="tx2"/>
                    </a:solidFill>
                  </a:tcPr>
                </a:tc>
                <a:tc>
                  <a:txBody>
                    <a:bodyPr/>
                    <a:lstStyle/>
                    <a:p>
                      <a:pPr algn="ctr"/>
                      <a:r>
                        <a:rPr lang="en-US" sz="1200" kern="1200" dirty="0">
                          <a:solidFill>
                            <a:schemeClr val="tx1"/>
                          </a:solidFill>
                          <a:latin typeface="+mn-lt"/>
                          <a:ea typeface="+mn-ea"/>
                          <a:cs typeface="+mn-cs"/>
                        </a:rPr>
                        <a:t>2 (1.8)</a:t>
                      </a:r>
                    </a:p>
                  </a:txBody>
                  <a:tcPr anchor="ctr">
                    <a:solidFill>
                      <a:schemeClr val="tx2"/>
                    </a:solidFill>
                  </a:tcPr>
                </a:tc>
                <a:tc>
                  <a:txBody>
                    <a:bodyPr/>
                    <a:lstStyle/>
                    <a:p>
                      <a:pPr algn="ctr"/>
                      <a:r>
                        <a:rPr lang="en-US" sz="1200" kern="1200" dirty="0">
                          <a:solidFill>
                            <a:schemeClr val="tx1"/>
                          </a:solidFill>
                          <a:latin typeface="+mn-lt"/>
                          <a:ea typeface="+mn-ea"/>
                          <a:cs typeface="+mn-cs"/>
                        </a:rPr>
                        <a:t>1 (0.9)</a:t>
                      </a:r>
                    </a:p>
                  </a:txBody>
                  <a:tcPr anchor="ctr">
                    <a:solidFill>
                      <a:schemeClr val="tx2"/>
                    </a:solidFill>
                  </a:tcPr>
                </a:tc>
                <a:extLst>
                  <a:ext uri="{0D108BD9-81ED-4DB2-BD59-A6C34878D82A}">
                    <a16:rowId xmlns:a16="http://schemas.microsoft.com/office/drawing/2014/main" val="92568731"/>
                  </a:ext>
                </a:extLst>
              </a:tr>
            </a:tbl>
          </a:graphicData>
        </a:graphic>
      </p:graphicFrame>
    </p:spTree>
    <p:extLst>
      <p:ext uri="{BB962C8B-B14F-4D97-AF65-F5344CB8AC3E}">
        <p14:creationId xmlns:p14="http://schemas.microsoft.com/office/powerpoint/2010/main" val="5513681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malignancies</a:t>
            </a:r>
            <a:endParaRPr lang="en-GB" dirty="0"/>
          </a:p>
        </p:txBody>
      </p:sp>
      <p:sp>
        <p:nvSpPr>
          <p:cNvPr id="3" name="Subtitle 2"/>
          <p:cNvSpPr>
            <a:spLocks noGrp="1"/>
          </p:cNvSpPr>
          <p:nvPr>
            <p:ph type="subTitle" idx="1"/>
          </p:nvPr>
        </p:nvSpPr>
        <p:spPr/>
        <p:txBody>
          <a:bodyPr/>
          <a:lstStyle/>
          <a:p>
            <a:r>
              <a:rPr lang="en-US" sz="2800" dirty="0"/>
              <a:t>SCLC, mesothelioma and thymic epithelial tumors </a:t>
            </a:r>
          </a:p>
        </p:txBody>
      </p:sp>
    </p:spTree>
    <p:extLst>
      <p:ext uri="{BB962C8B-B14F-4D97-AF65-F5344CB8AC3E}">
        <p14:creationId xmlns:p14="http://schemas.microsoft.com/office/powerpoint/2010/main" val="2686988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LBA61: </a:t>
            </a:r>
            <a:r>
              <a:rPr lang="en-GB" dirty="0"/>
              <a:t>Durvalumab ± tremelimumab + platinum-etoposide in first-line extensive-stage SCLC (ES-SCLC): 3-year overall survival update from the phase 3 CASPIAN study </a:t>
            </a:r>
            <a:br>
              <a:rPr lang="en-GB" dirty="0"/>
            </a:br>
            <a:r>
              <a:rPr lang="en-US" dirty="0"/>
              <a:t>– Paz-Ares L,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1L </a:t>
            </a:r>
            <a:r>
              <a:rPr lang="en-GB" dirty="0"/>
              <a:t>etoposide + cisplatin/carboplatin ± durvalumab ± tremelimumab in patients with ES-SCLC in the CASPIAN study</a:t>
            </a:r>
            <a:endParaRPr lang="en-US" dirty="0"/>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LBA61</a:t>
            </a:r>
          </a:p>
        </p:txBody>
      </p:sp>
      <p:sp>
        <p:nvSpPr>
          <p:cNvPr id="6" name="Rectangle 9"/>
          <p:cNvSpPr txBox="1">
            <a:spLocks noChangeArrowheads="1"/>
          </p:cNvSpPr>
          <p:nvPr/>
        </p:nvSpPr>
        <p:spPr bwMode="auto">
          <a:xfrm>
            <a:off x="2046666" y="5648549"/>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en-GB" sz="1600" dirty="0">
                <a:solidFill>
                  <a:srgbClr val="363636"/>
                </a:solidFill>
                <a:latin typeface="Arial"/>
                <a:cs typeface="Arial"/>
              </a:rPr>
              <a:t>OS</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940328" y="5648549"/>
            <a:ext cx="4625375"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GB" sz="1600" dirty="0">
                <a:solidFill>
                  <a:srgbClr val="363636"/>
                </a:solidFill>
                <a:latin typeface="Arial"/>
                <a:cs typeface="Arial"/>
              </a:rPr>
              <a:t>PFS, ORR, PROs, safety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8"/>
          <p:cNvSpPr>
            <a:spLocks noChangeArrowheads="1"/>
          </p:cNvSpPr>
          <p:nvPr/>
        </p:nvSpPr>
        <p:spPr bwMode="auto">
          <a:xfrm>
            <a:off x="4577842" y="4359292"/>
            <a:ext cx="5008803" cy="901627"/>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a:t>
            </a:r>
            <a:r>
              <a:rPr kumimoji="0" lang="en-GB" altLang="zh-CN" b="0" i="0" u="none" strike="noStrike" kern="1200" cap="none" spc="0" normalizeH="0" noProof="0" dirty="0">
                <a:ln>
                  <a:noFill/>
                </a:ln>
                <a:solidFill>
                  <a:srgbClr val="FFFFFF"/>
                </a:solidFill>
                <a:effectLst/>
                <a:uLnTx/>
                <a:uFillTx/>
                <a:latin typeface="Arial" charset="0"/>
                <a:ea typeface="SimSun" pitchFamily="2" charset="-122"/>
                <a:cs typeface="Arial" charset="0"/>
              </a:rPr>
              <a:t> 1500 mg + tremelimumab </a:t>
            </a:r>
            <a:r>
              <a:rPr lang="en-GB" altLang="zh-CN" dirty="0">
                <a:solidFill>
                  <a:srgbClr val="FFFFFF"/>
                </a:solidFill>
                <a:ea typeface="SimSun" pitchFamily="2" charset="-122"/>
              </a:rPr>
              <a:t>75 mg </a:t>
            </a:r>
            <a:r>
              <a:rPr kumimoji="0" lang="en-GB" altLang="zh-CN" b="0" i="0" u="none" strike="noStrike" kern="1200" cap="none" spc="0" normalizeH="0" noProof="0" dirty="0">
                <a:ln>
                  <a:noFill/>
                </a:ln>
                <a:solidFill>
                  <a:srgbClr val="FFFFFF"/>
                </a:solidFill>
                <a:effectLst/>
                <a:uLnTx/>
                <a:uFillTx/>
                <a:latin typeface="Arial" charset="0"/>
                <a:ea typeface="SimSun" pitchFamily="2" charset="-122"/>
                <a:cs typeface="Arial" charset="0"/>
              </a:rPr>
              <a:t>+ etoposide-platinum* </a:t>
            </a:r>
            <a:r>
              <a:rPr lang="en-GB" altLang="zh-CN" dirty="0">
                <a:solidFill>
                  <a:srgbClr val="FFFFFF"/>
                </a:solidFill>
                <a:ea typeface="SimSun" pitchFamily="2" charset="-122"/>
              </a:rPr>
              <a:t>q</a:t>
            </a:r>
            <a:r>
              <a:rPr lang="en-GB" altLang="zh-CN" noProof="0" dirty="0">
                <a:solidFill>
                  <a:srgbClr val="FFFFFF"/>
                </a:solidFill>
                <a:ea typeface="SimSun" pitchFamily="2" charset="-122"/>
              </a:rPr>
              <a:t>3w (4 cycles) </a:t>
            </a:r>
            <a:br>
              <a:rPr lang="en-GB" altLang="zh-CN" noProof="0" dirty="0">
                <a:solidFill>
                  <a:srgbClr val="FFFFFF"/>
                </a:solidFill>
                <a:ea typeface="SimSun" pitchFamily="2" charset="-122"/>
              </a:rPr>
            </a:br>
            <a:r>
              <a:rPr lang="en-GB" altLang="zh-CN" noProof="0" dirty="0">
                <a:solidFill>
                  <a:srgbClr val="FFFFFF"/>
                </a:solidFill>
                <a:ea typeface="SimSun" pitchFamily="2" charset="-122"/>
              </a:rPr>
              <a:t>(n=268)</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9" name="Straight Arrow Connector 8"/>
          <p:cNvCxnSpPr>
            <a:stCxn id="10" idx="6"/>
            <a:endCxn id="13" idx="1"/>
          </p:cNvCxnSpPr>
          <p:nvPr/>
        </p:nvCxnSpPr>
        <p:spPr bwMode="auto">
          <a:xfrm>
            <a:off x="4402890" y="3812052"/>
            <a:ext cx="176981"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819295" y="3519952"/>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a:ln>
                  <a:noFill/>
                </a:ln>
                <a:solidFill>
                  <a:srgbClr val="002850"/>
                </a:solidFill>
                <a:effectLst/>
                <a:uLnTx/>
                <a:uFillTx/>
                <a:ea typeface="SimSun" pitchFamily="2" charset="-122"/>
              </a:rPr>
              <a:t>R</a:t>
            </a:r>
            <a:br>
              <a:rPr kumimoji="0" lang="en-GB" altLang="zh-CN" sz="1400" b="1" i="0" u="none" strike="noStrike" kern="1200" cap="none" spc="0" normalizeH="0" baseline="0" noProof="0" dirty="0">
                <a:ln>
                  <a:noFill/>
                </a:ln>
                <a:solidFill>
                  <a:srgbClr val="002850"/>
                </a:solidFill>
                <a:effectLst/>
                <a:uLnTx/>
                <a:uFillTx/>
                <a:ea typeface="SimSun" pitchFamily="2" charset="-122"/>
              </a:rPr>
            </a:br>
            <a:r>
              <a:rPr kumimoji="0" lang="en-GB" altLang="zh-CN" sz="1400" b="1" i="0" u="none" strike="noStrike" kern="1200" cap="none" spc="0" normalizeH="0" baseline="0" noProof="0" dirty="0">
                <a:ln>
                  <a:noFill/>
                </a:ln>
                <a:solidFill>
                  <a:srgbClr val="002850"/>
                </a:solidFill>
                <a:effectLst/>
                <a:uLnTx/>
                <a:uFillTx/>
                <a:ea typeface="SimSun" pitchFamily="2" charset="-122"/>
              </a:rPr>
              <a:t>1:1:1</a:t>
            </a:r>
          </a:p>
        </p:txBody>
      </p:sp>
      <p:cxnSp>
        <p:nvCxnSpPr>
          <p:cNvPr id="11" name="AutoShape 15"/>
          <p:cNvCxnSpPr>
            <a:cxnSpLocks noChangeShapeType="1"/>
            <a:stCxn id="10" idx="0"/>
            <a:endCxn id="14" idx="1"/>
          </p:cNvCxnSpPr>
          <p:nvPr/>
        </p:nvCxnSpPr>
        <p:spPr bwMode="auto">
          <a:xfrm rot="5400000" flipH="1" flipV="1">
            <a:off x="3985514" y="2925595"/>
            <a:ext cx="719937" cy="468778"/>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8" idx="1"/>
          </p:cNvCxnSpPr>
          <p:nvPr/>
        </p:nvCxnSpPr>
        <p:spPr bwMode="auto">
          <a:xfrm rot="16200000" flipH="1">
            <a:off x="3991490" y="4223754"/>
            <a:ext cx="705954" cy="466749"/>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4579871" y="3356883"/>
            <a:ext cx="5005848" cy="91033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Etoposide-platinum* q3w (up</a:t>
            </a:r>
            <a:r>
              <a:rPr kumimoji="0" lang="en-GB" altLang="zh-CN" b="0" i="0" u="none" strike="noStrike" kern="1200" cap="none" spc="0" normalizeH="0" noProof="0" dirty="0">
                <a:ln>
                  <a:noFill/>
                </a:ln>
                <a:solidFill>
                  <a:srgbClr val="FFFFFF"/>
                </a:solidFill>
                <a:effectLst/>
                <a:uLnTx/>
                <a:uFillTx/>
                <a:latin typeface="Arial" charset="0"/>
                <a:ea typeface="SimSun" pitchFamily="2" charset="-122"/>
                <a:cs typeface="Arial" charset="0"/>
              </a:rPr>
              <a:t> to 6 cycles)</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rgbClr val="FFFFFF"/>
                </a:solidFill>
                <a:ea typeface="SimSun" pitchFamily="2" charset="-122"/>
              </a:rPr>
              <a:t>(n=269)</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579871" y="2337920"/>
            <a:ext cx="5008803"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 1500 mg + </a:t>
            </a:r>
            <a:b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etoposide-platinum* q3w (4 cycles)</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rgbClr val="FFFFFF"/>
                </a:solidFill>
                <a:ea typeface="SimSun" pitchFamily="2" charset="-122"/>
              </a:rPr>
              <a:t>(n=268)</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9"/>
          <p:cNvCxnSpPr>
            <a:cxnSpLocks noChangeShapeType="1"/>
            <a:stCxn id="16" idx="3"/>
            <a:endCxn id="10" idx="2"/>
          </p:cNvCxnSpPr>
          <p:nvPr/>
        </p:nvCxnSpPr>
        <p:spPr bwMode="auto">
          <a:xfrm flipV="1">
            <a:off x="3701399" y="3812052"/>
            <a:ext cx="117896" cy="1"/>
          </a:xfrm>
          <a:prstGeom prst="straightConnector1">
            <a:avLst/>
          </a:prstGeom>
          <a:noFill/>
          <a:ln w="38100">
            <a:solidFill>
              <a:schemeClr val="bg1"/>
            </a:solidFill>
            <a:round/>
            <a:headEnd type="none" w="med" len="med"/>
            <a:tailEnd type="none" w="med" len="med"/>
          </a:ln>
        </p:spPr>
      </p:cxnSp>
      <p:sp>
        <p:nvSpPr>
          <p:cNvPr id="16" name="AutoShape 9"/>
          <p:cNvSpPr>
            <a:spLocks noChangeArrowheads="1"/>
          </p:cNvSpPr>
          <p:nvPr/>
        </p:nvSpPr>
        <p:spPr bwMode="auto">
          <a:xfrm>
            <a:off x="130898" y="2667956"/>
            <a:ext cx="3570501"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ES-</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SCLC</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Treatment naïve</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Asymptomatic/stable CNS metastases </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WHO PS 0–1 </a:t>
            </a:r>
          </a:p>
          <a:p>
            <a:pPr lvl="0" defTabSz="892175" eaLnBrk="0" hangingPunct="0">
              <a:spcAft>
                <a:spcPct val="30000"/>
              </a:spcAft>
              <a:defRPr/>
            </a:pPr>
            <a:r>
              <a:rPr lang="en-GB" altLang="zh-CN" sz="1600" dirty="0">
                <a:solidFill>
                  <a:srgbClr val="FFFFFF"/>
                </a:solidFill>
                <a:ea typeface="SimSun" pitchFamily="2" charset="-122"/>
              </a:rPr>
              <a:t>(n=805; 414 for HLA-I/II genotyping)</a:t>
            </a:r>
          </a:p>
        </p:txBody>
      </p:sp>
      <p:cxnSp>
        <p:nvCxnSpPr>
          <p:cNvPr id="17" name="AutoShape 21"/>
          <p:cNvCxnSpPr>
            <a:cxnSpLocks noChangeShapeType="1"/>
            <a:stCxn id="21" idx="3"/>
            <a:endCxn id="18" idx="1"/>
          </p:cNvCxnSpPr>
          <p:nvPr/>
        </p:nvCxnSpPr>
        <p:spPr bwMode="auto">
          <a:xfrm>
            <a:off x="11319675" y="2800015"/>
            <a:ext cx="149393" cy="0"/>
          </a:xfrm>
          <a:prstGeom prst="straightConnector1">
            <a:avLst/>
          </a:prstGeom>
          <a:noFill/>
          <a:ln w="38100">
            <a:solidFill>
              <a:schemeClr val="bg1"/>
            </a:solidFill>
            <a:round/>
            <a:headEnd/>
            <a:tailEnd type="triangle" w="med" len="med"/>
          </a:ln>
        </p:spPr>
      </p:cxnSp>
      <p:sp>
        <p:nvSpPr>
          <p:cNvPr id="18" name="AutoShape 12"/>
          <p:cNvSpPr>
            <a:spLocks noChangeArrowheads="1"/>
          </p:cNvSpPr>
          <p:nvPr/>
        </p:nvSpPr>
        <p:spPr bwMode="auto">
          <a:xfrm>
            <a:off x="11469068" y="255772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9" name="AutoShape 12"/>
          <p:cNvSpPr>
            <a:spLocks noChangeArrowheads="1"/>
          </p:cNvSpPr>
          <p:nvPr/>
        </p:nvSpPr>
        <p:spPr bwMode="auto">
          <a:xfrm>
            <a:off x="11469068" y="456781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0" name="AutoShape 21"/>
          <p:cNvCxnSpPr>
            <a:cxnSpLocks noChangeShapeType="1"/>
            <a:stCxn id="22" idx="3"/>
            <a:endCxn id="19" idx="1"/>
          </p:cNvCxnSpPr>
          <p:nvPr/>
        </p:nvCxnSpPr>
        <p:spPr bwMode="auto">
          <a:xfrm>
            <a:off x="11318660" y="4810105"/>
            <a:ext cx="150408" cy="0"/>
          </a:xfrm>
          <a:prstGeom prst="straightConnector1">
            <a:avLst/>
          </a:prstGeom>
          <a:noFill/>
          <a:ln w="38100">
            <a:solidFill>
              <a:schemeClr val="bg1"/>
            </a:solidFill>
            <a:round/>
            <a:headEnd/>
            <a:tailEnd type="triangle" w="med" len="med"/>
          </a:ln>
        </p:spPr>
      </p:cxnSp>
      <p:sp>
        <p:nvSpPr>
          <p:cNvPr id="21" name="AutoShape 8"/>
          <p:cNvSpPr>
            <a:spLocks noChangeArrowheads="1"/>
          </p:cNvSpPr>
          <p:nvPr/>
        </p:nvSpPr>
        <p:spPr bwMode="auto">
          <a:xfrm>
            <a:off x="9765767" y="2487683"/>
            <a:ext cx="1553908" cy="624664"/>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 </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1500 mg q4w</a:t>
            </a:r>
          </a:p>
        </p:txBody>
      </p:sp>
      <p:sp>
        <p:nvSpPr>
          <p:cNvPr id="22" name="AutoShape 8"/>
          <p:cNvSpPr>
            <a:spLocks noChangeArrowheads="1"/>
          </p:cNvSpPr>
          <p:nvPr/>
        </p:nvSpPr>
        <p:spPr bwMode="auto">
          <a:xfrm>
            <a:off x="9764752" y="4497773"/>
            <a:ext cx="1553908" cy="624664"/>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Durvalumab </a:t>
            </a:r>
            <a:b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1500 mg q4w</a:t>
            </a:r>
          </a:p>
        </p:txBody>
      </p:sp>
      <p:sp>
        <p:nvSpPr>
          <p:cNvPr id="23" name="AutoShape 8"/>
          <p:cNvSpPr>
            <a:spLocks noChangeArrowheads="1"/>
          </p:cNvSpPr>
          <p:nvPr/>
        </p:nvSpPr>
        <p:spPr bwMode="auto">
          <a:xfrm>
            <a:off x="9764752" y="3499720"/>
            <a:ext cx="1553908" cy="624664"/>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Optional</a:t>
            </a:r>
            <a:r>
              <a:rPr kumimoji="0" lang="en-GB" altLang="zh-CN" sz="1600" b="0" i="0" u="none" strike="noStrike" kern="1200" cap="none" spc="0" normalizeH="0" noProof="0" dirty="0">
                <a:ln>
                  <a:noFill/>
                </a:ln>
                <a:solidFill>
                  <a:srgbClr val="FFFFFF"/>
                </a:solidFill>
                <a:effectLst/>
                <a:uLnTx/>
                <a:uFillTx/>
                <a:latin typeface="Arial" charset="0"/>
                <a:ea typeface="SimSun" pitchFamily="2" charset="-122"/>
                <a:cs typeface="Arial" charset="0"/>
              </a:rPr>
              <a:t> PCI</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4" name="AutoShape 21"/>
          <p:cNvCxnSpPr>
            <a:cxnSpLocks noChangeShapeType="1"/>
            <a:stCxn id="8" idx="3"/>
            <a:endCxn id="22" idx="1"/>
          </p:cNvCxnSpPr>
          <p:nvPr/>
        </p:nvCxnSpPr>
        <p:spPr bwMode="auto">
          <a:xfrm flipV="1">
            <a:off x="9586645" y="4810105"/>
            <a:ext cx="178107" cy="1"/>
          </a:xfrm>
          <a:prstGeom prst="straightConnector1">
            <a:avLst/>
          </a:prstGeom>
          <a:noFill/>
          <a:ln w="38100">
            <a:solidFill>
              <a:schemeClr val="bg1"/>
            </a:solidFill>
            <a:round/>
            <a:headEnd/>
            <a:tailEnd type="triangle" w="med" len="med"/>
          </a:ln>
        </p:spPr>
      </p:cxnSp>
      <p:cxnSp>
        <p:nvCxnSpPr>
          <p:cNvPr id="25" name="AutoShape 21"/>
          <p:cNvCxnSpPr>
            <a:cxnSpLocks noChangeShapeType="1"/>
            <a:stCxn id="14" idx="3"/>
            <a:endCxn id="21" idx="1"/>
          </p:cNvCxnSpPr>
          <p:nvPr/>
        </p:nvCxnSpPr>
        <p:spPr bwMode="auto">
          <a:xfrm>
            <a:off x="9588674" y="2800015"/>
            <a:ext cx="177093" cy="0"/>
          </a:xfrm>
          <a:prstGeom prst="straightConnector1">
            <a:avLst/>
          </a:prstGeom>
          <a:noFill/>
          <a:ln w="38100">
            <a:solidFill>
              <a:schemeClr val="bg1"/>
            </a:solidFill>
            <a:round/>
            <a:headEnd/>
            <a:tailEnd type="triangle" w="med" len="med"/>
          </a:ln>
        </p:spPr>
      </p:cxnSp>
      <p:cxnSp>
        <p:nvCxnSpPr>
          <p:cNvPr id="26" name="AutoShape 21"/>
          <p:cNvCxnSpPr>
            <a:cxnSpLocks noChangeShapeType="1"/>
            <a:stCxn id="13" idx="3"/>
            <a:endCxn id="23" idx="1"/>
          </p:cNvCxnSpPr>
          <p:nvPr/>
        </p:nvCxnSpPr>
        <p:spPr bwMode="auto">
          <a:xfrm>
            <a:off x="9585719" y="3812052"/>
            <a:ext cx="179033" cy="0"/>
          </a:xfrm>
          <a:prstGeom prst="straightConnector1">
            <a:avLst/>
          </a:prstGeom>
          <a:noFill/>
          <a:ln w="38100">
            <a:solidFill>
              <a:schemeClr val="bg1"/>
            </a:solidFill>
            <a:round/>
            <a:headEnd/>
            <a:tailEnd type="triangle" w="med" len="med"/>
          </a:ln>
        </p:spPr>
      </p:cxnSp>
      <p:sp>
        <p:nvSpPr>
          <p:cNvPr id="27" name="Content Placeholder 26"/>
          <p:cNvSpPr txBox="1">
            <a:spLocks/>
          </p:cNvSpPr>
          <p:nvPr/>
        </p:nvSpPr>
        <p:spPr bwMode="auto">
          <a:xfrm>
            <a:off x="3345372" y="5030305"/>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charset="0"/>
              </a:rPr>
              <a:t>Platinum</a:t>
            </a:r>
            <a:r>
              <a:rPr kumimoji="0" lang="en-GB" sz="1400" b="0" i="0" u="none" strike="noStrike" kern="1200" cap="none" spc="0" normalizeH="0" noProof="0" dirty="0">
                <a:ln>
                  <a:noFill/>
                </a:ln>
                <a:solidFill>
                  <a:srgbClr val="363636"/>
                </a:solidFill>
                <a:effectLst/>
                <a:uLnTx/>
                <a:uFillTx/>
                <a:latin typeface="Arial"/>
                <a:ea typeface="+mn-ea"/>
                <a:cs typeface="Arial" charset="0"/>
              </a:rPr>
              <a:t> agent (carboplatin vs. cisplatin)</a:t>
            </a:r>
            <a:endParaRPr kumimoji="0" lang="en-GB" sz="1400" b="0" i="0" u="none" strike="noStrike" kern="1200" cap="none" spc="0" normalizeH="0" baseline="0" noProof="0" dirty="0">
              <a:ln>
                <a:noFill/>
              </a:ln>
              <a:solidFill>
                <a:srgbClr val="363636"/>
              </a:solidFill>
              <a:effectLst/>
              <a:uLnTx/>
              <a:uFillTx/>
              <a:latin typeface="Arial"/>
              <a:ea typeface="+mn-ea"/>
              <a:cs typeface="Arial" charset="0"/>
            </a:endParaRPr>
          </a:p>
        </p:txBody>
      </p:sp>
      <p:sp>
        <p:nvSpPr>
          <p:cNvPr id="28" name="Text Placeholder 3"/>
          <p:cNvSpPr>
            <a:spLocks noGrp="1"/>
          </p:cNvSpPr>
          <p:nvPr>
            <p:ph type="body" sz="quarter" idx="10"/>
          </p:nvPr>
        </p:nvSpPr>
        <p:spPr>
          <a:xfrm>
            <a:off x="304800" y="6233974"/>
            <a:ext cx="5938345" cy="487363"/>
          </a:xfrm>
        </p:spPr>
        <p:txBody>
          <a:bodyPr/>
          <a:lstStyle/>
          <a:p>
            <a:pPr>
              <a:defRPr/>
            </a:pPr>
            <a:r>
              <a:rPr lang="en-GB" kern="1200" dirty="0">
                <a:solidFill>
                  <a:srgbClr val="363636"/>
                </a:solidFill>
                <a:latin typeface="Arial" charset="0"/>
                <a:cs typeface="Arial" charset="0"/>
              </a:rPr>
              <a:t>*Etoposide 80–100 mg/m</a:t>
            </a:r>
            <a:r>
              <a:rPr lang="en-GB" kern="1200" baseline="30000" dirty="0">
                <a:solidFill>
                  <a:srgbClr val="363636"/>
                </a:solidFill>
                <a:latin typeface="Arial" charset="0"/>
                <a:cs typeface="Arial" charset="0"/>
              </a:rPr>
              <a:t>2</a:t>
            </a:r>
            <a:r>
              <a:rPr lang="en-GB" kern="1200" dirty="0">
                <a:solidFill>
                  <a:srgbClr val="363636"/>
                </a:solidFill>
                <a:latin typeface="Arial" charset="0"/>
                <a:cs typeface="Arial" charset="0"/>
              </a:rPr>
              <a:t> + carboplatin AUC5–6 or cisplatin 75–80 mg/m</a:t>
            </a:r>
            <a:r>
              <a:rPr lang="en-GB" kern="1200" baseline="30000" dirty="0">
                <a:solidFill>
                  <a:srgbClr val="363636"/>
                </a:solidFill>
                <a:latin typeface="Arial" charset="0"/>
                <a:cs typeface="Arial" charset="0"/>
              </a:rPr>
              <a:t>2</a:t>
            </a:r>
            <a:r>
              <a:rPr lang="en-GB" kern="1200" dirty="0">
                <a:solidFill>
                  <a:srgbClr val="363636"/>
                </a:solidFill>
                <a:latin typeface="Arial" charset="0"/>
                <a:cs typeface="Arial" charset="0"/>
              </a:rPr>
              <a:t> </a:t>
            </a:r>
            <a:endParaRPr lang="en-US" baseline="30000" dirty="0">
              <a:solidFill>
                <a:srgbClr val="363636"/>
              </a:solidFill>
            </a:endParaRPr>
          </a:p>
        </p:txBody>
      </p:sp>
    </p:spTree>
    <p:extLst>
      <p:ext uri="{BB962C8B-B14F-4D97-AF65-F5344CB8AC3E}">
        <p14:creationId xmlns:p14="http://schemas.microsoft.com/office/powerpoint/2010/main" val="2305028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LBA61: </a:t>
            </a:r>
            <a:r>
              <a:rPr lang="en-GB" dirty="0"/>
              <a:t>Durvalumab ± tremelimumab + platinum-etoposide in first-line extensive-stage SCLC (ES-SCLC): 3-year overall survival update from the phase 3 CASPIAN study </a:t>
            </a:r>
            <a:br>
              <a:rPr lang="en-GB" dirty="0"/>
            </a:br>
            <a:r>
              <a:rPr lang="en-US" dirty="0"/>
              <a:t>– Paz-Ares L,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LBA61</a:t>
            </a:r>
          </a:p>
        </p:txBody>
      </p:sp>
      <p:sp>
        <p:nvSpPr>
          <p:cNvPr id="7" name="TextBox 6">
            <a:extLst>
              <a:ext uri="{FF2B5EF4-FFF2-40B4-BE49-F238E27FC236}">
                <a16:creationId xmlns:a16="http://schemas.microsoft.com/office/drawing/2014/main" id="{48384EA2-76A9-40AE-8E88-38A16A5318A8}"/>
              </a:ext>
            </a:extLst>
          </p:cNvPr>
          <p:cNvSpPr txBox="1"/>
          <p:nvPr/>
        </p:nvSpPr>
        <p:spPr>
          <a:xfrm>
            <a:off x="831777" y="1725896"/>
            <a:ext cx="4504758" cy="338554"/>
          </a:xfrm>
          <a:prstGeom prst="rect">
            <a:avLst/>
          </a:prstGeom>
          <a:noFill/>
        </p:spPr>
        <p:txBody>
          <a:bodyPr wrap="none" rtlCol="0">
            <a:spAutoFit/>
          </a:bodyPr>
          <a:lstStyle/>
          <a:p>
            <a:pPr algn="ctr"/>
            <a:r>
              <a:rPr lang="en-US" sz="1600" b="1" dirty="0">
                <a:solidFill>
                  <a:srgbClr val="363636"/>
                </a:solidFill>
              </a:rPr>
              <a:t>3-year overall survival update: D + EP vs. EP</a:t>
            </a:r>
            <a:endParaRPr lang="en-GB" sz="1600" b="1" dirty="0">
              <a:solidFill>
                <a:srgbClr val="363636"/>
              </a:solidFill>
            </a:endParaRPr>
          </a:p>
        </p:txBody>
      </p:sp>
      <p:graphicFrame>
        <p:nvGraphicFramePr>
          <p:cNvPr id="8" name="Table 8">
            <a:extLst>
              <a:ext uri="{FF2B5EF4-FFF2-40B4-BE49-F238E27FC236}">
                <a16:creationId xmlns:a16="http://schemas.microsoft.com/office/drawing/2014/main" id="{CF67370D-EAAC-49C1-B96D-3D0DBFCC5FAE}"/>
              </a:ext>
            </a:extLst>
          </p:cNvPr>
          <p:cNvGraphicFramePr>
            <a:graphicFrameLocks noGrp="1"/>
          </p:cNvGraphicFramePr>
          <p:nvPr>
            <p:extLst>
              <p:ext uri="{D42A27DB-BD31-4B8C-83A1-F6EECF244321}">
                <p14:modId xmlns:p14="http://schemas.microsoft.com/office/powerpoint/2010/main" val="2079118177"/>
              </p:ext>
            </p:extLst>
          </p:nvPr>
        </p:nvGraphicFramePr>
        <p:xfrm>
          <a:off x="446807" y="5204704"/>
          <a:ext cx="4924107" cy="1218299"/>
        </p:xfrm>
        <a:graphic>
          <a:graphicData uri="http://schemas.openxmlformats.org/drawingml/2006/table">
            <a:tbl>
              <a:tblPr firstRow="1" bandRow="1">
                <a:tableStyleId>{69012ECD-51FC-41F1-AA8D-1B2483CD663E}</a:tableStyleId>
              </a:tblPr>
              <a:tblGrid>
                <a:gridCol w="1779724">
                  <a:extLst>
                    <a:ext uri="{9D8B030D-6E8A-4147-A177-3AD203B41FA5}">
                      <a16:colId xmlns:a16="http://schemas.microsoft.com/office/drawing/2014/main" val="3792203561"/>
                    </a:ext>
                  </a:extLst>
                </a:gridCol>
                <a:gridCol w="1480161">
                  <a:extLst>
                    <a:ext uri="{9D8B030D-6E8A-4147-A177-3AD203B41FA5}">
                      <a16:colId xmlns:a16="http://schemas.microsoft.com/office/drawing/2014/main" val="1854277992"/>
                    </a:ext>
                  </a:extLst>
                </a:gridCol>
                <a:gridCol w="1664222">
                  <a:extLst>
                    <a:ext uri="{9D8B030D-6E8A-4147-A177-3AD203B41FA5}">
                      <a16:colId xmlns:a16="http://schemas.microsoft.com/office/drawing/2014/main" val="1074543971"/>
                    </a:ext>
                  </a:extLst>
                </a:gridCol>
              </a:tblGrid>
              <a:tr h="0">
                <a:tc>
                  <a:txBody>
                    <a:bodyPr/>
                    <a:lstStyle/>
                    <a:p>
                      <a:endParaRPr lang="en-GB" sz="1100" dirty="0">
                        <a:solidFill>
                          <a:schemeClr val="tx2"/>
                        </a:solidFill>
                      </a:endParaRPr>
                    </a:p>
                  </a:txBody>
                  <a:tcPr marL="36000" marR="36000" marT="36000" marB="36000" anchor="ctr"/>
                </a:tc>
                <a:tc>
                  <a:txBody>
                    <a:bodyPr/>
                    <a:lstStyle/>
                    <a:p>
                      <a:pPr algn="ctr"/>
                      <a:r>
                        <a:rPr lang="en-US" sz="1100" dirty="0">
                          <a:solidFill>
                            <a:schemeClr val="tx2"/>
                          </a:solidFill>
                        </a:rPr>
                        <a:t>D + EP</a:t>
                      </a:r>
                      <a:endParaRPr lang="en-GB" sz="1100" dirty="0">
                        <a:solidFill>
                          <a:schemeClr val="tx2"/>
                        </a:solidFill>
                      </a:endParaRPr>
                    </a:p>
                  </a:txBody>
                  <a:tcPr marL="36000" marR="36000" marT="36000" marB="36000" anchor="ctr"/>
                </a:tc>
                <a:tc>
                  <a:txBody>
                    <a:bodyPr/>
                    <a:lstStyle/>
                    <a:p>
                      <a:pPr algn="ctr"/>
                      <a:r>
                        <a:rPr lang="en-US" sz="1100" dirty="0">
                          <a:solidFill>
                            <a:schemeClr val="tx2"/>
                          </a:solidFill>
                        </a:rPr>
                        <a:t>EP</a:t>
                      </a:r>
                      <a:endParaRPr lang="en-GB" sz="1100" dirty="0">
                        <a:solidFill>
                          <a:schemeClr val="tx2"/>
                        </a:solidFill>
                      </a:endParaRPr>
                    </a:p>
                  </a:txBody>
                  <a:tcPr marL="36000" marR="36000" marT="36000" marB="36000" anchor="ctr"/>
                </a:tc>
                <a:extLst>
                  <a:ext uri="{0D108BD9-81ED-4DB2-BD59-A6C34878D82A}">
                    <a16:rowId xmlns:a16="http://schemas.microsoft.com/office/drawing/2014/main" val="22475449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Events</a:t>
                      </a:r>
                      <a:endParaRPr lang="en-GB" sz="1100" dirty="0">
                        <a:solidFill>
                          <a:schemeClr val="tx1"/>
                        </a:solidFill>
                      </a:endParaRPr>
                    </a:p>
                  </a:txBody>
                  <a:tcPr marL="36000" marR="36000" marT="36000" marB="36000" anchor="ctr"/>
                </a:tc>
                <a:tc>
                  <a:txBody>
                    <a:bodyPr/>
                    <a:lstStyle/>
                    <a:p>
                      <a:pPr algn="ctr"/>
                      <a:r>
                        <a:rPr lang="en-US" sz="1100" dirty="0"/>
                        <a:t>221/268 (82.5)</a:t>
                      </a:r>
                      <a:endParaRPr lang="en-GB" sz="1100" dirty="0">
                        <a:solidFill>
                          <a:schemeClr val="tx1"/>
                        </a:solidFill>
                      </a:endParaRPr>
                    </a:p>
                  </a:txBody>
                  <a:tcPr marL="36000" marR="36000" marT="36000" marB="36000" anchor="ctr"/>
                </a:tc>
                <a:tc>
                  <a:txBody>
                    <a:bodyPr/>
                    <a:lstStyle/>
                    <a:p>
                      <a:pPr algn="ctr"/>
                      <a:r>
                        <a:rPr lang="en-US" sz="1100" dirty="0"/>
                        <a:t>248/269 (92.9)</a:t>
                      </a:r>
                      <a:endParaRPr lang="en-GB" sz="1100" dirty="0">
                        <a:solidFill>
                          <a:schemeClr val="tx1"/>
                        </a:solidFill>
                      </a:endParaRPr>
                    </a:p>
                  </a:txBody>
                  <a:tcPr marL="36000" marR="36000" marT="36000" marB="36000" anchor="ctr"/>
                </a:tc>
                <a:extLst>
                  <a:ext uri="{0D108BD9-81ED-4DB2-BD59-A6C34878D82A}">
                    <a16:rowId xmlns:a16="http://schemas.microsoft.com/office/drawing/2014/main" val="1080243183"/>
                  </a:ext>
                </a:extLst>
              </a:tr>
              <a:tr h="25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mOS, </a:t>
                      </a:r>
                      <a:r>
                        <a:rPr lang="en-US" sz="1100" dirty="0" err="1"/>
                        <a:t>mo</a:t>
                      </a:r>
                      <a:r>
                        <a:rPr lang="en-US" sz="1100" dirty="0"/>
                        <a:t> (95%CI)</a:t>
                      </a:r>
                      <a:endParaRPr lang="en-GB" sz="1100" dirty="0">
                        <a:solidFill>
                          <a:schemeClr val="tx1"/>
                        </a:solidFill>
                      </a:endParaRPr>
                    </a:p>
                  </a:txBody>
                  <a:tcPr marL="36000" marR="36000" marT="36000" marB="36000" anchor="ctr"/>
                </a:tc>
                <a:tc>
                  <a:txBody>
                    <a:bodyPr/>
                    <a:lstStyle/>
                    <a:p>
                      <a:pPr algn="ctr"/>
                      <a:r>
                        <a:rPr lang="en-US" sz="1100" dirty="0"/>
                        <a:t>12.9 (11.3, 14.7)</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10.5 (9.3, 11.2)</a:t>
                      </a:r>
                      <a:endParaRPr lang="en-GB" sz="1100" dirty="0">
                        <a:solidFill>
                          <a:schemeClr val="tx1"/>
                        </a:solidFill>
                      </a:endParaRPr>
                    </a:p>
                  </a:txBody>
                  <a:tcPr marL="36000" marR="36000" marT="36000" marB="36000" anchor="ctr"/>
                </a:tc>
                <a:extLst>
                  <a:ext uri="{0D108BD9-81ED-4DB2-BD59-A6C34878D82A}">
                    <a16:rowId xmlns:a16="http://schemas.microsoft.com/office/drawing/2014/main" val="4294325127"/>
                  </a:ext>
                </a:extLst>
              </a:tr>
              <a:tr h="0">
                <a:tc>
                  <a:txBody>
                    <a:bodyPr/>
                    <a:lstStyle/>
                    <a:p>
                      <a:r>
                        <a:rPr lang="en-US" sz="1100" dirty="0"/>
                        <a:t>HR (95%CI)</a:t>
                      </a:r>
                      <a:endParaRPr lang="en-GB" sz="1100" dirty="0">
                        <a:solidFill>
                          <a:schemeClr val="tx1"/>
                        </a:solidFill>
                      </a:endParaRPr>
                    </a:p>
                  </a:txBody>
                  <a:tcPr marL="36000" marR="36000" marT="36000" marB="36000" anchor="ctr"/>
                </a:tc>
                <a:tc gridSpan="2">
                  <a:txBody>
                    <a:bodyPr/>
                    <a:lstStyle/>
                    <a:p>
                      <a:pPr algn="ctr"/>
                      <a:r>
                        <a:rPr lang="en-US" sz="1100" dirty="0"/>
                        <a:t>0.71 (0.60,</a:t>
                      </a:r>
                      <a:r>
                        <a:rPr lang="en-US" sz="1100" baseline="0" dirty="0"/>
                        <a:t> </a:t>
                      </a:r>
                      <a:r>
                        <a:rPr lang="en-US" sz="1100" dirty="0"/>
                        <a:t>0.86)</a:t>
                      </a:r>
                      <a:endParaRPr lang="en-GB" sz="1100" dirty="0">
                        <a:solidFill>
                          <a:schemeClr val="tx1"/>
                        </a:solidFill>
                      </a:endParaRPr>
                    </a:p>
                  </a:txBody>
                  <a:tcPr marL="36000" marR="36000" marT="36000" marB="36000" anchor="ctr"/>
                </a:tc>
                <a:tc hMerge="1">
                  <a:txBody>
                    <a:bodyPr/>
                    <a:lstStyle/>
                    <a:p>
                      <a:pPr algn="ctr"/>
                      <a:endParaRPr lang="en-GB" sz="1400" dirty="0">
                        <a:solidFill>
                          <a:srgbClr val="363636"/>
                        </a:solidFill>
                      </a:endParaRPr>
                    </a:p>
                  </a:txBody>
                  <a:tcPr marL="36000" marR="36000" marT="36000" marB="36000" anchor="ctr"/>
                </a:tc>
                <a:extLst>
                  <a:ext uri="{0D108BD9-81ED-4DB2-BD59-A6C34878D82A}">
                    <a16:rowId xmlns:a16="http://schemas.microsoft.com/office/drawing/2014/main" val="619570030"/>
                  </a:ext>
                </a:extLst>
              </a:tr>
              <a:tr h="0">
                <a:tc>
                  <a:txBody>
                    <a:bodyPr/>
                    <a:lstStyle/>
                    <a:p>
                      <a:r>
                        <a:rPr lang="en-US" sz="1100" dirty="0"/>
                        <a:t>Nominal p-value</a:t>
                      </a:r>
                      <a:endParaRPr lang="en-GB" sz="1100" dirty="0">
                        <a:solidFill>
                          <a:schemeClr val="tx1"/>
                        </a:solidFill>
                      </a:endParaRPr>
                    </a:p>
                  </a:txBody>
                  <a:tcPr marL="36000" marR="36000" marT="36000" marB="36000" anchor="ctr"/>
                </a:tc>
                <a:tc gridSpan="2">
                  <a:txBody>
                    <a:bodyPr/>
                    <a:lstStyle/>
                    <a:p>
                      <a:pPr algn="ctr"/>
                      <a:r>
                        <a:rPr lang="en-US" sz="1100" dirty="0"/>
                        <a:t>0.0003</a:t>
                      </a:r>
                      <a:endParaRPr lang="en-GB" sz="1100" dirty="0">
                        <a:solidFill>
                          <a:schemeClr val="tx1"/>
                        </a:solidFill>
                      </a:endParaRPr>
                    </a:p>
                  </a:txBody>
                  <a:tcPr marL="36000" marR="36000" marT="36000" marB="36000" anchor="ctr"/>
                </a:tc>
                <a:tc hMerge="1">
                  <a:txBody>
                    <a:bodyPr/>
                    <a:lstStyle/>
                    <a:p>
                      <a:pPr algn="ctr"/>
                      <a:endParaRPr lang="en-GB" sz="1400" dirty="0">
                        <a:solidFill>
                          <a:srgbClr val="363636"/>
                        </a:solidFill>
                      </a:endParaRPr>
                    </a:p>
                  </a:txBody>
                  <a:tcPr marL="36000" marR="36000" marT="36000" marB="36000" anchor="ctr"/>
                </a:tc>
                <a:extLst>
                  <a:ext uri="{0D108BD9-81ED-4DB2-BD59-A6C34878D82A}">
                    <a16:rowId xmlns:a16="http://schemas.microsoft.com/office/drawing/2014/main" val="540642899"/>
                  </a:ext>
                </a:extLst>
              </a:tr>
            </a:tbl>
          </a:graphicData>
        </a:graphic>
      </p:graphicFrame>
      <p:sp>
        <p:nvSpPr>
          <p:cNvPr id="9" name="TextBox 8">
            <a:extLst>
              <a:ext uri="{FF2B5EF4-FFF2-40B4-BE49-F238E27FC236}">
                <a16:creationId xmlns:a16="http://schemas.microsoft.com/office/drawing/2014/main" id="{C41CB7EE-7D67-4DEA-A64C-4D103B1A6D6F}"/>
              </a:ext>
            </a:extLst>
          </p:cNvPr>
          <p:cNvSpPr txBox="1"/>
          <p:nvPr/>
        </p:nvSpPr>
        <p:spPr>
          <a:xfrm>
            <a:off x="2266310" y="2385370"/>
            <a:ext cx="3573087" cy="523220"/>
          </a:xfrm>
          <a:prstGeom prst="rect">
            <a:avLst/>
          </a:prstGeom>
          <a:noFill/>
        </p:spPr>
        <p:txBody>
          <a:bodyPr wrap="square" rtlCol="0">
            <a:spAutoFit/>
          </a:bodyPr>
          <a:lstStyle/>
          <a:p>
            <a:pPr algn="ctr"/>
            <a:r>
              <a:rPr lang="en-US" sz="1400" dirty="0">
                <a:solidFill>
                  <a:schemeClr val="tx1"/>
                </a:solidFill>
              </a:rPr>
              <a:t>Median follow-up in censored patients: </a:t>
            </a:r>
          </a:p>
          <a:p>
            <a:pPr algn="ctr"/>
            <a:r>
              <a:rPr lang="en-US" sz="1400" dirty="0">
                <a:solidFill>
                  <a:schemeClr val="tx1"/>
                </a:solidFill>
              </a:rPr>
              <a:t>39.4 months (range 0.1–47.5)</a:t>
            </a:r>
            <a:endParaRPr lang="en-GB" sz="1400" dirty="0">
              <a:solidFill>
                <a:schemeClr val="tx1"/>
              </a:solidFill>
            </a:endParaRPr>
          </a:p>
        </p:txBody>
      </p:sp>
      <p:grpSp>
        <p:nvGrpSpPr>
          <p:cNvPr id="4" name="Group 3"/>
          <p:cNvGrpSpPr/>
          <p:nvPr/>
        </p:nvGrpSpPr>
        <p:grpSpPr>
          <a:xfrm>
            <a:off x="85359" y="1951941"/>
            <a:ext cx="5361655" cy="3153055"/>
            <a:chOff x="-36198" y="2216883"/>
            <a:chExt cx="8765739" cy="3662645"/>
          </a:xfrm>
        </p:grpSpPr>
        <p:sp>
          <p:nvSpPr>
            <p:cNvPr id="10" name="Freeform 21">
              <a:extLst>
                <a:ext uri="{FF2B5EF4-FFF2-40B4-BE49-F238E27FC236}">
                  <a16:creationId xmlns:a16="http://schemas.microsoft.com/office/drawing/2014/main" id="{7CE18938-8375-4EEB-91FB-9DF24D7F5037}"/>
                </a:ext>
              </a:extLst>
            </p:cNvPr>
            <p:cNvSpPr>
              <a:spLocks/>
            </p:cNvSpPr>
            <p:nvPr/>
          </p:nvSpPr>
          <p:spPr bwMode="auto">
            <a:xfrm>
              <a:off x="1413505" y="2367592"/>
              <a:ext cx="7104778" cy="23313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grpSp>
          <p:nvGrpSpPr>
            <p:cNvPr id="11" name="Group 10">
              <a:extLst>
                <a:ext uri="{FF2B5EF4-FFF2-40B4-BE49-F238E27FC236}">
                  <a16:creationId xmlns:a16="http://schemas.microsoft.com/office/drawing/2014/main" id="{09D43719-7F3D-4ADF-92A2-F67AEC4ACE8C}"/>
                </a:ext>
              </a:extLst>
            </p:cNvPr>
            <p:cNvGrpSpPr/>
            <p:nvPr/>
          </p:nvGrpSpPr>
          <p:grpSpPr>
            <a:xfrm>
              <a:off x="351327" y="2216883"/>
              <a:ext cx="1062178" cy="2616788"/>
              <a:chOff x="1341464" y="1324457"/>
              <a:chExt cx="1062178" cy="2885613"/>
            </a:xfrm>
          </p:grpSpPr>
          <p:sp>
            <p:nvSpPr>
              <p:cNvPr id="12" name="Line 6">
                <a:extLst>
                  <a:ext uri="{FF2B5EF4-FFF2-40B4-BE49-F238E27FC236}">
                    <a16:creationId xmlns:a16="http://schemas.microsoft.com/office/drawing/2014/main" id="{84A7918D-D579-4524-87C8-51F7CE4A7DA6}"/>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3" name="Line 7">
                <a:extLst>
                  <a:ext uri="{FF2B5EF4-FFF2-40B4-BE49-F238E27FC236}">
                    <a16:creationId xmlns:a16="http://schemas.microsoft.com/office/drawing/2014/main" id="{A939E0EE-1527-42FA-A919-522BDBC1A44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4" name="Line 8">
                <a:extLst>
                  <a:ext uri="{FF2B5EF4-FFF2-40B4-BE49-F238E27FC236}">
                    <a16:creationId xmlns:a16="http://schemas.microsoft.com/office/drawing/2014/main" id="{930BD30D-AAE6-4184-88A8-3A70ABD89184}"/>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5" name="Line 9">
                <a:extLst>
                  <a:ext uri="{FF2B5EF4-FFF2-40B4-BE49-F238E27FC236}">
                    <a16:creationId xmlns:a16="http://schemas.microsoft.com/office/drawing/2014/main" id="{782B68F6-03F4-4486-AD34-BCCCE0D5FF0D}"/>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6" name="Line 10">
                <a:extLst>
                  <a:ext uri="{FF2B5EF4-FFF2-40B4-BE49-F238E27FC236}">
                    <a16:creationId xmlns:a16="http://schemas.microsoft.com/office/drawing/2014/main" id="{DB177D38-D529-4219-ABF5-CB09DA805B8D}"/>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7" name="Line 11">
                <a:extLst>
                  <a:ext uri="{FF2B5EF4-FFF2-40B4-BE49-F238E27FC236}">
                    <a16:creationId xmlns:a16="http://schemas.microsoft.com/office/drawing/2014/main" id="{1AA1CE8A-0388-4293-9FE5-95516A9DBFF9}"/>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endParaRPr>
              </a:p>
            </p:txBody>
          </p:sp>
          <p:sp>
            <p:nvSpPr>
              <p:cNvPr id="18" name="TextBox 17">
                <a:extLst>
                  <a:ext uri="{FF2B5EF4-FFF2-40B4-BE49-F238E27FC236}">
                    <a16:creationId xmlns:a16="http://schemas.microsoft.com/office/drawing/2014/main" id="{79E327E9-016D-4821-8D3C-58B2171FD30E}"/>
                  </a:ext>
                </a:extLst>
              </p:cNvPr>
              <p:cNvSpPr txBox="1"/>
              <p:nvPr/>
            </p:nvSpPr>
            <p:spPr>
              <a:xfrm rot="16200000">
                <a:off x="869286" y="2581112"/>
                <a:ext cx="1372061" cy="427705"/>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OS probability</a:t>
                </a:r>
              </a:p>
            </p:txBody>
          </p:sp>
          <p:sp>
            <p:nvSpPr>
              <p:cNvPr id="19" name="TextBox 18">
                <a:extLst>
                  <a:ext uri="{FF2B5EF4-FFF2-40B4-BE49-F238E27FC236}">
                    <a16:creationId xmlns:a16="http://schemas.microsoft.com/office/drawing/2014/main" id="{16E86B95-746A-4F10-B5CF-D6F72D1F3877}"/>
                  </a:ext>
                </a:extLst>
              </p:cNvPr>
              <p:cNvSpPr txBox="1"/>
              <p:nvPr/>
            </p:nvSpPr>
            <p:spPr>
              <a:xfrm>
                <a:off x="1673253" y="1324457"/>
                <a:ext cx="621640"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1.0</a:t>
                </a:r>
              </a:p>
            </p:txBody>
          </p:sp>
          <p:sp>
            <p:nvSpPr>
              <p:cNvPr id="20" name="TextBox 19">
                <a:extLst>
                  <a:ext uri="{FF2B5EF4-FFF2-40B4-BE49-F238E27FC236}">
                    <a16:creationId xmlns:a16="http://schemas.microsoft.com/office/drawing/2014/main" id="{00859EE6-2A94-4D08-8093-4D4801EE9655}"/>
                  </a:ext>
                </a:extLst>
              </p:cNvPr>
              <p:cNvSpPr txBox="1"/>
              <p:nvPr/>
            </p:nvSpPr>
            <p:spPr>
              <a:xfrm>
                <a:off x="1673258" y="1848596"/>
                <a:ext cx="621640"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0.8</a:t>
                </a:r>
              </a:p>
            </p:txBody>
          </p:sp>
          <p:sp>
            <p:nvSpPr>
              <p:cNvPr id="21" name="TextBox 20">
                <a:extLst>
                  <a:ext uri="{FF2B5EF4-FFF2-40B4-BE49-F238E27FC236}">
                    <a16:creationId xmlns:a16="http://schemas.microsoft.com/office/drawing/2014/main" id="{B7E5F8B0-80A3-4374-BD4F-ABD5D47502BB}"/>
                  </a:ext>
                </a:extLst>
              </p:cNvPr>
              <p:cNvSpPr txBox="1"/>
              <p:nvPr/>
            </p:nvSpPr>
            <p:spPr>
              <a:xfrm>
                <a:off x="1673258" y="2347128"/>
                <a:ext cx="621640"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0.6</a:t>
                </a:r>
              </a:p>
            </p:txBody>
          </p:sp>
          <p:sp>
            <p:nvSpPr>
              <p:cNvPr id="22" name="TextBox 21">
                <a:extLst>
                  <a:ext uri="{FF2B5EF4-FFF2-40B4-BE49-F238E27FC236}">
                    <a16:creationId xmlns:a16="http://schemas.microsoft.com/office/drawing/2014/main" id="{96E847B0-9204-4C21-AFF2-9305F2B271F9}"/>
                  </a:ext>
                </a:extLst>
              </p:cNvPr>
              <p:cNvSpPr txBox="1"/>
              <p:nvPr/>
            </p:nvSpPr>
            <p:spPr>
              <a:xfrm>
                <a:off x="1673258" y="2861780"/>
                <a:ext cx="621640"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0.4</a:t>
                </a:r>
              </a:p>
            </p:txBody>
          </p:sp>
          <p:sp>
            <p:nvSpPr>
              <p:cNvPr id="23" name="TextBox 22">
                <a:extLst>
                  <a:ext uri="{FF2B5EF4-FFF2-40B4-BE49-F238E27FC236}">
                    <a16:creationId xmlns:a16="http://schemas.microsoft.com/office/drawing/2014/main" id="{DCCA30B8-5C8A-46B6-8D79-4071970C48B6}"/>
                  </a:ext>
                </a:extLst>
              </p:cNvPr>
              <p:cNvSpPr txBox="1"/>
              <p:nvPr/>
            </p:nvSpPr>
            <p:spPr>
              <a:xfrm>
                <a:off x="1673258" y="3365683"/>
                <a:ext cx="621640"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0.2</a:t>
                </a:r>
              </a:p>
            </p:txBody>
          </p:sp>
          <p:sp>
            <p:nvSpPr>
              <p:cNvPr id="24" name="TextBox 23">
                <a:extLst>
                  <a:ext uri="{FF2B5EF4-FFF2-40B4-BE49-F238E27FC236}">
                    <a16:creationId xmlns:a16="http://schemas.microsoft.com/office/drawing/2014/main" id="{64397FD8-C7CB-4573-85F0-E633F354B641}"/>
                  </a:ext>
                </a:extLst>
              </p:cNvPr>
              <p:cNvSpPr txBox="1"/>
              <p:nvPr/>
            </p:nvSpPr>
            <p:spPr>
              <a:xfrm>
                <a:off x="1864578" y="3874960"/>
                <a:ext cx="430327" cy="335110"/>
              </a:xfrm>
              <a:prstGeom prst="rect">
                <a:avLst/>
              </a:prstGeom>
              <a:noFill/>
            </p:spPr>
            <p:txBody>
              <a:bodyPr wrap="none" rtlCol="0" anchor="ctr" anchorCtr="0">
                <a:spAutoFit/>
              </a:bodyPr>
              <a:lstStyle/>
              <a:p>
                <a:pPr algn="r"/>
                <a:r>
                  <a:rPr lang="en-GB" sz="1100" dirty="0">
                    <a:solidFill>
                      <a:srgbClr val="363636"/>
                    </a:solidFill>
                    <a:cs typeface="Arial" panose="020B0604020202020204" pitchFamily="34" charset="0"/>
                  </a:rPr>
                  <a:t>0</a:t>
                </a:r>
              </a:p>
            </p:txBody>
          </p:sp>
        </p:grpSp>
        <p:sp>
          <p:nvSpPr>
            <p:cNvPr id="25" name="TextBox 24">
              <a:extLst>
                <a:ext uri="{FF2B5EF4-FFF2-40B4-BE49-F238E27FC236}">
                  <a16:creationId xmlns:a16="http://schemas.microsoft.com/office/drawing/2014/main" id="{374CCBCE-FA6E-4A54-90B9-46AF15FC4F4A}"/>
                </a:ext>
              </a:extLst>
            </p:cNvPr>
            <p:cNvSpPr txBox="1"/>
            <p:nvPr/>
          </p:nvSpPr>
          <p:spPr>
            <a:xfrm>
              <a:off x="3906307" y="5021837"/>
              <a:ext cx="1696142" cy="303891"/>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Time, months</a:t>
              </a:r>
            </a:p>
          </p:txBody>
        </p:sp>
        <p:grpSp>
          <p:nvGrpSpPr>
            <p:cNvPr id="120" name="Group 119">
              <a:extLst>
                <a:ext uri="{FF2B5EF4-FFF2-40B4-BE49-F238E27FC236}">
                  <a16:creationId xmlns:a16="http://schemas.microsoft.com/office/drawing/2014/main" id="{B6D44DD2-5D72-4430-9A55-90BE2408D4D2}"/>
                </a:ext>
              </a:extLst>
            </p:cNvPr>
            <p:cNvGrpSpPr/>
            <p:nvPr/>
          </p:nvGrpSpPr>
          <p:grpSpPr>
            <a:xfrm>
              <a:off x="1404749" y="4692463"/>
              <a:ext cx="7299490" cy="353087"/>
              <a:chOff x="1884993" y="5147448"/>
              <a:chExt cx="7299490" cy="353087"/>
            </a:xfrm>
          </p:grpSpPr>
          <p:sp>
            <p:nvSpPr>
              <p:cNvPr id="26" name="TextBox 25">
                <a:extLst>
                  <a:ext uri="{FF2B5EF4-FFF2-40B4-BE49-F238E27FC236}">
                    <a16:creationId xmlns:a16="http://schemas.microsoft.com/office/drawing/2014/main" id="{C80166C1-E496-49FE-B2A5-2A1D662E0643}"/>
                  </a:ext>
                </a:extLst>
              </p:cNvPr>
              <p:cNvSpPr txBox="1"/>
              <p:nvPr/>
            </p:nvSpPr>
            <p:spPr>
              <a:xfrm>
                <a:off x="8808788"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51</a:t>
                </a:r>
              </a:p>
            </p:txBody>
          </p:sp>
          <p:sp>
            <p:nvSpPr>
              <p:cNvPr id="27" name="Line 21">
                <a:extLst>
                  <a:ext uri="{FF2B5EF4-FFF2-40B4-BE49-F238E27FC236}">
                    <a16:creationId xmlns:a16="http://schemas.microsoft.com/office/drawing/2014/main" id="{89208D49-F0A9-46B3-A4F0-86D50EFEB297}"/>
                  </a:ext>
                </a:extLst>
              </p:cNvPr>
              <p:cNvSpPr>
                <a:spLocks noChangeShapeType="1"/>
              </p:cNvSpPr>
              <p:nvPr/>
            </p:nvSpPr>
            <p:spPr bwMode="auto">
              <a:xfrm>
                <a:off x="899663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8" name="Line 21">
                <a:extLst>
                  <a:ext uri="{FF2B5EF4-FFF2-40B4-BE49-F238E27FC236}">
                    <a16:creationId xmlns:a16="http://schemas.microsoft.com/office/drawing/2014/main" id="{BE488298-7E29-483E-A0C4-364F15DE6D7B}"/>
                  </a:ext>
                </a:extLst>
              </p:cNvPr>
              <p:cNvSpPr>
                <a:spLocks noChangeShapeType="1"/>
              </p:cNvSpPr>
              <p:nvPr/>
            </p:nvSpPr>
            <p:spPr bwMode="auto">
              <a:xfrm>
                <a:off x="8575692"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25141C76-9D36-49CE-BF72-D80323B50E8E}"/>
                  </a:ext>
                </a:extLst>
              </p:cNvPr>
              <p:cNvSpPr txBox="1"/>
              <p:nvPr/>
            </p:nvSpPr>
            <p:spPr>
              <a:xfrm>
                <a:off x="8384382"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48</a:t>
                </a:r>
              </a:p>
            </p:txBody>
          </p:sp>
          <p:sp>
            <p:nvSpPr>
              <p:cNvPr id="30" name="Line 21">
                <a:extLst>
                  <a:ext uri="{FF2B5EF4-FFF2-40B4-BE49-F238E27FC236}">
                    <a16:creationId xmlns:a16="http://schemas.microsoft.com/office/drawing/2014/main" id="{A1834B31-262A-490E-B440-0B4562A54E19}"/>
                  </a:ext>
                </a:extLst>
              </p:cNvPr>
              <p:cNvSpPr>
                <a:spLocks noChangeShapeType="1"/>
              </p:cNvSpPr>
              <p:nvPr/>
            </p:nvSpPr>
            <p:spPr bwMode="auto">
              <a:xfrm>
                <a:off x="8157523"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DA068FC0-7EC2-4E84-9015-1961A228D660}"/>
                  </a:ext>
                </a:extLst>
              </p:cNvPr>
              <p:cNvSpPr txBox="1"/>
              <p:nvPr/>
            </p:nvSpPr>
            <p:spPr>
              <a:xfrm>
                <a:off x="7966212"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45</a:t>
                </a:r>
              </a:p>
            </p:txBody>
          </p:sp>
          <p:sp>
            <p:nvSpPr>
              <p:cNvPr id="32" name="Line 21">
                <a:extLst>
                  <a:ext uri="{FF2B5EF4-FFF2-40B4-BE49-F238E27FC236}">
                    <a16:creationId xmlns:a16="http://schemas.microsoft.com/office/drawing/2014/main" id="{476AD835-2207-4157-AAE2-67853C98CA5C}"/>
                  </a:ext>
                </a:extLst>
              </p:cNvPr>
              <p:cNvSpPr>
                <a:spLocks noChangeShapeType="1"/>
              </p:cNvSpPr>
              <p:nvPr/>
            </p:nvSpPr>
            <p:spPr bwMode="auto">
              <a:xfrm>
                <a:off x="773935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D59B4D00-8979-4A84-B649-576243FFE8A4}"/>
                  </a:ext>
                </a:extLst>
              </p:cNvPr>
              <p:cNvSpPr txBox="1"/>
              <p:nvPr/>
            </p:nvSpPr>
            <p:spPr>
              <a:xfrm>
                <a:off x="7548044"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42</a:t>
                </a:r>
              </a:p>
            </p:txBody>
          </p:sp>
          <p:sp>
            <p:nvSpPr>
              <p:cNvPr id="34" name="Line 21">
                <a:extLst>
                  <a:ext uri="{FF2B5EF4-FFF2-40B4-BE49-F238E27FC236}">
                    <a16:creationId xmlns:a16="http://schemas.microsoft.com/office/drawing/2014/main" id="{139C838E-8716-4E82-B5FA-36B797CBAA79}"/>
                  </a:ext>
                </a:extLst>
              </p:cNvPr>
              <p:cNvSpPr>
                <a:spLocks noChangeShapeType="1"/>
              </p:cNvSpPr>
              <p:nvPr/>
            </p:nvSpPr>
            <p:spPr bwMode="auto">
              <a:xfrm>
                <a:off x="7321186"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437861FB-5545-4D30-8315-84CB7608BC65}"/>
                  </a:ext>
                </a:extLst>
              </p:cNvPr>
              <p:cNvSpPr txBox="1"/>
              <p:nvPr/>
            </p:nvSpPr>
            <p:spPr>
              <a:xfrm>
                <a:off x="7129876"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39</a:t>
                </a:r>
              </a:p>
            </p:txBody>
          </p:sp>
          <p:sp>
            <p:nvSpPr>
              <p:cNvPr id="36" name="Line 21">
                <a:extLst>
                  <a:ext uri="{FF2B5EF4-FFF2-40B4-BE49-F238E27FC236}">
                    <a16:creationId xmlns:a16="http://schemas.microsoft.com/office/drawing/2014/main" id="{37CC3D3F-24BA-434A-8ECA-F35130698378}"/>
                  </a:ext>
                </a:extLst>
              </p:cNvPr>
              <p:cNvSpPr>
                <a:spLocks noChangeShapeType="1"/>
              </p:cNvSpPr>
              <p:nvPr/>
            </p:nvSpPr>
            <p:spPr bwMode="auto">
              <a:xfrm>
                <a:off x="6903017"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1CC27A5A-EF0C-459C-AD6A-A1557CDCDE2B}"/>
                  </a:ext>
                </a:extLst>
              </p:cNvPr>
              <p:cNvSpPr txBox="1"/>
              <p:nvPr/>
            </p:nvSpPr>
            <p:spPr>
              <a:xfrm>
                <a:off x="6711707"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36</a:t>
                </a:r>
              </a:p>
            </p:txBody>
          </p:sp>
          <p:sp>
            <p:nvSpPr>
              <p:cNvPr id="38" name="Line 21">
                <a:extLst>
                  <a:ext uri="{FF2B5EF4-FFF2-40B4-BE49-F238E27FC236}">
                    <a16:creationId xmlns:a16="http://schemas.microsoft.com/office/drawing/2014/main" id="{C1754023-B28B-464F-844F-29A928964C61}"/>
                  </a:ext>
                </a:extLst>
              </p:cNvPr>
              <p:cNvSpPr>
                <a:spLocks noChangeShapeType="1"/>
              </p:cNvSpPr>
              <p:nvPr/>
            </p:nvSpPr>
            <p:spPr bwMode="auto">
              <a:xfrm>
                <a:off x="6484849"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7DE34B3F-E89B-4BD1-A7D1-84239BD5B14D}"/>
                  </a:ext>
                </a:extLst>
              </p:cNvPr>
              <p:cNvSpPr txBox="1"/>
              <p:nvPr/>
            </p:nvSpPr>
            <p:spPr>
              <a:xfrm>
                <a:off x="6293537"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33</a:t>
                </a:r>
              </a:p>
            </p:txBody>
          </p:sp>
          <p:sp>
            <p:nvSpPr>
              <p:cNvPr id="40" name="Line 21">
                <a:extLst>
                  <a:ext uri="{FF2B5EF4-FFF2-40B4-BE49-F238E27FC236}">
                    <a16:creationId xmlns:a16="http://schemas.microsoft.com/office/drawing/2014/main" id="{1F3FE0D5-5880-44A1-9FBE-D43F13268ED0}"/>
                  </a:ext>
                </a:extLst>
              </p:cNvPr>
              <p:cNvSpPr>
                <a:spLocks noChangeShapeType="1"/>
              </p:cNvSpPr>
              <p:nvPr/>
            </p:nvSpPr>
            <p:spPr bwMode="auto">
              <a:xfrm>
                <a:off x="6066680"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5A011410-8095-473B-8B87-8AFB96887D7E}"/>
                  </a:ext>
                </a:extLst>
              </p:cNvPr>
              <p:cNvSpPr txBox="1"/>
              <p:nvPr/>
            </p:nvSpPr>
            <p:spPr>
              <a:xfrm>
                <a:off x="5875371"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30</a:t>
                </a:r>
              </a:p>
            </p:txBody>
          </p:sp>
          <p:sp>
            <p:nvSpPr>
              <p:cNvPr id="42" name="Line 21">
                <a:extLst>
                  <a:ext uri="{FF2B5EF4-FFF2-40B4-BE49-F238E27FC236}">
                    <a16:creationId xmlns:a16="http://schemas.microsoft.com/office/drawing/2014/main" id="{0E44E71F-E7F7-45F9-922F-E9BEDECEFDA5}"/>
                  </a:ext>
                </a:extLst>
              </p:cNvPr>
              <p:cNvSpPr>
                <a:spLocks noChangeShapeType="1"/>
              </p:cNvSpPr>
              <p:nvPr/>
            </p:nvSpPr>
            <p:spPr bwMode="auto">
              <a:xfrm>
                <a:off x="5648511"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3" name="TextBox 42">
                <a:extLst>
                  <a:ext uri="{FF2B5EF4-FFF2-40B4-BE49-F238E27FC236}">
                    <a16:creationId xmlns:a16="http://schemas.microsoft.com/office/drawing/2014/main" id="{BD6ECCAB-09EE-4C0E-9F49-B293F7D45962}"/>
                  </a:ext>
                </a:extLst>
              </p:cNvPr>
              <p:cNvSpPr txBox="1"/>
              <p:nvPr/>
            </p:nvSpPr>
            <p:spPr>
              <a:xfrm>
                <a:off x="5457201"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27</a:t>
                </a:r>
              </a:p>
            </p:txBody>
          </p:sp>
          <p:sp>
            <p:nvSpPr>
              <p:cNvPr id="44" name="Line 21">
                <a:extLst>
                  <a:ext uri="{FF2B5EF4-FFF2-40B4-BE49-F238E27FC236}">
                    <a16:creationId xmlns:a16="http://schemas.microsoft.com/office/drawing/2014/main" id="{FF9F266F-7760-4F79-BA20-7CC17A5F5E5B}"/>
                  </a:ext>
                </a:extLst>
              </p:cNvPr>
              <p:cNvSpPr>
                <a:spLocks noChangeShapeType="1"/>
              </p:cNvSpPr>
              <p:nvPr/>
            </p:nvSpPr>
            <p:spPr bwMode="auto">
              <a:xfrm>
                <a:off x="5230342"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90B5C921-1C57-4B32-B390-A5E29D8393B4}"/>
                  </a:ext>
                </a:extLst>
              </p:cNvPr>
              <p:cNvSpPr txBox="1"/>
              <p:nvPr/>
            </p:nvSpPr>
            <p:spPr>
              <a:xfrm>
                <a:off x="5039032"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24</a:t>
                </a:r>
              </a:p>
            </p:txBody>
          </p:sp>
          <p:sp>
            <p:nvSpPr>
              <p:cNvPr id="46" name="Line 21">
                <a:extLst>
                  <a:ext uri="{FF2B5EF4-FFF2-40B4-BE49-F238E27FC236}">
                    <a16:creationId xmlns:a16="http://schemas.microsoft.com/office/drawing/2014/main" id="{FF29F90F-0896-451C-81A9-29C759AD7574}"/>
                  </a:ext>
                </a:extLst>
              </p:cNvPr>
              <p:cNvSpPr>
                <a:spLocks noChangeShapeType="1"/>
              </p:cNvSpPr>
              <p:nvPr/>
            </p:nvSpPr>
            <p:spPr bwMode="auto">
              <a:xfrm>
                <a:off x="4812174"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8526C674-3D62-4A75-A030-17D8D4EF9D8B}"/>
                  </a:ext>
                </a:extLst>
              </p:cNvPr>
              <p:cNvSpPr txBox="1"/>
              <p:nvPr/>
            </p:nvSpPr>
            <p:spPr>
              <a:xfrm>
                <a:off x="4620862"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21</a:t>
                </a:r>
              </a:p>
            </p:txBody>
          </p:sp>
          <p:sp>
            <p:nvSpPr>
              <p:cNvPr id="48" name="Line 21">
                <a:extLst>
                  <a:ext uri="{FF2B5EF4-FFF2-40B4-BE49-F238E27FC236}">
                    <a16:creationId xmlns:a16="http://schemas.microsoft.com/office/drawing/2014/main" id="{D6A12A6D-63D6-45EA-AE30-EA00ADC564A9}"/>
                  </a:ext>
                </a:extLst>
              </p:cNvPr>
              <p:cNvSpPr>
                <a:spLocks noChangeShapeType="1"/>
              </p:cNvSpPr>
              <p:nvPr/>
            </p:nvSpPr>
            <p:spPr bwMode="auto">
              <a:xfrm>
                <a:off x="4394005"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F1C41F1D-5505-494E-AE88-DBBC1442C360}"/>
                  </a:ext>
                </a:extLst>
              </p:cNvPr>
              <p:cNvSpPr txBox="1"/>
              <p:nvPr/>
            </p:nvSpPr>
            <p:spPr>
              <a:xfrm>
                <a:off x="4202696"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18</a:t>
                </a:r>
              </a:p>
            </p:txBody>
          </p:sp>
          <p:sp>
            <p:nvSpPr>
              <p:cNvPr id="50" name="Line 21">
                <a:extLst>
                  <a:ext uri="{FF2B5EF4-FFF2-40B4-BE49-F238E27FC236}">
                    <a16:creationId xmlns:a16="http://schemas.microsoft.com/office/drawing/2014/main" id="{2C596E19-2453-4F40-A5CA-D94FDC9C615B}"/>
                  </a:ext>
                </a:extLst>
              </p:cNvPr>
              <p:cNvSpPr>
                <a:spLocks noChangeShapeType="1"/>
              </p:cNvSpPr>
              <p:nvPr/>
            </p:nvSpPr>
            <p:spPr bwMode="auto">
              <a:xfrm>
                <a:off x="3975836"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8A1C2824-7ECC-4213-82FA-C71FB486CB82}"/>
                  </a:ext>
                </a:extLst>
              </p:cNvPr>
              <p:cNvSpPr txBox="1"/>
              <p:nvPr/>
            </p:nvSpPr>
            <p:spPr>
              <a:xfrm>
                <a:off x="3784526"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15</a:t>
                </a:r>
              </a:p>
            </p:txBody>
          </p:sp>
          <p:sp>
            <p:nvSpPr>
              <p:cNvPr id="52" name="Line 21">
                <a:extLst>
                  <a:ext uri="{FF2B5EF4-FFF2-40B4-BE49-F238E27FC236}">
                    <a16:creationId xmlns:a16="http://schemas.microsoft.com/office/drawing/2014/main" id="{9119BA02-AD47-4964-B7C2-C02CFC9775F4}"/>
                  </a:ext>
                </a:extLst>
              </p:cNvPr>
              <p:cNvSpPr>
                <a:spLocks noChangeShapeType="1"/>
              </p:cNvSpPr>
              <p:nvPr/>
            </p:nvSpPr>
            <p:spPr bwMode="auto">
              <a:xfrm>
                <a:off x="3557668"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3C8CD5AB-D688-47BE-9260-96CCE8EBC34A}"/>
                  </a:ext>
                </a:extLst>
              </p:cNvPr>
              <p:cNvSpPr txBox="1"/>
              <p:nvPr/>
            </p:nvSpPr>
            <p:spPr>
              <a:xfrm>
                <a:off x="3366357" y="5219447"/>
                <a:ext cx="375695"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12</a:t>
                </a:r>
              </a:p>
            </p:txBody>
          </p:sp>
          <p:sp>
            <p:nvSpPr>
              <p:cNvPr id="54" name="Line 21">
                <a:extLst>
                  <a:ext uri="{FF2B5EF4-FFF2-40B4-BE49-F238E27FC236}">
                    <a16:creationId xmlns:a16="http://schemas.microsoft.com/office/drawing/2014/main" id="{ED7F7D88-E4D4-4F94-84CF-FC7009DC4AB7}"/>
                  </a:ext>
                </a:extLst>
              </p:cNvPr>
              <p:cNvSpPr>
                <a:spLocks noChangeShapeType="1"/>
              </p:cNvSpPr>
              <p:nvPr/>
            </p:nvSpPr>
            <p:spPr bwMode="auto">
              <a:xfrm>
                <a:off x="3139499"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5" name="TextBox 54">
                <a:extLst>
                  <a:ext uri="{FF2B5EF4-FFF2-40B4-BE49-F238E27FC236}">
                    <a16:creationId xmlns:a16="http://schemas.microsoft.com/office/drawing/2014/main" id="{2291BA93-12D8-4B9F-A7AF-6552A9DC3A6F}"/>
                  </a:ext>
                </a:extLst>
              </p:cNvPr>
              <p:cNvSpPr txBox="1"/>
              <p:nvPr/>
            </p:nvSpPr>
            <p:spPr>
              <a:xfrm>
                <a:off x="3012396" y="5219447"/>
                <a:ext cx="247279"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9</a:t>
                </a:r>
              </a:p>
            </p:txBody>
          </p:sp>
          <p:sp>
            <p:nvSpPr>
              <p:cNvPr id="56" name="Line 21">
                <a:extLst>
                  <a:ext uri="{FF2B5EF4-FFF2-40B4-BE49-F238E27FC236}">
                    <a16:creationId xmlns:a16="http://schemas.microsoft.com/office/drawing/2014/main" id="{808B964A-58C3-44BE-B60B-3E1757F5007F}"/>
                  </a:ext>
                </a:extLst>
              </p:cNvPr>
              <p:cNvSpPr>
                <a:spLocks noChangeShapeType="1"/>
              </p:cNvSpPr>
              <p:nvPr/>
            </p:nvSpPr>
            <p:spPr bwMode="auto">
              <a:xfrm>
                <a:off x="2721330"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id="{8F9E31DD-6AAC-469D-80E1-87C55A86AA74}"/>
                  </a:ext>
                </a:extLst>
              </p:cNvPr>
              <p:cNvSpPr txBox="1"/>
              <p:nvPr/>
            </p:nvSpPr>
            <p:spPr>
              <a:xfrm>
                <a:off x="2594226" y="5219447"/>
                <a:ext cx="247279"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6</a:t>
                </a:r>
              </a:p>
            </p:txBody>
          </p:sp>
          <p:sp>
            <p:nvSpPr>
              <p:cNvPr id="58" name="Line 21">
                <a:extLst>
                  <a:ext uri="{FF2B5EF4-FFF2-40B4-BE49-F238E27FC236}">
                    <a16:creationId xmlns:a16="http://schemas.microsoft.com/office/drawing/2014/main" id="{7C11541E-2B7B-462C-8D73-3C7947D24ACF}"/>
                  </a:ext>
                </a:extLst>
              </p:cNvPr>
              <p:cNvSpPr>
                <a:spLocks noChangeShapeType="1"/>
              </p:cNvSpPr>
              <p:nvPr/>
            </p:nvSpPr>
            <p:spPr bwMode="auto">
              <a:xfrm>
                <a:off x="2303161"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90237CC5-F2E0-4FB0-8858-1D1E9331C320}"/>
                  </a:ext>
                </a:extLst>
              </p:cNvPr>
              <p:cNvSpPr txBox="1"/>
              <p:nvPr/>
            </p:nvSpPr>
            <p:spPr>
              <a:xfrm>
                <a:off x="2176058" y="5219447"/>
                <a:ext cx="247279"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3</a:t>
                </a:r>
              </a:p>
            </p:txBody>
          </p:sp>
          <p:sp>
            <p:nvSpPr>
              <p:cNvPr id="60" name="Line 21">
                <a:extLst>
                  <a:ext uri="{FF2B5EF4-FFF2-40B4-BE49-F238E27FC236}">
                    <a16:creationId xmlns:a16="http://schemas.microsoft.com/office/drawing/2014/main" id="{7F29BE28-8783-4582-BB5C-3BDB06850FD5}"/>
                  </a:ext>
                </a:extLst>
              </p:cNvPr>
              <p:cNvSpPr>
                <a:spLocks noChangeShapeType="1"/>
              </p:cNvSpPr>
              <p:nvPr/>
            </p:nvSpPr>
            <p:spPr bwMode="auto">
              <a:xfrm>
                <a:off x="1884993" y="514744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363636"/>
                  </a:solidFill>
                  <a:cs typeface="Arial" panose="020B0604020202020204" pitchFamily="34" charset="0"/>
                </a:endParaRPr>
              </a:p>
            </p:txBody>
          </p:sp>
        </p:grpSp>
        <p:sp>
          <p:nvSpPr>
            <p:cNvPr id="61" name="TextBox 60">
              <a:extLst>
                <a:ext uri="{FF2B5EF4-FFF2-40B4-BE49-F238E27FC236}">
                  <a16:creationId xmlns:a16="http://schemas.microsoft.com/office/drawing/2014/main" id="{A0F8B450-56CF-429F-98C2-FEA994F1B5A6}"/>
                </a:ext>
              </a:extLst>
            </p:cNvPr>
            <p:cNvSpPr txBox="1"/>
            <p:nvPr/>
          </p:nvSpPr>
          <p:spPr>
            <a:xfrm>
              <a:off x="1277646" y="4764462"/>
              <a:ext cx="247279" cy="281088"/>
            </a:xfrm>
            <a:prstGeom prst="rect">
              <a:avLst/>
            </a:prstGeom>
            <a:noFill/>
          </p:spPr>
          <p:txBody>
            <a:bodyPr wrap="none" lIns="36000" tIns="36000" rIns="36000" bIns="36000" rtlCol="0" anchor="t" anchorCtr="0">
              <a:spAutoFit/>
            </a:bodyPr>
            <a:lstStyle/>
            <a:p>
              <a:pPr algn="ctr"/>
              <a:r>
                <a:rPr lang="en-GB" sz="1100" dirty="0">
                  <a:solidFill>
                    <a:srgbClr val="363636"/>
                  </a:solidFill>
                  <a:cs typeface="Arial" panose="020B0604020202020204" pitchFamily="34" charset="0"/>
                </a:rPr>
                <a:t>0</a:t>
              </a:r>
            </a:p>
          </p:txBody>
        </p:sp>
        <p:sp>
          <p:nvSpPr>
            <p:cNvPr id="62" name="TextBox 61">
              <a:extLst>
                <a:ext uri="{FF2B5EF4-FFF2-40B4-BE49-F238E27FC236}">
                  <a16:creationId xmlns:a16="http://schemas.microsoft.com/office/drawing/2014/main" id="{0200FC40-4036-4005-95AC-D33DF42072B9}"/>
                </a:ext>
              </a:extLst>
            </p:cNvPr>
            <p:cNvSpPr txBox="1"/>
            <p:nvPr/>
          </p:nvSpPr>
          <p:spPr>
            <a:xfrm>
              <a:off x="-36198" y="5049010"/>
              <a:ext cx="1337103" cy="303891"/>
            </a:xfrm>
            <a:prstGeom prst="rect">
              <a:avLst/>
            </a:prstGeom>
            <a:noFill/>
          </p:spPr>
          <p:txBody>
            <a:bodyPr wrap="none" rtlCol="0">
              <a:spAutoFit/>
            </a:bodyPr>
            <a:lstStyle/>
            <a:p>
              <a:pPr algn="r"/>
              <a:r>
                <a:rPr lang="en-US" sz="1100" dirty="0">
                  <a:solidFill>
                    <a:schemeClr val="tx1"/>
                  </a:solidFill>
                </a:rPr>
                <a:t>No. at risk</a:t>
              </a:r>
              <a:endParaRPr lang="en-GB" sz="1100" dirty="0">
                <a:solidFill>
                  <a:schemeClr val="tx1"/>
                </a:solidFill>
              </a:endParaRPr>
            </a:p>
          </p:txBody>
        </p:sp>
        <p:grpSp>
          <p:nvGrpSpPr>
            <p:cNvPr id="100" name="Group 99">
              <a:extLst>
                <a:ext uri="{FF2B5EF4-FFF2-40B4-BE49-F238E27FC236}">
                  <a16:creationId xmlns:a16="http://schemas.microsoft.com/office/drawing/2014/main" id="{3BF2B1ED-06F0-4E18-8F58-4702C3678B44}"/>
                </a:ext>
              </a:extLst>
            </p:cNvPr>
            <p:cNvGrpSpPr/>
            <p:nvPr/>
          </p:nvGrpSpPr>
          <p:grpSpPr>
            <a:xfrm>
              <a:off x="1238739" y="5273789"/>
              <a:ext cx="7490802" cy="281088"/>
              <a:chOff x="1781874" y="6182341"/>
              <a:chExt cx="7490802" cy="281088"/>
            </a:xfrm>
          </p:grpSpPr>
          <p:sp>
            <p:nvSpPr>
              <p:cNvPr id="64" name="TextBox 63">
                <a:extLst>
                  <a:ext uri="{FF2B5EF4-FFF2-40B4-BE49-F238E27FC236}">
                    <a16:creationId xmlns:a16="http://schemas.microsoft.com/office/drawing/2014/main" id="{120EC84A-1CCB-487F-914E-4176F0EFD851}"/>
                  </a:ext>
                </a:extLst>
              </p:cNvPr>
              <p:cNvSpPr txBox="1"/>
              <p:nvPr/>
            </p:nvSpPr>
            <p:spPr>
              <a:xfrm>
                <a:off x="9025397" y="6182341"/>
                <a:ext cx="247279"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0</a:t>
                </a:r>
              </a:p>
            </p:txBody>
          </p:sp>
          <p:sp>
            <p:nvSpPr>
              <p:cNvPr id="67" name="TextBox 66">
                <a:extLst>
                  <a:ext uri="{FF2B5EF4-FFF2-40B4-BE49-F238E27FC236}">
                    <a16:creationId xmlns:a16="http://schemas.microsoft.com/office/drawing/2014/main" id="{314B00DD-2EE7-4CC9-9447-DBDCF9E2B5E0}"/>
                  </a:ext>
                </a:extLst>
              </p:cNvPr>
              <p:cNvSpPr txBox="1"/>
              <p:nvPr/>
            </p:nvSpPr>
            <p:spPr>
              <a:xfrm>
                <a:off x="8600989" y="6182341"/>
                <a:ext cx="247279"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0</a:t>
                </a:r>
              </a:p>
            </p:txBody>
          </p:sp>
          <p:sp>
            <p:nvSpPr>
              <p:cNvPr id="69" name="TextBox 68">
                <a:extLst>
                  <a:ext uri="{FF2B5EF4-FFF2-40B4-BE49-F238E27FC236}">
                    <a16:creationId xmlns:a16="http://schemas.microsoft.com/office/drawing/2014/main" id="{E4607902-1ADD-4A48-8FD8-B0A3EBAEB7ED}"/>
                  </a:ext>
                </a:extLst>
              </p:cNvPr>
              <p:cNvSpPr txBox="1"/>
              <p:nvPr/>
            </p:nvSpPr>
            <p:spPr>
              <a:xfrm>
                <a:off x="8182821" y="6182341"/>
                <a:ext cx="247279"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3</a:t>
                </a:r>
              </a:p>
            </p:txBody>
          </p:sp>
          <p:sp>
            <p:nvSpPr>
              <p:cNvPr id="71" name="TextBox 70">
                <a:extLst>
                  <a:ext uri="{FF2B5EF4-FFF2-40B4-BE49-F238E27FC236}">
                    <a16:creationId xmlns:a16="http://schemas.microsoft.com/office/drawing/2014/main" id="{032729D2-443E-4133-8825-764B247F79C4}"/>
                  </a:ext>
                </a:extLst>
              </p:cNvPr>
              <p:cNvSpPr txBox="1"/>
              <p:nvPr/>
            </p:nvSpPr>
            <p:spPr>
              <a:xfrm>
                <a:off x="7700442"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13</a:t>
                </a:r>
              </a:p>
            </p:txBody>
          </p:sp>
          <p:sp>
            <p:nvSpPr>
              <p:cNvPr id="73" name="TextBox 72">
                <a:extLst>
                  <a:ext uri="{FF2B5EF4-FFF2-40B4-BE49-F238E27FC236}">
                    <a16:creationId xmlns:a16="http://schemas.microsoft.com/office/drawing/2014/main" id="{81927258-F7C6-4183-B7B7-32617C215EB2}"/>
                  </a:ext>
                </a:extLst>
              </p:cNvPr>
              <p:cNvSpPr txBox="1"/>
              <p:nvPr/>
            </p:nvSpPr>
            <p:spPr>
              <a:xfrm>
                <a:off x="7282274"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25</a:t>
                </a:r>
              </a:p>
            </p:txBody>
          </p:sp>
          <p:sp>
            <p:nvSpPr>
              <p:cNvPr id="75" name="TextBox 74">
                <a:extLst>
                  <a:ext uri="{FF2B5EF4-FFF2-40B4-BE49-F238E27FC236}">
                    <a16:creationId xmlns:a16="http://schemas.microsoft.com/office/drawing/2014/main" id="{1E5069D1-82F6-4888-88F3-B294719CD883}"/>
                  </a:ext>
                </a:extLst>
              </p:cNvPr>
              <p:cNvSpPr txBox="1"/>
              <p:nvPr/>
            </p:nvSpPr>
            <p:spPr>
              <a:xfrm>
                <a:off x="6864105"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39</a:t>
                </a:r>
              </a:p>
            </p:txBody>
          </p:sp>
          <p:sp>
            <p:nvSpPr>
              <p:cNvPr id="77" name="TextBox 76">
                <a:extLst>
                  <a:ext uri="{FF2B5EF4-FFF2-40B4-BE49-F238E27FC236}">
                    <a16:creationId xmlns:a16="http://schemas.microsoft.com/office/drawing/2014/main" id="{F286365B-2B14-4CED-A223-AC2411ED86B1}"/>
                  </a:ext>
                </a:extLst>
              </p:cNvPr>
              <p:cNvSpPr txBox="1"/>
              <p:nvPr/>
            </p:nvSpPr>
            <p:spPr>
              <a:xfrm>
                <a:off x="6445937"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46</a:t>
                </a:r>
              </a:p>
            </p:txBody>
          </p:sp>
          <p:sp>
            <p:nvSpPr>
              <p:cNvPr id="79" name="TextBox 78">
                <a:extLst>
                  <a:ext uri="{FF2B5EF4-FFF2-40B4-BE49-F238E27FC236}">
                    <a16:creationId xmlns:a16="http://schemas.microsoft.com/office/drawing/2014/main" id="{41737751-0097-406A-9538-4A9598A252FB}"/>
                  </a:ext>
                </a:extLst>
              </p:cNvPr>
              <p:cNvSpPr txBox="1"/>
              <p:nvPr/>
            </p:nvSpPr>
            <p:spPr>
              <a:xfrm>
                <a:off x="6027769"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50</a:t>
                </a:r>
              </a:p>
            </p:txBody>
          </p:sp>
          <p:sp>
            <p:nvSpPr>
              <p:cNvPr id="81" name="TextBox 80">
                <a:extLst>
                  <a:ext uri="{FF2B5EF4-FFF2-40B4-BE49-F238E27FC236}">
                    <a16:creationId xmlns:a16="http://schemas.microsoft.com/office/drawing/2014/main" id="{D5C8DA62-5310-4161-9F82-5F16F3E4BC82}"/>
                  </a:ext>
                </a:extLst>
              </p:cNvPr>
              <p:cNvSpPr txBox="1"/>
              <p:nvPr/>
            </p:nvSpPr>
            <p:spPr>
              <a:xfrm>
                <a:off x="5609599"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54</a:t>
                </a:r>
              </a:p>
            </p:txBody>
          </p:sp>
          <p:sp>
            <p:nvSpPr>
              <p:cNvPr id="83" name="TextBox 82">
                <a:extLst>
                  <a:ext uri="{FF2B5EF4-FFF2-40B4-BE49-F238E27FC236}">
                    <a16:creationId xmlns:a16="http://schemas.microsoft.com/office/drawing/2014/main" id="{24F6D1DA-A25A-43DB-B8B6-DCB0495E5E30}"/>
                  </a:ext>
                </a:extLst>
              </p:cNvPr>
              <p:cNvSpPr txBox="1"/>
              <p:nvPr/>
            </p:nvSpPr>
            <p:spPr>
              <a:xfrm>
                <a:off x="5191430"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60</a:t>
                </a:r>
              </a:p>
            </p:txBody>
          </p:sp>
          <p:sp>
            <p:nvSpPr>
              <p:cNvPr id="85" name="TextBox 84">
                <a:extLst>
                  <a:ext uri="{FF2B5EF4-FFF2-40B4-BE49-F238E27FC236}">
                    <a16:creationId xmlns:a16="http://schemas.microsoft.com/office/drawing/2014/main" id="{32D90C1C-AC7C-4E68-9B32-369E94CC9388}"/>
                  </a:ext>
                </a:extLst>
              </p:cNvPr>
              <p:cNvSpPr txBox="1"/>
              <p:nvPr/>
            </p:nvSpPr>
            <p:spPr>
              <a:xfrm>
                <a:off x="4773262"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70</a:t>
                </a:r>
              </a:p>
            </p:txBody>
          </p:sp>
          <p:sp>
            <p:nvSpPr>
              <p:cNvPr id="87" name="TextBox 86">
                <a:extLst>
                  <a:ext uri="{FF2B5EF4-FFF2-40B4-BE49-F238E27FC236}">
                    <a16:creationId xmlns:a16="http://schemas.microsoft.com/office/drawing/2014/main" id="{312AF96F-DAB3-4700-A7E1-9AA7A002AC79}"/>
                  </a:ext>
                </a:extLst>
              </p:cNvPr>
              <p:cNvSpPr txBox="1"/>
              <p:nvPr/>
            </p:nvSpPr>
            <p:spPr>
              <a:xfrm>
                <a:off x="4355094" y="6182341"/>
                <a:ext cx="375695"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85</a:t>
                </a:r>
              </a:p>
            </p:txBody>
          </p:sp>
          <p:sp>
            <p:nvSpPr>
              <p:cNvPr id="89" name="TextBox 88">
                <a:extLst>
                  <a:ext uri="{FF2B5EF4-FFF2-40B4-BE49-F238E27FC236}">
                    <a16:creationId xmlns:a16="http://schemas.microsoft.com/office/drawing/2014/main" id="{6CED3F42-C02C-4091-BE99-0EB74B4DC1DF}"/>
                  </a:ext>
                </a:extLst>
              </p:cNvPr>
              <p:cNvSpPr txBox="1"/>
              <p:nvPr/>
            </p:nvSpPr>
            <p:spPr>
              <a:xfrm>
                <a:off x="3872718"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109</a:t>
                </a:r>
              </a:p>
            </p:txBody>
          </p:sp>
          <p:sp>
            <p:nvSpPr>
              <p:cNvPr id="91" name="TextBox 90">
                <a:extLst>
                  <a:ext uri="{FF2B5EF4-FFF2-40B4-BE49-F238E27FC236}">
                    <a16:creationId xmlns:a16="http://schemas.microsoft.com/office/drawing/2014/main" id="{0F740365-0D0F-4BF2-A230-FE03380CC435}"/>
                  </a:ext>
                </a:extLst>
              </p:cNvPr>
              <p:cNvSpPr txBox="1"/>
              <p:nvPr/>
            </p:nvSpPr>
            <p:spPr>
              <a:xfrm>
                <a:off x="3454550"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140</a:t>
                </a:r>
              </a:p>
            </p:txBody>
          </p:sp>
          <p:sp>
            <p:nvSpPr>
              <p:cNvPr id="93" name="TextBox 92">
                <a:extLst>
                  <a:ext uri="{FF2B5EF4-FFF2-40B4-BE49-F238E27FC236}">
                    <a16:creationId xmlns:a16="http://schemas.microsoft.com/office/drawing/2014/main" id="{C6BBB4E1-ACDE-4A49-9B07-90A3292B4A39}"/>
                  </a:ext>
                </a:extLst>
              </p:cNvPr>
              <p:cNvSpPr txBox="1"/>
              <p:nvPr/>
            </p:nvSpPr>
            <p:spPr>
              <a:xfrm>
                <a:off x="3036381"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177</a:t>
                </a:r>
              </a:p>
            </p:txBody>
          </p:sp>
          <p:sp>
            <p:nvSpPr>
              <p:cNvPr id="95" name="TextBox 94">
                <a:extLst>
                  <a:ext uri="{FF2B5EF4-FFF2-40B4-BE49-F238E27FC236}">
                    <a16:creationId xmlns:a16="http://schemas.microsoft.com/office/drawing/2014/main" id="{D6E59D81-7CBB-4FA2-A986-9CED1F517218}"/>
                  </a:ext>
                </a:extLst>
              </p:cNvPr>
              <p:cNvSpPr txBox="1"/>
              <p:nvPr/>
            </p:nvSpPr>
            <p:spPr>
              <a:xfrm>
                <a:off x="2618211"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214</a:t>
                </a:r>
              </a:p>
            </p:txBody>
          </p:sp>
          <p:sp>
            <p:nvSpPr>
              <p:cNvPr id="97" name="TextBox 96">
                <a:extLst>
                  <a:ext uri="{FF2B5EF4-FFF2-40B4-BE49-F238E27FC236}">
                    <a16:creationId xmlns:a16="http://schemas.microsoft.com/office/drawing/2014/main" id="{33EC48CD-B94B-4094-A00C-0EA31094872D}"/>
                  </a:ext>
                </a:extLst>
              </p:cNvPr>
              <p:cNvSpPr txBox="1"/>
              <p:nvPr/>
            </p:nvSpPr>
            <p:spPr>
              <a:xfrm>
                <a:off x="2200043"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244</a:t>
                </a:r>
              </a:p>
            </p:txBody>
          </p:sp>
          <p:sp>
            <p:nvSpPr>
              <p:cNvPr id="99" name="TextBox 98">
                <a:extLst>
                  <a:ext uri="{FF2B5EF4-FFF2-40B4-BE49-F238E27FC236}">
                    <a16:creationId xmlns:a16="http://schemas.microsoft.com/office/drawing/2014/main" id="{E81109FB-A28E-41DE-A7C3-9A99503A607F}"/>
                  </a:ext>
                </a:extLst>
              </p:cNvPr>
              <p:cNvSpPr txBox="1"/>
              <p:nvPr/>
            </p:nvSpPr>
            <p:spPr>
              <a:xfrm>
                <a:off x="1781874" y="6182341"/>
                <a:ext cx="504112" cy="281088"/>
              </a:xfrm>
              <a:prstGeom prst="rect">
                <a:avLst/>
              </a:prstGeom>
              <a:noFill/>
            </p:spPr>
            <p:txBody>
              <a:bodyPr wrap="none" lIns="36000" tIns="36000" rIns="36000" bIns="36000" rtlCol="0" anchor="t" anchorCtr="0">
                <a:spAutoFit/>
              </a:bodyPr>
              <a:lstStyle/>
              <a:p>
                <a:pPr algn="ctr"/>
                <a:r>
                  <a:rPr lang="en-GB" sz="1100" dirty="0">
                    <a:solidFill>
                      <a:schemeClr val="accent1"/>
                    </a:solidFill>
                    <a:cs typeface="Arial" panose="020B0604020202020204" pitchFamily="34" charset="0"/>
                  </a:rPr>
                  <a:t>268</a:t>
                </a:r>
              </a:p>
            </p:txBody>
          </p:sp>
        </p:grpSp>
        <p:grpSp>
          <p:nvGrpSpPr>
            <p:cNvPr id="101" name="Group 100">
              <a:extLst>
                <a:ext uri="{FF2B5EF4-FFF2-40B4-BE49-F238E27FC236}">
                  <a16:creationId xmlns:a16="http://schemas.microsoft.com/office/drawing/2014/main" id="{BAF8739A-E527-489C-B69A-1BDBE1CB5DD9}"/>
                </a:ext>
              </a:extLst>
            </p:cNvPr>
            <p:cNvGrpSpPr/>
            <p:nvPr/>
          </p:nvGrpSpPr>
          <p:grpSpPr>
            <a:xfrm>
              <a:off x="1238739" y="5581566"/>
              <a:ext cx="7490802" cy="281088"/>
              <a:chOff x="1781874" y="6182341"/>
              <a:chExt cx="7490802" cy="281088"/>
            </a:xfrm>
          </p:grpSpPr>
          <p:sp>
            <p:nvSpPr>
              <p:cNvPr id="102" name="TextBox 101">
                <a:extLst>
                  <a:ext uri="{FF2B5EF4-FFF2-40B4-BE49-F238E27FC236}">
                    <a16:creationId xmlns:a16="http://schemas.microsoft.com/office/drawing/2014/main" id="{90E6BFD0-95FC-4F90-A1EC-A5C62A5FCCE6}"/>
                  </a:ext>
                </a:extLst>
              </p:cNvPr>
              <p:cNvSpPr txBox="1"/>
              <p:nvPr/>
            </p:nvSpPr>
            <p:spPr>
              <a:xfrm>
                <a:off x="9025397" y="6182341"/>
                <a:ext cx="247279"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0</a:t>
                </a:r>
              </a:p>
            </p:txBody>
          </p:sp>
          <p:sp>
            <p:nvSpPr>
              <p:cNvPr id="103" name="TextBox 102">
                <a:extLst>
                  <a:ext uri="{FF2B5EF4-FFF2-40B4-BE49-F238E27FC236}">
                    <a16:creationId xmlns:a16="http://schemas.microsoft.com/office/drawing/2014/main" id="{0B6F635A-3B89-40A6-99A9-8CAF8EAAEB2C}"/>
                  </a:ext>
                </a:extLst>
              </p:cNvPr>
              <p:cNvSpPr txBox="1"/>
              <p:nvPr/>
            </p:nvSpPr>
            <p:spPr>
              <a:xfrm>
                <a:off x="8600989" y="6182341"/>
                <a:ext cx="247279"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0</a:t>
                </a:r>
              </a:p>
            </p:txBody>
          </p:sp>
          <p:sp>
            <p:nvSpPr>
              <p:cNvPr id="104" name="TextBox 103">
                <a:extLst>
                  <a:ext uri="{FF2B5EF4-FFF2-40B4-BE49-F238E27FC236}">
                    <a16:creationId xmlns:a16="http://schemas.microsoft.com/office/drawing/2014/main" id="{B20A7196-32A4-4AE9-B543-AE48730E5136}"/>
                  </a:ext>
                </a:extLst>
              </p:cNvPr>
              <p:cNvSpPr txBox="1"/>
              <p:nvPr/>
            </p:nvSpPr>
            <p:spPr>
              <a:xfrm>
                <a:off x="8182821" y="6182341"/>
                <a:ext cx="247279"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0</a:t>
                </a:r>
              </a:p>
            </p:txBody>
          </p:sp>
          <p:sp>
            <p:nvSpPr>
              <p:cNvPr id="105" name="TextBox 104">
                <a:extLst>
                  <a:ext uri="{FF2B5EF4-FFF2-40B4-BE49-F238E27FC236}">
                    <a16:creationId xmlns:a16="http://schemas.microsoft.com/office/drawing/2014/main" id="{19688B99-9642-4CB4-A38C-B60DB79E7056}"/>
                  </a:ext>
                </a:extLst>
              </p:cNvPr>
              <p:cNvSpPr txBox="1"/>
              <p:nvPr/>
            </p:nvSpPr>
            <p:spPr>
              <a:xfrm>
                <a:off x="7764651" y="6182341"/>
                <a:ext cx="247279"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3</a:t>
                </a:r>
              </a:p>
            </p:txBody>
          </p:sp>
          <p:sp>
            <p:nvSpPr>
              <p:cNvPr id="106" name="TextBox 105">
                <a:extLst>
                  <a:ext uri="{FF2B5EF4-FFF2-40B4-BE49-F238E27FC236}">
                    <a16:creationId xmlns:a16="http://schemas.microsoft.com/office/drawing/2014/main" id="{97140253-0657-4C20-A8B6-8BA396E4C568}"/>
                  </a:ext>
                </a:extLst>
              </p:cNvPr>
              <p:cNvSpPr txBox="1"/>
              <p:nvPr/>
            </p:nvSpPr>
            <p:spPr>
              <a:xfrm>
                <a:off x="7282274"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10</a:t>
                </a:r>
              </a:p>
            </p:txBody>
          </p:sp>
          <p:sp>
            <p:nvSpPr>
              <p:cNvPr id="107" name="TextBox 106">
                <a:extLst>
                  <a:ext uri="{FF2B5EF4-FFF2-40B4-BE49-F238E27FC236}">
                    <a16:creationId xmlns:a16="http://schemas.microsoft.com/office/drawing/2014/main" id="{1C51B020-3052-431C-B531-0B4768CAC45C}"/>
                  </a:ext>
                </a:extLst>
              </p:cNvPr>
              <p:cNvSpPr txBox="1"/>
              <p:nvPr/>
            </p:nvSpPr>
            <p:spPr>
              <a:xfrm>
                <a:off x="6864105"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13</a:t>
                </a:r>
              </a:p>
            </p:txBody>
          </p:sp>
          <p:sp>
            <p:nvSpPr>
              <p:cNvPr id="108" name="TextBox 107">
                <a:extLst>
                  <a:ext uri="{FF2B5EF4-FFF2-40B4-BE49-F238E27FC236}">
                    <a16:creationId xmlns:a16="http://schemas.microsoft.com/office/drawing/2014/main" id="{912E1308-FBBC-4B35-8815-09CD117585D4}"/>
                  </a:ext>
                </a:extLst>
              </p:cNvPr>
              <p:cNvSpPr txBox="1"/>
              <p:nvPr/>
            </p:nvSpPr>
            <p:spPr>
              <a:xfrm>
                <a:off x="6445937"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17</a:t>
                </a:r>
              </a:p>
            </p:txBody>
          </p:sp>
          <p:sp>
            <p:nvSpPr>
              <p:cNvPr id="109" name="TextBox 108">
                <a:extLst>
                  <a:ext uri="{FF2B5EF4-FFF2-40B4-BE49-F238E27FC236}">
                    <a16:creationId xmlns:a16="http://schemas.microsoft.com/office/drawing/2014/main" id="{6468C247-DA6F-4DB4-8B59-7B0677CA335B}"/>
                  </a:ext>
                </a:extLst>
              </p:cNvPr>
              <p:cNvSpPr txBox="1"/>
              <p:nvPr/>
            </p:nvSpPr>
            <p:spPr>
              <a:xfrm>
                <a:off x="6027769"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19</a:t>
                </a:r>
              </a:p>
            </p:txBody>
          </p:sp>
          <p:sp>
            <p:nvSpPr>
              <p:cNvPr id="110" name="TextBox 109">
                <a:extLst>
                  <a:ext uri="{FF2B5EF4-FFF2-40B4-BE49-F238E27FC236}">
                    <a16:creationId xmlns:a16="http://schemas.microsoft.com/office/drawing/2014/main" id="{02743C7A-8081-4205-9B2E-C22C21AA477C}"/>
                  </a:ext>
                </a:extLst>
              </p:cNvPr>
              <p:cNvSpPr txBox="1"/>
              <p:nvPr/>
            </p:nvSpPr>
            <p:spPr>
              <a:xfrm>
                <a:off x="5609599"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24</a:t>
                </a:r>
              </a:p>
            </p:txBody>
          </p:sp>
          <p:sp>
            <p:nvSpPr>
              <p:cNvPr id="111" name="TextBox 110">
                <a:extLst>
                  <a:ext uri="{FF2B5EF4-FFF2-40B4-BE49-F238E27FC236}">
                    <a16:creationId xmlns:a16="http://schemas.microsoft.com/office/drawing/2014/main" id="{7526461F-911D-4DE8-89B3-343DB1E6406C}"/>
                  </a:ext>
                </a:extLst>
              </p:cNvPr>
              <p:cNvSpPr txBox="1"/>
              <p:nvPr/>
            </p:nvSpPr>
            <p:spPr>
              <a:xfrm>
                <a:off x="5191430"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36</a:t>
                </a:r>
              </a:p>
            </p:txBody>
          </p:sp>
          <p:sp>
            <p:nvSpPr>
              <p:cNvPr id="112" name="TextBox 111">
                <a:extLst>
                  <a:ext uri="{FF2B5EF4-FFF2-40B4-BE49-F238E27FC236}">
                    <a16:creationId xmlns:a16="http://schemas.microsoft.com/office/drawing/2014/main" id="{84D39DFC-542D-48BE-81BB-C6377DCF6F1C}"/>
                  </a:ext>
                </a:extLst>
              </p:cNvPr>
              <p:cNvSpPr txBox="1"/>
              <p:nvPr/>
            </p:nvSpPr>
            <p:spPr>
              <a:xfrm>
                <a:off x="4773262"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51</a:t>
                </a:r>
              </a:p>
            </p:txBody>
          </p:sp>
          <p:sp>
            <p:nvSpPr>
              <p:cNvPr id="113" name="TextBox 112">
                <a:extLst>
                  <a:ext uri="{FF2B5EF4-FFF2-40B4-BE49-F238E27FC236}">
                    <a16:creationId xmlns:a16="http://schemas.microsoft.com/office/drawing/2014/main" id="{116A55FA-E3E9-40E8-9ED8-A76D7A1A2882}"/>
                  </a:ext>
                </a:extLst>
              </p:cNvPr>
              <p:cNvSpPr txBox="1"/>
              <p:nvPr/>
            </p:nvSpPr>
            <p:spPr>
              <a:xfrm>
                <a:off x="4355094" y="6182341"/>
                <a:ext cx="375695"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64</a:t>
                </a:r>
              </a:p>
            </p:txBody>
          </p:sp>
          <p:sp>
            <p:nvSpPr>
              <p:cNvPr id="114" name="TextBox 113">
                <a:extLst>
                  <a:ext uri="{FF2B5EF4-FFF2-40B4-BE49-F238E27FC236}">
                    <a16:creationId xmlns:a16="http://schemas.microsoft.com/office/drawing/2014/main" id="{0F3F6311-0256-42C5-ADEC-7E06306DEB88}"/>
                  </a:ext>
                </a:extLst>
              </p:cNvPr>
              <p:cNvSpPr txBox="1"/>
              <p:nvPr/>
            </p:nvSpPr>
            <p:spPr>
              <a:xfrm>
                <a:off x="3936926" y="6182341"/>
                <a:ext cx="375694"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82</a:t>
                </a:r>
              </a:p>
            </p:txBody>
          </p:sp>
          <p:sp>
            <p:nvSpPr>
              <p:cNvPr id="115" name="TextBox 114">
                <a:extLst>
                  <a:ext uri="{FF2B5EF4-FFF2-40B4-BE49-F238E27FC236}">
                    <a16:creationId xmlns:a16="http://schemas.microsoft.com/office/drawing/2014/main" id="{22AB84FE-D813-4274-B751-3D8AD48167A0}"/>
                  </a:ext>
                </a:extLst>
              </p:cNvPr>
              <p:cNvSpPr txBox="1"/>
              <p:nvPr/>
            </p:nvSpPr>
            <p:spPr>
              <a:xfrm>
                <a:off x="3454550" y="6182341"/>
                <a:ext cx="504112"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104</a:t>
                </a:r>
              </a:p>
            </p:txBody>
          </p:sp>
          <p:sp>
            <p:nvSpPr>
              <p:cNvPr id="116" name="TextBox 115">
                <a:extLst>
                  <a:ext uri="{FF2B5EF4-FFF2-40B4-BE49-F238E27FC236}">
                    <a16:creationId xmlns:a16="http://schemas.microsoft.com/office/drawing/2014/main" id="{299E8EA4-2BBB-4769-9A54-AFE1163A7F8A}"/>
                  </a:ext>
                </a:extLst>
              </p:cNvPr>
              <p:cNvSpPr txBox="1"/>
              <p:nvPr/>
            </p:nvSpPr>
            <p:spPr>
              <a:xfrm>
                <a:off x="3036381" y="6182341"/>
                <a:ext cx="504112"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156</a:t>
                </a:r>
              </a:p>
            </p:txBody>
          </p:sp>
          <p:sp>
            <p:nvSpPr>
              <p:cNvPr id="117" name="TextBox 116">
                <a:extLst>
                  <a:ext uri="{FF2B5EF4-FFF2-40B4-BE49-F238E27FC236}">
                    <a16:creationId xmlns:a16="http://schemas.microsoft.com/office/drawing/2014/main" id="{8E03FD86-1428-46A4-B488-821809600846}"/>
                  </a:ext>
                </a:extLst>
              </p:cNvPr>
              <p:cNvSpPr txBox="1"/>
              <p:nvPr/>
            </p:nvSpPr>
            <p:spPr>
              <a:xfrm>
                <a:off x="2618211" y="6182341"/>
                <a:ext cx="504112"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212</a:t>
                </a:r>
              </a:p>
            </p:txBody>
          </p:sp>
          <p:sp>
            <p:nvSpPr>
              <p:cNvPr id="118" name="TextBox 117">
                <a:extLst>
                  <a:ext uri="{FF2B5EF4-FFF2-40B4-BE49-F238E27FC236}">
                    <a16:creationId xmlns:a16="http://schemas.microsoft.com/office/drawing/2014/main" id="{997E29A5-5E5D-4198-B737-E7D801DEDECF}"/>
                  </a:ext>
                </a:extLst>
              </p:cNvPr>
              <p:cNvSpPr txBox="1"/>
              <p:nvPr/>
            </p:nvSpPr>
            <p:spPr>
              <a:xfrm>
                <a:off x="2200043" y="6182341"/>
                <a:ext cx="504112"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243</a:t>
                </a:r>
              </a:p>
            </p:txBody>
          </p:sp>
          <p:sp>
            <p:nvSpPr>
              <p:cNvPr id="119" name="TextBox 118">
                <a:extLst>
                  <a:ext uri="{FF2B5EF4-FFF2-40B4-BE49-F238E27FC236}">
                    <a16:creationId xmlns:a16="http://schemas.microsoft.com/office/drawing/2014/main" id="{C79AEE01-2FAC-4B18-8847-E21C1F58C655}"/>
                  </a:ext>
                </a:extLst>
              </p:cNvPr>
              <p:cNvSpPr txBox="1"/>
              <p:nvPr/>
            </p:nvSpPr>
            <p:spPr>
              <a:xfrm>
                <a:off x="1781874" y="6182341"/>
                <a:ext cx="504112" cy="281088"/>
              </a:xfrm>
              <a:prstGeom prst="rect">
                <a:avLst/>
              </a:prstGeom>
              <a:noFill/>
            </p:spPr>
            <p:txBody>
              <a:bodyPr wrap="none" lIns="36000" tIns="36000" rIns="36000" bIns="36000" rtlCol="0" anchor="t" anchorCtr="0">
                <a:spAutoFit/>
              </a:bodyPr>
              <a:lstStyle/>
              <a:p>
                <a:pPr algn="ctr"/>
                <a:r>
                  <a:rPr lang="en-GB" sz="1100" dirty="0">
                    <a:solidFill>
                      <a:srgbClr val="FF6600"/>
                    </a:solidFill>
                    <a:cs typeface="Arial" panose="020B0604020202020204" pitchFamily="34" charset="0"/>
                  </a:rPr>
                  <a:t>269</a:t>
                </a:r>
              </a:p>
            </p:txBody>
          </p:sp>
        </p:grpSp>
        <p:sp>
          <p:nvSpPr>
            <p:cNvPr id="122" name="TextBox 121">
              <a:extLst>
                <a:ext uri="{FF2B5EF4-FFF2-40B4-BE49-F238E27FC236}">
                  <a16:creationId xmlns:a16="http://schemas.microsoft.com/office/drawing/2014/main" id="{AF681CBB-3573-4A3E-BE99-CD0F92AAE896}"/>
                </a:ext>
              </a:extLst>
            </p:cNvPr>
            <p:cNvSpPr txBox="1"/>
            <p:nvPr/>
          </p:nvSpPr>
          <p:spPr>
            <a:xfrm>
              <a:off x="121115" y="5263974"/>
              <a:ext cx="1217548" cy="303891"/>
            </a:xfrm>
            <a:prstGeom prst="rect">
              <a:avLst/>
            </a:prstGeom>
            <a:noFill/>
          </p:spPr>
          <p:txBody>
            <a:bodyPr wrap="square">
              <a:spAutoFit/>
            </a:bodyPr>
            <a:lstStyle/>
            <a:p>
              <a:pPr algn="r"/>
              <a:r>
                <a:rPr lang="en-US" sz="1100" dirty="0">
                  <a:solidFill>
                    <a:schemeClr val="accent1"/>
                  </a:solidFill>
                </a:rPr>
                <a:t>D + EP</a:t>
              </a:r>
              <a:endParaRPr lang="en-GB" sz="1100" dirty="0">
                <a:solidFill>
                  <a:schemeClr val="accent1"/>
                </a:solidFill>
              </a:endParaRPr>
            </a:p>
          </p:txBody>
        </p:sp>
        <p:sp>
          <p:nvSpPr>
            <p:cNvPr id="123" name="TextBox 122">
              <a:extLst>
                <a:ext uri="{FF2B5EF4-FFF2-40B4-BE49-F238E27FC236}">
                  <a16:creationId xmlns:a16="http://schemas.microsoft.com/office/drawing/2014/main" id="{ACF77797-11DE-4E57-94E0-12E9A919ECEF}"/>
                </a:ext>
              </a:extLst>
            </p:cNvPr>
            <p:cNvSpPr txBox="1"/>
            <p:nvPr/>
          </p:nvSpPr>
          <p:spPr>
            <a:xfrm>
              <a:off x="462507" y="5571751"/>
              <a:ext cx="876154" cy="307777"/>
            </a:xfrm>
            <a:prstGeom prst="rect">
              <a:avLst/>
            </a:prstGeom>
            <a:noFill/>
          </p:spPr>
          <p:txBody>
            <a:bodyPr wrap="square">
              <a:spAutoFit/>
            </a:bodyPr>
            <a:lstStyle/>
            <a:p>
              <a:pPr algn="r"/>
              <a:r>
                <a:rPr lang="en-US" sz="1100" dirty="0">
                  <a:solidFill>
                    <a:srgbClr val="FF6600"/>
                  </a:solidFill>
                </a:rPr>
                <a:t>EP</a:t>
              </a:r>
              <a:endParaRPr lang="en-GB" sz="1100" dirty="0">
                <a:solidFill>
                  <a:srgbClr val="FF6600"/>
                </a:solidFill>
              </a:endParaRPr>
            </a:p>
          </p:txBody>
        </p:sp>
        <p:grpSp>
          <p:nvGrpSpPr>
            <p:cNvPr id="140" name="Group 139">
              <a:extLst>
                <a:ext uri="{FF2B5EF4-FFF2-40B4-BE49-F238E27FC236}">
                  <a16:creationId xmlns:a16="http://schemas.microsoft.com/office/drawing/2014/main" id="{7CE7C72E-CF29-44B8-AB05-2ECED72F9EE7}"/>
                </a:ext>
              </a:extLst>
            </p:cNvPr>
            <p:cNvGrpSpPr/>
            <p:nvPr/>
          </p:nvGrpSpPr>
          <p:grpSpPr>
            <a:xfrm>
              <a:off x="1424398" y="2371335"/>
              <a:ext cx="6012000" cy="2232000"/>
              <a:chOff x="2314575" y="2033587"/>
              <a:chExt cx="7569689" cy="2792672"/>
            </a:xfrm>
          </p:grpSpPr>
          <p:sp>
            <p:nvSpPr>
              <p:cNvPr id="127" name="Freeform: Shape 126">
                <a:extLst>
                  <a:ext uri="{FF2B5EF4-FFF2-40B4-BE49-F238E27FC236}">
                    <a16:creationId xmlns:a16="http://schemas.microsoft.com/office/drawing/2014/main" id="{938F9A7B-7711-4542-B84C-19D4F5D61A90}"/>
                  </a:ext>
                </a:extLst>
              </p:cNvPr>
              <p:cNvSpPr/>
              <p:nvPr/>
            </p:nvSpPr>
            <p:spPr>
              <a:xfrm>
                <a:off x="2314575" y="2033587"/>
                <a:ext cx="7558658" cy="2730636"/>
              </a:xfrm>
              <a:custGeom>
                <a:avLst/>
                <a:gdLst>
                  <a:gd name="connsiteX0" fmla="*/ 7558659 w 7558658"/>
                  <a:gd name="connsiteY0" fmla="*/ 2730637 h 2730636"/>
                  <a:gd name="connsiteX1" fmla="*/ 6114612 w 7558658"/>
                  <a:gd name="connsiteY1" fmla="*/ 2730637 h 2730636"/>
                  <a:gd name="connsiteX2" fmla="*/ 6114612 w 7558658"/>
                  <a:gd name="connsiteY2" fmla="*/ 2717235 h 2730636"/>
                  <a:gd name="connsiteX3" fmla="*/ 5826471 w 7558658"/>
                  <a:gd name="connsiteY3" fmla="*/ 2717235 h 2730636"/>
                  <a:gd name="connsiteX4" fmla="*/ 5826471 w 7558658"/>
                  <a:gd name="connsiteY4" fmla="*/ 2713882 h 2730636"/>
                  <a:gd name="connsiteX5" fmla="*/ 5642191 w 7558658"/>
                  <a:gd name="connsiteY5" fmla="*/ 2713882 h 2730636"/>
                  <a:gd name="connsiteX6" fmla="*/ 5642191 w 7558658"/>
                  <a:gd name="connsiteY6" fmla="*/ 2697128 h 2730636"/>
                  <a:gd name="connsiteX7" fmla="*/ 5454568 w 7558658"/>
                  <a:gd name="connsiteY7" fmla="*/ 2697128 h 2730636"/>
                  <a:gd name="connsiteX8" fmla="*/ 5454568 w 7558658"/>
                  <a:gd name="connsiteY8" fmla="*/ 2680373 h 2730636"/>
                  <a:gd name="connsiteX9" fmla="*/ 5015656 w 7558658"/>
                  <a:gd name="connsiteY9" fmla="*/ 2680373 h 2730636"/>
                  <a:gd name="connsiteX10" fmla="*/ 5015656 w 7558658"/>
                  <a:gd name="connsiteY10" fmla="*/ 2673677 h 2730636"/>
                  <a:gd name="connsiteX11" fmla="*/ 4861532 w 7558658"/>
                  <a:gd name="connsiteY11" fmla="*/ 2673677 h 2730636"/>
                  <a:gd name="connsiteX12" fmla="*/ 4861532 w 7558658"/>
                  <a:gd name="connsiteY12" fmla="*/ 2660276 h 2730636"/>
                  <a:gd name="connsiteX13" fmla="*/ 4714113 w 7558658"/>
                  <a:gd name="connsiteY13" fmla="*/ 2660276 h 2730636"/>
                  <a:gd name="connsiteX14" fmla="*/ 4714113 w 7558658"/>
                  <a:gd name="connsiteY14" fmla="*/ 2626767 h 2730636"/>
                  <a:gd name="connsiteX15" fmla="*/ 4633703 w 7558658"/>
                  <a:gd name="connsiteY15" fmla="*/ 2626767 h 2730636"/>
                  <a:gd name="connsiteX16" fmla="*/ 4633703 w 7558658"/>
                  <a:gd name="connsiteY16" fmla="*/ 2616718 h 2730636"/>
                  <a:gd name="connsiteX17" fmla="*/ 4573391 w 7558658"/>
                  <a:gd name="connsiteY17" fmla="*/ 2616718 h 2730636"/>
                  <a:gd name="connsiteX18" fmla="*/ 4573391 w 7558658"/>
                  <a:gd name="connsiteY18" fmla="*/ 2579865 h 2730636"/>
                  <a:gd name="connsiteX19" fmla="*/ 4533186 w 7558658"/>
                  <a:gd name="connsiteY19" fmla="*/ 2579865 h 2730636"/>
                  <a:gd name="connsiteX20" fmla="*/ 4533186 w 7558658"/>
                  <a:gd name="connsiteY20" fmla="*/ 2566464 h 2730636"/>
                  <a:gd name="connsiteX21" fmla="*/ 4415924 w 7558658"/>
                  <a:gd name="connsiteY21" fmla="*/ 2566464 h 2730636"/>
                  <a:gd name="connsiteX22" fmla="*/ 4415924 w 7558658"/>
                  <a:gd name="connsiteY22" fmla="*/ 2526259 h 2730636"/>
                  <a:gd name="connsiteX23" fmla="*/ 4375719 w 7558658"/>
                  <a:gd name="connsiteY23" fmla="*/ 2526259 h 2730636"/>
                  <a:gd name="connsiteX24" fmla="*/ 4375719 w 7558658"/>
                  <a:gd name="connsiteY24" fmla="*/ 2506152 h 2730636"/>
                  <a:gd name="connsiteX25" fmla="*/ 4114381 w 7558658"/>
                  <a:gd name="connsiteY25" fmla="*/ 2506152 h 2730636"/>
                  <a:gd name="connsiteX26" fmla="*/ 4114381 w 7558658"/>
                  <a:gd name="connsiteY26" fmla="*/ 2479348 h 2730636"/>
                  <a:gd name="connsiteX27" fmla="*/ 4087578 w 7558658"/>
                  <a:gd name="connsiteY27" fmla="*/ 2479348 h 2730636"/>
                  <a:gd name="connsiteX28" fmla="*/ 4087578 w 7558658"/>
                  <a:gd name="connsiteY28" fmla="*/ 2452545 h 2730636"/>
                  <a:gd name="connsiteX29" fmla="*/ 4047373 w 7558658"/>
                  <a:gd name="connsiteY29" fmla="*/ 2452545 h 2730636"/>
                  <a:gd name="connsiteX30" fmla="*/ 4047373 w 7558658"/>
                  <a:gd name="connsiteY30" fmla="*/ 2422389 h 2730636"/>
                  <a:gd name="connsiteX31" fmla="*/ 3946855 w 7558658"/>
                  <a:gd name="connsiteY31" fmla="*/ 2422389 h 2730636"/>
                  <a:gd name="connsiteX32" fmla="*/ 3946855 w 7558658"/>
                  <a:gd name="connsiteY32" fmla="*/ 2405634 h 2730636"/>
                  <a:gd name="connsiteX33" fmla="*/ 3809486 w 7558658"/>
                  <a:gd name="connsiteY33" fmla="*/ 2405634 h 2730636"/>
                  <a:gd name="connsiteX34" fmla="*/ 3809486 w 7558658"/>
                  <a:gd name="connsiteY34" fmla="*/ 2372135 h 2730636"/>
                  <a:gd name="connsiteX35" fmla="*/ 3779330 w 7558658"/>
                  <a:gd name="connsiteY35" fmla="*/ 2372135 h 2730636"/>
                  <a:gd name="connsiteX36" fmla="*/ 3779330 w 7558658"/>
                  <a:gd name="connsiteY36" fmla="*/ 2348684 h 2730636"/>
                  <a:gd name="connsiteX37" fmla="*/ 3722370 w 7558658"/>
                  <a:gd name="connsiteY37" fmla="*/ 2348684 h 2730636"/>
                  <a:gd name="connsiteX38" fmla="*/ 3722370 w 7558658"/>
                  <a:gd name="connsiteY38" fmla="*/ 2325224 h 2730636"/>
                  <a:gd name="connsiteX39" fmla="*/ 3591706 w 7558658"/>
                  <a:gd name="connsiteY39" fmla="*/ 2325224 h 2730636"/>
                  <a:gd name="connsiteX40" fmla="*/ 3591706 w 7558658"/>
                  <a:gd name="connsiteY40" fmla="*/ 2281676 h 2730636"/>
                  <a:gd name="connsiteX41" fmla="*/ 3450984 w 7558658"/>
                  <a:gd name="connsiteY41" fmla="*/ 2281676 h 2730636"/>
                  <a:gd name="connsiteX42" fmla="*/ 3450984 w 7558658"/>
                  <a:gd name="connsiteY42" fmla="*/ 2238118 h 2730636"/>
                  <a:gd name="connsiteX43" fmla="*/ 3350476 w 7558658"/>
                  <a:gd name="connsiteY43" fmla="*/ 2238118 h 2730636"/>
                  <a:gd name="connsiteX44" fmla="*/ 3350476 w 7558658"/>
                  <a:gd name="connsiteY44" fmla="*/ 2221364 h 2730636"/>
                  <a:gd name="connsiteX45" fmla="*/ 3136040 w 7558658"/>
                  <a:gd name="connsiteY45" fmla="*/ 2221364 h 2730636"/>
                  <a:gd name="connsiteX46" fmla="*/ 3136040 w 7558658"/>
                  <a:gd name="connsiteY46" fmla="*/ 2191207 h 2730636"/>
                  <a:gd name="connsiteX47" fmla="*/ 3052277 w 7558658"/>
                  <a:gd name="connsiteY47" fmla="*/ 2191207 h 2730636"/>
                  <a:gd name="connsiteX48" fmla="*/ 3052277 w 7558658"/>
                  <a:gd name="connsiteY48" fmla="*/ 2157708 h 2730636"/>
                  <a:gd name="connsiteX49" fmla="*/ 2968514 w 7558658"/>
                  <a:gd name="connsiteY49" fmla="*/ 2157708 h 2730636"/>
                  <a:gd name="connsiteX50" fmla="*/ 2968514 w 7558658"/>
                  <a:gd name="connsiteY50" fmla="*/ 2130905 h 2730636"/>
                  <a:gd name="connsiteX51" fmla="*/ 2874702 w 7558658"/>
                  <a:gd name="connsiteY51" fmla="*/ 2130905 h 2730636"/>
                  <a:gd name="connsiteX52" fmla="*/ 2874702 w 7558658"/>
                  <a:gd name="connsiteY52" fmla="*/ 2107444 h 2730636"/>
                  <a:gd name="connsiteX53" fmla="*/ 2770842 w 7558658"/>
                  <a:gd name="connsiteY53" fmla="*/ 2107444 h 2730636"/>
                  <a:gd name="connsiteX54" fmla="*/ 2770842 w 7558658"/>
                  <a:gd name="connsiteY54" fmla="*/ 2083994 h 2730636"/>
                  <a:gd name="connsiteX55" fmla="*/ 2744038 w 7558658"/>
                  <a:gd name="connsiteY55" fmla="*/ 2083994 h 2730636"/>
                  <a:gd name="connsiteX56" fmla="*/ 2744038 w 7558658"/>
                  <a:gd name="connsiteY56" fmla="*/ 2053838 h 2730636"/>
                  <a:gd name="connsiteX57" fmla="*/ 2703833 w 7558658"/>
                  <a:gd name="connsiteY57" fmla="*/ 2053838 h 2730636"/>
                  <a:gd name="connsiteX58" fmla="*/ 2703833 w 7558658"/>
                  <a:gd name="connsiteY58" fmla="*/ 2013633 h 2730636"/>
                  <a:gd name="connsiteX59" fmla="*/ 2606669 w 7558658"/>
                  <a:gd name="connsiteY59" fmla="*/ 2013633 h 2730636"/>
                  <a:gd name="connsiteX60" fmla="*/ 2606669 w 7558658"/>
                  <a:gd name="connsiteY60" fmla="*/ 1983477 h 2730636"/>
                  <a:gd name="connsiteX61" fmla="*/ 2529602 w 7558658"/>
                  <a:gd name="connsiteY61" fmla="*/ 1983477 h 2730636"/>
                  <a:gd name="connsiteX62" fmla="*/ 2529602 w 7558658"/>
                  <a:gd name="connsiteY62" fmla="*/ 1966732 h 2730636"/>
                  <a:gd name="connsiteX63" fmla="*/ 2429094 w 7558658"/>
                  <a:gd name="connsiteY63" fmla="*/ 1966732 h 2730636"/>
                  <a:gd name="connsiteX64" fmla="*/ 2429094 w 7558658"/>
                  <a:gd name="connsiteY64" fmla="*/ 1916468 h 2730636"/>
                  <a:gd name="connsiteX65" fmla="*/ 2362086 w 7558658"/>
                  <a:gd name="connsiteY65" fmla="*/ 1916468 h 2730636"/>
                  <a:gd name="connsiteX66" fmla="*/ 2362086 w 7558658"/>
                  <a:gd name="connsiteY66" fmla="*/ 1872910 h 2730636"/>
                  <a:gd name="connsiteX67" fmla="*/ 2261568 w 7558658"/>
                  <a:gd name="connsiteY67" fmla="*/ 1872910 h 2730636"/>
                  <a:gd name="connsiteX68" fmla="*/ 2261568 w 7558658"/>
                  <a:gd name="connsiteY68" fmla="*/ 1819304 h 2730636"/>
                  <a:gd name="connsiteX69" fmla="*/ 2161051 w 7558658"/>
                  <a:gd name="connsiteY69" fmla="*/ 1819304 h 2730636"/>
                  <a:gd name="connsiteX70" fmla="*/ 2161051 w 7558658"/>
                  <a:gd name="connsiteY70" fmla="*/ 1785804 h 2730636"/>
                  <a:gd name="connsiteX71" fmla="*/ 2120846 w 7558658"/>
                  <a:gd name="connsiteY71" fmla="*/ 1785804 h 2730636"/>
                  <a:gd name="connsiteX72" fmla="*/ 2120846 w 7558658"/>
                  <a:gd name="connsiteY72" fmla="*/ 1742246 h 2730636"/>
                  <a:gd name="connsiteX73" fmla="*/ 2010280 w 7558658"/>
                  <a:gd name="connsiteY73" fmla="*/ 1742246 h 2730636"/>
                  <a:gd name="connsiteX74" fmla="*/ 2010280 w 7558658"/>
                  <a:gd name="connsiteY74" fmla="*/ 1695336 h 2730636"/>
                  <a:gd name="connsiteX75" fmla="*/ 1936575 w 7558658"/>
                  <a:gd name="connsiteY75" fmla="*/ 1695336 h 2730636"/>
                  <a:gd name="connsiteX76" fmla="*/ 1936575 w 7558658"/>
                  <a:gd name="connsiteY76" fmla="*/ 1604877 h 2730636"/>
                  <a:gd name="connsiteX77" fmla="*/ 1899714 w 7558658"/>
                  <a:gd name="connsiteY77" fmla="*/ 1604877 h 2730636"/>
                  <a:gd name="connsiteX78" fmla="*/ 1899714 w 7558658"/>
                  <a:gd name="connsiteY78" fmla="*/ 1564672 h 2730636"/>
                  <a:gd name="connsiteX79" fmla="*/ 1859509 w 7558658"/>
                  <a:gd name="connsiteY79" fmla="*/ 1564672 h 2730636"/>
                  <a:gd name="connsiteX80" fmla="*/ 1859509 w 7558658"/>
                  <a:gd name="connsiteY80" fmla="*/ 1487605 h 2730636"/>
                  <a:gd name="connsiteX81" fmla="*/ 1829362 w 7558658"/>
                  <a:gd name="connsiteY81" fmla="*/ 1487605 h 2730636"/>
                  <a:gd name="connsiteX82" fmla="*/ 1829362 w 7558658"/>
                  <a:gd name="connsiteY82" fmla="*/ 1460802 h 2730636"/>
                  <a:gd name="connsiteX83" fmla="*/ 1795853 w 7558658"/>
                  <a:gd name="connsiteY83" fmla="*/ 1460802 h 2730636"/>
                  <a:gd name="connsiteX84" fmla="*/ 1795853 w 7558658"/>
                  <a:gd name="connsiteY84" fmla="*/ 1410548 h 2730636"/>
                  <a:gd name="connsiteX85" fmla="*/ 1738894 w 7558658"/>
                  <a:gd name="connsiteY85" fmla="*/ 1410548 h 2730636"/>
                  <a:gd name="connsiteX86" fmla="*/ 1738894 w 7558658"/>
                  <a:gd name="connsiteY86" fmla="*/ 1363647 h 2730636"/>
                  <a:gd name="connsiteX87" fmla="*/ 1661836 w 7558658"/>
                  <a:gd name="connsiteY87" fmla="*/ 1363647 h 2730636"/>
                  <a:gd name="connsiteX88" fmla="*/ 1661836 w 7558658"/>
                  <a:gd name="connsiteY88" fmla="*/ 1333490 h 2730636"/>
                  <a:gd name="connsiteX89" fmla="*/ 1608230 w 7558658"/>
                  <a:gd name="connsiteY89" fmla="*/ 1333490 h 2730636"/>
                  <a:gd name="connsiteX90" fmla="*/ 1608230 w 7558658"/>
                  <a:gd name="connsiteY90" fmla="*/ 1229620 h 2730636"/>
                  <a:gd name="connsiteX91" fmla="*/ 1568025 w 7558658"/>
                  <a:gd name="connsiteY91" fmla="*/ 1229620 h 2730636"/>
                  <a:gd name="connsiteX92" fmla="*/ 1568025 w 7558658"/>
                  <a:gd name="connsiteY92" fmla="*/ 1179367 h 2730636"/>
                  <a:gd name="connsiteX93" fmla="*/ 1504360 w 7558658"/>
                  <a:gd name="connsiteY93" fmla="*/ 1179367 h 2730636"/>
                  <a:gd name="connsiteX94" fmla="*/ 1504360 w 7558658"/>
                  <a:gd name="connsiteY94" fmla="*/ 1109005 h 2730636"/>
                  <a:gd name="connsiteX95" fmla="*/ 1433998 w 7558658"/>
                  <a:gd name="connsiteY95" fmla="*/ 1109005 h 2730636"/>
                  <a:gd name="connsiteX96" fmla="*/ 1433998 w 7558658"/>
                  <a:gd name="connsiteY96" fmla="*/ 1058751 h 2730636"/>
                  <a:gd name="connsiteX97" fmla="*/ 1377048 w 7558658"/>
                  <a:gd name="connsiteY97" fmla="*/ 1058751 h 2730636"/>
                  <a:gd name="connsiteX98" fmla="*/ 1377048 w 7558658"/>
                  <a:gd name="connsiteY98" fmla="*/ 958234 h 2730636"/>
                  <a:gd name="connsiteX99" fmla="*/ 1293286 w 7558658"/>
                  <a:gd name="connsiteY99" fmla="*/ 958234 h 2730636"/>
                  <a:gd name="connsiteX100" fmla="*/ 1293286 w 7558658"/>
                  <a:gd name="connsiteY100" fmla="*/ 877823 h 2730636"/>
                  <a:gd name="connsiteX101" fmla="*/ 1243022 w 7558658"/>
                  <a:gd name="connsiteY101" fmla="*/ 877823 h 2730636"/>
                  <a:gd name="connsiteX102" fmla="*/ 1243022 w 7558658"/>
                  <a:gd name="connsiteY102" fmla="*/ 784010 h 2730636"/>
                  <a:gd name="connsiteX103" fmla="*/ 1189415 w 7558658"/>
                  <a:gd name="connsiteY103" fmla="*/ 784010 h 2730636"/>
                  <a:gd name="connsiteX104" fmla="*/ 1189415 w 7558658"/>
                  <a:gd name="connsiteY104" fmla="*/ 740454 h 2730636"/>
                  <a:gd name="connsiteX105" fmla="*/ 1152563 w 7558658"/>
                  <a:gd name="connsiteY105" fmla="*/ 740454 h 2730636"/>
                  <a:gd name="connsiteX106" fmla="*/ 1152563 w 7558658"/>
                  <a:gd name="connsiteY106" fmla="*/ 663393 h 2730636"/>
                  <a:gd name="connsiteX107" fmla="*/ 1072153 w 7558658"/>
                  <a:gd name="connsiteY107" fmla="*/ 663393 h 2730636"/>
                  <a:gd name="connsiteX108" fmla="*/ 1072153 w 7558658"/>
                  <a:gd name="connsiteY108" fmla="*/ 629888 h 2730636"/>
                  <a:gd name="connsiteX109" fmla="*/ 1035291 w 7558658"/>
                  <a:gd name="connsiteY109" fmla="*/ 629888 h 2730636"/>
                  <a:gd name="connsiteX110" fmla="*/ 1035291 w 7558658"/>
                  <a:gd name="connsiteY110" fmla="*/ 569580 h 2730636"/>
                  <a:gd name="connsiteX111" fmla="*/ 995086 w 7558658"/>
                  <a:gd name="connsiteY111" fmla="*/ 569580 h 2730636"/>
                  <a:gd name="connsiteX112" fmla="*/ 995086 w 7558658"/>
                  <a:gd name="connsiteY112" fmla="*/ 515972 h 2730636"/>
                  <a:gd name="connsiteX113" fmla="*/ 897927 w 7558658"/>
                  <a:gd name="connsiteY113" fmla="*/ 515972 h 2730636"/>
                  <a:gd name="connsiteX114" fmla="*/ 897927 w 7558658"/>
                  <a:gd name="connsiteY114" fmla="*/ 455664 h 2730636"/>
                  <a:gd name="connsiteX115" fmla="*/ 807464 w 7558658"/>
                  <a:gd name="connsiteY115" fmla="*/ 455664 h 2730636"/>
                  <a:gd name="connsiteX116" fmla="*/ 807464 w 7558658"/>
                  <a:gd name="connsiteY116" fmla="*/ 388654 h 2730636"/>
                  <a:gd name="connsiteX117" fmla="*/ 767258 w 7558658"/>
                  <a:gd name="connsiteY117" fmla="*/ 388654 h 2730636"/>
                  <a:gd name="connsiteX118" fmla="*/ 767258 w 7558658"/>
                  <a:gd name="connsiteY118" fmla="*/ 351799 h 2730636"/>
                  <a:gd name="connsiteX119" fmla="*/ 703599 w 7558658"/>
                  <a:gd name="connsiteY119" fmla="*/ 351799 h 2730636"/>
                  <a:gd name="connsiteX120" fmla="*/ 703599 w 7558658"/>
                  <a:gd name="connsiteY120" fmla="*/ 294842 h 2730636"/>
                  <a:gd name="connsiteX121" fmla="*/ 616487 w 7558658"/>
                  <a:gd name="connsiteY121" fmla="*/ 294842 h 2730636"/>
                  <a:gd name="connsiteX122" fmla="*/ 616487 w 7558658"/>
                  <a:gd name="connsiteY122" fmla="*/ 251286 h 2730636"/>
                  <a:gd name="connsiteX123" fmla="*/ 519323 w 7558658"/>
                  <a:gd name="connsiteY123" fmla="*/ 251286 h 2730636"/>
                  <a:gd name="connsiteX124" fmla="*/ 519323 w 7558658"/>
                  <a:gd name="connsiteY124" fmla="*/ 227832 h 2730636"/>
                  <a:gd name="connsiteX125" fmla="*/ 448963 w 7558658"/>
                  <a:gd name="connsiteY125" fmla="*/ 227832 h 2730636"/>
                  <a:gd name="connsiteX126" fmla="*/ 448963 w 7558658"/>
                  <a:gd name="connsiteY126" fmla="*/ 194327 h 2730636"/>
                  <a:gd name="connsiteX127" fmla="*/ 298192 w 7558658"/>
                  <a:gd name="connsiteY127" fmla="*/ 194327 h 2730636"/>
                  <a:gd name="connsiteX128" fmla="*/ 298192 w 7558658"/>
                  <a:gd name="connsiteY128" fmla="*/ 154121 h 2730636"/>
                  <a:gd name="connsiteX129" fmla="*/ 214431 w 7558658"/>
                  <a:gd name="connsiteY129" fmla="*/ 154121 h 2730636"/>
                  <a:gd name="connsiteX130" fmla="*/ 214431 w 7558658"/>
                  <a:gd name="connsiteY130" fmla="*/ 97164 h 2730636"/>
                  <a:gd name="connsiteX131" fmla="*/ 154122 w 7558658"/>
                  <a:gd name="connsiteY131" fmla="*/ 97164 h 2730636"/>
                  <a:gd name="connsiteX132" fmla="*/ 154122 w 7558658"/>
                  <a:gd name="connsiteY132" fmla="*/ 63659 h 2730636"/>
                  <a:gd name="connsiteX133" fmla="*/ 97164 w 7558658"/>
                  <a:gd name="connsiteY133" fmla="*/ 63659 h 2730636"/>
                  <a:gd name="connsiteX134" fmla="*/ 97164 w 7558658"/>
                  <a:gd name="connsiteY134" fmla="*/ 40206 h 2730636"/>
                  <a:gd name="connsiteX135" fmla="*/ 56958 w 7558658"/>
                  <a:gd name="connsiteY135" fmla="*/ 40206 h 2730636"/>
                  <a:gd name="connsiteX136" fmla="*/ 56958 w 7558658"/>
                  <a:gd name="connsiteY136" fmla="*/ 0 h 2730636"/>
                  <a:gd name="connsiteX137" fmla="*/ 0 w 7558658"/>
                  <a:gd name="connsiteY137" fmla="*/ 0 h 27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558658" h="2730636">
                    <a:moveTo>
                      <a:pt x="7558659" y="2730637"/>
                    </a:moveTo>
                    <a:lnTo>
                      <a:pt x="6114612" y="2730637"/>
                    </a:lnTo>
                    <a:lnTo>
                      <a:pt x="6114612" y="2717235"/>
                    </a:lnTo>
                    <a:lnTo>
                      <a:pt x="5826471" y="2717235"/>
                    </a:lnTo>
                    <a:lnTo>
                      <a:pt x="5826471" y="2713882"/>
                    </a:lnTo>
                    <a:lnTo>
                      <a:pt x="5642191" y="2713882"/>
                    </a:lnTo>
                    <a:lnTo>
                      <a:pt x="5642191" y="2697128"/>
                    </a:lnTo>
                    <a:lnTo>
                      <a:pt x="5454568" y="2697128"/>
                    </a:lnTo>
                    <a:lnTo>
                      <a:pt x="5454568" y="2680373"/>
                    </a:lnTo>
                    <a:lnTo>
                      <a:pt x="5015656" y="2680373"/>
                    </a:lnTo>
                    <a:lnTo>
                      <a:pt x="5015656" y="2673677"/>
                    </a:lnTo>
                    <a:lnTo>
                      <a:pt x="4861532" y="2673677"/>
                    </a:lnTo>
                    <a:lnTo>
                      <a:pt x="4861532" y="2660276"/>
                    </a:lnTo>
                    <a:lnTo>
                      <a:pt x="4714113" y="2660276"/>
                    </a:lnTo>
                    <a:lnTo>
                      <a:pt x="4714113" y="2626767"/>
                    </a:lnTo>
                    <a:lnTo>
                      <a:pt x="4633703" y="2626767"/>
                    </a:lnTo>
                    <a:lnTo>
                      <a:pt x="4633703" y="2616718"/>
                    </a:lnTo>
                    <a:lnTo>
                      <a:pt x="4573391" y="2616718"/>
                    </a:lnTo>
                    <a:lnTo>
                      <a:pt x="4573391" y="2579865"/>
                    </a:lnTo>
                    <a:lnTo>
                      <a:pt x="4533186" y="2579865"/>
                    </a:lnTo>
                    <a:lnTo>
                      <a:pt x="4533186" y="2566464"/>
                    </a:lnTo>
                    <a:lnTo>
                      <a:pt x="4415924" y="2566464"/>
                    </a:lnTo>
                    <a:lnTo>
                      <a:pt x="4415924" y="2526259"/>
                    </a:lnTo>
                    <a:lnTo>
                      <a:pt x="4375719" y="2526259"/>
                    </a:lnTo>
                    <a:lnTo>
                      <a:pt x="4375719" y="2506152"/>
                    </a:lnTo>
                    <a:lnTo>
                      <a:pt x="4114381" y="2506152"/>
                    </a:lnTo>
                    <a:lnTo>
                      <a:pt x="4114381" y="2479348"/>
                    </a:lnTo>
                    <a:lnTo>
                      <a:pt x="4087578" y="2479348"/>
                    </a:lnTo>
                    <a:lnTo>
                      <a:pt x="4087578" y="2452545"/>
                    </a:lnTo>
                    <a:lnTo>
                      <a:pt x="4047373" y="2452545"/>
                    </a:lnTo>
                    <a:lnTo>
                      <a:pt x="4047373" y="2422389"/>
                    </a:lnTo>
                    <a:lnTo>
                      <a:pt x="3946855" y="2422389"/>
                    </a:lnTo>
                    <a:lnTo>
                      <a:pt x="3946855" y="2405634"/>
                    </a:lnTo>
                    <a:lnTo>
                      <a:pt x="3809486" y="2405634"/>
                    </a:lnTo>
                    <a:lnTo>
                      <a:pt x="3809486" y="2372135"/>
                    </a:lnTo>
                    <a:lnTo>
                      <a:pt x="3779330" y="2372135"/>
                    </a:lnTo>
                    <a:lnTo>
                      <a:pt x="3779330" y="2348684"/>
                    </a:lnTo>
                    <a:lnTo>
                      <a:pt x="3722370" y="2348684"/>
                    </a:lnTo>
                    <a:lnTo>
                      <a:pt x="3722370" y="2325224"/>
                    </a:lnTo>
                    <a:lnTo>
                      <a:pt x="3591706" y="2325224"/>
                    </a:lnTo>
                    <a:lnTo>
                      <a:pt x="3591706" y="2281676"/>
                    </a:lnTo>
                    <a:lnTo>
                      <a:pt x="3450984" y="2281676"/>
                    </a:lnTo>
                    <a:lnTo>
                      <a:pt x="3450984" y="2238118"/>
                    </a:lnTo>
                    <a:lnTo>
                      <a:pt x="3350476" y="2238118"/>
                    </a:lnTo>
                    <a:lnTo>
                      <a:pt x="3350476" y="2221364"/>
                    </a:lnTo>
                    <a:lnTo>
                      <a:pt x="3136040" y="2221364"/>
                    </a:lnTo>
                    <a:lnTo>
                      <a:pt x="3136040" y="2191207"/>
                    </a:lnTo>
                    <a:lnTo>
                      <a:pt x="3052277" y="2191207"/>
                    </a:lnTo>
                    <a:lnTo>
                      <a:pt x="3052277" y="2157708"/>
                    </a:lnTo>
                    <a:lnTo>
                      <a:pt x="2968514" y="2157708"/>
                    </a:lnTo>
                    <a:lnTo>
                      <a:pt x="2968514" y="2130905"/>
                    </a:lnTo>
                    <a:lnTo>
                      <a:pt x="2874702" y="2130905"/>
                    </a:lnTo>
                    <a:lnTo>
                      <a:pt x="2874702" y="2107444"/>
                    </a:lnTo>
                    <a:lnTo>
                      <a:pt x="2770842" y="2107444"/>
                    </a:lnTo>
                    <a:lnTo>
                      <a:pt x="2770842" y="2083994"/>
                    </a:lnTo>
                    <a:lnTo>
                      <a:pt x="2744038" y="2083994"/>
                    </a:lnTo>
                    <a:lnTo>
                      <a:pt x="2744038" y="2053838"/>
                    </a:lnTo>
                    <a:lnTo>
                      <a:pt x="2703833" y="2053838"/>
                    </a:lnTo>
                    <a:lnTo>
                      <a:pt x="2703833" y="2013633"/>
                    </a:lnTo>
                    <a:lnTo>
                      <a:pt x="2606669" y="2013633"/>
                    </a:lnTo>
                    <a:lnTo>
                      <a:pt x="2606669" y="1983477"/>
                    </a:lnTo>
                    <a:lnTo>
                      <a:pt x="2529602" y="1983477"/>
                    </a:lnTo>
                    <a:lnTo>
                      <a:pt x="2529602" y="1966732"/>
                    </a:lnTo>
                    <a:lnTo>
                      <a:pt x="2429094" y="1966732"/>
                    </a:lnTo>
                    <a:lnTo>
                      <a:pt x="2429094" y="1916468"/>
                    </a:lnTo>
                    <a:lnTo>
                      <a:pt x="2362086" y="1916468"/>
                    </a:lnTo>
                    <a:lnTo>
                      <a:pt x="2362086" y="1872910"/>
                    </a:lnTo>
                    <a:lnTo>
                      <a:pt x="2261568" y="1872910"/>
                    </a:lnTo>
                    <a:lnTo>
                      <a:pt x="2261568" y="1819304"/>
                    </a:lnTo>
                    <a:lnTo>
                      <a:pt x="2161051" y="1819304"/>
                    </a:lnTo>
                    <a:lnTo>
                      <a:pt x="2161051" y="1785804"/>
                    </a:lnTo>
                    <a:lnTo>
                      <a:pt x="2120846" y="1785804"/>
                    </a:lnTo>
                    <a:lnTo>
                      <a:pt x="2120846" y="1742246"/>
                    </a:lnTo>
                    <a:lnTo>
                      <a:pt x="2010280" y="1742246"/>
                    </a:lnTo>
                    <a:lnTo>
                      <a:pt x="2010280" y="1695336"/>
                    </a:lnTo>
                    <a:lnTo>
                      <a:pt x="1936575" y="1695336"/>
                    </a:lnTo>
                    <a:lnTo>
                      <a:pt x="1936575" y="1604877"/>
                    </a:lnTo>
                    <a:lnTo>
                      <a:pt x="1899714" y="1604877"/>
                    </a:lnTo>
                    <a:lnTo>
                      <a:pt x="1899714" y="1564672"/>
                    </a:lnTo>
                    <a:lnTo>
                      <a:pt x="1859509" y="1564672"/>
                    </a:lnTo>
                    <a:lnTo>
                      <a:pt x="1859509" y="1487605"/>
                    </a:lnTo>
                    <a:lnTo>
                      <a:pt x="1829362" y="1487605"/>
                    </a:lnTo>
                    <a:lnTo>
                      <a:pt x="1829362" y="1460802"/>
                    </a:lnTo>
                    <a:lnTo>
                      <a:pt x="1795853" y="1460802"/>
                    </a:lnTo>
                    <a:lnTo>
                      <a:pt x="1795853" y="1410548"/>
                    </a:lnTo>
                    <a:lnTo>
                      <a:pt x="1738894" y="1410548"/>
                    </a:lnTo>
                    <a:lnTo>
                      <a:pt x="1738894" y="1363647"/>
                    </a:lnTo>
                    <a:lnTo>
                      <a:pt x="1661836" y="1363647"/>
                    </a:lnTo>
                    <a:lnTo>
                      <a:pt x="1661836" y="1333490"/>
                    </a:lnTo>
                    <a:lnTo>
                      <a:pt x="1608230" y="1333490"/>
                    </a:lnTo>
                    <a:lnTo>
                      <a:pt x="1608230" y="1229620"/>
                    </a:lnTo>
                    <a:lnTo>
                      <a:pt x="1568025" y="1229620"/>
                    </a:lnTo>
                    <a:lnTo>
                      <a:pt x="1568025" y="1179367"/>
                    </a:lnTo>
                    <a:lnTo>
                      <a:pt x="1504360" y="1179367"/>
                    </a:lnTo>
                    <a:lnTo>
                      <a:pt x="1504360" y="1109005"/>
                    </a:lnTo>
                    <a:lnTo>
                      <a:pt x="1433998" y="1109005"/>
                    </a:lnTo>
                    <a:lnTo>
                      <a:pt x="1433998" y="1058751"/>
                    </a:lnTo>
                    <a:lnTo>
                      <a:pt x="1377048" y="1058751"/>
                    </a:lnTo>
                    <a:lnTo>
                      <a:pt x="1377048" y="958234"/>
                    </a:lnTo>
                    <a:lnTo>
                      <a:pt x="1293286" y="958234"/>
                    </a:lnTo>
                    <a:lnTo>
                      <a:pt x="1293286" y="877823"/>
                    </a:lnTo>
                    <a:lnTo>
                      <a:pt x="1243022" y="877823"/>
                    </a:lnTo>
                    <a:lnTo>
                      <a:pt x="1243022" y="784010"/>
                    </a:lnTo>
                    <a:lnTo>
                      <a:pt x="1189415" y="784010"/>
                    </a:lnTo>
                    <a:lnTo>
                      <a:pt x="1189415" y="740454"/>
                    </a:lnTo>
                    <a:lnTo>
                      <a:pt x="1152563" y="740454"/>
                    </a:lnTo>
                    <a:lnTo>
                      <a:pt x="1152563" y="663393"/>
                    </a:lnTo>
                    <a:lnTo>
                      <a:pt x="1072153" y="663393"/>
                    </a:lnTo>
                    <a:lnTo>
                      <a:pt x="1072153" y="629888"/>
                    </a:lnTo>
                    <a:lnTo>
                      <a:pt x="1035291" y="629888"/>
                    </a:lnTo>
                    <a:lnTo>
                      <a:pt x="1035291" y="569580"/>
                    </a:lnTo>
                    <a:lnTo>
                      <a:pt x="995086" y="569580"/>
                    </a:lnTo>
                    <a:lnTo>
                      <a:pt x="995086" y="515972"/>
                    </a:lnTo>
                    <a:lnTo>
                      <a:pt x="897927" y="515972"/>
                    </a:lnTo>
                    <a:lnTo>
                      <a:pt x="897927" y="455664"/>
                    </a:lnTo>
                    <a:lnTo>
                      <a:pt x="807464" y="455664"/>
                    </a:lnTo>
                    <a:lnTo>
                      <a:pt x="807464" y="388654"/>
                    </a:lnTo>
                    <a:lnTo>
                      <a:pt x="767258" y="388654"/>
                    </a:lnTo>
                    <a:lnTo>
                      <a:pt x="767258" y="351799"/>
                    </a:lnTo>
                    <a:lnTo>
                      <a:pt x="703599" y="351799"/>
                    </a:lnTo>
                    <a:lnTo>
                      <a:pt x="703599" y="294842"/>
                    </a:lnTo>
                    <a:lnTo>
                      <a:pt x="616487" y="294842"/>
                    </a:lnTo>
                    <a:lnTo>
                      <a:pt x="616487" y="251286"/>
                    </a:lnTo>
                    <a:lnTo>
                      <a:pt x="519323" y="251286"/>
                    </a:lnTo>
                    <a:lnTo>
                      <a:pt x="519323" y="227832"/>
                    </a:lnTo>
                    <a:lnTo>
                      <a:pt x="448963" y="227832"/>
                    </a:lnTo>
                    <a:lnTo>
                      <a:pt x="448963" y="194327"/>
                    </a:lnTo>
                    <a:lnTo>
                      <a:pt x="298192" y="194327"/>
                    </a:lnTo>
                    <a:lnTo>
                      <a:pt x="298192" y="154121"/>
                    </a:lnTo>
                    <a:lnTo>
                      <a:pt x="214431" y="154121"/>
                    </a:lnTo>
                    <a:lnTo>
                      <a:pt x="214431" y="97164"/>
                    </a:lnTo>
                    <a:lnTo>
                      <a:pt x="154122" y="97164"/>
                    </a:lnTo>
                    <a:lnTo>
                      <a:pt x="154122" y="63659"/>
                    </a:lnTo>
                    <a:lnTo>
                      <a:pt x="97164" y="63659"/>
                    </a:lnTo>
                    <a:lnTo>
                      <a:pt x="97164" y="40206"/>
                    </a:lnTo>
                    <a:lnTo>
                      <a:pt x="56958" y="40206"/>
                    </a:lnTo>
                    <a:lnTo>
                      <a:pt x="56958" y="0"/>
                    </a:lnTo>
                    <a:lnTo>
                      <a:pt x="0" y="0"/>
                    </a:lnTo>
                  </a:path>
                </a:pathLst>
              </a:custGeom>
              <a:noFill/>
              <a:ln w="25400" cap="flat">
                <a:solidFill>
                  <a:srgbClr val="FF6600"/>
                </a:solidFill>
                <a:prstDash val="solid"/>
                <a:miter/>
              </a:ln>
            </p:spPr>
            <p:txBody>
              <a:bodyPr rtlCol="0" anchor="ctr"/>
              <a:lstStyle/>
              <a:p>
                <a:endParaRPr lang="en-GB" sz="1100"/>
              </a:p>
            </p:txBody>
          </p:sp>
          <p:sp>
            <p:nvSpPr>
              <p:cNvPr id="128" name="Freeform: Shape 127">
                <a:extLst>
                  <a:ext uri="{FF2B5EF4-FFF2-40B4-BE49-F238E27FC236}">
                    <a16:creationId xmlns:a16="http://schemas.microsoft.com/office/drawing/2014/main" id="{5669F68B-D71B-406D-AB62-F572E15A0D80}"/>
                  </a:ext>
                </a:extLst>
              </p:cNvPr>
              <p:cNvSpPr/>
              <p:nvPr/>
            </p:nvSpPr>
            <p:spPr>
              <a:xfrm>
                <a:off x="5150319" y="4089606"/>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FF6600"/>
                </a:solidFill>
                <a:prstDash val="solid"/>
                <a:miter/>
              </a:ln>
            </p:spPr>
            <p:txBody>
              <a:bodyPr rtlCol="0" anchor="ctr"/>
              <a:lstStyle/>
              <a:p>
                <a:endParaRPr lang="en-GB" sz="1100"/>
              </a:p>
            </p:txBody>
          </p:sp>
          <p:sp>
            <p:nvSpPr>
              <p:cNvPr id="129" name="Freeform: Shape 128">
                <a:extLst>
                  <a:ext uri="{FF2B5EF4-FFF2-40B4-BE49-F238E27FC236}">
                    <a16:creationId xmlns:a16="http://schemas.microsoft.com/office/drawing/2014/main" id="{279E2220-D3AD-4386-A8F7-6B27C5FCB078}"/>
                  </a:ext>
                </a:extLst>
              </p:cNvPr>
              <p:cNvSpPr/>
              <p:nvPr/>
            </p:nvSpPr>
            <p:spPr>
              <a:xfrm>
                <a:off x="8274529" y="469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100"/>
              </a:p>
            </p:txBody>
          </p:sp>
          <p:sp>
            <p:nvSpPr>
              <p:cNvPr id="130" name="Freeform: Shape 129">
                <a:extLst>
                  <a:ext uri="{FF2B5EF4-FFF2-40B4-BE49-F238E27FC236}">
                    <a16:creationId xmlns:a16="http://schemas.microsoft.com/office/drawing/2014/main" id="{359AE66F-C6C1-4A68-ADB5-0F3E71826C3F}"/>
                  </a:ext>
                </a:extLst>
              </p:cNvPr>
              <p:cNvSpPr/>
              <p:nvPr/>
            </p:nvSpPr>
            <p:spPr>
              <a:xfrm>
                <a:off x="84650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1" name="Freeform: Shape 130">
                <a:extLst>
                  <a:ext uri="{FF2B5EF4-FFF2-40B4-BE49-F238E27FC236}">
                    <a16:creationId xmlns:a16="http://schemas.microsoft.com/office/drawing/2014/main" id="{ED65C74E-E216-4AA5-8AA5-22E774692138}"/>
                  </a:ext>
                </a:extLst>
              </p:cNvPr>
              <p:cNvSpPr/>
              <p:nvPr/>
            </p:nvSpPr>
            <p:spPr>
              <a:xfrm>
                <a:off x="87317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2" name="Freeform: Shape 131">
                <a:extLst>
                  <a:ext uri="{FF2B5EF4-FFF2-40B4-BE49-F238E27FC236}">
                    <a16:creationId xmlns:a16="http://schemas.microsoft.com/office/drawing/2014/main" id="{90522D78-DD97-41D9-B6D8-806191AA1FBB}"/>
                  </a:ext>
                </a:extLst>
              </p:cNvPr>
              <p:cNvSpPr/>
              <p:nvPr/>
            </p:nvSpPr>
            <p:spPr>
              <a:xfrm>
                <a:off x="88460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3" name="Freeform: Shape 132">
                <a:extLst>
                  <a:ext uri="{FF2B5EF4-FFF2-40B4-BE49-F238E27FC236}">
                    <a16:creationId xmlns:a16="http://schemas.microsoft.com/office/drawing/2014/main" id="{F6A6248E-8A8B-4E6D-AEE9-D181A19CDEDD}"/>
                  </a:ext>
                </a:extLst>
              </p:cNvPr>
              <p:cNvSpPr/>
              <p:nvPr/>
            </p:nvSpPr>
            <p:spPr>
              <a:xfrm>
                <a:off x="892222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4" name="Freeform: Shape 133">
                <a:extLst>
                  <a:ext uri="{FF2B5EF4-FFF2-40B4-BE49-F238E27FC236}">
                    <a16:creationId xmlns:a16="http://schemas.microsoft.com/office/drawing/2014/main" id="{849DC168-C1A9-49DA-BAE7-52CD120E3AA8}"/>
                  </a:ext>
                </a:extLst>
              </p:cNvPr>
              <p:cNvSpPr/>
              <p:nvPr/>
            </p:nvSpPr>
            <p:spPr>
              <a:xfrm>
                <a:off x="93413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5" name="Freeform: Shape 134">
                <a:extLst>
                  <a:ext uri="{FF2B5EF4-FFF2-40B4-BE49-F238E27FC236}">
                    <a16:creationId xmlns:a16="http://schemas.microsoft.com/office/drawing/2014/main" id="{40B410A6-6980-4776-A3A9-B3EBBF90694B}"/>
                  </a:ext>
                </a:extLst>
              </p:cNvPr>
              <p:cNvSpPr/>
              <p:nvPr/>
            </p:nvSpPr>
            <p:spPr>
              <a:xfrm>
                <a:off x="93984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6" name="Freeform: Shape 135">
                <a:extLst>
                  <a:ext uri="{FF2B5EF4-FFF2-40B4-BE49-F238E27FC236}">
                    <a16:creationId xmlns:a16="http://schemas.microsoft.com/office/drawing/2014/main" id="{4CF80E49-EE48-424A-B7B2-CD44F7E1DF04}"/>
                  </a:ext>
                </a:extLst>
              </p:cNvPr>
              <p:cNvSpPr/>
              <p:nvPr/>
            </p:nvSpPr>
            <p:spPr>
              <a:xfrm>
                <a:off x="94937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7" name="Freeform: Shape 136">
                <a:extLst>
                  <a:ext uri="{FF2B5EF4-FFF2-40B4-BE49-F238E27FC236}">
                    <a16:creationId xmlns:a16="http://schemas.microsoft.com/office/drawing/2014/main" id="{E6C7F2D7-DD61-48D0-938C-614F18EE936F}"/>
                  </a:ext>
                </a:extLst>
              </p:cNvPr>
              <p:cNvSpPr/>
              <p:nvPr/>
            </p:nvSpPr>
            <p:spPr>
              <a:xfrm>
                <a:off x="95508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8" name="Freeform: Shape 137">
                <a:extLst>
                  <a:ext uri="{FF2B5EF4-FFF2-40B4-BE49-F238E27FC236}">
                    <a16:creationId xmlns:a16="http://schemas.microsoft.com/office/drawing/2014/main" id="{491D16F6-D4A0-4632-93A2-43BF51A946BC}"/>
                  </a:ext>
                </a:extLst>
              </p:cNvPr>
              <p:cNvSpPr/>
              <p:nvPr/>
            </p:nvSpPr>
            <p:spPr>
              <a:xfrm>
                <a:off x="970328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sp>
            <p:nvSpPr>
              <p:cNvPr id="139" name="Freeform: Shape 138">
                <a:extLst>
                  <a:ext uri="{FF2B5EF4-FFF2-40B4-BE49-F238E27FC236}">
                    <a16:creationId xmlns:a16="http://schemas.microsoft.com/office/drawing/2014/main" id="{A3962F18-0856-4777-9F82-024664B61F2E}"/>
                  </a:ext>
                </a:extLst>
              </p:cNvPr>
              <p:cNvSpPr/>
              <p:nvPr/>
            </p:nvSpPr>
            <p:spPr>
              <a:xfrm>
                <a:off x="9874739" y="4718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100"/>
              </a:p>
            </p:txBody>
          </p:sp>
        </p:grpSp>
        <p:sp>
          <p:nvSpPr>
            <p:cNvPr id="144" name="Freeform: Shape 143">
              <a:extLst>
                <a:ext uri="{FF2B5EF4-FFF2-40B4-BE49-F238E27FC236}">
                  <a16:creationId xmlns:a16="http://schemas.microsoft.com/office/drawing/2014/main" id="{34217A82-F914-44CA-9056-35761B48C498}"/>
                </a:ext>
              </a:extLst>
            </p:cNvPr>
            <p:cNvSpPr/>
            <p:nvPr/>
          </p:nvSpPr>
          <p:spPr>
            <a:xfrm>
              <a:off x="1423289" y="2374876"/>
              <a:ext cx="6602886" cy="1927144"/>
            </a:xfrm>
            <a:custGeom>
              <a:avLst/>
              <a:gdLst>
                <a:gd name="connsiteX0" fmla="*/ 8269434 w 8269433"/>
                <a:gd name="connsiteY0" fmla="*/ 2424541 h 2424541"/>
                <a:gd name="connsiteX1" fmla="*/ 6630867 w 8269433"/>
                <a:gd name="connsiteY1" fmla="*/ 2424541 h 2424541"/>
                <a:gd name="connsiteX2" fmla="*/ 6630867 w 8269433"/>
                <a:gd name="connsiteY2" fmla="*/ 2401234 h 2424541"/>
                <a:gd name="connsiteX3" fmla="*/ 6371092 w 8269433"/>
                <a:gd name="connsiteY3" fmla="*/ 2401234 h 2424541"/>
                <a:gd name="connsiteX4" fmla="*/ 6371092 w 8269433"/>
                <a:gd name="connsiteY4" fmla="*/ 2384584 h 2424541"/>
                <a:gd name="connsiteX5" fmla="*/ 5668375 w 8269433"/>
                <a:gd name="connsiteY5" fmla="*/ 2384584 h 2424541"/>
                <a:gd name="connsiteX6" fmla="*/ 5668375 w 8269433"/>
                <a:gd name="connsiteY6" fmla="*/ 2377916 h 2424541"/>
                <a:gd name="connsiteX7" fmla="*/ 5528501 w 8269433"/>
                <a:gd name="connsiteY7" fmla="*/ 2377916 h 2424541"/>
                <a:gd name="connsiteX8" fmla="*/ 5528501 w 8269433"/>
                <a:gd name="connsiteY8" fmla="*/ 2364600 h 2424541"/>
                <a:gd name="connsiteX9" fmla="*/ 5465217 w 8269433"/>
                <a:gd name="connsiteY9" fmla="*/ 2364600 h 2424541"/>
                <a:gd name="connsiteX10" fmla="*/ 5465217 w 8269433"/>
                <a:gd name="connsiteY10" fmla="*/ 2341283 h 2424541"/>
                <a:gd name="connsiteX11" fmla="*/ 5298701 w 8269433"/>
                <a:gd name="connsiteY11" fmla="*/ 2341283 h 2424541"/>
                <a:gd name="connsiteX12" fmla="*/ 5298701 w 8269433"/>
                <a:gd name="connsiteY12" fmla="*/ 2324634 h 2424541"/>
                <a:gd name="connsiteX13" fmla="*/ 4695892 w 8269433"/>
                <a:gd name="connsiteY13" fmla="*/ 2324634 h 2424541"/>
                <a:gd name="connsiteX14" fmla="*/ 4695892 w 8269433"/>
                <a:gd name="connsiteY14" fmla="*/ 2291325 h 2424541"/>
                <a:gd name="connsiteX15" fmla="*/ 4502725 w 8269433"/>
                <a:gd name="connsiteY15" fmla="*/ 2291325 h 2424541"/>
                <a:gd name="connsiteX16" fmla="*/ 4502725 w 8269433"/>
                <a:gd name="connsiteY16" fmla="*/ 2278009 h 2424541"/>
                <a:gd name="connsiteX17" fmla="*/ 4429459 w 8269433"/>
                <a:gd name="connsiteY17" fmla="*/ 2278009 h 2424541"/>
                <a:gd name="connsiteX18" fmla="*/ 4429459 w 8269433"/>
                <a:gd name="connsiteY18" fmla="*/ 2264683 h 2424541"/>
                <a:gd name="connsiteX19" fmla="*/ 4346201 w 8269433"/>
                <a:gd name="connsiteY19" fmla="*/ 2264683 h 2424541"/>
                <a:gd name="connsiteX20" fmla="*/ 4346201 w 8269433"/>
                <a:gd name="connsiteY20" fmla="*/ 2241376 h 2424541"/>
                <a:gd name="connsiteX21" fmla="*/ 4236292 w 8269433"/>
                <a:gd name="connsiteY21" fmla="*/ 2241376 h 2424541"/>
                <a:gd name="connsiteX22" fmla="*/ 4236292 w 8269433"/>
                <a:gd name="connsiteY22" fmla="*/ 2218058 h 2424541"/>
                <a:gd name="connsiteX23" fmla="*/ 4006491 w 8269433"/>
                <a:gd name="connsiteY23" fmla="*/ 2218058 h 2424541"/>
                <a:gd name="connsiteX24" fmla="*/ 4006491 w 8269433"/>
                <a:gd name="connsiteY24" fmla="*/ 2181425 h 2424541"/>
                <a:gd name="connsiteX25" fmla="*/ 3906584 w 8269433"/>
                <a:gd name="connsiteY25" fmla="*/ 2181425 h 2424541"/>
                <a:gd name="connsiteX26" fmla="*/ 3906584 w 8269433"/>
                <a:gd name="connsiteY26" fmla="*/ 2164775 h 2424541"/>
                <a:gd name="connsiteX27" fmla="*/ 3783359 w 8269433"/>
                <a:gd name="connsiteY27" fmla="*/ 2164775 h 2424541"/>
                <a:gd name="connsiteX28" fmla="*/ 3783359 w 8269433"/>
                <a:gd name="connsiteY28" fmla="*/ 2141458 h 2424541"/>
                <a:gd name="connsiteX29" fmla="*/ 3676784 w 8269433"/>
                <a:gd name="connsiteY29" fmla="*/ 2141458 h 2424541"/>
                <a:gd name="connsiteX30" fmla="*/ 3676784 w 8269433"/>
                <a:gd name="connsiteY30" fmla="*/ 2124809 h 2424541"/>
                <a:gd name="connsiteX31" fmla="*/ 3566884 w 8269433"/>
                <a:gd name="connsiteY31" fmla="*/ 2124809 h 2424541"/>
                <a:gd name="connsiteX32" fmla="*/ 3566884 w 8269433"/>
                <a:gd name="connsiteY32" fmla="*/ 2101491 h 2424541"/>
                <a:gd name="connsiteX33" fmla="*/ 3380375 w 8269433"/>
                <a:gd name="connsiteY33" fmla="*/ 2101491 h 2424541"/>
                <a:gd name="connsiteX34" fmla="*/ 3380375 w 8269433"/>
                <a:gd name="connsiteY34" fmla="*/ 2061534 h 2424541"/>
                <a:gd name="connsiteX35" fmla="*/ 3240500 w 8269433"/>
                <a:gd name="connsiteY35" fmla="*/ 2061534 h 2424541"/>
                <a:gd name="connsiteX36" fmla="*/ 3240500 w 8269433"/>
                <a:gd name="connsiteY36" fmla="*/ 1984934 h 2424541"/>
                <a:gd name="connsiteX37" fmla="*/ 3150575 w 8269433"/>
                <a:gd name="connsiteY37" fmla="*/ 1984934 h 2424541"/>
                <a:gd name="connsiteX38" fmla="*/ 3150575 w 8269433"/>
                <a:gd name="connsiteY38" fmla="*/ 1948291 h 2424541"/>
                <a:gd name="connsiteX39" fmla="*/ 3077309 w 8269433"/>
                <a:gd name="connsiteY39" fmla="*/ 1948291 h 2424541"/>
                <a:gd name="connsiteX40" fmla="*/ 3077309 w 8269433"/>
                <a:gd name="connsiteY40" fmla="*/ 1931641 h 2424541"/>
                <a:gd name="connsiteX41" fmla="*/ 3014034 w 8269433"/>
                <a:gd name="connsiteY41" fmla="*/ 1931641 h 2424541"/>
                <a:gd name="connsiteX42" fmla="*/ 3014034 w 8269433"/>
                <a:gd name="connsiteY42" fmla="*/ 1914992 h 2424541"/>
                <a:gd name="connsiteX43" fmla="*/ 2980725 w 8269433"/>
                <a:gd name="connsiteY43" fmla="*/ 1914992 h 2424541"/>
                <a:gd name="connsiteX44" fmla="*/ 2980725 w 8269433"/>
                <a:gd name="connsiteY44" fmla="*/ 1868367 h 2424541"/>
                <a:gd name="connsiteX45" fmla="*/ 2830859 w 8269433"/>
                <a:gd name="connsiteY45" fmla="*/ 1868367 h 2424541"/>
                <a:gd name="connsiteX46" fmla="*/ 2830859 w 8269433"/>
                <a:gd name="connsiteY46" fmla="*/ 1815075 h 2424541"/>
                <a:gd name="connsiteX47" fmla="*/ 2760916 w 8269433"/>
                <a:gd name="connsiteY47" fmla="*/ 1815075 h 2424541"/>
                <a:gd name="connsiteX48" fmla="*/ 2760916 w 8269433"/>
                <a:gd name="connsiteY48" fmla="*/ 1758458 h 2424541"/>
                <a:gd name="connsiteX49" fmla="*/ 2724284 w 8269433"/>
                <a:gd name="connsiteY49" fmla="*/ 1758458 h 2424541"/>
                <a:gd name="connsiteX50" fmla="*/ 2724284 w 8269433"/>
                <a:gd name="connsiteY50" fmla="*/ 1731816 h 2424541"/>
                <a:gd name="connsiteX51" fmla="*/ 2594400 w 8269433"/>
                <a:gd name="connsiteY51" fmla="*/ 1731816 h 2424541"/>
                <a:gd name="connsiteX52" fmla="*/ 2594400 w 8269433"/>
                <a:gd name="connsiteY52" fmla="*/ 1618583 h 2424541"/>
                <a:gd name="connsiteX53" fmla="*/ 2547776 w 8269433"/>
                <a:gd name="connsiteY53" fmla="*/ 1618583 h 2424541"/>
                <a:gd name="connsiteX54" fmla="*/ 2547776 w 8269433"/>
                <a:gd name="connsiteY54" fmla="*/ 1555309 h 2424541"/>
                <a:gd name="connsiteX55" fmla="*/ 2511133 w 8269433"/>
                <a:gd name="connsiteY55" fmla="*/ 1555309 h 2424541"/>
                <a:gd name="connsiteX56" fmla="*/ 2511133 w 8269433"/>
                <a:gd name="connsiteY56" fmla="*/ 1515342 h 2424541"/>
                <a:gd name="connsiteX57" fmla="*/ 2414559 w 8269433"/>
                <a:gd name="connsiteY57" fmla="*/ 1515342 h 2424541"/>
                <a:gd name="connsiteX58" fmla="*/ 2414559 w 8269433"/>
                <a:gd name="connsiteY58" fmla="*/ 1455391 h 2424541"/>
                <a:gd name="connsiteX59" fmla="*/ 2228050 w 8269433"/>
                <a:gd name="connsiteY59" fmla="*/ 1455391 h 2424541"/>
                <a:gd name="connsiteX60" fmla="*/ 2228050 w 8269433"/>
                <a:gd name="connsiteY60" fmla="*/ 1418758 h 2424541"/>
                <a:gd name="connsiteX61" fmla="*/ 2161442 w 8269433"/>
                <a:gd name="connsiteY61" fmla="*/ 1418758 h 2424541"/>
                <a:gd name="connsiteX62" fmla="*/ 2161442 w 8269433"/>
                <a:gd name="connsiteY62" fmla="*/ 1392117 h 2424541"/>
                <a:gd name="connsiteX63" fmla="*/ 2111483 w 8269433"/>
                <a:gd name="connsiteY63" fmla="*/ 1392117 h 2424541"/>
                <a:gd name="connsiteX64" fmla="*/ 2111483 w 8269433"/>
                <a:gd name="connsiteY64" fmla="*/ 1358808 h 2424541"/>
                <a:gd name="connsiteX65" fmla="*/ 2088175 w 8269433"/>
                <a:gd name="connsiteY65" fmla="*/ 1358808 h 2424541"/>
                <a:gd name="connsiteX66" fmla="*/ 2088175 w 8269433"/>
                <a:gd name="connsiteY66" fmla="*/ 1332167 h 2424541"/>
                <a:gd name="connsiteX67" fmla="*/ 2054866 w 8269433"/>
                <a:gd name="connsiteY67" fmla="*/ 1332167 h 2424541"/>
                <a:gd name="connsiteX68" fmla="*/ 2054866 w 8269433"/>
                <a:gd name="connsiteY68" fmla="*/ 1298867 h 2424541"/>
                <a:gd name="connsiteX69" fmla="*/ 1984934 w 8269433"/>
                <a:gd name="connsiteY69" fmla="*/ 1298867 h 2424541"/>
                <a:gd name="connsiteX70" fmla="*/ 1984934 w 8269433"/>
                <a:gd name="connsiteY70" fmla="*/ 1268892 h 2424541"/>
                <a:gd name="connsiteX71" fmla="*/ 1958283 w 8269433"/>
                <a:gd name="connsiteY71" fmla="*/ 1268892 h 2424541"/>
                <a:gd name="connsiteX72" fmla="*/ 1958283 w 8269433"/>
                <a:gd name="connsiteY72" fmla="*/ 1225591 h 2424541"/>
                <a:gd name="connsiteX73" fmla="*/ 1908334 w 8269433"/>
                <a:gd name="connsiteY73" fmla="*/ 1225591 h 2424541"/>
                <a:gd name="connsiteX74" fmla="*/ 1908334 w 8269433"/>
                <a:gd name="connsiteY74" fmla="*/ 1172309 h 2424541"/>
                <a:gd name="connsiteX75" fmla="*/ 1875025 w 8269433"/>
                <a:gd name="connsiteY75" fmla="*/ 1172309 h 2424541"/>
                <a:gd name="connsiteX76" fmla="*/ 1875025 w 8269433"/>
                <a:gd name="connsiteY76" fmla="*/ 1129008 h 2424541"/>
                <a:gd name="connsiteX77" fmla="*/ 1808417 w 8269433"/>
                <a:gd name="connsiteY77" fmla="*/ 1129008 h 2424541"/>
                <a:gd name="connsiteX78" fmla="*/ 1808417 w 8269433"/>
                <a:gd name="connsiteY78" fmla="*/ 1099042 h 2424541"/>
                <a:gd name="connsiteX79" fmla="*/ 1771783 w 8269433"/>
                <a:gd name="connsiteY79" fmla="*/ 1099042 h 2424541"/>
                <a:gd name="connsiteX80" fmla="*/ 1771783 w 8269433"/>
                <a:gd name="connsiteY80" fmla="*/ 1049084 h 2424541"/>
                <a:gd name="connsiteX81" fmla="*/ 1721825 w 8269433"/>
                <a:gd name="connsiteY81" fmla="*/ 1049084 h 2424541"/>
                <a:gd name="connsiteX82" fmla="*/ 1721825 w 8269433"/>
                <a:gd name="connsiteY82" fmla="*/ 1012450 h 2424541"/>
                <a:gd name="connsiteX83" fmla="*/ 1641901 w 8269433"/>
                <a:gd name="connsiteY83" fmla="*/ 1012450 h 2424541"/>
                <a:gd name="connsiteX84" fmla="*/ 1641901 w 8269433"/>
                <a:gd name="connsiteY84" fmla="*/ 989133 h 2424541"/>
                <a:gd name="connsiteX85" fmla="*/ 1561967 w 8269433"/>
                <a:gd name="connsiteY85" fmla="*/ 989133 h 2424541"/>
                <a:gd name="connsiteX86" fmla="*/ 1561967 w 8269433"/>
                <a:gd name="connsiteY86" fmla="*/ 955834 h 2424541"/>
                <a:gd name="connsiteX87" fmla="*/ 1492025 w 8269433"/>
                <a:gd name="connsiteY87" fmla="*/ 955834 h 2424541"/>
                <a:gd name="connsiteX88" fmla="*/ 1492025 w 8269433"/>
                <a:gd name="connsiteY88" fmla="*/ 899213 h 2424541"/>
                <a:gd name="connsiteX89" fmla="*/ 1448734 w 8269433"/>
                <a:gd name="connsiteY89" fmla="*/ 899213 h 2424541"/>
                <a:gd name="connsiteX90" fmla="*/ 1448734 w 8269433"/>
                <a:gd name="connsiteY90" fmla="*/ 855917 h 2424541"/>
                <a:gd name="connsiteX91" fmla="*/ 1398775 w 8269433"/>
                <a:gd name="connsiteY91" fmla="*/ 855917 h 2424541"/>
                <a:gd name="connsiteX92" fmla="*/ 1398775 w 8269433"/>
                <a:gd name="connsiteY92" fmla="*/ 795970 h 2424541"/>
                <a:gd name="connsiteX93" fmla="*/ 1332167 w 8269433"/>
                <a:gd name="connsiteY93" fmla="*/ 795970 h 2424541"/>
                <a:gd name="connsiteX94" fmla="*/ 1332167 w 8269433"/>
                <a:gd name="connsiteY94" fmla="*/ 765997 h 2424541"/>
                <a:gd name="connsiteX95" fmla="*/ 1255566 w 8269433"/>
                <a:gd name="connsiteY95" fmla="*/ 765997 h 2424541"/>
                <a:gd name="connsiteX96" fmla="*/ 1255566 w 8269433"/>
                <a:gd name="connsiteY96" fmla="*/ 702718 h 2424541"/>
                <a:gd name="connsiteX97" fmla="*/ 1168975 w 8269433"/>
                <a:gd name="connsiteY97" fmla="*/ 702718 h 2424541"/>
                <a:gd name="connsiteX98" fmla="*/ 1168975 w 8269433"/>
                <a:gd name="connsiteY98" fmla="*/ 642771 h 2424541"/>
                <a:gd name="connsiteX99" fmla="*/ 1125684 w 8269433"/>
                <a:gd name="connsiteY99" fmla="*/ 642771 h 2424541"/>
                <a:gd name="connsiteX100" fmla="*/ 1125684 w 8269433"/>
                <a:gd name="connsiteY100" fmla="*/ 579493 h 2424541"/>
                <a:gd name="connsiteX101" fmla="*/ 1025766 w 8269433"/>
                <a:gd name="connsiteY101" fmla="*/ 579493 h 2424541"/>
                <a:gd name="connsiteX102" fmla="*/ 1025766 w 8269433"/>
                <a:gd name="connsiteY102" fmla="*/ 529537 h 2424541"/>
                <a:gd name="connsiteX103" fmla="*/ 925857 w 8269433"/>
                <a:gd name="connsiteY103" fmla="*/ 529537 h 2424541"/>
                <a:gd name="connsiteX104" fmla="*/ 925857 w 8269433"/>
                <a:gd name="connsiteY104" fmla="*/ 472919 h 2424541"/>
                <a:gd name="connsiteX105" fmla="*/ 865909 w 8269433"/>
                <a:gd name="connsiteY105" fmla="*/ 472919 h 2424541"/>
                <a:gd name="connsiteX106" fmla="*/ 865909 w 8269433"/>
                <a:gd name="connsiteY106" fmla="*/ 429624 h 2424541"/>
                <a:gd name="connsiteX107" fmla="*/ 785979 w 8269433"/>
                <a:gd name="connsiteY107" fmla="*/ 429624 h 2424541"/>
                <a:gd name="connsiteX108" fmla="*/ 785979 w 8269433"/>
                <a:gd name="connsiteY108" fmla="*/ 382998 h 2424541"/>
                <a:gd name="connsiteX109" fmla="*/ 742683 w 8269433"/>
                <a:gd name="connsiteY109" fmla="*/ 382998 h 2424541"/>
                <a:gd name="connsiteX110" fmla="*/ 742683 w 8269433"/>
                <a:gd name="connsiteY110" fmla="*/ 356355 h 2424541"/>
                <a:gd name="connsiteX111" fmla="*/ 652763 w 8269433"/>
                <a:gd name="connsiteY111" fmla="*/ 356355 h 2424541"/>
                <a:gd name="connsiteX112" fmla="*/ 652763 w 8269433"/>
                <a:gd name="connsiteY112" fmla="*/ 326381 h 2424541"/>
                <a:gd name="connsiteX113" fmla="*/ 599476 w 8269433"/>
                <a:gd name="connsiteY113" fmla="*/ 326381 h 2424541"/>
                <a:gd name="connsiteX114" fmla="*/ 599476 w 8269433"/>
                <a:gd name="connsiteY114" fmla="*/ 286416 h 2424541"/>
                <a:gd name="connsiteX115" fmla="*/ 552850 w 8269433"/>
                <a:gd name="connsiteY115" fmla="*/ 286416 h 2424541"/>
                <a:gd name="connsiteX116" fmla="*/ 552850 w 8269433"/>
                <a:gd name="connsiteY116" fmla="*/ 256443 h 2424541"/>
                <a:gd name="connsiteX117" fmla="*/ 489572 w 8269433"/>
                <a:gd name="connsiteY117" fmla="*/ 256443 h 2424541"/>
                <a:gd name="connsiteX118" fmla="*/ 489572 w 8269433"/>
                <a:gd name="connsiteY118" fmla="*/ 206486 h 2424541"/>
                <a:gd name="connsiteX119" fmla="*/ 359685 w 8269433"/>
                <a:gd name="connsiteY119" fmla="*/ 206486 h 2424541"/>
                <a:gd name="connsiteX120" fmla="*/ 359685 w 8269433"/>
                <a:gd name="connsiteY120" fmla="*/ 149869 h 2424541"/>
                <a:gd name="connsiteX121" fmla="*/ 229799 w 8269433"/>
                <a:gd name="connsiteY121" fmla="*/ 149869 h 2424541"/>
                <a:gd name="connsiteX122" fmla="*/ 229799 w 8269433"/>
                <a:gd name="connsiteY122" fmla="*/ 86591 h 2424541"/>
                <a:gd name="connsiteX123" fmla="*/ 129887 w 8269433"/>
                <a:gd name="connsiteY123" fmla="*/ 86591 h 2424541"/>
                <a:gd name="connsiteX124" fmla="*/ 129887 w 8269433"/>
                <a:gd name="connsiteY124" fmla="*/ 53287 h 2424541"/>
                <a:gd name="connsiteX125" fmla="*/ 66608 w 8269433"/>
                <a:gd name="connsiteY125" fmla="*/ 53287 h 2424541"/>
                <a:gd name="connsiteX126" fmla="*/ 66608 w 8269433"/>
                <a:gd name="connsiteY126" fmla="*/ 0 h 2424541"/>
                <a:gd name="connsiteX127" fmla="*/ 0 w 8269433"/>
                <a:gd name="connsiteY127" fmla="*/ 0 h 242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269433" h="2424541">
                  <a:moveTo>
                    <a:pt x="8269434" y="2424541"/>
                  </a:moveTo>
                  <a:lnTo>
                    <a:pt x="6630867" y="2424541"/>
                  </a:lnTo>
                  <a:lnTo>
                    <a:pt x="6630867" y="2401234"/>
                  </a:lnTo>
                  <a:lnTo>
                    <a:pt x="6371092" y="2401234"/>
                  </a:lnTo>
                  <a:lnTo>
                    <a:pt x="6371092" y="2384584"/>
                  </a:lnTo>
                  <a:lnTo>
                    <a:pt x="5668375" y="2384584"/>
                  </a:lnTo>
                  <a:lnTo>
                    <a:pt x="5668375" y="2377916"/>
                  </a:lnTo>
                  <a:lnTo>
                    <a:pt x="5528501" y="2377916"/>
                  </a:lnTo>
                  <a:lnTo>
                    <a:pt x="5528501" y="2364600"/>
                  </a:lnTo>
                  <a:lnTo>
                    <a:pt x="5465217" y="2364600"/>
                  </a:lnTo>
                  <a:lnTo>
                    <a:pt x="5465217" y="2341283"/>
                  </a:lnTo>
                  <a:lnTo>
                    <a:pt x="5298701" y="2341283"/>
                  </a:lnTo>
                  <a:lnTo>
                    <a:pt x="5298701" y="2324634"/>
                  </a:lnTo>
                  <a:lnTo>
                    <a:pt x="4695892" y="2324634"/>
                  </a:lnTo>
                  <a:lnTo>
                    <a:pt x="4695892" y="2291325"/>
                  </a:lnTo>
                  <a:lnTo>
                    <a:pt x="4502725" y="2291325"/>
                  </a:lnTo>
                  <a:lnTo>
                    <a:pt x="4502725" y="2278009"/>
                  </a:lnTo>
                  <a:lnTo>
                    <a:pt x="4429459" y="2278009"/>
                  </a:lnTo>
                  <a:lnTo>
                    <a:pt x="4429459" y="2264683"/>
                  </a:lnTo>
                  <a:lnTo>
                    <a:pt x="4346201" y="2264683"/>
                  </a:lnTo>
                  <a:lnTo>
                    <a:pt x="4346201" y="2241376"/>
                  </a:lnTo>
                  <a:lnTo>
                    <a:pt x="4236292" y="2241376"/>
                  </a:lnTo>
                  <a:lnTo>
                    <a:pt x="4236292" y="2218058"/>
                  </a:lnTo>
                  <a:lnTo>
                    <a:pt x="4006491" y="2218058"/>
                  </a:lnTo>
                  <a:lnTo>
                    <a:pt x="4006491" y="2181425"/>
                  </a:lnTo>
                  <a:lnTo>
                    <a:pt x="3906584" y="2181425"/>
                  </a:lnTo>
                  <a:lnTo>
                    <a:pt x="3906584" y="2164775"/>
                  </a:lnTo>
                  <a:lnTo>
                    <a:pt x="3783359" y="2164775"/>
                  </a:lnTo>
                  <a:lnTo>
                    <a:pt x="3783359" y="2141458"/>
                  </a:lnTo>
                  <a:lnTo>
                    <a:pt x="3676784" y="2141458"/>
                  </a:lnTo>
                  <a:lnTo>
                    <a:pt x="3676784" y="2124809"/>
                  </a:lnTo>
                  <a:lnTo>
                    <a:pt x="3566884" y="2124809"/>
                  </a:lnTo>
                  <a:lnTo>
                    <a:pt x="3566884" y="2101491"/>
                  </a:lnTo>
                  <a:lnTo>
                    <a:pt x="3380375" y="2101491"/>
                  </a:lnTo>
                  <a:lnTo>
                    <a:pt x="3380375" y="2061534"/>
                  </a:lnTo>
                  <a:lnTo>
                    <a:pt x="3240500" y="2061534"/>
                  </a:lnTo>
                  <a:lnTo>
                    <a:pt x="3240500" y="1984934"/>
                  </a:lnTo>
                  <a:lnTo>
                    <a:pt x="3150575" y="1984934"/>
                  </a:lnTo>
                  <a:lnTo>
                    <a:pt x="3150575" y="1948291"/>
                  </a:lnTo>
                  <a:lnTo>
                    <a:pt x="3077309" y="1948291"/>
                  </a:lnTo>
                  <a:lnTo>
                    <a:pt x="3077309" y="1931641"/>
                  </a:lnTo>
                  <a:lnTo>
                    <a:pt x="3014034" y="1931641"/>
                  </a:lnTo>
                  <a:lnTo>
                    <a:pt x="3014034" y="1914992"/>
                  </a:lnTo>
                  <a:lnTo>
                    <a:pt x="2980725" y="1914992"/>
                  </a:lnTo>
                  <a:lnTo>
                    <a:pt x="2980725" y="1868367"/>
                  </a:lnTo>
                  <a:lnTo>
                    <a:pt x="2830859" y="1868367"/>
                  </a:lnTo>
                  <a:lnTo>
                    <a:pt x="2830859" y="1815075"/>
                  </a:lnTo>
                  <a:lnTo>
                    <a:pt x="2760916" y="1815075"/>
                  </a:lnTo>
                  <a:lnTo>
                    <a:pt x="2760916" y="1758458"/>
                  </a:lnTo>
                  <a:lnTo>
                    <a:pt x="2724284" y="1758458"/>
                  </a:lnTo>
                  <a:lnTo>
                    <a:pt x="2724284" y="1731816"/>
                  </a:lnTo>
                  <a:lnTo>
                    <a:pt x="2594400" y="1731816"/>
                  </a:lnTo>
                  <a:lnTo>
                    <a:pt x="2594400" y="1618583"/>
                  </a:lnTo>
                  <a:lnTo>
                    <a:pt x="2547776" y="1618583"/>
                  </a:lnTo>
                  <a:lnTo>
                    <a:pt x="2547776" y="1555309"/>
                  </a:lnTo>
                  <a:lnTo>
                    <a:pt x="2511133" y="1555309"/>
                  </a:lnTo>
                  <a:lnTo>
                    <a:pt x="2511133" y="1515342"/>
                  </a:lnTo>
                  <a:lnTo>
                    <a:pt x="2414559" y="1515342"/>
                  </a:lnTo>
                  <a:lnTo>
                    <a:pt x="2414559" y="1455391"/>
                  </a:lnTo>
                  <a:lnTo>
                    <a:pt x="2228050" y="1455391"/>
                  </a:lnTo>
                  <a:lnTo>
                    <a:pt x="2228050" y="1418758"/>
                  </a:lnTo>
                  <a:lnTo>
                    <a:pt x="2161442" y="1418758"/>
                  </a:lnTo>
                  <a:lnTo>
                    <a:pt x="2161442" y="1392117"/>
                  </a:lnTo>
                  <a:lnTo>
                    <a:pt x="2111483" y="1392117"/>
                  </a:lnTo>
                  <a:lnTo>
                    <a:pt x="2111483" y="1358808"/>
                  </a:lnTo>
                  <a:lnTo>
                    <a:pt x="2088175" y="1358808"/>
                  </a:lnTo>
                  <a:lnTo>
                    <a:pt x="2088175" y="1332167"/>
                  </a:lnTo>
                  <a:lnTo>
                    <a:pt x="2054866" y="1332167"/>
                  </a:lnTo>
                  <a:lnTo>
                    <a:pt x="2054866" y="1298867"/>
                  </a:lnTo>
                  <a:lnTo>
                    <a:pt x="1984934" y="1298867"/>
                  </a:lnTo>
                  <a:lnTo>
                    <a:pt x="1984934" y="1268892"/>
                  </a:lnTo>
                  <a:lnTo>
                    <a:pt x="1958283" y="1268892"/>
                  </a:lnTo>
                  <a:lnTo>
                    <a:pt x="1958283" y="1225591"/>
                  </a:lnTo>
                  <a:lnTo>
                    <a:pt x="1908334" y="1225591"/>
                  </a:lnTo>
                  <a:lnTo>
                    <a:pt x="1908334" y="1172309"/>
                  </a:lnTo>
                  <a:lnTo>
                    <a:pt x="1875025" y="1172309"/>
                  </a:lnTo>
                  <a:lnTo>
                    <a:pt x="1875025" y="1129008"/>
                  </a:lnTo>
                  <a:lnTo>
                    <a:pt x="1808417" y="1129008"/>
                  </a:lnTo>
                  <a:lnTo>
                    <a:pt x="1808417" y="1099042"/>
                  </a:lnTo>
                  <a:lnTo>
                    <a:pt x="1771783" y="1099042"/>
                  </a:lnTo>
                  <a:lnTo>
                    <a:pt x="1771783" y="1049084"/>
                  </a:lnTo>
                  <a:lnTo>
                    <a:pt x="1721825" y="1049084"/>
                  </a:lnTo>
                  <a:lnTo>
                    <a:pt x="1721825" y="1012450"/>
                  </a:lnTo>
                  <a:lnTo>
                    <a:pt x="1641901" y="1012450"/>
                  </a:lnTo>
                  <a:lnTo>
                    <a:pt x="1641901" y="989133"/>
                  </a:lnTo>
                  <a:lnTo>
                    <a:pt x="1561967" y="989133"/>
                  </a:lnTo>
                  <a:lnTo>
                    <a:pt x="1561967" y="955834"/>
                  </a:lnTo>
                  <a:lnTo>
                    <a:pt x="1492025" y="955834"/>
                  </a:lnTo>
                  <a:lnTo>
                    <a:pt x="1492025" y="899213"/>
                  </a:lnTo>
                  <a:lnTo>
                    <a:pt x="1448734" y="899213"/>
                  </a:lnTo>
                  <a:lnTo>
                    <a:pt x="1448734" y="855917"/>
                  </a:lnTo>
                  <a:lnTo>
                    <a:pt x="1398775" y="855917"/>
                  </a:lnTo>
                  <a:lnTo>
                    <a:pt x="1398775" y="795970"/>
                  </a:lnTo>
                  <a:lnTo>
                    <a:pt x="1332167" y="795970"/>
                  </a:lnTo>
                  <a:lnTo>
                    <a:pt x="1332167" y="765997"/>
                  </a:lnTo>
                  <a:lnTo>
                    <a:pt x="1255566" y="765997"/>
                  </a:lnTo>
                  <a:lnTo>
                    <a:pt x="1255566" y="702718"/>
                  </a:lnTo>
                  <a:lnTo>
                    <a:pt x="1168975" y="702718"/>
                  </a:lnTo>
                  <a:lnTo>
                    <a:pt x="1168975" y="642771"/>
                  </a:lnTo>
                  <a:lnTo>
                    <a:pt x="1125684" y="642771"/>
                  </a:lnTo>
                  <a:lnTo>
                    <a:pt x="1125684" y="579493"/>
                  </a:lnTo>
                  <a:lnTo>
                    <a:pt x="1025766" y="579493"/>
                  </a:lnTo>
                  <a:lnTo>
                    <a:pt x="1025766" y="529537"/>
                  </a:lnTo>
                  <a:lnTo>
                    <a:pt x="925857" y="529537"/>
                  </a:lnTo>
                  <a:lnTo>
                    <a:pt x="925857" y="472919"/>
                  </a:lnTo>
                  <a:lnTo>
                    <a:pt x="865909" y="472919"/>
                  </a:lnTo>
                  <a:lnTo>
                    <a:pt x="865909" y="429624"/>
                  </a:lnTo>
                  <a:lnTo>
                    <a:pt x="785979" y="429624"/>
                  </a:lnTo>
                  <a:lnTo>
                    <a:pt x="785979" y="382998"/>
                  </a:lnTo>
                  <a:lnTo>
                    <a:pt x="742683" y="382998"/>
                  </a:lnTo>
                  <a:lnTo>
                    <a:pt x="742683" y="356355"/>
                  </a:lnTo>
                  <a:lnTo>
                    <a:pt x="652763" y="356355"/>
                  </a:lnTo>
                  <a:lnTo>
                    <a:pt x="652763" y="326381"/>
                  </a:lnTo>
                  <a:lnTo>
                    <a:pt x="599476" y="326381"/>
                  </a:lnTo>
                  <a:lnTo>
                    <a:pt x="599476" y="286416"/>
                  </a:lnTo>
                  <a:lnTo>
                    <a:pt x="552850" y="286416"/>
                  </a:lnTo>
                  <a:lnTo>
                    <a:pt x="552850" y="256443"/>
                  </a:lnTo>
                  <a:lnTo>
                    <a:pt x="489572" y="256443"/>
                  </a:lnTo>
                  <a:lnTo>
                    <a:pt x="489572" y="206486"/>
                  </a:lnTo>
                  <a:lnTo>
                    <a:pt x="359685" y="206486"/>
                  </a:lnTo>
                  <a:lnTo>
                    <a:pt x="359685" y="149869"/>
                  </a:lnTo>
                  <a:lnTo>
                    <a:pt x="229799" y="149869"/>
                  </a:lnTo>
                  <a:lnTo>
                    <a:pt x="229799" y="86591"/>
                  </a:lnTo>
                  <a:lnTo>
                    <a:pt x="129887" y="86591"/>
                  </a:lnTo>
                  <a:lnTo>
                    <a:pt x="129887" y="53287"/>
                  </a:lnTo>
                  <a:lnTo>
                    <a:pt x="66608" y="53287"/>
                  </a:lnTo>
                  <a:lnTo>
                    <a:pt x="66608" y="0"/>
                  </a:lnTo>
                  <a:lnTo>
                    <a:pt x="0" y="0"/>
                  </a:lnTo>
                </a:path>
              </a:pathLst>
            </a:custGeom>
            <a:noFill/>
            <a:ln w="25400" cap="flat">
              <a:solidFill>
                <a:schemeClr val="accent1"/>
              </a:solidFill>
              <a:prstDash val="solid"/>
              <a:miter/>
            </a:ln>
          </p:spPr>
          <p:txBody>
            <a:bodyPr rtlCol="0" anchor="ctr"/>
            <a:lstStyle/>
            <a:p>
              <a:endParaRPr lang="en-GB" sz="1100"/>
            </a:p>
          </p:txBody>
        </p:sp>
        <p:sp>
          <p:nvSpPr>
            <p:cNvPr id="145" name="Freeform: Shape 144">
              <a:extLst>
                <a:ext uri="{FF2B5EF4-FFF2-40B4-BE49-F238E27FC236}">
                  <a16:creationId xmlns:a16="http://schemas.microsoft.com/office/drawing/2014/main" id="{66FDAEE1-33E6-4B59-89CF-5020857475CE}"/>
                </a:ext>
              </a:extLst>
            </p:cNvPr>
            <p:cNvSpPr/>
            <p:nvPr/>
          </p:nvSpPr>
          <p:spPr>
            <a:xfrm>
              <a:off x="4359086" y="4018352"/>
              <a:ext cx="7605" cy="85839"/>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100"/>
            </a:p>
          </p:txBody>
        </p:sp>
        <p:sp>
          <p:nvSpPr>
            <p:cNvPr id="146" name="Freeform: Shape 145">
              <a:extLst>
                <a:ext uri="{FF2B5EF4-FFF2-40B4-BE49-F238E27FC236}">
                  <a16:creationId xmlns:a16="http://schemas.microsoft.com/office/drawing/2014/main" id="{DA36B291-B221-4038-BB74-24E53EFFC1BF}"/>
                </a:ext>
              </a:extLst>
            </p:cNvPr>
            <p:cNvSpPr/>
            <p:nvPr/>
          </p:nvSpPr>
          <p:spPr>
            <a:xfrm>
              <a:off x="5289822" y="4190417"/>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7" name="Freeform: Shape 146">
              <a:extLst>
                <a:ext uri="{FF2B5EF4-FFF2-40B4-BE49-F238E27FC236}">
                  <a16:creationId xmlns:a16="http://schemas.microsoft.com/office/drawing/2014/main" id="{A805E837-569A-41B7-91B2-06EEB53E3A59}"/>
                </a:ext>
              </a:extLst>
            </p:cNvPr>
            <p:cNvSpPr/>
            <p:nvPr/>
          </p:nvSpPr>
          <p:spPr>
            <a:xfrm>
              <a:off x="6111208"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8" name="Freeform: Shape 147">
              <a:extLst>
                <a:ext uri="{FF2B5EF4-FFF2-40B4-BE49-F238E27FC236}">
                  <a16:creationId xmlns:a16="http://schemas.microsoft.com/office/drawing/2014/main" id="{2AEBAB30-09E9-401A-B71A-75030BD62641}"/>
                </a:ext>
              </a:extLst>
            </p:cNvPr>
            <p:cNvSpPr/>
            <p:nvPr/>
          </p:nvSpPr>
          <p:spPr>
            <a:xfrm>
              <a:off x="6187262"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49" name="Freeform: Shape 148">
              <a:extLst>
                <a:ext uri="{FF2B5EF4-FFF2-40B4-BE49-F238E27FC236}">
                  <a16:creationId xmlns:a16="http://schemas.microsoft.com/office/drawing/2014/main" id="{D286D30F-205B-43D9-8660-38D70EAE3305}"/>
                </a:ext>
              </a:extLst>
            </p:cNvPr>
            <p:cNvSpPr/>
            <p:nvPr/>
          </p:nvSpPr>
          <p:spPr>
            <a:xfrm>
              <a:off x="6217683"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0" name="Freeform: Shape 149">
              <a:extLst>
                <a:ext uri="{FF2B5EF4-FFF2-40B4-BE49-F238E27FC236}">
                  <a16:creationId xmlns:a16="http://schemas.microsoft.com/office/drawing/2014/main" id="{6ED4D7E1-31A3-4F5A-B6C2-6967859101C4}"/>
                </a:ext>
              </a:extLst>
            </p:cNvPr>
            <p:cNvSpPr/>
            <p:nvPr/>
          </p:nvSpPr>
          <p:spPr>
            <a:xfrm>
              <a:off x="6263316"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1" name="Freeform: Shape 150">
              <a:extLst>
                <a:ext uri="{FF2B5EF4-FFF2-40B4-BE49-F238E27FC236}">
                  <a16:creationId xmlns:a16="http://schemas.microsoft.com/office/drawing/2014/main" id="{F2D2DA8E-CC3E-4C62-81A8-54A67F30EDC9}"/>
                </a:ext>
              </a:extLst>
            </p:cNvPr>
            <p:cNvSpPr/>
            <p:nvPr/>
          </p:nvSpPr>
          <p:spPr>
            <a:xfrm>
              <a:off x="6308948"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2" name="Freeform: Shape 151">
              <a:extLst>
                <a:ext uri="{FF2B5EF4-FFF2-40B4-BE49-F238E27FC236}">
                  <a16:creationId xmlns:a16="http://schemas.microsoft.com/office/drawing/2014/main" id="{C85DB8AE-9896-474C-A8D0-9967EF361793}"/>
                </a:ext>
              </a:extLst>
            </p:cNvPr>
            <p:cNvSpPr/>
            <p:nvPr/>
          </p:nvSpPr>
          <p:spPr>
            <a:xfrm>
              <a:off x="6339370"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3" name="Freeform: Shape 152">
              <a:extLst>
                <a:ext uri="{FF2B5EF4-FFF2-40B4-BE49-F238E27FC236}">
                  <a16:creationId xmlns:a16="http://schemas.microsoft.com/office/drawing/2014/main" id="{E0E9FF4C-9364-4103-99D8-A2D9598710F4}"/>
                </a:ext>
              </a:extLst>
            </p:cNvPr>
            <p:cNvSpPr/>
            <p:nvPr/>
          </p:nvSpPr>
          <p:spPr>
            <a:xfrm>
              <a:off x="6400213"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4" name="Freeform: Shape 153">
              <a:extLst>
                <a:ext uri="{FF2B5EF4-FFF2-40B4-BE49-F238E27FC236}">
                  <a16:creationId xmlns:a16="http://schemas.microsoft.com/office/drawing/2014/main" id="{305D96B8-A95A-40EC-BCEC-DBC02DA941AA}"/>
                </a:ext>
              </a:extLst>
            </p:cNvPr>
            <p:cNvSpPr/>
            <p:nvPr/>
          </p:nvSpPr>
          <p:spPr>
            <a:xfrm>
              <a:off x="6461057" y="4231091"/>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5" name="Freeform: Shape 154">
              <a:extLst>
                <a:ext uri="{FF2B5EF4-FFF2-40B4-BE49-F238E27FC236}">
                  <a16:creationId xmlns:a16="http://schemas.microsoft.com/office/drawing/2014/main" id="{96BFD0D8-D159-4B7A-95B0-7D3864608E84}"/>
                </a:ext>
              </a:extLst>
            </p:cNvPr>
            <p:cNvSpPr/>
            <p:nvPr/>
          </p:nvSpPr>
          <p:spPr>
            <a:xfrm>
              <a:off x="6552322"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6" name="Freeform: Shape 155">
              <a:extLst>
                <a:ext uri="{FF2B5EF4-FFF2-40B4-BE49-F238E27FC236}">
                  <a16:creationId xmlns:a16="http://schemas.microsoft.com/office/drawing/2014/main" id="{9603A345-B966-412B-BB8B-AEA1BD1CF646}"/>
                </a:ext>
              </a:extLst>
            </p:cNvPr>
            <p:cNvSpPr/>
            <p:nvPr/>
          </p:nvSpPr>
          <p:spPr>
            <a:xfrm>
              <a:off x="6628383"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7" name="Freeform: Shape 156">
              <a:extLst>
                <a:ext uri="{FF2B5EF4-FFF2-40B4-BE49-F238E27FC236}">
                  <a16:creationId xmlns:a16="http://schemas.microsoft.com/office/drawing/2014/main" id="{CDF188CB-7F16-4A1F-87B3-ED5BDC931918}"/>
                </a:ext>
              </a:extLst>
            </p:cNvPr>
            <p:cNvSpPr/>
            <p:nvPr/>
          </p:nvSpPr>
          <p:spPr>
            <a:xfrm>
              <a:off x="6719648" y="4246233"/>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8" name="Freeform: Shape 157">
              <a:extLst>
                <a:ext uri="{FF2B5EF4-FFF2-40B4-BE49-F238E27FC236}">
                  <a16:creationId xmlns:a16="http://schemas.microsoft.com/office/drawing/2014/main" id="{26295593-979B-4743-B9F6-6DC86777C99C}"/>
                </a:ext>
              </a:extLst>
            </p:cNvPr>
            <p:cNvSpPr/>
            <p:nvPr/>
          </p:nvSpPr>
          <p:spPr>
            <a:xfrm>
              <a:off x="679570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59" name="Freeform: Shape 158">
              <a:extLst>
                <a:ext uri="{FF2B5EF4-FFF2-40B4-BE49-F238E27FC236}">
                  <a16:creationId xmlns:a16="http://schemas.microsoft.com/office/drawing/2014/main" id="{35770B23-FB91-49FC-861E-CDA3ADAC5252}"/>
                </a:ext>
              </a:extLst>
            </p:cNvPr>
            <p:cNvSpPr/>
            <p:nvPr/>
          </p:nvSpPr>
          <p:spPr>
            <a:xfrm>
              <a:off x="688696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0" name="Freeform: Shape 159">
              <a:extLst>
                <a:ext uri="{FF2B5EF4-FFF2-40B4-BE49-F238E27FC236}">
                  <a16:creationId xmlns:a16="http://schemas.microsoft.com/office/drawing/2014/main" id="{A08E2B1D-249C-487F-8026-153356BFF5F5}"/>
                </a:ext>
              </a:extLst>
            </p:cNvPr>
            <p:cNvSpPr/>
            <p:nvPr/>
          </p:nvSpPr>
          <p:spPr>
            <a:xfrm>
              <a:off x="694781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1" name="Freeform: Shape 160">
              <a:extLst>
                <a:ext uri="{FF2B5EF4-FFF2-40B4-BE49-F238E27FC236}">
                  <a16:creationId xmlns:a16="http://schemas.microsoft.com/office/drawing/2014/main" id="{EA9E54DA-BE5A-412E-941B-247FF5C38C1F}"/>
                </a:ext>
              </a:extLst>
            </p:cNvPr>
            <p:cNvSpPr/>
            <p:nvPr/>
          </p:nvSpPr>
          <p:spPr>
            <a:xfrm>
              <a:off x="697823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2" name="Freeform: Shape 161">
              <a:extLst>
                <a:ext uri="{FF2B5EF4-FFF2-40B4-BE49-F238E27FC236}">
                  <a16:creationId xmlns:a16="http://schemas.microsoft.com/office/drawing/2014/main" id="{3FD36777-2A7E-420F-93A4-4E3FBBCB27DE}"/>
                </a:ext>
              </a:extLst>
            </p:cNvPr>
            <p:cNvSpPr/>
            <p:nvPr/>
          </p:nvSpPr>
          <p:spPr>
            <a:xfrm>
              <a:off x="7039076"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3" name="Freeform: Shape 162">
              <a:extLst>
                <a:ext uri="{FF2B5EF4-FFF2-40B4-BE49-F238E27FC236}">
                  <a16:creationId xmlns:a16="http://schemas.microsoft.com/office/drawing/2014/main" id="{B75C54C9-D0F1-409A-9F49-3CE067EDABC2}"/>
                </a:ext>
              </a:extLst>
            </p:cNvPr>
            <p:cNvSpPr/>
            <p:nvPr/>
          </p:nvSpPr>
          <p:spPr>
            <a:xfrm>
              <a:off x="7084708"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4" name="Freeform: Shape 163">
              <a:extLst>
                <a:ext uri="{FF2B5EF4-FFF2-40B4-BE49-F238E27FC236}">
                  <a16:creationId xmlns:a16="http://schemas.microsoft.com/office/drawing/2014/main" id="{69A91F9A-AB17-47CC-973A-D77E96B31ABE}"/>
                </a:ext>
              </a:extLst>
            </p:cNvPr>
            <p:cNvSpPr/>
            <p:nvPr/>
          </p:nvSpPr>
          <p:spPr>
            <a:xfrm>
              <a:off x="713034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5" name="Freeform: Shape 164">
              <a:extLst>
                <a:ext uri="{FF2B5EF4-FFF2-40B4-BE49-F238E27FC236}">
                  <a16:creationId xmlns:a16="http://schemas.microsoft.com/office/drawing/2014/main" id="{E91732DC-CCBF-4B76-A13A-A00583CFDCF6}"/>
                </a:ext>
              </a:extLst>
            </p:cNvPr>
            <p:cNvSpPr/>
            <p:nvPr/>
          </p:nvSpPr>
          <p:spPr>
            <a:xfrm>
              <a:off x="713034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6" name="Freeform: Shape 165">
              <a:extLst>
                <a:ext uri="{FF2B5EF4-FFF2-40B4-BE49-F238E27FC236}">
                  <a16:creationId xmlns:a16="http://schemas.microsoft.com/office/drawing/2014/main" id="{833E6EAA-24FC-43AF-8CCA-D458BE0276F2}"/>
                </a:ext>
              </a:extLst>
            </p:cNvPr>
            <p:cNvSpPr/>
            <p:nvPr/>
          </p:nvSpPr>
          <p:spPr>
            <a:xfrm>
              <a:off x="7206395"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7" name="Freeform: Shape 166">
              <a:extLst>
                <a:ext uri="{FF2B5EF4-FFF2-40B4-BE49-F238E27FC236}">
                  <a16:creationId xmlns:a16="http://schemas.microsoft.com/office/drawing/2014/main" id="{7365975D-5270-4997-B604-34F5B08C2B14}"/>
                </a:ext>
              </a:extLst>
            </p:cNvPr>
            <p:cNvSpPr/>
            <p:nvPr/>
          </p:nvSpPr>
          <p:spPr>
            <a:xfrm>
              <a:off x="7267238"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8" name="Freeform: Shape 167">
              <a:extLst>
                <a:ext uri="{FF2B5EF4-FFF2-40B4-BE49-F238E27FC236}">
                  <a16:creationId xmlns:a16="http://schemas.microsoft.com/office/drawing/2014/main" id="{536FBB37-49C9-4579-8BF4-168813C98FFA}"/>
                </a:ext>
              </a:extLst>
            </p:cNvPr>
            <p:cNvSpPr/>
            <p:nvPr/>
          </p:nvSpPr>
          <p:spPr>
            <a:xfrm>
              <a:off x="732808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69" name="Freeform: Shape 168">
              <a:extLst>
                <a:ext uri="{FF2B5EF4-FFF2-40B4-BE49-F238E27FC236}">
                  <a16:creationId xmlns:a16="http://schemas.microsoft.com/office/drawing/2014/main" id="{78224B50-14C3-4BD3-B677-2250D93BD411}"/>
                </a:ext>
              </a:extLst>
            </p:cNvPr>
            <p:cNvSpPr/>
            <p:nvPr/>
          </p:nvSpPr>
          <p:spPr>
            <a:xfrm>
              <a:off x="743455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0" name="Freeform: Shape 169">
              <a:extLst>
                <a:ext uri="{FF2B5EF4-FFF2-40B4-BE49-F238E27FC236}">
                  <a16:creationId xmlns:a16="http://schemas.microsoft.com/office/drawing/2014/main" id="{F8BD5E38-332B-44F5-82EA-4DF4850B9D80}"/>
                </a:ext>
              </a:extLst>
            </p:cNvPr>
            <p:cNvSpPr/>
            <p:nvPr/>
          </p:nvSpPr>
          <p:spPr>
            <a:xfrm>
              <a:off x="7495401"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1" name="Freeform: Shape 170">
              <a:extLst>
                <a:ext uri="{FF2B5EF4-FFF2-40B4-BE49-F238E27FC236}">
                  <a16:creationId xmlns:a16="http://schemas.microsoft.com/office/drawing/2014/main" id="{4C93A42B-2525-42E4-830D-75CD1B6B52BB}"/>
                </a:ext>
              </a:extLst>
            </p:cNvPr>
            <p:cNvSpPr/>
            <p:nvPr/>
          </p:nvSpPr>
          <p:spPr>
            <a:xfrm>
              <a:off x="760187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2" name="Freeform: Shape 171">
              <a:extLst>
                <a:ext uri="{FF2B5EF4-FFF2-40B4-BE49-F238E27FC236}">
                  <a16:creationId xmlns:a16="http://schemas.microsoft.com/office/drawing/2014/main" id="{72A5C035-1C4F-4B66-BD1D-097361420080}"/>
                </a:ext>
              </a:extLst>
            </p:cNvPr>
            <p:cNvSpPr/>
            <p:nvPr/>
          </p:nvSpPr>
          <p:spPr>
            <a:xfrm>
              <a:off x="7647509"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3" name="Freeform: Shape 172">
              <a:extLst>
                <a:ext uri="{FF2B5EF4-FFF2-40B4-BE49-F238E27FC236}">
                  <a16:creationId xmlns:a16="http://schemas.microsoft.com/office/drawing/2014/main" id="{9E62145E-7E4B-43C4-ABFF-39A170504EED}"/>
                </a:ext>
              </a:extLst>
            </p:cNvPr>
            <p:cNvSpPr/>
            <p:nvPr/>
          </p:nvSpPr>
          <p:spPr>
            <a:xfrm>
              <a:off x="7708352"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4" name="Freeform: Shape 173">
              <a:extLst>
                <a:ext uri="{FF2B5EF4-FFF2-40B4-BE49-F238E27FC236}">
                  <a16:creationId xmlns:a16="http://schemas.microsoft.com/office/drawing/2014/main" id="{19371F7D-0FE1-4F93-AAB2-B41F8219F9B6}"/>
                </a:ext>
              </a:extLst>
            </p:cNvPr>
            <p:cNvSpPr/>
            <p:nvPr/>
          </p:nvSpPr>
          <p:spPr>
            <a:xfrm>
              <a:off x="7784407"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sp>
          <p:nvSpPr>
            <p:cNvPr id="175" name="Freeform: Shape 174">
              <a:extLst>
                <a:ext uri="{FF2B5EF4-FFF2-40B4-BE49-F238E27FC236}">
                  <a16:creationId xmlns:a16="http://schemas.microsoft.com/office/drawing/2014/main" id="{0A3DF655-DA8F-4F80-A148-CF015F7EF32B}"/>
                </a:ext>
              </a:extLst>
            </p:cNvPr>
            <p:cNvSpPr/>
            <p:nvPr/>
          </p:nvSpPr>
          <p:spPr>
            <a:xfrm>
              <a:off x="8012576" y="4261375"/>
              <a:ext cx="7605" cy="8584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100"/>
            </a:p>
          </p:txBody>
        </p:sp>
        <p:cxnSp>
          <p:nvCxnSpPr>
            <p:cNvPr id="178" name="Straight Connector 177">
              <a:extLst>
                <a:ext uri="{FF2B5EF4-FFF2-40B4-BE49-F238E27FC236}">
                  <a16:creationId xmlns:a16="http://schemas.microsoft.com/office/drawing/2014/main" id="{4268C40B-C31D-4C19-A230-1FDA05032DEA}"/>
                </a:ext>
              </a:extLst>
            </p:cNvPr>
            <p:cNvCxnSpPr>
              <a:endCxn id="144" idx="65"/>
            </p:cNvCxnSpPr>
            <p:nvPr/>
          </p:nvCxnSpPr>
          <p:spPr>
            <a:xfrm flipV="1">
              <a:off x="3077424" y="3454923"/>
              <a:ext cx="0" cy="122839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E08B68B-3865-449D-8A0E-79E9C66A95B5}"/>
                </a:ext>
              </a:extLst>
            </p:cNvPr>
            <p:cNvCxnSpPr/>
            <p:nvPr/>
          </p:nvCxnSpPr>
          <p:spPr>
            <a:xfrm flipV="1">
              <a:off x="3913761" y="3875434"/>
              <a:ext cx="0" cy="864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CAC4D42-9AEB-4DAE-B3EE-D8B633DAF12C}"/>
                </a:ext>
              </a:extLst>
            </p:cNvPr>
            <p:cNvCxnSpPr/>
            <p:nvPr/>
          </p:nvCxnSpPr>
          <p:spPr>
            <a:xfrm flipV="1">
              <a:off x="4750098" y="4129697"/>
              <a:ext cx="0" cy="648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D91E96C-56D5-4772-AAB4-F8ADED707F51}"/>
                </a:ext>
              </a:extLst>
            </p:cNvPr>
            <p:cNvCxnSpPr/>
            <p:nvPr/>
          </p:nvCxnSpPr>
          <p:spPr>
            <a:xfrm flipV="1">
              <a:off x="6410782" y="4266201"/>
              <a:ext cx="0" cy="432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1F614B2-58C1-4169-BE5B-9B4A0F7A3806}"/>
                </a:ext>
              </a:extLst>
            </p:cNvPr>
            <p:cNvSpPr txBox="1"/>
            <p:nvPr/>
          </p:nvSpPr>
          <p:spPr>
            <a:xfrm>
              <a:off x="2928797" y="3188710"/>
              <a:ext cx="954474" cy="303891"/>
            </a:xfrm>
            <a:prstGeom prst="rect">
              <a:avLst/>
            </a:prstGeom>
            <a:noFill/>
          </p:spPr>
          <p:txBody>
            <a:bodyPr wrap="none" rtlCol="0">
              <a:spAutoFit/>
            </a:bodyPr>
            <a:lstStyle/>
            <a:p>
              <a:pPr algn="ctr"/>
              <a:r>
                <a:rPr lang="en-US" sz="1100" dirty="0">
                  <a:solidFill>
                    <a:schemeClr val="accent1"/>
                  </a:solidFill>
                </a:rPr>
                <a:t>52.8%</a:t>
              </a:r>
              <a:endParaRPr lang="en-GB" sz="1100" dirty="0">
                <a:solidFill>
                  <a:schemeClr val="accent1"/>
                </a:solidFill>
              </a:endParaRPr>
            </a:p>
          </p:txBody>
        </p:sp>
        <p:sp>
          <p:nvSpPr>
            <p:cNvPr id="183" name="TextBox 182">
              <a:extLst>
                <a:ext uri="{FF2B5EF4-FFF2-40B4-BE49-F238E27FC236}">
                  <a16:creationId xmlns:a16="http://schemas.microsoft.com/office/drawing/2014/main" id="{75165539-AA30-4117-9B47-7AF38C6369B6}"/>
                </a:ext>
              </a:extLst>
            </p:cNvPr>
            <p:cNvSpPr txBox="1"/>
            <p:nvPr/>
          </p:nvSpPr>
          <p:spPr>
            <a:xfrm>
              <a:off x="3717686" y="3652303"/>
              <a:ext cx="954474" cy="303891"/>
            </a:xfrm>
            <a:prstGeom prst="rect">
              <a:avLst/>
            </a:prstGeom>
            <a:noFill/>
          </p:spPr>
          <p:txBody>
            <a:bodyPr wrap="none" rtlCol="0">
              <a:spAutoFit/>
            </a:bodyPr>
            <a:lstStyle/>
            <a:p>
              <a:pPr algn="ctr"/>
              <a:r>
                <a:rPr lang="en-US" sz="1100" dirty="0">
                  <a:solidFill>
                    <a:schemeClr val="accent1"/>
                  </a:solidFill>
                </a:rPr>
                <a:t>32.0%</a:t>
              </a:r>
              <a:endParaRPr lang="en-GB" sz="1100" dirty="0">
                <a:solidFill>
                  <a:schemeClr val="accent1"/>
                </a:solidFill>
              </a:endParaRPr>
            </a:p>
          </p:txBody>
        </p:sp>
        <p:sp>
          <p:nvSpPr>
            <p:cNvPr id="184" name="TextBox 183">
              <a:extLst>
                <a:ext uri="{FF2B5EF4-FFF2-40B4-BE49-F238E27FC236}">
                  <a16:creationId xmlns:a16="http://schemas.microsoft.com/office/drawing/2014/main" id="{536B99FF-A3F4-4A84-930C-B3636CDF3BF0}"/>
                </a:ext>
              </a:extLst>
            </p:cNvPr>
            <p:cNvSpPr txBox="1"/>
            <p:nvPr/>
          </p:nvSpPr>
          <p:spPr>
            <a:xfrm>
              <a:off x="4554023" y="3812092"/>
              <a:ext cx="954474" cy="303891"/>
            </a:xfrm>
            <a:prstGeom prst="rect">
              <a:avLst/>
            </a:prstGeom>
            <a:noFill/>
          </p:spPr>
          <p:txBody>
            <a:bodyPr wrap="none" rtlCol="0">
              <a:spAutoFit/>
            </a:bodyPr>
            <a:lstStyle/>
            <a:p>
              <a:pPr algn="ctr"/>
              <a:r>
                <a:rPr lang="en-US" sz="1100" dirty="0">
                  <a:solidFill>
                    <a:schemeClr val="accent1"/>
                  </a:solidFill>
                </a:rPr>
                <a:t>22.9%</a:t>
              </a:r>
              <a:endParaRPr lang="en-GB" sz="1100" dirty="0">
                <a:solidFill>
                  <a:schemeClr val="accent1"/>
                </a:solidFill>
              </a:endParaRPr>
            </a:p>
          </p:txBody>
        </p:sp>
        <p:sp>
          <p:nvSpPr>
            <p:cNvPr id="185" name="TextBox 184">
              <a:extLst>
                <a:ext uri="{FF2B5EF4-FFF2-40B4-BE49-F238E27FC236}">
                  <a16:creationId xmlns:a16="http://schemas.microsoft.com/office/drawing/2014/main" id="{B1BEE293-A804-492B-B34B-FCF49147E319}"/>
                </a:ext>
              </a:extLst>
            </p:cNvPr>
            <p:cNvSpPr txBox="1"/>
            <p:nvPr/>
          </p:nvSpPr>
          <p:spPr>
            <a:xfrm>
              <a:off x="6165996" y="3956535"/>
              <a:ext cx="954474" cy="303891"/>
            </a:xfrm>
            <a:prstGeom prst="rect">
              <a:avLst/>
            </a:prstGeom>
            <a:noFill/>
          </p:spPr>
          <p:txBody>
            <a:bodyPr wrap="none" rtlCol="0">
              <a:spAutoFit/>
            </a:bodyPr>
            <a:lstStyle/>
            <a:p>
              <a:pPr algn="ctr"/>
              <a:r>
                <a:rPr lang="en-US" sz="1100" dirty="0">
                  <a:solidFill>
                    <a:schemeClr val="accent1"/>
                  </a:solidFill>
                </a:rPr>
                <a:t>17.6%</a:t>
              </a:r>
              <a:endParaRPr lang="en-GB" sz="1100" dirty="0">
                <a:solidFill>
                  <a:schemeClr val="accent1"/>
                </a:solidFill>
              </a:endParaRPr>
            </a:p>
          </p:txBody>
        </p:sp>
        <p:sp>
          <p:nvSpPr>
            <p:cNvPr id="186" name="TextBox 185">
              <a:extLst>
                <a:ext uri="{FF2B5EF4-FFF2-40B4-BE49-F238E27FC236}">
                  <a16:creationId xmlns:a16="http://schemas.microsoft.com/office/drawing/2014/main" id="{FF3A65A4-C804-4D58-9185-E6A5B6B16E8A}"/>
                </a:ext>
              </a:extLst>
            </p:cNvPr>
            <p:cNvSpPr txBox="1"/>
            <p:nvPr/>
          </p:nvSpPr>
          <p:spPr>
            <a:xfrm>
              <a:off x="6275638" y="4266201"/>
              <a:ext cx="826060" cy="303891"/>
            </a:xfrm>
            <a:prstGeom prst="rect">
              <a:avLst/>
            </a:prstGeom>
            <a:noFill/>
          </p:spPr>
          <p:txBody>
            <a:bodyPr wrap="none" rtlCol="0">
              <a:spAutoFit/>
            </a:bodyPr>
            <a:lstStyle/>
            <a:p>
              <a:pPr algn="ctr"/>
              <a:r>
                <a:rPr lang="en-US" sz="1100" dirty="0">
                  <a:solidFill>
                    <a:srgbClr val="FF6600"/>
                  </a:solidFill>
                </a:rPr>
                <a:t>5.8%</a:t>
              </a:r>
              <a:endParaRPr lang="en-GB" sz="1100" dirty="0">
                <a:solidFill>
                  <a:srgbClr val="FF6600"/>
                </a:solidFill>
              </a:endParaRPr>
            </a:p>
          </p:txBody>
        </p:sp>
        <p:sp>
          <p:nvSpPr>
            <p:cNvPr id="187" name="TextBox 186">
              <a:extLst>
                <a:ext uri="{FF2B5EF4-FFF2-40B4-BE49-F238E27FC236}">
                  <a16:creationId xmlns:a16="http://schemas.microsoft.com/office/drawing/2014/main" id="{4F5E0C23-BF09-4E11-B945-078F409C8E09}"/>
                </a:ext>
              </a:extLst>
            </p:cNvPr>
            <p:cNvSpPr txBox="1"/>
            <p:nvPr/>
          </p:nvSpPr>
          <p:spPr>
            <a:xfrm>
              <a:off x="4519886" y="4438946"/>
              <a:ext cx="954474" cy="303891"/>
            </a:xfrm>
            <a:prstGeom prst="rect">
              <a:avLst/>
            </a:prstGeom>
            <a:noFill/>
          </p:spPr>
          <p:txBody>
            <a:bodyPr wrap="none" rtlCol="0">
              <a:spAutoFit/>
            </a:bodyPr>
            <a:lstStyle/>
            <a:p>
              <a:pPr algn="ctr"/>
              <a:r>
                <a:rPr lang="en-US" sz="1100" dirty="0">
                  <a:solidFill>
                    <a:srgbClr val="FF6600"/>
                  </a:solidFill>
                </a:rPr>
                <a:t>13.9%</a:t>
              </a:r>
              <a:endParaRPr lang="en-GB" sz="1100" dirty="0">
                <a:solidFill>
                  <a:srgbClr val="FF6600"/>
                </a:solidFill>
              </a:endParaRPr>
            </a:p>
          </p:txBody>
        </p:sp>
        <p:sp>
          <p:nvSpPr>
            <p:cNvPr id="188" name="TextBox 187">
              <a:extLst>
                <a:ext uri="{FF2B5EF4-FFF2-40B4-BE49-F238E27FC236}">
                  <a16:creationId xmlns:a16="http://schemas.microsoft.com/office/drawing/2014/main" id="{99E53D7C-F5A9-47BD-9A09-3340B240BC60}"/>
                </a:ext>
              </a:extLst>
            </p:cNvPr>
            <p:cNvSpPr txBox="1"/>
            <p:nvPr/>
          </p:nvSpPr>
          <p:spPr>
            <a:xfrm>
              <a:off x="3719290" y="4265341"/>
              <a:ext cx="954474" cy="303891"/>
            </a:xfrm>
            <a:prstGeom prst="rect">
              <a:avLst/>
            </a:prstGeom>
            <a:noFill/>
          </p:spPr>
          <p:txBody>
            <a:bodyPr wrap="none" rtlCol="0">
              <a:spAutoFit/>
            </a:bodyPr>
            <a:lstStyle/>
            <a:p>
              <a:pPr algn="ctr"/>
              <a:r>
                <a:rPr lang="en-US" sz="1100" dirty="0">
                  <a:solidFill>
                    <a:srgbClr val="FF6600"/>
                  </a:solidFill>
                </a:rPr>
                <a:t>24.8%</a:t>
              </a:r>
              <a:endParaRPr lang="en-GB" sz="1100" dirty="0">
                <a:solidFill>
                  <a:srgbClr val="FF6600"/>
                </a:solidFill>
              </a:endParaRPr>
            </a:p>
          </p:txBody>
        </p:sp>
        <p:sp>
          <p:nvSpPr>
            <p:cNvPr id="189" name="TextBox 188">
              <a:extLst>
                <a:ext uri="{FF2B5EF4-FFF2-40B4-BE49-F238E27FC236}">
                  <a16:creationId xmlns:a16="http://schemas.microsoft.com/office/drawing/2014/main" id="{E42F4734-2043-4D5B-AB16-FBC7E309DF8D}"/>
                </a:ext>
              </a:extLst>
            </p:cNvPr>
            <p:cNvSpPr txBox="1"/>
            <p:nvPr/>
          </p:nvSpPr>
          <p:spPr>
            <a:xfrm>
              <a:off x="2918694" y="4091737"/>
              <a:ext cx="954474" cy="303891"/>
            </a:xfrm>
            <a:prstGeom prst="rect">
              <a:avLst/>
            </a:prstGeom>
            <a:noFill/>
          </p:spPr>
          <p:txBody>
            <a:bodyPr wrap="none" rtlCol="0">
              <a:spAutoFit/>
            </a:bodyPr>
            <a:lstStyle/>
            <a:p>
              <a:pPr algn="ctr"/>
              <a:r>
                <a:rPr lang="en-US" sz="1100" dirty="0">
                  <a:solidFill>
                    <a:srgbClr val="FF6600"/>
                  </a:solidFill>
                </a:rPr>
                <a:t>39.3%</a:t>
              </a:r>
              <a:endParaRPr lang="en-GB" sz="1100" dirty="0">
                <a:solidFill>
                  <a:srgbClr val="FF6600"/>
                </a:solidFill>
              </a:endParaRPr>
            </a:p>
          </p:txBody>
        </p:sp>
      </p:grpSp>
      <p:sp>
        <p:nvSpPr>
          <p:cNvPr id="190" name="TextBox 189">
            <a:extLst>
              <a:ext uri="{FF2B5EF4-FFF2-40B4-BE49-F238E27FC236}">
                <a16:creationId xmlns:a16="http://schemas.microsoft.com/office/drawing/2014/main" id="{48384EA2-76A9-40AE-8E88-38A16A5318A8}"/>
              </a:ext>
            </a:extLst>
          </p:cNvPr>
          <p:cNvSpPr txBox="1"/>
          <p:nvPr/>
        </p:nvSpPr>
        <p:spPr>
          <a:xfrm>
            <a:off x="6506803" y="1725896"/>
            <a:ext cx="4865436" cy="338554"/>
          </a:xfrm>
          <a:prstGeom prst="rect">
            <a:avLst/>
          </a:prstGeom>
          <a:noFill/>
        </p:spPr>
        <p:txBody>
          <a:bodyPr wrap="none" rtlCol="0">
            <a:spAutoFit/>
          </a:bodyPr>
          <a:lstStyle/>
          <a:p>
            <a:pPr algn="ctr"/>
            <a:r>
              <a:rPr lang="en-US" sz="1600" b="1" dirty="0">
                <a:solidFill>
                  <a:srgbClr val="363636"/>
                </a:solidFill>
              </a:rPr>
              <a:t>3-year overall survival update: D + T + EP vs. EP</a:t>
            </a:r>
            <a:endParaRPr lang="en-GB" sz="1600" b="1" dirty="0">
              <a:solidFill>
                <a:srgbClr val="363636"/>
              </a:solidFill>
            </a:endParaRPr>
          </a:p>
        </p:txBody>
      </p:sp>
      <p:graphicFrame>
        <p:nvGraphicFramePr>
          <p:cNvPr id="191" name="Table 8">
            <a:extLst>
              <a:ext uri="{FF2B5EF4-FFF2-40B4-BE49-F238E27FC236}">
                <a16:creationId xmlns:a16="http://schemas.microsoft.com/office/drawing/2014/main" id="{CF67370D-EAAC-49C1-B96D-3D0DBFCC5FAE}"/>
              </a:ext>
            </a:extLst>
          </p:cNvPr>
          <p:cNvGraphicFramePr>
            <a:graphicFrameLocks noGrp="1"/>
          </p:cNvGraphicFramePr>
          <p:nvPr>
            <p:extLst>
              <p:ext uri="{D42A27DB-BD31-4B8C-83A1-F6EECF244321}">
                <p14:modId xmlns:p14="http://schemas.microsoft.com/office/powerpoint/2010/main" val="3660886826"/>
              </p:ext>
            </p:extLst>
          </p:nvPr>
        </p:nvGraphicFramePr>
        <p:xfrm>
          <a:off x="6608866" y="5193636"/>
          <a:ext cx="4924107" cy="1218299"/>
        </p:xfrm>
        <a:graphic>
          <a:graphicData uri="http://schemas.openxmlformats.org/drawingml/2006/table">
            <a:tbl>
              <a:tblPr firstRow="1" bandRow="1">
                <a:tableStyleId>{69012ECD-51FC-41F1-AA8D-1B2483CD663E}</a:tableStyleId>
              </a:tblPr>
              <a:tblGrid>
                <a:gridCol w="1779724">
                  <a:extLst>
                    <a:ext uri="{9D8B030D-6E8A-4147-A177-3AD203B41FA5}">
                      <a16:colId xmlns:a16="http://schemas.microsoft.com/office/drawing/2014/main" val="3792203561"/>
                    </a:ext>
                  </a:extLst>
                </a:gridCol>
                <a:gridCol w="1480161">
                  <a:extLst>
                    <a:ext uri="{9D8B030D-6E8A-4147-A177-3AD203B41FA5}">
                      <a16:colId xmlns:a16="http://schemas.microsoft.com/office/drawing/2014/main" val="1854277992"/>
                    </a:ext>
                  </a:extLst>
                </a:gridCol>
                <a:gridCol w="1664222">
                  <a:extLst>
                    <a:ext uri="{9D8B030D-6E8A-4147-A177-3AD203B41FA5}">
                      <a16:colId xmlns:a16="http://schemas.microsoft.com/office/drawing/2014/main" val="1074543971"/>
                    </a:ext>
                  </a:extLst>
                </a:gridCol>
              </a:tblGrid>
              <a:tr h="0">
                <a:tc>
                  <a:txBody>
                    <a:bodyPr/>
                    <a:lstStyle/>
                    <a:p>
                      <a:endParaRPr lang="en-GB" sz="1100" dirty="0">
                        <a:solidFill>
                          <a:schemeClr val="tx2"/>
                        </a:solidFill>
                      </a:endParaRPr>
                    </a:p>
                  </a:txBody>
                  <a:tcPr marL="36000" marR="36000" marT="36000" marB="36000" anchor="ctr"/>
                </a:tc>
                <a:tc>
                  <a:txBody>
                    <a:bodyPr/>
                    <a:lstStyle/>
                    <a:p>
                      <a:pPr algn="ctr"/>
                      <a:r>
                        <a:rPr lang="en-US" sz="1100" dirty="0">
                          <a:solidFill>
                            <a:schemeClr val="tx2"/>
                          </a:solidFill>
                        </a:rPr>
                        <a:t>D + T</a:t>
                      </a:r>
                      <a:r>
                        <a:rPr lang="en-US" sz="1100" baseline="0" dirty="0">
                          <a:solidFill>
                            <a:schemeClr val="tx2"/>
                          </a:solidFill>
                        </a:rPr>
                        <a:t> + </a:t>
                      </a:r>
                      <a:r>
                        <a:rPr lang="en-US" sz="1100" dirty="0">
                          <a:solidFill>
                            <a:schemeClr val="tx2"/>
                          </a:solidFill>
                        </a:rPr>
                        <a:t>EP</a:t>
                      </a:r>
                      <a:endParaRPr lang="en-GB" sz="1100" dirty="0">
                        <a:solidFill>
                          <a:schemeClr val="tx2"/>
                        </a:solidFill>
                      </a:endParaRPr>
                    </a:p>
                  </a:txBody>
                  <a:tcPr marL="36000" marR="36000" marT="36000" marB="36000" anchor="ctr"/>
                </a:tc>
                <a:tc>
                  <a:txBody>
                    <a:bodyPr/>
                    <a:lstStyle/>
                    <a:p>
                      <a:pPr algn="ctr"/>
                      <a:r>
                        <a:rPr lang="en-US" sz="1100" dirty="0">
                          <a:solidFill>
                            <a:schemeClr val="tx2"/>
                          </a:solidFill>
                        </a:rPr>
                        <a:t>EP</a:t>
                      </a:r>
                      <a:endParaRPr lang="en-GB" sz="1100" dirty="0">
                        <a:solidFill>
                          <a:schemeClr val="tx2"/>
                        </a:solidFill>
                      </a:endParaRPr>
                    </a:p>
                  </a:txBody>
                  <a:tcPr marL="36000" marR="36000" marT="36000" marB="36000" anchor="ctr"/>
                </a:tc>
                <a:extLst>
                  <a:ext uri="{0D108BD9-81ED-4DB2-BD59-A6C34878D82A}">
                    <a16:rowId xmlns:a16="http://schemas.microsoft.com/office/drawing/2014/main" val="224754499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Events</a:t>
                      </a:r>
                      <a:endParaRPr lang="en-GB" sz="1100" dirty="0">
                        <a:solidFill>
                          <a:schemeClr val="tx1"/>
                        </a:solidFill>
                      </a:endParaRPr>
                    </a:p>
                  </a:txBody>
                  <a:tcPr marL="36000" marR="36000" marT="36000" marB="36000" anchor="ctr"/>
                </a:tc>
                <a:tc>
                  <a:txBody>
                    <a:bodyPr/>
                    <a:lstStyle/>
                    <a:p>
                      <a:pPr algn="ctr"/>
                      <a:r>
                        <a:rPr lang="en-US" sz="1100" dirty="0"/>
                        <a:t>226/268 (84.3)</a:t>
                      </a:r>
                      <a:endParaRPr lang="en-GB" sz="1100" dirty="0">
                        <a:solidFill>
                          <a:schemeClr val="tx1"/>
                        </a:solidFill>
                      </a:endParaRPr>
                    </a:p>
                  </a:txBody>
                  <a:tcPr marL="36000" marR="36000" marT="36000" marB="36000" anchor="ctr"/>
                </a:tc>
                <a:tc>
                  <a:txBody>
                    <a:bodyPr/>
                    <a:lstStyle/>
                    <a:p>
                      <a:pPr algn="ctr"/>
                      <a:r>
                        <a:rPr lang="en-US" sz="1100" dirty="0"/>
                        <a:t>248/269 (92.2)</a:t>
                      </a:r>
                      <a:endParaRPr lang="en-GB" sz="1100" dirty="0">
                        <a:solidFill>
                          <a:schemeClr val="tx1"/>
                        </a:solidFill>
                      </a:endParaRPr>
                    </a:p>
                  </a:txBody>
                  <a:tcPr marL="36000" marR="36000" marT="36000" marB="36000" anchor="ctr"/>
                </a:tc>
                <a:extLst>
                  <a:ext uri="{0D108BD9-81ED-4DB2-BD59-A6C34878D82A}">
                    <a16:rowId xmlns:a16="http://schemas.microsoft.com/office/drawing/2014/main" val="1080243183"/>
                  </a:ext>
                </a:extLst>
              </a:tr>
              <a:tr h="25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mOS, </a:t>
                      </a:r>
                      <a:r>
                        <a:rPr lang="en-US" sz="1100" dirty="0" err="1"/>
                        <a:t>mo</a:t>
                      </a:r>
                      <a:r>
                        <a:rPr lang="en-US" sz="1100" dirty="0"/>
                        <a:t> (95%CI)</a:t>
                      </a:r>
                      <a:endParaRPr lang="en-GB" sz="1100" dirty="0">
                        <a:solidFill>
                          <a:schemeClr val="tx1"/>
                        </a:solidFill>
                      </a:endParaRPr>
                    </a:p>
                  </a:txBody>
                  <a:tcPr marL="36000" marR="36000" marT="36000" marB="36000" anchor="ctr"/>
                </a:tc>
                <a:tc>
                  <a:txBody>
                    <a:bodyPr/>
                    <a:lstStyle/>
                    <a:p>
                      <a:pPr algn="ctr"/>
                      <a:r>
                        <a:rPr lang="en-US" sz="1100" dirty="0"/>
                        <a:t>10.4 (9.5, 12.0)</a:t>
                      </a:r>
                      <a:endParaRPr lang="en-GB" sz="1100" dirty="0">
                        <a:solidFill>
                          <a:schemeClr val="tx1"/>
                        </a:solidFill>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10.5 (9.3, 11.2)</a:t>
                      </a:r>
                      <a:endParaRPr lang="en-GB" sz="1100" dirty="0">
                        <a:solidFill>
                          <a:schemeClr val="tx1"/>
                        </a:solidFill>
                      </a:endParaRPr>
                    </a:p>
                  </a:txBody>
                  <a:tcPr marL="36000" marR="36000" marT="36000" marB="36000" anchor="ctr"/>
                </a:tc>
                <a:extLst>
                  <a:ext uri="{0D108BD9-81ED-4DB2-BD59-A6C34878D82A}">
                    <a16:rowId xmlns:a16="http://schemas.microsoft.com/office/drawing/2014/main" val="4294325127"/>
                  </a:ext>
                </a:extLst>
              </a:tr>
              <a:tr h="0">
                <a:tc>
                  <a:txBody>
                    <a:bodyPr/>
                    <a:lstStyle/>
                    <a:p>
                      <a:r>
                        <a:rPr lang="en-US" sz="1100" dirty="0"/>
                        <a:t>HR (95%CI)</a:t>
                      </a:r>
                      <a:endParaRPr lang="en-GB" sz="1100" dirty="0">
                        <a:solidFill>
                          <a:schemeClr val="tx1"/>
                        </a:solidFill>
                      </a:endParaRPr>
                    </a:p>
                  </a:txBody>
                  <a:tcPr marL="36000" marR="36000" marT="36000" marB="36000" anchor="ctr"/>
                </a:tc>
                <a:tc gridSpan="2">
                  <a:txBody>
                    <a:bodyPr/>
                    <a:lstStyle/>
                    <a:p>
                      <a:pPr algn="ctr"/>
                      <a:r>
                        <a:rPr lang="en-US" sz="1100" dirty="0"/>
                        <a:t>0.81 (0.67, 0.97)</a:t>
                      </a:r>
                      <a:endParaRPr lang="en-GB" sz="1100" dirty="0">
                        <a:solidFill>
                          <a:schemeClr val="tx1"/>
                        </a:solidFill>
                      </a:endParaRPr>
                    </a:p>
                  </a:txBody>
                  <a:tcPr marL="36000" marR="36000" marT="36000" marB="36000" anchor="ctr"/>
                </a:tc>
                <a:tc hMerge="1">
                  <a:txBody>
                    <a:bodyPr/>
                    <a:lstStyle/>
                    <a:p>
                      <a:pPr algn="ctr"/>
                      <a:endParaRPr lang="en-GB" sz="1400" dirty="0">
                        <a:solidFill>
                          <a:srgbClr val="363636"/>
                        </a:solidFill>
                      </a:endParaRPr>
                    </a:p>
                  </a:txBody>
                  <a:tcPr marL="36000" marR="36000" marT="36000" marB="36000" anchor="ctr"/>
                </a:tc>
                <a:extLst>
                  <a:ext uri="{0D108BD9-81ED-4DB2-BD59-A6C34878D82A}">
                    <a16:rowId xmlns:a16="http://schemas.microsoft.com/office/drawing/2014/main" val="619570030"/>
                  </a:ext>
                </a:extLst>
              </a:tr>
              <a:tr h="0">
                <a:tc>
                  <a:txBody>
                    <a:bodyPr/>
                    <a:lstStyle/>
                    <a:p>
                      <a:r>
                        <a:rPr lang="en-US" sz="1100" dirty="0"/>
                        <a:t>Nominal p-value</a:t>
                      </a:r>
                      <a:endParaRPr lang="en-GB" sz="1100" dirty="0">
                        <a:solidFill>
                          <a:schemeClr val="tx1"/>
                        </a:solidFill>
                      </a:endParaRPr>
                    </a:p>
                  </a:txBody>
                  <a:tcPr marL="36000" marR="36000" marT="36000" marB="36000" anchor="ctr"/>
                </a:tc>
                <a:tc gridSpan="2">
                  <a:txBody>
                    <a:bodyPr/>
                    <a:lstStyle/>
                    <a:p>
                      <a:pPr algn="ctr"/>
                      <a:r>
                        <a:rPr lang="en-US" sz="1100" dirty="0"/>
                        <a:t>0.0200</a:t>
                      </a:r>
                      <a:endParaRPr lang="en-GB" sz="1100" dirty="0">
                        <a:solidFill>
                          <a:schemeClr val="tx1"/>
                        </a:solidFill>
                      </a:endParaRPr>
                    </a:p>
                  </a:txBody>
                  <a:tcPr marL="36000" marR="36000" marT="36000" marB="36000" anchor="ctr"/>
                </a:tc>
                <a:tc hMerge="1">
                  <a:txBody>
                    <a:bodyPr/>
                    <a:lstStyle/>
                    <a:p>
                      <a:pPr algn="ctr"/>
                      <a:endParaRPr lang="en-GB" sz="1400" dirty="0">
                        <a:solidFill>
                          <a:srgbClr val="363636"/>
                        </a:solidFill>
                      </a:endParaRPr>
                    </a:p>
                  </a:txBody>
                  <a:tcPr marL="36000" marR="36000" marT="36000" marB="36000" anchor="ctr"/>
                </a:tc>
                <a:extLst>
                  <a:ext uri="{0D108BD9-81ED-4DB2-BD59-A6C34878D82A}">
                    <a16:rowId xmlns:a16="http://schemas.microsoft.com/office/drawing/2014/main" val="540642899"/>
                  </a:ext>
                </a:extLst>
              </a:tr>
            </a:tbl>
          </a:graphicData>
        </a:graphic>
      </p:graphicFrame>
      <p:cxnSp>
        <p:nvCxnSpPr>
          <p:cNvPr id="176" name="Straight Connector 175">
            <a:extLst>
              <a:ext uri="{FF2B5EF4-FFF2-40B4-BE49-F238E27FC236}">
                <a16:creationId xmlns:a16="http://schemas.microsoft.com/office/drawing/2014/main" id="{D9B02783-584B-AC42-874B-75A9CB128F91}"/>
              </a:ext>
            </a:extLst>
          </p:cNvPr>
          <p:cNvCxnSpPr>
            <a:cxnSpLocks/>
          </p:cNvCxnSpPr>
          <p:nvPr/>
        </p:nvCxnSpPr>
        <p:spPr>
          <a:xfrm>
            <a:off x="10588068" y="3721887"/>
            <a:ext cx="0" cy="3038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4EF5AF9-6258-8942-A22E-FF5A6F72E8A0}"/>
              </a:ext>
            </a:extLst>
          </p:cNvPr>
          <p:cNvCxnSpPr>
            <a:cxnSpLocks/>
          </p:cNvCxnSpPr>
          <p:nvPr/>
        </p:nvCxnSpPr>
        <p:spPr>
          <a:xfrm>
            <a:off x="8066802" y="3182510"/>
            <a:ext cx="0" cy="8335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6" name="object 3">
            <a:extLst>
              <a:ext uri="{FF2B5EF4-FFF2-40B4-BE49-F238E27FC236}">
                <a16:creationId xmlns:a16="http://schemas.microsoft.com/office/drawing/2014/main" id="{F76E0300-601A-3149-ABD7-9FCF23E9A6E7}"/>
              </a:ext>
            </a:extLst>
          </p:cNvPr>
          <p:cNvSpPr/>
          <p:nvPr/>
        </p:nvSpPr>
        <p:spPr>
          <a:xfrm>
            <a:off x="6824146" y="2201317"/>
            <a:ext cx="4582301" cy="1696814"/>
          </a:xfrm>
          <a:custGeom>
            <a:avLst/>
            <a:gdLst/>
            <a:ahLst/>
            <a:cxnLst/>
            <a:rect l="l" t="t" r="r" b="b"/>
            <a:pathLst>
              <a:path w="5806440" h="2150110">
                <a:moveTo>
                  <a:pt x="0" y="0"/>
                </a:moveTo>
                <a:lnTo>
                  <a:pt x="47536" y="0"/>
                </a:lnTo>
                <a:lnTo>
                  <a:pt x="113245" y="65836"/>
                </a:lnTo>
                <a:lnTo>
                  <a:pt x="156591" y="65836"/>
                </a:lnTo>
                <a:lnTo>
                  <a:pt x="211124" y="130149"/>
                </a:lnTo>
                <a:lnTo>
                  <a:pt x="262851" y="130149"/>
                </a:lnTo>
                <a:lnTo>
                  <a:pt x="285229" y="158115"/>
                </a:lnTo>
                <a:lnTo>
                  <a:pt x="349542" y="158115"/>
                </a:lnTo>
                <a:lnTo>
                  <a:pt x="425043" y="204254"/>
                </a:lnTo>
                <a:lnTo>
                  <a:pt x="472579" y="204254"/>
                </a:lnTo>
                <a:lnTo>
                  <a:pt x="539686" y="250393"/>
                </a:lnTo>
                <a:lnTo>
                  <a:pt x="693483" y="395795"/>
                </a:lnTo>
                <a:lnTo>
                  <a:pt x="717257" y="395795"/>
                </a:lnTo>
                <a:lnTo>
                  <a:pt x="777379" y="440537"/>
                </a:lnTo>
                <a:lnTo>
                  <a:pt x="816521" y="517436"/>
                </a:lnTo>
                <a:lnTo>
                  <a:pt x="862660" y="517436"/>
                </a:lnTo>
                <a:lnTo>
                  <a:pt x="917194" y="615302"/>
                </a:lnTo>
                <a:lnTo>
                  <a:pt x="939571" y="615302"/>
                </a:lnTo>
                <a:lnTo>
                  <a:pt x="939571" y="665645"/>
                </a:lnTo>
                <a:lnTo>
                  <a:pt x="1212659" y="969937"/>
                </a:lnTo>
                <a:lnTo>
                  <a:pt x="1225359" y="1022172"/>
                </a:lnTo>
                <a:lnTo>
                  <a:pt x="1280718" y="1075309"/>
                </a:lnTo>
                <a:lnTo>
                  <a:pt x="1334427" y="1075309"/>
                </a:lnTo>
                <a:lnTo>
                  <a:pt x="1432915" y="1169047"/>
                </a:lnTo>
                <a:lnTo>
                  <a:pt x="1432915" y="1243088"/>
                </a:lnTo>
                <a:lnTo>
                  <a:pt x="1459687" y="1243088"/>
                </a:lnTo>
                <a:lnTo>
                  <a:pt x="1459687" y="1266850"/>
                </a:lnTo>
                <a:lnTo>
                  <a:pt x="1476463" y="1266850"/>
                </a:lnTo>
                <a:lnTo>
                  <a:pt x="1476463" y="1311592"/>
                </a:lnTo>
                <a:lnTo>
                  <a:pt x="1497431" y="1311592"/>
                </a:lnTo>
                <a:lnTo>
                  <a:pt x="1497431" y="1333957"/>
                </a:lnTo>
                <a:lnTo>
                  <a:pt x="1537982" y="1333957"/>
                </a:lnTo>
                <a:lnTo>
                  <a:pt x="1560347" y="1368920"/>
                </a:lnTo>
                <a:lnTo>
                  <a:pt x="1577124" y="1368920"/>
                </a:lnTo>
                <a:lnTo>
                  <a:pt x="1577124" y="1387094"/>
                </a:lnTo>
                <a:lnTo>
                  <a:pt x="1628863" y="1387094"/>
                </a:lnTo>
                <a:lnTo>
                  <a:pt x="1707159" y="1440218"/>
                </a:lnTo>
                <a:lnTo>
                  <a:pt x="1707159" y="1471307"/>
                </a:lnTo>
                <a:lnTo>
                  <a:pt x="1781263" y="1471307"/>
                </a:lnTo>
                <a:lnTo>
                  <a:pt x="1781263" y="1505940"/>
                </a:lnTo>
                <a:lnTo>
                  <a:pt x="1842782" y="1505940"/>
                </a:lnTo>
                <a:lnTo>
                  <a:pt x="1842782" y="1539494"/>
                </a:lnTo>
                <a:lnTo>
                  <a:pt x="1888921" y="1539494"/>
                </a:lnTo>
                <a:lnTo>
                  <a:pt x="1888921" y="1552079"/>
                </a:lnTo>
                <a:lnTo>
                  <a:pt x="1939251" y="1552079"/>
                </a:lnTo>
                <a:lnTo>
                  <a:pt x="1939251" y="1566062"/>
                </a:lnTo>
                <a:lnTo>
                  <a:pt x="1999373" y="1566062"/>
                </a:lnTo>
                <a:lnTo>
                  <a:pt x="1999373" y="1584236"/>
                </a:lnTo>
                <a:lnTo>
                  <a:pt x="2059495" y="1584236"/>
                </a:lnTo>
                <a:lnTo>
                  <a:pt x="2059495" y="1607997"/>
                </a:lnTo>
                <a:lnTo>
                  <a:pt x="2093048" y="1628978"/>
                </a:lnTo>
                <a:lnTo>
                  <a:pt x="2107031" y="1628978"/>
                </a:lnTo>
                <a:lnTo>
                  <a:pt x="2107031" y="1651342"/>
                </a:lnTo>
                <a:lnTo>
                  <a:pt x="2169947" y="1651342"/>
                </a:lnTo>
                <a:lnTo>
                  <a:pt x="2169947" y="1666722"/>
                </a:lnTo>
                <a:lnTo>
                  <a:pt x="2213292" y="1666722"/>
                </a:lnTo>
                <a:lnTo>
                  <a:pt x="2266416" y="1666722"/>
                </a:lnTo>
                <a:lnTo>
                  <a:pt x="2266416" y="1687702"/>
                </a:lnTo>
                <a:lnTo>
                  <a:pt x="2332139" y="1687702"/>
                </a:lnTo>
                <a:lnTo>
                  <a:pt x="2332139" y="1712861"/>
                </a:lnTo>
                <a:lnTo>
                  <a:pt x="2382469" y="1712861"/>
                </a:lnTo>
                <a:lnTo>
                  <a:pt x="2382469" y="1720735"/>
                </a:lnTo>
                <a:lnTo>
                  <a:pt x="2416721" y="1720735"/>
                </a:lnTo>
                <a:lnTo>
                  <a:pt x="2416721" y="1738033"/>
                </a:lnTo>
                <a:lnTo>
                  <a:pt x="2481211" y="1738033"/>
                </a:lnTo>
                <a:lnTo>
                  <a:pt x="2506903" y="1738033"/>
                </a:lnTo>
                <a:lnTo>
                  <a:pt x="2553563" y="1738033"/>
                </a:lnTo>
                <a:lnTo>
                  <a:pt x="2553563" y="1754809"/>
                </a:lnTo>
                <a:lnTo>
                  <a:pt x="2596032" y="1754809"/>
                </a:lnTo>
                <a:lnTo>
                  <a:pt x="2596032" y="1768436"/>
                </a:lnTo>
                <a:lnTo>
                  <a:pt x="2620683" y="1768436"/>
                </a:lnTo>
                <a:lnTo>
                  <a:pt x="2620683" y="1781556"/>
                </a:lnTo>
                <a:lnTo>
                  <a:pt x="2650045" y="1781556"/>
                </a:lnTo>
                <a:lnTo>
                  <a:pt x="2650045" y="1791512"/>
                </a:lnTo>
                <a:lnTo>
                  <a:pt x="2747035" y="1791512"/>
                </a:lnTo>
                <a:lnTo>
                  <a:pt x="2747035" y="1814055"/>
                </a:lnTo>
                <a:lnTo>
                  <a:pt x="2771152" y="1814055"/>
                </a:lnTo>
                <a:lnTo>
                  <a:pt x="2771152" y="1827695"/>
                </a:lnTo>
                <a:lnTo>
                  <a:pt x="2820441" y="1827695"/>
                </a:lnTo>
                <a:lnTo>
                  <a:pt x="2831973" y="1827695"/>
                </a:lnTo>
                <a:lnTo>
                  <a:pt x="2831973" y="1839226"/>
                </a:lnTo>
                <a:lnTo>
                  <a:pt x="2861335" y="1839226"/>
                </a:lnTo>
                <a:lnTo>
                  <a:pt x="2877070" y="1839226"/>
                </a:lnTo>
                <a:lnTo>
                  <a:pt x="2877070" y="1852853"/>
                </a:lnTo>
                <a:lnTo>
                  <a:pt x="2903804" y="1852853"/>
                </a:lnTo>
                <a:lnTo>
                  <a:pt x="2903804" y="1864918"/>
                </a:lnTo>
                <a:lnTo>
                  <a:pt x="2915348" y="1864918"/>
                </a:lnTo>
                <a:lnTo>
                  <a:pt x="2915348" y="1878025"/>
                </a:lnTo>
                <a:lnTo>
                  <a:pt x="2938411" y="1878025"/>
                </a:lnTo>
                <a:lnTo>
                  <a:pt x="2938411" y="1886407"/>
                </a:lnTo>
                <a:lnTo>
                  <a:pt x="3010763" y="1886407"/>
                </a:lnTo>
                <a:lnTo>
                  <a:pt x="3010763" y="1908962"/>
                </a:lnTo>
                <a:lnTo>
                  <a:pt x="3104616" y="1908962"/>
                </a:lnTo>
                <a:lnTo>
                  <a:pt x="3104616" y="1926780"/>
                </a:lnTo>
                <a:lnTo>
                  <a:pt x="3117723" y="1926780"/>
                </a:lnTo>
                <a:lnTo>
                  <a:pt x="3117723" y="1945132"/>
                </a:lnTo>
                <a:lnTo>
                  <a:pt x="3131883" y="1945132"/>
                </a:lnTo>
                <a:lnTo>
                  <a:pt x="3131883" y="1958771"/>
                </a:lnTo>
                <a:lnTo>
                  <a:pt x="3195853" y="1958771"/>
                </a:lnTo>
                <a:lnTo>
                  <a:pt x="3273971" y="1958771"/>
                </a:lnTo>
                <a:lnTo>
                  <a:pt x="3273971" y="1973452"/>
                </a:lnTo>
                <a:lnTo>
                  <a:pt x="3332175" y="1973452"/>
                </a:lnTo>
                <a:lnTo>
                  <a:pt x="3332175" y="1982889"/>
                </a:lnTo>
                <a:lnTo>
                  <a:pt x="3365728" y="1982889"/>
                </a:lnTo>
                <a:lnTo>
                  <a:pt x="3365728" y="2005952"/>
                </a:lnTo>
                <a:lnTo>
                  <a:pt x="3441230" y="2005952"/>
                </a:lnTo>
                <a:lnTo>
                  <a:pt x="3441230" y="2019592"/>
                </a:lnTo>
                <a:lnTo>
                  <a:pt x="3465347" y="2019592"/>
                </a:lnTo>
                <a:lnTo>
                  <a:pt x="3465347" y="2032165"/>
                </a:lnTo>
                <a:lnTo>
                  <a:pt x="3493135" y="2032165"/>
                </a:lnTo>
                <a:lnTo>
                  <a:pt x="3493135" y="2053666"/>
                </a:lnTo>
                <a:lnTo>
                  <a:pt x="3537699" y="2053666"/>
                </a:lnTo>
                <a:lnTo>
                  <a:pt x="3551326" y="2053666"/>
                </a:lnTo>
                <a:lnTo>
                  <a:pt x="3551326" y="2065197"/>
                </a:lnTo>
                <a:lnTo>
                  <a:pt x="3578593" y="2065197"/>
                </a:lnTo>
                <a:lnTo>
                  <a:pt x="3592753" y="2065197"/>
                </a:lnTo>
                <a:lnTo>
                  <a:pt x="3592753" y="2077783"/>
                </a:lnTo>
                <a:lnTo>
                  <a:pt x="3658285" y="2077783"/>
                </a:lnTo>
                <a:lnTo>
                  <a:pt x="3658285" y="2089315"/>
                </a:lnTo>
                <a:lnTo>
                  <a:pt x="3703904" y="2089315"/>
                </a:lnTo>
                <a:lnTo>
                  <a:pt x="3703904" y="2101380"/>
                </a:lnTo>
                <a:lnTo>
                  <a:pt x="3826598" y="2101380"/>
                </a:lnTo>
                <a:lnTo>
                  <a:pt x="3826598" y="2108200"/>
                </a:lnTo>
                <a:lnTo>
                  <a:pt x="4157433" y="2108200"/>
                </a:lnTo>
                <a:lnTo>
                  <a:pt x="4157433" y="2117636"/>
                </a:lnTo>
                <a:lnTo>
                  <a:pt x="4294276" y="2117636"/>
                </a:lnTo>
                <a:lnTo>
                  <a:pt x="4294276" y="2130742"/>
                </a:lnTo>
                <a:lnTo>
                  <a:pt x="4437418" y="2130742"/>
                </a:lnTo>
                <a:lnTo>
                  <a:pt x="4437418" y="2138603"/>
                </a:lnTo>
                <a:lnTo>
                  <a:pt x="4664443" y="2138603"/>
                </a:lnTo>
                <a:lnTo>
                  <a:pt x="4664443" y="2149614"/>
                </a:lnTo>
                <a:lnTo>
                  <a:pt x="5806389" y="2149614"/>
                </a:lnTo>
              </a:path>
            </a:pathLst>
          </a:custGeom>
          <a:ln w="25400">
            <a:solidFill>
              <a:schemeClr val="accent2"/>
            </a:solidFill>
          </a:ln>
        </p:spPr>
        <p:txBody>
          <a:bodyPr wrap="square" lIns="0" tIns="0" rIns="0" bIns="0" rtlCol="0"/>
          <a:lstStyle/>
          <a:p>
            <a:endParaRPr dirty="0"/>
          </a:p>
        </p:txBody>
      </p:sp>
      <p:sp>
        <p:nvSpPr>
          <p:cNvPr id="217" name="object 4">
            <a:extLst>
              <a:ext uri="{FF2B5EF4-FFF2-40B4-BE49-F238E27FC236}">
                <a16:creationId xmlns:a16="http://schemas.microsoft.com/office/drawing/2014/main" id="{51E3C735-87E3-FE47-A848-76993267B3B4}"/>
              </a:ext>
            </a:extLst>
          </p:cNvPr>
          <p:cNvSpPr/>
          <p:nvPr/>
        </p:nvSpPr>
        <p:spPr>
          <a:xfrm>
            <a:off x="10407975" y="3858357"/>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18" name="object 5">
            <a:extLst>
              <a:ext uri="{FF2B5EF4-FFF2-40B4-BE49-F238E27FC236}">
                <a16:creationId xmlns:a16="http://schemas.microsoft.com/office/drawing/2014/main" id="{42F173D7-9333-364C-8293-1037B1EBC4C1}"/>
              </a:ext>
            </a:extLst>
          </p:cNvPr>
          <p:cNvSpPr/>
          <p:nvPr/>
        </p:nvSpPr>
        <p:spPr>
          <a:xfrm>
            <a:off x="10403088" y="3857611"/>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19" name="object 6">
            <a:extLst>
              <a:ext uri="{FF2B5EF4-FFF2-40B4-BE49-F238E27FC236}">
                <a16:creationId xmlns:a16="http://schemas.microsoft.com/office/drawing/2014/main" id="{27357464-7C2F-7E42-862F-9FB952A05B9F}"/>
              </a:ext>
            </a:extLst>
          </p:cNvPr>
          <p:cNvSpPr/>
          <p:nvPr/>
        </p:nvSpPr>
        <p:spPr>
          <a:xfrm>
            <a:off x="8532754" y="3481087"/>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0" name="object 7">
            <a:extLst>
              <a:ext uri="{FF2B5EF4-FFF2-40B4-BE49-F238E27FC236}">
                <a16:creationId xmlns:a16="http://schemas.microsoft.com/office/drawing/2014/main" id="{0FA70F76-DB3A-8F42-80F6-BC18DC7C6B76}"/>
              </a:ext>
            </a:extLst>
          </p:cNvPr>
          <p:cNvSpPr/>
          <p:nvPr/>
        </p:nvSpPr>
        <p:spPr>
          <a:xfrm>
            <a:off x="8527871" y="3480333"/>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21" name="object 8">
            <a:extLst>
              <a:ext uri="{FF2B5EF4-FFF2-40B4-BE49-F238E27FC236}">
                <a16:creationId xmlns:a16="http://schemas.microsoft.com/office/drawing/2014/main" id="{D41624B1-89A7-0047-A1A6-20FBB499DD09}"/>
              </a:ext>
            </a:extLst>
          </p:cNvPr>
          <p:cNvSpPr/>
          <p:nvPr/>
        </p:nvSpPr>
        <p:spPr>
          <a:xfrm>
            <a:off x="8147117" y="3296987"/>
            <a:ext cx="0" cy="65146"/>
          </a:xfrm>
          <a:custGeom>
            <a:avLst/>
            <a:gdLst/>
            <a:ahLst/>
            <a:cxnLst/>
            <a:rect l="l" t="t" r="r" b="b"/>
            <a:pathLst>
              <a:path h="82550">
                <a:moveTo>
                  <a:pt x="0" y="0"/>
                </a:moveTo>
                <a:lnTo>
                  <a:pt x="0" y="81978"/>
                </a:lnTo>
              </a:path>
            </a:pathLst>
          </a:custGeom>
          <a:ln w="6350">
            <a:solidFill>
              <a:srgbClr val="F3702A"/>
            </a:solidFill>
          </a:ln>
        </p:spPr>
        <p:txBody>
          <a:bodyPr wrap="square" lIns="0" tIns="0" rIns="0" bIns="0" rtlCol="0"/>
          <a:lstStyle/>
          <a:p>
            <a:endParaRPr/>
          </a:p>
        </p:txBody>
      </p:sp>
      <p:sp>
        <p:nvSpPr>
          <p:cNvPr id="222" name="object 9">
            <a:extLst>
              <a:ext uri="{FF2B5EF4-FFF2-40B4-BE49-F238E27FC236}">
                <a16:creationId xmlns:a16="http://schemas.microsoft.com/office/drawing/2014/main" id="{F9B2649E-2212-AB49-A3A0-2A7C2827B2D6}"/>
              </a:ext>
            </a:extLst>
          </p:cNvPr>
          <p:cNvSpPr/>
          <p:nvPr/>
        </p:nvSpPr>
        <p:spPr>
          <a:xfrm>
            <a:off x="8142224" y="3296239"/>
            <a:ext cx="10023" cy="66650"/>
          </a:xfrm>
          <a:custGeom>
            <a:avLst/>
            <a:gdLst/>
            <a:ahLst/>
            <a:cxnLst/>
            <a:rect l="l" t="t" r="r" b="b"/>
            <a:pathLst>
              <a:path w="12700" h="84454">
                <a:moveTo>
                  <a:pt x="12395" y="81991"/>
                </a:moveTo>
                <a:lnTo>
                  <a:pt x="0" y="81991"/>
                </a:lnTo>
                <a:lnTo>
                  <a:pt x="0" y="83883"/>
                </a:lnTo>
                <a:lnTo>
                  <a:pt x="12395" y="83883"/>
                </a:lnTo>
                <a:lnTo>
                  <a:pt x="12395" y="81991"/>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23" name="object 10">
            <a:extLst>
              <a:ext uri="{FF2B5EF4-FFF2-40B4-BE49-F238E27FC236}">
                <a16:creationId xmlns:a16="http://schemas.microsoft.com/office/drawing/2014/main" id="{6D61F4C5-21B4-1245-80F2-AAE7FC6B3659}"/>
              </a:ext>
            </a:extLst>
          </p:cNvPr>
          <p:cNvSpPr/>
          <p:nvPr/>
        </p:nvSpPr>
        <p:spPr>
          <a:xfrm>
            <a:off x="10533763" y="3868380"/>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4" name="object 11">
            <a:extLst>
              <a:ext uri="{FF2B5EF4-FFF2-40B4-BE49-F238E27FC236}">
                <a16:creationId xmlns:a16="http://schemas.microsoft.com/office/drawing/2014/main" id="{D6130911-EB7A-C94E-9AE2-8BE3ACD6313E}"/>
              </a:ext>
            </a:extLst>
          </p:cNvPr>
          <p:cNvSpPr/>
          <p:nvPr/>
        </p:nvSpPr>
        <p:spPr>
          <a:xfrm>
            <a:off x="10528880" y="3867634"/>
            <a:ext cx="10023" cy="66650"/>
          </a:xfrm>
          <a:custGeom>
            <a:avLst/>
            <a:gdLst/>
            <a:ahLst/>
            <a:cxnLst/>
            <a:rect l="l" t="t" r="r" b="b"/>
            <a:pathLst>
              <a:path w="12700" h="84454">
                <a:moveTo>
                  <a:pt x="12382" y="81978"/>
                </a:moveTo>
                <a:lnTo>
                  <a:pt x="0" y="81978"/>
                </a:lnTo>
                <a:lnTo>
                  <a:pt x="0" y="83883"/>
                </a:lnTo>
                <a:lnTo>
                  <a:pt x="12382" y="83883"/>
                </a:lnTo>
                <a:lnTo>
                  <a:pt x="12382" y="81978"/>
                </a:lnTo>
                <a:close/>
              </a:path>
              <a:path w="12700" h="84454">
                <a:moveTo>
                  <a:pt x="12382" y="0"/>
                </a:moveTo>
                <a:lnTo>
                  <a:pt x="0" y="0"/>
                </a:lnTo>
                <a:lnTo>
                  <a:pt x="0" y="1905"/>
                </a:lnTo>
                <a:lnTo>
                  <a:pt x="12382" y="1905"/>
                </a:lnTo>
                <a:lnTo>
                  <a:pt x="12382" y="0"/>
                </a:lnTo>
                <a:close/>
              </a:path>
            </a:pathLst>
          </a:custGeom>
          <a:solidFill>
            <a:srgbClr val="F3702A"/>
          </a:solidFill>
        </p:spPr>
        <p:txBody>
          <a:bodyPr wrap="square" lIns="0" tIns="0" rIns="0" bIns="0" rtlCol="0"/>
          <a:lstStyle/>
          <a:p>
            <a:endParaRPr/>
          </a:p>
        </p:txBody>
      </p:sp>
      <p:sp>
        <p:nvSpPr>
          <p:cNvPr id="225" name="object 12">
            <a:extLst>
              <a:ext uri="{FF2B5EF4-FFF2-40B4-BE49-F238E27FC236}">
                <a16:creationId xmlns:a16="http://schemas.microsoft.com/office/drawing/2014/main" id="{DDE05C44-3338-F542-9682-D6F9A98752AD}"/>
              </a:ext>
            </a:extLst>
          </p:cNvPr>
          <p:cNvSpPr/>
          <p:nvPr/>
        </p:nvSpPr>
        <p:spPr>
          <a:xfrm>
            <a:off x="10692652"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6" name="object 13">
            <a:extLst>
              <a:ext uri="{FF2B5EF4-FFF2-40B4-BE49-F238E27FC236}">
                <a16:creationId xmlns:a16="http://schemas.microsoft.com/office/drawing/2014/main" id="{C833F83A-B8DF-AE48-B17F-8D05D8CB084B}"/>
              </a:ext>
            </a:extLst>
          </p:cNvPr>
          <p:cNvSpPr/>
          <p:nvPr/>
        </p:nvSpPr>
        <p:spPr>
          <a:xfrm>
            <a:off x="10687767"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27" name="object 14">
            <a:extLst>
              <a:ext uri="{FF2B5EF4-FFF2-40B4-BE49-F238E27FC236}">
                <a16:creationId xmlns:a16="http://schemas.microsoft.com/office/drawing/2014/main" id="{6B6B1956-1985-9D4F-B54D-828523B93FED}"/>
              </a:ext>
            </a:extLst>
          </p:cNvPr>
          <p:cNvSpPr/>
          <p:nvPr/>
        </p:nvSpPr>
        <p:spPr>
          <a:xfrm>
            <a:off x="10752235"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28" name="object 15">
            <a:extLst>
              <a:ext uri="{FF2B5EF4-FFF2-40B4-BE49-F238E27FC236}">
                <a16:creationId xmlns:a16="http://schemas.microsoft.com/office/drawing/2014/main" id="{F785E058-E1B6-954B-9D15-1709F0FCCD1A}"/>
              </a:ext>
            </a:extLst>
          </p:cNvPr>
          <p:cNvSpPr/>
          <p:nvPr/>
        </p:nvSpPr>
        <p:spPr>
          <a:xfrm>
            <a:off x="10747351"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29" name="object 16">
            <a:extLst>
              <a:ext uri="{FF2B5EF4-FFF2-40B4-BE49-F238E27FC236}">
                <a16:creationId xmlns:a16="http://schemas.microsoft.com/office/drawing/2014/main" id="{A0E511DE-7205-BB4E-BD49-6A4D17FA2E90}"/>
              </a:ext>
            </a:extLst>
          </p:cNvPr>
          <p:cNvSpPr/>
          <p:nvPr/>
        </p:nvSpPr>
        <p:spPr>
          <a:xfrm>
            <a:off x="10800232"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0" name="object 17">
            <a:extLst>
              <a:ext uri="{FF2B5EF4-FFF2-40B4-BE49-F238E27FC236}">
                <a16:creationId xmlns:a16="http://schemas.microsoft.com/office/drawing/2014/main" id="{23F79290-699D-5D4F-A918-ADC705942AD2}"/>
              </a:ext>
            </a:extLst>
          </p:cNvPr>
          <p:cNvSpPr/>
          <p:nvPr/>
        </p:nvSpPr>
        <p:spPr>
          <a:xfrm>
            <a:off x="10795349"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31" name="object 18">
            <a:extLst>
              <a:ext uri="{FF2B5EF4-FFF2-40B4-BE49-F238E27FC236}">
                <a16:creationId xmlns:a16="http://schemas.microsoft.com/office/drawing/2014/main" id="{29B012BF-9C01-984F-8952-7BA3DC7C99D9}"/>
              </a:ext>
            </a:extLst>
          </p:cNvPr>
          <p:cNvSpPr/>
          <p:nvPr/>
        </p:nvSpPr>
        <p:spPr>
          <a:xfrm>
            <a:off x="1105511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2" name="object 19">
            <a:extLst>
              <a:ext uri="{FF2B5EF4-FFF2-40B4-BE49-F238E27FC236}">
                <a16:creationId xmlns:a16="http://schemas.microsoft.com/office/drawing/2014/main" id="{3874E9DA-D047-AE4A-8587-B737CDD4CA8A}"/>
              </a:ext>
            </a:extLst>
          </p:cNvPr>
          <p:cNvSpPr/>
          <p:nvPr/>
        </p:nvSpPr>
        <p:spPr>
          <a:xfrm>
            <a:off x="1105023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3" name="object 20">
            <a:extLst>
              <a:ext uri="{FF2B5EF4-FFF2-40B4-BE49-F238E27FC236}">
                <a16:creationId xmlns:a16="http://schemas.microsoft.com/office/drawing/2014/main" id="{458FDEC2-5939-294D-9C8F-18F2FB6B005B}"/>
              </a:ext>
            </a:extLst>
          </p:cNvPr>
          <p:cNvSpPr/>
          <p:nvPr/>
        </p:nvSpPr>
        <p:spPr>
          <a:xfrm>
            <a:off x="11084909"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4" name="object 21">
            <a:extLst>
              <a:ext uri="{FF2B5EF4-FFF2-40B4-BE49-F238E27FC236}">
                <a16:creationId xmlns:a16="http://schemas.microsoft.com/office/drawing/2014/main" id="{1A19B4F6-E9A7-9F4A-8A38-1CE544280261}"/>
              </a:ext>
            </a:extLst>
          </p:cNvPr>
          <p:cNvSpPr/>
          <p:nvPr/>
        </p:nvSpPr>
        <p:spPr>
          <a:xfrm>
            <a:off x="11080029"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5" name="object 22">
            <a:extLst>
              <a:ext uri="{FF2B5EF4-FFF2-40B4-BE49-F238E27FC236}">
                <a16:creationId xmlns:a16="http://schemas.microsoft.com/office/drawing/2014/main" id="{076C1A0E-C8BF-234B-895F-F19C908F81BF}"/>
              </a:ext>
            </a:extLst>
          </p:cNvPr>
          <p:cNvSpPr/>
          <p:nvPr/>
        </p:nvSpPr>
        <p:spPr>
          <a:xfrm>
            <a:off x="1115276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6" name="object 23">
            <a:extLst>
              <a:ext uri="{FF2B5EF4-FFF2-40B4-BE49-F238E27FC236}">
                <a16:creationId xmlns:a16="http://schemas.microsoft.com/office/drawing/2014/main" id="{65641D89-F321-A345-9953-1781118640EE}"/>
              </a:ext>
            </a:extLst>
          </p:cNvPr>
          <p:cNvSpPr/>
          <p:nvPr/>
        </p:nvSpPr>
        <p:spPr>
          <a:xfrm>
            <a:off x="1114788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7" name="object 24">
            <a:extLst>
              <a:ext uri="{FF2B5EF4-FFF2-40B4-BE49-F238E27FC236}">
                <a16:creationId xmlns:a16="http://schemas.microsoft.com/office/drawing/2014/main" id="{98A7D04D-15FE-6843-B3AA-480D6F5077C7}"/>
              </a:ext>
            </a:extLst>
          </p:cNvPr>
          <p:cNvSpPr/>
          <p:nvPr/>
        </p:nvSpPr>
        <p:spPr>
          <a:xfrm>
            <a:off x="11184214"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38" name="object 25">
            <a:extLst>
              <a:ext uri="{FF2B5EF4-FFF2-40B4-BE49-F238E27FC236}">
                <a16:creationId xmlns:a16="http://schemas.microsoft.com/office/drawing/2014/main" id="{81C68907-5538-3345-934A-64534F6EFB41}"/>
              </a:ext>
            </a:extLst>
          </p:cNvPr>
          <p:cNvSpPr/>
          <p:nvPr/>
        </p:nvSpPr>
        <p:spPr>
          <a:xfrm>
            <a:off x="11179332"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39" name="object 26">
            <a:extLst>
              <a:ext uri="{FF2B5EF4-FFF2-40B4-BE49-F238E27FC236}">
                <a16:creationId xmlns:a16="http://schemas.microsoft.com/office/drawing/2014/main" id="{05471ADE-FD87-0A45-9D4D-12FD9A2A38B7}"/>
              </a:ext>
            </a:extLst>
          </p:cNvPr>
          <p:cNvSpPr/>
          <p:nvPr/>
        </p:nvSpPr>
        <p:spPr>
          <a:xfrm>
            <a:off x="11265314"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0" name="object 27">
            <a:extLst>
              <a:ext uri="{FF2B5EF4-FFF2-40B4-BE49-F238E27FC236}">
                <a16:creationId xmlns:a16="http://schemas.microsoft.com/office/drawing/2014/main" id="{5CBA4AB4-89F2-0B4C-895D-B5AD6701D103}"/>
              </a:ext>
            </a:extLst>
          </p:cNvPr>
          <p:cNvSpPr/>
          <p:nvPr/>
        </p:nvSpPr>
        <p:spPr>
          <a:xfrm>
            <a:off x="11260435"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41" name="object 28">
            <a:extLst>
              <a:ext uri="{FF2B5EF4-FFF2-40B4-BE49-F238E27FC236}">
                <a16:creationId xmlns:a16="http://schemas.microsoft.com/office/drawing/2014/main" id="{2E7C96CA-CD92-FD4D-8E80-D91E7FF31F94}"/>
              </a:ext>
            </a:extLst>
          </p:cNvPr>
          <p:cNvSpPr/>
          <p:nvPr/>
        </p:nvSpPr>
        <p:spPr>
          <a:xfrm>
            <a:off x="11369585"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2" name="object 29">
            <a:extLst>
              <a:ext uri="{FF2B5EF4-FFF2-40B4-BE49-F238E27FC236}">
                <a16:creationId xmlns:a16="http://schemas.microsoft.com/office/drawing/2014/main" id="{66938B38-7ADF-974A-BF97-D281FF28F519}"/>
              </a:ext>
            </a:extLst>
          </p:cNvPr>
          <p:cNvSpPr/>
          <p:nvPr/>
        </p:nvSpPr>
        <p:spPr>
          <a:xfrm>
            <a:off x="11364699" y="3864648"/>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F3702A"/>
          </a:solidFill>
        </p:spPr>
        <p:txBody>
          <a:bodyPr wrap="square" lIns="0" tIns="0" rIns="0" bIns="0" rtlCol="0"/>
          <a:lstStyle/>
          <a:p>
            <a:endParaRPr/>
          </a:p>
        </p:txBody>
      </p:sp>
      <p:sp>
        <p:nvSpPr>
          <p:cNvPr id="243" name="object 30">
            <a:extLst>
              <a:ext uri="{FF2B5EF4-FFF2-40B4-BE49-F238E27FC236}">
                <a16:creationId xmlns:a16="http://schemas.microsoft.com/office/drawing/2014/main" id="{3393C4CC-FFB4-DD4A-B38A-4282F9732F5F}"/>
              </a:ext>
            </a:extLst>
          </p:cNvPr>
          <p:cNvSpPr/>
          <p:nvPr/>
        </p:nvSpPr>
        <p:spPr>
          <a:xfrm>
            <a:off x="11348068" y="3865391"/>
            <a:ext cx="0" cy="65146"/>
          </a:xfrm>
          <a:custGeom>
            <a:avLst/>
            <a:gdLst/>
            <a:ahLst/>
            <a:cxnLst/>
            <a:rect l="l" t="t" r="r" b="b"/>
            <a:pathLst>
              <a:path h="82550">
                <a:moveTo>
                  <a:pt x="0" y="0"/>
                </a:moveTo>
                <a:lnTo>
                  <a:pt x="0" y="81991"/>
                </a:lnTo>
              </a:path>
            </a:pathLst>
          </a:custGeom>
          <a:ln w="6350">
            <a:solidFill>
              <a:srgbClr val="F3702A"/>
            </a:solidFill>
          </a:ln>
        </p:spPr>
        <p:txBody>
          <a:bodyPr wrap="square" lIns="0" tIns="0" rIns="0" bIns="0" rtlCol="0"/>
          <a:lstStyle/>
          <a:p>
            <a:endParaRPr/>
          </a:p>
        </p:txBody>
      </p:sp>
      <p:sp>
        <p:nvSpPr>
          <p:cNvPr id="244" name="object 31">
            <a:extLst>
              <a:ext uri="{FF2B5EF4-FFF2-40B4-BE49-F238E27FC236}">
                <a16:creationId xmlns:a16="http://schemas.microsoft.com/office/drawing/2014/main" id="{213FABC2-4545-9F46-AD02-59E0E4C2A6A4}"/>
              </a:ext>
            </a:extLst>
          </p:cNvPr>
          <p:cNvSpPr/>
          <p:nvPr/>
        </p:nvSpPr>
        <p:spPr>
          <a:xfrm>
            <a:off x="11343181" y="3864648"/>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F3702A"/>
          </a:solidFill>
        </p:spPr>
        <p:txBody>
          <a:bodyPr wrap="square" lIns="0" tIns="0" rIns="0" bIns="0" rtlCol="0"/>
          <a:lstStyle/>
          <a:p>
            <a:endParaRPr/>
          </a:p>
        </p:txBody>
      </p:sp>
      <p:sp>
        <p:nvSpPr>
          <p:cNvPr id="245" name="object 32">
            <a:extLst>
              <a:ext uri="{FF2B5EF4-FFF2-40B4-BE49-F238E27FC236}">
                <a16:creationId xmlns:a16="http://schemas.microsoft.com/office/drawing/2014/main" id="{996F9145-D749-144E-A4E9-167EC6BE6721}"/>
              </a:ext>
            </a:extLst>
          </p:cNvPr>
          <p:cNvSpPr/>
          <p:nvPr/>
        </p:nvSpPr>
        <p:spPr>
          <a:xfrm>
            <a:off x="6806584" y="2201317"/>
            <a:ext cx="4926575" cy="1553993"/>
          </a:xfrm>
          <a:custGeom>
            <a:avLst/>
            <a:gdLst/>
            <a:ahLst/>
            <a:cxnLst/>
            <a:rect l="l" t="t" r="r" b="b"/>
            <a:pathLst>
              <a:path w="6242684" h="1969135">
                <a:moveTo>
                  <a:pt x="0" y="0"/>
                </a:moveTo>
                <a:lnTo>
                  <a:pt x="40424" y="0"/>
                </a:lnTo>
                <a:lnTo>
                  <a:pt x="76784" y="35064"/>
                </a:lnTo>
                <a:lnTo>
                  <a:pt x="104749" y="65836"/>
                </a:lnTo>
                <a:lnTo>
                  <a:pt x="135509" y="65836"/>
                </a:lnTo>
                <a:lnTo>
                  <a:pt x="174650" y="85407"/>
                </a:lnTo>
                <a:lnTo>
                  <a:pt x="199821" y="85407"/>
                </a:lnTo>
                <a:lnTo>
                  <a:pt x="199821" y="116166"/>
                </a:lnTo>
                <a:lnTo>
                  <a:pt x="233375" y="130149"/>
                </a:lnTo>
                <a:lnTo>
                  <a:pt x="266928" y="130149"/>
                </a:lnTo>
                <a:lnTo>
                  <a:pt x="289306" y="172085"/>
                </a:lnTo>
                <a:lnTo>
                  <a:pt x="328447" y="202844"/>
                </a:lnTo>
                <a:lnTo>
                  <a:pt x="359206" y="230809"/>
                </a:lnTo>
                <a:lnTo>
                  <a:pt x="420725" y="230809"/>
                </a:lnTo>
                <a:lnTo>
                  <a:pt x="420725" y="255981"/>
                </a:lnTo>
                <a:lnTo>
                  <a:pt x="493433" y="255981"/>
                </a:lnTo>
                <a:lnTo>
                  <a:pt x="493433" y="286740"/>
                </a:lnTo>
                <a:lnTo>
                  <a:pt x="552157" y="286740"/>
                </a:lnTo>
                <a:lnTo>
                  <a:pt x="929665" y="655853"/>
                </a:lnTo>
                <a:lnTo>
                  <a:pt x="1061085" y="832027"/>
                </a:lnTo>
                <a:lnTo>
                  <a:pt x="1114221" y="832027"/>
                </a:lnTo>
                <a:lnTo>
                  <a:pt x="1279207" y="1002601"/>
                </a:lnTo>
                <a:lnTo>
                  <a:pt x="1315554" y="1002601"/>
                </a:lnTo>
                <a:lnTo>
                  <a:pt x="1315554" y="1036154"/>
                </a:lnTo>
                <a:lnTo>
                  <a:pt x="1547647" y="1257058"/>
                </a:lnTo>
                <a:lnTo>
                  <a:pt x="1603578" y="1257058"/>
                </a:lnTo>
                <a:lnTo>
                  <a:pt x="1603578" y="1293418"/>
                </a:lnTo>
                <a:lnTo>
                  <a:pt x="1649717" y="1293418"/>
                </a:lnTo>
                <a:lnTo>
                  <a:pt x="1677682" y="1312989"/>
                </a:lnTo>
                <a:lnTo>
                  <a:pt x="1736394" y="1312989"/>
                </a:lnTo>
                <a:lnTo>
                  <a:pt x="1811896" y="1380109"/>
                </a:lnTo>
                <a:lnTo>
                  <a:pt x="1846859" y="1380109"/>
                </a:lnTo>
                <a:lnTo>
                  <a:pt x="1880412" y="1406664"/>
                </a:lnTo>
                <a:lnTo>
                  <a:pt x="1937740" y="1406664"/>
                </a:lnTo>
                <a:lnTo>
                  <a:pt x="1937740" y="1430439"/>
                </a:lnTo>
                <a:lnTo>
                  <a:pt x="1975485" y="1430439"/>
                </a:lnTo>
                <a:lnTo>
                  <a:pt x="1975485" y="1451406"/>
                </a:lnTo>
                <a:lnTo>
                  <a:pt x="1995055" y="1471307"/>
                </a:lnTo>
                <a:lnTo>
                  <a:pt x="2044001" y="1471307"/>
                </a:lnTo>
                <a:lnTo>
                  <a:pt x="2067763" y="1484960"/>
                </a:lnTo>
                <a:lnTo>
                  <a:pt x="2111108" y="1484960"/>
                </a:lnTo>
                <a:lnTo>
                  <a:pt x="2111108" y="1500339"/>
                </a:lnTo>
                <a:lnTo>
                  <a:pt x="2168436" y="1500339"/>
                </a:lnTo>
                <a:lnTo>
                  <a:pt x="2178215" y="1518526"/>
                </a:lnTo>
                <a:lnTo>
                  <a:pt x="2250922" y="1518526"/>
                </a:lnTo>
                <a:lnTo>
                  <a:pt x="2308250" y="1549285"/>
                </a:lnTo>
                <a:lnTo>
                  <a:pt x="2308250" y="1567459"/>
                </a:lnTo>
                <a:lnTo>
                  <a:pt x="2404719" y="1567459"/>
                </a:lnTo>
                <a:lnTo>
                  <a:pt x="2404719" y="1585633"/>
                </a:lnTo>
                <a:lnTo>
                  <a:pt x="2467635" y="1585633"/>
                </a:lnTo>
                <a:lnTo>
                  <a:pt x="2467635" y="1605203"/>
                </a:lnTo>
                <a:lnTo>
                  <a:pt x="2603258" y="1605203"/>
                </a:lnTo>
                <a:lnTo>
                  <a:pt x="2675966" y="1638757"/>
                </a:lnTo>
                <a:lnTo>
                  <a:pt x="2695536" y="1638757"/>
                </a:lnTo>
                <a:lnTo>
                  <a:pt x="2695536" y="1658340"/>
                </a:lnTo>
                <a:lnTo>
                  <a:pt x="2751467" y="1658340"/>
                </a:lnTo>
                <a:lnTo>
                  <a:pt x="2761259" y="1669516"/>
                </a:lnTo>
                <a:lnTo>
                  <a:pt x="2807398" y="1669516"/>
                </a:lnTo>
                <a:lnTo>
                  <a:pt x="2835351" y="1701685"/>
                </a:lnTo>
                <a:lnTo>
                  <a:pt x="3071647" y="1701685"/>
                </a:lnTo>
                <a:lnTo>
                  <a:pt x="3091218" y="1724050"/>
                </a:lnTo>
                <a:lnTo>
                  <a:pt x="3131769" y="1724050"/>
                </a:lnTo>
                <a:lnTo>
                  <a:pt x="3147148" y="1746415"/>
                </a:lnTo>
                <a:lnTo>
                  <a:pt x="3168116" y="1746415"/>
                </a:lnTo>
                <a:lnTo>
                  <a:pt x="3249218" y="1746415"/>
                </a:lnTo>
                <a:lnTo>
                  <a:pt x="3249218" y="1761807"/>
                </a:lnTo>
                <a:lnTo>
                  <a:pt x="3323310" y="1761807"/>
                </a:lnTo>
                <a:lnTo>
                  <a:pt x="3429571" y="1761807"/>
                </a:lnTo>
                <a:lnTo>
                  <a:pt x="3429571" y="1779981"/>
                </a:lnTo>
                <a:lnTo>
                  <a:pt x="3447757" y="1785569"/>
                </a:lnTo>
                <a:lnTo>
                  <a:pt x="3614127" y="1785569"/>
                </a:lnTo>
                <a:lnTo>
                  <a:pt x="3685438" y="1824723"/>
                </a:lnTo>
                <a:lnTo>
                  <a:pt x="3716197" y="1824723"/>
                </a:lnTo>
                <a:lnTo>
                  <a:pt x="3716197" y="1837296"/>
                </a:lnTo>
                <a:lnTo>
                  <a:pt x="3825252" y="1837296"/>
                </a:lnTo>
                <a:lnTo>
                  <a:pt x="3825252" y="1848485"/>
                </a:lnTo>
                <a:lnTo>
                  <a:pt x="3992486" y="1848485"/>
                </a:lnTo>
                <a:lnTo>
                  <a:pt x="3992486" y="1862467"/>
                </a:lnTo>
                <a:lnTo>
                  <a:pt x="4104894" y="1862467"/>
                </a:lnTo>
                <a:lnTo>
                  <a:pt x="4104894" y="1875053"/>
                </a:lnTo>
                <a:lnTo>
                  <a:pt x="4166412" y="1875053"/>
                </a:lnTo>
                <a:lnTo>
                  <a:pt x="4166412" y="1890433"/>
                </a:lnTo>
                <a:lnTo>
                  <a:pt x="4267073" y="1890433"/>
                </a:lnTo>
                <a:lnTo>
                  <a:pt x="4267073" y="1904415"/>
                </a:lnTo>
                <a:lnTo>
                  <a:pt x="4327194" y="1904415"/>
                </a:lnTo>
                <a:lnTo>
                  <a:pt x="4327194" y="1918398"/>
                </a:lnTo>
                <a:lnTo>
                  <a:pt x="4440440" y="1918398"/>
                </a:lnTo>
                <a:lnTo>
                  <a:pt x="4440440" y="1930984"/>
                </a:lnTo>
                <a:lnTo>
                  <a:pt x="5083606" y="1930984"/>
                </a:lnTo>
                <a:lnTo>
                  <a:pt x="5101780" y="1951951"/>
                </a:lnTo>
                <a:lnTo>
                  <a:pt x="5286336" y="1951951"/>
                </a:lnTo>
                <a:lnTo>
                  <a:pt x="5286336" y="1968728"/>
                </a:lnTo>
                <a:lnTo>
                  <a:pt x="6242672" y="1968728"/>
                </a:lnTo>
              </a:path>
            </a:pathLst>
          </a:custGeom>
          <a:ln w="25399">
            <a:solidFill>
              <a:schemeClr val="accent3"/>
            </a:solidFill>
          </a:ln>
        </p:spPr>
        <p:txBody>
          <a:bodyPr wrap="square" lIns="0" tIns="0" rIns="0" bIns="0" rtlCol="0"/>
          <a:lstStyle/>
          <a:p>
            <a:endParaRPr dirty="0"/>
          </a:p>
        </p:txBody>
      </p:sp>
      <p:sp>
        <p:nvSpPr>
          <p:cNvPr id="246" name="object 33">
            <a:extLst>
              <a:ext uri="{FF2B5EF4-FFF2-40B4-BE49-F238E27FC236}">
                <a16:creationId xmlns:a16="http://schemas.microsoft.com/office/drawing/2014/main" id="{C493773F-EE91-634C-99E2-901145AA9AF4}"/>
              </a:ext>
            </a:extLst>
          </p:cNvPr>
          <p:cNvSpPr/>
          <p:nvPr/>
        </p:nvSpPr>
        <p:spPr>
          <a:xfrm>
            <a:off x="10441077"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47" name="object 34">
            <a:extLst>
              <a:ext uri="{FF2B5EF4-FFF2-40B4-BE49-F238E27FC236}">
                <a16:creationId xmlns:a16="http://schemas.microsoft.com/office/drawing/2014/main" id="{A80733D7-089C-8A4B-9ED1-1483BCA1CD1D}"/>
              </a:ext>
            </a:extLst>
          </p:cNvPr>
          <p:cNvSpPr/>
          <p:nvPr/>
        </p:nvSpPr>
        <p:spPr>
          <a:xfrm>
            <a:off x="10436191"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48" name="object 35">
            <a:extLst>
              <a:ext uri="{FF2B5EF4-FFF2-40B4-BE49-F238E27FC236}">
                <a16:creationId xmlns:a16="http://schemas.microsoft.com/office/drawing/2014/main" id="{FDFE6AF5-1C3B-1447-A3AD-ABC6FE8A93F1}"/>
              </a:ext>
            </a:extLst>
          </p:cNvPr>
          <p:cNvSpPr/>
          <p:nvPr/>
        </p:nvSpPr>
        <p:spPr>
          <a:xfrm>
            <a:off x="10628103"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49" name="object 36">
            <a:extLst>
              <a:ext uri="{FF2B5EF4-FFF2-40B4-BE49-F238E27FC236}">
                <a16:creationId xmlns:a16="http://schemas.microsoft.com/office/drawing/2014/main" id="{49F9BAEC-5235-DD4A-ACCC-D26325202022}"/>
              </a:ext>
            </a:extLst>
          </p:cNvPr>
          <p:cNvSpPr/>
          <p:nvPr/>
        </p:nvSpPr>
        <p:spPr>
          <a:xfrm>
            <a:off x="10623222"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0" name="object 37">
            <a:extLst>
              <a:ext uri="{FF2B5EF4-FFF2-40B4-BE49-F238E27FC236}">
                <a16:creationId xmlns:a16="http://schemas.microsoft.com/office/drawing/2014/main" id="{F95D1717-7A76-DD4C-BED2-BD3F2F9431AF}"/>
              </a:ext>
            </a:extLst>
          </p:cNvPr>
          <p:cNvSpPr/>
          <p:nvPr/>
        </p:nvSpPr>
        <p:spPr>
          <a:xfrm>
            <a:off x="10651274"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1" name="object 38">
            <a:extLst>
              <a:ext uri="{FF2B5EF4-FFF2-40B4-BE49-F238E27FC236}">
                <a16:creationId xmlns:a16="http://schemas.microsoft.com/office/drawing/2014/main" id="{C1BE9BCA-ED00-C64E-B758-8061F5A3E792}"/>
              </a:ext>
            </a:extLst>
          </p:cNvPr>
          <p:cNvSpPr/>
          <p:nvPr/>
        </p:nvSpPr>
        <p:spPr>
          <a:xfrm>
            <a:off x="10646395"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2" name="object 39">
            <a:extLst>
              <a:ext uri="{FF2B5EF4-FFF2-40B4-BE49-F238E27FC236}">
                <a16:creationId xmlns:a16="http://schemas.microsoft.com/office/drawing/2014/main" id="{73D288BA-C92E-1146-AA23-5CE5E31C88BA}"/>
              </a:ext>
            </a:extLst>
          </p:cNvPr>
          <p:cNvSpPr/>
          <p:nvPr/>
        </p:nvSpPr>
        <p:spPr>
          <a:xfrm>
            <a:off x="10677756"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3" name="object 40">
            <a:extLst>
              <a:ext uri="{FF2B5EF4-FFF2-40B4-BE49-F238E27FC236}">
                <a16:creationId xmlns:a16="http://schemas.microsoft.com/office/drawing/2014/main" id="{DB2CEBC9-D5F3-4B4D-8D5D-8104C5122FDB}"/>
              </a:ext>
            </a:extLst>
          </p:cNvPr>
          <p:cNvSpPr/>
          <p:nvPr/>
        </p:nvSpPr>
        <p:spPr>
          <a:xfrm>
            <a:off x="10672863" y="3688782"/>
            <a:ext cx="10023" cy="66650"/>
          </a:xfrm>
          <a:custGeom>
            <a:avLst/>
            <a:gdLst/>
            <a:ahLst/>
            <a:cxnLst/>
            <a:rect l="l" t="t" r="r" b="b"/>
            <a:pathLst>
              <a:path w="12700" h="84454">
                <a:moveTo>
                  <a:pt x="12395" y="82003"/>
                </a:moveTo>
                <a:lnTo>
                  <a:pt x="0" y="82003"/>
                </a:lnTo>
                <a:lnTo>
                  <a:pt x="0" y="83896"/>
                </a:lnTo>
                <a:lnTo>
                  <a:pt x="12395" y="83896"/>
                </a:lnTo>
                <a:lnTo>
                  <a:pt x="12395" y="82003"/>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54" name="object 41">
            <a:extLst>
              <a:ext uri="{FF2B5EF4-FFF2-40B4-BE49-F238E27FC236}">
                <a16:creationId xmlns:a16="http://schemas.microsoft.com/office/drawing/2014/main" id="{28850A2F-6B48-F54B-9D93-6ACAC1F7F7FE}"/>
              </a:ext>
            </a:extLst>
          </p:cNvPr>
          <p:cNvSpPr/>
          <p:nvPr/>
        </p:nvSpPr>
        <p:spPr>
          <a:xfrm>
            <a:off x="10705893"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5" name="object 42">
            <a:extLst>
              <a:ext uri="{FF2B5EF4-FFF2-40B4-BE49-F238E27FC236}">
                <a16:creationId xmlns:a16="http://schemas.microsoft.com/office/drawing/2014/main" id="{0ACAD9D7-BEAD-7040-BDB0-2721CD77A0D2}"/>
              </a:ext>
            </a:extLst>
          </p:cNvPr>
          <p:cNvSpPr/>
          <p:nvPr/>
        </p:nvSpPr>
        <p:spPr>
          <a:xfrm>
            <a:off x="10701007" y="3688782"/>
            <a:ext cx="10023" cy="66650"/>
          </a:xfrm>
          <a:custGeom>
            <a:avLst/>
            <a:gdLst/>
            <a:ahLst/>
            <a:cxnLst/>
            <a:rect l="l" t="t" r="r" b="b"/>
            <a:pathLst>
              <a:path w="12700" h="84454">
                <a:moveTo>
                  <a:pt x="12382" y="82003"/>
                </a:moveTo>
                <a:lnTo>
                  <a:pt x="0" y="82003"/>
                </a:lnTo>
                <a:lnTo>
                  <a:pt x="0" y="83896"/>
                </a:lnTo>
                <a:lnTo>
                  <a:pt x="12382" y="83896"/>
                </a:lnTo>
                <a:lnTo>
                  <a:pt x="12382" y="82003"/>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56" name="object 43">
            <a:extLst>
              <a:ext uri="{FF2B5EF4-FFF2-40B4-BE49-F238E27FC236}">
                <a16:creationId xmlns:a16="http://schemas.microsoft.com/office/drawing/2014/main" id="{F415141A-88A9-514A-81E7-16FE74CF4107}"/>
              </a:ext>
            </a:extLst>
          </p:cNvPr>
          <p:cNvSpPr/>
          <p:nvPr/>
        </p:nvSpPr>
        <p:spPr>
          <a:xfrm>
            <a:off x="10800232" y="368953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7" name="object 44">
            <a:extLst>
              <a:ext uri="{FF2B5EF4-FFF2-40B4-BE49-F238E27FC236}">
                <a16:creationId xmlns:a16="http://schemas.microsoft.com/office/drawing/2014/main" id="{92B4206D-F24E-D44B-95BF-DD591A60DAA8}"/>
              </a:ext>
            </a:extLst>
          </p:cNvPr>
          <p:cNvSpPr/>
          <p:nvPr/>
        </p:nvSpPr>
        <p:spPr>
          <a:xfrm>
            <a:off x="10795349" y="3688782"/>
            <a:ext cx="10023" cy="66650"/>
          </a:xfrm>
          <a:custGeom>
            <a:avLst/>
            <a:gdLst/>
            <a:ahLst/>
            <a:cxnLst/>
            <a:rect l="l" t="t" r="r" b="b"/>
            <a:pathLst>
              <a:path w="12700" h="84454">
                <a:moveTo>
                  <a:pt x="12395" y="82003"/>
                </a:moveTo>
                <a:lnTo>
                  <a:pt x="0" y="82003"/>
                </a:lnTo>
                <a:lnTo>
                  <a:pt x="0" y="83896"/>
                </a:lnTo>
                <a:lnTo>
                  <a:pt x="12395" y="83896"/>
                </a:lnTo>
                <a:lnTo>
                  <a:pt x="12395" y="82003"/>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58" name="object 45">
            <a:extLst>
              <a:ext uri="{FF2B5EF4-FFF2-40B4-BE49-F238E27FC236}">
                <a16:creationId xmlns:a16="http://schemas.microsoft.com/office/drawing/2014/main" id="{04F04B91-7D96-FD4B-8CA0-C1E6DE7B0713}"/>
              </a:ext>
            </a:extLst>
          </p:cNvPr>
          <p:cNvSpPr/>
          <p:nvPr/>
        </p:nvSpPr>
        <p:spPr>
          <a:xfrm>
            <a:off x="10937606" y="370608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59" name="object 46">
            <a:extLst>
              <a:ext uri="{FF2B5EF4-FFF2-40B4-BE49-F238E27FC236}">
                <a16:creationId xmlns:a16="http://schemas.microsoft.com/office/drawing/2014/main" id="{816EF8CE-FA8A-0A41-9499-62EAE8E97D13}"/>
              </a:ext>
            </a:extLst>
          </p:cNvPr>
          <p:cNvSpPr/>
          <p:nvPr/>
        </p:nvSpPr>
        <p:spPr>
          <a:xfrm>
            <a:off x="10932718" y="3705349"/>
            <a:ext cx="10023" cy="66650"/>
          </a:xfrm>
          <a:custGeom>
            <a:avLst/>
            <a:gdLst/>
            <a:ahLst/>
            <a:cxnLst/>
            <a:rect l="l" t="t" r="r" b="b"/>
            <a:pathLst>
              <a:path w="12700" h="84454">
                <a:moveTo>
                  <a:pt x="12382" y="81978"/>
                </a:moveTo>
                <a:lnTo>
                  <a:pt x="0" y="81978"/>
                </a:lnTo>
                <a:lnTo>
                  <a:pt x="0" y="83870"/>
                </a:lnTo>
                <a:lnTo>
                  <a:pt x="12382" y="83870"/>
                </a:lnTo>
                <a:lnTo>
                  <a:pt x="12382" y="81978"/>
                </a:lnTo>
                <a:close/>
              </a:path>
              <a:path w="12700" h="84454">
                <a:moveTo>
                  <a:pt x="12382" y="0"/>
                </a:moveTo>
                <a:lnTo>
                  <a:pt x="0" y="0"/>
                </a:lnTo>
                <a:lnTo>
                  <a:pt x="0" y="1892"/>
                </a:lnTo>
                <a:lnTo>
                  <a:pt x="12382" y="1892"/>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0" name="object 47">
            <a:extLst>
              <a:ext uri="{FF2B5EF4-FFF2-40B4-BE49-F238E27FC236}">
                <a16:creationId xmlns:a16="http://schemas.microsoft.com/office/drawing/2014/main" id="{03F642C0-A8DB-4245-BC11-5E1F81D73961}"/>
              </a:ext>
            </a:extLst>
          </p:cNvPr>
          <p:cNvSpPr/>
          <p:nvPr/>
        </p:nvSpPr>
        <p:spPr>
          <a:xfrm>
            <a:off x="10967396" y="3706088"/>
            <a:ext cx="0" cy="65146"/>
          </a:xfrm>
          <a:custGeom>
            <a:avLst/>
            <a:gdLst/>
            <a:ahLst/>
            <a:cxnLst/>
            <a:rect l="l" t="t" r="r" b="b"/>
            <a:pathLst>
              <a:path h="82550">
                <a:moveTo>
                  <a:pt x="0" y="0"/>
                </a:moveTo>
                <a:lnTo>
                  <a:pt x="0" y="81991"/>
                </a:lnTo>
              </a:path>
            </a:pathLst>
          </a:custGeom>
          <a:ln w="6350">
            <a:solidFill>
              <a:schemeClr val="accent3"/>
            </a:solidFill>
          </a:ln>
        </p:spPr>
        <p:txBody>
          <a:bodyPr wrap="square" lIns="0" tIns="0" rIns="0" bIns="0" rtlCol="0"/>
          <a:lstStyle/>
          <a:p>
            <a:endParaRPr/>
          </a:p>
        </p:txBody>
      </p:sp>
      <p:sp>
        <p:nvSpPr>
          <p:cNvPr id="261" name="object 48">
            <a:extLst>
              <a:ext uri="{FF2B5EF4-FFF2-40B4-BE49-F238E27FC236}">
                <a16:creationId xmlns:a16="http://schemas.microsoft.com/office/drawing/2014/main" id="{40F7D290-A7AF-C849-8022-FB245A53475F}"/>
              </a:ext>
            </a:extLst>
          </p:cNvPr>
          <p:cNvSpPr/>
          <p:nvPr/>
        </p:nvSpPr>
        <p:spPr>
          <a:xfrm>
            <a:off x="10962504" y="3705349"/>
            <a:ext cx="10023" cy="66650"/>
          </a:xfrm>
          <a:custGeom>
            <a:avLst/>
            <a:gdLst/>
            <a:ahLst/>
            <a:cxnLst/>
            <a:rect l="l" t="t" r="r" b="b"/>
            <a:pathLst>
              <a:path w="12700" h="84454">
                <a:moveTo>
                  <a:pt x="12395" y="81978"/>
                </a:moveTo>
                <a:lnTo>
                  <a:pt x="0" y="81978"/>
                </a:lnTo>
                <a:lnTo>
                  <a:pt x="0" y="83870"/>
                </a:lnTo>
                <a:lnTo>
                  <a:pt x="12395" y="83870"/>
                </a:lnTo>
                <a:lnTo>
                  <a:pt x="12395" y="81978"/>
                </a:lnTo>
                <a:close/>
              </a:path>
              <a:path w="12700" h="84454">
                <a:moveTo>
                  <a:pt x="12395" y="0"/>
                </a:moveTo>
                <a:lnTo>
                  <a:pt x="0" y="0"/>
                </a:lnTo>
                <a:lnTo>
                  <a:pt x="0" y="1892"/>
                </a:lnTo>
                <a:lnTo>
                  <a:pt x="12395" y="1892"/>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62" name="object 49">
            <a:extLst>
              <a:ext uri="{FF2B5EF4-FFF2-40B4-BE49-F238E27FC236}">
                <a16:creationId xmlns:a16="http://schemas.microsoft.com/office/drawing/2014/main" id="{48FFFDE1-DD13-D546-8011-4618AD525B9C}"/>
              </a:ext>
            </a:extLst>
          </p:cNvPr>
          <p:cNvSpPr/>
          <p:nvPr/>
        </p:nvSpPr>
        <p:spPr>
          <a:xfrm>
            <a:off x="1101373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3" name="object 50">
            <a:extLst>
              <a:ext uri="{FF2B5EF4-FFF2-40B4-BE49-F238E27FC236}">
                <a16:creationId xmlns:a16="http://schemas.microsoft.com/office/drawing/2014/main" id="{EF9E5B71-0C8A-EE40-9FAD-948B5AD5D686}"/>
              </a:ext>
            </a:extLst>
          </p:cNvPr>
          <p:cNvSpPr/>
          <p:nvPr/>
        </p:nvSpPr>
        <p:spPr>
          <a:xfrm>
            <a:off x="11008859"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4" name="object 51">
            <a:extLst>
              <a:ext uri="{FF2B5EF4-FFF2-40B4-BE49-F238E27FC236}">
                <a16:creationId xmlns:a16="http://schemas.microsoft.com/office/drawing/2014/main" id="{CDD41943-9762-304E-9039-4BEA14C419DF}"/>
              </a:ext>
            </a:extLst>
          </p:cNvPr>
          <p:cNvSpPr/>
          <p:nvPr/>
        </p:nvSpPr>
        <p:spPr>
          <a:xfrm>
            <a:off x="1108490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5" name="object 52">
            <a:extLst>
              <a:ext uri="{FF2B5EF4-FFF2-40B4-BE49-F238E27FC236}">
                <a16:creationId xmlns:a16="http://schemas.microsoft.com/office/drawing/2014/main" id="{4A3D5905-E2B6-9142-9AE6-650B75C4E32F}"/>
              </a:ext>
            </a:extLst>
          </p:cNvPr>
          <p:cNvSpPr/>
          <p:nvPr/>
        </p:nvSpPr>
        <p:spPr>
          <a:xfrm>
            <a:off x="11080029"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6" name="object 53">
            <a:extLst>
              <a:ext uri="{FF2B5EF4-FFF2-40B4-BE49-F238E27FC236}">
                <a16:creationId xmlns:a16="http://schemas.microsoft.com/office/drawing/2014/main" id="{42A44C72-4269-284B-B64A-CFA518AA0B4A}"/>
              </a:ext>
            </a:extLst>
          </p:cNvPr>
          <p:cNvSpPr/>
          <p:nvPr/>
        </p:nvSpPr>
        <p:spPr>
          <a:xfrm>
            <a:off x="11127942"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7" name="object 54">
            <a:extLst>
              <a:ext uri="{FF2B5EF4-FFF2-40B4-BE49-F238E27FC236}">
                <a16:creationId xmlns:a16="http://schemas.microsoft.com/office/drawing/2014/main" id="{4D7AAED0-0B8A-F445-A652-B43DDD96F34C}"/>
              </a:ext>
            </a:extLst>
          </p:cNvPr>
          <p:cNvSpPr/>
          <p:nvPr/>
        </p:nvSpPr>
        <p:spPr>
          <a:xfrm>
            <a:off x="11123056"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68" name="object 55">
            <a:extLst>
              <a:ext uri="{FF2B5EF4-FFF2-40B4-BE49-F238E27FC236}">
                <a16:creationId xmlns:a16="http://schemas.microsoft.com/office/drawing/2014/main" id="{3C327F93-FBCF-0241-BBB8-79F992DBC979}"/>
              </a:ext>
            </a:extLst>
          </p:cNvPr>
          <p:cNvSpPr/>
          <p:nvPr/>
        </p:nvSpPr>
        <p:spPr>
          <a:xfrm>
            <a:off x="1115276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69" name="object 56">
            <a:extLst>
              <a:ext uri="{FF2B5EF4-FFF2-40B4-BE49-F238E27FC236}">
                <a16:creationId xmlns:a16="http://schemas.microsoft.com/office/drawing/2014/main" id="{E3721F94-E7BB-674E-8B81-46C71E13CB58}"/>
              </a:ext>
            </a:extLst>
          </p:cNvPr>
          <p:cNvSpPr/>
          <p:nvPr/>
        </p:nvSpPr>
        <p:spPr>
          <a:xfrm>
            <a:off x="11147882"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70" name="object 57">
            <a:extLst>
              <a:ext uri="{FF2B5EF4-FFF2-40B4-BE49-F238E27FC236}">
                <a16:creationId xmlns:a16="http://schemas.microsoft.com/office/drawing/2014/main" id="{EF6370FE-D424-2D44-8DBE-7FD71FDAEB6A}"/>
              </a:ext>
            </a:extLst>
          </p:cNvPr>
          <p:cNvSpPr/>
          <p:nvPr/>
        </p:nvSpPr>
        <p:spPr>
          <a:xfrm>
            <a:off x="11199110"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1" name="object 58">
            <a:extLst>
              <a:ext uri="{FF2B5EF4-FFF2-40B4-BE49-F238E27FC236}">
                <a16:creationId xmlns:a16="http://schemas.microsoft.com/office/drawing/2014/main" id="{35F11190-1916-7043-A7B2-C1A12E6FD82A}"/>
              </a:ext>
            </a:extLst>
          </p:cNvPr>
          <p:cNvSpPr/>
          <p:nvPr/>
        </p:nvSpPr>
        <p:spPr>
          <a:xfrm>
            <a:off x="11194216"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2" name="object 59">
            <a:extLst>
              <a:ext uri="{FF2B5EF4-FFF2-40B4-BE49-F238E27FC236}">
                <a16:creationId xmlns:a16="http://schemas.microsoft.com/office/drawing/2014/main" id="{21E9EFE2-47F3-644C-80C2-866C28F966D9}"/>
              </a:ext>
            </a:extLst>
          </p:cNvPr>
          <p:cNvSpPr/>
          <p:nvPr/>
        </p:nvSpPr>
        <p:spPr>
          <a:xfrm>
            <a:off x="11228902"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3" name="object 60">
            <a:extLst>
              <a:ext uri="{FF2B5EF4-FFF2-40B4-BE49-F238E27FC236}">
                <a16:creationId xmlns:a16="http://schemas.microsoft.com/office/drawing/2014/main" id="{9B6B474A-F33A-F94E-99F3-2D87E7409080}"/>
              </a:ext>
            </a:extLst>
          </p:cNvPr>
          <p:cNvSpPr/>
          <p:nvPr/>
        </p:nvSpPr>
        <p:spPr>
          <a:xfrm>
            <a:off x="11224013"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4" name="object 61">
            <a:extLst>
              <a:ext uri="{FF2B5EF4-FFF2-40B4-BE49-F238E27FC236}">
                <a16:creationId xmlns:a16="http://schemas.microsoft.com/office/drawing/2014/main" id="{B492761B-4702-1D41-80BC-361AA5649008}"/>
              </a:ext>
            </a:extLst>
          </p:cNvPr>
          <p:cNvSpPr/>
          <p:nvPr/>
        </p:nvSpPr>
        <p:spPr>
          <a:xfrm>
            <a:off x="1130338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5" name="object 62">
            <a:extLst>
              <a:ext uri="{FF2B5EF4-FFF2-40B4-BE49-F238E27FC236}">
                <a16:creationId xmlns:a16="http://schemas.microsoft.com/office/drawing/2014/main" id="{EA38B57E-BDE9-8D43-963E-387F87456E3B}"/>
              </a:ext>
            </a:extLst>
          </p:cNvPr>
          <p:cNvSpPr/>
          <p:nvPr/>
        </p:nvSpPr>
        <p:spPr>
          <a:xfrm>
            <a:off x="11298490"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76" name="object 63">
            <a:extLst>
              <a:ext uri="{FF2B5EF4-FFF2-40B4-BE49-F238E27FC236}">
                <a16:creationId xmlns:a16="http://schemas.microsoft.com/office/drawing/2014/main" id="{7017A7C3-8656-CB42-9DCF-BD878DD51AA9}"/>
              </a:ext>
            </a:extLst>
          </p:cNvPr>
          <p:cNvSpPr/>
          <p:nvPr/>
        </p:nvSpPr>
        <p:spPr>
          <a:xfrm>
            <a:off x="1133813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7" name="object 64">
            <a:extLst>
              <a:ext uri="{FF2B5EF4-FFF2-40B4-BE49-F238E27FC236}">
                <a16:creationId xmlns:a16="http://schemas.microsoft.com/office/drawing/2014/main" id="{477E165B-89D1-E54E-960F-2F4533B9002B}"/>
              </a:ext>
            </a:extLst>
          </p:cNvPr>
          <p:cNvSpPr/>
          <p:nvPr/>
        </p:nvSpPr>
        <p:spPr>
          <a:xfrm>
            <a:off x="11333248"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78" name="object 65">
            <a:extLst>
              <a:ext uri="{FF2B5EF4-FFF2-40B4-BE49-F238E27FC236}">
                <a16:creationId xmlns:a16="http://schemas.microsoft.com/office/drawing/2014/main" id="{F94ECC12-DCC9-CF47-A3DA-11F8317EEE40}"/>
              </a:ext>
            </a:extLst>
          </p:cNvPr>
          <p:cNvSpPr/>
          <p:nvPr/>
        </p:nvSpPr>
        <p:spPr>
          <a:xfrm>
            <a:off x="1134806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79" name="object 66">
            <a:extLst>
              <a:ext uri="{FF2B5EF4-FFF2-40B4-BE49-F238E27FC236}">
                <a16:creationId xmlns:a16="http://schemas.microsoft.com/office/drawing/2014/main" id="{26323A4A-A827-8F4E-90E2-CA8AEF9F8471}"/>
              </a:ext>
            </a:extLst>
          </p:cNvPr>
          <p:cNvSpPr/>
          <p:nvPr/>
        </p:nvSpPr>
        <p:spPr>
          <a:xfrm>
            <a:off x="11343181"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0" name="object 67">
            <a:extLst>
              <a:ext uri="{FF2B5EF4-FFF2-40B4-BE49-F238E27FC236}">
                <a16:creationId xmlns:a16="http://schemas.microsoft.com/office/drawing/2014/main" id="{1841DAF2-C548-CB43-B1BE-C8A8000052BC}"/>
              </a:ext>
            </a:extLst>
          </p:cNvPr>
          <p:cNvSpPr/>
          <p:nvPr/>
        </p:nvSpPr>
        <p:spPr>
          <a:xfrm>
            <a:off x="1139110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1" name="object 68">
            <a:extLst>
              <a:ext uri="{FF2B5EF4-FFF2-40B4-BE49-F238E27FC236}">
                <a16:creationId xmlns:a16="http://schemas.microsoft.com/office/drawing/2014/main" id="{20B89E0F-3D95-BD41-B9DB-F285A867A429}"/>
              </a:ext>
            </a:extLst>
          </p:cNvPr>
          <p:cNvSpPr/>
          <p:nvPr/>
        </p:nvSpPr>
        <p:spPr>
          <a:xfrm>
            <a:off x="11386218"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2" name="object 69">
            <a:extLst>
              <a:ext uri="{FF2B5EF4-FFF2-40B4-BE49-F238E27FC236}">
                <a16:creationId xmlns:a16="http://schemas.microsoft.com/office/drawing/2014/main" id="{6BE8E6A9-195B-7C40-8197-6A32CF9899CF}"/>
              </a:ext>
            </a:extLst>
          </p:cNvPr>
          <p:cNvSpPr/>
          <p:nvPr/>
        </p:nvSpPr>
        <p:spPr>
          <a:xfrm>
            <a:off x="11399377"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3" name="object 70">
            <a:extLst>
              <a:ext uri="{FF2B5EF4-FFF2-40B4-BE49-F238E27FC236}">
                <a16:creationId xmlns:a16="http://schemas.microsoft.com/office/drawing/2014/main" id="{F3D83785-8059-5048-930A-164AE816614C}"/>
              </a:ext>
            </a:extLst>
          </p:cNvPr>
          <p:cNvSpPr/>
          <p:nvPr/>
        </p:nvSpPr>
        <p:spPr>
          <a:xfrm>
            <a:off x="11394486"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4" name="object 71">
            <a:extLst>
              <a:ext uri="{FF2B5EF4-FFF2-40B4-BE49-F238E27FC236}">
                <a16:creationId xmlns:a16="http://schemas.microsoft.com/office/drawing/2014/main" id="{E4CE9D11-2F83-3E4E-9478-4DF0BC78F561}"/>
              </a:ext>
            </a:extLst>
          </p:cNvPr>
          <p:cNvSpPr/>
          <p:nvPr/>
        </p:nvSpPr>
        <p:spPr>
          <a:xfrm>
            <a:off x="11422548"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5" name="object 72">
            <a:extLst>
              <a:ext uri="{FF2B5EF4-FFF2-40B4-BE49-F238E27FC236}">
                <a16:creationId xmlns:a16="http://schemas.microsoft.com/office/drawing/2014/main" id="{9DD5FC19-53B8-8C47-9A78-52AB96C84377}"/>
              </a:ext>
            </a:extLst>
          </p:cNvPr>
          <p:cNvSpPr/>
          <p:nvPr/>
        </p:nvSpPr>
        <p:spPr>
          <a:xfrm>
            <a:off x="11417658"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6" name="object 73">
            <a:extLst>
              <a:ext uri="{FF2B5EF4-FFF2-40B4-BE49-F238E27FC236}">
                <a16:creationId xmlns:a16="http://schemas.microsoft.com/office/drawing/2014/main" id="{41F48D6E-733D-5C44-8469-27865D6C994E}"/>
              </a:ext>
            </a:extLst>
          </p:cNvPr>
          <p:cNvSpPr/>
          <p:nvPr/>
        </p:nvSpPr>
        <p:spPr>
          <a:xfrm>
            <a:off x="11455650"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7" name="object 74">
            <a:extLst>
              <a:ext uri="{FF2B5EF4-FFF2-40B4-BE49-F238E27FC236}">
                <a16:creationId xmlns:a16="http://schemas.microsoft.com/office/drawing/2014/main" id="{DF2E44F9-7C1E-8A4B-8130-0338248213DE}"/>
              </a:ext>
            </a:extLst>
          </p:cNvPr>
          <p:cNvSpPr/>
          <p:nvPr/>
        </p:nvSpPr>
        <p:spPr>
          <a:xfrm>
            <a:off x="11450763" y="3721887"/>
            <a:ext cx="10023" cy="66650"/>
          </a:xfrm>
          <a:custGeom>
            <a:avLst/>
            <a:gdLst/>
            <a:ahLst/>
            <a:cxnLst/>
            <a:rect l="l" t="t" r="r" b="b"/>
            <a:pathLst>
              <a:path w="12700" h="84454">
                <a:moveTo>
                  <a:pt x="12382" y="81991"/>
                </a:moveTo>
                <a:lnTo>
                  <a:pt x="0" y="81991"/>
                </a:lnTo>
                <a:lnTo>
                  <a:pt x="0" y="83896"/>
                </a:lnTo>
                <a:lnTo>
                  <a:pt x="12382" y="83896"/>
                </a:lnTo>
                <a:lnTo>
                  <a:pt x="12382" y="81991"/>
                </a:lnTo>
                <a:close/>
              </a:path>
              <a:path w="12700" h="84454">
                <a:moveTo>
                  <a:pt x="12382" y="0"/>
                </a:moveTo>
                <a:lnTo>
                  <a:pt x="0" y="0"/>
                </a:lnTo>
                <a:lnTo>
                  <a:pt x="0" y="1905"/>
                </a:lnTo>
                <a:lnTo>
                  <a:pt x="12382" y="1905"/>
                </a:lnTo>
                <a:lnTo>
                  <a:pt x="12382" y="0"/>
                </a:lnTo>
                <a:close/>
              </a:path>
            </a:pathLst>
          </a:custGeom>
          <a:solidFill>
            <a:srgbClr val="4888C8"/>
          </a:solidFill>
          <a:ln>
            <a:solidFill>
              <a:schemeClr val="accent3"/>
            </a:solidFill>
          </a:ln>
        </p:spPr>
        <p:txBody>
          <a:bodyPr wrap="square" lIns="0" tIns="0" rIns="0" bIns="0" rtlCol="0"/>
          <a:lstStyle/>
          <a:p>
            <a:endParaRPr/>
          </a:p>
        </p:txBody>
      </p:sp>
      <p:sp>
        <p:nvSpPr>
          <p:cNvPr id="288" name="object 75">
            <a:extLst>
              <a:ext uri="{FF2B5EF4-FFF2-40B4-BE49-F238E27FC236}">
                <a16:creationId xmlns:a16="http://schemas.microsoft.com/office/drawing/2014/main" id="{E143CC1A-4D0F-2747-8FA6-2FA1CC7D54DC}"/>
              </a:ext>
            </a:extLst>
          </p:cNvPr>
          <p:cNvSpPr/>
          <p:nvPr/>
        </p:nvSpPr>
        <p:spPr>
          <a:xfrm>
            <a:off x="11488751"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89" name="object 76">
            <a:extLst>
              <a:ext uri="{FF2B5EF4-FFF2-40B4-BE49-F238E27FC236}">
                <a16:creationId xmlns:a16="http://schemas.microsoft.com/office/drawing/2014/main" id="{98AE0DE8-C09C-C940-AD83-38186A77657A}"/>
              </a:ext>
            </a:extLst>
          </p:cNvPr>
          <p:cNvSpPr/>
          <p:nvPr/>
        </p:nvSpPr>
        <p:spPr>
          <a:xfrm>
            <a:off x="11483867"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0" name="object 77">
            <a:extLst>
              <a:ext uri="{FF2B5EF4-FFF2-40B4-BE49-F238E27FC236}">
                <a16:creationId xmlns:a16="http://schemas.microsoft.com/office/drawing/2014/main" id="{84B76DD7-FAD9-2342-8AB0-CB06FE791A5F}"/>
              </a:ext>
            </a:extLst>
          </p:cNvPr>
          <p:cNvSpPr/>
          <p:nvPr/>
        </p:nvSpPr>
        <p:spPr>
          <a:xfrm>
            <a:off x="11614539"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91" name="object 78">
            <a:extLst>
              <a:ext uri="{FF2B5EF4-FFF2-40B4-BE49-F238E27FC236}">
                <a16:creationId xmlns:a16="http://schemas.microsoft.com/office/drawing/2014/main" id="{5CCCF6D3-F6CD-8B44-916B-C6279FBA6A9C}"/>
              </a:ext>
            </a:extLst>
          </p:cNvPr>
          <p:cNvSpPr/>
          <p:nvPr/>
        </p:nvSpPr>
        <p:spPr>
          <a:xfrm>
            <a:off x="11609650"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2" name="object 79">
            <a:extLst>
              <a:ext uri="{FF2B5EF4-FFF2-40B4-BE49-F238E27FC236}">
                <a16:creationId xmlns:a16="http://schemas.microsoft.com/office/drawing/2014/main" id="{1F00F00F-0AF8-4C41-AD6D-180AB097AC9C}"/>
              </a:ext>
            </a:extLst>
          </p:cNvPr>
          <p:cNvSpPr/>
          <p:nvPr/>
        </p:nvSpPr>
        <p:spPr>
          <a:xfrm>
            <a:off x="11733154" y="3722640"/>
            <a:ext cx="0" cy="65146"/>
          </a:xfrm>
          <a:custGeom>
            <a:avLst/>
            <a:gdLst/>
            <a:ahLst/>
            <a:cxnLst/>
            <a:rect l="l" t="t" r="r" b="b"/>
            <a:pathLst>
              <a:path h="82550">
                <a:moveTo>
                  <a:pt x="0" y="0"/>
                </a:moveTo>
                <a:lnTo>
                  <a:pt x="0" y="81978"/>
                </a:lnTo>
              </a:path>
            </a:pathLst>
          </a:custGeom>
          <a:ln w="6350">
            <a:solidFill>
              <a:schemeClr val="accent3"/>
            </a:solidFill>
          </a:ln>
        </p:spPr>
        <p:txBody>
          <a:bodyPr wrap="square" lIns="0" tIns="0" rIns="0" bIns="0" rtlCol="0"/>
          <a:lstStyle/>
          <a:p>
            <a:endParaRPr/>
          </a:p>
        </p:txBody>
      </p:sp>
      <p:sp>
        <p:nvSpPr>
          <p:cNvPr id="293" name="object 80">
            <a:extLst>
              <a:ext uri="{FF2B5EF4-FFF2-40B4-BE49-F238E27FC236}">
                <a16:creationId xmlns:a16="http://schemas.microsoft.com/office/drawing/2014/main" id="{63F9AAAF-15B4-0542-9212-346C0CA464B9}"/>
              </a:ext>
            </a:extLst>
          </p:cNvPr>
          <p:cNvSpPr/>
          <p:nvPr/>
        </p:nvSpPr>
        <p:spPr>
          <a:xfrm>
            <a:off x="11728267" y="3721887"/>
            <a:ext cx="10023" cy="66650"/>
          </a:xfrm>
          <a:custGeom>
            <a:avLst/>
            <a:gdLst/>
            <a:ahLst/>
            <a:cxnLst/>
            <a:rect l="l" t="t" r="r" b="b"/>
            <a:pathLst>
              <a:path w="12700" h="84454">
                <a:moveTo>
                  <a:pt x="12395" y="81991"/>
                </a:moveTo>
                <a:lnTo>
                  <a:pt x="0" y="81991"/>
                </a:lnTo>
                <a:lnTo>
                  <a:pt x="0" y="83896"/>
                </a:lnTo>
                <a:lnTo>
                  <a:pt x="12395" y="83896"/>
                </a:lnTo>
                <a:lnTo>
                  <a:pt x="12395" y="81991"/>
                </a:lnTo>
                <a:close/>
              </a:path>
              <a:path w="12700" h="84454">
                <a:moveTo>
                  <a:pt x="12395" y="0"/>
                </a:moveTo>
                <a:lnTo>
                  <a:pt x="0" y="0"/>
                </a:lnTo>
                <a:lnTo>
                  <a:pt x="0" y="1905"/>
                </a:lnTo>
                <a:lnTo>
                  <a:pt x="12395" y="1905"/>
                </a:lnTo>
                <a:lnTo>
                  <a:pt x="12395" y="0"/>
                </a:lnTo>
                <a:close/>
              </a:path>
            </a:pathLst>
          </a:custGeom>
          <a:solidFill>
            <a:srgbClr val="4888C8"/>
          </a:solidFill>
          <a:ln>
            <a:solidFill>
              <a:schemeClr val="accent3"/>
            </a:solidFill>
          </a:ln>
        </p:spPr>
        <p:txBody>
          <a:bodyPr wrap="square" lIns="0" tIns="0" rIns="0" bIns="0" rtlCol="0"/>
          <a:lstStyle/>
          <a:p>
            <a:endParaRPr/>
          </a:p>
        </p:txBody>
      </p:sp>
      <p:sp>
        <p:nvSpPr>
          <p:cNvPr id="294" name="object 81">
            <a:extLst>
              <a:ext uri="{FF2B5EF4-FFF2-40B4-BE49-F238E27FC236}">
                <a16:creationId xmlns:a16="http://schemas.microsoft.com/office/drawing/2014/main" id="{4D35E04C-9CB2-5E44-B054-A25C515EE4F9}"/>
              </a:ext>
            </a:extLst>
          </p:cNvPr>
          <p:cNvSpPr/>
          <p:nvPr/>
        </p:nvSpPr>
        <p:spPr>
          <a:xfrm>
            <a:off x="6742587" y="2557291"/>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5" name="object 82">
            <a:extLst>
              <a:ext uri="{FF2B5EF4-FFF2-40B4-BE49-F238E27FC236}">
                <a16:creationId xmlns:a16="http://schemas.microsoft.com/office/drawing/2014/main" id="{60384033-AA23-AE4B-BBF6-64AE4E5D2AF7}"/>
              </a:ext>
            </a:extLst>
          </p:cNvPr>
          <p:cNvSpPr/>
          <p:nvPr/>
        </p:nvSpPr>
        <p:spPr>
          <a:xfrm>
            <a:off x="6742587" y="2922092"/>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6" name="object 83">
            <a:extLst>
              <a:ext uri="{FF2B5EF4-FFF2-40B4-BE49-F238E27FC236}">
                <a16:creationId xmlns:a16="http://schemas.microsoft.com/office/drawing/2014/main" id="{B6A99D1C-4F13-5947-A238-5799AD207685}"/>
              </a:ext>
            </a:extLst>
          </p:cNvPr>
          <p:cNvSpPr/>
          <p:nvPr/>
        </p:nvSpPr>
        <p:spPr>
          <a:xfrm>
            <a:off x="6742587" y="3286893"/>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97" name="object 84">
            <a:extLst>
              <a:ext uri="{FF2B5EF4-FFF2-40B4-BE49-F238E27FC236}">
                <a16:creationId xmlns:a16="http://schemas.microsoft.com/office/drawing/2014/main" id="{38AC31CF-A0CA-6D4B-9DE1-898CCE1B88DC}"/>
              </a:ext>
            </a:extLst>
          </p:cNvPr>
          <p:cNvSpPr/>
          <p:nvPr/>
        </p:nvSpPr>
        <p:spPr>
          <a:xfrm>
            <a:off x="6742587" y="3651693"/>
            <a:ext cx="64144"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grpSp>
        <p:nvGrpSpPr>
          <p:cNvPr id="196" name="object 85">
            <a:extLst>
              <a:ext uri="{FF2B5EF4-FFF2-40B4-BE49-F238E27FC236}">
                <a16:creationId xmlns:a16="http://schemas.microsoft.com/office/drawing/2014/main" id="{503BF58A-23CE-DA4F-B7DA-E4F90D1530EB}"/>
              </a:ext>
            </a:extLst>
          </p:cNvPr>
          <p:cNvGrpSpPr/>
          <p:nvPr/>
        </p:nvGrpSpPr>
        <p:grpSpPr>
          <a:xfrm>
            <a:off x="6742587" y="4006211"/>
            <a:ext cx="69155" cy="64144"/>
            <a:chOff x="2637255" y="4595755"/>
            <a:chExt cx="87630" cy="81280"/>
          </a:xfrm>
        </p:grpSpPr>
        <p:sp>
          <p:nvSpPr>
            <p:cNvPr id="214" name="object 86">
              <a:extLst>
                <a:ext uri="{FF2B5EF4-FFF2-40B4-BE49-F238E27FC236}">
                  <a16:creationId xmlns:a16="http://schemas.microsoft.com/office/drawing/2014/main" id="{E295828C-2DE0-F64E-A051-1E7507E414D4}"/>
                </a:ext>
              </a:extLst>
            </p:cNvPr>
            <p:cNvSpPr/>
            <p:nvPr/>
          </p:nvSpPr>
          <p:spPr>
            <a:xfrm>
              <a:off x="2637255" y="4608785"/>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215" name="object 87">
              <a:extLst>
                <a:ext uri="{FF2B5EF4-FFF2-40B4-BE49-F238E27FC236}">
                  <a16:creationId xmlns:a16="http://schemas.microsoft.com/office/drawing/2014/main" id="{521153CF-35C5-7340-A0D4-AD9924128A7D}"/>
                </a:ext>
              </a:extLst>
            </p:cNvPr>
            <p:cNvSpPr/>
            <p:nvPr/>
          </p:nvSpPr>
          <p:spPr>
            <a:xfrm>
              <a:off x="2718159" y="4595755"/>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sp>
        <p:nvSpPr>
          <p:cNvPr id="197" name="object 88">
            <a:extLst>
              <a:ext uri="{FF2B5EF4-FFF2-40B4-BE49-F238E27FC236}">
                <a16:creationId xmlns:a16="http://schemas.microsoft.com/office/drawing/2014/main" id="{963189EC-922D-9D49-ADF0-B9E991949080}"/>
              </a:ext>
            </a:extLst>
          </p:cNvPr>
          <p:cNvSpPr/>
          <p:nvPr/>
        </p:nvSpPr>
        <p:spPr>
          <a:xfrm>
            <a:off x="7121527"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8" name="object 89">
            <a:extLst>
              <a:ext uri="{FF2B5EF4-FFF2-40B4-BE49-F238E27FC236}">
                <a16:creationId xmlns:a16="http://schemas.microsoft.com/office/drawing/2014/main" id="{048D49D4-BAC1-2E48-9AF2-57787E5BF17F}"/>
              </a:ext>
            </a:extLst>
          </p:cNvPr>
          <p:cNvSpPr/>
          <p:nvPr/>
        </p:nvSpPr>
        <p:spPr>
          <a:xfrm>
            <a:off x="7436618"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9" name="object 90">
            <a:extLst>
              <a:ext uri="{FF2B5EF4-FFF2-40B4-BE49-F238E27FC236}">
                <a16:creationId xmlns:a16="http://schemas.microsoft.com/office/drawing/2014/main" id="{A1465EC5-5AFE-B647-B148-AE85B1AF5F74}"/>
              </a:ext>
            </a:extLst>
          </p:cNvPr>
          <p:cNvSpPr/>
          <p:nvPr/>
        </p:nvSpPr>
        <p:spPr>
          <a:xfrm>
            <a:off x="7751711"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0" name="object 91">
            <a:extLst>
              <a:ext uri="{FF2B5EF4-FFF2-40B4-BE49-F238E27FC236}">
                <a16:creationId xmlns:a16="http://schemas.microsoft.com/office/drawing/2014/main" id="{ED891032-9EC9-7A48-B011-717523EF6555}"/>
              </a:ext>
            </a:extLst>
          </p:cNvPr>
          <p:cNvSpPr/>
          <p:nvPr/>
        </p:nvSpPr>
        <p:spPr>
          <a:xfrm>
            <a:off x="8066803"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1" name="object 92">
            <a:extLst>
              <a:ext uri="{FF2B5EF4-FFF2-40B4-BE49-F238E27FC236}">
                <a16:creationId xmlns:a16="http://schemas.microsoft.com/office/drawing/2014/main" id="{EED4F617-4150-A24E-A3C6-40317B0025F1}"/>
              </a:ext>
            </a:extLst>
          </p:cNvPr>
          <p:cNvSpPr/>
          <p:nvPr/>
        </p:nvSpPr>
        <p:spPr>
          <a:xfrm>
            <a:off x="8381895"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2" name="object 93">
            <a:extLst>
              <a:ext uri="{FF2B5EF4-FFF2-40B4-BE49-F238E27FC236}">
                <a16:creationId xmlns:a16="http://schemas.microsoft.com/office/drawing/2014/main" id="{90792531-F485-E648-A852-0C9507709725}"/>
              </a:ext>
            </a:extLst>
          </p:cNvPr>
          <p:cNvSpPr/>
          <p:nvPr/>
        </p:nvSpPr>
        <p:spPr>
          <a:xfrm>
            <a:off x="8696987"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3" name="object 94">
            <a:extLst>
              <a:ext uri="{FF2B5EF4-FFF2-40B4-BE49-F238E27FC236}">
                <a16:creationId xmlns:a16="http://schemas.microsoft.com/office/drawing/2014/main" id="{15EA3BA2-B4D3-CC46-9292-095AC536F9CC}"/>
              </a:ext>
            </a:extLst>
          </p:cNvPr>
          <p:cNvSpPr/>
          <p:nvPr/>
        </p:nvSpPr>
        <p:spPr>
          <a:xfrm>
            <a:off x="9012079"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4" name="object 95">
            <a:extLst>
              <a:ext uri="{FF2B5EF4-FFF2-40B4-BE49-F238E27FC236}">
                <a16:creationId xmlns:a16="http://schemas.microsoft.com/office/drawing/2014/main" id="{6EDCD23E-31B3-1D4D-A523-99BE930267ED}"/>
              </a:ext>
            </a:extLst>
          </p:cNvPr>
          <p:cNvSpPr/>
          <p:nvPr/>
        </p:nvSpPr>
        <p:spPr>
          <a:xfrm>
            <a:off x="9327170"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5" name="object 96">
            <a:extLst>
              <a:ext uri="{FF2B5EF4-FFF2-40B4-BE49-F238E27FC236}">
                <a16:creationId xmlns:a16="http://schemas.microsoft.com/office/drawing/2014/main" id="{E33B2B61-EEDB-1A4E-8CB3-6FE9382E8DAE}"/>
              </a:ext>
            </a:extLst>
          </p:cNvPr>
          <p:cNvSpPr/>
          <p:nvPr/>
        </p:nvSpPr>
        <p:spPr>
          <a:xfrm>
            <a:off x="9642263"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6" name="object 97">
            <a:extLst>
              <a:ext uri="{FF2B5EF4-FFF2-40B4-BE49-F238E27FC236}">
                <a16:creationId xmlns:a16="http://schemas.microsoft.com/office/drawing/2014/main" id="{D8EC6461-A11D-8A41-B95F-825359CA097E}"/>
              </a:ext>
            </a:extLst>
          </p:cNvPr>
          <p:cNvSpPr/>
          <p:nvPr/>
        </p:nvSpPr>
        <p:spPr>
          <a:xfrm>
            <a:off x="9957355"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7" name="object 98">
            <a:extLst>
              <a:ext uri="{FF2B5EF4-FFF2-40B4-BE49-F238E27FC236}">
                <a16:creationId xmlns:a16="http://schemas.microsoft.com/office/drawing/2014/main" id="{49B3EF65-D2C6-9849-ABBD-124F709CA09F}"/>
              </a:ext>
            </a:extLst>
          </p:cNvPr>
          <p:cNvSpPr/>
          <p:nvPr/>
        </p:nvSpPr>
        <p:spPr>
          <a:xfrm>
            <a:off x="10272446"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8" name="object 99">
            <a:extLst>
              <a:ext uri="{FF2B5EF4-FFF2-40B4-BE49-F238E27FC236}">
                <a16:creationId xmlns:a16="http://schemas.microsoft.com/office/drawing/2014/main" id="{9DFF6DA4-17F8-FB4D-8541-C94842669334}"/>
              </a:ext>
            </a:extLst>
          </p:cNvPr>
          <p:cNvSpPr/>
          <p:nvPr/>
        </p:nvSpPr>
        <p:spPr>
          <a:xfrm>
            <a:off x="10587539"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9" name="object 100">
            <a:extLst>
              <a:ext uri="{FF2B5EF4-FFF2-40B4-BE49-F238E27FC236}">
                <a16:creationId xmlns:a16="http://schemas.microsoft.com/office/drawing/2014/main" id="{95969C73-ABE0-9444-9869-50B09047AA01}"/>
              </a:ext>
            </a:extLst>
          </p:cNvPr>
          <p:cNvSpPr/>
          <p:nvPr/>
        </p:nvSpPr>
        <p:spPr>
          <a:xfrm>
            <a:off x="10902632"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10" name="object 101">
            <a:extLst>
              <a:ext uri="{FF2B5EF4-FFF2-40B4-BE49-F238E27FC236}">
                <a16:creationId xmlns:a16="http://schemas.microsoft.com/office/drawing/2014/main" id="{4E42B672-9589-CF4E-A221-772E1B8F184C}"/>
              </a:ext>
            </a:extLst>
          </p:cNvPr>
          <p:cNvSpPr/>
          <p:nvPr/>
        </p:nvSpPr>
        <p:spPr>
          <a:xfrm>
            <a:off x="11217724" y="4016084"/>
            <a:ext cx="0" cy="64144"/>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nvGrpSpPr>
          <p:cNvPr id="211" name="object 102">
            <a:extLst>
              <a:ext uri="{FF2B5EF4-FFF2-40B4-BE49-F238E27FC236}">
                <a16:creationId xmlns:a16="http://schemas.microsoft.com/office/drawing/2014/main" id="{681365D5-6298-E940-87F3-B99AD6EC7FA2}"/>
              </a:ext>
            </a:extLst>
          </p:cNvPr>
          <p:cNvGrpSpPr/>
          <p:nvPr/>
        </p:nvGrpSpPr>
        <p:grpSpPr>
          <a:xfrm>
            <a:off x="6732568" y="2192494"/>
            <a:ext cx="5115500" cy="1887744"/>
            <a:chOff x="2624559" y="2297513"/>
            <a:chExt cx="6482080" cy="2392045"/>
          </a:xfrm>
        </p:grpSpPr>
        <p:sp>
          <p:nvSpPr>
            <p:cNvPr id="212" name="object 103">
              <a:extLst>
                <a:ext uri="{FF2B5EF4-FFF2-40B4-BE49-F238E27FC236}">
                  <a16:creationId xmlns:a16="http://schemas.microsoft.com/office/drawing/2014/main" id="{C2D56154-66CC-D84C-BDAB-784F7C2FA0A1}"/>
                </a:ext>
              </a:extLst>
            </p:cNvPr>
            <p:cNvSpPr/>
            <p:nvPr/>
          </p:nvSpPr>
          <p:spPr>
            <a:xfrm>
              <a:off x="8707168" y="4608266"/>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p>
          </p:txBody>
        </p:sp>
        <p:sp>
          <p:nvSpPr>
            <p:cNvPr id="213" name="object 104">
              <a:extLst>
                <a:ext uri="{FF2B5EF4-FFF2-40B4-BE49-F238E27FC236}">
                  <a16:creationId xmlns:a16="http://schemas.microsoft.com/office/drawing/2014/main" id="{07C927BC-E8AC-4444-BD10-53233316D1F3}"/>
                </a:ext>
              </a:extLst>
            </p:cNvPr>
            <p:cNvSpPr/>
            <p:nvPr/>
          </p:nvSpPr>
          <p:spPr>
            <a:xfrm>
              <a:off x="2624559" y="2297513"/>
              <a:ext cx="6482080" cy="2392045"/>
            </a:xfrm>
            <a:custGeom>
              <a:avLst/>
              <a:gdLst/>
              <a:ahLst/>
              <a:cxnLst/>
              <a:rect l="l" t="t" r="r" b="b"/>
              <a:pathLst>
                <a:path w="6482080" h="2392045">
                  <a:moveTo>
                    <a:pt x="6481876" y="2391841"/>
                  </a:moveTo>
                  <a:lnTo>
                    <a:pt x="6481876" y="2311273"/>
                  </a:lnTo>
                  <a:lnTo>
                    <a:pt x="93789" y="2311273"/>
                  </a:lnTo>
                  <a:lnTo>
                    <a:pt x="93789" y="0"/>
                  </a:lnTo>
                  <a:lnTo>
                    <a:pt x="0" y="0"/>
                  </a:lnTo>
                </a:path>
              </a:pathLst>
            </a:custGeom>
            <a:ln w="12700">
              <a:solidFill>
                <a:srgbClr val="363636"/>
              </a:solidFill>
            </a:ln>
          </p:spPr>
          <p:txBody>
            <a:bodyPr wrap="square" lIns="0" tIns="0" rIns="0" bIns="0" rtlCol="0"/>
            <a:lstStyle/>
            <a:p>
              <a:endParaRPr/>
            </a:p>
          </p:txBody>
        </p:sp>
      </p:grpSp>
      <p:sp>
        <p:nvSpPr>
          <p:cNvPr id="298" name="TextBox 297">
            <a:extLst>
              <a:ext uri="{FF2B5EF4-FFF2-40B4-BE49-F238E27FC236}">
                <a16:creationId xmlns:a16="http://schemas.microsoft.com/office/drawing/2014/main" id="{0D4D0E75-2B03-BB49-9821-BACBD7171851}"/>
              </a:ext>
            </a:extLst>
          </p:cNvPr>
          <p:cNvSpPr txBox="1"/>
          <p:nvPr/>
        </p:nvSpPr>
        <p:spPr>
          <a:xfrm>
            <a:off x="6604284" y="4129456"/>
            <a:ext cx="404300" cy="153888"/>
          </a:xfrm>
          <a:prstGeom prst="rect">
            <a:avLst/>
          </a:prstGeom>
          <a:noFill/>
        </p:spPr>
        <p:txBody>
          <a:bodyPr wrap="square" lIns="0" tIns="0" rIns="0" bIns="0" rtlCol="0">
            <a:spAutoFit/>
          </a:bodyPr>
          <a:lstStyle/>
          <a:p>
            <a:pPr algn="ctr"/>
            <a:r>
              <a:rPr lang="en-US" sz="1000" dirty="0">
                <a:solidFill>
                  <a:schemeClr val="tx1"/>
                </a:solidFill>
              </a:rPr>
              <a:t>0</a:t>
            </a:r>
          </a:p>
        </p:txBody>
      </p:sp>
      <p:sp>
        <p:nvSpPr>
          <p:cNvPr id="299" name="TextBox 298">
            <a:extLst>
              <a:ext uri="{FF2B5EF4-FFF2-40B4-BE49-F238E27FC236}">
                <a16:creationId xmlns:a16="http://schemas.microsoft.com/office/drawing/2014/main" id="{B9DE934D-4BB8-354A-A9A2-B47816E912CE}"/>
              </a:ext>
            </a:extLst>
          </p:cNvPr>
          <p:cNvSpPr txBox="1"/>
          <p:nvPr/>
        </p:nvSpPr>
        <p:spPr>
          <a:xfrm>
            <a:off x="6919015" y="4129456"/>
            <a:ext cx="404300" cy="153888"/>
          </a:xfrm>
          <a:prstGeom prst="rect">
            <a:avLst/>
          </a:prstGeom>
          <a:noFill/>
        </p:spPr>
        <p:txBody>
          <a:bodyPr wrap="square" lIns="0" tIns="0" rIns="0" bIns="0" rtlCol="0">
            <a:spAutoFit/>
          </a:bodyPr>
          <a:lstStyle/>
          <a:p>
            <a:pPr algn="ctr"/>
            <a:r>
              <a:rPr lang="en-US" sz="1000" dirty="0">
                <a:solidFill>
                  <a:schemeClr val="tx1"/>
                </a:solidFill>
              </a:rPr>
              <a:t>3</a:t>
            </a:r>
          </a:p>
        </p:txBody>
      </p:sp>
      <p:sp>
        <p:nvSpPr>
          <p:cNvPr id="300" name="TextBox 299">
            <a:extLst>
              <a:ext uri="{FF2B5EF4-FFF2-40B4-BE49-F238E27FC236}">
                <a16:creationId xmlns:a16="http://schemas.microsoft.com/office/drawing/2014/main" id="{36CB61B8-41EE-CC44-A419-D73FE27F51CC}"/>
              </a:ext>
            </a:extLst>
          </p:cNvPr>
          <p:cNvSpPr txBox="1"/>
          <p:nvPr/>
        </p:nvSpPr>
        <p:spPr>
          <a:xfrm>
            <a:off x="7234468" y="4129456"/>
            <a:ext cx="404300" cy="153888"/>
          </a:xfrm>
          <a:prstGeom prst="rect">
            <a:avLst/>
          </a:prstGeom>
          <a:noFill/>
        </p:spPr>
        <p:txBody>
          <a:bodyPr wrap="square" lIns="0" tIns="0" rIns="0" bIns="0" rtlCol="0">
            <a:spAutoFit/>
          </a:bodyPr>
          <a:lstStyle/>
          <a:p>
            <a:pPr algn="ctr"/>
            <a:r>
              <a:rPr lang="en-US" sz="1000" dirty="0">
                <a:solidFill>
                  <a:schemeClr val="tx1"/>
                </a:solidFill>
              </a:rPr>
              <a:t>6</a:t>
            </a:r>
          </a:p>
        </p:txBody>
      </p:sp>
      <p:sp>
        <p:nvSpPr>
          <p:cNvPr id="301" name="TextBox 300">
            <a:extLst>
              <a:ext uri="{FF2B5EF4-FFF2-40B4-BE49-F238E27FC236}">
                <a16:creationId xmlns:a16="http://schemas.microsoft.com/office/drawing/2014/main" id="{FC7F78A1-F788-0342-833D-D7CBCC074B90}"/>
              </a:ext>
            </a:extLst>
          </p:cNvPr>
          <p:cNvSpPr txBox="1"/>
          <p:nvPr/>
        </p:nvSpPr>
        <p:spPr>
          <a:xfrm>
            <a:off x="7561040" y="4129456"/>
            <a:ext cx="404300" cy="153888"/>
          </a:xfrm>
          <a:prstGeom prst="rect">
            <a:avLst/>
          </a:prstGeom>
          <a:noFill/>
        </p:spPr>
        <p:txBody>
          <a:bodyPr wrap="square" lIns="0" tIns="0" rIns="0" bIns="0" rtlCol="0">
            <a:spAutoFit/>
          </a:bodyPr>
          <a:lstStyle/>
          <a:p>
            <a:pPr algn="ctr"/>
            <a:r>
              <a:rPr lang="en-US" sz="1000" dirty="0">
                <a:solidFill>
                  <a:schemeClr val="tx1"/>
                </a:solidFill>
              </a:rPr>
              <a:t>9</a:t>
            </a:r>
          </a:p>
        </p:txBody>
      </p:sp>
      <p:sp>
        <p:nvSpPr>
          <p:cNvPr id="302" name="TextBox 301">
            <a:extLst>
              <a:ext uri="{FF2B5EF4-FFF2-40B4-BE49-F238E27FC236}">
                <a16:creationId xmlns:a16="http://schemas.microsoft.com/office/drawing/2014/main" id="{2CC4C45E-3760-6946-A524-41F8FD92529E}"/>
              </a:ext>
            </a:extLst>
          </p:cNvPr>
          <p:cNvSpPr txBox="1"/>
          <p:nvPr/>
        </p:nvSpPr>
        <p:spPr>
          <a:xfrm>
            <a:off x="7864652" y="4129456"/>
            <a:ext cx="404300" cy="153888"/>
          </a:xfrm>
          <a:prstGeom prst="rect">
            <a:avLst/>
          </a:prstGeom>
          <a:noFill/>
        </p:spPr>
        <p:txBody>
          <a:bodyPr wrap="square" lIns="0" tIns="0" rIns="0" bIns="0" rtlCol="0">
            <a:spAutoFit/>
          </a:bodyPr>
          <a:lstStyle/>
          <a:p>
            <a:pPr algn="ctr"/>
            <a:r>
              <a:rPr lang="en-US" sz="1000" dirty="0">
                <a:solidFill>
                  <a:schemeClr val="tx1"/>
                </a:solidFill>
              </a:rPr>
              <a:t>12</a:t>
            </a:r>
          </a:p>
        </p:txBody>
      </p:sp>
      <p:sp>
        <p:nvSpPr>
          <p:cNvPr id="303" name="TextBox 302">
            <a:extLst>
              <a:ext uri="{FF2B5EF4-FFF2-40B4-BE49-F238E27FC236}">
                <a16:creationId xmlns:a16="http://schemas.microsoft.com/office/drawing/2014/main" id="{EA1A176E-98DB-9147-BE3B-B19FCAD7F964}"/>
              </a:ext>
            </a:extLst>
          </p:cNvPr>
          <p:cNvSpPr txBox="1"/>
          <p:nvPr/>
        </p:nvSpPr>
        <p:spPr>
          <a:xfrm>
            <a:off x="8178147" y="4129456"/>
            <a:ext cx="404300" cy="153888"/>
          </a:xfrm>
          <a:prstGeom prst="rect">
            <a:avLst/>
          </a:prstGeom>
          <a:noFill/>
        </p:spPr>
        <p:txBody>
          <a:bodyPr wrap="square" lIns="0" tIns="0" rIns="0" bIns="0" rtlCol="0">
            <a:spAutoFit/>
          </a:bodyPr>
          <a:lstStyle/>
          <a:p>
            <a:pPr algn="ctr"/>
            <a:r>
              <a:rPr lang="en-US" sz="1000" dirty="0">
                <a:solidFill>
                  <a:schemeClr val="tx1"/>
                </a:solidFill>
              </a:rPr>
              <a:t>15</a:t>
            </a:r>
          </a:p>
        </p:txBody>
      </p:sp>
      <p:sp>
        <p:nvSpPr>
          <p:cNvPr id="304" name="TextBox 303">
            <a:extLst>
              <a:ext uri="{FF2B5EF4-FFF2-40B4-BE49-F238E27FC236}">
                <a16:creationId xmlns:a16="http://schemas.microsoft.com/office/drawing/2014/main" id="{A1AC8C0F-C923-DD46-8E34-AF06B15195BA}"/>
              </a:ext>
            </a:extLst>
          </p:cNvPr>
          <p:cNvSpPr txBox="1"/>
          <p:nvPr/>
        </p:nvSpPr>
        <p:spPr>
          <a:xfrm>
            <a:off x="8502046" y="4129456"/>
            <a:ext cx="404300" cy="153888"/>
          </a:xfrm>
          <a:prstGeom prst="rect">
            <a:avLst/>
          </a:prstGeom>
          <a:noFill/>
        </p:spPr>
        <p:txBody>
          <a:bodyPr wrap="square" lIns="0" tIns="0" rIns="0" bIns="0" rtlCol="0">
            <a:spAutoFit/>
          </a:bodyPr>
          <a:lstStyle/>
          <a:p>
            <a:pPr algn="ctr"/>
            <a:r>
              <a:rPr lang="en-US" sz="1000" dirty="0">
                <a:solidFill>
                  <a:schemeClr val="tx1"/>
                </a:solidFill>
              </a:rPr>
              <a:t>18</a:t>
            </a:r>
          </a:p>
        </p:txBody>
      </p:sp>
      <p:sp>
        <p:nvSpPr>
          <p:cNvPr id="305" name="TextBox 304">
            <a:extLst>
              <a:ext uri="{FF2B5EF4-FFF2-40B4-BE49-F238E27FC236}">
                <a16:creationId xmlns:a16="http://schemas.microsoft.com/office/drawing/2014/main" id="{12ECCE7A-71F7-5649-9958-8639F1CE5567}"/>
              </a:ext>
            </a:extLst>
          </p:cNvPr>
          <p:cNvSpPr txBox="1"/>
          <p:nvPr/>
        </p:nvSpPr>
        <p:spPr>
          <a:xfrm>
            <a:off x="8815541" y="4129456"/>
            <a:ext cx="404300" cy="153888"/>
          </a:xfrm>
          <a:prstGeom prst="rect">
            <a:avLst/>
          </a:prstGeom>
          <a:noFill/>
        </p:spPr>
        <p:txBody>
          <a:bodyPr wrap="square" lIns="0" tIns="0" rIns="0" bIns="0" rtlCol="0">
            <a:spAutoFit/>
          </a:bodyPr>
          <a:lstStyle/>
          <a:p>
            <a:pPr algn="ctr"/>
            <a:r>
              <a:rPr lang="en-US" sz="1000" dirty="0">
                <a:solidFill>
                  <a:schemeClr val="tx1"/>
                </a:solidFill>
              </a:rPr>
              <a:t>21</a:t>
            </a:r>
          </a:p>
        </p:txBody>
      </p:sp>
      <p:sp>
        <p:nvSpPr>
          <p:cNvPr id="306" name="TextBox 305">
            <a:extLst>
              <a:ext uri="{FF2B5EF4-FFF2-40B4-BE49-F238E27FC236}">
                <a16:creationId xmlns:a16="http://schemas.microsoft.com/office/drawing/2014/main" id="{9CF248A3-A37A-9A45-9F45-A42449C50EE2}"/>
              </a:ext>
            </a:extLst>
          </p:cNvPr>
          <p:cNvSpPr txBox="1"/>
          <p:nvPr/>
        </p:nvSpPr>
        <p:spPr>
          <a:xfrm>
            <a:off x="9125020" y="4129456"/>
            <a:ext cx="404300" cy="153888"/>
          </a:xfrm>
          <a:prstGeom prst="rect">
            <a:avLst/>
          </a:prstGeom>
          <a:noFill/>
        </p:spPr>
        <p:txBody>
          <a:bodyPr wrap="square" lIns="0" tIns="0" rIns="0" bIns="0" rtlCol="0">
            <a:spAutoFit/>
          </a:bodyPr>
          <a:lstStyle/>
          <a:p>
            <a:pPr algn="ctr"/>
            <a:r>
              <a:rPr lang="en-US" sz="1000" dirty="0">
                <a:solidFill>
                  <a:schemeClr val="tx1"/>
                </a:solidFill>
              </a:rPr>
              <a:t>24</a:t>
            </a:r>
          </a:p>
        </p:txBody>
      </p:sp>
      <p:sp>
        <p:nvSpPr>
          <p:cNvPr id="307" name="TextBox 306">
            <a:extLst>
              <a:ext uri="{FF2B5EF4-FFF2-40B4-BE49-F238E27FC236}">
                <a16:creationId xmlns:a16="http://schemas.microsoft.com/office/drawing/2014/main" id="{282AD437-525F-9B44-9088-6710243B1971}"/>
              </a:ext>
            </a:extLst>
          </p:cNvPr>
          <p:cNvSpPr txBox="1"/>
          <p:nvPr/>
        </p:nvSpPr>
        <p:spPr>
          <a:xfrm>
            <a:off x="9447749" y="4129456"/>
            <a:ext cx="404300" cy="153888"/>
          </a:xfrm>
          <a:prstGeom prst="rect">
            <a:avLst/>
          </a:prstGeom>
          <a:noFill/>
        </p:spPr>
        <p:txBody>
          <a:bodyPr wrap="square" lIns="0" tIns="0" rIns="0" bIns="0" rtlCol="0">
            <a:spAutoFit/>
          </a:bodyPr>
          <a:lstStyle/>
          <a:p>
            <a:pPr algn="ctr"/>
            <a:r>
              <a:rPr lang="en-US" sz="1000" dirty="0">
                <a:solidFill>
                  <a:schemeClr val="tx1"/>
                </a:solidFill>
              </a:rPr>
              <a:t>27</a:t>
            </a:r>
          </a:p>
        </p:txBody>
      </p:sp>
      <p:sp>
        <p:nvSpPr>
          <p:cNvPr id="308" name="TextBox 307">
            <a:extLst>
              <a:ext uri="{FF2B5EF4-FFF2-40B4-BE49-F238E27FC236}">
                <a16:creationId xmlns:a16="http://schemas.microsoft.com/office/drawing/2014/main" id="{CCA346BA-F49E-A249-9C83-02FCABF2DF3C}"/>
              </a:ext>
            </a:extLst>
          </p:cNvPr>
          <p:cNvSpPr txBox="1"/>
          <p:nvPr/>
        </p:nvSpPr>
        <p:spPr>
          <a:xfrm>
            <a:off x="9756135" y="4129456"/>
            <a:ext cx="404300" cy="153888"/>
          </a:xfrm>
          <a:prstGeom prst="rect">
            <a:avLst/>
          </a:prstGeom>
          <a:noFill/>
        </p:spPr>
        <p:txBody>
          <a:bodyPr wrap="square" lIns="0" tIns="0" rIns="0" bIns="0" rtlCol="0">
            <a:spAutoFit/>
          </a:bodyPr>
          <a:lstStyle/>
          <a:p>
            <a:pPr algn="ctr"/>
            <a:r>
              <a:rPr lang="en-US" sz="1000" dirty="0">
                <a:solidFill>
                  <a:schemeClr val="tx1"/>
                </a:solidFill>
              </a:rPr>
              <a:t>30</a:t>
            </a:r>
          </a:p>
        </p:txBody>
      </p:sp>
      <p:sp>
        <p:nvSpPr>
          <p:cNvPr id="309" name="TextBox 308">
            <a:extLst>
              <a:ext uri="{FF2B5EF4-FFF2-40B4-BE49-F238E27FC236}">
                <a16:creationId xmlns:a16="http://schemas.microsoft.com/office/drawing/2014/main" id="{253854AF-318A-C641-832F-2D225DA0EDE3}"/>
              </a:ext>
            </a:extLst>
          </p:cNvPr>
          <p:cNvSpPr txBox="1"/>
          <p:nvPr/>
        </p:nvSpPr>
        <p:spPr>
          <a:xfrm>
            <a:off x="10068106" y="4129456"/>
            <a:ext cx="404300" cy="153888"/>
          </a:xfrm>
          <a:prstGeom prst="rect">
            <a:avLst/>
          </a:prstGeom>
          <a:noFill/>
        </p:spPr>
        <p:txBody>
          <a:bodyPr wrap="square" lIns="0" tIns="0" rIns="0" bIns="0" rtlCol="0">
            <a:spAutoFit/>
          </a:bodyPr>
          <a:lstStyle/>
          <a:p>
            <a:pPr algn="ctr"/>
            <a:r>
              <a:rPr lang="en-US" sz="1000" dirty="0">
                <a:solidFill>
                  <a:schemeClr val="tx1"/>
                </a:solidFill>
              </a:rPr>
              <a:t>33</a:t>
            </a:r>
          </a:p>
        </p:txBody>
      </p:sp>
      <p:sp>
        <p:nvSpPr>
          <p:cNvPr id="310" name="TextBox 309">
            <a:extLst>
              <a:ext uri="{FF2B5EF4-FFF2-40B4-BE49-F238E27FC236}">
                <a16:creationId xmlns:a16="http://schemas.microsoft.com/office/drawing/2014/main" id="{2D473340-634B-D94F-946D-E8A4B1B9DE1B}"/>
              </a:ext>
            </a:extLst>
          </p:cNvPr>
          <p:cNvSpPr txBox="1"/>
          <p:nvPr/>
        </p:nvSpPr>
        <p:spPr>
          <a:xfrm>
            <a:off x="10380078" y="4129456"/>
            <a:ext cx="404300" cy="153888"/>
          </a:xfrm>
          <a:prstGeom prst="rect">
            <a:avLst/>
          </a:prstGeom>
          <a:noFill/>
        </p:spPr>
        <p:txBody>
          <a:bodyPr wrap="square" lIns="0" tIns="0" rIns="0" bIns="0" rtlCol="0">
            <a:spAutoFit/>
          </a:bodyPr>
          <a:lstStyle/>
          <a:p>
            <a:pPr algn="ctr"/>
            <a:r>
              <a:rPr lang="en-US" sz="1000" dirty="0">
                <a:solidFill>
                  <a:schemeClr val="tx1"/>
                </a:solidFill>
              </a:rPr>
              <a:t>36</a:t>
            </a:r>
          </a:p>
        </p:txBody>
      </p:sp>
      <p:sp>
        <p:nvSpPr>
          <p:cNvPr id="311" name="TextBox 310">
            <a:extLst>
              <a:ext uri="{FF2B5EF4-FFF2-40B4-BE49-F238E27FC236}">
                <a16:creationId xmlns:a16="http://schemas.microsoft.com/office/drawing/2014/main" id="{3789180E-B65A-6942-A393-01240F10EB98}"/>
              </a:ext>
            </a:extLst>
          </p:cNvPr>
          <p:cNvSpPr txBox="1"/>
          <p:nvPr/>
        </p:nvSpPr>
        <p:spPr>
          <a:xfrm>
            <a:off x="10705439" y="4129456"/>
            <a:ext cx="404300" cy="153888"/>
          </a:xfrm>
          <a:prstGeom prst="rect">
            <a:avLst/>
          </a:prstGeom>
          <a:noFill/>
        </p:spPr>
        <p:txBody>
          <a:bodyPr wrap="square" lIns="0" tIns="0" rIns="0" bIns="0" rtlCol="0">
            <a:spAutoFit/>
          </a:bodyPr>
          <a:lstStyle/>
          <a:p>
            <a:pPr algn="ctr"/>
            <a:r>
              <a:rPr lang="en-US" sz="1000" dirty="0">
                <a:solidFill>
                  <a:schemeClr val="tx1"/>
                </a:solidFill>
              </a:rPr>
              <a:t>39</a:t>
            </a:r>
          </a:p>
        </p:txBody>
      </p:sp>
      <p:sp>
        <p:nvSpPr>
          <p:cNvPr id="312" name="TextBox 311">
            <a:extLst>
              <a:ext uri="{FF2B5EF4-FFF2-40B4-BE49-F238E27FC236}">
                <a16:creationId xmlns:a16="http://schemas.microsoft.com/office/drawing/2014/main" id="{FBDF4293-527C-324F-A008-C3DF2A9F3AFE}"/>
              </a:ext>
            </a:extLst>
          </p:cNvPr>
          <p:cNvSpPr txBox="1"/>
          <p:nvPr/>
        </p:nvSpPr>
        <p:spPr>
          <a:xfrm>
            <a:off x="11010239" y="4129456"/>
            <a:ext cx="404300" cy="153888"/>
          </a:xfrm>
          <a:prstGeom prst="rect">
            <a:avLst/>
          </a:prstGeom>
          <a:noFill/>
        </p:spPr>
        <p:txBody>
          <a:bodyPr wrap="square" lIns="0" tIns="0" rIns="0" bIns="0" rtlCol="0">
            <a:spAutoFit/>
          </a:bodyPr>
          <a:lstStyle/>
          <a:p>
            <a:pPr algn="ctr"/>
            <a:r>
              <a:rPr lang="en-US" sz="1000" dirty="0">
                <a:solidFill>
                  <a:schemeClr val="tx1"/>
                </a:solidFill>
              </a:rPr>
              <a:t>42</a:t>
            </a:r>
          </a:p>
        </p:txBody>
      </p:sp>
      <p:sp>
        <p:nvSpPr>
          <p:cNvPr id="313" name="TextBox 312">
            <a:extLst>
              <a:ext uri="{FF2B5EF4-FFF2-40B4-BE49-F238E27FC236}">
                <a16:creationId xmlns:a16="http://schemas.microsoft.com/office/drawing/2014/main" id="{B8410C98-C056-654D-89A7-C23D32AD5ABF}"/>
              </a:ext>
            </a:extLst>
          </p:cNvPr>
          <p:cNvSpPr txBox="1"/>
          <p:nvPr/>
        </p:nvSpPr>
        <p:spPr>
          <a:xfrm>
            <a:off x="11318214" y="4129456"/>
            <a:ext cx="404300" cy="153888"/>
          </a:xfrm>
          <a:prstGeom prst="rect">
            <a:avLst/>
          </a:prstGeom>
          <a:noFill/>
        </p:spPr>
        <p:txBody>
          <a:bodyPr wrap="square" lIns="0" tIns="0" rIns="0" bIns="0" rtlCol="0">
            <a:spAutoFit/>
          </a:bodyPr>
          <a:lstStyle/>
          <a:p>
            <a:pPr algn="ctr"/>
            <a:r>
              <a:rPr lang="en-US" sz="1000" dirty="0">
                <a:solidFill>
                  <a:schemeClr val="tx1"/>
                </a:solidFill>
              </a:rPr>
              <a:t>45</a:t>
            </a:r>
          </a:p>
        </p:txBody>
      </p:sp>
      <p:sp>
        <p:nvSpPr>
          <p:cNvPr id="314" name="TextBox 313">
            <a:extLst>
              <a:ext uri="{FF2B5EF4-FFF2-40B4-BE49-F238E27FC236}">
                <a16:creationId xmlns:a16="http://schemas.microsoft.com/office/drawing/2014/main" id="{19AC2BB3-A507-CE43-A747-5960CB6910B1}"/>
              </a:ext>
            </a:extLst>
          </p:cNvPr>
          <p:cNvSpPr txBox="1"/>
          <p:nvPr/>
        </p:nvSpPr>
        <p:spPr>
          <a:xfrm>
            <a:off x="11638889" y="4129456"/>
            <a:ext cx="404300" cy="153888"/>
          </a:xfrm>
          <a:prstGeom prst="rect">
            <a:avLst/>
          </a:prstGeom>
          <a:noFill/>
        </p:spPr>
        <p:txBody>
          <a:bodyPr wrap="square" lIns="0" tIns="0" rIns="0" bIns="0" rtlCol="0">
            <a:spAutoFit/>
          </a:bodyPr>
          <a:lstStyle/>
          <a:p>
            <a:pPr algn="ctr"/>
            <a:r>
              <a:rPr lang="en-US" sz="1000" dirty="0">
                <a:solidFill>
                  <a:schemeClr val="tx1"/>
                </a:solidFill>
              </a:rPr>
              <a:t>48</a:t>
            </a:r>
          </a:p>
        </p:txBody>
      </p:sp>
      <p:cxnSp>
        <p:nvCxnSpPr>
          <p:cNvPr id="315" name="Straight Connector 314">
            <a:extLst>
              <a:ext uri="{FF2B5EF4-FFF2-40B4-BE49-F238E27FC236}">
                <a16:creationId xmlns:a16="http://schemas.microsoft.com/office/drawing/2014/main" id="{5C9218A0-769C-9B4E-B7DC-D68D4FADADB9}"/>
              </a:ext>
            </a:extLst>
          </p:cNvPr>
          <p:cNvCxnSpPr>
            <a:cxnSpLocks/>
          </p:cNvCxnSpPr>
          <p:nvPr/>
        </p:nvCxnSpPr>
        <p:spPr>
          <a:xfrm>
            <a:off x="8696987" y="3468661"/>
            <a:ext cx="0" cy="54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3D316542-D4CB-0B44-85A6-3B3235AF3D79}"/>
              </a:ext>
            </a:extLst>
          </p:cNvPr>
          <p:cNvCxnSpPr>
            <a:cxnSpLocks/>
          </p:cNvCxnSpPr>
          <p:nvPr/>
        </p:nvCxnSpPr>
        <p:spPr>
          <a:xfrm>
            <a:off x="9327170" y="3599297"/>
            <a:ext cx="0" cy="40936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2D3BFE38-538E-3242-A1BB-82527964FA7F}"/>
              </a:ext>
            </a:extLst>
          </p:cNvPr>
          <p:cNvSpPr txBox="1"/>
          <p:nvPr/>
        </p:nvSpPr>
        <p:spPr>
          <a:xfrm>
            <a:off x="6401925" y="3931129"/>
            <a:ext cx="404300" cy="153888"/>
          </a:xfrm>
          <a:prstGeom prst="rect">
            <a:avLst/>
          </a:prstGeom>
          <a:noFill/>
        </p:spPr>
        <p:txBody>
          <a:bodyPr wrap="square" lIns="0" tIns="0" rIns="0" bIns="0" rtlCol="0">
            <a:spAutoFit/>
          </a:bodyPr>
          <a:lstStyle/>
          <a:p>
            <a:pPr algn="ctr"/>
            <a:r>
              <a:rPr lang="en-US" sz="1000" dirty="0">
                <a:solidFill>
                  <a:schemeClr val="tx1"/>
                </a:solidFill>
              </a:rPr>
              <a:t>0</a:t>
            </a:r>
          </a:p>
        </p:txBody>
      </p:sp>
      <p:sp>
        <p:nvSpPr>
          <p:cNvPr id="318" name="TextBox 317">
            <a:extLst>
              <a:ext uri="{FF2B5EF4-FFF2-40B4-BE49-F238E27FC236}">
                <a16:creationId xmlns:a16="http://schemas.microsoft.com/office/drawing/2014/main" id="{009BEF35-B563-3F4D-B647-3F5E362BCF7B}"/>
              </a:ext>
            </a:extLst>
          </p:cNvPr>
          <p:cNvSpPr txBox="1"/>
          <p:nvPr/>
        </p:nvSpPr>
        <p:spPr>
          <a:xfrm>
            <a:off x="6401925" y="3586355"/>
            <a:ext cx="404300" cy="153888"/>
          </a:xfrm>
          <a:prstGeom prst="rect">
            <a:avLst/>
          </a:prstGeom>
          <a:noFill/>
        </p:spPr>
        <p:txBody>
          <a:bodyPr wrap="square" lIns="0" tIns="0" rIns="0" bIns="0" rtlCol="0">
            <a:spAutoFit/>
          </a:bodyPr>
          <a:lstStyle/>
          <a:p>
            <a:pPr algn="ctr"/>
            <a:r>
              <a:rPr lang="en-US" sz="1000" dirty="0">
                <a:solidFill>
                  <a:schemeClr val="tx1"/>
                </a:solidFill>
              </a:rPr>
              <a:t>0.2</a:t>
            </a:r>
          </a:p>
        </p:txBody>
      </p:sp>
      <p:sp>
        <p:nvSpPr>
          <p:cNvPr id="319" name="TextBox 318">
            <a:extLst>
              <a:ext uri="{FF2B5EF4-FFF2-40B4-BE49-F238E27FC236}">
                <a16:creationId xmlns:a16="http://schemas.microsoft.com/office/drawing/2014/main" id="{5BA5AF7E-F190-1F42-81BE-9CA4979B4EAE}"/>
              </a:ext>
            </a:extLst>
          </p:cNvPr>
          <p:cNvSpPr txBox="1"/>
          <p:nvPr/>
        </p:nvSpPr>
        <p:spPr>
          <a:xfrm>
            <a:off x="6401925" y="3219096"/>
            <a:ext cx="404300" cy="153888"/>
          </a:xfrm>
          <a:prstGeom prst="rect">
            <a:avLst/>
          </a:prstGeom>
          <a:noFill/>
        </p:spPr>
        <p:txBody>
          <a:bodyPr wrap="square" lIns="0" tIns="0" rIns="0" bIns="0" rtlCol="0">
            <a:spAutoFit/>
          </a:bodyPr>
          <a:lstStyle/>
          <a:p>
            <a:pPr algn="ctr"/>
            <a:r>
              <a:rPr lang="en-US" sz="1000" dirty="0">
                <a:solidFill>
                  <a:schemeClr val="tx1"/>
                </a:solidFill>
              </a:rPr>
              <a:t>0.4</a:t>
            </a:r>
          </a:p>
        </p:txBody>
      </p:sp>
      <p:sp>
        <p:nvSpPr>
          <p:cNvPr id="320" name="TextBox 319">
            <a:extLst>
              <a:ext uri="{FF2B5EF4-FFF2-40B4-BE49-F238E27FC236}">
                <a16:creationId xmlns:a16="http://schemas.microsoft.com/office/drawing/2014/main" id="{31A23946-D9B8-7743-B8E9-600D06C99D96}"/>
              </a:ext>
            </a:extLst>
          </p:cNvPr>
          <p:cNvSpPr txBox="1"/>
          <p:nvPr/>
        </p:nvSpPr>
        <p:spPr>
          <a:xfrm>
            <a:off x="6401925" y="2850994"/>
            <a:ext cx="404300" cy="153888"/>
          </a:xfrm>
          <a:prstGeom prst="rect">
            <a:avLst/>
          </a:prstGeom>
          <a:noFill/>
        </p:spPr>
        <p:txBody>
          <a:bodyPr wrap="square" lIns="0" tIns="0" rIns="0" bIns="0" rtlCol="0">
            <a:spAutoFit/>
          </a:bodyPr>
          <a:lstStyle/>
          <a:p>
            <a:pPr algn="ctr"/>
            <a:r>
              <a:rPr lang="en-US" sz="1000" dirty="0">
                <a:solidFill>
                  <a:schemeClr val="tx1"/>
                </a:solidFill>
              </a:rPr>
              <a:t>0.6</a:t>
            </a:r>
          </a:p>
        </p:txBody>
      </p:sp>
      <p:sp>
        <p:nvSpPr>
          <p:cNvPr id="321" name="TextBox 320">
            <a:extLst>
              <a:ext uri="{FF2B5EF4-FFF2-40B4-BE49-F238E27FC236}">
                <a16:creationId xmlns:a16="http://schemas.microsoft.com/office/drawing/2014/main" id="{034F1A19-35F7-934C-87C5-CC37F3ECF16E}"/>
              </a:ext>
            </a:extLst>
          </p:cNvPr>
          <p:cNvSpPr txBox="1"/>
          <p:nvPr/>
        </p:nvSpPr>
        <p:spPr>
          <a:xfrm>
            <a:off x="6401925" y="2491230"/>
            <a:ext cx="404300" cy="153888"/>
          </a:xfrm>
          <a:prstGeom prst="rect">
            <a:avLst/>
          </a:prstGeom>
          <a:noFill/>
        </p:spPr>
        <p:txBody>
          <a:bodyPr wrap="square" lIns="0" tIns="0" rIns="0" bIns="0" rtlCol="0">
            <a:spAutoFit/>
          </a:bodyPr>
          <a:lstStyle/>
          <a:p>
            <a:pPr algn="ctr"/>
            <a:r>
              <a:rPr lang="en-US" sz="1000" dirty="0">
                <a:solidFill>
                  <a:schemeClr val="tx1"/>
                </a:solidFill>
              </a:rPr>
              <a:t>0.8</a:t>
            </a:r>
          </a:p>
        </p:txBody>
      </p:sp>
      <p:sp>
        <p:nvSpPr>
          <p:cNvPr id="322" name="TextBox 321">
            <a:extLst>
              <a:ext uri="{FF2B5EF4-FFF2-40B4-BE49-F238E27FC236}">
                <a16:creationId xmlns:a16="http://schemas.microsoft.com/office/drawing/2014/main" id="{02FB3A4D-8121-E14B-A8ED-35941900ED2B}"/>
              </a:ext>
            </a:extLst>
          </p:cNvPr>
          <p:cNvSpPr txBox="1"/>
          <p:nvPr/>
        </p:nvSpPr>
        <p:spPr>
          <a:xfrm>
            <a:off x="6401925" y="2123971"/>
            <a:ext cx="404300" cy="153888"/>
          </a:xfrm>
          <a:prstGeom prst="rect">
            <a:avLst/>
          </a:prstGeom>
          <a:noFill/>
        </p:spPr>
        <p:txBody>
          <a:bodyPr wrap="square" lIns="0" tIns="0" rIns="0" bIns="0" rtlCol="0">
            <a:spAutoFit/>
          </a:bodyPr>
          <a:lstStyle/>
          <a:p>
            <a:pPr algn="ctr"/>
            <a:r>
              <a:rPr lang="en-US" sz="1000" dirty="0">
                <a:solidFill>
                  <a:schemeClr val="tx1"/>
                </a:solidFill>
              </a:rPr>
              <a:t>1.0</a:t>
            </a:r>
          </a:p>
        </p:txBody>
      </p:sp>
      <p:sp>
        <p:nvSpPr>
          <p:cNvPr id="325" name="TextBox 324">
            <a:extLst>
              <a:ext uri="{FF2B5EF4-FFF2-40B4-BE49-F238E27FC236}">
                <a16:creationId xmlns:a16="http://schemas.microsoft.com/office/drawing/2014/main" id="{A1FA0545-D928-F64D-901A-9198C0B92764}"/>
              </a:ext>
            </a:extLst>
          </p:cNvPr>
          <p:cNvSpPr txBox="1"/>
          <p:nvPr/>
        </p:nvSpPr>
        <p:spPr>
          <a:xfrm>
            <a:off x="8007542" y="2939847"/>
            <a:ext cx="517233" cy="161583"/>
          </a:xfrm>
          <a:prstGeom prst="rect">
            <a:avLst/>
          </a:prstGeom>
          <a:noFill/>
        </p:spPr>
        <p:txBody>
          <a:bodyPr wrap="square" lIns="0" tIns="0" rIns="0" bIns="0" rtlCol="0">
            <a:spAutoFit/>
          </a:bodyPr>
          <a:lstStyle/>
          <a:p>
            <a:pPr algn="ctr"/>
            <a:r>
              <a:rPr lang="en-US" sz="1050" b="1" dirty="0">
                <a:solidFill>
                  <a:schemeClr val="accent3"/>
                </a:solidFill>
              </a:rPr>
              <a:t>43.5%</a:t>
            </a:r>
            <a:endParaRPr lang="en-US" sz="800" b="1" dirty="0">
              <a:solidFill>
                <a:schemeClr val="accent3"/>
              </a:solidFill>
            </a:endParaRPr>
          </a:p>
        </p:txBody>
      </p:sp>
      <p:sp>
        <p:nvSpPr>
          <p:cNvPr id="326" name="TextBox 325">
            <a:extLst>
              <a:ext uri="{FF2B5EF4-FFF2-40B4-BE49-F238E27FC236}">
                <a16:creationId xmlns:a16="http://schemas.microsoft.com/office/drawing/2014/main" id="{A05A84E2-857E-5942-A64E-8963C4BEB168}"/>
              </a:ext>
            </a:extLst>
          </p:cNvPr>
          <p:cNvSpPr txBox="1"/>
          <p:nvPr/>
        </p:nvSpPr>
        <p:spPr>
          <a:xfrm>
            <a:off x="8619631" y="3246680"/>
            <a:ext cx="517233" cy="161583"/>
          </a:xfrm>
          <a:prstGeom prst="rect">
            <a:avLst/>
          </a:prstGeom>
          <a:noFill/>
        </p:spPr>
        <p:txBody>
          <a:bodyPr wrap="square" lIns="0" tIns="0" rIns="0" bIns="0" rtlCol="0">
            <a:spAutoFit/>
          </a:bodyPr>
          <a:lstStyle/>
          <a:p>
            <a:pPr algn="ctr"/>
            <a:r>
              <a:rPr lang="en-US" sz="1050" b="1" dirty="0">
                <a:solidFill>
                  <a:schemeClr val="accent3"/>
                </a:solidFill>
              </a:rPr>
              <a:t>30.6%</a:t>
            </a:r>
            <a:endParaRPr lang="en-US" sz="800" b="1" dirty="0">
              <a:solidFill>
                <a:schemeClr val="accent3"/>
              </a:solidFill>
            </a:endParaRPr>
          </a:p>
        </p:txBody>
      </p:sp>
      <p:sp>
        <p:nvSpPr>
          <p:cNvPr id="327" name="TextBox 326">
            <a:extLst>
              <a:ext uri="{FF2B5EF4-FFF2-40B4-BE49-F238E27FC236}">
                <a16:creationId xmlns:a16="http://schemas.microsoft.com/office/drawing/2014/main" id="{C67D5623-FAA4-D049-A0EC-EFD9396BAB7C}"/>
              </a:ext>
            </a:extLst>
          </p:cNvPr>
          <p:cNvSpPr txBox="1"/>
          <p:nvPr/>
        </p:nvSpPr>
        <p:spPr>
          <a:xfrm>
            <a:off x="9278680" y="3377316"/>
            <a:ext cx="517233" cy="161583"/>
          </a:xfrm>
          <a:prstGeom prst="rect">
            <a:avLst/>
          </a:prstGeom>
          <a:noFill/>
        </p:spPr>
        <p:txBody>
          <a:bodyPr wrap="square" lIns="0" tIns="0" rIns="0" bIns="0" rtlCol="0">
            <a:spAutoFit/>
          </a:bodyPr>
          <a:lstStyle/>
          <a:p>
            <a:pPr algn="ctr"/>
            <a:r>
              <a:rPr lang="en-US" sz="1050" b="1" dirty="0">
                <a:solidFill>
                  <a:schemeClr val="accent3"/>
                </a:solidFill>
              </a:rPr>
              <a:t>22.9%</a:t>
            </a:r>
            <a:endParaRPr lang="en-US" sz="800" b="1" dirty="0">
              <a:solidFill>
                <a:schemeClr val="accent3"/>
              </a:solidFill>
            </a:endParaRPr>
          </a:p>
        </p:txBody>
      </p:sp>
      <p:sp>
        <p:nvSpPr>
          <p:cNvPr id="328" name="TextBox 327">
            <a:extLst>
              <a:ext uri="{FF2B5EF4-FFF2-40B4-BE49-F238E27FC236}">
                <a16:creationId xmlns:a16="http://schemas.microsoft.com/office/drawing/2014/main" id="{284E08D6-6DAC-9E49-A2A5-8D98ED3CBDE5}"/>
              </a:ext>
            </a:extLst>
          </p:cNvPr>
          <p:cNvSpPr txBox="1"/>
          <p:nvPr/>
        </p:nvSpPr>
        <p:spPr>
          <a:xfrm>
            <a:off x="10525761" y="3481500"/>
            <a:ext cx="517233" cy="161583"/>
          </a:xfrm>
          <a:prstGeom prst="rect">
            <a:avLst/>
          </a:prstGeom>
          <a:noFill/>
          <a:ln>
            <a:noFill/>
          </a:ln>
        </p:spPr>
        <p:txBody>
          <a:bodyPr wrap="square" lIns="0" tIns="0" rIns="0" bIns="0" rtlCol="0">
            <a:spAutoFit/>
          </a:bodyPr>
          <a:lstStyle/>
          <a:p>
            <a:pPr algn="ctr"/>
            <a:r>
              <a:rPr lang="en-US" sz="1050" b="1" dirty="0">
                <a:solidFill>
                  <a:schemeClr val="accent3"/>
                </a:solidFill>
              </a:rPr>
              <a:t>15.3%</a:t>
            </a:r>
            <a:endParaRPr lang="en-US" sz="800" b="1" dirty="0">
              <a:solidFill>
                <a:schemeClr val="accent3"/>
              </a:solidFill>
            </a:endParaRPr>
          </a:p>
        </p:txBody>
      </p:sp>
      <p:sp>
        <p:nvSpPr>
          <p:cNvPr id="329" name="TextBox 328">
            <a:extLst>
              <a:ext uri="{FF2B5EF4-FFF2-40B4-BE49-F238E27FC236}">
                <a16:creationId xmlns:a16="http://schemas.microsoft.com/office/drawing/2014/main" id="{AC67AE8C-6711-DE44-B2AF-0539AF42FADE}"/>
              </a:ext>
            </a:extLst>
          </p:cNvPr>
          <p:cNvSpPr txBox="1"/>
          <p:nvPr/>
        </p:nvSpPr>
        <p:spPr>
          <a:xfrm>
            <a:off x="8039819" y="3582507"/>
            <a:ext cx="517233" cy="161583"/>
          </a:xfrm>
          <a:prstGeom prst="rect">
            <a:avLst/>
          </a:prstGeom>
          <a:noFill/>
        </p:spPr>
        <p:txBody>
          <a:bodyPr wrap="square" lIns="0" tIns="0" rIns="0" bIns="0" rtlCol="0">
            <a:spAutoFit/>
          </a:bodyPr>
          <a:lstStyle/>
          <a:p>
            <a:pPr algn="ctr"/>
            <a:r>
              <a:rPr lang="en-US" sz="1050" b="1" dirty="0">
                <a:solidFill>
                  <a:schemeClr val="accent2"/>
                </a:solidFill>
              </a:rPr>
              <a:t>39.3%</a:t>
            </a:r>
            <a:endParaRPr lang="en-US" sz="800" b="1" dirty="0">
              <a:solidFill>
                <a:schemeClr val="accent2"/>
              </a:solidFill>
            </a:endParaRPr>
          </a:p>
        </p:txBody>
      </p:sp>
      <p:sp>
        <p:nvSpPr>
          <p:cNvPr id="330" name="TextBox 329">
            <a:extLst>
              <a:ext uri="{FF2B5EF4-FFF2-40B4-BE49-F238E27FC236}">
                <a16:creationId xmlns:a16="http://schemas.microsoft.com/office/drawing/2014/main" id="{97890CDA-F4B5-2044-9172-383669949B61}"/>
              </a:ext>
            </a:extLst>
          </p:cNvPr>
          <p:cNvSpPr txBox="1"/>
          <p:nvPr/>
        </p:nvSpPr>
        <p:spPr>
          <a:xfrm>
            <a:off x="8670001" y="3688068"/>
            <a:ext cx="517233" cy="161583"/>
          </a:xfrm>
          <a:prstGeom prst="rect">
            <a:avLst/>
          </a:prstGeom>
          <a:noFill/>
        </p:spPr>
        <p:txBody>
          <a:bodyPr wrap="square" lIns="0" tIns="0" rIns="0" bIns="0" rtlCol="0">
            <a:spAutoFit/>
          </a:bodyPr>
          <a:lstStyle/>
          <a:p>
            <a:pPr algn="ctr"/>
            <a:r>
              <a:rPr lang="en-US" sz="1050" b="1" dirty="0">
                <a:solidFill>
                  <a:schemeClr val="accent2"/>
                </a:solidFill>
              </a:rPr>
              <a:t>24.8%</a:t>
            </a:r>
            <a:endParaRPr lang="en-US" sz="800" b="1" dirty="0">
              <a:solidFill>
                <a:schemeClr val="accent2"/>
              </a:solidFill>
            </a:endParaRPr>
          </a:p>
        </p:txBody>
      </p:sp>
      <p:sp>
        <p:nvSpPr>
          <p:cNvPr id="331" name="TextBox 330">
            <a:extLst>
              <a:ext uri="{FF2B5EF4-FFF2-40B4-BE49-F238E27FC236}">
                <a16:creationId xmlns:a16="http://schemas.microsoft.com/office/drawing/2014/main" id="{CAA33D07-5AE6-2D48-B199-45C45DEDBFA6}"/>
              </a:ext>
            </a:extLst>
          </p:cNvPr>
          <p:cNvSpPr txBox="1"/>
          <p:nvPr/>
        </p:nvSpPr>
        <p:spPr>
          <a:xfrm>
            <a:off x="9300185" y="3850337"/>
            <a:ext cx="517233" cy="161583"/>
          </a:xfrm>
          <a:prstGeom prst="rect">
            <a:avLst/>
          </a:prstGeom>
          <a:noFill/>
        </p:spPr>
        <p:txBody>
          <a:bodyPr wrap="square" lIns="0" tIns="0" rIns="0" bIns="0" rtlCol="0">
            <a:spAutoFit/>
          </a:bodyPr>
          <a:lstStyle/>
          <a:p>
            <a:pPr algn="ctr"/>
            <a:r>
              <a:rPr lang="en-US" sz="1050" b="1" dirty="0">
                <a:solidFill>
                  <a:schemeClr val="accent2"/>
                </a:solidFill>
              </a:rPr>
              <a:t>13.9%</a:t>
            </a:r>
            <a:endParaRPr lang="en-US" sz="800" b="1" dirty="0">
              <a:solidFill>
                <a:schemeClr val="accent2"/>
              </a:solidFill>
            </a:endParaRPr>
          </a:p>
        </p:txBody>
      </p:sp>
      <p:sp>
        <p:nvSpPr>
          <p:cNvPr id="332" name="TextBox 331">
            <a:extLst>
              <a:ext uri="{FF2B5EF4-FFF2-40B4-BE49-F238E27FC236}">
                <a16:creationId xmlns:a16="http://schemas.microsoft.com/office/drawing/2014/main" id="{4ABD2E5F-65FB-F040-92D2-B557AEDD62C6}"/>
              </a:ext>
            </a:extLst>
          </p:cNvPr>
          <p:cNvSpPr txBox="1"/>
          <p:nvPr/>
        </p:nvSpPr>
        <p:spPr>
          <a:xfrm>
            <a:off x="10519535" y="3734308"/>
            <a:ext cx="517233" cy="138499"/>
          </a:xfrm>
          <a:prstGeom prst="rect">
            <a:avLst/>
          </a:prstGeom>
          <a:noFill/>
        </p:spPr>
        <p:txBody>
          <a:bodyPr wrap="square" lIns="0" tIns="0" rIns="0" bIns="0" rtlCol="0">
            <a:spAutoFit/>
          </a:bodyPr>
          <a:lstStyle/>
          <a:p>
            <a:pPr algn="ctr"/>
            <a:r>
              <a:rPr lang="en-US" sz="900" b="1" dirty="0">
                <a:solidFill>
                  <a:schemeClr val="accent2"/>
                </a:solidFill>
              </a:rPr>
              <a:t>5.8%</a:t>
            </a:r>
            <a:endParaRPr lang="en-US" sz="600" b="1" dirty="0">
              <a:solidFill>
                <a:schemeClr val="accent2"/>
              </a:solidFill>
            </a:endParaRPr>
          </a:p>
        </p:txBody>
      </p:sp>
      <p:graphicFrame>
        <p:nvGraphicFramePr>
          <p:cNvPr id="334" name="Table 158">
            <a:extLst>
              <a:ext uri="{FF2B5EF4-FFF2-40B4-BE49-F238E27FC236}">
                <a16:creationId xmlns:a16="http://schemas.microsoft.com/office/drawing/2014/main" id="{F08209AD-49DA-994C-8A88-10A1FBC88027}"/>
              </a:ext>
            </a:extLst>
          </p:cNvPr>
          <p:cNvGraphicFramePr>
            <a:graphicFrameLocks noGrp="1"/>
          </p:cNvGraphicFramePr>
          <p:nvPr>
            <p:extLst>
              <p:ext uri="{D42A27DB-BD31-4B8C-83A1-F6EECF244321}">
                <p14:modId xmlns:p14="http://schemas.microsoft.com/office/powerpoint/2010/main" val="1388273913"/>
              </p:ext>
            </p:extLst>
          </p:nvPr>
        </p:nvGraphicFramePr>
        <p:xfrm>
          <a:off x="5934395" y="4601986"/>
          <a:ext cx="6100151" cy="428602"/>
        </p:xfrm>
        <a:graphic>
          <a:graphicData uri="http://schemas.openxmlformats.org/drawingml/2006/table">
            <a:tbl>
              <a:tblPr firstRow="1" bandRow="1">
                <a:tableStyleId>{5C22544A-7EE6-4342-B048-85BDC9FD1C3A}</a:tableStyleId>
              </a:tblPr>
              <a:tblGrid>
                <a:gridCol w="772895">
                  <a:extLst>
                    <a:ext uri="{9D8B030D-6E8A-4147-A177-3AD203B41FA5}">
                      <a16:colId xmlns:a16="http://schemas.microsoft.com/office/drawing/2014/main" val="808490905"/>
                    </a:ext>
                  </a:extLst>
                </a:gridCol>
                <a:gridCol w="313368">
                  <a:extLst>
                    <a:ext uri="{9D8B030D-6E8A-4147-A177-3AD203B41FA5}">
                      <a16:colId xmlns:a16="http://schemas.microsoft.com/office/drawing/2014/main" val="1839220050"/>
                    </a:ext>
                  </a:extLst>
                </a:gridCol>
                <a:gridCol w="313368">
                  <a:extLst>
                    <a:ext uri="{9D8B030D-6E8A-4147-A177-3AD203B41FA5}">
                      <a16:colId xmlns:a16="http://schemas.microsoft.com/office/drawing/2014/main" val="805562067"/>
                    </a:ext>
                  </a:extLst>
                </a:gridCol>
                <a:gridCol w="313368">
                  <a:extLst>
                    <a:ext uri="{9D8B030D-6E8A-4147-A177-3AD203B41FA5}">
                      <a16:colId xmlns:a16="http://schemas.microsoft.com/office/drawing/2014/main" val="1996768408"/>
                    </a:ext>
                  </a:extLst>
                </a:gridCol>
                <a:gridCol w="313368">
                  <a:extLst>
                    <a:ext uri="{9D8B030D-6E8A-4147-A177-3AD203B41FA5}">
                      <a16:colId xmlns:a16="http://schemas.microsoft.com/office/drawing/2014/main" val="1055678547"/>
                    </a:ext>
                  </a:extLst>
                </a:gridCol>
                <a:gridCol w="313368">
                  <a:extLst>
                    <a:ext uri="{9D8B030D-6E8A-4147-A177-3AD203B41FA5}">
                      <a16:colId xmlns:a16="http://schemas.microsoft.com/office/drawing/2014/main" val="3558275810"/>
                    </a:ext>
                  </a:extLst>
                </a:gridCol>
                <a:gridCol w="313368">
                  <a:extLst>
                    <a:ext uri="{9D8B030D-6E8A-4147-A177-3AD203B41FA5}">
                      <a16:colId xmlns:a16="http://schemas.microsoft.com/office/drawing/2014/main" val="2646287906"/>
                    </a:ext>
                  </a:extLst>
                </a:gridCol>
                <a:gridCol w="313368">
                  <a:extLst>
                    <a:ext uri="{9D8B030D-6E8A-4147-A177-3AD203B41FA5}">
                      <a16:colId xmlns:a16="http://schemas.microsoft.com/office/drawing/2014/main" val="2461276248"/>
                    </a:ext>
                  </a:extLst>
                </a:gridCol>
                <a:gridCol w="313368">
                  <a:extLst>
                    <a:ext uri="{9D8B030D-6E8A-4147-A177-3AD203B41FA5}">
                      <a16:colId xmlns:a16="http://schemas.microsoft.com/office/drawing/2014/main" val="4222646896"/>
                    </a:ext>
                  </a:extLst>
                </a:gridCol>
                <a:gridCol w="313368">
                  <a:extLst>
                    <a:ext uri="{9D8B030D-6E8A-4147-A177-3AD203B41FA5}">
                      <a16:colId xmlns:a16="http://schemas.microsoft.com/office/drawing/2014/main" val="3455020448"/>
                    </a:ext>
                  </a:extLst>
                </a:gridCol>
                <a:gridCol w="313368">
                  <a:extLst>
                    <a:ext uri="{9D8B030D-6E8A-4147-A177-3AD203B41FA5}">
                      <a16:colId xmlns:a16="http://schemas.microsoft.com/office/drawing/2014/main" val="288336291"/>
                    </a:ext>
                  </a:extLst>
                </a:gridCol>
                <a:gridCol w="313368">
                  <a:extLst>
                    <a:ext uri="{9D8B030D-6E8A-4147-A177-3AD203B41FA5}">
                      <a16:colId xmlns:a16="http://schemas.microsoft.com/office/drawing/2014/main" val="3199337075"/>
                    </a:ext>
                  </a:extLst>
                </a:gridCol>
                <a:gridCol w="313368">
                  <a:extLst>
                    <a:ext uri="{9D8B030D-6E8A-4147-A177-3AD203B41FA5}">
                      <a16:colId xmlns:a16="http://schemas.microsoft.com/office/drawing/2014/main" val="3680543833"/>
                    </a:ext>
                  </a:extLst>
                </a:gridCol>
                <a:gridCol w="313368">
                  <a:extLst>
                    <a:ext uri="{9D8B030D-6E8A-4147-A177-3AD203B41FA5}">
                      <a16:colId xmlns:a16="http://schemas.microsoft.com/office/drawing/2014/main" val="2677362991"/>
                    </a:ext>
                  </a:extLst>
                </a:gridCol>
                <a:gridCol w="313368">
                  <a:extLst>
                    <a:ext uri="{9D8B030D-6E8A-4147-A177-3AD203B41FA5}">
                      <a16:colId xmlns:a16="http://schemas.microsoft.com/office/drawing/2014/main" val="912411355"/>
                    </a:ext>
                  </a:extLst>
                </a:gridCol>
                <a:gridCol w="313368">
                  <a:extLst>
                    <a:ext uri="{9D8B030D-6E8A-4147-A177-3AD203B41FA5}">
                      <a16:colId xmlns:a16="http://schemas.microsoft.com/office/drawing/2014/main" val="305612713"/>
                    </a:ext>
                  </a:extLst>
                </a:gridCol>
                <a:gridCol w="313368">
                  <a:extLst>
                    <a:ext uri="{9D8B030D-6E8A-4147-A177-3AD203B41FA5}">
                      <a16:colId xmlns:a16="http://schemas.microsoft.com/office/drawing/2014/main" val="1901808142"/>
                    </a:ext>
                  </a:extLst>
                </a:gridCol>
                <a:gridCol w="313368">
                  <a:extLst>
                    <a:ext uri="{9D8B030D-6E8A-4147-A177-3AD203B41FA5}">
                      <a16:colId xmlns:a16="http://schemas.microsoft.com/office/drawing/2014/main" val="627058790"/>
                    </a:ext>
                  </a:extLst>
                </a:gridCol>
              </a:tblGrid>
              <a:tr h="214301">
                <a:tc>
                  <a:txBody>
                    <a:bodyPr/>
                    <a:lstStyle/>
                    <a:p>
                      <a:pPr algn="r"/>
                      <a:r>
                        <a:rPr lang="en-US" sz="1100" dirty="0">
                          <a:solidFill>
                            <a:schemeClr val="accent3"/>
                          </a:solidFill>
                        </a:rPr>
                        <a:t>D + T + EP</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268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238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200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156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114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92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80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60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41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26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3"/>
                          </a:solidFill>
                        </a:rPr>
                        <a:t>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1766323"/>
                  </a:ext>
                </a:extLst>
              </a:tr>
              <a:tr h="214301">
                <a:tc>
                  <a:txBody>
                    <a:bodyPr/>
                    <a:lstStyle/>
                    <a:p>
                      <a:pPr algn="r"/>
                      <a:r>
                        <a:rPr lang="en-US" sz="1100" dirty="0">
                          <a:solidFill>
                            <a:schemeClr val="accent2"/>
                          </a:solidFill>
                        </a:rPr>
                        <a:t>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accent2"/>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55604"/>
                  </a:ext>
                </a:extLst>
              </a:tr>
            </a:tbl>
          </a:graphicData>
        </a:graphic>
      </p:graphicFrame>
      <p:sp>
        <p:nvSpPr>
          <p:cNvPr id="336" name="TextBox 335">
            <a:extLst>
              <a:ext uri="{FF2B5EF4-FFF2-40B4-BE49-F238E27FC236}">
                <a16:creationId xmlns:a16="http://schemas.microsoft.com/office/drawing/2014/main" id="{F571E43E-ED82-8842-8001-A6B253A6D94E}"/>
              </a:ext>
            </a:extLst>
          </p:cNvPr>
          <p:cNvSpPr txBox="1"/>
          <p:nvPr/>
        </p:nvSpPr>
        <p:spPr>
          <a:xfrm>
            <a:off x="8058535" y="2210123"/>
            <a:ext cx="3615741" cy="523220"/>
          </a:xfrm>
          <a:prstGeom prst="rect">
            <a:avLst/>
          </a:prstGeom>
          <a:noFill/>
        </p:spPr>
        <p:txBody>
          <a:bodyPr wrap="square" rtlCol="0">
            <a:spAutoFit/>
          </a:bodyPr>
          <a:lstStyle/>
          <a:p>
            <a:r>
              <a:rPr lang="en-US" sz="1400" dirty="0">
                <a:solidFill>
                  <a:schemeClr val="tx1"/>
                </a:solidFill>
              </a:rPr>
              <a:t>Median follow-up in censored patients:</a:t>
            </a:r>
          </a:p>
          <a:p>
            <a:r>
              <a:rPr lang="en-US" sz="1400" dirty="0">
                <a:solidFill>
                  <a:schemeClr val="tx1"/>
                </a:solidFill>
              </a:rPr>
              <a:t>39.4 months (range 0.1–47.5)</a:t>
            </a:r>
          </a:p>
        </p:txBody>
      </p:sp>
      <p:sp>
        <p:nvSpPr>
          <p:cNvPr id="337" name="TextBox 336">
            <a:extLst>
              <a:ext uri="{FF2B5EF4-FFF2-40B4-BE49-F238E27FC236}">
                <a16:creationId xmlns:a16="http://schemas.microsoft.com/office/drawing/2014/main" id="{374CCBCE-FA6E-4A54-90B9-46AF15FC4F4A}"/>
              </a:ext>
            </a:extLst>
          </p:cNvPr>
          <p:cNvSpPr txBox="1"/>
          <p:nvPr/>
        </p:nvSpPr>
        <p:spPr>
          <a:xfrm>
            <a:off x="8738252" y="4321924"/>
            <a:ext cx="1037463"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Time, months</a:t>
            </a:r>
          </a:p>
        </p:txBody>
      </p:sp>
      <p:sp>
        <p:nvSpPr>
          <p:cNvPr id="338" name="TextBox 337">
            <a:extLst>
              <a:ext uri="{FF2B5EF4-FFF2-40B4-BE49-F238E27FC236}">
                <a16:creationId xmlns:a16="http://schemas.microsoft.com/office/drawing/2014/main" id="{79E327E9-016D-4821-8D3C-58B2171FD30E}"/>
              </a:ext>
            </a:extLst>
          </p:cNvPr>
          <p:cNvSpPr txBox="1"/>
          <p:nvPr/>
        </p:nvSpPr>
        <p:spPr>
          <a:xfrm rot="16200000">
            <a:off x="5837146" y="2974684"/>
            <a:ext cx="1071126" cy="261610"/>
          </a:xfrm>
          <a:prstGeom prst="rect">
            <a:avLst/>
          </a:prstGeom>
          <a:noFill/>
        </p:spPr>
        <p:txBody>
          <a:bodyPr wrap="none" rtlCol="0">
            <a:spAutoFit/>
          </a:bodyPr>
          <a:lstStyle/>
          <a:p>
            <a:pPr algn="ctr" fontAlgn="base">
              <a:spcBef>
                <a:spcPct val="0"/>
              </a:spcBef>
              <a:spcAft>
                <a:spcPct val="0"/>
              </a:spcAft>
            </a:pPr>
            <a:r>
              <a:rPr lang="en-GB" sz="1100" dirty="0">
                <a:solidFill>
                  <a:srgbClr val="363636"/>
                </a:solidFill>
                <a:cs typeface="Arial" panose="020B0604020202020204" pitchFamily="34" charset="0"/>
              </a:rPr>
              <a:t>OS probability</a:t>
            </a:r>
          </a:p>
        </p:txBody>
      </p:sp>
      <p:sp>
        <p:nvSpPr>
          <p:cNvPr id="323" name="TextBox 322">
            <a:extLst>
              <a:ext uri="{FF2B5EF4-FFF2-40B4-BE49-F238E27FC236}">
                <a16:creationId xmlns:a16="http://schemas.microsoft.com/office/drawing/2014/main" id="{0200FC40-4036-4005-95AC-D33DF42072B9}"/>
              </a:ext>
            </a:extLst>
          </p:cNvPr>
          <p:cNvSpPr txBox="1"/>
          <p:nvPr/>
        </p:nvSpPr>
        <p:spPr>
          <a:xfrm>
            <a:off x="5932916" y="4383094"/>
            <a:ext cx="817853" cy="261610"/>
          </a:xfrm>
          <a:prstGeom prst="rect">
            <a:avLst/>
          </a:prstGeom>
          <a:noFill/>
        </p:spPr>
        <p:txBody>
          <a:bodyPr wrap="none" rtlCol="0">
            <a:spAutoFit/>
          </a:bodyPr>
          <a:lstStyle/>
          <a:p>
            <a:pPr algn="r"/>
            <a:r>
              <a:rPr lang="en-US" sz="1100" dirty="0">
                <a:solidFill>
                  <a:schemeClr val="tx1"/>
                </a:solidFill>
              </a:rPr>
              <a:t>No. at risk</a:t>
            </a:r>
            <a:endParaRPr lang="en-GB" sz="1100" dirty="0">
              <a:solidFill>
                <a:schemeClr val="tx1"/>
              </a:solidFill>
            </a:endParaRPr>
          </a:p>
        </p:txBody>
      </p:sp>
    </p:spTree>
    <p:extLst>
      <p:ext uri="{BB962C8B-B14F-4D97-AF65-F5344CB8AC3E}">
        <p14:creationId xmlns:p14="http://schemas.microsoft.com/office/powerpoint/2010/main" val="184993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LBA68: </a:t>
            </a:r>
            <a:r>
              <a:rPr lang="en-GB" dirty="0"/>
              <a:t>Clinical value of pre-treatment T-Cell receptors (TCR) repertoire in non-small cell lung cancer (NSCLC) patients treated with single agent immunotherapy </a:t>
            </a:r>
            <a:br>
              <a:rPr lang="en-GB" dirty="0"/>
            </a:br>
            <a:r>
              <a:rPr lang="en-US" dirty="0"/>
              <a:t>– Abed A,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a:xfrm>
            <a:off x="6379633" y="6479748"/>
            <a:ext cx="5507567" cy="200025"/>
          </a:xfrm>
        </p:spPr>
        <p:txBody>
          <a:bodyPr/>
          <a:lstStyle/>
          <a:p>
            <a:r>
              <a:rPr lang="en-US" dirty="0"/>
              <a:t>Abed A, et al. Ann </a:t>
            </a:r>
            <a:r>
              <a:rPr lang="en-US" dirty="0" err="1"/>
              <a:t>Oncol</a:t>
            </a:r>
            <a:r>
              <a:rPr lang="en-US" dirty="0"/>
              <a:t> 2021;32(</a:t>
            </a:r>
            <a:r>
              <a:rPr lang="en-US" dirty="0" err="1"/>
              <a:t>suppl</a:t>
            </a:r>
            <a:r>
              <a:rPr lang="en-US" dirty="0"/>
              <a:t>):</a:t>
            </a:r>
            <a:r>
              <a:rPr lang="en-US" dirty="0" err="1"/>
              <a:t>Abstr</a:t>
            </a:r>
            <a:r>
              <a:rPr lang="en-US" dirty="0"/>
              <a:t> LBA68</a:t>
            </a:r>
          </a:p>
        </p:txBody>
      </p:sp>
      <p:sp>
        <p:nvSpPr>
          <p:cNvPr id="6" name="TextBox 5">
            <a:extLst>
              <a:ext uri="{FF2B5EF4-FFF2-40B4-BE49-F238E27FC236}">
                <a16:creationId xmlns:a16="http://schemas.microsoft.com/office/drawing/2014/main" id="{F400D4A6-7D2F-4784-805E-43DA198A78B0}"/>
              </a:ext>
            </a:extLst>
          </p:cNvPr>
          <p:cNvSpPr txBox="1"/>
          <p:nvPr/>
        </p:nvSpPr>
        <p:spPr>
          <a:xfrm>
            <a:off x="277423" y="2332960"/>
            <a:ext cx="2288458" cy="1323439"/>
          </a:xfrm>
          <a:prstGeom prst="rect">
            <a:avLst/>
          </a:prstGeom>
          <a:noFill/>
        </p:spPr>
        <p:txBody>
          <a:bodyPr wrap="square" rtlCol="0">
            <a:spAutoFit/>
          </a:bodyPr>
          <a:lstStyle/>
          <a:p>
            <a:r>
              <a:rPr lang="en-US" sz="1600" dirty="0">
                <a:solidFill>
                  <a:srgbClr val="363636"/>
                </a:solidFill>
              </a:rPr>
              <a:t>TCR Shannon </a:t>
            </a:r>
            <a:br>
              <a:rPr lang="en-US" sz="1600" dirty="0">
                <a:solidFill>
                  <a:srgbClr val="363636"/>
                </a:solidFill>
              </a:rPr>
            </a:br>
            <a:r>
              <a:rPr lang="en-US" sz="1600" dirty="0">
                <a:solidFill>
                  <a:srgbClr val="363636"/>
                </a:solidFill>
              </a:rPr>
              <a:t>diversity</a:t>
            </a:r>
          </a:p>
          <a:p>
            <a:endParaRPr lang="en-US" sz="1600" dirty="0">
              <a:solidFill>
                <a:srgbClr val="363636"/>
              </a:solidFill>
            </a:endParaRPr>
          </a:p>
          <a:p>
            <a:r>
              <a:rPr lang="en-US" sz="1600" dirty="0">
                <a:solidFill>
                  <a:srgbClr val="2894FF"/>
                </a:solidFill>
              </a:rPr>
              <a:t>TCR evenness</a:t>
            </a:r>
          </a:p>
          <a:p>
            <a:endParaRPr lang="en-US" sz="1600" dirty="0">
              <a:solidFill>
                <a:srgbClr val="363636"/>
              </a:solidFill>
            </a:endParaRPr>
          </a:p>
        </p:txBody>
      </p:sp>
      <p:sp>
        <p:nvSpPr>
          <p:cNvPr id="7" name="TextBox 6">
            <a:extLst>
              <a:ext uri="{FF2B5EF4-FFF2-40B4-BE49-F238E27FC236}">
                <a16:creationId xmlns:a16="http://schemas.microsoft.com/office/drawing/2014/main" id="{D032D781-CA7A-4107-88BD-EF3964C7EA01}"/>
              </a:ext>
            </a:extLst>
          </p:cNvPr>
          <p:cNvSpPr txBox="1"/>
          <p:nvPr/>
        </p:nvSpPr>
        <p:spPr>
          <a:xfrm>
            <a:off x="225585" y="4207532"/>
            <a:ext cx="1780146" cy="1354217"/>
          </a:xfrm>
          <a:prstGeom prst="rect">
            <a:avLst/>
          </a:prstGeom>
          <a:noFill/>
        </p:spPr>
        <p:txBody>
          <a:bodyPr wrap="square">
            <a:spAutoFit/>
          </a:bodyPr>
          <a:lstStyle/>
          <a:p>
            <a:r>
              <a:rPr lang="en-US" sz="1600" dirty="0">
                <a:solidFill>
                  <a:srgbClr val="363636"/>
                </a:solidFill>
              </a:rPr>
              <a:t>No. of unique clones</a:t>
            </a:r>
          </a:p>
          <a:p>
            <a:r>
              <a:rPr lang="en-US" sz="1600" dirty="0">
                <a:solidFill>
                  <a:srgbClr val="363636"/>
                </a:solidFill>
              </a:rPr>
              <a:t>TCR convergence</a:t>
            </a:r>
          </a:p>
          <a:p>
            <a:r>
              <a:rPr lang="en-US" sz="1600" dirty="0">
                <a:solidFill>
                  <a:srgbClr val="2894FF"/>
                </a:solidFill>
              </a:rPr>
              <a:t>TCR clonality</a:t>
            </a:r>
            <a:endParaRPr lang="en-GB" sz="1600" dirty="0">
              <a:solidFill>
                <a:srgbClr val="2894FF"/>
              </a:solidFill>
            </a:endParaRPr>
          </a:p>
        </p:txBody>
      </p:sp>
      <p:sp>
        <p:nvSpPr>
          <p:cNvPr id="8" name="Arrow: Down 7">
            <a:extLst>
              <a:ext uri="{FF2B5EF4-FFF2-40B4-BE49-F238E27FC236}">
                <a16:creationId xmlns:a16="http://schemas.microsoft.com/office/drawing/2014/main" id="{1C215AA3-FF2A-475D-A300-2B805D419761}"/>
              </a:ext>
            </a:extLst>
          </p:cNvPr>
          <p:cNvSpPr/>
          <p:nvPr/>
        </p:nvSpPr>
        <p:spPr>
          <a:xfrm>
            <a:off x="1989088" y="2466028"/>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sp>
        <p:nvSpPr>
          <p:cNvPr id="9" name="Arrow: Down 8">
            <a:extLst>
              <a:ext uri="{FF2B5EF4-FFF2-40B4-BE49-F238E27FC236}">
                <a16:creationId xmlns:a16="http://schemas.microsoft.com/office/drawing/2014/main" id="{EEB32CDE-FF2D-463C-A764-B377B0D9ABA4}"/>
              </a:ext>
            </a:extLst>
          </p:cNvPr>
          <p:cNvSpPr/>
          <p:nvPr/>
        </p:nvSpPr>
        <p:spPr>
          <a:xfrm flipV="1">
            <a:off x="1989088" y="4407587"/>
            <a:ext cx="231923" cy="1077218"/>
          </a:xfrm>
          <a:prstGeom prst="downArrow">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a:p>
        </p:txBody>
      </p:sp>
      <p:grpSp>
        <p:nvGrpSpPr>
          <p:cNvPr id="71" name="Group 70">
            <a:extLst>
              <a:ext uri="{FF2B5EF4-FFF2-40B4-BE49-F238E27FC236}">
                <a16:creationId xmlns:a16="http://schemas.microsoft.com/office/drawing/2014/main" id="{64F022F3-B855-4866-B3E1-B8EACAE4A8C6}"/>
              </a:ext>
            </a:extLst>
          </p:cNvPr>
          <p:cNvGrpSpPr/>
          <p:nvPr/>
        </p:nvGrpSpPr>
        <p:grpSpPr>
          <a:xfrm>
            <a:off x="3175483" y="1471103"/>
            <a:ext cx="2504781" cy="2395982"/>
            <a:chOff x="3175483" y="1512667"/>
            <a:chExt cx="2504781" cy="2395982"/>
          </a:xfrm>
        </p:grpSpPr>
        <p:sp>
          <p:nvSpPr>
            <p:cNvPr id="10" name="TextBox 9">
              <a:extLst>
                <a:ext uri="{FF2B5EF4-FFF2-40B4-BE49-F238E27FC236}">
                  <a16:creationId xmlns:a16="http://schemas.microsoft.com/office/drawing/2014/main" id="{B122B793-48AA-4974-9D87-8B461D7860B9}"/>
                </a:ext>
              </a:extLst>
            </p:cNvPr>
            <p:cNvSpPr txBox="1"/>
            <p:nvPr/>
          </p:nvSpPr>
          <p:spPr>
            <a:xfrm>
              <a:off x="3460301" y="1512667"/>
              <a:ext cx="1962397" cy="338554"/>
            </a:xfrm>
            <a:prstGeom prst="rect">
              <a:avLst/>
            </a:prstGeom>
            <a:noFill/>
          </p:spPr>
          <p:txBody>
            <a:bodyPr wrap="none" rtlCol="0">
              <a:spAutoFit/>
            </a:bodyPr>
            <a:lstStyle/>
            <a:p>
              <a:pPr algn="ctr"/>
              <a:r>
                <a:rPr lang="en-US" sz="1600" b="1" dirty="0">
                  <a:solidFill>
                    <a:schemeClr val="tx1"/>
                  </a:solidFill>
                </a:rPr>
                <a:t>Shannon diversity</a:t>
              </a:r>
              <a:endParaRPr lang="en-GB" sz="1600" b="1" dirty="0">
                <a:solidFill>
                  <a:schemeClr val="tx1"/>
                </a:solidFill>
              </a:endParaRPr>
            </a:p>
          </p:txBody>
        </p:sp>
        <p:grpSp>
          <p:nvGrpSpPr>
            <p:cNvPr id="41" name="Group 40">
              <a:extLst>
                <a:ext uri="{FF2B5EF4-FFF2-40B4-BE49-F238E27FC236}">
                  <a16:creationId xmlns:a16="http://schemas.microsoft.com/office/drawing/2014/main" id="{A10B4AFD-8E6F-4BC4-A0C0-5811E7104FBC}"/>
                </a:ext>
              </a:extLst>
            </p:cNvPr>
            <p:cNvGrpSpPr/>
            <p:nvPr/>
          </p:nvGrpSpPr>
          <p:grpSpPr>
            <a:xfrm>
              <a:off x="3175483" y="1924693"/>
              <a:ext cx="2504781" cy="1983956"/>
              <a:chOff x="3168747" y="1924693"/>
              <a:chExt cx="2504781" cy="1983956"/>
            </a:xfrm>
          </p:grpSpPr>
          <p:sp>
            <p:nvSpPr>
              <p:cNvPr id="11" name="Freeform 21">
                <a:extLst>
                  <a:ext uri="{FF2B5EF4-FFF2-40B4-BE49-F238E27FC236}">
                    <a16:creationId xmlns:a16="http://schemas.microsoft.com/office/drawing/2014/main" id="{D7E36410-C98A-4471-A6FD-9B5CBFC997AB}"/>
                  </a:ext>
                </a:extLst>
              </p:cNvPr>
              <p:cNvSpPr>
                <a:spLocks/>
              </p:cNvSpPr>
              <p:nvPr/>
            </p:nvSpPr>
            <p:spPr bwMode="auto">
              <a:xfrm>
                <a:off x="3867975" y="2066263"/>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5" name="TextBox 24">
                <a:extLst>
                  <a:ext uri="{FF2B5EF4-FFF2-40B4-BE49-F238E27FC236}">
                    <a16:creationId xmlns:a16="http://schemas.microsoft.com/office/drawing/2014/main" id="{26B97FD4-97F5-4F16-8A95-920B08C56792}"/>
                  </a:ext>
                </a:extLst>
              </p:cNvPr>
              <p:cNvSpPr txBox="1"/>
              <p:nvPr/>
            </p:nvSpPr>
            <p:spPr>
              <a:xfrm rot="16200000">
                <a:off x="2493979" y="2673854"/>
                <a:ext cx="1657313"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Pts with toxicity, %</a:t>
                </a:r>
              </a:p>
            </p:txBody>
          </p:sp>
          <p:grpSp>
            <p:nvGrpSpPr>
              <p:cNvPr id="30" name="Group 29">
                <a:extLst>
                  <a:ext uri="{FF2B5EF4-FFF2-40B4-BE49-F238E27FC236}">
                    <a16:creationId xmlns:a16="http://schemas.microsoft.com/office/drawing/2014/main" id="{82575530-9AB6-427E-BA1C-C33C471D64ED}"/>
                  </a:ext>
                </a:extLst>
              </p:cNvPr>
              <p:cNvGrpSpPr/>
              <p:nvPr/>
            </p:nvGrpSpPr>
            <p:grpSpPr>
              <a:xfrm>
                <a:off x="3403810" y="1924693"/>
                <a:ext cx="456992" cy="1776007"/>
                <a:chOff x="2934061" y="1840892"/>
                <a:chExt cx="456992" cy="1848104"/>
              </a:xfrm>
            </p:grpSpPr>
            <p:sp>
              <p:nvSpPr>
                <p:cNvPr id="21" name="Line 8">
                  <a:extLst>
                    <a:ext uri="{FF2B5EF4-FFF2-40B4-BE49-F238E27FC236}">
                      <a16:creationId xmlns:a16="http://schemas.microsoft.com/office/drawing/2014/main" id="{F924D63F-EBF2-4B7E-817F-EDA43955B5C2}"/>
                    </a:ext>
                  </a:extLst>
                </p:cNvPr>
                <p:cNvSpPr>
                  <a:spLocks noChangeShapeType="1"/>
                </p:cNvSpPr>
                <p:nvPr/>
              </p:nvSpPr>
              <p:spPr bwMode="auto">
                <a:xfrm>
                  <a:off x="3304819" y="19923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2" name="Line 9">
                  <a:extLst>
                    <a:ext uri="{FF2B5EF4-FFF2-40B4-BE49-F238E27FC236}">
                      <a16:creationId xmlns:a16="http://schemas.microsoft.com/office/drawing/2014/main" id="{E8A41701-E31C-4FBD-AD10-36AED70F8319}"/>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3" name="Line 10">
                  <a:extLst>
                    <a:ext uri="{FF2B5EF4-FFF2-40B4-BE49-F238E27FC236}">
                      <a16:creationId xmlns:a16="http://schemas.microsoft.com/office/drawing/2014/main" id="{417E81DD-697C-4084-A572-EF591FC4E024}"/>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4" name="Line 11">
                  <a:extLst>
                    <a:ext uri="{FF2B5EF4-FFF2-40B4-BE49-F238E27FC236}">
                      <a16:creationId xmlns:a16="http://schemas.microsoft.com/office/drawing/2014/main" id="{87D91B70-B423-418A-834D-5E21A2F82947}"/>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26" name="TextBox 25">
                  <a:extLst>
                    <a:ext uri="{FF2B5EF4-FFF2-40B4-BE49-F238E27FC236}">
                      <a16:creationId xmlns:a16="http://schemas.microsoft.com/office/drawing/2014/main" id="{0E2044C4-D838-46AF-B44F-966BE1A64BFA}"/>
                    </a:ext>
                  </a:extLst>
                </p:cNvPr>
                <p:cNvSpPr txBox="1"/>
                <p:nvPr/>
              </p:nvSpPr>
              <p:spPr>
                <a:xfrm>
                  <a:off x="2934061" y="1840892"/>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15</a:t>
                  </a:r>
                </a:p>
              </p:txBody>
            </p:sp>
            <p:sp>
              <p:nvSpPr>
                <p:cNvPr id="27" name="TextBox 26">
                  <a:extLst>
                    <a:ext uri="{FF2B5EF4-FFF2-40B4-BE49-F238E27FC236}">
                      <a16:creationId xmlns:a16="http://schemas.microsoft.com/office/drawing/2014/main" id="{57B609AD-07CA-4EA9-BD27-37000BCA7F04}"/>
                    </a:ext>
                  </a:extLst>
                </p:cNvPr>
                <p:cNvSpPr txBox="1"/>
                <p:nvPr/>
              </p:nvSpPr>
              <p:spPr>
                <a:xfrm>
                  <a:off x="2934061" y="2355545"/>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28" name="TextBox 27">
                  <a:extLst>
                    <a:ext uri="{FF2B5EF4-FFF2-40B4-BE49-F238E27FC236}">
                      <a16:creationId xmlns:a16="http://schemas.microsoft.com/office/drawing/2014/main" id="{5EA951DE-5F59-4B85-A7C7-AB3C5D25DE10}"/>
                    </a:ext>
                  </a:extLst>
                </p:cNvPr>
                <p:cNvSpPr txBox="1"/>
                <p:nvPr/>
              </p:nvSpPr>
              <p:spPr>
                <a:xfrm>
                  <a:off x="2934061" y="2859448"/>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25</a:t>
                  </a:r>
                </a:p>
              </p:txBody>
            </p:sp>
            <p:sp>
              <p:nvSpPr>
                <p:cNvPr id="29" name="TextBox 28">
                  <a:extLst>
                    <a:ext uri="{FF2B5EF4-FFF2-40B4-BE49-F238E27FC236}">
                      <a16:creationId xmlns:a16="http://schemas.microsoft.com/office/drawing/2014/main" id="{F782A2C9-98BE-48D6-A33B-0C59A2BD14A0}"/>
                    </a:ext>
                  </a:extLst>
                </p:cNvPr>
                <p:cNvSpPr txBox="1"/>
                <p:nvPr/>
              </p:nvSpPr>
              <p:spPr>
                <a:xfrm>
                  <a:off x="3033455" y="3368725"/>
                  <a:ext cx="284052"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grpSp>
            <p:nvGrpSpPr>
              <p:cNvPr id="35" name="Group 34">
                <a:extLst>
                  <a:ext uri="{FF2B5EF4-FFF2-40B4-BE49-F238E27FC236}">
                    <a16:creationId xmlns:a16="http://schemas.microsoft.com/office/drawing/2014/main" id="{BB895D31-03A9-4ECF-974C-E1173AA2BA58}"/>
                  </a:ext>
                </a:extLst>
              </p:cNvPr>
              <p:cNvGrpSpPr/>
              <p:nvPr/>
            </p:nvGrpSpPr>
            <p:grpSpPr>
              <a:xfrm>
                <a:off x="4088870" y="3548502"/>
                <a:ext cx="1321536" cy="360147"/>
                <a:chOff x="1515651" y="4356522"/>
                <a:chExt cx="551464" cy="360147"/>
              </a:xfrm>
            </p:grpSpPr>
            <p:sp>
              <p:nvSpPr>
                <p:cNvPr id="31" name="Line 21">
                  <a:extLst>
                    <a:ext uri="{FF2B5EF4-FFF2-40B4-BE49-F238E27FC236}">
                      <a16:creationId xmlns:a16="http://schemas.microsoft.com/office/drawing/2014/main" id="{5981BB96-287A-4100-9F23-37B855A150ED}"/>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2" name="TextBox 31">
                  <a:extLst>
                    <a:ext uri="{FF2B5EF4-FFF2-40B4-BE49-F238E27FC236}">
                      <a16:creationId xmlns:a16="http://schemas.microsoft.com/office/drawing/2014/main" id="{7A23C13D-60AB-4D39-9AEB-D1270FF15F59}"/>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High</a:t>
                  </a:r>
                </a:p>
              </p:txBody>
            </p:sp>
            <p:sp>
              <p:nvSpPr>
                <p:cNvPr id="33" name="Line 21">
                  <a:extLst>
                    <a:ext uri="{FF2B5EF4-FFF2-40B4-BE49-F238E27FC236}">
                      <a16:creationId xmlns:a16="http://schemas.microsoft.com/office/drawing/2014/main" id="{195E89AB-5A00-418B-B073-12946F27AFC5}"/>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34" name="TextBox 33">
                  <a:extLst>
                    <a:ext uri="{FF2B5EF4-FFF2-40B4-BE49-F238E27FC236}">
                      <a16:creationId xmlns:a16="http://schemas.microsoft.com/office/drawing/2014/main" id="{8CD9122E-AD40-4052-91AA-DE52F73D56EC}"/>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Low</a:t>
                  </a:r>
                </a:p>
              </p:txBody>
            </p:sp>
          </p:grpSp>
          <p:sp>
            <p:nvSpPr>
              <p:cNvPr id="36" name="TextBox 35">
                <a:extLst>
                  <a:ext uri="{FF2B5EF4-FFF2-40B4-BE49-F238E27FC236}">
                    <a16:creationId xmlns:a16="http://schemas.microsoft.com/office/drawing/2014/main" id="{EA9393E6-7473-433C-9C08-17B22527E464}"/>
                  </a:ext>
                </a:extLst>
              </p:cNvPr>
              <p:cNvSpPr txBox="1"/>
              <p:nvPr/>
            </p:nvSpPr>
            <p:spPr>
              <a:xfrm>
                <a:off x="3868226" y="1938046"/>
                <a:ext cx="1805302" cy="523220"/>
              </a:xfrm>
              <a:prstGeom prst="rect">
                <a:avLst/>
              </a:prstGeom>
              <a:noFill/>
            </p:spPr>
            <p:txBody>
              <a:bodyPr wrap="none" rtlCol="0">
                <a:spAutoFit/>
              </a:bodyPr>
              <a:lstStyle/>
              <a:p>
                <a:pPr algn="ctr"/>
                <a:r>
                  <a:rPr lang="en-US" sz="1400" dirty="0">
                    <a:solidFill>
                      <a:schemeClr val="tx1"/>
                    </a:solidFill>
                  </a:rPr>
                  <a:t>RR 1.67 (0.84–3.16)</a:t>
                </a:r>
                <a:br>
                  <a:rPr lang="en-US" sz="1400" dirty="0">
                    <a:solidFill>
                      <a:schemeClr val="tx1"/>
                    </a:solidFill>
                  </a:rPr>
                </a:br>
                <a:r>
                  <a:rPr lang="en-US" sz="1400" dirty="0">
                    <a:solidFill>
                      <a:schemeClr val="tx1"/>
                    </a:solidFill>
                  </a:rPr>
                  <a:t>p=0.135</a:t>
                </a:r>
                <a:endParaRPr lang="en-GB" sz="1400" dirty="0">
                  <a:solidFill>
                    <a:schemeClr val="tx1"/>
                  </a:solidFill>
                </a:endParaRPr>
              </a:p>
            </p:txBody>
          </p:sp>
          <p:sp>
            <p:nvSpPr>
              <p:cNvPr id="37" name="Rectangle 36">
                <a:extLst>
                  <a:ext uri="{FF2B5EF4-FFF2-40B4-BE49-F238E27FC236}">
                    <a16:creationId xmlns:a16="http://schemas.microsoft.com/office/drawing/2014/main" id="{D47CCD57-DE2F-4DBE-97D4-9D7A16856479}"/>
                  </a:ext>
                </a:extLst>
              </p:cNvPr>
              <p:cNvSpPr/>
              <p:nvPr/>
            </p:nvSpPr>
            <p:spPr>
              <a:xfrm rot="10800000">
                <a:off x="4000500" y="2767013"/>
                <a:ext cx="216000" cy="776233"/>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8" name="Rectangle 37">
                <a:extLst>
                  <a:ext uri="{FF2B5EF4-FFF2-40B4-BE49-F238E27FC236}">
                    <a16:creationId xmlns:a16="http://schemas.microsoft.com/office/drawing/2014/main" id="{8FF02970-156E-4F7C-8F3A-8DF102FB035C}"/>
                  </a:ext>
                </a:extLst>
              </p:cNvPr>
              <p:cNvSpPr/>
              <p:nvPr/>
            </p:nvSpPr>
            <p:spPr>
              <a:xfrm rot="10800000">
                <a:off x="4908325" y="2751246"/>
                <a:ext cx="216000" cy="79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9" name="Rectangle 38">
                <a:extLst>
                  <a:ext uri="{FF2B5EF4-FFF2-40B4-BE49-F238E27FC236}">
                    <a16:creationId xmlns:a16="http://schemas.microsoft.com/office/drawing/2014/main" id="{95EC7ABD-0B25-4CFA-AB08-43AF1FE16318}"/>
                  </a:ext>
                </a:extLst>
              </p:cNvPr>
              <p:cNvSpPr/>
              <p:nvPr/>
            </p:nvSpPr>
            <p:spPr>
              <a:xfrm rot="10800000">
                <a:off x="4356198" y="3255245"/>
                <a:ext cx="216000" cy="28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0" name="Rectangle 39">
                <a:extLst>
                  <a:ext uri="{FF2B5EF4-FFF2-40B4-BE49-F238E27FC236}">
                    <a16:creationId xmlns:a16="http://schemas.microsoft.com/office/drawing/2014/main" id="{9650FE89-3901-4169-828F-9F5DA34A7B86}"/>
                  </a:ext>
                </a:extLst>
              </p:cNvPr>
              <p:cNvSpPr/>
              <p:nvPr/>
            </p:nvSpPr>
            <p:spPr>
              <a:xfrm rot="10800000">
                <a:off x="5264023" y="2571246"/>
                <a:ext cx="216000" cy="97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grpSp>
      <p:grpSp>
        <p:nvGrpSpPr>
          <p:cNvPr id="67" name="Group 66">
            <a:extLst>
              <a:ext uri="{FF2B5EF4-FFF2-40B4-BE49-F238E27FC236}">
                <a16:creationId xmlns:a16="http://schemas.microsoft.com/office/drawing/2014/main" id="{1D22CDEE-B68B-49E8-9172-AC847C3CB450}"/>
              </a:ext>
            </a:extLst>
          </p:cNvPr>
          <p:cNvGrpSpPr/>
          <p:nvPr/>
        </p:nvGrpSpPr>
        <p:grpSpPr>
          <a:xfrm>
            <a:off x="6009263" y="1471103"/>
            <a:ext cx="2504784" cy="2395982"/>
            <a:chOff x="8502663" y="1606763"/>
            <a:chExt cx="2504784" cy="2395982"/>
          </a:xfrm>
        </p:grpSpPr>
        <p:sp>
          <p:nvSpPr>
            <p:cNvPr id="44" name="TextBox 43">
              <a:extLst>
                <a:ext uri="{FF2B5EF4-FFF2-40B4-BE49-F238E27FC236}">
                  <a16:creationId xmlns:a16="http://schemas.microsoft.com/office/drawing/2014/main" id="{A3DF644D-27C7-4E7E-BD41-E952011C3FD1}"/>
                </a:ext>
              </a:extLst>
            </p:cNvPr>
            <p:cNvSpPr txBox="1"/>
            <p:nvPr/>
          </p:nvSpPr>
          <p:spPr>
            <a:xfrm>
              <a:off x="9177872" y="1606763"/>
              <a:ext cx="1140056" cy="338554"/>
            </a:xfrm>
            <a:prstGeom prst="rect">
              <a:avLst/>
            </a:prstGeom>
            <a:noFill/>
          </p:spPr>
          <p:txBody>
            <a:bodyPr wrap="none" rtlCol="0">
              <a:spAutoFit/>
            </a:bodyPr>
            <a:lstStyle/>
            <a:p>
              <a:pPr algn="ctr"/>
              <a:r>
                <a:rPr lang="en-US" sz="1600" b="1" dirty="0">
                  <a:solidFill>
                    <a:schemeClr val="tx1"/>
                  </a:solidFill>
                </a:rPr>
                <a:t>Evenness</a:t>
              </a:r>
              <a:endParaRPr lang="en-GB" sz="1600" b="1" dirty="0">
                <a:solidFill>
                  <a:schemeClr val="tx1"/>
                </a:solidFill>
              </a:endParaRPr>
            </a:p>
          </p:txBody>
        </p:sp>
        <p:sp>
          <p:nvSpPr>
            <p:cNvPr id="46" name="Freeform 21">
              <a:extLst>
                <a:ext uri="{FF2B5EF4-FFF2-40B4-BE49-F238E27FC236}">
                  <a16:creationId xmlns:a16="http://schemas.microsoft.com/office/drawing/2014/main" id="{172F843C-C525-4507-A851-DF379F824A01}"/>
                </a:ext>
              </a:extLst>
            </p:cNvPr>
            <p:cNvSpPr>
              <a:spLocks/>
            </p:cNvSpPr>
            <p:nvPr/>
          </p:nvSpPr>
          <p:spPr bwMode="auto">
            <a:xfrm>
              <a:off x="9201891" y="2160359"/>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47" name="TextBox 46">
              <a:extLst>
                <a:ext uri="{FF2B5EF4-FFF2-40B4-BE49-F238E27FC236}">
                  <a16:creationId xmlns:a16="http://schemas.microsoft.com/office/drawing/2014/main" id="{F737E7F3-6460-4EB9-8F18-83E6888F012D}"/>
                </a:ext>
              </a:extLst>
            </p:cNvPr>
            <p:cNvSpPr txBox="1"/>
            <p:nvPr/>
          </p:nvSpPr>
          <p:spPr>
            <a:xfrm rot="16200000">
              <a:off x="7827895" y="2767950"/>
              <a:ext cx="1657313"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latin typeface="Arial" panose="020B0604020202020204" pitchFamily="34" charset="0"/>
                  <a:cs typeface="Arial" panose="020B0604020202020204" pitchFamily="34" charset="0"/>
                </a:rPr>
                <a:t>Pts with toxicity, %</a:t>
              </a:r>
            </a:p>
          </p:txBody>
        </p:sp>
        <p:grpSp>
          <p:nvGrpSpPr>
            <p:cNvPr id="48" name="Group 47">
              <a:extLst>
                <a:ext uri="{FF2B5EF4-FFF2-40B4-BE49-F238E27FC236}">
                  <a16:creationId xmlns:a16="http://schemas.microsoft.com/office/drawing/2014/main" id="{ADC35A03-4A92-4100-9BE9-C20630381348}"/>
                </a:ext>
              </a:extLst>
            </p:cNvPr>
            <p:cNvGrpSpPr/>
            <p:nvPr/>
          </p:nvGrpSpPr>
          <p:grpSpPr>
            <a:xfrm>
              <a:off x="8737726" y="2018789"/>
              <a:ext cx="456992" cy="1776007"/>
              <a:chOff x="2934061" y="1840892"/>
              <a:chExt cx="456992" cy="1848104"/>
            </a:xfrm>
          </p:grpSpPr>
          <p:sp>
            <p:nvSpPr>
              <p:cNvPr id="59" name="Line 8">
                <a:extLst>
                  <a:ext uri="{FF2B5EF4-FFF2-40B4-BE49-F238E27FC236}">
                    <a16:creationId xmlns:a16="http://schemas.microsoft.com/office/drawing/2014/main" id="{CCE40B80-44F9-498B-B905-CF045757D4A5}"/>
                  </a:ext>
                </a:extLst>
              </p:cNvPr>
              <p:cNvSpPr>
                <a:spLocks noChangeShapeType="1"/>
              </p:cNvSpPr>
              <p:nvPr/>
            </p:nvSpPr>
            <p:spPr bwMode="auto">
              <a:xfrm>
                <a:off x="3304819" y="19923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0" name="Line 9">
                <a:extLst>
                  <a:ext uri="{FF2B5EF4-FFF2-40B4-BE49-F238E27FC236}">
                    <a16:creationId xmlns:a16="http://schemas.microsoft.com/office/drawing/2014/main" id="{F60089B9-7999-4728-B0AD-0E6ABB76B1EE}"/>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1" name="Line 10">
                <a:extLst>
                  <a:ext uri="{FF2B5EF4-FFF2-40B4-BE49-F238E27FC236}">
                    <a16:creationId xmlns:a16="http://schemas.microsoft.com/office/drawing/2014/main" id="{E915C396-728B-4ED1-B1F4-DE1DC3DF63C0}"/>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2" name="Line 11">
                <a:extLst>
                  <a:ext uri="{FF2B5EF4-FFF2-40B4-BE49-F238E27FC236}">
                    <a16:creationId xmlns:a16="http://schemas.microsoft.com/office/drawing/2014/main" id="{2C0E02DD-4463-471B-906C-5FDE81D14257}"/>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63" name="TextBox 62">
                <a:extLst>
                  <a:ext uri="{FF2B5EF4-FFF2-40B4-BE49-F238E27FC236}">
                    <a16:creationId xmlns:a16="http://schemas.microsoft.com/office/drawing/2014/main" id="{2BBED2D2-550D-409F-8FBA-784DD1294917}"/>
                  </a:ext>
                </a:extLst>
              </p:cNvPr>
              <p:cNvSpPr txBox="1"/>
              <p:nvPr/>
            </p:nvSpPr>
            <p:spPr>
              <a:xfrm>
                <a:off x="2934061" y="1840892"/>
                <a:ext cx="383438" cy="320271"/>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15</a:t>
                </a:r>
              </a:p>
            </p:txBody>
          </p:sp>
          <p:sp>
            <p:nvSpPr>
              <p:cNvPr id="64" name="TextBox 63">
                <a:extLst>
                  <a:ext uri="{FF2B5EF4-FFF2-40B4-BE49-F238E27FC236}">
                    <a16:creationId xmlns:a16="http://schemas.microsoft.com/office/drawing/2014/main" id="{E4464611-2763-4FDC-BA5A-330A4EC20DCD}"/>
                  </a:ext>
                </a:extLst>
              </p:cNvPr>
              <p:cNvSpPr txBox="1"/>
              <p:nvPr/>
            </p:nvSpPr>
            <p:spPr>
              <a:xfrm>
                <a:off x="2934061" y="2355545"/>
                <a:ext cx="383438" cy="320271"/>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10</a:t>
                </a:r>
              </a:p>
            </p:txBody>
          </p:sp>
          <p:sp>
            <p:nvSpPr>
              <p:cNvPr id="65" name="TextBox 64">
                <a:extLst>
                  <a:ext uri="{FF2B5EF4-FFF2-40B4-BE49-F238E27FC236}">
                    <a16:creationId xmlns:a16="http://schemas.microsoft.com/office/drawing/2014/main" id="{7AF40EDD-100D-42ED-AF10-ECE314FCC89E}"/>
                  </a:ext>
                </a:extLst>
              </p:cNvPr>
              <p:cNvSpPr txBox="1"/>
              <p:nvPr/>
            </p:nvSpPr>
            <p:spPr>
              <a:xfrm>
                <a:off x="2934061" y="2859448"/>
                <a:ext cx="383438" cy="320271"/>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25</a:t>
                </a:r>
              </a:p>
            </p:txBody>
          </p:sp>
          <p:sp>
            <p:nvSpPr>
              <p:cNvPr id="66" name="TextBox 65">
                <a:extLst>
                  <a:ext uri="{FF2B5EF4-FFF2-40B4-BE49-F238E27FC236}">
                    <a16:creationId xmlns:a16="http://schemas.microsoft.com/office/drawing/2014/main" id="{5A44D369-8C02-46F2-AA4E-2843B5E9F51B}"/>
                  </a:ext>
                </a:extLst>
              </p:cNvPr>
              <p:cNvSpPr txBox="1"/>
              <p:nvPr/>
            </p:nvSpPr>
            <p:spPr>
              <a:xfrm>
                <a:off x="3033455" y="3368725"/>
                <a:ext cx="284052" cy="320271"/>
              </a:xfrm>
              <a:prstGeom prst="rect">
                <a:avLst/>
              </a:prstGeom>
              <a:noFill/>
            </p:spPr>
            <p:txBody>
              <a:bodyPr wrap="none" rtlCol="0" anchor="ctr" anchorCtr="0">
                <a:spAutoFit/>
              </a:bodyPr>
              <a:lstStyle/>
              <a:p>
                <a:pPr algn="r"/>
                <a:r>
                  <a:rPr lang="en-GB" sz="1400" dirty="0">
                    <a:solidFill>
                      <a:schemeClr val="tx1"/>
                    </a:solidFill>
                    <a:latin typeface="Arial" panose="020B0604020202020204" pitchFamily="34" charset="0"/>
                    <a:cs typeface="Arial" panose="020B0604020202020204" pitchFamily="34" charset="0"/>
                  </a:rPr>
                  <a:t>0</a:t>
                </a:r>
              </a:p>
            </p:txBody>
          </p:sp>
        </p:grpSp>
        <p:grpSp>
          <p:nvGrpSpPr>
            <p:cNvPr id="49" name="Group 48">
              <a:extLst>
                <a:ext uri="{FF2B5EF4-FFF2-40B4-BE49-F238E27FC236}">
                  <a16:creationId xmlns:a16="http://schemas.microsoft.com/office/drawing/2014/main" id="{42F119E3-2601-4B9D-8230-CEBA69DAE539}"/>
                </a:ext>
              </a:extLst>
            </p:cNvPr>
            <p:cNvGrpSpPr/>
            <p:nvPr/>
          </p:nvGrpSpPr>
          <p:grpSpPr>
            <a:xfrm>
              <a:off x="9422786" y="3642598"/>
              <a:ext cx="1321536" cy="360147"/>
              <a:chOff x="1515651" y="4356522"/>
              <a:chExt cx="551464" cy="360147"/>
            </a:xfrm>
          </p:grpSpPr>
          <p:sp>
            <p:nvSpPr>
              <p:cNvPr id="55" name="Line 21">
                <a:extLst>
                  <a:ext uri="{FF2B5EF4-FFF2-40B4-BE49-F238E27FC236}">
                    <a16:creationId xmlns:a16="http://schemas.microsoft.com/office/drawing/2014/main" id="{B576A76D-94B5-4035-8C1E-4FA3822ED13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EE0B9E6-3B0C-41FA-98D2-995B15C47862}"/>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High</a:t>
                </a:r>
              </a:p>
            </p:txBody>
          </p:sp>
          <p:sp>
            <p:nvSpPr>
              <p:cNvPr id="57" name="Line 21">
                <a:extLst>
                  <a:ext uri="{FF2B5EF4-FFF2-40B4-BE49-F238E27FC236}">
                    <a16:creationId xmlns:a16="http://schemas.microsoft.com/office/drawing/2014/main" id="{51C3DD25-9D59-47AD-8EBB-1BB01AC1A62B}"/>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2E2AC8C-C151-4929-90A2-FD134F3EC59C}"/>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Low</a:t>
                </a:r>
              </a:p>
            </p:txBody>
          </p:sp>
        </p:grpSp>
        <p:sp>
          <p:nvSpPr>
            <p:cNvPr id="50" name="TextBox 49">
              <a:extLst>
                <a:ext uri="{FF2B5EF4-FFF2-40B4-BE49-F238E27FC236}">
                  <a16:creationId xmlns:a16="http://schemas.microsoft.com/office/drawing/2014/main" id="{BCFA222A-6BC0-453D-BF27-44B3CD2C148F}"/>
                </a:ext>
              </a:extLst>
            </p:cNvPr>
            <p:cNvSpPr txBox="1"/>
            <p:nvPr/>
          </p:nvSpPr>
          <p:spPr>
            <a:xfrm>
              <a:off x="9202145" y="2032142"/>
              <a:ext cx="1805302" cy="523220"/>
            </a:xfrm>
            <a:prstGeom prst="rect">
              <a:avLst/>
            </a:prstGeom>
            <a:noFill/>
          </p:spPr>
          <p:txBody>
            <a:bodyPr wrap="none" rtlCol="0">
              <a:spAutoFit/>
            </a:bodyPr>
            <a:lstStyle/>
            <a:p>
              <a:pPr algn="ctr"/>
              <a:r>
                <a:rPr lang="en-US" sz="1400" dirty="0">
                  <a:solidFill>
                    <a:schemeClr val="tx1"/>
                  </a:solidFill>
                </a:rPr>
                <a:t>RR 2.30 (1.27–2.45)</a:t>
              </a:r>
            </a:p>
            <a:p>
              <a:pPr algn="ctr"/>
              <a:r>
                <a:rPr lang="en-US" sz="1400" dirty="0">
                  <a:solidFill>
                    <a:schemeClr val="tx1"/>
                  </a:solidFill>
                </a:rPr>
                <a:t>p=0.017</a:t>
              </a:r>
              <a:endParaRPr lang="en-GB" sz="1400" dirty="0">
                <a:solidFill>
                  <a:schemeClr val="tx1"/>
                </a:solidFill>
              </a:endParaRPr>
            </a:p>
          </p:txBody>
        </p:sp>
        <p:sp>
          <p:nvSpPr>
            <p:cNvPr id="51" name="Rectangle 50">
              <a:extLst>
                <a:ext uri="{FF2B5EF4-FFF2-40B4-BE49-F238E27FC236}">
                  <a16:creationId xmlns:a16="http://schemas.microsoft.com/office/drawing/2014/main" id="{5C7B334A-CF55-4D3D-B27B-AF374BDD906E}"/>
                </a:ext>
              </a:extLst>
            </p:cNvPr>
            <p:cNvSpPr/>
            <p:nvPr/>
          </p:nvSpPr>
          <p:spPr>
            <a:xfrm rot="10800000">
              <a:off x="9334416" y="3061341"/>
              <a:ext cx="216000" cy="57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a:extLst>
                <a:ext uri="{FF2B5EF4-FFF2-40B4-BE49-F238E27FC236}">
                  <a16:creationId xmlns:a16="http://schemas.microsoft.com/office/drawing/2014/main" id="{C4FA3EAD-EF64-4ED3-AEAC-84B01B772C7F}"/>
                </a:ext>
              </a:extLst>
            </p:cNvPr>
            <p:cNvSpPr/>
            <p:nvPr/>
          </p:nvSpPr>
          <p:spPr>
            <a:xfrm rot="10800000">
              <a:off x="10242241" y="2665342"/>
              <a:ext cx="216000" cy="97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a:extLst>
                <a:ext uri="{FF2B5EF4-FFF2-40B4-BE49-F238E27FC236}">
                  <a16:creationId xmlns:a16="http://schemas.microsoft.com/office/drawing/2014/main" id="{C9A42662-E044-4383-A434-64CC519E1CB1}"/>
                </a:ext>
              </a:extLst>
            </p:cNvPr>
            <p:cNvSpPr/>
            <p:nvPr/>
          </p:nvSpPr>
          <p:spPr>
            <a:xfrm rot="10800000">
              <a:off x="10597939" y="2377342"/>
              <a:ext cx="216000" cy="126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8" name="Rectangle 67">
            <a:extLst>
              <a:ext uri="{FF2B5EF4-FFF2-40B4-BE49-F238E27FC236}">
                <a16:creationId xmlns:a16="http://schemas.microsoft.com/office/drawing/2014/main" id="{183F8105-7B0B-4E7A-83D9-CC70E498CFF6}"/>
              </a:ext>
            </a:extLst>
          </p:cNvPr>
          <p:cNvSpPr>
            <a:spLocks noChangeAspect="1"/>
          </p:cNvSpPr>
          <p:nvPr/>
        </p:nvSpPr>
        <p:spPr>
          <a:xfrm>
            <a:off x="9318240" y="2399394"/>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53C50229-D145-4E40-BD20-DE7E8FA054B9}"/>
              </a:ext>
            </a:extLst>
          </p:cNvPr>
          <p:cNvSpPr txBox="1"/>
          <p:nvPr/>
        </p:nvSpPr>
        <p:spPr>
          <a:xfrm>
            <a:off x="9653962" y="2329956"/>
            <a:ext cx="1223412" cy="701731"/>
          </a:xfrm>
          <a:prstGeom prst="rect">
            <a:avLst/>
          </a:prstGeom>
          <a:noFill/>
        </p:spPr>
        <p:txBody>
          <a:bodyPr wrap="none" rtlCol="0">
            <a:spAutoFit/>
          </a:bodyPr>
          <a:lstStyle/>
          <a:p>
            <a:pPr>
              <a:lnSpc>
                <a:spcPct val="110000"/>
              </a:lnSpc>
            </a:pPr>
            <a:r>
              <a:rPr lang="en-US" dirty="0">
                <a:solidFill>
                  <a:schemeClr val="tx1"/>
                </a:solidFill>
              </a:rPr>
              <a:t>Toxicity</a:t>
            </a:r>
          </a:p>
          <a:p>
            <a:pPr>
              <a:lnSpc>
                <a:spcPct val="110000"/>
              </a:lnSpc>
            </a:pPr>
            <a:r>
              <a:rPr lang="en-US" dirty="0">
                <a:solidFill>
                  <a:schemeClr val="tx1"/>
                </a:solidFill>
              </a:rPr>
              <a:t>Nil toxicity</a:t>
            </a:r>
            <a:endParaRPr lang="en-GB" dirty="0">
              <a:solidFill>
                <a:schemeClr val="tx1"/>
              </a:solidFill>
            </a:endParaRPr>
          </a:p>
        </p:txBody>
      </p:sp>
      <p:sp>
        <p:nvSpPr>
          <p:cNvPr id="70" name="Rectangle 69">
            <a:extLst>
              <a:ext uri="{FF2B5EF4-FFF2-40B4-BE49-F238E27FC236}">
                <a16:creationId xmlns:a16="http://schemas.microsoft.com/office/drawing/2014/main" id="{C5135095-A557-48A0-AA7B-D45D7442E47D}"/>
              </a:ext>
            </a:extLst>
          </p:cNvPr>
          <p:cNvSpPr>
            <a:spLocks noChangeAspect="1"/>
          </p:cNvSpPr>
          <p:nvPr/>
        </p:nvSpPr>
        <p:spPr>
          <a:xfrm>
            <a:off x="9327539" y="2724755"/>
            <a:ext cx="252000" cy="252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0" name="Group 169">
            <a:extLst>
              <a:ext uri="{FF2B5EF4-FFF2-40B4-BE49-F238E27FC236}">
                <a16:creationId xmlns:a16="http://schemas.microsoft.com/office/drawing/2014/main" id="{2C1AC067-072B-42B0-BB39-E2972BD831D7}"/>
              </a:ext>
            </a:extLst>
          </p:cNvPr>
          <p:cNvGrpSpPr/>
          <p:nvPr/>
        </p:nvGrpSpPr>
        <p:grpSpPr>
          <a:xfrm>
            <a:off x="9051023" y="3849794"/>
            <a:ext cx="2532034" cy="2520674"/>
            <a:chOff x="9051023" y="3849794"/>
            <a:chExt cx="2532034" cy="2520674"/>
          </a:xfrm>
        </p:grpSpPr>
        <p:sp>
          <p:nvSpPr>
            <p:cNvPr id="121" name="TextBox 120">
              <a:extLst>
                <a:ext uri="{FF2B5EF4-FFF2-40B4-BE49-F238E27FC236}">
                  <a16:creationId xmlns:a16="http://schemas.microsoft.com/office/drawing/2014/main" id="{9046EF38-2ACF-45B7-B318-1DFB7276EC5D}"/>
                </a:ext>
              </a:extLst>
            </p:cNvPr>
            <p:cNvSpPr txBox="1"/>
            <p:nvPr/>
          </p:nvSpPr>
          <p:spPr>
            <a:xfrm>
              <a:off x="9791096" y="3849794"/>
              <a:ext cx="1051891" cy="338554"/>
            </a:xfrm>
            <a:prstGeom prst="rect">
              <a:avLst/>
            </a:prstGeom>
            <a:noFill/>
          </p:spPr>
          <p:txBody>
            <a:bodyPr wrap="none" rtlCol="0">
              <a:spAutoFit/>
            </a:bodyPr>
            <a:lstStyle/>
            <a:p>
              <a:pPr algn="ctr"/>
              <a:r>
                <a:rPr lang="en-US" sz="1600" b="1" dirty="0">
                  <a:solidFill>
                    <a:schemeClr val="tx1"/>
                  </a:solidFill>
                </a:rPr>
                <a:t>Clonality</a:t>
              </a:r>
              <a:endParaRPr lang="en-GB" sz="1600" b="1" dirty="0">
                <a:solidFill>
                  <a:schemeClr val="tx1"/>
                </a:solidFill>
              </a:endParaRPr>
            </a:p>
          </p:txBody>
        </p:sp>
        <p:sp>
          <p:nvSpPr>
            <p:cNvPr id="123" name="Freeform 21">
              <a:extLst>
                <a:ext uri="{FF2B5EF4-FFF2-40B4-BE49-F238E27FC236}">
                  <a16:creationId xmlns:a16="http://schemas.microsoft.com/office/drawing/2014/main" id="{39B9120A-A968-49E6-8237-60B0C65A1D7A}"/>
                </a:ext>
              </a:extLst>
            </p:cNvPr>
            <p:cNvSpPr>
              <a:spLocks/>
            </p:cNvSpPr>
            <p:nvPr/>
          </p:nvSpPr>
          <p:spPr bwMode="auto">
            <a:xfrm>
              <a:off x="975025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24" name="TextBox 123">
              <a:extLst>
                <a:ext uri="{FF2B5EF4-FFF2-40B4-BE49-F238E27FC236}">
                  <a16:creationId xmlns:a16="http://schemas.microsoft.com/office/drawing/2014/main" id="{F4038B2B-AF65-4ACC-A7B4-92241C2C7FE0}"/>
                </a:ext>
              </a:extLst>
            </p:cNvPr>
            <p:cNvSpPr txBox="1"/>
            <p:nvPr/>
          </p:nvSpPr>
          <p:spPr>
            <a:xfrm rot="16200000">
              <a:off x="8376255" y="5135673"/>
              <a:ext cx="1657313"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Pts with toxicity, %</a:t>
              </a:r>
            </a:p>
          </p:txBody>
        </p:sp>
        <p:grpSp>
          <p:nvGrpSpPr>
            <p:cNvPr id="125" name="Group 124">
              <a:extLst>
                <a:ext uri="{FF2B5EF4-FFF2-40B4-BE49-F238E27FC236}">
                  <a16:creationId xmlns:a16="http://schemas.microsoft.com/office/drawing/2014/main" id="{423E301D-F516-4353-9EB4-F96C1F34543D}"/>
                </a:ext>
              </a:extLst>
            </p:cNvPr>
            <p:cNvGrpSpPr/>
            <p:nvPr/>
          </p:nvGrpSpPr>
          <p:grpSpPr>
            <a:xfrm>
              <a:off x="9286086" y="4381072"/>
              <a:ext cx="456992" cy="1781449"/>
              <a:chOff x="2934061" y="1835230"/>
              <a:chExt cx="456992" cy="1853766"/>
            </a:xfrm>
          </p:grpSpPr>
          <p:sp>
            <p:nvSpPr>
              <p:cNvPr id="136" name="Line 8">
                <a:extLst>
                  <a:ext uri="{FF2B5EF4-FFF2-40B4-BE49-F238E27FC236}">
                    <a16:creationId xmlns:a16="http://schemas.microsoft.com/office/drawing/2014/main" id="{9EDF35DE-7C5B-493C-ADBB-0543D417336A}"/>
                  </a:ext>
                </a:extLst>
              </p:cNvPr>
              <p:cNvSpPr>
                <a:spLocks noChangeShapeType="1"/>
              </p:cNvSpPr>
              <p:nvPr/>
            </p:nvSpPr>
            <p:spPr bwMode="auto">
              <a:xfrm>
                <a:off x="3304819" y="19907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7" name="Line 9">
                <a:extLst>
                  <a:ext uri="{FF2B5EF4-FFF2-40B4-BE49-F238E27FC236}">
                    <a16:creationId xmlns:a16="http://schemas.microsoft.com/office/drawing/2014/main" id="{EFE8F164-0007-4B3B-BDC1-EA1B64072C62}"/>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8" name="Line 10">
                <a:extLst>
                  <a:ext uri="{FF2B5EF4-FFF2-40B4-BE49-F238E27FC236}">
                    <a16:creationId xmlns:a16="http://schemas.microsoft.com/office/drawing/2014/main" id="{9A92917E-546F-48FC-9CFF-52B91896EE6F}"/>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39" name="Line 11">
                <a:extLst>
                  <a:ext uri="{FF2B5EF4-FFF2-40B4-BE49-F238E27FC236}">
                    <a16:creationId xmlns:a16="http://schemas.microsoft.com/office/drawing/2014/main" id="{E95F3232-1A4F-4430-93B1-7257DA956C22}"/>
                  </a:ext>
                </a:extLst>
              </p:cNvPr>
              <p:cNvSpPr>
                <a:spLocks noChangeShapeType="1"/>
              </p:cNvSpPr>
              <p:nvPr/>
            </p:nvSpPr>
            <p:spPr bwMode="auto">
              <a:xfrm>
                <a:off x="3304819" y="353061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0" name="TextBox 139">
                <a:extLst>
                  <a:ext uri="{FF2B5EF4-FFF2-40B4-BE49-F238E27FC236}">
                    <a16:creationId xmlns:a16="http://schemas.microsoft.com/office/drawing/2014/main" id="{FD45308C-88DE-465C-B6E1-6A5FC6A56477}"/>
                  </a:ext>
                </a:extLst>
              </p:cNvPr>
              <p:cNvSpPr txBox="1"/>
              <p:nvPr/>
            </p:nvSpPr>
            <p:spPr>
              <a:xfrm>
                <a:off x="2934061" y="1835230"/>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15</a:t>
                </a:r>
              </a:p>
            </p:txBody>
          </p:sp>
          <p:sp>
            <p:nvSpPr>
              <p:cNvPr id="141" name="TextBox 140">
                <a:extLst>
                  <a:ext uri="{FF2B5EF4-FFF2-40B4-BE49-F238E27FC236}">
                    <a16:creationId xmlns:a16="http://schemas.microsoft.com/office/drawing/2014/main" id="{8BC04F84-EBCD-4691-A058-323EA5AB775C}"/>
                  </a:ext>
                </a:extLst>
              </p:cNvPr>
              <p:cNvSpPr txBox="1"/>
              <p:nvPr/>
            </p:nvSpPr>
            <p:spPr>
              <a:xfrm>
                <a:off x="2934061" y="2355545"/>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42" name="TextBox 141">
                <a:extLst>
                  <a:ext uri="{FF2B5EF4-FFF2-40B4-BE49-F238E27FC236}">
                    <a16:creationId xmlns:a16="http://schemas.microsoft.com/office/drawing/2014/main" id="{7E3E22EF-A77D-4952-A960-37DB0C778852}"/>
                  </a:ext>
                </a:extLst>
              </p:cNvPr>
              <p:cNvSpPr txBox="1"/>
              <p:nvPr/>
            </p:nvSpPr>
            <p:spPr>
              <a:xfrm>
                <a:off x="2934061" y="2859448"/>
                <a:ext cx="383438"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25</a:t>
                </a:r>
              </a:p>
            </p:txBody>
          </p:sp>
          <p:sp>
            <p:nvSpPr>
              <p:cNvPr id="143" name="TextBox 142">
                <a:extLst>
                  <a:ext uri="{FF2B5EF4-FFF2-40B4-BE49-F238E27FC236}">
                    <a16:creationId xmlns:a16="http://schemas.microsoft.com/office/drawing/2014/main" id="{D39C7DE0-B238-475D-940A-F21C680A71A0}"/>
                  </a:ext>
                </a:extLst>
              </p:cNvPr>
              <p:cNvSpPr txBox="1"/>
              <p:nvPr/>
            </p:nvSpPr>
            <p:spPr>
              <a:xfrm>
                <a:off x="3033455" y="3368725"/>
                <a:ext cx="284052" cy="320271"/>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grpSp>
          <p:nvGrpSpPr>
            <p:cNvPr id="126" name="Group 125">
              <a:extLst>
                <a:ext uri="{FF2B5EF4-FFF2-40B4-BE49-F238E27FC236}">
                  <a16:creationId xmlns:a16="http://schemas.microsoft.com/office/drawing/2014/main" id="{98083243-9160-40ED-BD08-29ADC1581739}"/>
                </a:ext>
              </a:extLst>
            </p:cNvPr>
            <p:cNvGrpSpPr/>
            <p:nvPr/>
          </p:nvGrpSpPr>
          <p:grpSpPr>
            <a:xfrm>
              <a:off x="9971146" y="6010321"/>
              <a:ext cx="1321536" cy="360147"/>
              <a:chOff x="1515651" y="4356522"/>
              <a:chExt cx="551464" cy="360147"/>
            </a:xfrm>
          </p:grpSpPr>
          <p:sp>
            <p:nvSpPr>
              <p:cNvPr id="132" name="Line 21">
                <a:extLst>
                  <a:ext uri="{FF2B5EF4-FFF2-40B4-BE49-F238E27FC236}">
                    <a16:creationId xmlns:a16="http://schemas.microsoft.com/office/drawing/2014/main" id="{F36C0F74-AA9D-4B72-B129-9078292695E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33" name="TextBox 132">
                <a:extLst>
                  <a:ext uri="{FF2B5EF4-FFF2-40B4-BE49-F238E27FC236}">
                    <a16:creationId xmlns:a16="http://schemas.microsoft.com/office/drawing/2014/main" id="{A61D4A21-C271-4C88-840A-6D13099EA271}"/>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High</a:t>
                </a:r>
              </a:p>
            </p:txBody>
          </p:sp>
          <p:sp>
            <p:nvSpPr>
              <p:cNvPr id="134" name="Line 21">
                <a:extLst>
                  <a:ext uri="{FF2B5EF4-FFF2-40B4-BE49-F238E27FC236}">
                    <a16:creationId xmlns:a16="http://schemas.microsoft.com/office/drawing/2014/main" id="{4835525B-DB8A-4138-BE2C-A2C72FA8D29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35" name="TextBox 134">
                <a:extLst>
                  <a:ext uri="{FF2B5EF4-FFF2-40B4-BE49-F238E27FC236}">
                    <a16:creationId xmlns:a16="http://schemas.microsoft.com/office/drawing/2014/main" id="{B008DF16-4EB8-42F8-9C00-EBBE361068C2}"/>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Low</a:t>
                </a:r>
              </a:p>
            </p:txBody>
          </p:sp>
        </p:grpSp>
        <p:sp>
          <p:nvSpPr>
            <p:cNvPr id="127" name="TextBox 126">
              <a:extLst>
                <a:ext uri="{FF2B5EF4-FFF2-40B4-BE49-F238E27FC236}">
                  <a16:creationId xmlns:a16="http://schemas.microsoft.com/office/drawing/2014/main" id="{A1FD670E-72FE-4716-A9BF-DF991BAE1B31}"/>
                </a:ext>
              </a:extLst>
            </p:cNvPr>
            <p:cNvSpPr txBox="1"/>
            <p:nvPr/>
          </p:nvSpPr>
          <p:spPr>
            <a:xfrm>
              <a:off x="9723252" y="4150481"/>
              <a:ext cx="1859805" cy="523220"/>
            </a:xfrm>
            <a:prstGeom prst="rect">
              <a:avLst/>
            </a:prstGeom>
            <a:noFill/>
          </p:spPr>
          <p:txBody>
            <a:bodyPr wrap="none" rtlCol="0">
              <a:spAutoFit/>
            </a:bodyPr>
            <a:lstStyle/>
            <a:p>
              <a:pPr algn="ctr"/>
              <a:r>
                <a:rPr lang="en-US" sz="1400" dirty="0">
                  <a:solidFill>
                    <a:schemeClr val="tx1"/>
                  </a:solidFill>
                </a:rPr>
                <a:t>RR 2.30 (1.27–3.90)</a:t>
              </a:r>
            </a:p>
            <a:p>
              <a:pPr algn="ctr"/>
              <a:r>
                <a:rPr lang="en-US" sz="1400" dirty="0">
                  <a:solidFill>
                    <a:schemeClr val="tx1"/>
                  </a:solidFill>
                </a:rPr>
                <a:t>p=0.017</a:t>
              </a:r>
              <a:endParaRPr lang="en-GB" sz="1400" dirty="0">
                <a:solidFill>
                  <a:schemeClr val="tx1"/>
                </a:solidFill>
              </a:endParaRPr>
            </a:p>
          </p:txBody>
        </p:sp>
        <p:sp>
          <p:nvSpPr>
            <p:cNvPr id="128" name="Rectangle 127">
              <a:extLst>
                <a:ext uri="{FF2B5EF4-FFF2-40B4-BE49-F238E27FC236}">
                  <a16:creationId xmlns:a16="http://schemas.microsoft.com/office/drawing/2014/main" id="{C439D154-9EDE-466D-B073-281F907CB5FF}"/>
                </a:ext>
              </a:extLst>
            </p:cNvPr>
            <p:cNvSpPr/>
            <p:nvPr/>
          </p:nvSpPr>
          <p:spPr>
            <a:xfrm rot="10800000">
              <a:off x="9882776" y="5105064"/>
              <a:ext cx="216000" cy="90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29" name="Rectangle 128">
              <a:extLst>
                <a:ext uri="{FF2B5EF4-FFF2-40B4-BE49-F238E27FC236}">
                  <a16:creationId xmlns:a16="http://schemas.microsoft.com/office/drawing/2014/main" id="{A1217DC0-5C09-425D-B7CD-6EC018CAEF0E}"/>
                </a:ext>
              </a:extLst>
            </p:cNvPr>
            <p:cNvSpPr/>
            <p:nvPr/>
          </p:nvSpPr>
          <p:spPr>
            <a:xfrm rot="10800000">
              <a:off x="10790601" y="5465065"/>
              <a:ext cx="216000" cy="54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0" name="Rectangle 129">
              <a:extLst>
                <a:ext uri="{FF2B5EF4-FFF2-40B4-BE49-F238E27FC236}">
                  <a16:creationId xmlns:a16="http://schemas.microsoft.com/office/drawing/2014/main" id="{C481049D-C212-4EC9-AFBD-7C2C31313CF6}"/>
                </a:ext>
              </a:extLst>
            </p:cNvPr>
            <p:cNvSpPr/>
            <p:nvPr/>
          </p:nvSpPr>
          <p:spPr>
            <a:xfrm rot="10800000">
              <a:off x="10238474" y="4817064"/>
              <a:ext cx="216000" cy="118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grpSp>
        <p:nvGrpSpPr>
          <p:cNvPr id="172" name="Group 171">
            <a:extLst>
              <a:ext uri="{FF2B5EF4-FFF2-40B4-BE49-F238E27FC236}">
                <a16:creationId xmlns:a16="http://schemas.microsoft.com/office/drawing/2014/main" id="{78AC4D5C-259A-479E-852C-FA346F548EE6}"/>
              </a:ext>
            </a:extLst>
          </p:cNvPr>
          <p:cNvGrpSpPr/>
          <p:nvPr/>
        </p:nvGrpSpPr>
        <p:grpSpPr>
          <a:xfrm>
            <a:off x="3175483" y="3849794"/>
            <a:ext cx="2504783" cy="2520674"/>
            <a:chOff x="3175483" y="3849794"/>
            <a:chExt cx="2504783" cy="2520674"/>
          </a:xfrm>
        </p:grpSpPr>
        <p:sp>
          <p:nvSpPr>
            <p:cNvPr id="73" name="TextBox 72">
              <a:extLst>
                <a:ext uri="{FF2B5EF4-FFF2-40B4-BE49-F238E27FC236}">
                  <a16:creationId xmlns:a16="http://schemas.microsoft.com/office/drawing/2014/main" id="{28D5B7FA-EF83-4BCF-A150-E651152F7B65}"/>
                </a:ext>
              </a:extLst>
            </p:cNvPr>
            <p:cNvSpPr txBox="1"/>
            <p:nvPr/>
          </p:nvSpPr>
          <p:spPr>
            <a:xfrm>
              <a:off x="3340080" y="3849794"/>
              <a:ext cx="2202847" cy="338554"/>
            </a:xfrm>
            <a:prstGeom prst="rect">
              <a:avLst/>
            </a:prstGeom>
            <a:noFill/>
          </p:spPr>
          <p:txBody>
            <a:bodyPr wrap="none" rtlCol="0">
              <a:spAutoFit/>
            </a:bodyPr>
            <a:lstStyle/>
            <a:p>
              <a:pPr algn="ctr"/>
              <a:r>
                <a:rPr lang="en-US" sz="1600" b="1" dirty="0">
                  <a:solidFill>
                    <a:schemeClr val="tx1"/>
                  </a:solidFill>
                </a:rPr>
                <a:t>No. of unique clones</a:t>
              </a:r>
              <a:endParaRPr lang="en-GB" sz="1600" b="1" dirty="0">
                <a:solidFill>
                  <a:schemeClr val="tx1"/>
                </a:solidFill>
              </a:endParaRPr>
            </a:p>
          </p:txBody>
        </p:sp>
        <p:sp>
          <p:nvSpPr>
            <p:cNvPr id="75" name="Freeform 21">
              <a:extLst>
                <a:ext uri="{FF2B5EF4-FFF2-40B4-BE49-F238E27FC236}">
                  <a16:creationId xmlns:a16="http://schemas.microsoft.com/office/drawing/2014/main" id="{A5E8A3B1-609E-44D3-8B80-C75AB3E21CC3}"/>
                </a:ext>
              </a:extLst>
            </p:cNvPr>
            <p:cNvSpPr>
              <a:spLocks/>
            </p:cNvSpPr>
            <p:nvPr/>
          </p:nvSpPr>
          <p:spPr bwMode="auto">
            <a:xfrm>
              <a:off x="387471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76" name="TextBox 75">
              <a:extLst>
                <a:ext uri="{FF2B5EF4-FFF2-40B4-BE49-F238E27FC236}">
                  <a16:creationId xmlns:a16="http://schemas.microsoft.com/office/drawing/2014/main" id="{5D1B8452-4411-4F2B-B74E-A541166B8247}"/>
                </a:ext>
              </a:extLst>
            </p:cNvPr>
            <p:cNvSpPr txBox="1"/>
            <p:nvPr/>
          </p:nvSpPr>
          <p:spPr>
            <a:xfrm rot="16200000">
              <a:off x="2500715" y="5135673"/>
              <a:ext cx="1657313"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Pts with toxicity, %</a:t>
              </a:r>
            </a:p>
          </p:txBody>
        </p:sp>
        <p:grpSp>
          <p:nvGrpSpPr>
            <p:cNvPr id="78" name="Group 77">
              <a:extLst>
                <a:ext uri="{FF2B5EF4-FFF2-40B4-BE49-F238E27FC236}">
                  <a16:creationId xmlns:a16="http://schemas.microsoft.com/office/drawing/2014/main" id="{5025C8FA-5F71-4ACD-8B94-DB85538826B5}"/>
                </a:ext>
              </a:extLst>
            </p:cNvPr>
            <p:cNvGrpSpPr/>
            <p:nvPr/>
          </p:nvGrpSpPr>
          <p:grpSpPr>
            <a:xfrm>
              <a:off x="4095606" y="6010321"/>
              <a:ext cx="1321536" cy="360147"/>
              <a:chOff x="1515651" y="4356522"/>
              <a:chExt cx="551464" cy="360147"/>
            </a:xfrm>
          </p:grpSpPr>
          <p:sp>
            <p:nvSpPr>
              <p:cNvPr id="84" name="Line 21">
                <a:extLst>
                  <a:ext uri="{FF2B5EF4-FFF2-40B4-BE49-F238E27FC236}">
                    <a16:creationId xmlns:a16="http://schemas.microsoft.com/office/drawing/2014/main" id="{B38414A0-7E12-4156-BB2B-457D8749BF4D}"/>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5" name="TextBox 84">
                <a:extLst>
                  <a:ext uri="{FF2B5EF4-FFF2-40B4-BE49-F238E27FC236}">
                    <a16:creationId xmlns:a16="http://schemas.microsoft.com/office/drawing/2014/main" id="{8FDD8473-8670-4DCB-A095-2AF785B54BA8}"/>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High</a:t>
                </a:r>
              </a:p>
            </p:txBody>
          </p:sp>
          <p:sp>
            <p:nvSpPr>
              <p:cNvPr id="86" name="Line 21">
                <a:extLst>
                  <a:ext uri="{FF2B5EF4-FFF2-40B4-BE49-F238E27FC236}">
                    <a16:creationId xmlns:a16="http://schemas.microsoft.com/office/drawing/2014/main" id="{0ACC2420-9F78-4DAB-BE68-F35E3ABEE3B3}"/>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87" name="TextBox 86">
                <a:extLst>
                  <a:ext uri="{FF2B5EF4-FFF2-40B4-BE49-F238E27FC236}">
                    <a16:creationId xmlns:a16="http://schemas.microsoft.com/office/drawing/2014/main" id="{EC1AC67E-4E8D-41DB-8547-ABE8775BC5F7}"/>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Low</a:t>
                </a:r>
              </a:p>
            </p:txBody>
          </p:sp>
        </p:grpSp>
        <p:sp>
          <p:nvSpPr>
            <p:cNvPr id="79" name="TextBox 78">
              <a:extLst>
                <a:ext uri="{FF2B5EF4-FFF2-40B4-BE49-F238E27FC236}">
                  <a16:creationId xmlns:a16="http://schemas.microsoft.com/office/drawing/2014/main" id="{E21CFE81-5422-4476-9EBF-3E55098644C5}"/>
                </a:ext>
              </a:extLst>
            </p:cNvPr>
            <p:cNvSpPr txBox="1"/>
            <p:nvPr/>
          </p:nvSpPr>
          <p:spPr>
            <a:xfrm>
              <a:off x="3874964" y="4150481"/>
              <a:ext cx="1805302" cy="523220"/>
            </a:xfrm>
            <a:prstGeom prst="rect">
              <a:avLst/>
            </a:prstGeom>
            <a:noFill/>
          </p:spPr>
          <p:txBody>
            <a:bodyPr wrap="none" rtlCol="0">
              <a:spAutoFit/>
            </a:bodyPr>
            <a:lstStyle/>
            <a:p>
              <a:pPr algn="ctr"/>
              <a:r>
                <a:rPr lang="en-US" sz="1400" dirty="0">
                  <a:solidFill>
                    <a:schemeClr val="tx1"/>
                  </a:solidFill>
                </a:rPr>
                <a:t>RR 0.92 (0.48–1.67)</a:t>
              </a:r>
            </a:p>
            <a:p>
              <a:pPr algn="ctr"/>
              <a:r>
                <a:rPr lang="en-US" sz="1400" dirty="0">
                  <a:solidFill>
                    <a:schemeClr val="tx1"/>
                  </a:solidFill>
                </a:rPr>
                <a:t>p=0.556</a:t>
              </a:r>
              <a:endParaRPr lang="en-GB" sz="1400" dirty="0">
                <a:solidFill>
                  <a:schemeClr val="tx1"/>
                </a:solidFill>
              </a:endParaRPr>
            </a:p>
          </p:txBody>
        </p:sp>
        <p:sp>
          <p:nvSpPr>
            <p:cNvPr id="80" name="Rectangle 79">
              <a:extLst>
                <a:ext uri="{FF2B5EF4-FFF2-40B4-BE49-F238E27FC236}">
                  <a16:creationId xmlns:a16="http://schemas.microsoft.com/office/drawing/2014/main" id="{64EC6FFC-74ED-4D0D-A2C2-EE4F2ED441CF}"/>
                </a:ext>
              </a:extLst>
            </p:cNvPr>
            <p:cNvSpPr/>
            <p:nvPr/>
          </p:nvSpPr>
          <p:spPr>
            <a:xfrm rot="10800000">
              <a:off x="4007236" y="4997064"/>
              <a:ext cx="216000" cy="10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1" name="Rectangle 80">
              <a:extLst>
                <a:ext uri="{FF2B5EF4-FFF2-40B4-BE49-F238E27FC236}">
                  <a16:creationId xmlns:a16="http://schemas.microsoft.com/office/drawing/2014/main" id="{05F1AF59-5AC6-4642-8B72-DB1913CC72F6}"/>
                </a:ext>
              </a:extLst>
            </p:cNvPr>
            <p:cNvSpPr/>
            <p:nvPr/>
          </p:nvSpPr>
          <p:spPr>
            <a:xfrm rot="10800000">
              <a:off x="4915061" y="4709065"/>
              <a:ext cx="216000" cy="1296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2" name="Rectangle 81">
              <a:extLst>
                <a:ext uri="{FF2B5EF4-FFF2-40B4-BE49-F238E27FC236}">
                  <a16:creationId xmlns:a16="http://schemas.microsoft.com/office/drawing/2014/main" id="{15732950-4421-4212-8D7B-892BDFDBD0A5}"/>
                </a:ext>
              </a:extLst>
            </p:cNvPr>
            <p:cNvSpPr/>
            <p:nvPr/>
          </p:nvSpPr>
          <p:spPr>
            <a:xfrm rot="10800000">
              <a:off x="4362934" y="5429064"/>
              <a:ext cx="216000" cy="57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83" name="Rectangle 82">
              <a:extLst>
                <a:ext uri="{FF2B5EF4-FFF2-40B4-BE49-F238E27FC236}">
                  <a16:creationId xmlns:a16="http://schemas.microsoft.com/office/drawing/2014/main" id="{8A5929D8-3862-4008-9752-33C629AC3ABA}"/>
                </a:ext>
              </a:extLst>
            </p:cNvPr>
            <p:cNvSpPr/>
            <p:nvPr/>
          </p:nvSpPr>
          <p:spPr>
            <a:xfrm rot="10800000">
              <a:off x="5270759" y="5429065"/>
              <a:ext cx="216000" cy="576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nvGrpSpPr>
            <p:cNvPr id="156" name="Group 155">
              <a:extLst>
                <a:ext uri="{FF2B5EF4-FFF2-40B4-BE49-F238E27FC236}">
                  <a16:creationId xmlns:a16="http://schemas.microsoft.com/office/drawing/2014/main" id="{FDAAAC7F-E1E2-4AFB-A185-95980762A5F7}"/>
                </a:ext>
              </a:extLst>
            </p:cNvPr>
            <p:cNvGrpSpPr/>
            <p:nvPr/>
          </p:nvGrpSpPr>
          <p:grpSpPr>
            <a:xfrm>
              <a:off x="3432517" y="4363563"/>
              <a:ext cx="453028" cy="1785459"/>
              <a:chOff x="1531327" y="1154162"/>
              <a:chExt cx="453028" cy="3081728"/>
            </a:xfrm>
          </p:grpSpPr>
          <p:sp>
            <p:nvSpPr>
              <p:cNvPr id="144" name="TextBox 143">
                <a:extLst>
                  <a:ext uri="{FF2B5EF4-FFF2-40B4-BE49-F238E27FC236}">
                    <a16:creationId xmlns:a16="http://schemas.microsoft.com/office/drawing/2014/main" id="{7E8BEED2-3094-4403-B29E-C11E35CE59E7}"/>
                  </a:ext>
                </a:extLst>
              </p:cNvPr>
              <p:cNvSpPr txBox="1"/>
              <p:nvPr/>
            </p:nvSpPr>
            <p:spPr>
              <a:xfrm>
                <a:off x="1531327" y="1154162"/>
                <a:ext cx="383438"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45" name="Line 6">
                <a:extLst>
                  <a:ext uri="{FF2B5EF4-FFF2-40B4-BE49-F238E27FC236}">
                    <a16:creationId xmlns:a16="http://schemas.microsoft.com/office/drawing/2014/main" id="{2A4CE3B7-CE9F-46E3-8C9E-1698CF72E40F}"/>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6" name="Line 7">
                <a:extLst>
                  <a:ext uri="{FF2B5EF4-FFF2-40B4-BE49-F238E27FC236}">
                    <a16:creationId xmlns:a16="http://schemas.microsoft.com/office/drawing/2014/main" id="{6A24CF0C-60F7-4CCC-9BFA-B2127E57354E}"/>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7" name="Line 8">
                <a:extLst>
                  <a:ext uri="{FF2B5EF4-FFF2-40B4-BE49-F238E27FC236}">
                    <a16:creationId xmlns:a16="http://schemas.microsoft.com/office/drawing/2014/main" id="{422F6445-A47E-4485-8B75-B1514059D3B2}"/>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8" name="Line 9">
                <a:extLst>
                  <a:ext uri="{FF2B5EF4-FFF2-40B4-BE49-F238E27FC236}">
                    <a16:creationId xmlns:a16="http://schemas.microsoft.com/office/drawing/2014/main" id="{937AD3A7-2E61-4135-8E8D-23C0A4A1808E}"/>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49" name="Line 10">
                <a:extLst>
                  <a:ext uri="{FF2B5EF4-FFF2-40B4-BE49-F238E27FC236}">
                    <a16:creationId xmlns:a16="http://schemas.microsoft.com/office/drawing/2014/main" id="{36428B81-2D0C-410D-BFB1-932F9ECE0DD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0" name="Line 11">
                <a:extLst>
                  <a:ext uri="{FF2B5EF4-FFF2-40B4-BE49-F238E27FC236}">
                    <a16:creationId xmlns:a16="http://schemas.microsoft.com/office/drawing/2014/main" id="{7379D594-8D64-4538-9A22-23801159DD05}"/>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51" name="TextBox 150">
                <a:extLst>
                  <a:ext uri="{FF2B5EF4-FFF2-40B4-BE49-F238E27FC236}">
                    <a16:creationId xmlns:a16="http://schemas.microsoft.com/office/drawing/2014/main" id="{D52C12D5-35C7-4BF3-B09A-9236D1F71CB2}"/>
                  </a:ext>
                </a:extLst>
              </p:cNvPr>
              <p:cNvSpPr txBox="1"/>
              <p:nvPr/>
            </p:nvSpPr>
            <p:spPr>
              <a:xfrm>
                <a:off x="1630718" y="1678301"/>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a:t>
                </a:r>
              </a:p>
            </p:txBody>
          </p:sp>
          <p:sp>
            <p:nvSpPr>
              <p:cNvPr id="152" name="TextBox 151">
                <a:extLst>
                  <a:ext uri="{FF2B5EF4-FFF2-40B4-BE49-F238E27FC236}">
                    <a16:creationId xmlns:a16="http://schemas.microsoft.com/office/drawing/2014/main" id="{D6D55A22-EDF9-4B05-BBC3-DA9531D85889}"/>
                  </a:ext>
                </a:extLst>
              </p:cNvPr>
              <p:cNvSpPr txBox="1"/>
              <p:nvPr/>
            </p:nvSpPr>
            <p:spPr>
              <a:xfrm>
                <a:off x="1630718" y="2176832"/>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a:t>
                </a:r>
              </a:p>
            </p:txBody>
          </p:sp>
          <p:sp>
            <p:nvSpPr>
              <p:cNvPr id="153" name="TextBox 152">
                <a:extLst>
                  <a:ext uri="{FF2B5EF4-FFF2-40B4-BE49-F238E27FC236}">
                    <a16:creationId xmlns:a16="http://schemas.microsoft.com/office/drawing/2014/main" id="{019811C4-F0E0-4781-ACF4-2975D7C4D461}"/>
                  </a:ext>
                </a:extLst>
              </p:cNvPr>
              <p:cNvSpPr txBox="1"/>
              <p:nvPr/>
            </p:nvSpPr>
            <p:spPr>
              <a:xfrm>
                <a:off x="1630718" y="2691485"/>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a:t>
                </a:r>
              </a:p>
            </p:txBody>
          </p:sp>
          <p:sp>
            <p:nvSpPr>
              <p:cNvPr id="154" name="TextBox 153">
                <a:extLst>
                  <a:ext uri="{FF2B5EF4-FFF2-40B4-BE49-F238E27FC236}">
                    <a16:creationId xmlns:a16="http://schemas.microsoft.com/office/drawing/2014/main" id="{CFF2BAC6-7E31-4EEC-A950-F2F236DB5878}"/>
                  </a:ext>
                </a:extLst>
              </p:cNvPr>
              <p:cNvSpPr txBox="1"/>
              <p:nvPr/>
            </p:nvSpPr>
            <p:spPr>
              <a:xfrm>
                <a:off x="1630718" y="3195388"/>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a:t>
                </a:r>
              </a:p>
            </p:txBody>
          </p:sp>
          <p:sp>
            <p:nvSpPr>
              <p:cNvPr id="155" name="TextBox 154">
                <a:extLst>
                  <a:ext uri="{FF2B5EF4-FFF2-40B4-BE49-F238E27FC236}">
                    <a16:creationId xmlns:a16="http://schemas.microsoft.com/office/drawing/2014/main" id="{FDD55535-EC08-4A45-A0C5-A1952A442578}"/>
                  </a:ext>
                </a:extLst>
              </p:cNvPr>
              <p:cNvSpPr txBox="1"/>
              <p:nvPr/>
            </p:nvSpPr>
            <p:spPr>
              <a:xfrm>
                <a:off x="1630726" y="3704663"/>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grpSp>
      <p:grpSp>
        <p:nvGrpSpPr>
          <p:cNvPr id="171" name="Group 170">
            <a:extLst>
              <a:ext uri="{FF2B5EF4-FFF2-40B4-BE49-F238E27FC236}">
                <a16:creationId xmlns:a16="http://schemas.microsoft.com/office/drawing/2014/main" id="{6261DB49-A152-41E3-BDD1-D0695272B91D}"/>
              </a:ext>
            </a:extLst>
          </p:cNvPr>
          <p:cNvGrpSpPr/>
          <p:nvPr/>
        </p:nvGrpSpPr>
        <p:grpSpPr>
          <a:xfrm>
            <a:off x="6009263" y="3849794"/>
            <a:ext cx="2504783" cy="2520674"/>
            <a:chOff x="6009263" y="3849794"/>
            <a:chExt cx="2504783" cy="2520674"/>
          </a:xfrm>
        </p:grpSpPr>
        <p:sp>
          <p:nvSpPr>
            <p:cNvPr id="97" name="TextBox 96">
              <a:extLst>
                <a:ext uri="{FF2B5EF4-FFF2-40B4-BE49-F238E27FC236}">
                  <a16:creationId xmlns:a16="http://schemas.microsoft.com/office/drawing/2014/main" id="{D20A14D6-B208-4287-84DE-1A66115BA32F}"/>
                </a:ext>
              </a:extLst>
            </p:cNvPr>
            <p:cNvSpPr txBox="1"/>
            <p:nvPr/>
          </p:nvSpPr>
          <p:spPr>
            <a:xfrm>
              <a:off x="6534533" y="3849794"/>
              <a:ext cx="1481496" cy="338554"/>
            </a:xfrm>
            <a:prstGeom prst="rect">
              <a:avLst/>
            </a:prstGeom>
            <a:noFill/>
          </p:spPr>
          <p:txBody>
            <a:bodyPr wrap="none" rtlCol="0">
              <a:spAutoFit/>
            </a:bodyPr>
            <a:lstStyle/>
            <a:p>
              <a:pPr algn="ctr"/>
              <a:r>
                <a:rPr lang="en-US" sz="1600" b="1" dirty="0">
                  <a:solidFill>
                    <a:schemeClr val="tx1"/>
                  </a:solidFill>
                </a:rPr>
                <a:t>Convergence</a:t>
              </a:r>
              <a:endParaRPr lang="en-GB" sz="1600" b="1" dirty="0">
                <a:solidFill>
                  <a:schemeClr val="tx1"/>
                </a:solidFill>
              </a:endParaRPr>
            </a:p>
          </p:txBody>
        </p:sp>
        <p:sp>
          <p:nvSpPr>
            <p:cNvPr id="99" name="Freeform 21">
              <a:extLst>
                <a:ext uri="{FF2B5EF4-FFF2-40B4-BE49-F238E27FC236}">
                  <a16:creationId xmlns:a16="http://schemas.microsoft.com/office/drawing/2014/main" id="{2A069568-2C4D-4C06-A2BB-DB98068618B4}"/>
                </a:ext>
              </a:extLst>
            </p:cNvPr>
            <p:cNvSpPr>
              <a:spLocks/>
            </p:cNvSpPr>
            <p:nvPr/>
          </p:nvSpPr>
          <p:spPr bwMode="auto">
            <a:xfrm>
              <a:off x="6708491" y="4528082"/>
              <a:ext cx="1758384" cy="147698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00" name="TextBox 99">
              <a:extLst>
                <a:ext uri="{FF2B5EF4-FFF2-40B4-BE49-F238E27FC236}">
                  <a16:creationId xmlns:a16="http://schemas.microsoft.com/office/drawing/2014/main" id="{D32D9C82-F2A1-401A-80F2-A4590EAC188F}"/>
                </a:ext>
              </a:extLst>
            </p:cNvPr>
            <p:cNvSpPr txBox="1"/>
            <p:nvPr/>
          </p:nvSpPr>
          <p:spPr>
            <a:xfrm rot="16200000">
              <a:off x="5334495" y="5135673"/>
              <a:ext cx="1657313" cy="307777"/>
            </a:xfrm>
            <a:prstGeom prst="rect">
              <a:avLst/>
            </a:prstGeom>
            <a:noFill/>
          </p:spPr>
          <p:txBody>
            <a:bodyPr wrap="none" rtlCol="0">
              <a:spAutoFit/>
            </a:bodyPr>
            <a:lstStyle/>
            <a:p>
              <a:pPr algn="ctr" fontAlgn="base">
                <a:spcBef>
                  <a:spcPct val="0"/>
                </a:spcBef>
                <a:spcAft>
                  <a:spcPct val="0"/>
                </a:spcAft>
              </a:pPr>
              <a:r>
                <a:rPr lang="en-GB" sz="1400" dirty="0">
                  <a:solidFill>
                    <a:schemeClr val="tx1"/>
                  </a:solidFill>
                  <a:cs typeface="Arial" panose="020B0604020202020204" pitchFamily="34" charset="0"/>
                </a:rPr>
                <a:t>Pts with toxicity, %</a:t>
              </a:r>
            </a:p>
          </p:txBody>
        </p:sp>
        <p:grpSp>
          <p:nvGrpSpPr>
            <p:cNvPr id="102" name="Group 101">
              <a:extLst>
                <a:ext uri="{FF2B5EF4-FFF2-40B4-BE49-F238E27FC236}">
                  <a16:creationId xmlns:a16="http://schemas.microsoft.com/office/drawing/2014/main" id="{00C41A58-2DB0-4263-888E-31F07C2EE846}"/>
                </a:ext>
              </a:extLst>
            </p:cNvPr>
            <p:cNvGrpSpPr/>
            <p:nvPr/>
          </p:nvGrpSpPr>
          <p:grpSpPr>
            <a:xfrm>
              <a:off x="6929386" y="6010321"/>
              <a:ext cx="1321536" cy="360147"/>
              <a:chOff x="1515651" y="4356522"/>
              <a:chExt cx="551464" cy="360147"/>
            </a:xfrm>
          </p:grpSpPr>
          <p:sp>
            <p:nvSpPr>
              <p:cNvPr id="108" name="Line 21">
                <a:extLst>
                  <a:ext uri="{FF2B5EF4-FFF2-40B4-BE49-F238E27FC236}">
                    <a16:creationId xmlns:a16="http://schemas.microsoft.com/office/drawing/2014/main" id="{4A0AB28B-2D75-4E1A-83F4-639C02CFF1D9}"/>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09" name="TextBox 108">
                <a:extLst>
                  <a:ext uri="{FF2B5EF4-FFF2-40B4-BE49-F238E27FC236}">
                    <a16:creationId xmlns:a16="http://schemas.microsoft.com/office/drawing/2014/main" id="{679C61A0-8CE9-4BE2-8201-DDD17F3846CF}"/>
                  </a:ext>
                </a:extLst>
              </p:cNvPr>
              <p:cNvSpPr txBox="1"/>
              <p:nvPr/>
            </p:nvSpPr>
            <p:spPr>
              <a:xfrm>
                <a:off x="1882926" y="4428522"/>
                <a:ext cx="184189"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High</a:t>
                </a:r>
              </a:p>
            </p:txBody>
          </p:sp>
          <p:sp>
            <p:nvSpPr>
              <p:cNvPr id="110" name="Line 21">
                <a:extLst>
                  <a:ext uri="{FF2B5EF4-FFF2-40B4-BE49-F238E27FC236}">
                    <a16:creationId xmlns:a16="http://schemas.microsoft.com/office/drawing/2014/main" id="{3E2B9C32-6E0A-4430-834E-C257B99ED05A}"/>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cs typeface="Arial" panose="020B0604020202020204" pitchFamily="34" charset="0"/>
                </a:endParaRPr>
              </a:p>
            </p:txBody>
          </p:sp>
          <p:sp>
            <p:nvSpPr>
              <p:cNvPr id="111" name="TextBox 110">
                <a:extLst>
                  <a:ext uri="{FF2B5EF4-FFF2-40B4-BE49-F238E27FC236}">
                    <a16:creationId xmlns:a16="http://schemas.microsoft.com/office/drawing/2014/main" id="{EADD998A-7023-474E-8F4A-36911F050526}"/>
                  </a:ext>
                </a:extLst>
              </p:cNvPr>
              <p:cNvSpPr txBox="1"/>
              <p:nvPr/>
            </p:nvSpPr>
            <p:spPr>
              <a:xfrm>
                <a:off x="1515651" y="4428522"/>
                <a:ext cx="167466" cy="288147"/>
              </a:xfrm>
              <a:prstGeom prst="rect">
                <a:avLst/>
              </a:prstGeom>
              <a:noFill/>
            </p:spPr>
            <p:txBody>
              <a:bodyPr wrap="none" lIns="36000" tIns="36000" rIns="36000" bIns="36000" rtlCol="0" anchor="t" anchorCtr="0">
                <a:spAutoFit/>
              </a:bodyPr>
              <a:lstStyle/>
              <a:p>
                <a:pPr algn="ctr"/>
                <a:r>
                  <a:rPr lang="en-GB" sz="1400" dirty="0">
                    <a:solidFill>
                      <a:schemeClr val="tx1"/>
                    </a:solidFill>
                    <a:cs typeface="Arial" panose="020B0604020202020204" pitchFamily="34" charset="0"/>
                  </a:rPr>
                  <a:t>Low</a:t>
                </a:r>
              </a:p>
            </p:txBody>
          </p:sp>
        </p:grpSp>
        <p:sp>
          <p:nvSpPr>
            <p:cNvPr id="103" name="TextBox 102">
              <a:extLst>
                <a:ext uri="{FF2B5EF4-FFF2-40B4-BE49-F238E27FC236}">
                  <a16:creationId xmlns:a16="http://schemas.microsoft.com/office/drawing/2014/main" id="{F063FB2A-4F4A-4EA4-BA6E-69F51522DBD8}"/>
                </a:ext>
              </a:extLst>
            </p:cNvPr>
            <p:cNvSpPr txBox="1"/>
            <p:nvPr/>
          </p:nvSpPr>
          <p:spPr>
            <a:xfrm>
              <a:off x="6708744" y="4150481"/>
              <a:ext cx="1805302" cy="523220"/>
            </a:xfrm>
            <a:prstGeom prst="rect">
              <a:avLst/>
            </a:prstGeom>
            <a:noFill/>
          </p:spPr>
          <p:txBody>
            <a:bodyPr wrap="none" rtlCol="0">
              <a:spAutoFit/>
            </a:bodyPr>
            <a:lstStyle/>
            <a:p>
              <a:pPr algn="ctr"/>
              <a:r>
                <a:rPr lang="en-US" sz="1400" dirty="0">
                  <a:solidFill>
                    <a:schemeClr val="tx1"/>
                  </a:solidFill>
                </a:rPr>
                <a:t>RR 0.73 (0.36–1.41)</a:t>
              </a:r>
            </a:p>
            <a:p>
              <a:pPr algn="ctr"/>
              <a:r>
                <a:rPr lang="en-US" sz="1400" dirty="0">
                  <a:solidFill>
                    <a:schemeClr val="tx1"/>
                  </a:solidFill>
                </a:rPr>
                <a:t>p=0.282</a:t>
              </a:r>
              <a:endParaRPr lang="en-GB" sz="1400" dirty="0">
                <a:solidFill>
                  <a:schemeClr val="tx1"/>
                </a:solidFill>
              </a:endParaRPr>
            </a:p>
          </p:txBody>
        </p:sp>
        <p:sp>
          <p:nvSpPr>
            <p:cNvPr id="104" name="Rectangle 103">
              <a:extLst>
                <a:ext uri="{FF2B5EF4-FFF2-40B4-BE49-F238E27FC236}">
                  <a16:creationId xmlns:a16="http://schemas.microsoft.com/office/drawing/2014/main" id="{407AD13D-9FFE-401D-8177-F6B20C02FF1C}"/>
                </a:ext>
              </a:extLst>
            </p:cNvPr>
            <p:cNvSpPr/>
            <p:nvPr/>
          </p:nvSpPr>
          <p:spPr>
            <a:xfrm rot="10800000">
              <a:off x="6841016" y="5033064"/>
              <a:ext cx="216000" cy="972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5" name="Rectangle 104">
              <a:extLst>
                <a:ext uri="{FF2B5EF4-FFF2-40B4-BE49-F238E27FC236}">
                  <a16:creationId xmlns:a16="http://schemas.microsoft.com/office/drawing/2014/main" id="{7FC3918C-20D8-482F-8CAB-C719152BDA45}"/>
                </a:ext>
              </a:extLst>
            </p:cNvPr>
            <p:cNvSpPr/>
            <p:nvPr/>
          </p:nvSpPr>
          <p:spPr>
            <a:xfrm rot="10800000">
              <a:off x="7748841" y="4781065"/>
              <a:ext cx="216000" cy="1224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6" name="Rectangle 105">
              <a:extLst>
                <a:ext uri="{FF2B5EF4-FFF2-40B4-BE49-F238E27FC236}">
                  <a16:creationId xmlns:a16="http://schemas.microsoft.com/office/drawing/2014/main" id="{10F4AF46-82CB-4C67-B3F6-E94675F2CC00}"/>
                </a:ext>
              </a:extLst>
            </p:cNvPr>
            <p:cNvSpPr/>
            <p:nvPr/>
          </p:nvSpPr>
          <p:spPr>
            <a:xfrm rot="10800000">
              <a:off x="7196714" y="4925064"/>
              <a:ext cx="216000" cy="1080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07" name="Rectangle 106">
              <a:extLst>
                <a:ext uri="{FF2B5EF4-FFF2-40B4-BE49-F238E27FC236}">
                  <a16:creationId xmlns:a16="http://schemas.microsoft.com/office/drawing/2014/main" id="{799FFC94-B558-404C-A5BF-9A7D92818623}"/>
                </a:ext>
              </a:extLst>
            </p:cNvPr>
            <p:cNvSpPr/>
            <p:nvPr/>
          </p:nvSpPr>
          <p:spPr>
            <a:xfrm rot="10800000">
              <a:off x="8104539" y="5321065"/>
              <a:ext cx="216000" cy="68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grpSp>
          <p:nvGrpSpPr>
            <p:cNvPr id="157" name="Group 156">
              <a:extLst>
                <a:ext uri="{FF2B5EF4-FFF2-40B4-BE49-F238E27FC236}">
                  <a16:creationId xmlns:a16="http://schemas.microsoft.com/office/drawing/2014/main" id="{5C0B6E1E-9A0B-403C-BF0D-7B4256D2434D}"/>
                </a:ext>
              </a:extLst>
            </p:cNvPr>
            <p:cNvGrpSpPr/>
            <p:nvPr/>
          </p:nvGrpSpPr>
          <p:grpSpPr>
            <a:xfrm>
              <a:off x="6244636" y="4363563"/>
              <a:ext cx="453028" cy="1785459"/>
              <a:chOff x="1531327" y="1154162"/>
              <a:chExt cx="453028" cy="3081728"/>
            </a:xfrm>
          </p:grpSpPr>
          <p:sp>
            <p:nvSpPr>
              <p:cNvPr id="158" name="TextBox 157">
                <a:extLst>
                  <a:ext uri="{FF2B5EF4-FFF2-40B4-BE49-F238E27FC236}">
                    <a16:creationId xmlns:a16="http://schemas.microsoft.com/office/drawing/2014/main" id="{6970AF9E-F15F-4513-B9B9-61F08AB6A258}"/>
                  </a:ext>
                </a:extLst>
              </p:cNvPr>
              <p:cNvSpPr txBox="1"/>
              <p:nvPr/>
            </p:nvSpPr>
            <p:spPr>
              <a:xfrm>
                <a:off x="1531327" y="1154162"/>
                <a:ext cx="383438"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10</a:t>
                </a:r>
              </a:p>
            </p:txBody>
          </p:sp>
          <p:sp>
            <p:nvSpPr>
              <p:cNvPr id="159" name="Line 6">
                <a:extLst>
                  <a:ext uri="{FF2B5EF4-FFF2-40B4-BE49-F238E27FC236}">
                    <a16:creationId xmlns:a16="http://schemas.microsoft.com/office/drawing/2014/main" id="{32A481E8-A686-4C75-A88F-B50C19ACCD92}"/>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0" name="Line 7">
                <a:extLst>
                  <a:ext uri="{FF2B5EF4-FFF2-40B4-BE49-F238E27FC236}">
                    <a16:creationId xmlns:a16="http://schemas.microsoft.com/office/drawing/2014/main" id="{FAF750CE-9A22-4B57-9B8B-4BE8AB25D9D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1" name="Line 8">
                <a:extLst>
                  <a:ext uri="{FF2B5EF4-FFF2-40B4-BE49-F238E27FC236}">
                    <a16:creationId xmlns:a16="http://schemas.microsoft.com/office/drawing/2014/main" id="{483B8037-6A77-4F51-9A9E-EF74829BBDAC}"/>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2" name="Line 9">
                <a:extLst>
                  <a:ext uri="{FF2B5EF4-FFF2-40B4-BE49-F238E27FC236}">
                    <a16:creationId xmlns:a16="http://schemas.microsoft.com/office/drawing/2014/main" id="{B4AB9424-493D-4826-ACF5-4DC79CBC2BD4}"/>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3" name="Line 10">
                <a:extLst>
                  <a:ext uri="{FF2B5EF4-FFF2-40B4-BE49-F238E27FC236}">
                    <a16:creationId xmlns:a16="http://schemas.microsoft.com/office/drawing/2014/main" id="{F622AD64-4A90-4756-B2CC-BE6221AA2110}"/>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4" name="Line 11">
                <a:extLst>
                  <a:ext uri="{FF2B5EF4-FFF2-40B4-BE49-F238E27FC236}">
                    <a16:creationId xmlns:a16="http://schemas.microsoft.com/office/drawing/2014/main" id="{2963D036-3E05-46EB-A1B1-3B71A2EBCB17}"/>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chemeClr val="tx1"/>
                  </a:solidFill>
                </a:endParaRPr>
              </a:p>
            </p:txBody>
          </p:sp>
          <p:sp>
            <p:nvSpPr>
              <p:cNvPr id="165" name="TextBox 164">
                <a:extLst>
                  <a:ext uri="{FF2B5EF4-FFF2-40B4-BE49-F238E27FC236}">
                    <a16:creationId xmlns:a16="http://schemas.microsoft.com/office/drawing/2014/main" id="{B80BE145-8837-4D45-9635-72F2BFCC9C8D}"/>
                  </a:ext>
                </a:extLst>
              </p:cNvPr>
              <p:cNvSpPr txBox="1"/>
              <p:nvPr/>
            </p:nvSpPr>
            <p:spPr>
              <a:xfrm>
                <a:off x="1630718" y="1678301"/>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8</a:t>
                </a:r>
              </a:p>
            </p:txBody>
          </p:sp>
          <p:sp>
            <p:nvSpPr>
              <p:cNvPr id="166" name="TextBox 165">
                <a:extLst>
                  <a:ext uri="{FF2B5EF4-FFF2-40B4-BE49-F238E27FC236}">
                    <a16:creationId xmlns:a16="http://schemas.microsoft.com/office/drawing/2014/main" id="{1212A1EC-A3F3-4EE7-B39C-A5FD7BEDCCE7}"/>
                  </a:ext>
                </a:extLst>
              </p:cNvPr>
              <p:cNvSpPr txBox="1"/>
              <p:nvPr/>
            </p:nvSpPr>
            <p:spPr>
              <a:xfrm>
                <a:off x="1630718" y="2176832"/>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6</a:t>
                </a:r>
              </a:p>
            </p:txBody>
          </p:sp>
          <p:sp>
            <p:nvSpPr>
              <p:cNvPr id="167" name="TextBox 166">
                <a:extLst>
                  <a:ext uri="{FF2B5EF4-FFF2-40B4-BE49-F238E27FC236}">
                    <a16:creationId xmlns:a16="http://schemas.microsoft.com/office/drawing/2014/main" id="{2AAB43EF-C0AD-4163-9A29-E4BD4B489A5F}"/>
                  </a:ext>
                </a:extLst>
              </p:cNvPr>
              <p:cNvSpPr txBox="1"/>
              <p:nvPr/>
            </p:nvSpPr>
            <p:spPr>
              <a:xfrm>
                <a:off x="1630718" y="2691485"/>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4</a:t>
                </a:r>
              </a:p>
            </p:txBody>
          </p:sp>
          <p:sp>
            <p:nvSpPr>
              <p:cNvPr id="168" name="TextBox 167">
                <a:extLst>
                  <a:ext uri="{FF2B5EF4-FFF2-40B4-BE49-F238E27FC236}">
                    <a16:creationId xmlns:a16="http://schemas.microsoft.com/office/drawing/2014/main" id="{AABD662D-EBF7-4A33-B9BD-2D5A04673853}"/>
                  </a:ext>
                </a:extLst>
              </p:cNvPr>
              <p:cNvSpPr txBox="1"/>
              <p:nvPr/>
            </p:nvSpPr>
            <p:spPr>
              <a:xfrm>
                <a:off x="1630718" y="3195388"/>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2</a:t>
                </a:r>
              </a:p>
            </p:txBody>
          </p:sp>
          <p:sp>
            <p:nvSpPr>
              <p:cNvPr id="169" name="TextBox 168">
                <a:extLst>
                  <a:ext uri="{FF2B5EF4-FFF2-40B4-BE49-F238E27FC236}">
                    <a16:creationId xmlns:a16="http://schemas.microsoft.com/office/drawing/2014/main" id="{A26C570C-F930-4968-B76A-305FD33A1060}"/>
                  </a:ext>
                </a:extLst>
              </p:cNvPr>
              <p:cNvSpPr txBox="1"/>
              <p:nvPr/>
            </p:nvSpPr>
            <p:spPr>
              <a:xfrm>
                <a:off x="1630726" y="3704663"/>
                <a:ext cx="284052" cy="531227"/>
              </a:xfrm>
              <a:prstGeom prst="rect">
                <a:avLst/>
              </a:prstGeom>
              <a:noFill/>
            </p:spPr>
            <p:txBody>
              <a:bodyPr wrap="none" rtlCol="0" anchor="ctr" anchorCtr="0">
                <a:spAutoFit/>
              </a:bodyPr>
              <a:lstStyle/>
              <a:p>
                <a:pPr algn="r"/>
                <a:r>
                  <a:rPr lang="en-GB" sz="1400" dirty="0">
                    <a:solidFill>
                      <a:schemeClr val="tx1"/>
                    </a:solidFill>
                    <a:cs typeface="Arial" panose="020B0604020202020204" pitchFamily="34" charset="0"/>
                  </a:rPr>
                  <a:t>0</a:t>
                </a:r>
              </a:p>
            </p:txBody>
          </p:sp>
        </p:grpSp>
      </p:grpSp>
    </p:spTree>
    <p:extLst>
      <p:ext uri="{BB962C8B-B14F-4D97-AF65-F5344CB8AC3E}">
        <p14:creationId xmlns:p14="http://schemas.microsoft.com/office/powerpoint/2010/main" val="2264393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LBA61: </a:t>
            </a:r>
            <a:r>
              <a:rPr lang="en-GB" dirty="0"/>
              <a:t>Durvalumab ± tremelimumab + platinum-etoposide in first-line extensive-stage SCLC (ES-SCLC): 3-year overall survival update from the phase 3 CASPIAN study </a:t>
            </a:r>
            <a:br>
              <a:rPr lang="en-GB" dirty="0"/>
            </a:br>
            <a:r>
              <a:rPr lang="en-US" dirty="0"/>
              <a:t>– Paz-Ares L, et al</a:t>
            </a:r>
          </a:p>
        </p:txBody>
      </p:sp>
      <p:sp>
        <p:nvSpPr>
          <p:cNvPr id="3" name="Content Placeholder 2"/>
          <p:cNvSpPr>
            <a:spLocks noGrp="1"/>
          </p:cNvSpPr>
          <p:nvPr>
            <p:ph idx="1"/>
          </p:nvPr>
        </p:nvSpPr>
        <p:spPr/>
        <p:txBody>
          <a:bodyPr/>
          <a:lstStyle/>
          <a:p>
            <a:r>
              <a:rPr lang="en-US" b="1" dirty="0"/>
              <a:t>Key results (cont.)</a:t>
            </a:r>
          </a:p>
          <a:p>
            <a:pPr>
              <a:spcBef>
                <a:spcPts val="30000"/>
              </a:spcBef>
            </a:pPr>
            <a:r>
              <a:rPr lang="en-US" b="1" dirty="0"/>
              <a:t>Conclusions</a:t>
            </a:r>
          </a:p>
          <a:p>
            <a:pPr lvl="1"/>
            <a:r>
              <a:rPr lang="en-GB" dirty="0"/>
              <a:t>In patients with ES-SCLC, 1L durvalumab + etoposide + cisplatin/carboplatin continued to demonstrate survival benefit without any new safety concerns </a:t>
            </a:r>
            <a:endParaRPr lang="en-US" b="1" dirty="0"/>
          </a:p>
        </p:txBody>
      </p:sp>
      <p:sp>
        <p:nvSpPr>
          <p:cNvPr id="5" name="Text Placeholder 4"/>
          <p:cNvSpPr>
            <a:spLocks noGrp="1"/>
          </p:cNvSpPr>
          <p:nvPr>
            <p:ph type="body" sz="quarter" idx="11"/>
          </p:nvPr>
        </p:nvSpPr>
        <p:spPr/>
        <p:txBody>
          <a:bodyPr/>
          <a:lstStyle/>
          <a:p>
            <a:r>
              <a:rPr lang="en-US" dirty="0"/>
              <a:t>Paz-Ares L, et al. Ann </a:t>
            </a:r>
            <a:r>
              <a:rPr lang="en-US" dirty="0" err="1"/>
              <a:t>Oncol</a:t>
            </a:r>
            <a:r>
              <a:rPr lang="en-US" dirty="0"/>
              <a:t> 2021;32(</a:t>
            </a:r>
            <a:r>
              <a:rPr lang="en-US" dirty="0" err="1"/>
              <a:t>suppl</a:t>
            </a:r>
            <a:r>
              <a:rPr lang="en-US" dirty="0"/>
              <a:t>):</a:t>
            </a:r>
            <a:r>
              <a:rPr lang="en-US" dirty="0" err="1"/>
              <a:t>Abstr</a:t>
            </a:r>
            <a:r>
              <a:rPr lang="en-US" dirty="0"/>
              <a:t> LBA61</a:t>
            </a:r>
          </a:p>
        </p:txBody>
      </p:sp>
      <p:graphicFrame>
        <p:nvGraphicFramePr>
          <p:cNvPr id="6" name="Table 5"/>
          <p:cNvGraphicFramePr>
            <a:graphicFrameLocks noGrp="1"/>
          </p:cNvGraphicFramePr>
          <p:nvPr>
            <p:extLst>
              <p:ext uri="{D42A27DB-BD31-4B8C-83A1-F6EECF244321}">
                <p14:modId xmlns:p14="http://schemas.microsoft.com/office/powerpoint/2010/main" val="404160766"/>
              </p:ext>
            </p:extLst>
          </p:nvPr>
        </p:nvGraphicFramePr>
        <p:xfrm>
          <a:off x="1785435" y="1639063"/>
          <a:ext cx="8621128" cy="3498480"/>
        </p:xfrm>
        <a:graphic>
          <a:graphicData uri="http://schemas.openxmlformats.org/drawingml/2006/table">
            <a:tbl>
              <a:tblPr firstRow="1" bandRow="1">
                <a:tableStyleId>{69012ECD-51FC-41F1-AA8D-1B2483CD663E}</a:tableStyleId>
              </a:tblPr>
              <a:tblGrid>
                <a:gridCol w="2155282">
                  <a:extLst>
                    <a:ext uri="{9D8B030D-6E8A-4147-A177-3AD203B41FA5}">
                      <a16:colId xmlns:a16="http://schemas.microsoft.com/office/drawing/2014/main" val="1739847550"/>
                    </a:ext>
                  </a:extLst>
                </a:gridCol>
                <a:gridCol w="2155282">
                  <a:extLst>
                    <a:ext uri="{9D8B030D-6E8A-4147-A177-3AD203B41FA5}">
                      <a16:colId xmlns:a16="http://schemas.microsoft.com/office/drawing/2014/main" val="3558863744"/>
                    </a:ext>
                  </a:extLst>
                </a:gridCol>
                <a:gridCol w="2155282">
                  <a:extLst>
                    <a:ext uri="{9D8B030D-6E8A-4147-A177-3AD203B41FA5}">
                      <a16:colId xmlns:a16="http://schemas.microsoft.com/office/drawing/2014/main" val="3216446354"/>
                    </a:ext>
                  </a:extLst>
                </a:gridCol>
                <a:gridCol w="2155282">
                  <a:extLst>
                    <a:ext uri="{9D8B030D-6E8A-4147-A177-3AD203B41FA5}">
                      <a16:colId xmlns:a16="http://schemas.microsoft.com/office/drawing/2014/main" val="1913972512"/>
                    </a:ext>
                  </a:extLst>
                </a:gridCol>
              </a:tblGrid>
              <a:tr h="305815">
                <a:tc>
                  <a:txBody>
                    <a:bodyPr/>
                    <a:lstStyle/>
                    <a:p>
                      <a:pPr algn="l"/>
                      <a:r>
                        <a:rPr lang="en-US" sz="1200" b="1" dirty="0">
                          <a:solidFill>
                            <a:schemeClr val="tx2"/>
                          </a:solidFill>
                        </a:rPr>
                        <a:t>TRAEs, n (%)</a:t>
                      </a:r>
                    </a:p>
                  </a:txBody>
                  <a:tcPr anchor="b">
                    <a:solidFill>
                      <a:schemeClr val="accent1"/>
                    </a:solidFill>
                  </a:tcPr>
                </a:tc>
                <a:tc>
                  <a:txBody>
                    <a:bodyPr/>
                    <a:lstStyle/>
                    <a:p>
                      <a:pPr algn="ctr"/>
                      <a:r>
                        <a:rPr lang="en-US" sz="1200" b="1" dirty="0">
                          <a:solidFill>
                            <a:schemeClr val="tx2"/>
                          </a:solidFill>
                        </a:rPr>
                        <a:t>D + EP</a:t>
                      </a:r>
                    </a:p>
                    <a:p>
                      <a:pPr algn="ctr"/>
                      <a:r>
                        <a:rPr lang="en-US" sz="1200" b="1" dirty="0">
                          <a:solidFill>
                            <a:schemeClr val="tx2"/>
                          </a:solidFill>
                        </a:rPr>
                        <a:t>(n=265)</a:t>
                      </a:r>
                    </a:p>
                  </a:txBody>
                  <a:tcPr anchor="b">
                    <a:solidFill>
                      <a:schemeClr val="accent1"/>
                    </a:solidFill>
                  </a:tcPr>
                </a:tc>
                <a:tc>
                  <a:txBody>
                    <a:bodyPr/>
                    <a:lstStyle/>
                    <a:p>
                      <a:pPr algn="ctr"/>
                      <a:r>
                        <a:rPr lang="en-US" sz="1200" b="1" dirty="0">
                          <a:solidFill>
                            <a:schemeClr val="tx2"/>
                          </a:solidFill>
                        </a:rPr>
                        <a:t>D + T + EP</a:t>
                      </a:r>
                    </a:p>
                    <a:p>
                      <a:pPr algn="ctr"/>
                      <a:r>
                        <a:rPr lang="en-US" sz="1200" b="1" dirty="0">
                          <a:solidFill>
                            <a:schemeClr val="tx2"/>
                          </a:solidFill>
                        </a:rPr>
                        <a:t>(n=266)</a:t>
                      </a:r>
                    </a:p>
                  </a:txBody>
                  <a:tcPr anchor="b">
                    <a:solidFill>
                      <a:schemeClr val="accent1"/>
                    </a:solidFill>
                  </a:tcPr>
                </a:tc>
                <a:tc>
                  <a:txBody>
                    <a:bodyPr/>
                    <a:lstStyle/>
                    <a:p>
                      <a:pPr algn="ctr"/>
                      <a:r>
                        <a:rPr lang="en-US" sz="1200" b="1" dirty="0">
                          <a:solidFill>
                            <a:schemeClr val="tx2"/>
                          </a:solidFill>
                        </a:rPr>
                        <a:t>EP</a:t>
                      </a:r>
                    </a:p>
                    <a:p>
                      <a:pPr algn="ctr"/>
                      <a:r>
                        <a:rPr lang="en-US" sz="1200" b="1" dirty="0">
                          <a:solidFill>
                            <a:schemeClr val="tx2"/>
                          </a:solidFill>
                        </a:rPr>
                        <a:t>(n=266)</a:t>
                      </a:r>
                    </a:p>
                  </a:txBody>
                  <a:tcPr anchor="b">
                    <a:solidFill>
                      <a:schemeClr val="accent1"/>
                    </a:solidFill>
                  </a:tcPr>
                </a:tc>
                <a:extLst>
                  <a:ext uri="{0D108BD9-81ED-4DB2-BD59-A6C34878D82A}">
                    <a16:rowId xmlns:a16="http://schemas.microsoft.com/office/drawing/2014/main" val="859946291"/>
                  </a:ext>
                </a:extLst>
              </a:tr>
              <a:tr h="184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mn-lt"/>
                          <a:ea typeface="+mn-ea"/>
                          <a:cs typeface="+mn-cs"/>
                        </a:rPr>
                        <a:t>Serious AE</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86 (32.5)</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126 (47.4)</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97 (36.5)</a:t>
                      </a:r>
                    </a:p>
                  </a:txBody>
                  <a:tcPr marL="90000" marR="90000" marT="46800" marB="46800" anchor="ctr"/>
                </a:tc>
                <a:extLst>
                  <a:ext uri="{0D108BD9-81ED-4DB2-BD59-A6C34878D82A}">
                    <a16:rowId xmlns:a16="http://schemas.microsoft.com/office/drawing/2014/main" val="2085835808"/>
                  </a:ext>
                </a:extLst>
              </a:tr>
              <a:tr h="184934">
                <a:tc>
                  <a:txBody>
                    <a:bodyPr/>
                    <a:lstStyle/>
                    <a:p>
                      <a:r>
                        <a:rPr lang="en-GB" sz="1200" noProof="0" dirty="0"/>
                        <a:t>Febrile neutropenia </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12 (4.5)</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11 (4.1)</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12 (4.5)</a:t>
                      </a:r>
                    </a:p>
                  </a:txBody>
                  <a:tcPr marL="90000" marR="90000" marT="46800" marB="46800" anchor="ctr"/>
                </a:tc>
                <a:extLst>
                  <a:ext uri="{0D108BD9-81ED-4DB2-BD59-A6C34878D82A}">
                    <a16:rowId xmlns:a16="http://schemas.microsoft.com/office/drawing/2014/main" val="3666450614"/>
                  </a:ext>
                </a:extLst>
              </a:tr>
              <a:tr h="184934">
                <a:tc>
                  <a:txBody>
                    <a:bodyPr/>
                    <a:lstStyle/>
                    <a:p>
                      <a:r>
                        <a:rPr lang="en-GB" sz="1200" noProof="0" dirty="0"/>
                        <a:t>Pneumonia</a:t>
                      </a:r>
                    </a:p>
                  </a:txBody>
                  <a:tcPr marL="180000" marR="90000" marT="46800" marB="46800" anchor="ctr"/>
                </a:tc>
                <a:tc>
                  <a:txBody>
                    <a:bodyPr/>
                    <a:lstStyle/>
                    <a:p>
                      <a:pPr algn="ctr"/>
                      <a:r>
                        <a:rPr lang="en-US" sz="1200" noProof="0" dirty="0">
                          <a:solidFill>
                            <a:schemeClr val="tx1"/>
                          </a:solidFill>
                        </a:rPr>
                        <a:t>6</a:t>
                      </a:r>
                      <a:r>
                        <a:rPr lang="en-US" sz="1200" baseline="0" noProof="0" dirty="0">
                          <a:solidFill>
                            <a:schemeClr val="tx1"/>
                          </a:solidFill>
                        </a:rPr>
                        <a:t> (2.3)</a:t>
                      </a:r>
                      <a:endParaRPr lang="en-US" sz="1200" noProof="0" dirty="0">
                        <a:solidFill>
                          <a:schemeClr val="tx1"/>
                        </a:solidFill>
                      </a:endParaRPr>
                    </a:p>
                  </a:txBody>
                  <a:tcPr marL="90000" marR="90000" marT="46800" marB="46800" anchor="ctr"/>
                </a:tc>
                <a:tc>
                  <a:txBody>
                    <a:bodyPr/>
                    <a:lstStyle/>
                    <a:p>
                      <a:pPr algn="ctr"/>
                      <a:r>
                        <a:rPr lang="en-US" sz="1200" noProof="0" dirty="0">
                          <a:solidFill>
                            <a:schemeClr val="tx1"/>
                          </a:solidFill>
                        </a:rPr>
                        <a:t>16 (6.0)</a:t>
                      </a:r>
                    </a:p>
                  </a:txBody>
                  <a:tcPr marL="90000" marR="90000" marT="46800" marB="46800" anchor="ctr"/>
                </a:tc>
                <a:tc>
                  <a:txBody>
                    <a:bodyPr/>
                    <a:lstStyle/>
                    <a:p>
                      <a:pPr algn="ctr"/>
                      <a:r>
                        <a:rPr lang="en-US" sz="1200" noProof="0" dirty="0">
                          <a:solidFill>
                            <a:schemeClr val="tx1"/>
                          </a:solidFill>
                        </a:rPr>
                        <a:t>11 (4.1)</a:t>
                      </a:r>
                    </a:p>
                  </a:txBody>
                  <a:tcPr marL="90000" marR="90000" marT="46800" marB="46800" anchor="ctr"/>
                </a:tc>
                <a:extLst>
                  <a:ext uri="{0D108BD9-81ED-4DB2-BD59-A6C34878D82A}">
                    <a16:rowId xmlns:a16="http://schemas.microsoft.com/office/drawing/2014/main" val="2544132663"/>
                  </a:ext>
                </a:extLst>
              </a:tr>
              <a:tr h="184934">
                <a:tc>
                  <a:txBody>
                    <a:bodyPr/>
                    <a:lstStyle/>
                    <a:p>
                      <a:r>
                        <a:rPr lang="en-GB" sz="1200" noProof="0" dirty="0"/>
                        <a:t>Anaemia</a:t>
                      </a:r>
                    </a:p>
                  </a:txBody>
                  <a:tcPr marL="18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5 (1.9)</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9 (3.4)</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12 (4.5)</a:t>
                      </a:r>
                    </a:p>
                  </a:txBody>
                  <a:tcPr marL="90000" marR="90000" marT="46800" marB="46800" anchor="ctr"/>
                </a:tc>
                <a:extLst>
                  <a:ext uri="{0D108BD9-81ED-4DB2-BD59-A6C34878D82A}">
                    <a16:rowId xmlns:a16="http://schemas.microsoft.com/office/drawing/2014/main" val="3040010548"/>
                  </a:ext>
                </a:extLst>
              </a:tr>
              <a:tr h="184934">
                <a:tc>
                  <a:txBody>
                    <a:bodyPr/>
                    <a:lstStyle/>
                    <a:p>
                      <a:r>
                        <a:rPr lang="en-GB" sz="1200" noProof="0" dirty="0"/>
                        <a:t>Thrombocytopenia</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 (0.4)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6 (2.3)</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9 (3.4)</a:t>
                      </a:r>
                    </a:p>
                  </a:txBody>
                  <a:tcPr marL="90000" marR="90000" marT="46800" marB="46800" anchor="ctr"/>
                </a:tc>
                <a:extLst>
                  <a:ext uri="{0D108BD9-81ED-4DB2-BD59-A6C34878D82A}">
                    <a16:rowId xmlns:a16="http://schemas.microsoft.com/office/drawing/2014/main" val="3332965596"/>
                  </a:ext>
                </a:extLst>
              </a:tr>
              <a:tr h="184934">
                <a:tc>
                  <a:txBody>
                    <a:bodyPr/>
                    <a:lstStyle/>
                    <a:p>
                      <a:r>
                        <a:rPr lang="en-GB" sz="1200" noProof="0" dirty="0"/>
                        <a:t>Hyponatremia</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9 (3.4)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4 (1.5)</a:t>
                      </a:r>
                    </a:p>
                  </a:txBody>
                  <a:tcPr marL="90000" marR="90000" marT="46800" marB="46800" anchor="ctr"/>
                </a:tc>
                <a:extLst>
                  <a:ext uri="{0D108BD9-81ED-4DB2-BD59-A6C34878D82A}">
                    <a16:rowId xmlns:a16="http://schemas.microsoft.com/office/drawing/2014/main" val="321357046"/>
                  </a:ext>
                </a:extLst>
              </a:tr>
              <a:tr h="184934">
                <a:tc>
                  <a:txBody>
                    <a:bodyPr/>
                    <a:lstStyle/>
                    <a:p>
                      <a:r>
                        <a:rPr lang="en-GB" sz="1200" noProof="0" dirty="0"/>
                        <a:t>Neutropenia</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5 (1.9)</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7 (2.6)</a:t>
                      </a:r>
                    </a:p>
                  </a:txBody>
                  <a:tcPr marL="90000" marR="90000" marT="46800" marB="46800" anchor="ctr"/>
                </a:tc>
                <a:extLst>
                  <a:ext uri="{0D108BD9-81ED-4DB2-BD59-A6C34878D82A}">
                    <a16:rowId xmlns:a16="http://schemas.microsoft.com/office/drawing/2014/main" val="221464038"/>
                  </a:ext>
                </a:extLst>
              </a:tr>
              <a:tr h="184934">
                <a:tc>
                  <a:txBody>
                    <a:bodyPr/>
                    <a:lstStyle/>
                    <a:p>
                      <a:r>
                        <a:rPr lang="en-GB" sz="1200" noProof="0" dirty="0"/>
                        <a:t>Diarrhoea</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2 (0.8)</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7 (2.6)</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4 (1.5)</a:t>
                      </a:r>
                    </a:p>
                  </a:txBody>
                  <a:tcPr marL="90000" marR="90000" marT="46800" marB="46800" anchor="ctr"/>
                </a:tc>
                <a:extLst>
                  <a:ext uri="{0D108BD9-81ED-4DB2-BD59-A6C34878D82A}">
                    <a16:rowId xmlns:a16="http://schemas.microsoft.com/office/drawing/2014/main" val="1136594282"/>
                  </a:ext>
                </a:extLst>
              </a:tr>
              <a:tr h="184934">
                <a:tc>
                  <a:txBody>
                    <a:bodyPr/>
                    <a:lstStyle/>
                    <a:p>
                      <a:r>
                        <a:rPr lang="en-GB" sz="1200" noProof="0" dirty="0"/>
                        <a:t>Pulmonary</a:t>
                      </a:r>
                      <a:r>
                        <a:rPr lang="en-GB" sz="1200" baseline="0" noProof="0" dirty="0"/>
                        <a:t> embolism </a:t>
                      </a:r>
                      <a:endParaRPr lang="en-GB" sz="1200" noProof="0" dirty="0"/>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 (0.4)</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7 (2.6)</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0</a:t>
                      </a:r>
                    </a:p>
                  </a:txBody>
                  <a:tcPr marL="90000" marR="90000" marT="46800" marB="46800" anchor="ctr"/>
                </a:tc>
                <a:extLst>
                  <a:ext uri="{0D108BD9-81ED-4DB2-BD59-A6C34878D82A}">
                    <a16:rowId xmlns:a16="http://schemas.microsoft.com/office/drawing/2014/main" val="395314578"/>
                  </a:ext>
                </a:extLst>
              </a:tr>
              <a:tr h="184934">
                <a:tc>
                  <a:txBody>
                    <a:bodyPr/>
                    <a:lstStyle/>
                    <a:p>
                      <a:r>
                        <a:rPr lang="en-GB" sz="1200" baseline="0" noProof="0" dirty="0"/>
                        <a:t>Led to death</a:t>
                      </a:r>
                      <a:endParaRPr lang="en-GB" sz="1200" noProof="0" dirty="0"/>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14</a:t>
                      </a:r>
                      <a:r>
                        <a:rPr lang="en-US" sz="1200" baseline="0" noProof="0" dirty="0">
                          <a:solidFill>
                            <a:schemeClr val="tx1"/>
                          </a:solidFill>
                        </a:rPr>
                        <a:t> (5.3)</a:t>
                      </a:r>
                      <a:endParaRPr lang="en-US" sz="1200" noProof="0" dirty="0">
                        <a:solidFill>
                          <a:schemeClr val="tx1"/>
                        </a:solidFill>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29 (10.9)</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16 (6.0)</a:t>
                      </a:r>
                    </a:p>
                  </a:txBody>
                  <a:tcPr marL="90000" marR="90000" marT="46800" marB="46800" anchor="ctr"/>
                </a:tc>
                <a:extLst>
                  <a:ext uri="{0D108BD9-81ED-4DB2-BD59-A6C34878D82A}">
                    <a16:rowId xmlns:a16="http://schemas.microsoft.com/office/drawing/2014/main" val="2840319960"/>
                  </a:ext>
                </a:extLst>
              </a:tr>
              <a:tr h="184934">
                <a:tc>
                  <a:txBody>
                    <a:bodyPr/>
                    <a:lstStyle/>
                    <a:p>
                      <a:r>
                        <a:rPr lang="en-GB" sz="1200" noProof="0" dirty="0"/>
                        <a:t>TRAEs led to death</a:t>
                      </a:r>
                    </a:p>
                  </a:txBody>
                  <a:tcPr marL="18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6 (2.3)</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12 (4.5)</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2 (0.8)</a:t>
                      </a:r>
                    </a:p>
                  </a:txBody>
                  <a:tcPr marL="90000" marR="90000" marT="46800" marB="46800" anchor="ctr"/>
                </a:tc>
                <a:extLst>
                  <a:ext uri="{0D108BD9-81ED-4DB2-BD59-A6C34878D82A}">
                    <a16:rowId xmlns:a16="http://schemas.microsoft.com/office/drawing/2014/main" val="1230099222"/>
                  </a:ext>
                </a:extLst>
              </a:tr>
            </a:tbl>
          </a:graphicData>
        </a:graphic>
      </p:graphicFrame>
    </p:spTree>
    <p:extLst>
      <p:ext uri="{BB962C8B-B14F-4D97-AF65-F5344CB8AC3E}">
        <p14:creationId xmlns:p14="http://schemas.microsoft.com/office/powerpoint/2010/main" val="2004352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long-term efficacy and safety of nivolumab + ipilimumab in patients with unresectable malignant pleural mesothelioma in the CheckMate 743 study</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sp>
        <p:nvSpPr>
          <p:cNvPr id="7" name="AutoShape 8"/>
          <p:cNvSpPr>
            <a:spLocks noChangeArrowheads="1"/>
          </p:cNvSpPr>
          <p:nvPr/>
        </p:nvSpPr>
        <p:spPr bwMode="auto">
          <a:xfrm>
            <a:off x="4767925" y="4424435"/>
            <a:ext cx="5008803" cy="901627"/>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Cisplatin or carboplatin + pemetrexed q3w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(6 cycles)</a:t>
            </a:r>
            <a:br>
              <a:rPr lang="en-GB" altLang="zh-CN" noProof="0" dirty="0">
                <a:solidFill>
                  <a:srgbClr val="FFFFFF"/>
                </a:solidFill>
                <a:ea typeface="SimSun" pitchFamily="2" charset="-122"/>
              </a:rPr>
            </a:br>
            <a:r>
              <a:rPr lang="en-GB" altLang="zh-CN" noProof="0" dirty="0">
                <a:solidFill>
                  <a:srgbClr val="FFFFFF"/>
                </a:solidFill>
                <a:ea typeface="SimSun" pitchFamily="2" charset="-122"/>
              </a:rPr>
              <a:t>(n=302)</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9" name="Oval 14"/>
          <p:cNvSpPr>
            <a:spLocks noChangeArrowheads="1"/>
          </p:cNvSpPr>
          <p:nvPr/>
        </p:nvSpPr>
        <p:spPr bwMode="auto">
          <a:xfrm>
            <a:off x="4009378" y="3576019"/>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a:ln>
                  <a:noFill/>
                </a:ln>
                <a:solidFill>
                  <a:srgbClr val="002850"/>
                </a:solidFill>
                <a:effectLst/>
                <a:uLnTx/>
                <a:uFillTx/>
                <a:ea typeface="SimSun" pitchFamily="2" charset="-122"/>
              </a:rPr>
              <a:t>R</a:t>
            </a:r>
            <a:br>
              <a:rPr kumimoji="0" lang="en-GB" altLang="zh-CN" sz="1400" b="1" i="0" u="none" strike="noStrike" kern="1200" cap="none" spc="0" normalizeH="0" baseline="0" noProof="0" dirty="0">
                <a:ln>
                  <a:noFill/>
                </a:ln>
                <a:solidFill>
                  <a:srgbClr val="002850"/>
                </a:solidFill>
                <a:effectLst/>
                <a:uLnTx/>
                <a:uFillTx/>
                <a:ea typeface="SimSun" pitchFamily="2" charset="-122"/>
              </a:rPr>
            </a:br>
            <a:r>
              <a:rPr kumimoji="0" lang="en-GB" altLang="zh-CN" sz="1400" b="1" i="0" u="none" strike="noStrike" kern="1200" cap="none" spc="0" normalizeH="0" baseline="0" noProof="0" dirty="0">
                <a:ln>
                  <a:noFill/>
                </a:ln>
                <a:solidFill>
                  <a:srgbClr val="002850"/>
                </a:solidFill>
                <a:effectLst/>
                <a:uLnTx/>
                <a:uFillTx/>
                <a:ea typeface="SimSun" pitchFamily="2" charset="-122"/>
              </a:rPr>
              <a:t>1:1</a:t>
            </a:r>
          </a:p>
        </p:txBody>
      </p:sp>
      <p:cxnSp>
        <p:nvCxnSpPr>
          <p:cNvPr id="10" name="AutoShape 15"/>
          <p:cNvCxnSpPr>
            <a:cxnSpLocks noChangeShapeType="1"/>
            <a:stCxn id="9" idx="0"/>
            <a:endCxn id="13" idx="1"/>
          </p:cNvCxnSpPr>
          <p:nvPr/>
        </p:nvCxnSpPr>
        <p:spPr bwMode="auto">
          <a:xfrm rot="5400000" flipH="1" flipV="1">
            <a:off x="4179120" y="2987215"/>
            <a:ext cx="710861" cy="466749"/>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7" idx="1"/>
          </p:cNvCxnSpPr>
          <p:nvPr/>
        </p:nvCxnSpPr>
        <p:spPr bwMode="auto">
          <a:xfrm rot="16200000" flipH="1">
            <a:off x="4177035" y="4284359"/>
            <a:ext cx="715030" cy="466749"/>
          </a:xfrm>
          <a:prstGeom prst="bentConnector2">
            <a:avLst/>
          </a:prstGeom>
          <a:noFill/>
          <a:ln w="38100">
            <a:solidFill>
              <a:schemeClr val="bg1"/>
            </a:solidFill>
            <a:miter lim="800000"/>
            <a:headEnd/>
            <a:tailEnd type="triangle" w="med" len="med"/>
          </a:ln>
        </p:spPr>
      </p:cxnSp>
      <p:sp>
        <p:nvSpPr>
          <p:cNvPr id="13" name="AutoShape 8"/>
          <p:cNvSpPr>
            <a:spLocks noChangeArrowheads="1"/>
          </p:cNvSpPr>
          <p:nvPr/>
        </p:nvSpPr>
        <p:spPr bwMode="auto">
          <a:xfrm>
            <a:off x="4767925" y="2403063"/>
            <a:ext cx="5008803" cy="924190"/>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 3 mg/kg q2w + </a:t>
            </a:r>
            <a:b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lang="en-GB" altLang="zh-CN" kern="1200" dirty="0">
                <a:solidFill>
                  <a:srgbClr val="FFFFFF"/>
                </a:solidFill>
                <a:latin typeface="Arial" charset="0"/>
                <a:ea typeface="SimSun" pitchFamily="2" charset="-122"/>
                <a:cs typeface="Arial" charset="0"/>
              </a:rPr>
              <a:t>ipilimumab </a:t>
            </a:r>
            <a:r>
              <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1mg/kg q6w (up to 2 years)</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rgbClr val="FFFFFF"/>
                </a:solidFill>
                <a:ea typeface="SimSun" pitchFamily="2" charset="-122"/>
              </a:rPr>
              <a:t>(n=303)</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4" name="AutoShape 19"/>
          <p:cNvCxnSpPr>
            <a:cxnSpLocks noChangeShapeType="1"/>
            <a:stCxn id="15" idx="3"/>
            <a:endCxn id="9" idx="2"/>
          </p:cNvCxnSpPr>
          <p:nvPr/>
        </p:nvCxnSpPr>
        <p:spPr bwMode="auto">
          <a:xfrm flipV="1">
            <a:off x="3875300" y="3868119"/>
            <a:ext cx="134078" cy="1"/>
          </a:xfrm>
          <a:prstGeom prst="straightConnector1">
            <a:avLst/>
          </a:prstGeom>
          <a:noFill/>
          <a:ln w="38100">
            <a:solidFill>
              <a:schemeClr val="bg1"/>
            </a:solidFill>
            <a:round/>
            <a:headEnd type="none" w="med" len="med"/>
            <a:tailEnd type="none" w="med" len="med"/>
          </a:ln>
        </p:spPr>
      </p:cxnSp>
      <p:sp>
        <p:nvSpPr>
          <p:cNvPr id="15" name="AutoShape 9"/>
          <p:cNvSpPr>
            <a:spLocks noChangeArrowheads="1"/>
          </p:cNvSpPr>
          <p:nvPr/>
        </p:nvSpPr>
        <p:spPr bwMode="auto">
          <a:xfrm>
            <a:off x="304799" y="3020870"/>
            <a:ext cx="3570501"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Unresectable MPM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a:solidFill>
                  <a:srgbClr val="FFFFFF"/>
                </a:solidFill>
                <a:ea typeface="SimSun" pitchFamily="2" charset="-122"/>
              </a:rPr>
              <a:t>Treatment naïve</a:t>
            </a:r>
          </a:p>
          <a:p>
            <a:pPr marL="228600" lvl="0" indent="-228600" defTabSz="892175" eaLnBrk="0" hangingPunct="0">
              <a:spcAft>
                <a:spcPct val="30000"/>
              </a:spcAft>
              <a:buFont typeface="Arial" pitchFamily="34" charset="0"/>
              <a:buChar char="•"/>
              <a:defRPr/>
            </a:pPr>
            <a:r>
              <a:rPr lang="en-GB" altLang="zh-CN" sz="1600" dirty="0">
                <a:solidFill>
                  <a:srgbClr val="FFFFFF"/>
                </a:solidFill>
                <a:ea typeface="SimSun" pitchFamily="2" charset="-122"/>
              </a:rPr>
              <a:t>ECOG PS 0–1 </a:t>
            </a:r>
          </a:p>
          <a:p>
            <a:pPr lvl="0" defTabSz="892175" eaLnBrk="0" hangingPunct="0">
              <a:spcAft>
                <a:spcPct val="30000"/>
              </a:spcAft>
              <a:defRPr/>
            </a:pPr>
            <a:r>
              <a:rPr lang="en-GB" altLang="zh-CN" sz="1600" dirty="0">
                <a:solidFill>
                  <a:srgbClr val="FFFFFF"/>
                </a:solidFill>
                <a:ea typeface="SimSun" pitchFamily="2" charset="-122"/>
              </a:rPr>
              <a:t>(n=605)</a:t>
            </a:r>
          </a:p>
        </p:txBody>
      </p:sp>
      <p:sp>
        <p:nvSpPr>
          <p:cNvPr id="18" name="AutoShape 12"/>
          <p:cNvSpPr>
            <a:spLocks noChangeArrowheads="1"/>
          </p:cNvSpPr>
          <p:nvPr/>
        </p:nvSpPr>
        <p:spPr bwMode="auto">
          <a:xfrm>
            <a:off x="10464954" y="3146402"/>
            <a:ext cx="1473882" cy="1443433"/>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PD, toxicity or 2 years follow-up</a:t>
            </a:r>
          </a:p>
        </p:txBody>
      </p:sp>
      <p:sp>
        <p:nvSpPr>
          <p:cNvPr id="26" name="Content Placeholder 26"/>
          <p:cNvSpPr txBox="1">
            <a:spLocks/>
          </p:cNvSpPr>
          <p:nvPr/>
        </p:nvSpPr>
        <p:spPr bwMode="auto">
          <a:xfrm>
            <a:off x="4901937" y="3546006"/>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363636"/>
                </a:solidFill>
                <a:effectLst/>
                <a:uLnTx/>
                <a:uFillTx/>
                <a:latin typeface="Arial"/>
                <a:ea typeface="+mn-ea"/>
                <a:cs typeface="Arial" charset="0"/>
              </a:rPr>
              <a:t>Histology (epithelioid vs non-epithelioid)</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noProof="0" dirty="0">
                <a:ln>
                  <a:noFill/>
                </a:ln>
                <a:solidFill>
                  <a:srgbClr val="363636"/>
                </a:solidFill>
                <a:effectLst/>
                <a:uLnTx/>
                <a:uFillTx/>
                <a:latin typeface="Arial"/>
                <a:ea typeface="+mn-ea"/>
                <a:cs typeface="Arial" charset="0"/>
              </a:rPr>
              <a:t>Gender</a:t>
            </a:r>
            <a:endParaRPr kumimoji="0" lang="en-GB" sz="1400" b="0" i="0" u="none" strike="noStrike" kern="1200" cap="none" spc="0" normalizeH="0" baseline="0" noProof="0" dirty="0">
              <a:ln>
                <a:noFill/>
              </a:ln>
              <a:solidFill>
                <a:srgbClr val="363636"/>
              </a:solidFill>
              <a:effectLst/>
              <a:uLnTx/>
              <a:uFillTx/>
              <a:latin typeface="Arial"/>
              <a:ea typeface="+mn-ea"/>
              <a:cs typeface="Arial" charset="0"/>
            </a:endParaRPr>
          </a:p>
        </p:txBody>
      </p:sp>
      <p:cxnSp>
        <p:nvCxnSpPr>
          <p:cNvPr id="35" name="AutoShape 15"/>
          <p:cNvCxnSpPr>
            <a:cxnSpLocks noChangeShapeType="1"/>
            <a:stCxn id="13" idx="3"/>
            <a:endCxn id="18" idx="1"/>
          </p:cNvCxnSpPr>
          <p:nvPr/>
        </p:nvCxnSpPr>
        <p:spPr bwMode="auto">
          <a:xfrm>
            <a:off x="9776728" y="2865158"/>
            <a:ext cx="688226" cy="1002961"/>
          </a:xfrm>
          <a:prstGeom prst="bentConnector3">
            <a:avLst>
              <a:gd name="adj1" fmla="val 50000"/>
            </a:avLst>
          </a:prstGeom>
          <a:noFill/>
          <a:ln w="38100">
            <a:solidFill>
              <a:schemeClr val="bg1"/>
            </a:solidFill>
            <a:miter lim="800000"/>
            <a:headEnd/>
            <a:tailEnd type="triangle" w="med" len="med"/>
          </a:ln>
        </p:spPr>
      </p:cxnSp>
      <p:cxnSp>
        <p:nvCxnSpPr>
          <p:cNvPr id="38" name="AutoShape 15"/>
          <p:cNvCxnSpPr>
            <a:cxnSpLocks noChangeShapeType="1"/>
            <a:stCxn id="7" idx="3"/>
            <a:endCxn id="18" idx="1"/>
          </p:cNvCxnSpPr>
          <p:nvPr/>
        </p:nvCxnSpPr>
        <p:spPr bwMode="auto">
          <a:xfrm flipV="1">
            <a:off x="9776728" y="3868119"/>
            <a:ext cx="688226" cy="1007130"/>
          </a:xfrm>
          <a:prstGeom prst="bentConnector3">
            <a:avLst>
              <a:gd name="adj1" fmla="val 50000"/>
            </a:avLst>
          </a:prstGeom>
          <a:noFill/>
          <a:ln w="38100">
            <a:solidFill>
              <a:schemeClr val="bg1"/>
            </a:solidFill>
            <a:miter lim="800000"/>
            <a:headEnd/>
            <a:tailEnd type="triangle" w="med" len="med"/>
          </a:ln>
        </p:spPr>
      </p:cxnSp>
      <p:sp>
        <p:nvSpPr>
          <p:cNvPr id="41" name="Rectangle 9"/>
          <p:cNvSpPr txBox="1">
            <a:spLocks noChangeArrowheads="1"/>
          </p:cNvSpPr>
          <p:nvPr/>
        </p:nvSpPr>
        <p:spPr bwMode="auto">
          <a:xfrm>
            <a:off x="2236749" y="5592946"/>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en-GB" sz="1600" dirty="0">
                <a:solidFill>
                  <a:srgbClr val="363636"/>
                </a:solidFill>
                <a:latin typeface="Arial"/>
                <a:cs typeface="Arial"/>
              </a:rPr>
              <a:t>OS</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42" name="Content Placeholder 26"/>
          <p:cNvSpPr txBox="1">
            <a:spLocks/>
          </p:cNvSpPr>
          <p:nvPr/>
        </p:nvSpPr>
        <p:spPr>
          <a:xfrm>
            <a:off x="6130411" y="5592946"/>
            <a:ext cx="5284247"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GB" sz="1600" dirty="0">
                <a:solidFill>
                  <a:srgbClr val="363636"/>
                </a:solidFill>
                <a:latin typeface="Arial"/>
                <a:cs typeface="Arial"/>
              </a:rPr>
              <a:t>ORR, DCR, PFS (BICR), safety, biomarker analysis</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867546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a:xfrm>
            <a:off x="304800" y="1246909"/>
            <a:ext cx="11582400" cy="521403"/>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graphicFrame>
        <p:nvGraphicFramePr>
          <p:cNvPr id="4" name="Table 7">
            <a:extLst>
              <a:ext uri="{FF2B5EF4-FFF2-40B4-BE49-F238E27FC236}">
                <a16:creationId xmlns:a16="http://schemas.microsoft.com/office/drawing/2014/main" id="{AF1F19F3-7327-4FD0-B4EB-3609C80B5B32}"/>
              </a:ext>
            </a:extLst>
          </p:cNvPr>
          <p:cNvGraphicFramePr>
            <a:graphicFrameLocks noGrp="1"/>
          </p:cNvGraphicFramePr>
          <p:nvPr>
            <p:extLst>
              <p:ext uri="{D42A27DB-BD31-4B8C-83A1-F6EECF244321}">
                <p14:modId xmlns:p14="http://schemas.microsoft.com/office/powerpoint/2010/main" val="1721122018"/>
              </p:ext>
            </p:extLst>
          </p:nvPr>
        </p:nvGraphicFramePr>
        <p:xfrm>
          <a:off x="7172247" y="2705234"/>
          <a:ext cx="4555005" cy="1474005"/>
        </p:xfrm>
        <a:graphic>
          <a:graphicData uri="http://schemas.openxmlformats.org/drawingml/2006/table">
            <a:tbl>
              <a:tblPr firstRow="1" bandRow="1">
                <a:tableStyleId>{69012ECD-51FC-41F1-AA8D-1B2483CD663E}</a:tableStyleId>
              </a:tblPr>
              <a:tblGrid>
                <a:gridCol w="1308206">
                  <a:extLst>
                    <a:ext uri="{9D8B030D-6E8A-4147-A177-3AD203B41FA5}">
                      <a16:colId xmlns:a16="http://schemas.microsoft.com/office/drawing/2014/main" val="2888330517"/>
                    </a:ext>
                  </a:extLst>
                </a:gridCol>
                <a:gridCol w="914400">
                  <a:extLst>
                    <a:ext uri="{9D8B030D-6E8A-4147-A177-3AD203B41FA5}">
                      <a16:colId xmlns:a16="http://schemas.microsoft.com/office/drawing/2014/main" val="2870641765"/>
                    </a:ext>
                  </a:extLst>
                </a:gridCol>
                <a:gridCol w="847668">
                  <a:extLst>
                    <a:ext uri="{9D8B030D-6E8A-4147-A177-3AD203B41FA5}">
                      <a16:colId xmlns:a16="http://schemas.microsoft.com/office/drawing/2014/main" val="998936041"/>
                    </a:ext>
                  </a:extLst>
                </a:gridCol>
                <a:gridCol w="1484731">
                  <a:extLst>
                    <a:ext uri="{9D8B030D-6E8A-4147-A177-3AD203B41FA5}">
                      <a16:colId xmlns:a16="http://schemas.microsoft.com/office/drawing/2014/main" val="2098432062"/>
                    </a:ext>
                  </a:extLst>
                </a:gridCol>
              </a:tblGrid>
              <a:tr h="443849">
                <a:tc>
                  <a:txBody>
                    <a:bodyPr/>
                    <a:lstStyle/>
                    <a:p>
                      <a:pPr algn="l"/>
                      <a:endParaRPr lang="en-GB" sz="1200" dirty="0"/>
                    </a:p>
                  </a:txBody>
                  <a:tcPr marL="36000" marR="36000" marT="36000" marB="36000" anchor="ctr"/>
                </a:tc>
                <a:tc>
                  <a:txBody>
                    <a:bodyPr/>
                    <a:lstStyle/>
                    <a:p>
                      <a:pPr algn="ctr"/>
                      <a:r>
                        <a:rPr lang="en-US" sz="1200" dirty="0">
                          <a:solidFill>
                            <a:schemeClr val="tx2"/>
                          </a:solidFill>
                        </a:rPr>
                        <a:t>NIVO + IPI</a:t>
                      </a:r>
                      <a:br>
                        <a:rPr lang="en-US" sz="1200" dirty="0">
                          <a:solidFill>
                            <a:schemeClr val="tx2"/>
                          </a:solidFill>
                        </a:rPr>
                      </a:br>
                      <a:r>
                        <a:rPr lang="en-US" sz="1200" dirty="0">
                          <a:solidFill>
                            <a:schemeClr val="tx2"/>
                          </a:solidFill>
                        </a:rPr>
                        <a:t>(n=303)</a:t>
                      </a:r>
                      <a:endParaRPr lang="en-GB" sz="1200" dirty="0">
                        <a:solidFill>
                          <a:schemeClr val="tx2"/>
                        </a:solidFill>
                      </a:endParaRPr>
                    </a:p>
                  </a:txBody>
                  <a:tcPr marL="36000" marR="36000" marT="36000" marB="36000" anchor="b"/>
                </a:tc>
                <a:tc>
                  <a:txBody>
                    <a:bodyPr/>
                    <a:lstStyle/>
                    <a:p>
                      <a:pPr algn="ctr"/>
                      <a:r>
                        <a:rPr lang="en-US" sz="1200" dirty="0">
                          <a:solidFill>
                            <a:schemeClr val="tx2"/>
                          </a:solidFill>
                        </a:rPr>
                        <a:t>Chemo</a:t>
                      </a:r>
                      <a:br>
                        <a:rPr lang="en-US" sz="1200" dirty="0">
                          <a:solidFill>
                            <a:schemeClr val="tx2"/>
                          </a:solidFill>
                        </a:rPr>
                      </a:br>
                      <a:r>
                        <a:rPr lang="en-US" sz="1200" dirty="0">
                          <a:solidFill>
                            <a:schemeClr val="tx2"/>
                          </a:solidFill>
                        </a:rPr>
                        <a:t>(n=302)</a:t>
                      </a:r>
                      <a:endParaRPr lang="en-GB" sz="1200" dirty="0">
                        <a:solidFill>
                          <a:schemeClr val="tx2"/>
                        </a:solidFill>
                      </a:endParaRPr>
                    </a:p>
                  </a:txBody>
                  <a:tcPr marL="36000" marR="36000" marT="36000" marB="36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HR (95%CI)</a:t>
                      </a:r>
                      <a:endParaRPr lang="en-GB" sz="1200" dirty="0">
                        <a:solidFill>
                          <a:schemeClr val="tx2"/>
                        </a:solidFill>
                      </a:endParaRPr>
                    </a:p>
                  </a:txBody>
                  <a:tcPr marL="36000" marR="36000" marT="36000" marB="36000" anchor="b"/>
                </a:tc>
                <a:extLst>
                  <a:ext uri="{0D108BD9-81ED-4DB2-BD59-A6C34878D82A}">
                    <a16:rowId xmlns:a16="http://schemas.microsoft.com/office/drawing/2014/main" val="2311234716"/>
                  </a:ext>
                </a:extLst>
              </a:tr>
              <a:tr h="257539">
                <a:tc>
                  <a:txBody>
                    <a:bodyPr/>
                    <a:lstStyle/>
                    <a:p>
                      <a:pPr algn="l"/>
                      <a:r>
                        <a:rPr lang="en-US" sz="1200" dirty="0"/>
                        <a:t>mOS, </a:t>
                      </a:r>
                      <a:r>
                        <a:rPr lang="en-US" sz="1200" dirty="0" err="1"/>
                        <a:t>mo</a:t>
                      </a:r>
                      <a:endParaRPr lang="en-GB" sz="1200" dirty="0">
                        <a:solidFill>
                          <a:srgbClr val="363636"/>
                        </a:solidFill>
                      </a:endParaRPr>
                    </a:p>
                  </a:txBody>
                  <a:tcPr marL="36000" marR="36000" marT="36000" marB="36000" anchor="ctr"/>
                </a:tc>
                <a:tc>
                  <a:txBody>
                    <a:bodyPr/>
                    <a:lstStyle/>
                    <a:p>
                      <a:pPr marL="0" algn="ctr" defTabSz="914400" rtl="0" eaLnBrk="1" latinLnBrk="0" hangingPunct="1"/>
                      <a:r>
                        <a:rPr lang="en-US" sz="1200" kern="1200" dirty="0">
                          <a:solidFill>
                            <a:srgbClr val="363636"/>
                          </a:solidFill>
                          <a:latin typeface="+mn-lt"/>
                          <a:ea typeface="+mn-ea"/>
                          <a:cs typeface="+mn-cs"/>
                        </a:rPr>
                        <a:t>18.1</a:t>
                      </a:r>
                      <a:endParaRPr lang="en-GB" sz="1200" kern="1200" dirty="0">
                        <a:solidFill>
                          <a:srgbClr val="363636"/>
                        </a:solidFill>
                        <a:latin typeface="+mn-lt"/>
                        <a:ea typeface="+mn-ea"/>
                        <a:cs typeface="+mn-cs"/>
                      </a:endParaRPr>
                    </a:p>
                  </a:txBody>
                  <a:tcPr marL="36000" marR="36000" marT="36000" marB="36000" anchor="ctr"/>
                </a:tc>
                <a:tc>
                  <a:txBody>
                    <a:bodyPr/>
                    <a:lstStyle/>
                    <a:p>
                      <a:pPr marL="0" algn="ctr" defTabSz="914400" rtl="0" eaLnBrk="1" latinLnBrk="0" hangingPunct="1"/>
                      <a:r>
                        <a:rPr lang="en-US" sz="1200" kern="1200" dirty="0">
                          <a:solidFill>
                            <a:srgbClr val="363636"/>
                          </a:solidFill>
                          <a:latin typeface="+mn-lt"/>
                          <a:ea typeface="+mn-ea"/>
                          <a:cs typeface="+mn-cs"/>
                        </a:rPr>
                        <a:t>14.1</a:t>
                      </a:r>
                      <a:endParaRPr lang="en-GB" sz="1200" kern="1200" dirty="0">
                        <a:solidFill>
                          <a:srgbClr val="363636"/>
                        </a:solidFill>
                        <a:latin typeface="+mn-lt"/>
                        <a:ea typeface="+mn-ea"/>
                        <a:cs typeface="+mn-cs"/>
                      </a:endParaRP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rgbClr val="363636"/>
                          </a:solidFill>
                          <a:latin typeface="+mn-lt"/>
                          <a:ea typeface="+mn-ea"/>
                          <a:cs typeface="+mn-cs"/>
                        </a:rPr>
                        <a:t>0.73 (0.61, 0.87)</a:t>
                      </a:r>
                      <a:endParaRPr lang="en-GB" sz="1200" kern="1200" dirty="0">
                        <a:solidFill>
                          <a:srgbClr val="363636"/>
                        </a:solidFill>
                        <a:latin typeface="+mn-lt"/>
                        <a:ea typeface="+mn-ea"/>
                        <a:cs typeface="+mn-cs"/>
                      </a:endParaRPr>
                    </a:p>
                  </a:txBody>
                  <a:tcPr marL="36000" marR="36000" marT="36000" marB="36000" anchor="ctr"/>
                </a:tc>
                <a:extLst>
                  <a:ext uri="{0D108BD9-81ED-4DB2-BD59-A6C34878D82A}">
                    <a16:rowId xmlns:a16="http://schemas.microsoft.com/office/drawing/2014/main" val="1077868766"/>
                  </a:ext>
                </a:extLst>
              </a:tr>
              <a:tr h="257539">
                <a:tc>
                  <a:txBody>
                    <a:bodyPr/>
                    <a:lstStyle/>
                    <a:p>
                      <a:pPr algn="l"/>
                      <a:r>
                        <a:rPr lang="en-GB" sz="1200" dirty="0">
                          <a:solidFill>
                            <a:srgbClr val="363636"/>
                          </a:solidFill>
                        </a:rPr>
                        <a:t>mPFS, </a:t>
                      </a:r>
                      <a:r>
                        <a:rPr lang="en-GB" sz="1200" dirty="0" err="1">
                          <a:solidFill>
                            <a:srgbClr val="363636"/>
                          </a:solidFill>
                        </a:rPr>
                        <a:t>mo</a:t>
                      </a:r>
                      <a:endParaRPr lang="en-GB" sz="1200" dirty="0">
                        <a:solidFill>
                          <a:srgbClr val="363636"/>
                        </a:solidFill>
                      </a:endParaRP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6.8</a:t>
                      </a:r>
                    </a:p>
                  </a:txBody>
                  <a:tcPr marL="36000" marR="36000" marT="36000" marB="36000" anchor="ctr"/>
                </a:tc>
                <a:tc>
                  <a:txBody>
                    <a:bodyPr/>
                    <a:lstStyle/>
                    <a:p>
                      <a:pPr marL="0" algn="ctr" defTabSz="914400" rtl="0" eaLnBrk="1" latinLnBrk="0" hangingPunct="1"/>
                      <a:r>
                        <a:rPr lang="en-US" sz="1200" kern="1200" dirty="0">
                          <a:solidFill>
                            <a:srgbClr val="363636"/>
                          </a:solidFill>
                          <a:latin typeface="+mn-lt"/>
                          <a:ea typeface="+mn-ea"/>
                          <a:cs typeface="+mn-cs"/>
                        </a:rPr>
                        <a:t>7.2</a:t>
                      </a: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0.92 (0.76, 1.11)</a:t>
                      </a:r>
                    </a:p>
                  </a:txBody>
                  <a:tcPr marL="36000" marR="36000" marT="36000" marB="36000" anchor="ctr"/>
                </a:tc>
                <a:extLst>
                  <a:ext uri="{0D108BD9-81ED-4DB2-BD59-A6C34878D82A}">
                    <a16:rowId xmlns:a16="http://schemas.microsoft.com/office/drawing/2014/main" val="685725561"/>
                  </a:ext>
                </a:extLst>
              </a:tr>
              <a:tr h="257539">
                <a:tc>
                  <a:txBody>
                    <a:bodyPr/>
                    <a:lstStyle/>
                    <a:p>
                      <a:pPr algn="l"/>
                      <a:r>
                        <a:rPr lang="en-GB" sz="1200" dirty="0">
                          <a:solidFill>
                            <a:srgbClr val="363636"/>
                          </a:solidFill>
                        </a:rPr>
                        <a:t>ORR, %</a:t>
                      </a: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39.6</a:t>
                      </a: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44.0</a:t>
                      </a:r>
                    </a:p>
                  </a:txBody>
                  <a:tcPr marL="36000" marR="36000" marT="36000" marB="36000" anchor="ctr"/>
                </a:tc>
                <a:tc>
                  <a:txBody>
                    <a:bodyPr/>
                    <a:lstStyle/>
                    <a:p>
                      <a:pPr marL="0" algn="ctr" defTabSz="914400" rtl="0" eaLnBrk="1" latinLnBrk="0" hangingPunct="1"/>
                      <a:endParaRPr lang="en-GB" sz="1200" kern="1200" dirty="0">
                        <a:solidFill>
                          <a:srgbClr val="363636"/>
                        </a:solidFill>
                        <a:latin typeface="+mn-lt"/>
                        <a:ea typeface="+mn-ea"/>
                        <a:cs typeface="+mn-cs"/>
                      </a:endParaRPr>
                    </a:p>
                  </a:txBody>
                  <a:tcPr marL="36000" marR="36000" marT="36000" marB="36000" anchor="ctr"/>
                </a:tc>
                <a:extLst>
                  <a:ext uri="{0D108BD9-81ED-4DB2-BD59-A6C34878D82A}">
                    <a16:rowId xmlns:a16="http://schemas.microsoft.com/office/drawing/2014/main" val="3367609120"/>
                  </a:ext>
                </a:extLst>
              </a:tr>
              <a:tr h="257539">
                <a:tc>
                  <a:txBody>
                    <a:bodyPr/>
                    <a:lstStyle/>
                    <a:p>
                      <a:pPr algn="l"/>
                      <a:r>
                        <a:rPr lang="en-GB" sz="1200" dirty="0" err="1">
                          <a:solidFill>
                            <a:srgbClr val="363636"/>
                          </a:solidFill>
                        </a:rPr>
                        <a:t>mDoR</a:t>
                      </a:r>
                      <a:r>
                        <a:rPr lang="en-GB" sz="1200" dirty="0">
                          <a:solidFill>
                            <a:srgbClr val="363636"/>
                          </a:solidFill>
                        </a:rPr>
                        <a:t>, </a:t>
                      </a:r>
                      <a:r>
                        <a:rPr lang="en-GB" sz="1200" dirty="0" err="1">
                          <a:solidFill>
                            <a:srgbClr val="363636"/>
                          </a:solidFill>
                        </a:rPr>
                        <a:t>mo</a:t>
                      </a:r>
                      <a:endParaRPr lang="en-GB" sz="1200" dirty="0">
                        <a:solidFill>
                          <a:srgbClr val="363636"/>
                        </a:solidFill>
                      </a:endParaRP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11.6</a:t>
                      </a:r>
                    </a:p>
                  </a:txBody>
                  <a:tcPr marL="36000" marR="36000" marT="36000" marB="36000" anchor="ctr"/>
                </a:tc>
                <a:tc>
                  <a:txBody>
                    <a:bodyPr/>
                    <a:lstStyle/>
                    <a:p>
                      <a:pPr marL="0" algn="ctr" defTabSz="914400" rtl="0" eaLnBrk="1" latinLnBrk="0" hangingPunct="1"/>
                      <a:r>
                        <a:rPr lang="en-GB" sz="1200" kern="1200" dirty="0">
                          <a:solidFill>
                            <a:srgbClr val="363636"/>
                          </a:solidFill>
                          <a:latin typeface="+mn-lt"/>
                          <a:ea typeface="+mn-ea"/>
                          <a:cs typeface="+mn-cs"/>
                        </a:rPr>
                        <a:t>6.7</a:t>
                      </a:r>
                    </a:p>
                  </a:txBody>
                  <a:tcPr marL="36000" marR="36000" marT="36000" marB="36000" anchor="ctr"/>
                </a:tc>
                <a:tc>
                  <a:txBody>
                    <a:bodyPr/>
                    <a:lstStyle/>
                    <a:p>
                      <a:pPr marL="0" algn="ctr" defTabSz="914400" rtl="0" eaLnBrk="1" latinLnBrk="0" hangingPunct="1"/>
                      <a:endParaRPr lang="en-GB" sz="1200" kern="1200" dirty="0">
                        <a:solidFill>
                          <a:srgbClr val="363636"/>
                        </a:solidFill>
                        <a:latin typeface="+mn-lt"/>
                        <a:ea typeface="+mn-ea"/>
                        <a:cs typeface="+mn-cs"/>
                      </a:endParaRPr>
                    </a:p>
                  </a:txBody>
                  <a:tcPr marL="36000" marR="36000" marT="36000" marB="36000" anchor="ctr"/>
                </a:tc>
                <a:extLst>
                  <a:ext uri="{0D108BD9-81ED-4DB2-BD59-A6C34878D82A}">
                    <a16:rowId xmlns:a16="http://schemas.microsoft.com/office/drawing/2014/main" val="2220159589"/>
                  </a:ext>
                </a:extLst>
              </a:tr>
            </a:tbl>
          </a:graphicData>
        </a:graphic>
      </p:graphicFrame>
      <p:grpSp>
        <p:nvGrpSpPr>
          <p:cNvPr id="6" name="Group 5"/>
          <p:cNvGrpSpPr/>
          <p:nvPr/>
        </p:nvGrpSpPr>
        <p:grpSpPr>
          <a:xfrm>
            <a:off x="364965" y="1798451"/>
            <a:ext cx="6464259" cy="3978093"/>
            <a:chOff x="407082" y="1798450"/>
            <a:chExt cx="8137998" cy="4202755"/>
          </a:xfrm>
        </p:grpSpPr>
        <p:sp>
          <p:nvSpPr>
            <p:cNvPr id="7" name="Freeform 21">
              <a:extLst>
                <a:ext uri="{FF2B5EF4-FFF2-40B4-BE49-F238E27FC236}">
                  <a16:creationId xmlns:a16="http://schemas.microsoft.com/office/drawing/2014/main" id="{B72B47F0-C8D1-49BD-BFCB-D4BD357C82F6}"/>
                </a:ext>
              </a:extLst>
            </p:cNvPr>
            <p:cNvSpPr>
              <a:spLocks/>
            </p:cNvSpPr>
            <p:nvPr/>
          </p:nvSpPr>
          <p:spPr bwMode="auto">
            <a:xfrm>
              <a:off x="1745462" y="2515541"/>
              <a:ext cx="6588000" cy="234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1" name="TextBox 20">
              <a:extLst>
                <a:ext uri="{FF2B5EF4-FFF2-40B4-BE49-F238E27FC236}">
                  <a16:creationId xmlns:a16="http://schemas.microsoft.com/office/drawing/2014/main" id="{838F58C5-ADDE-40B1-9B87-645AB2F98561}"/>
                </a:ext>
              </a:extLst>
            </p:cNvPr>
            <p:cNvSpPr txBox="1"/>
            <p:nvPr/>
          </p:nvSpPr>
          <p:spPr>
            <a:xfrm rot="16200000">
              <a:off x="815337" y="3534850"/>
              <a:ext cx="665897" cy="348720"/>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OS, %</a:t>
              </a:r>
            </a:p>
          </p:txBody>
        </p:sp>
        <p:sp>
          <p:nvSpPr>
            <p:cNvPr id="22" name="TextBox 21">
              <a:extLst>
                <a:ext uri="{FF2B5EF4-FFF2-40B4-BE49-F238E27FC236}">
                  <a16:creationId xmlns:a16="http://schemas.microsoft.com/office/drawing/2014/main" id="{E07809A7-339E-400F-9E14-010D30B14235}"/>
                </a:ext>
              </a:extLst>
            </p:cNvPr>
            <p:cNvSpPr txBox="1"/>
            <p:nvPr/>
          </p:nvSpPr>
          <p:spPr>
            <a:xfrm>
              <a:off x="1122521" y="2397217"/>
              <a:ext cx="553352"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23" name="Line 6">
              <a:extLst>
                <a:ext uri="{FF2B5EF4-FFF2-40B4-BE49-F238E27FC236}">
                  <a16:creationId xmlns:a16="http://schemas.microsoft.com/office/drawing/2014/main" id="{D3EA370C-8F3E-481B-8C8D-477CF97645AC}"/>
                </a:ext>
              </a:extLst>
            </p:cNvPr>
            <p:cNvSpPr>
              <a:spLocks noChangeShapeType="1"/>
            </p:cNvSpPr>
            <p:nvPr/>
          </p:nvSpPr>
          <p:spPr bwMode="auto">
            <a:xfrm>
              <a:off x="1659228" y="25460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 name="Line 7">
              <a:extLst>
                <a:ext uri="{FF2B5EF4-FFF2-40B4-BE49-F238E27FC236}">
                  <a16:creationId xmlns:a16="http://schemas.microsoft.com/office/drawing/2014/main" id="{25492608-9D34-4E25-AFB1-0C6FC7928EFD}"/>
                </a:ext>
              </a:extLst>
            </p:cNvPr>
            <p:cNvSpPr>
              <a:spLocks noChangeShapeType="1"/>
            </p:cNvSpPr>
            <p:nvPr/>
          </p:nvSpPr>
          <p:spPr bwMode="auto">
            <a:xfrm>
              <a:off x="1659228" y="30129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Line 8">
              <a:extLst>
                <a:ext uri="{FF2B5EF4-FFF2-40B4-BE49-F238E27FC236}">
                  <a16:creationId xmlns:a16="http://schemas.microsoft.com/office/drawing/2014/main" id="{0CC15C2D-D0C9-4D93-8DCC-A25CE76AE4C4}"/>
                </a:ext>
              </a:extLst>
            </p:cNvPr>
            <p:cNvSpPr>
              <a:spLocks noChangeShapeType="1"/>
            </p:cNvSpPr>
            <p:nvPr/>
          </p:nvSpPr>
          <p:spPr bwMode="auto">
            <a:xfrm>
              <a:off x="1659228" y="34590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6" name="Line 9">
              <a:extLst>
                <a:ext uri="{FF2B5EF4-FFF2-40B4-BE49-F238E27FC236}">
                  <a16:creationId xmlns:a16="http://schemas.microsoft.com/office/drawing/2014/main" id="{C133712F-8B64-4849-8EEB-2C1BF7AFB0B0}"/>
                </a:ext>
              </a:extLst>
            </p:cNvPr>
            <p:cNvSpPr>
              <a:spLocks noChangeShapeType="1"/>
            </p:cNvSpPr>
            <p:nvPr/>
          </p:nvSpPr>
          <p:spPr bwMode="auto">
            <a:xfrm>
              <a:off x="1659228" y="39194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7" name="Line 10">
              <a:extLst>
                <a:ext uri="{FF2B5EF4-FFF2-40B4-BE49-F238E27FC236}">
                  <a16:creationId xmlns:a16="http://schemas.microsoft.com/office/drawing/2014/main" id="{C39D36EE-2B41-498E-BFBC-A4ACB67C5A0F}"/>
                </a:ext>
              </a:extLst>
            </p:cNvPr>
            <p:cNvSpPr>
              <a:spLocks noChangeShapeType="1"/>
            </p:cNvSpPr>
            <p:nvPr/>
          </p:nvSpPr>
          <p:spPr bwMode="auto">
            <a:xfrm>
              <a:off x="1659228" y="437025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8" name="Line 11">
              <a:extLst>
                <a:ext uri="{FF2B5EF4-FFF2-40B4-BE49-F238E27FC236}">
                  <a16:creationId xmlns:a16="http://schemas.microsoft.com/office/drawing/2014/main" id="{B7059045-3E77-49B8-98A7-3EB99A7ADCE4}"/>
                </a:ext>
              </a:extLst>
            </p:cNvPr>
            <p:cNvSpPr>
              <a:spLocks noChangeShapeType="1"/>
            </p:cNvSpPr>
            <p:nvPr/>
          </p:nvSpPr>
          <p:spPr bwMode="auto">
            <a:xfrm>
              <a:off x="1659228" y="48258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9" name="TextBox 28">
              <a:extLst>
                <a:ext uri="{FF2B5EF4-FFF2-40B4-BE49-F238E27FC236}">
                  <a16:creationId xmlns:a16="http://schemas.microsoft.com/office/drawing/2014/main" id="{9A94BF0E-42CC-41E0-994E-D6D31F415090}"/>
                </a:ext>
              </a:extLst>
            </p:cNvPr>
            <p:cNvSpPr txBox="1"/>
            <p:nvPr/>
          </p:nvSpPr>
          <p:spPr>
            <a:xfrm>
              <a:off x="1229483" y="2865925"/>
              <a:ext cx="446394"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30" name="TextBox 29">
              <a:extLst>
                <a:ext uri="{FF2B5EF4-FFF2-40B4-BE49-F238E27FC236}">
                  <a16:creationId xmlns:a16="http://schemas.microsoft.com/office/drawing/2014/main" id="{54136E58-E8B8-4AB6-8666-EE1AD28C100C}"/>
                </a:ext>
              </a:extLst>
            </p:cNvPr>
            <p:cNvSpPr txBox="1"/>
            <p:nvPr/>
          </p:nvSpPr>
          <p:spPr>
            <a:xfrm>
              <a:off x="1229483" y="3311733"/>
              <a:ext cx="446394"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31" name="TextBox 30">
              <a:extLst>
                <a:ext uri="{FF2B5EF4-FFF2-40B4-BE49-F238E27FC236}">
                  <a16:creationId xmlns:a16="http://schemas.microsoft.com/office/drawing/2014/main" id="{1C69A409-F879-4098-880F-BF8A0FA2263E}"/>
                </a:ext>
              </a:extLst>
            </p:cNvPr>
            <p:cNvSpPr txBox="1"/>
            <p:nvPr/>
          </p:nvSpPr>
          <p:spPr>
            <a:xfrm>
              <a:off x="1229483" y="3771959"/>
              <a:ext cx="446394"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32" name="TextBox 31">
              <a:extLst>
                <a:ext uri="{FF2B5EF4-FFF2-40B4-BE49-F238E27FC236}">
                  <a16:creationId xmlns:a16="http://schemas.microsoft.com/office/drawing/2014/main" id="{4F6AFD4B-FB97-4367-A18E-D27363454EC6}"/>
                </a:ext>
              </a:extLst>
            </p:cNvPr>
            <p:cNvSpPr txBox="1"/>
            <p:nvPr/>
          </p:nvSpPr>
          <p:spPr>
            <a:xfrm>
              <a:off x="1229483" y="4222572"/>
              <a:ext cx="446394"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33" name="TextBox 32">
              <a:extLst>
                <a:ext uri="{FF2B5EF4-FFF2-40B4-BE49-F238E27FC236}">
                  <a16:creationId xmlns:a16="http://schemas.microsoft.com/office/drawing/2014/main" id="{4B162D7B-0350-47A9-9AB5-BD8FDBCCA661}"/>
                </a:ext>
              </a:extLst>
            </p:cNvPr>
            <p:cNvSpPr txBox="1"/>
            <p:nvPr/>
          </p:nvSpPr>
          <p:spPr>
            <a:xfrm>
              <a:off x="1336447" y="4677989"/>
              <a:ext cx="339438" cy="292642"/>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sp>
          <p:nvSpPr>
            <p:cNvPr id="34" name="TextBox 33">
              <a:extLst>
                <a:ext uri="{FF2B5EF4-FFF2-40B4-BE49-F238E27FC236}">
                  <a16:creationId xmlns:a16="http://schemas.microsoft.com/office/drawing/2014/main" id="{FB2F626A-7CEA-4753-96F8-D51FD8F910EB}"/>
                </a:ext>
              </a:extLst>
            </p:cNvPr>
            <p:cNvSpPr txBox="1"/>
            <p:nvPr/>
          </p:nvSpPr>
          <p:spPr>
            <a:xfrm>
              <a:off x="482757" y="5132038"/>
              <a:ext cx="1104280" cy="292642"/>
            </a:xfrm>
            <a:prstGeom prst="rect">
              <a:avLst/>
            </a:prstGeom>
            <a:noFill/>
          </p:spPr>
          <p:txBody>
            <a:bodyPr wrap="none" rtlCol="0">
              <a:spAutoFit/>
            </a:bodyPr>
            <a:lstStyle/>
            <a:p>
              <a:pPr algn="r"/>
              <a:r>
                <a:rPr lang="en-GB" sz="1200" dirty="0">
                  <a:solidFill>
                    <a:schemeClr val="tx1"/>
                  </a:solidFill>
                </a:rPr>
                <a:t>No. at risk</a:t>
              </a:r>
            </a:p>
          </p:txBody>
        </p:sp>
        <p:grpSp>
          <p:nvGrpSpPr>
            <p:cNvPr id="75" name="Group 74">
              <a:extLst>
                <a:ext uri="{FF2B5EF4-FFF2-40B4-BE49-F238E27FC236}">
                  <a16:creationId xmlns:a16="http://schemas.microsoft.com/office/drawing/2014/main" id="{F28DA984-5C55-4176-BC4B-95BFAE51C7AF}"/>
                </a:ext>
              </a:extLst>
            </p:cNvPr>
            <p:cNvGrpSpPr/>
            <p:nvPr/>
          </p:nvGrpSpPr>
          <p:grpSpPr>
            <a:xfrm>
              <a:off x="1659454" y="4844319"/>
              <a:ext cx="6770515" cy="580370"/>
              <a:chOff x="1456833" y="5471106"/>
              <a:chExt cx="7034854" cy="580370"/>
            </a:xfrm>
          </p:grpSpPr>
          <p:sp>
            <p:nvSpPr>
              <p:cNvPr id="36" name="TextBox 35">
                <a:extLst>
                  <a:ext uri="{FF2B5EF4-FFF2-40B4-BE49-F238E27FC236}">
                    <a16:creationId xmlns:a16="http://schemas.microsoft.com/office/drawing/2014/main" id="{DBFFC619-F139-401C-8BC0-BF4F8C25B5E6}"/>
                  </a:ext>
                </a:extLst>
              </p:cNvPr>
              <p:cNvSpPr txBox="1"/>
              <p:nvPr/>
            </p:nvSpPr>
            <p:spPr>
              <a:xfrm>
                <a:off x="3927936" y="5758834"/>
                <a:ext cx="1459824" cy="292642"/>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Time, months</a:t>
                </a:r>
              </a:p>
            </p:txBody>
          </p:sp>
          <p:sp>
            <p:nvSpPr>
              <p:cNvPr id="37" name="Line 19">
                <a:extLst>
                  <a:ext uri="{FF2B5EF4-FFF2-40B4-BE49-F238E27FC236}">
                    <a16:creationId xmlns:a16="http://schemas.microsoft.com/office/drawing/2014/main" id="{3AA38A1A-8E29-48D7-8F5A-E1ADAD346EE0}"/>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8" name="TextBox 37">
                <a:extLst>
                  <a:ext uri="{FF2B5EF4-FFF2-40B4-BE49-F238E27FC236}">
                    <a16:creationId xmlns:a16="http://schemas.microsoft.com/office/drawing/2014/main" id="{3D9EF8E8-7A08-4C57-9761-B3937C3DE2B8}"/>
                  </a:ext>
                </a:extLst>
              </p:cNvPr>
              <p:cNvSpPr txBox="1"/>
              <p:nvPr/>
            </p:nvSpPr>
            <p:spPr>
              <a:xfrm>
                <a:off x="7792700"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51</a:t>
                </a:r>
              </a:p>
            </p:txBody>
          </p:sp>
          <p:sp>
            <p:nvSpPr>
              <p:cNvPr id="39" name="TextBox 38">
                <a:extLst>
                  <a:ext uri="{FF2B5EF4-FFF2-40B4-BE49-F238E27FC236}">
                    <a16:creationId xmlns:a16="http://schemas.microsoft.com/office/drawing/2014/main" id="{385CD328-3E2B-4DA8-B8B5-FCBE799C69E0}"/>
                  </a:ext>
                </a:extLst>
              </p:cNvPr>
              <p:cNvSpPr txBox="1"/>
              <p:nvPr/>
            </p:nvSpPr>
            <p:spPr>
              <a:xfrm>
                <a:off x="8174321"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54</a:t>
                </a:r>
              </a:p>
            </p:txBody>
          </p:sp>
          <p:sp>
            <p:nvSpPr>
              <p:cNvPr id="40" name="Line 21">
                <a:extLst>
                  <a:ext uri="{FF2B5EF4-FFF2-40B4-BE49-F238E27FC236}">
                    <a16:creationId xmlns:a16="http://schemas.microsoft.com/office/drawing/2014/main" id="{72C235AF-FA72-4EA1-9D44-475C0543F135}"/>
                  </a:ext>
                </a:extLst>
              </p:cNvPr>
              <p:cNvSpPr>
                <a:spLocks noChangeShapeType="1"/>
              </p:cNvSpPr>
              <p:nvPr/>
            </p:nvSpPr>
            <p:spPr bwMode="auto">
              <a:xfrm>
                <a:off x="795138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1" name="Line 21">
                <a:extLst>
                  <a:ext uri="{FF2B5EF4-FFF2-40B4-BE49-F238E27FC236}">
                    <a16:creationId xmlns:a16="http://schemas.microsoft.com/office/drawing/2014/main" id="{6C3C7816-294F-4ED3-987B-FAFC8767E8AE}"/>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0708242F-B85A-4208-A156-72AF82331BE8}"/>
                  </a:ext>
                </a:extLst>
              </p:cNvPr>
              <p:cNvSpPr txBox="1"/>
              <p:nvPr/>
            </p:nvSpPr>
            <p:spPr>
              <a:xfrm>
                <a:off x="7411459"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48</a:t>
                </a:r>
              </a:p>
            </p:txBody>
          </p:sp>
          <p:sp>
            <p:nvSpPr>
              <p:cNvPr id="43" name="Line 21">
                <a:extLst>
                  <a:ext uri="{FF2B5EF4-FFF2-40B4-BE49-F238E27FC236}">
                    <a16:creationId xmlns:a16="http://schemas.microsoft.com/office/drawing/2014/main" id="{5DF8F53B-08A8-4580-BCC1-C132E80A7E00}"/>
                  </a:ext>
                </a:extLst>
              </p:cNvPr>
              <p:cNvSpPr>
                <a:spLocks noChangeShapeType="1"/>
              </p:cNvSpPr>
              <p:nvPr/>
            </p:nvSpPr>
            <p:spPr bwMode="auto">
              <a:xfrm>
                <a:off x="719761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0BF6C997-BE89-4EEF-AF29-3EB9287944B4}"/>
                  </a:ext>
                </a:extLst>
              </p:cNvPr>
              <p:cNvSpPr txBox="1"/>
              <p:nvPr/>
            </p:nvSpPr>
            <p:spPr>
              <a:xfrm>
                <a:off x="7035822"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45</a:t>
                </a:r>
              </a:p>
            </p:txBody>
          </p:sp>
          <p:sp>
            <p:nvSpPr>
              <p:cNvPr id="45" name="Line 21">
                <a:extLst>
                  <a:ext uri="{FF2B5EF4-FFF2-40B4-BE49-F238E27FC236}">
                    <a16:creationId xmlns:a16="http://schemas.microsoft.com/office/drawing/2014/main" id="{77D77132-CDF5-4F8B-B90B-2B919C01150C}"/>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7F46D2F5-1CE9-4A7F-B057-E7E76695F275}"/>
                  </a:ext>
                </a:extLst>
              </p:cNvPr>
              <p:cNvSpPr txBox="1"/>
              <p:nvPr/>
            </p:nvSpPr>
            <p:spPr>
              <a:xfrm>
                <a:off x="6660185"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42</a:t>
                </a:r>
              </a:p>
            </p:txBody>
          </p:sp>
          <p:sp>
            <p:nvSpPr>
              <p:cNvPr id="47" name="Line 21">
                <a:extLst>
                  <a:ext uri="{FF2B5EF4-FFF2-40B4-BE49-F238E27FC236}">
                    <a16:creationId xmlns:a16="http://schemas.microsoft.com/office/drawing/2014/main" id="{4F95BB5B-03C5-4A1E-84EA-DB740D4DB749}"/>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20A0157D-EC92-4980-A903-5F8FC4CB76A5}"/>
                  </a:ext>
                </a:extLst>
              </p:cNvPr>
              <p:cNvSpPr txBox="1"/>
              <p:nvPr/>
            </p:nvSpPr>
            <p:spPr>
              <a:xfrm>
                <a:off x="6284548"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39</a:t>
                </a:r>
              </a:p>
            </p:txBody>
          </p:sp>
          <p:sp>
            <p:nvSpPr>
              <p:cNvPr id="49" name="Line 21">
                <a:extLst>
                  <a:ext uri="{FF2B5EF4-FFF2-40B4-BE49-F238E27FC236}">
                    <a16:creationId xmlns:a16="http://schemas.microsoft.com/office/drawing/2014/main" id="{23A419D4-B3EE-4C1C-AB8A-5FA1EDF3F50E}"/>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CAF1CD4B-603F-496D-9400-16E020963C83}"/>
                  </a:ext>
                </a:extLst>
              </p:cNvPr>
              <p:cNvSpPr txBox="1"/>
              <p:nvPr/>
            </p:nvSpPr>
            <p:spPr>
              <a:xfrm>
                <a:off x="5908910"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36</a:t>
                </a:r>
              </a:p>
            </p:txBody>
          </p:sp>
          <p:sp>
            <p:nvSpPr>
              <p:cNvPr id="51" name="Line 21">
                <a:extLst>
                  <a:ext uri="{FF2B5EF4-FFF2-40B4-BE49-F238E27FC236}">
                    <a16:creationId xmlns:a16="http://schemas.microsoft.com/office/drawing/2014/main" id="{254D95BB-A1E8-4DA8-AB3C-D899E83B19F6}"/>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6D2E806E-C13C-4268-94C1-6F38B92E60BE}"/>
                  </a:ext>
                </a:extLst>
              </p:cNvPr>
              <p:cNvSpPr txBox="1"/>
              <p:nvPr/>
            </p:nvSpPr>
            <p:spPr>
              <a:xfrm>
                <a:off x="5533275"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33</a:t>
                </a:r>
              </a:p>
            </p:txBody>
          </p:sp>
          <p:sp>
            <p:nvSpPr>
              <p:cNvPr id="53" name="Line 21">
                <a:extLst>
                  <a:ext uri="{FF2B5EF4-FFF2-40B4-BE49-F238E27FC236}">
                    <a16:creationId xmlns:a16="http://schemas.microsoft.com/office/drawing/2014/main" id="{ED701EA1-28D8-48B4-A117-49C20DE82423}"/>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CF7DC30C-945E-4BC8-AE50-0F63AE963A7D}"/>
                  </a:ext>
                </a:extLst>
              </p:cNvPr>
              <p:cNvSpPr txBox="1"/>
              <p:nvPr/>
            </p:nvSpPr>
            <p:spPr>
              <a:xfrm>
                <a:off x="5157636"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30</a:t>
                </a:r>
              </a:p>
            </p:txBody>
          </p:sp>
          <p:sp>
            <p:nvSpPr>
              <p:cNvPr id="55" name="Line 21">
                <a:extLst>
                  <a:ext uri="{FF2B5EF4-FFF2-40B4-BE49-F238E27FC236}">
                    <a16:creationId xmlns:a16="http://schemas.microsoft.com/office/drawing/2014/main" id="{CC9B7309-73B8-438B-AB29-B22DEF7A7FA4}"/>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EA8C9BCF-6ABF-4A42-9904-4ED4E83F4940}"/>
                  </a:ext>
                </a:extLst>
              </p:cNvPr>
              <p:cNvSpPr txBox="1"/>
              <p:nvPr/>
            </p:nvSpPr>
            <p:spPr>
              <a:xfrm>
                <a:off x="4782000"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27</a:t>
                </a:r>
              </a:p>
            </p:txBody>
          </p:sp>
          <p:sp>
            <p:nvSpPr>
              <p:cNvPr id="57" name="Line 21">
                <a:extLst>
                  <a:ext uri="{FF2B5EF4-FFF2-40B4-BE49-F238E27FC236}">
                    <a16:creationId xmlns:a16="http://schemas.microsoft.com/office/drawing/2014/main" id="{BF2FCDDB-FBE3-4E04-A14C-BC4410302436}"/>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16259283-80AB-4191-8098-0342A748CB02}"/>
                  </a:ext>
                </a:extLst>
              </p:cNvPr>
              <p:cNvSpPr txBox="1"/>
              <p:nvPr/>
            </p:nvSpPr>
            <p:spPr>
              <a:xfrm>
                <a:off x="4406363"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24</a:t>
                </a:r>
              </a:p>
            </p:txBody>
          </p:sp>
          <p:sp>
            <p:nvSpPr>
              <p:cNvPr id="59" name="Line 21">
                <a:extLst>
                  <a:ext uri="{FF2B5EF4-FFF2-40B4-BE49-F238E27FC236}">
                    <a16:creationId xmlns:a16="http://schemas.microsoft.com/office/drawing/2014/main" id="{AFC7C8EA-E440-461E-A862-D15134F2F2E3}"/>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4E325EAF-E545-4932-928B-76E40621105D}"/>
                  </a:ext>
                </a:extLst>
              </p:cNvPr>
              <p:cNvSpPr txBox="1"/>
              <p:nvPr/>
            </p:nvSpPr>
            <p:spPr>
              <a:xfrm>
                <a:off x="4030725"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21</a:t>
                </a:r>
              </a:p>
            </p:txBody>
          </p:sp>
          <p:sp>
            <p:nvSpPr>
              <p:cNvPr id="61" name="Line 21">
                <a:extLst>
                  <a:ext uri="{FF2B5EF4-FFF2-40B4-BE49-F238E27FC236}">
                    <a16:creationId xmlns:a16="http://schemas.microsoft.com/office/drawing/2014/main" id="{9FC8772B-BC89-4232-BF79-60D734B78FA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C0E751D8-A74F-4C3C-A246-F1BF67C750FB}"/>
                  </a:ext>
                </a:extLst>
              </p:cNvPr>
              <p:cNvSpPr txBox="1"/>
              <p:nvPr/>
            </p:nvSpPr>
            <p:spPr>
              <a:xfrm>
                <a:off x="3655089"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18</a:t>
                </a:r>
              </a:p>
            </p:txBody>
          </p:sp>
          <p:sp>
            <p:nvSpPr>
              <p:cNvPr id="63" name="Line 21">
                <a:extLst>
                  <a:ext uri="{FF2B5EF4-FFF2-40B4-BE49-F238E27FC236}">
                    <a16:creationId xmlns:a16="http://schemas.microsoft.com/office/drawing/2014/main" id="{E8D27ECD-FE27-43E7-82D8-03127771390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28DFCC57-DCAE-4291-9B08-830E94C1062F}"/>
                  </a:ext>
                </a:extLst>
              </p:cNvPr>
              <p:cNvSpPr txBox="1"/>
              <p:nvPr/>
            </p:nvSpPr>
            <p:spPr>
              <a:xfrm>
                <a:off x="3279452"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15</a:t>
                </a:r>
              </a:p>
            </p:txBody>
          </p:sp>
          <p:sp>
            <p:nvSpPr>
              <p:cNvPr id="65" name="Line 21">
                <a:extLst>
                  <a:ext uri="{FF2B5EF4-FFF2-40B4-BE49-F238E27FC236}">
                    <a16:creationId xmlns:a16="http://schemas.microsoft.com/office/drawing/2014/main" id="{70689421-2908-43CA-B14B-D12E6ED1DCC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855B65A5-D4BC-46B7-9DB8-D579B930FBD3}"/>
                  </a:ext>
                </a:extLst>
              </p:cNvPr>
              <p:cNvSpPr txBox="1"/>
              <p:nvPr/>
            </p:nvSpPr>
            <p:spPr>
              <a:xfrm>
                <a:off x="2903815" y="5543106"/>
                <a:ext cx="317366"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12</a:t>
                </a:r>
              </a:p>
            </p:txBody>
          </p:sp>
          <p:sp>
            <p:nvSpPr>
              <p:cNvPr id="67" name="Line 21">
                <a:extLst>
                  <a:ext uri="{FF2B5EF4-FFF2-40B4-BE49-F238E27FC236}">
                    <a16:creationId xmlns:a16="http://schemas.microsoft.com/office/drawing/2014/main" id="{E25636D8-3C64-42A4-B01E-349AAA8E8AB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8" name="TextBox 67">
                <a:extLst>
                  <a:ext uri="{FF2B5EF4-FFF2-40B4-BE49-F238E27FC236}">
                    <a16:creationId xmlns:a16="http://schemas.microsoft.com/office/drawing/2014/main" id="{7C061CE3-A6DC-4EF4-9359-ECB51C5DDF1E}"/>
                  </a:ext>
                </a:extLst>
              </p:cNvPr>
              <p:cNvSpPr txBox="1"/>
              <p:nvPr/>
            </p:nvSpPr>
            <p:spPr>
              <a:xfrm>
                <a:off x="2583744" y="5543106"/>
                <a:ext cx="206235"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9</a:t>
                </a:r>
              </a:p>
            </p:txBody>
          </p:sp>
          <p:sp>
            <p:nvSpPr>
              <p:cNvPr id="69" name="Line 21">
                <a:extLst>
                  <a:ext uri="{FF2B5EF4-FFF2-40B4-BE49-F238E27FC236}">
                    <a16:creationId xmlns:a16="http://schemas.microsoft.com/office/drawing/2014/main" id="{465D0706-38AD-45BD-A44C-3AB9B27053B8}"/>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0" name="TextBox 69">
                <a:extLst>
                  <a:ext uri="{FF2B5EF4-FFF2-40B4-BE49-F238E27FC236}">
                    <a16:creationId xmlns:a16="http://schemas.microsoft.com/office/drawing/2014/main" id="{1B5C0DE0-8238-4765-A813-EE63D7D4F2FF}"/>
                  </a:ext>
                </a:extLst>
              </p:cNvPr>
              <p:cNvSpPr txBox="1"/>
              <p:nvPr/>
            </p:nvSpPr>
            <p:spPr>
              <a:xfrm>
                <a:off x="2208106" y="5543106"/>
                <a:ext cx="206235"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6</a:t>
                </a:r>
              </a:p>
            </p:txBody>
          </p:sp>
          <p:sp>
            <p:nvSpPr>
              <p:cNvPr id="71" name="Line 21">
                <a:extLst>
                  <a:ext uri="{FF2B5EF4-FFF2-40B4-BE49-F238E27FC236}">
                    <a16:creationId xmlns:a16="http://schemas.microsoft.com/office/drawing/2014/main" id="{3D1E8AFE-0624-4680-8B53-CD917B08DD56}"/>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2" name="TextBox 71">
                <a:extLst>
                  <a:ext uri="{FF2B5EF4-FFF2-40B4-BE49-F238E27FC236}">
                    <a16:creationId xmlns:a16="http://schemas.microsoft.com/office/drawing/2014/main" id="{FF0381A5-EC36-4F7A-89EF-52DEFD16D9E3}"/>
                  </a:ext>
                </a:extLst>
              </p:cNvPr>
              <p:cNvSpPr txBox="1"/>
              <p:nvPr/>
            </p:nvSpPr>
            <p:spPr>
              <a:xfrm>
                <a:off x="1832470" y="5543106"/>
                <a:ext cx="206235"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a:t>
                </a:r>
              </a:p>
            </p:txBody>
          </p:sp>
          <p:sp>
            <p:nvSpPr>
              <p:cNvPr id="73" name="Line 21">
                <a:extLst>
                  <a:ext uri="{FF2B5EF4-FFF2-40B4-BE49-F238E27FC236}">
                    <a16:creationId xmlns:a16="http://schemas.microsoft.com/office/drawing/2014/main" id="{8CEB41C3-BE9F-4291-BAD2-781F76B4580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27E9740B-B6B8-43B3-A0A1-57B55AABE0E7}"/>
                  </a:ext>
                </a:extLst>
              </p:cNvPr>
              <p:cNvSpPr txBox="1"/>
              <p:nvPr/>
            </p:nvSpPr>
            <p:spPr>
              <a:xfrm>
                <a:off x="1456833" y="5543106"/>
                <a:ext cx="206235" cy="271904"/>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0</a:t>
                </a:r>
              </a:p>
            </p:txBody>
          </p:sp>
        </p:grpSp>
        <p:sp>
          <p:nvSpPr>
            <p:cNvPr id="76" name="TextBox 75">
              <a:extLst>
                <a:ext uri="{FF2B5EF4-FFF2-40B4-BE49-F238E27FC236}">
                  <a16:creationId xmlns:a16="http://schemas.microsoft.com/office/drawing/2014/main" id="{06F7B373-24AF-4C1F-96CD-B968A719C921}"/>
                </a:ext>
              </a:extLst>
            </p:cNvPr>
            <p:cNvSpPr txBox="1"/>
            <p:nvPr/>
          </p:nvSpPr>
          <p:spPr>
            <a:xfrm>
              <a:off x="1197357" y="1798450"/>
              <a:ext cx="7202844" cy="357674"/>
            </a:xfrm>
            <a:prstGeom prst="rect">
              <a:avLst/>
            </a:prstGeom>
            <a:noFill/>
          </p:spPr>
          <p:txBody>
            <a:bodyPr wrap="none" rtlCol="0">
              <a:spAutoFit/>
            </a:bodyPr>
            <a:lstStyle/>
            <a:p>
              <a:pPr algn="ctr"/>
              <a:r>
                <a:rPr lang="en-US" sz="1600" b="1" dirty="0">
                  <a:solidFill>
                    <a:srgbClr val="363636"/>
                  </a:solidFill>
                </a:rPr>
                <a:t>3-year update: overall survival in all randomized patients</a:t>
              </a:r>
              <a:endParaRPr lang="en-GB" sz="1600" b="1" dirty="0">
                <a:solidFill>
                  <a:srgbClr val="363636"/>
                </a:solidFill>
              </a:endParaRPr>
            </a:p>
          </p:txBody>
        </p:sp>
        <p:grpSp>
          <p:nvGrpSpPr>
            <p:cNvPr id="117" name="Group 116">
              <a:extLst>
                <a:ext uri="{FF2B5EF4-FFF2-40B4-BE49-F238E27FC236}">
                  <a16:creationId xmlns:a16="http://schemas.microsoft.com/office/drawing/2014/main" id="{546BCDC2-E81A-4595-A497-7DAC0BA692EF}"/>
                </a:ext>
              </a:extLst>
            </p:cNvPr>
            <p:cNvGrpSpPr/>
            <p:nvPr/>
          </p:nvGrpSpPr>
          <p:grpSpPr>
            <a:xfrm>
              <a:off x="1552498" y="5376562"/>
              <a:ext cx="6823993" cy="271904"/>
              <a:chOff x="380281" y="5676419"/>
              <a:chExt cx="6823993" cy="271904"/>
            </a:xfrm>
          </p:grpSpPr>
          <p:sp>
            <p:nvSpPr>
              <p:cNvPr id="80" name="TextBox 79">
                <a:extLst>
                  <a:ext uri="{FF2B5EF4-FFF2-40B4-BE49-F238E27FC236}">
                    <a16:creationId xmlns:a16="http://schemas.microsoft.com/office/drawing/2014/main" id="{206FCAF6-6166-4A4B-943F-EF5E888782F4}"/>
                  </a:ext>
                </a:extLst>
              </p:cNvPr>
              <p:cNvSpPr txBox="1"/>
              <p:nvPr/>
            </p:nvSpPr>
            <p:spPr>
              <a:xfrm>
                <a:off x="6638509" y="5676419"/>
                <a:ext cx="198485"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a:t>
                </a:r>
              </a:p>
            </p:txBody>
          </p:sp>
          <p:sp>
            <p:nvSpPr>
              <p:cNvPr id="81" name="TextBox 80">
                <a:extLst>
                  <a:ext uri="{FF2B5EF4-FFF2-40B4-BE49-F238E27FC236}">
                    <a16:creationId xmlns:a16="http://schemas.microsoft.com/office/drawing/2014/main" id="{B8351800-2B5C-40A4-A33E-50AB2B59328C}"/>
                  </a:ext>
                </a:extLst>
              </p:cNvPr>
              <p:cNvSpPr txBox="1"/>
              <p:nvPr/>
            </p:nvSpPr>
            <p:spPr>
              <a:xfrm>
                <a:off x="7005789" y="5676419"/>
                <a:ext cx="198485"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0</a:t>
                </a:r>
              </a:p>
            </p:txBody>
          </p:sp>
          <p:sp>
            <p:nvSpPr>
              <p:cNvPr id="84" name="TextBox 83">
                <a:extLst>
                  <a:ext uri="{FF2B5EF4-FFF2-40B4-BE49-F238E27FC236}">
                    <a16:creationId xmlns:a16="http://schemas.microsoft.com/office/drawing/2014/main" id="{7E554BD7-E5D2-4293-9638-FCB5508FD6DB}"/>
                  </a:ext>
                </a:extLst>
              </p:cNvPr>
              <p:cNvSpPr txBox="1"/>
              <p:nvPr/>
            </p:nvSpPr>
            <p:spPr>
              <a:xfrm>
                <a:off x="6271593" y="5676419"/>
                <a:ext cx="198485"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7</a:t>
                </a:r>
              </a:p>
            </p:txBody>
          </p:sp>
          <p:sp>
            <p:nvSpPr>
              <p:cNvPr id="86" name="TextBox 85">
                <a:extLst>
                  <a:ext uri="{FF2B5EF4-FFF2-40B4-BE49-F238E27FC236}">
                    <a16:creationId xmlns:a16="http://schemas.microsoft.com/office/drawing/2014/main" id="{EC7295FB-7B2C-4CEE-8217-92D51B20FBE2}"/>
                  </a:ext>
                </a:extLst>
              </p:cNvPr>
              <p:cNvSpPr txBox="1"/>
              <p:nvPr/>
            </p:nvSpPr>
            <p:spPr>
              <a:xfrm>
                <a:off x="5856592"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18</a:t>
                </a:r>
              </a:p>
            </p:txBody>
          </p:sp>
          <p:sp>
            <p:nvSpPr>
              <p:cNvPr id="88" name="TextBox 87">
                <a:extLst>
                  <a:ext uri="{FF2B5EF4-FFF2-40B4-BE49-F238E27FC236}">
                    <a16:creationId xmlns:a16="http://schemas.microsoft.com/office/drawing/2014/main" id="{8C826935-023A-43F1-B2A1-24A6E483090C}"/>
                  </a:ext>
                </a:extLst>
              </p:cNvPr>
              <p:cNvSpPr txBox="1"/>
              <p:nvPr/>
            </p:nvSpPr>
            <p:spPr>
              <a:xfrm>
                <a:off x="5495070"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35</a:t>
                </a:r>
              </a:p>
            </p:txBody>
          </p:sp>
          <p:sp>
            <p:nvSpPr>
              <p:cNvPr id="90" name="TextBox 89">
                <a:extLst>
                  <a:ext uri="{FF2B5EF4-FFF2-40B4-BE49-F238E27FC236}">
                    <a16:creationId xmlns:a16="http://schemas.microsoft.com/office/drawing/2014/main" id="{6F46F88E-7A06-4E97-9031-36359A889AEB}"/>
                  </a:ext>
                </a:extLst>
              </p:cNvPr>
              <p:cNvSpPr txBox="1"/>
              <p:nvPr/>
            </p:nvSpPr>
            <p:spPr>
              <a:xfrm>
                <a:off x="5133548"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49</a:t>
                </a:r>
              </a:p>
            </p:txBody>
          </p:sp>
          <p:sp>
            <p:nvSpPr>
              <p:cNvPr id="92" name="TextBox 91">
                <a:extLst>
                  <a:ext uri="{FF2B5EF4-FFF2-40B4-BE49-F238E27FC236}">
                    <a16:creationId xmlns:a16="http://schemas.microsoft.com/office/drawing/2014/main" id="{6CCE033F-ACFE-4E09-A709-BB57863A4633}"/>
                  </a:ext>
                </a:extLst>
              </p:cNvPr>
              <p:cNvSpPr txBox="1"/>
              <p:nvPr/>
            </p:nvSpPr>
            <p:spPr>
              <a:xfrm>
                <a:off x="4772024"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62</a:t>
                </a:r>
              </a:p>
            </p:txBody>
          </p:sp>
          <p:sp>
            <p:nvSpPr>
              <p:cNvPr id="94" name="TextBox 93">
                <a:extLst>
                  <a:ext uri="{FF2B5EF4-FFF2-40B4-BE49-F238E27FC236}">
                    <a16:creationId xmlns:a16="http://schemas.microsoft.com/office/drawing/2014/main" id="{17C908FC-6C7A-4500-A0B0-4AF99FE30A14}"/>
                  </a:ext>
                </a:extLst>
              </p:cNvPr>
              <p:cNvSpPr txBox="1"/>
              <p:nvPr/>
            </p:nvSpPr>
            <p:spPr>
              <a:xfrm>
                <a:off x="4410504"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73</a:t>
                </a:r>
              </a:p>
            </p:txBody>
          </p:sp>
          <p:sp>
            <p:nvSpPr>
              <p:cNvPr id="96" name="TextBox 95">
                <a:extLst>
                  <a:ext uri="{FF2B5EF4-FFF2-40B4-BE49-F238E27FC236}">
                    <a16:creationId xmlns:a16="http://schemas.microsoft.com/office/drawing/2014/main" id="{2712C0AA-98BA-4382-91F7-9B4550F93E8D}"/>
                  </a:ext>
                </a:extLst>
              </p:cNvPr>
              <p:cNvSpPr txBox="1"/>
              <p:nvPr/>
            </p:nvSpPr>
            <p:spPr>
              <a:xfrm>
                <a:off x="4048982"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80</a:t>
                </a:r>
              </a:p>
            </p:txBody>
          </p:sp>
          <p:sp>
            <p:nvSpPr>
              <p:cNvPr id="98" name="TextBox 97">
                <a:extLst>
                  <a:ext uri="{FF2B5EF4-FFF2-40B4-BE49-F238E27FC236}">
                    <a16:creationId xmlns:a16="http://schemas.microsoft.com/office/drawing/2014/main" id="{3F8EA13D-03C4-4951-866D-3C0D3BB01E1B}"/>
                  </a:ext>
                </a:extLst>
              </p:cNvPr>
              <p:cNvSpPr txBox="1"/>
              <p:nvPr/>
            </p:nvSpPr>
            <p:spPr>
              <a:xfrm>
                <a:off x="3687459" y="5676419"/>
                <a:ext cx="305441"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97</a:t>
                </a:r>
              </a:p>
            </p:txBody>
          </p:sp>
          <p:sp>
            <p:nvSpPr>
              <p:cNvPr id="100" name="TextBox 99">
                <a:extLst>
                  <a:ext uri="{FF2B5EF4-FFF2-40B4-BE49-F238E27FC236}">
                    <a16:creationId xmlns:a16="http://schemas.microsoft.com/office/drawing/2014/main" id="{104B2595-C2BF-46DB-BAC9-A61E6ADB53D1}"/>
                  </a:ext>
                </a:extLst>
              </p:cNvPr>
              <p:cNvSpPr txBox="1"/>
              <p:nvPr/>
            </p:nvSpPr>
            <p:spPr>
              <a:xfrm>
                <a:off x="3272458"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116</a:t>
                </a:r>
              </a:p>
            </p:txBody>
          </p:sp>
          <p:sp>
            <p:nvSpPr>
              <p:cNvPr id="102" name="TextBox 101">
                <a:extLst>
                  <a:ext uri="{FF2B5EF4-FFF2-40B4-BE49-F238E27FC236}">
                    <a16:creationId xmlns:a16="http://schemas.microsoft.com/office/drawing/2014/main" id="{8D01C535-DA30-4643-9FFD-62CEDEEBBB84}"/>
                  </a:ext>
                </a:extLst>
              </p:cNvPr>
              <p:cNvSpPr txBox="1"/>
              <p:nvPr/>
            </p:nvSpPr>
            <p:spPr>
              <a:xfrm>
                <a:off x="2910935"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126</a:t>
                </a:r>
              </a:p>
            </p:txBody>
          </p:sp>
          <p:sp>
            <p:nvSpPr>
              <p:cNvPr id="104" name="TextBox 103">
                <a:extLst>
                  <a:ext uri="{FF2B5EF4-FFF2-40B4-BE49-F238E27FC236}">
                    <a16:creationId xmlns:a16="http://schemas.microsoft.com/office/drawing/2014/main" id="{8C9483F4-3F57-4F05-9C7D-054B1A2498AD}"/>
                  </a:ext>
                </a:extLst>
              </p:cNvPr>
              <p:cNvSpPr txBox="1"/>
              <p:nvPr/>
            </p:nvSpPr>
            <p:spPr>
              <a:xfrm>
                <a:off x="2549413"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145</a:t>
                </a:r>
              </a:p>
            </p:txBody>
          </p:sp>
          <p:sp>
            <p:nvSpPr>
              <p:cNvPr id="106" name="TextBox 105">
                <a:extLst>
                  <a:ext uri="{FF2B5EF4-FFF2-40B4-BE49-F238E27FC236}">
                    <a16:creationId xmlns:a16="http://schemas.microsoft.com/office/drawing/2014/main" id="{8322852F-CE33-490A-828D-A0658E237BEB}"/>
                  </a:ext>
                </a:extLst>
              </p:cNvPr>
              <p:cNvSpPr txBox="1"/>
              <p:nvPr/>
            </p:nvSpPr>
            <p:spPr>
              <a:xfrm>
                <a:off x="2187892"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173</a:t>
                </a:r>
              </a:p>
            </p:txBody>
          </p:sp>
          <p:sp>
            <p:nvSpPr>
              <p:cNvPr id="108" name="TextBox 107">
                <a:extLst>
                  <a:ext uri="{FF2B5EF4-FFF2-40B4-BE49-F238E27FC236}">
                    <a16:creationId xmlns:a16="http://schemas.microsoft.com/office/drawing/2014/main" id="{E7B5A777-BE64-47F9-94E2-73ACFC88A9B6}"/>
                  </a:ext>
                </a:extLst>
              </p:cNvPr>
              <p:cNvSpPr txBox="1"/>
              <p:nvPr/>
            </p:nvSpPr>
            <p:spPr>
              <a:xfrm>
                <a:off x="1826370"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200</a:t>
                </a:r>
              </a:p>
            </p:txBody>
          </p:sp>
          <p:sp>
            <p:nvSpPr>
              <p:cNvPr id="110" name="TextBox 109">
                <a:extLst>
                  <a:ext uri="{FF2B5EF4-FFF2-40B4-BE49-F238E27FC236}">
                    <a16:creationId xmlns:a16="http://schemas.microsoft.com/office/drawing/2014/main" id="{420F319A-6856-493A-87A5-E274CB600DA0}"/>
                  </a:ext>
                </a:extLst>
              </p:cNvPr>
              <p:cNvSpPr txBox="1"/>
              <p:nvPr/>
            </p:nvSpPr>
            <p:spPr>
              <a:xfrm>
                <a:off x="1464848"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226</a:t>
                </a:r>
              </a:p>
            </p:txBody>
          </p:sp>
          <p:sp>
            <p:nvSpPr>
              <p:cNvPr id="112" name="TextBox 111">
                <a:extLst>
                  <a:ext uri="{FF2B5EF4-FFF2-40B4-BE49-F238E27FC236}">
                    <a16:creationId xmlns:a16="http://schemas.microsoft.com/office/drawing/2014/main" id="{7935062F-BD5C-4177-A4A2-B82F3C347DA0}"/>
                  </a:ext>
                </a:extLst>
              </p:cNvPr>
              <p:cNvSpPr txBox="1"/>
              <p:nvPr/>
            </p:nvSpPr>
            <p:spPr>
              <a:xfrm>
                <a:off x="1103323"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251</a:t>
                </a:r>
              </a:p>
            </p:txBody>
          </p:sp>
          <p:sp>
            <p:nvSpPr>
              <p:cNvPr id="114" name="TextBox 113">
                <a:extLst>
                  <a:ext uri="{FF2B5EF4-FFF2-40B4-BE49-F238E27FC236}">
                    <a16:creationId xmlns:a16="http://schemas.microsoft.com/office/drawing/2014/main" id="{88CBD2AF-DC0D-41D5-8D72-03C106768DDA}"/>
                  </a:ext>
                </a:extLst>
              </p:cNvPr>
              <p:cNvSpPr txBox="1"/>
              <p:nvPr/>
            </p:nvSpPr>
            <p:spPr>
              <a:xfrm>
                <a:off x="741803"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273</a:t>
                </a:r>
              </a:p>
            </p:txBody>
          </p:sp>
          <p:sp>
            <p:nvSpPr>
              <p:cNvPr id="116" name="TextBox 115">
                <a:extLst>
                  <a:ext uri="{FF2B5EF4-FFF2-40B4-BE49-F238E27FC236}">
                    <a16:creationId xmlns:a16="http://schemas.microsoft.com/office/drawing/2014/main" id="{A0D7F7A3-9A18-47B3-AAAD-550D25E793E2}"/>
                  </a:ext>
                </a:extLst>
              </p:cNvPr>
              <p:cNvSpPr txBox="1"/>
              <p:nvPr/>
            </p:nvSpPr>
            <p:spPr>
              <a:xfrm>
                <a:off x="380281" y="5676419"/>
                <a:ext cx="412399" cy="271904"/>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303</a:t>
                </a:r>
              </a:p>
            </p:txBody>
          </p:sp>
        </p:grpSp>
        <p:grpSp>
          <p:nvGrpSpPr>
            <p:cNvPr id="118" name="Group 117">
              <a:extLst>
                <a:ext uri="{FF2B5EF4-FFF2-40B4-BE49-F238E27FC236}">
                  <a16:creationId xmlns:a16="http://schemas.microsoft.com/office/drawing/2014/main" id="{E20D4D84-B06D-4DCD-AF10-7FA4807D0F6B}"/>
                </a:ext>
              </a:extLst>
            </p:cNvPr>
            <p:cNvGrpSpPr/>
            <p:nvPr/>
          </p:nvGrpSpPr>
          <p:grpSpPr>
            <a:xfrm>
              <a:off x="1552498" y="5717646"/>
              <a:ext cx="6823993" cy="271904"/>
              <a:chOff x="380281" y="5676419"/>
              <a:chExt cx="6823993" cy="271904"/>
            </a:xfrm>
          </p:grpSpPr>
          <p:sp>
            <p:nvSpPr>
              <p:cNvPr id="119" name="TextBox 118">
                <a:extLst>
                  <a:ext uri="{FF2B5EF4-FFF2-40B4-BE49-F238E27FC236}">
                    <a16:creationId xmlns:a16="http://schemas.microsoft.com/office/drawing/2014/main" id="{211E8C3A-5ADD-4EAB-8279-3363C387DB41}"/>
                  </a:ext>
                </a:extLst>
              </p:cNvPr>
              <p:cNvSpPr txBox="1"/>
              <p:nvPr/>
            </p:nvSpPr>
            <p:spPr>
              <a:xfrm>
                <a:off x="6638509" y="5676419"/>
                <a:ext cx="198485"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0</a:t>
                </a:r>
              </a:p>
            </p:txBody>
          </p:sp>
          <p:sp>
            <p:nvSpPr>
              <p:cNvPr id="120" name="TextBox 119">
                <a:extLst>
                  <a:ext uri="{FF2B5EF4-FFF2-40B4-BE49-F238E27FC236}">
                    <a16:creationId xmlns:a16="http://schemas.microsoft.com/office/drawing/2014/main" id="{57CD2AE1-5951-4712-AA7C-2CB47D23BE27}"/>
                  </a:ext>
                </a:extLst>
              </p:cNvPr>
              <p:cNvSpPr txBox="1"/>
              <p:nvPr/>
            </p:nvSpPr>
            <p:spPr>
              <a:xfrm>
                <a:off x="7005789" y="5676419"/>
                <a:ext cx="198485"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0</a:t>
                </a:r>
              </a:p>
            </p:txBody>
          </p:sp>
          <p:sp>
            <p:nvSpPr>
              <p:cNvPr id="121" name="TextBox 120">
                <a:extLst>
                  <a:ext uri="{FF2B5EF4-FFF2-40B4-BE49-F238E27FC236}">
                    <a16:creationId xmlns:a16="http://schemas.microsoft.com/office/drawing/2014/main" id="{605CE6EA-C7BB-461C-AA8A-B56133CB3FC2}"/>
                  </a:ext>
                </a:extLst>
              </p:cNvPr>
              <p:cNvSpPr txBox="1"/>
              <p:nvPr/>
            </p:nvSpPr>
            <p:spPr>
              <a:xfrm>
                <a:off x="6271593" y="5676419"/>
                <a:ext cx="198485"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6</a:t>
                </a:r>
              </a:p>
            </p:txBody>
          </p:sp>
          <p:sp>
            <p:nvSpPr>
              <p:cNvPr id="122" name="TextBox 121">
                <a:extLst>
                  <a:ext uri="{FF2B5EF4-FFF2-40B4-BE49-F238E27FC236}">
                    <a16:creationId xmlns:a16="http://schemas.microsoft.com/office/drawing/2014/main" id="{CF526B2E-42F4-4E2A-937B-4AF4F5DDF92E}"/>
                  </a:ext>
                </a:extLst>
              </p:cNvPr>
              <p:cNvSpPr txBox="1"/>
              <p:nvPr/>
            </p:nvSpPr>
            <p:spPr>
              <a:xfrm>
                <a:off x="5856593"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11</a:t>
                </a:r>
              </a:p>
            </p:txBody>
          </p:sp>
          <p:sp>
            <p:nvSpPr>
              <p:cNvPr id="123" name="TextBox 122">
                <a:extLst>
                  <a:ext uri="{FF2B5EF4-FFF2-40B4-BE49-F238E27FC236}">
                    <a16:creationId xmlns:a16="http://schemas.microsoft.com/office/drawing/2014/main" id="{09D39AA4-8E83-4E1E-A7FA-61BF7D9BBDFA}"/>
                  </a:ext>
                </a:extLst>
              </p:cNvPr>
              <p:cNvSpPr txBox="1"/>
              <p:nvPr/>
            </p:nvSpPr>
            <p:spPr>
              <a:xfrm>
                <a:off x="5495070"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20</a:t>
                </a:r>
              </a:p>
            </p:txBody>
          </p:sp>
          <p:sp>
            <p:nvSpPr>
              <p:cNvPr id="124" name="TextBox 123">
                <a:extLst>
                  <a:ext uri="{FF2B5EF4-FFF2-40B4-BE49-F238E27FC236}">
                    <a16:creationId xmlns:a16="http://schemas.microsoft.com/office/drawing/2014/main" id="{045B560C-AAC0-404A-A632-6E08A33F85B8}"/>
                  </a:ext>
                </a:extLst>
              </p:cNvPr>
              <p:cNvSpPr txBox="1"/>
              <p:nvPr/>
            </p:nvSpPr>
            <p:spPr>
              <a:xfrm>
                <a:off x="5133548"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33</a:t>
                </a:r>
              </a:p>
            </p:txBody>
          </p:sp>
          <p:sp>
            <p:nvSpPr>
              <p:cNvPr id="125" name="TextBox 124">
                <a:extLst>
                  <a:ext uri="{FF2B5EF4-FFF2-40B4-BE49-F238E27FC236}">
                    <a16:creationId xmlns:a16="http://schemas.microsoft.com/office/drawing/2014/main" id="{3EDDFE92-7F5E-4495-AA8E-BB014AD6AAC6}"/>
                  </a:ext>
                </a:extLst>
              </p:cNvPr>
              <p:cNvSpPr txBox="1"/>
              <p:nvPr/>
            </p:nvSpPr>
            <p:spPr>
              <a:xfrm>
                <a:off x="4772024"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43</a:t>
                </a:r>
              </a:p>
            </p:txBody>
          </p:sp>
          <p:sp>
            <p:nvSpPr>
              <p:cNvPr id="126" name="TextBox 125">
                <a:extLst>
                  <a:ext uri="{FF2B5EF4-FFF2-40B4-BE49-F238E27FC236}">
                    <a16:creationId xmlns:a16="http://schemas.microsoft.com/office/drawing/2014/main" id="{19053D49-BBCB-43DF-BDE0-BA3AF3409C0E}"/>
                  </a:ext>
                </a:extLst>
              </p:cNvPr>
              <p:cNvSpPr txBox="1"/>
              <p:nvPr/>
            </p:nvSpPr>
            <p:spPr>
              <a:xfrm>
                <a:off x="4410504"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46</a:t>
                </a:r>
              </a:p>
            </p:txBody>
          </p:sp>
          <p:sp>
            <p:nvSpPr>
              <p:cNvPr id="127" name="TextBox 126">
                <a:extLst>
                  <a:ext uri="{FF2B5EF4-FFF2-40B4-BE49-F238E27FC236}">
                    <a16:creationId xmlns:a16="http://schemas.microsoft.com/office/drawing/2014/main" id="{C97206E9-0717-46AF-8E98-28411EB5B1F7}"/>
                  </a:ext>
                </a:extLst>
              </p:cNvPr>
              <p:cNvSpPr txBox="1"/>
              <p:nvPr/>
            </p:nvSpPr>
            <p:spPr>
              <a:xfrm>
                <a:off x="4048982"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54</a:t>
                </a:r>
              </a:p>
            </p:txBody>
          </p:sp>
          <p:sp>
            <p:nvSpPr>
              <p:cNvPr id="128" name="TextBox 127">
                <a:extLst>
                  <a:ext uri="{FF2B5EF4-FFF2-40B4-BE49-F238E27FC236}">
                    <a16:creationId xmlns:a16="http://schemas.microsoft.com/office/drawing/2014/main" id="{C7935480-C170-4239-9917-33C4C66CFED0}"/>
                  </a:ext>
                </a:extLst>
              </p:cNvPr>
              <p:cNvSpPr txBox="1"/>
              <p:nvPr/>
            </p:nvSpPr>
            <p:spPr>
              <a:xfrm>
                <a:off x="3687459"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69</a:t>
                </a:r>
              </a:p>
            </p:txBody>
          </p:sp>
          <p:sp>
            <p:nvSpPr>
              <p:cNvPr id="129" name="TextBox 128">
                <a:extLst>
                  <a:ext uri="{FF2B5EF4-FFF2-40B4-BE49-F238E27FC236}">
                    <a16:creationId xmlns:a16="http://schemas.microsoft.com/office/drawing/2014/main" id="{9B86C134-EE4A-492A-8BB9-8FA596FE0EA9}"/>
                  </a:ext>
                </a:extLst>
              </p:cNvPr>
              <p:cNvSpPr txBox="1"/>
              <p:nvPr/>
            </p:nvSpPr>
            <p:spPr>
              <a:xfrm>
                <a:off x="3325937" y="5676419"/>
                <a:ext cx="305441"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76</a:t>
                </a:r>
              </a:p>
            </p:txBody>
          </p:sp>
          <p:sp>
            <p:nvSpPr>
              <p:cNvPr id="130" name="TextBox 129">
                <a:extLst>
                  <a:ext uri="{FF2B5EF4-FFF2-40B4-BE49-F238E27FC236}">
                    <a16:creationId xmlns:a16="http://schemas.microsoft.com/office/drawing/2014/main" id="{A08098EB-C26C-4359-B3B4-C78C1E4FADA0}"/>
                  </a:ext>
                </a:extLst>
              </p:cNvPr>
              <p:cNvSpPr txBox="1"/>
              <p:nvPr/>
            </p:nvSpPr>
            <p:spPr>
              <a:xfrm>
                <a:off x="2964415" y="5676419"/>
                <a:ext cx="305441" cy="271904"/>
              </a:xfrm>
              <a:prstGeom prst="rect">
                <a:avLst/>
              </a:prstGeom>
              <a:noFill/>
            </p:spPr>
            <p:txBody>
              <a:bodyPr wrap="none" lIns="36000" tIns="36000" rIns="36000" bIns="36000" rtlCol="0" anchor="t" anchorCtr="0">
                <a:spAutoFit/>
              </a:bodyPr>
              <a:lstStyle/>
              <a:p>
                <a:pPr algn="ctr"/>
                <a:r>
                  <a:rPr lang="en-US" sz="1200" dirty="0">
                    <a:solidFill>
                      <a:schemeClr val="accent1"/>
                    </a:solidFill>
                    <a:cs typeface="Arial" panose="020B0604020202020204" pitchFamily="34" charset="0"/>
                  </a:rPr>
                  <a:t>9</a:t>
                </a:r>
                <a:r>
                  <a:rPr lang="en-GB" sz="1200" dirty="0">
                    <a:solidFill>
                      <a:schemeClr val="accent1"/>
                    </a:solidFill>
                    <a:cs typeface="Arial" panose="020B0604020202020204" pitchFamily="34" charset="0"/>
                  </a:rPr>
                  <a:t>7</a:t>
                </a:r>
              </a:p>
            </p:txBody>
          </p:sp>
          <p:sp>
            <p:nvSpPr>
              <p:cNvPr id="131" name="TextBox 130">
                <a:extLst>
                  <a:ext uri="{FF2B5EF4-FFF2-40B4-BE49-F238E27FC236}">
                    <a16:creationId xmlns:a16="http://schemas.microsoft.com/office/drawing/2014/main" id="{2C1C6FF0-2BCB-4CD7-B24D-DF2A9B2E2A62}"/>
                  </a:ext>
                </a:extLst>
              </p:cNvPr>
              <p:cNvSpPr txBox="1"/>
              <p:nvPr/>
            </p:nvSpPr>
            <p:spPr>
              <a:xfrm>
                <a:off x="2549414"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114</a:t>
                </a:r>
              </a:p>
            </p:txBody>
          </p:sp>
          <p:sp>
            <p:nvSpPr>
              <p:cNvPr id="132" name="TextBox 131">
                <a:extLst>
                  <a:ext uri="{FF2B5EF4-FFF2-40B4-BE49-F238E27FC236}">
                    <a16:creationId xmlns:a16="http://schemas.microsoft.com/office/drawing/2014/main" id="{9A121288-C7B2-43B3-A99F-E770B433418E}"/>
                  </a:ext>
                </a:extLst>
              </p:cNvPr>
              <p:cNvSpPr txBox="1"/>
              <p:nvPr/>
            </p:nvSpPr>
            <p:spPr>
              <a:xfrm>
                <a:off x="2187892"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138</a:t>
                </a:r>
              </a:p>
            </p:txBody>
          </p:sp>
          <p:sp>
            <p:nvSpPr>
              <p:cNvPr id="133" name="TextBox 132">
                <a:extLst>
                  <a:ext uri="{FF2B5EF4-FFF2-40B4-BE49-F238E27FC236}">
                    <a16:creationId xmlns:a16="http://schemas.microsoft.com/office/drawing/2014/main" id="{A30D890E-4940-4864-9EEC-750727DB961A}"/>
                  </a:ext>
                </a:extLst>
              </p:cNvPr>
              <p:cNvSpPr txBox="1"/>
              <p:nvPr/>
            </p:nvSpPr>
            <p:spPr>
              <a:xfrm>
                <a:off x="1826370"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164</a:t>
                </a:r>
              </a:p>
            </p:txBody>
          </p:sp>
          <p:sp>
            <p:nvSpPr>
              <p:cNvPr id="134" name="TextBox 133">
                <a:extLst>
                  <a:ext uri="{FF2B5EF4-FFF2-40B4-BE49-F238E27FC236}">
                    <a16:creationId xmlns:a16="http://schemas.microsoft.com/office/drawing/2014/main" id="{DECB8875-6463-4B70-A33A-B8F2C59F6250}"/>
                  </a:ext>
                </a:extLst>
              </p:cNvPr>
              <p:cNvSpPr txBox="1"/>
              <p:nvPr/>
            </p:nvSpPr>
            <p:spPr>
              <a:xfrm>
                <a:off x="1464848"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192</a:t>
                </a:r>
              </a:p>
            </p:txBody>
          </p:sp>
          <p:sp>
            <p:nvSpPr>
              <p:cNvPr id="135" name="TextBox 134">
                <a:extLst>
                  <a:ext uri="{FF2B5EF4-FFF2-40B4-BE49-F238E27FC236}">
                    <a16:creationId xmlns:a16="http://schemas.microsoft.com/office/drawing/2014/main" id="{F887EAF6-BBD0-4298-AD97-B0008CEC0585}"/>
                  </a:ext>
                </a:extLst>
              </p:cNvPr>
              <p:cNvSpPr txBox="1"/>
              <p:nvPr/>
            </p:nvSpPr>
            <p:spPr>
              <a:xfrm>
                <a:off x="1103323"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234</a:t>
                </a:r>
              </a:p>
            </p:txBody>
          </p:sp>
          <p:sp>
            <p:nvSpPr>
              <p:cNvPr id="136" name="TextBox 135">
                <a:extLst>
                  <a:ext uri="{FF2B5EF4-FFF2-40B4-BE49-F238E27FC236}">
                    <a16:creationId xmlns:a16="http://schemas.microsoft.com/office/drawing/2014/main" id="{D191DF63-F32F-4B89-80A3-54F682A28729}"/>
                  </a:ext>
                </a:extLst>
              </p:cNvPr>
              <p:cNvSpPr txBox="1"/>
              <p:nvPr/>
            </p:nvSpPr>
            <p:spPr>
              <a:xfrm>
                <a:off x="741803"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269</a:t>
                </a:r>
              </a:p>
            </p:txBody>
          </p:sp>
          <p:sp>
            <p:nvSpPr>
              <p:cNvPr id="137" name="TextBox 136">
                <a:extLst>
                  <a:ext uri="{FF2B5EF4-FFF2-40B4-BE49-F238E27FC236}">
                    <a16:creationId xmlns:a16="http://schemas.microsoft.com/office/drawing/2014/main" id="{294B01E2-A59A-4B86-B46A-4A35FE32095F}"/>
                  </a:ext>
                </a:extLst>
              </p:cNvPr>
              <p:cNvSpPr txBox="1"/>
              <p:nvPr/>
            </p:nvSpPr>
            <p:spPr>
              <a:xfrm>
                <a:off x="380281" y="5676419"/>
                <a:ext cx="412399" cy="271904"/>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302</a:t>
                </a:r>
              </a:p>
            </p:txBody>
          </p:sp>
        </p:grpSp>
        <p:sp>
          <p:nvSpPr>
            <p:cNvPr id="138" name="TextBox 137">
              <a:extLst>
                <a:ext uri="{FF2B5EF4-FFF2-40B4-BE49-F238E27FC236}">
                  <a16:creationId xmlns:a16="http://schemas.microsoft.com/office/drawing/2014/main" id="{2C787452-0E0B-43B9-9A23-71B47F948C9E}"/>
                </a:ext>
              </a:extLst>
            </p:cNvPr>
            <p:cNvSpPr txBox="1"/>
            <p:nvPr/>
          </p:nvSpPr>
          <p:spPr>
            <a:xfrm>
              <a:off x="407082" y="5366747"/>
              <a:ext cx="1166839" cy="292642"/>
            </a:xfrm>
            <a:prstGeom prst="rect">
              <a:avLst/>
            </a:prstGeom>
            <a:noFill/>
          </p:spPr>
          <p:txBody>
            <a:bodyPr wrap="none" rtlCol="0">
              <a:spAutoFit/>
            </a:bodyPr>
            <a:lstStyle/>
            <a:p>
              <a:pPr algn="r"/>
              <a:r>
                <a:rPr lang="en-US" sz="1200" dirty="0">
                  <a:solidFill>
                    <a:srgbClr val="FF6600"/>
                  </a:solidFill>
                </a:rPr>
                <a:t>NIVO + IPI</a:t>
              </a:r>
              <a:endParaRPr lang="en-GB" sz="1200" dirty="0">
                <a:solidFill>
                  <a:srgbClr val="FF6600"/>
                </a:solidFill>
              </a:endParaRPr>
            </a:p>
          </p:txBody>
        </p:sp>
        <p:sp>
          <p:nvSpPr>
            <p:cNvPr id="139" name="TextBox 138">
              <a:extLst>
                <a:ext uri="{FF2B5EF4-FFF2-40B4-BE49-F238E27FC236}">
                  <a16:creationId xmlns:a16="http://schemas.microsoft.com/office/drawing/2014/main" id="{1C95ED67-B82A-41B3-B7E4-98C2CCD0E601}"/>
                </a:ext>
              </a:extLst>
            </p:cNvPr>
            <p:cNvSpPr txBox="1"/>
            <p:nvPr/>
          </p:nvSpPr>
          <p:spPr>
            <a:xfrm>
              <a:off x="719879" y="5708563"/>
              <a:ext cx="854043" cy="292642"/>
            </a:xfrm>
            <a:prstGeom prst="rect">
              <a:avLst/>
            </a:prstGeom>
            <a:noFill/>
          </p:spPr>
          <p:txBody>
            <a:bodyPr wrap="none" rtlCol="0">
              <a:spAutoFit/>
            </a:bodyPr>
            <a:lstStyle/>
            <a:p>
              <a:pPr algn="r"/>
              <a:r>
                <a:rPr lang="en-US" sz="1200" dirty="0">
                  <a:solidFill>
                    <a:schemeClr val="accent1"/>
                  </a:solidFill>
                </a:rPr>
                <a:t>Chemo</a:t>
              </a:r>
              <a:endParaRPr lang="en-GB" sz="1200" dirty="0">
                <a:solidFill>
                  <a:schemeClr val="accent1"/>
                </a:solidFill>
              </a:endParaRPr>
            </a:p>
          </p:txBody>
        </p:sp>
        <p:cxnSp>
          <p:nvCxnSpPr>
            <p:cNvPr id="10" name="Straight Connector 9">
              <a:extLst>
                <a:ext uri="{FF2B5EF4-FFF2-40B4-BE49-F238E27FC236}">
                  <a16:creationId xmlns:a16="http://schemas.microsoft.com/office/drawing/2014/main" id="{59EA9679-6ADE-4464-B12D-A5AA2ED462AC}"/>
                </a:ext>
              </a:extLst>
            </p:cNvPr>
            <p:cNvCxnSpPr/>
            <p:nvPr/>
          </p:nvCxnSpPr>
          <p:spPr>
            <a:xfrm flipV="1">
              <a:off x="3207779" y="3304167"/>
              <a:ext cx="0" cy="152171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FDE9255-7490-4AC1-9454-197FB890A5ED}"/>
                </a:ext>
              </a:extLst>
            </p:cNvPr>
            <p:cNvCxnSpPr>
              <a:cxnSpLocks/>
            </p:cNvCxnSpPr>
            <p:nvPr/>
          </p:nvCxnSpPr>
          <p:spPr>
            <a:xfrm flipV="1">
              <a:off x="4653868" y="3886655"/>
              <a:ext cx="0" cy="93922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18C502F-7478-4EA6-8734-C59262ED360F}"/>
                </a:ext>
              </a:extLst>
            </p:cNvPr>
            <p:cNvCxnSpPr>
              <a:cxnSpLocks/>
            </p:cNvCxnSpPr>
            <p:nvPr/>
          </p:nvCxnSpPr>
          <p:spPr>
            <a:xfrm flipV="1">
              <a:off x="6099957" y="4356269"/>
              <a:ext cx="0" cy="56978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33D45D-2DDC-4759-BAF3-7EBFAF89ECD6}"/>
                </a:ext>
              </a:extLst>
            </p:cNvPr>
            <p:cNvSpPr txBox="1"/>
            <p:nvPr/>
          </p:nvSpPr>
          <p:spPr>
            <a:xfrm>
              <a:off x="3004329" y="2881561"/>
              <a:ext cx="749103" cy="357674"/>
            </a:xfrm>
            <a:prstGeom prst="rect">
              <a:avLst/>
            </a:prstGeom>
            <a:noFill/>
          </p:spPr>
          <p:txBody>
            <a:bodyPr wrap="none" rtlCol="0">
              <a:spAutoFit/>
            </a:bodyPr>
            <a:lstStyle/>
            <a:p>
              <a:pPr algn="ctr"/>
              <a:r>
                <a:rPr lang="en-US" sz="1600" dirty="0">
                  <a:solidFill>
                    <a:srgbClr val="FF6600"/>
                  </a:solidFill>
                </a:rPr>
                <a:t>68%</a:t>
              </a:r>
              <a:endParaRPr lang="en-GB" sz="1600" dirty="0">
                <a:solidFill>
                  <a:srgbClr val="FF6600"/>
                </a:solidFill>
              </a:endParaRPr>
            </a:p>
          </p:txBody>
        </p:sp>
        <p:sp>
          <p:nvSpPr>
            <p:cNvPr id="113" name="TextBox 112">
              <a:extLst>
                <a:ext uri="{FF2B5EF4-FFF2-40B4-BE49-F238E27FC236}">
                  <a16:creationId xmlns:a16="http://schemas.microsoft.com/office/drawing/2014/main" id="{86810E41-21B5-4A65-BEE3-38A16B0337F0}"/>
                </a:ext>
              </a:extLst>
            </p:cNvPr>
            <p:cNvSpPr txBox="1"/>
            <p:nvPr/>
          </p:nvSpPr>
          <p:spPr>
            <a:xfrm>
              <a:off x="4404937" y="3454571"/>
              <a:ext cx="749103" cy="357674"/>
            </a:xfrm>
            <a:prstGeom prst="rect">
              <a:avLst/>
            </a:prstGeom>
            <a:noFill/>
          </p:spPr>
          <p:txBody>
            <a:bodyPr wrap="none" rtlCol="0">
              <a:spAutoFit/>
            </a:bodyPr>
            <a:lstStyle/>
            <a:p>
              <a:pPr algn="ctr"/>
              <a:r>
                <a:rPr lang="en-US" sz="1600" dirty="0">
                  <a:solidFill>
                    <a:srgbClr val="FF6600"/>
                  </a:solidFill>
                </a:rPr>
                <a:t>41%</a:t>
              </a:r>
              <a:endParaRPr lang="en-GB" sz="1600" dirty="0">
                <a:solidFill>
                  <a:srgbClr val="FF6600"/>
                </a:solidFill>
              </a:endParaRPr>
            </a:p>
          </p:txBody>
        </p:sp>
        <p:sp>
          <p:nvSpPr>
            <p:cNvPr id="115" name="TextBox 114">
              <a:extLst>
                <a:ext uri="{FF2B5EF4-FFF2-40B4-BE49-F238E27FC236}">
                  <a16:creationId xmlns:a16="http://schemas.microsoft.com/office/drawing/2014/main" id="{0BADBF0B-4932-409F-9CA0-C2262CAD5541}"/>
                </a:ext>
              </a:extLst>
            </p:cNvPr>
            <p:cNvSpPr txBox="1"/>
            <p:nvPr/>
          </p:nvSpPr>
          <p:spPr>
            <a:xfrm>
              <a:off x="5735211" y="3836663"/>
              <a:ext cx="749103" cy="357674"/>
            </a:xfrm>
            <a:prstGeom prst="rect">
              <a:avLst/>
            </a:prstGeom>
            <a:noFill/>
          </p:spPr>
          <p:txBody>
            <a:bodyPr wrap="none" rtlCol="0">
              <a:spAutoFit/>
            </a:bodyPr>
            <a:lstStyle/>
            <a:p>
              <a:pPr algn="ctr"/>
              <a:r>
                <a:rPr lang="en-US" sz="1600" dirty="0">
                  <a:solidFill>
                    <a:srgbClr val="FF6600"/>
                  </a:solidFill>
                </a:rPr>
                <a:t>23%</a:t>
              </a:r>
              <a:endParaRPr lang="en-GB" sz="1600" dirty="0">
                <a:solidFill>
                  <a:srgbClr val="FF6600"/>
                </a:solidFill>
              </a:endParaRPr>
            </a:p>
          </p:txBody>
        </p:sp>
        <p:sp>
          <p:nvSpPr>
            <p:cNvPr id="141" name="TextBox 140">
              <a:extLst>
                <a:ext uri="{FF2B5EF4-FFF2-40B4-BE49-F238E27FC236}">
                  <a16:creationId xmlns:a16="http://schemas.microsoft.com/office/drawing/2014/main" id="{8432E571-0B57-43F7-8C81-D634069BA2C4}"/>
                </a:ext>
              </a:extLst>
            </p:cNvPr>
            <p:cNvSpPr txBox="1"/>
            <p:nvPr/>
          </p:nvSpPr>
          <p:spPr>
            <a:xfrm>
              <a:off x="2503078" y="3577382"/>
              <a:ext cx="749103" cy="357674"/>
            </a:xfrm>
            <a:prstGeom prst="rect">
              <a:avLst/>
            </a:prstGeom>
            <a:noFill/>
          </p:spPr>
          <p:txBody>
            <a:bodyPr wrap="none" rtlCol="0">
              <a:spAutoFit/>
            </a:bodyPr>
            <a:lstStyle/>
            <a:p>
              <a:pPr algn="ctr"/>
              <a:r>
                <a:rPr lang="en-US" sz="1600" dirty="0">
                  <a:solidFill>
                    <a:schemeClr val="accent1"/>
                  </a:solidFill>
                </a:rPr>
                <a:t>58%</a:t>
              </a:r>
              <a:endParaRPr lang="en-GB" sz="1600" dirty="0">
                <a:solidFill>
                  <a:schemeClr val="accent1"/>
                </a:solidFill>
              </a:endParaRPr>
            </a:p>
          </p:txBody>
        </p:sp>
        <p:sp>
          <p:nvSpPr>
            <p:cNvPr id="142" name="TextBox 141">
              <a:extLst>
                <a:ext uri="{FF2B5EF4-FFF2-40B4-BE49-F238E27FC236}">
                  <a16:creationId xmlns:a16="http://schemas.microsoft.com/office/drawing/2014/main" id="{A98FFF0C-F57B-430E-9C54-C58994C8033A}"/>
                </a:ext>
              </a:extLst>
            </p:cNvPr>
            <p:cNvSpPr txBox="1"/>
            <p:nvPr/>
          </p:nvSpPr>
          <p:spPr>
            <a:xfrm>
              <a:off x="3903686" y="4150392"/>
              <a:ext cx="749103" cy="357674"/>
            </a:xfrm>
            <a:prstGeom prst="rect">
              <a:avLst/>
            </a:prstGeom>
            <a:noFill/>
          </p:spPr>
          <p:txBody>
            <a:bodyPr wrap="none" rtlCol="0">
              <a:spAutoFit/>
            </a:bodyPr>
            <a:lstStyle/>
            <a:p>
              <a:pPr algn="ctr"/>
              <a:r>
                <a:rPr lang="en-US" sz="1600" dirty="0">
                  <a:solidFill>
                    <a:schemeClr val="accent1"/>
                  </a:solidFill>
                </a:rPr>
                <a:t>27%</a:t>
              </a:r>
              <a:endParaRPr lang="en-GB" sz="1600" dirty="0">
                <a:solidFill>
                  <a:schemeClr val="accent1"/>
                </a:solidFill>
              </a:endParaRPr>
            </a:p>
          </p:txBody>
        </p:sp>
        <p:sp>
          <p:nvSpPr>
            <p:cNvPr id="143" name="TextBox 142">
              <a:extLst>
                <a:ext uri="{FF2B5EF4-FFF2-40B4-BE49-F238E27FC236}">
                  <a16:creationId xmlns:a16="http://schemas.microsoft.com/office/drawing/2014/main" id="{B842FB61-ED84-4CEA-97D1-D23360D3F23A}"/>
                </a:ext>
              </a:extLst>
            </p:cNvPr>
            <p:cNvSpPr txBox="1"/>
            <p:nvPr/>
          </p:nvSpPr>
          <p:spPr>
            <a:xfrm>
              <a:off x="5233960" y="4532484"/>
              <a:ext cx="749103" cy="357674"/>
            </a:xfrm>
            <a:prstGeom prst="rect">
              <a:avLst/>
            </a:prstGeom>
            <a:noFill/>
          </p:spPr>
          <p:txBody>
            <a:bodyPr wrap="none" rtlCol="0">
              <a:spAutoFit/>
            </a:bodyPr>
            <a:lstStyle/>
            <a:p>
              <a:pPr algn="ctr"/>
              <a:r>
                <a:rPr lang="en-US" sz="1600" dirty="0">
                  <a:solidFill>
                    <a:schemeClr val="accent1"/>
                  </a:solidFill>
                </a:rPr>
                <a:t>15%</a:t>
              </a:r>
              <a:endParaRPr lang="en-GB" sz="1600" dirty="0">
                <a:solidFill>
                  <a:schemeClr val="accent1"/>
                </a:solidFill>
              </a:endParaRPr>
            </a:p>
          </p:txBody>
        </p:sp>
        <p:grpSp>
          <p:nvGrpSpPr>
            <p:cNvPr id="168" name="Group 167">
              <a:extLst>
                <a:ext uri="{FF2B5EF4-FFF2-40B4-BE49-F238E27FC236}">
                  <a16:creationId xmlns:a16="http://schemas.microsoft.com/office/drawing/2014/main" id="{23D1323A-E00A-41F7-B535-C81B2032ED85}"/>
                </a:ext>
              </a:extLst>
            </p:cNvPr>
            <p:cNvGrpSpPr/>
            <p:nvPr/>
          </p:nvGrpSpPr>
          <p:grpSpPr>
            <a:xfrm>
              <a:off x="1733760" y="2507684"/>
              <a:ext cx="6353177" cy="2027262"/>
              <a:chOff x="2179403" y="2185987"/>
              <a:chExt cx="7839086" cy="2489263"/>
            </a:xfrm>
          </p:grpSpPr>
          <p:sp>
            <p:nvSpPr>
              <p:cNvPr id="17" name="Freeform: Shape 16">
                <a:extLst>
                  <a:ext uri="{FF2B5EF4-FFF2-40B4-BE49-F238E27FC236}">
                    <a16:creationId xmlns:a16="http://schemas.microsoft.com/office/drawing/2014/main" id="{4FE7D9F8-2D8B-47DF-A0F1-146BED5A5C3B}"/>
                  </a:ext>
                </a:extLst>
              </p:cNvPr>
              <p:cNvSpPr/>
              <p:nvPr/>
            </p:nvSpPr>
            <p:spPr>
              <a:xfrm>
                <a:off x="2179403" y="2243137"/>
                <a:ext cx="7829818" cy="2367924"/>
              </a:xfrm>
              <a:custGeom>
                <a:avLst/>
                <a:gdLst>
                  <a:gd name="connsiteX0" fmla="*/ 7829818 w 7829818"/>
                  <a:gd name="connsiteY0" fmla="*/ 2367924 h 2367924"/>
                  <a:gd name="connsiteX1" fmla="*/ 7057160 w 7829818"/>
                  <a:gd name="connsiteY1" fmla="*/ 2367924 h 2367924"/>
                  <a:gd name="connsiteX2" fmla="*/ 7057160 w 7829818"/>
                  <a:gd name="connsiteY2" fmla="*/ 2324633 h 2367924"/>
                  <a:gd name="connsiteX3" fmla="*/ 6630869 w 7829818"/>
                  <a:gd name="connsiteY3" fmla="*/ 2324633 h 2367924"/>
                  <a:gd name="connsiteX4" fmla="*/ 6630869 w 7829818"/>
                  <a:gd name="connsiteY4" fmla="*/ 2264683 h 2367924"/>
                  <a:gd name="connsiteX5" fmla="*/ 6234543 w 7829818"/>
                  <a:gd name="connsiteY5" fmla="*/ 2264683 h 2367924"/>
                  <a:gd name="connsiteX6" fmla="*/ 6234543 w 7829818"/>
                  <a:gd name="connsiteY6" fmla="*/ 2251367 h 2367924"/>
                  <a:gd name="connsiteX7" fmla="*/ 6141293 w 7829818"/>
                  <a:gd name="connsiteY7" fmla="*/ 2251367 h 2367924"/>
                  <a:gd name="connsiteX8" fmla="*/ 6141293 w 7829818"/>
                  <a:gd name="connsiteY8" fmla="*/ 2228050 h 2367924"/>
                  <a:gd name="connsiteX9" fmla="*/ 6101326 w 7829818"/>
                  <a:gd name="connsiteY9" fmla="*/ 2228050 h 2367924"/>
                  <a:gd name="connsiteX10" fmla="*/ 6101326 w 7829818"/>
                  <a:gd name="connsiteY10" fmla="*/ 2211400 h 2367924"/>
                  <a:gd name="connsiteX11" fmla="*/ 5898177 w 7829818"/>
                  <a:gd name="connsiteY11" fmla="*/ 2211400 h 2367924"/>
                  <a:gd name="connsiteX12" fmla="*/ 5898177 w 7829818"/>
                  <a:gd name="connsiteY12" fmla="*/ 2178091 h 2367924"/>
                  <a:gd name="connsiteX13" fmla="*/ 5188793 w 7829818"/>
                  <a:gd name="connsiteY13" fmla="*/ 2178091 h 2367924"/>
                  <a:gd name="connsiteX14" fmla="*/ 5188793 w 7829818"/>
                  <a:gd name="connsiteY14" fmla="*/ 2144792 h 2367924"/>
                  <a:gd name="connsiteX15" fmla="*/ 5148826 w 7829818"/>
                  <a:gd name="connsiteY15" fmla="*/ 2144792 h 2367924"/>
                  <a:gd name="connsiteX16" fmla="*/ 5148826 w 7829818"/>
                  <a:gd name="connsiteY16" fmla="*/ 2124808 h 2367924"/>
                  <a:gd name="connsiteX17" fmla="*/ 5008952 w 7829818"/>
                  <a:gd name="connsiteY17" fmla="*/ 2124808 h 2367924"/>
                  <a:gd name="connsiteX18" fmla="*/ 5008952 w 7829818"/>
                  <a:gd name="connsiteY18" fmla="*/ 2074849 h 2367924"/>
                  <a:gd name="connsiteX19" fmla="*/ 4755844 w 7829818"/>
                  <a:gd name="connsiteY19" fmla="*/ 2074849 h 2367924"/>
                  <a:gd name="connsiteX20" fmla="*/ 4755844 w 7829818"/>
                  <a:gd name="connsiteY20" fmla="*/ 2038216 h 2367924"/>
                  <a:gd name="connsiteX21" fmla="*/ 4605968 w 7829818"/>
                  <a:gd name="connsiteY21" fmla="*/ 2038216 h 2367924"/>
                  <a:gd name="connsiteX22" fmla="*/ 4605968 w 7829818"/>
                  <a:gd name="connsiteY22" fmla="*/ 2011575 h 2367924"/>
                  <a:gd name="connsiteX23" fmla="*/ 4529368 w 7829818"/>
                  <a:gd name="connsiteY23" fmla="*/ 2011575 h 2367924"/>
                  <a:gd name="connsiteX24" fmla="*/ 4529368 w 7829818"/>
                  <a:gd name="connsiteY24" fmla="*/ 1988258 h 2367924"/>
                  <a:gd name="connsiteX25" fmla="*/ 4506060 w 7829818"/>
                  <a:gd name="connsiteY25" fmla="*/ 1988258 h 2367924"/>
                  <a:gd name="connsiteX26" fmla="*/ 4506060 w 7829818"/>
                  <a:gd name="connsiteY26" fmla="*/ 1961616 h 2367924"/>
                  <a:gd name="connsiteX27" fmla="*/ 4356184 w 7829818"/>
                  <a:gd name="connsiteY27" fmla="*/ 1961616 h 2367924"/>
                  <a:gd name="connsiteX28" fmla="*/ 4356184 w 7829818"/>
                  <a:gd name="connsiteY28" fmla="*/ 1938309 h 2367924"/>
                  <a:gd name="connsiteX29" fmla="*/ 4259610 w 7829818"/>
                  <a:gd name="connsiteY29" fmla="*/ 1938309 h 2367924"/>
                  <a:gd name="connsiteX30" fmla="*/ 4259610 w 7829818"/>
                  <a:gd name="connsiteY30" fmla="*/ 1888350 h 2367924"/>
                  <a:gd name="connsiteX31" fmla="*/ 4099743 w 7829818"/>
                  <a:gd name="connsiteY31" fmla="*/ 1888350 h 2367924"/>
                  <a:gd name="connsiteX32" fmla="*/ 4099743 w 7829818"/>
                  <a:gd name="connsiteY32" fmla="*/ 1861709 h 2367924"/>
                  <a:gd name="connsiteX33" fmla="*/ 4013160 w 7829818"/>
                  <a:gd name="connsiteY33" fmla="*/ 1861709 h 2367924"/>
                  <a:gd name="connsiteX34" fmla="*/ 4013160 w 7829818"/>
                  <a:gd name="connsiteY34" fmla="*/ 1831733 h 2367924"/>
                  <a:gd name="connsiteX35" fmla="*/ 3966526 w 7829818"/>
                  <a:gd name="connsiteY35" fmla="*/ 1831733 h 2367924"/>
                  <a:gd name="connsiteX36" fmla="*/ 3966526 w 7829818"/>
                  <a:gd name="connsiteY36" fmla="*/ 1798425 h 2367924"/>
                  <a:gd name="connsiteX37" fmla="*/ 3906585 w 7829818"/>
                  <a:gd name="connsiteY37" fmla="*/ 1798425 h 2367924"/>
                  <a:gd name="connsiteX38" fmla="*/ 3906585 w 7829818"/>
                  <a:gd name="connsiteY38" fmla="*/ 1771783 h 2367924"/>
                  <a:gd name="connsiteX39" fmla="*/ 3863285 w 7829818"/>
                  <a:gd name="connsiteY39" fmla="*/ 1771783 h 2367924"/>
                  <a:gd name="connsiteX40" fmla="*/ 3863285 w 7829818"/>
                  <a:gd name="connsiteY40" fmla="*/ 1761791 h 2367924"/>
                  <a:gd name="connsiteX41" fmla="*/ 3810002 w 7829818"/>
                  <a:gd name="connsiteY41" fmla="*/ 1761791 h 2367924"/>
                  <a:gd name="connsiteX42" fmla="*/ 3810002 w 7829818"/>
                  <a:gd name="connsiteY42" fmla="*/ 1721824 h 2367924"/>
                  <a:gd name="connsiteX43" fmla="*/ 3736735 w 7829818"/>
                  <a:gd name="connsiteY43" fmla="*/ 1721824 h 2367924"/>
                  <a:gd name="connsiteX44" fmla="*/ 3736735 w 7829818"/>
                  <a:gd name="connsiteY44" fmla="*/ 1701841 h 2367924"/>
                  <a:gd name="connsiteX45" fmla="*/ 3686777 w 7829818"/>
                  <a:gd name="connsiteY45" fmla="*/ 1701841 h 2367924"/>
                  <a:gd name="connsiteX46" fmla="*/ 3686777 w 7829818"/>
                  <a:gd name="connsiteY46" fmla="*/ 1681857 h 2367924"/>
                  <a:gd name="connsiteX47" fmla="*/ 3570210 w 7829818"/>
                  <a:gd name="connsiteY47" fmla="*/ 1681857 h 2367924"/>
                  <a:gd name="connsiteX48" fmla="*/ 3570210 w 7829818"/>
                  <a:gd name="connsiteY48" fmla="*/ 1658550 h 2367924"/>
                  <a:gd name="connsiteX49" fmla="*/ 3440327 w 7829818"/>
                  <a:gd name="connsiteY49" fmla="*/ 1658550 h 2367924"/>
                  <a:gd name="connsiteX50" fmla="*/ 3440327 w 7829818"/>
                  <a:gd name="connsiteY50" fmla="*/ 1641900 h 2367924"/>
                  <a:gd name="connsiteX51" fmla="*/ 3313768 w 7829818"/>
                  <a:gd name="connsiteY51" fmla="*/ 1641900 h 2367924"/>
                  <a:gd name="connsiteX52" fmla="*/ 3313768 w 7829818"/>
                  <a:gd name="connsiteY52" fmla="*/ 1618583 h 2367924"/>
                  <a:gd name="connsiteX53" fmla="*/ 3257152 w 7829818"/>
                  <a:gd name="connsiteY53" fmla="*/ 1618583 h 2367924"/>
                  <a:gd name="connsiteX54" fmla="*/ 3257152 w 7829818"/>
                  <a:gd name="connsiteY54" fmla="*/ 1588608 h 2367924"/>
                  <a:gd name="connsiteX55" fmla="*/ 3163902 w 7829818"/>
                  <a:gd name="connsiteY55" fmla="*/ 1588608 h 2367924"/>
                  <a:gd name="connsiteX56" fmla="*/ 3163902 w 7829818"/>
                  <a:gd name="connsiteY56" fmla="*/ 1555308 h 2367924"/>
                  <a:gd name="connsiteX57" fmla="*/ 3070643 w 7829818"/>
                  <a:gd name="connsiteY57" fmla="*/ 1555308 h 2367924"/>
                  <a:gd name="connsiteX58" fmla="*/ 3070643 w 7829818"/>
                  <a:gd name="connsiteY58" fmla="*/ 1518675 h 2367924"/>
                  <a:gd name="connsiteX59" fmla="*/ 2950751 w 7829818"/>
                  <a:gd name="connsiteY59" fmla="*/ 1518675 h 2367924"/>
                  <a:gd name="connsiteX60" fmla="*/ 2950751 w 7829818"/>
                  <a:gd name="connsiteY60" fmla="*/ 1488700 h 2367924"/>
                  <a:gd name="connsiteX61" fmla="*/ 2870818 w 7829818"/>
                  <a:gd name="connsiteY61" fmla="*/ 1488700 h 2367924"/>
                  <a:gd name="connsiteX62" fmla="*/ 2870818 w 7829818"/>
                  <a:gd name="connsiteY62" fmla="*/ 1455391 h 2367924"/>
                  <a:gd name="connsiteX63" fmla="*/ 2820869 w 7829818"/>
                  <a:gd name="connsiteY63" fmla="*/ 1455391 h 2367924"/>
                  <a:gd name="connsiteX64" fmla="*/ 2820869 w 7829818"/>
                  <a:gd name="connsiteY64" fmla="*/ 1425416 h 2367924"/>
                  <a:gd name="connsiteX65" fmla="*/ 2720951 w 7829818"/>
                  <a:gd name="connsiteY65" fmla="*/ 1425416 h 2367924"/>
                  <a:gd name="connsiteX66" fmla="*/ 2720951 w 7829818"/>
                  <a:gd name="connsiteY66" fmla="*/ 1392117 h 2367924"/>
                  <a:gd name="connsiteX67" fmla="*/ 2704302 w 7829818"/>
                  <a:gd name="connsiteY67" fmla="*/ 1392117 h 2367924"/>
                  <a:gd name="connsiteX68" fmla="*/ 2704302 w 7829818"/>
                  <a:gd name="connsiteY68" fmla="*/ 1355483 h 2367924"/>
                  <a:gd name="connsiteX69" fmla="*/ 2631035 w 7829818"/>
                  <a:gd name="connsiteY69" fmla="*/ 1355483 h 2367924"/>
                  <a:gd name="connsiteX70" fmla="*/ 2631035 w 7829818"/>
                  <a:gd name="connsiteY70" fmla="*/ 1315516 h 2367924"/>
                  <a:gd name="connsiteX71" fmla="*/ 2574419 w 7829818"/>
                  <a:gd name="connsiteY71" fmla="*/ 1315516 h 2367924"/>
                  <a:gd name="connsiteX72" fmla="*/ 2574419 w 7829818"/>
                  <a:gd name="connsiteY72" fmla="*/ 1265558 h 2367924"/>
                  <a:gd name="connsiteX73" fmla="*/ 2537776 w 7829818"/>
                  <a:gd name="connsiteY73" fmla="*/ 1265558 h 2367924"/>
                  <a:gd name="connsiteX74" fmla="*/ 2537776 w 7829818"/>
                  <a:gd name="connsiteY74" fmla="*/ 1222267 h 2367924"/>
                  <a:gd name="connsiteX75" fmla="*/ 2444526 w 7829818"/>
                  <a:gd name="connsiteY75" fmla="*/ 1222267 h 2367924"/>
                  <a:gd name="connsiteX76" fmla="*/ 2444526 w 7829818"/>
                  <a:gd name="connsiteY76" fmla="*/ 1168974 h 2367924"/>
                  <a:gd name="connsiteX77" fmla="*/ 2367926 w 7829818"/>
                  <a:gd name="connsiteY77" fmla="*/ 1168974 h 2367924"/>
                  <a:gd name="connsiteX78" fmla="*/ 2367926 w 7829818"/>
                  <a:gd name="connsiteY78" fmla="*/ 1152325 h 2367924"/>
                  <a:gd name="connsiteX79" fmla="*/ 2347943 w 7829818"/>
                  <a:gd name="connsiteY79" fmla="*/ 1152325 h 2367924"/>
                  <a:gd name="connsiteX80" fmla="*/ 2347943 w 7829818"/>
                  <a:gd name="connsiteY80" fmla="*/ 1129017 h 2367924"/>
                  <a:gd name="connsiteX81" fmla="*/ 2171435 w 7829818"/>
                  <a:gd name="connsiteY81" fmla="*/ 1129017 h 2367924"/>
                  <a:gd name="connsiteX82" fmla="*/ 2171435 w 7829818"/>
                  <a:gd name="connsiteY82" fmla="*/ 1079058 h 2367924"/>
                  <a:gd name="connsiteX83" fmla="*/ 2121476 w 7829818"/>
                  <a:gd name="connsiteY83" fmla="*/ 1079058 h 2367924"/>
                  <a:gd name="connsiteX84" fmla="*/ 2121476 w 7829818"/>
                  <a:gd name="connsiteY84" fmla="*/ 1055741 h 2367924"/>
                  <a:gd name="connsiteX85" fmla="*/ 2078185 w 7829818"/>
                  <a:gd name="connsiteY85" fmla="*/ 1055741 h 2367924"/>
                  <a:gd name="connsiteX86" fmla="*/ 2078185 w 7829818"/>
                  <a:gd name="connsiteY86" fmla="*/ 1005783 h 2367924"/>
                  <a:gd name="connsiteX87" fmla="*/ 1994918 w 7829818"/>
                  <a:gd name="connsiteY87" fmla="*/ 1005783 h 2367924"/>
                  <a:gd name="connsiteX88" fmla="*/ 1994918 w 7829818"/>
                  <a:gd name="connsiteY88" fmla="*/ 979141 h 2367924"/>
                  <a:gd name="connsiteX89" fmla="*/ 1941635 w 7829818"/>
                  <a:gd name="connsiteY89" fmla="*/ 979141 h 2367924"/>
                  <a:gd name="connsiteX90" fmla="*/ 1941635 w 7829818"/>
                  <a:gd name="connsiteY90" fmla="*/ 949166 h 2367924"/>
                  <a:gd name="connsiteX91" fmla="*/ 1835060 w 7829818"/>
                  <a:gd name="connsiteY91" fmla="*/ 949166 h 2367924"/>
                  <a:gd name="connsiteX92" fmla="*/ 1835060 w 7829818"/>
                  <a:gd name="connsiteY92" fmla="*/ 909209 h 2367924"/>
                  <a:gd name="connsiteX93" fmla="*/ 1771785 w 7829818"/>
                  <a:gd name="connsiteY93" fmla="*/ 909209 h 2367924"/>
                  <a:gd name="connsiteX94" fmla="*/ 1771785 w 7829818"/>
                  <a:gd name="connsiteY94" fmla="*/ 875901 h 2367924"/>
                  <a:gd name="connsiteX95" fmla="*/ 1745144 w 7829818"/>
                  <a:gd name="connsiteY95" fmla="*/ 875901 h 2367924"/>
                  <a:gd name="connsiteX96" fmla="*/ 1745144 w 7829818"/>
                  <a:gd name="connsiteY96" fmla="*/ 859248 h 2367924"/>
                  <a:gd name="connsiteX97" fmla="*/ 1668543 w 7829818"/>
                  <a:gd name="connsiteY97" fmla="*/ 859248 h 2367924"/>
                  <a:gd name="connsiteX98" fmla="*/ 1668543 w 7829818"/>
                  <a:gd name="connsiteY98" fmla="*/ 832605 h 2367924"/>
                  <a:gd name="connsiteX99" fmla="*/ 1608593 w 7829818"/>
                  <a:gd name="connsiteY99" fmla="*/ 832605 h 2367924"/>
                  <a:gd name="connsiteX100" fmla="*/ 1608593 w 7829818"/>
                  <a:gd name="connsiteY100" fmla="*/ 795971 h 2367924"/>
                  <a:gd name="connsiteX101" fmla="*/ 1555310 w 7829818"/>
                  <a:gd name="connsiteY101" fmla="*/ 795971 h 2367924"/>
                  <a:gd name="connsiteX102" fmla="*/ 1555310 w 7829818"/>
                  <a:gd name="connsiteY102" fmla="*/ 782649 h 2367924"/>
                  <a:gd name="connsiteX103" fmla="*/ 1502018 w 7829818"/>
                  <a:gd name="connsiteY103" fmla="*/ 782649 h 2367924"/>
                  <a:gd name="connsiteX104" fmla="*/ 1502018 w 7829818"/>
                  <a:gd name="connsiteY104" fmla="*/ 736023 h 2367924"/>
                  <a:gd name="connsiteX105" fmla="*/ 1395443 w 7829818"/>
                  <a:gd name="connsiteY105" fmla="*/ 736023 h 2367924"/>
                  <a:gd name="connsiteX106" fmla="*/ 1395443 w 7829818"/>
                  <a:gd name="connsiteY106" fmla="*/ 709380 h 2367924"/>
                  <a:gd name="connsiteX107" fmla="*/ 1358810 w 7829818"/>
                  <a:gd name="connsiteY107" fmla="*/ 709380 h 2367924"/>
                  <a:gd name="connsiteX108" fmla="*/ 1358810 w 7829818"/>
                  <a:gd name="connsiteY108" fmla="*/ 672745 h 2367924"/>
                  <a:gd name="connsiteX109" fmla="*/ 1308851 w 7829818"/>
                  <a:gd name="connsiteY109" fmla="*/ 672745 h 2367924"/>
                  <a:gd name="connsiteX110" fmla="*/ 1308851 w 7829818"/>
                  <a:gd name="connsiteY110" fmla="*/ 649431 h 2367924"/>
                  <a:gd name="connsiteX111" fmla="*/ 1252234 w 7829818"/>
                  <a:gd name="connsiteY111" fmla="*/ 649431 h 2367924"/>
                  <a:gd name="connsiteX112" fmla="*/ 1252234 w 7829818"/>
                  <a:gd name="connsiteY112" fmla="*/ 639440 h 2367924"/>
                  <a:gd name="connsiteX113" fmla="*/ 1195618 w 7829818"/>
                  <a:gd name="connsiteY113" fmla="*/ 639440 h 2367924"/>
                  <a:gd name="connsiteX114" fmla="*/ 1195618 w 7829818"/>
                  <a:gd name="connsiteY114" fmla="*/ 592815 h 2367924"/>
                  <a:gd name="connsiteX115" fmla="*/ 1168976 w 7829818"/>
                  <a:gd name="connsiteY115" fmla="*/ 592815 h 2367924"/>
                  <a:gd name="connsiteX116" fmla="*/ 1168976 w 7829818"/>
                  <a:gd name="connsiteY116" fmla="*/ 552850 h 2367924"/>
                  <a:gd name="connsiteX117" fmla="*/ 1105702 w 7829818"/>
                  <a:gd name="connsiteY117" fmla="*/ 552850 h 2367924"/>
                  <a:gd name="connsiteX118" fmla="*/ 1105702 w 7829818"/>
                  <a:gd name="connsiteY118" fmla="*/ 516216 h 2367924"/>
                  <a:gd name="connsiteX119" fmla="*/ 1005784 w 7829818"/>
                  <a:gd name="connsiteY119" fmla="*/ 516216 h 2367924"/>
                  <a:gd name="connsiteX120" fmla="*/ 1005784 w 7829818"/>
                  <a:gd name="connsiteY120" fmla="*/ 486241 h 2367924"/>
                  <a:gd name="connsiteX121" fmla="*/ 935848 w 7829818"/>
                  <a:gd name="connsiteY121" fmla="*/ 486241 h 2367924"/>
                  <a:gd name="connsiteX122" fmla="*/ 935848 w 7829818"/>
                  <a:gd name="connsiteY122" fmla="*/ 459598 h 2367924"/>
                  <a:gd name="connsiteX123" fmla="*/ 902544 w 7829818"/>
                  <a:gd name="connsiteY123" fmla="*/ 459598 h 2367924"/>
                  <a:gd name="connsiteX124" fmla="*/ 902544 w 7829818"/>
                  <a:gd name="connsiteY124" fmla="*/ 429624 h 2367924"/>
                  <a:gd name="connsiteX125" fmla="*/ 852587 w 7829818"/>
                  <a:gd name="connsiteY125" fmla="*/ 429624 h 2367924"/>
                  <a:gd name="connsiteX126" fmla="*/ 852587 w 7829818"/>
                  <a:gd name="connsiteY126" fmla="*/ 406311 h 2367924"/>
                  <a:gd name="connsiteX127" fmla="*/ 756006 w 7829818"/>
                  <a:gd name="connsiteY127" fmla="*/ 406311 h 2367924"/>
                  <a:gd name="connsiteX128" fmla="*/ 756006 w 7829818"/>
                  <a:gd name="connsiteY128" fmla="*/ 379668 h 2367924"/>
                  <a:gd name="connsiteX129" fmla="*/ 719371 w 7829818"/>
                  <a:gd name="connsiteY129" fmla="*/ 379668 h 2367924"/>
                  <a:gd name="connsiteX130" fmla="*/ 719371 w 7829818"/>
                  <a:gd name="connsiteY130" fmla="*/ 349694 h 2367924"/>
                  <a:gd name="connsiteX131" fmla="*/ 619458 w 7829818"/>
                  <a:gd name="connsiteY131" fmla="*/ 349694 h 2367924"/>
                  <a:gd name="connsiteX132" fmla="*/ 619458 w 7829818"/>
                  <a:gd name="connsiteY132" fmla="*/ 313060 h 2367924"/>
                  <a:gd name="connsiteX133" fmla="*/ 576162 w 7829818"/>
                  <a:gd name="connsiteY133" fmla="*/ 313060 h 2367924"/>
                  <a:gd name="connsiteX134" fmla="*/ 576162 w 7829818"/>
                  <a:gd name="connsiteY134" fmla="*/ 296407 h 2367924"/>
                  <a:gd name="connsiteX135" fmla="*/ 529536 w 7829818"/>
                  <a:gd name="connsiteY135" fmla="*/ 296407 h 2367924"/>
                  <a:gd name="connsiteX136" fmla="*/ 529536 w 7829818"/>
                  <a:gd name="connsiteY136" fmla="*/ 263103 h 2367924"/>
                  <a:gd name="connsiteX137" fmla="*/ 402981 w 7829818"/>
                  <a:gd name="connsiteY137" fmla="*/ 263103 h 2367924"/>
                  <a:gd name="connsiteX138" fmla="*/ 402981 w 7829818"/>
                  <a:gd name="connsiteY138" fmla="*/ 219808 h 2367924"/>
                  <a:gd name="connsiteX139" fmla="*/ 373007 w 7829818"/>
                  <a:gd name="connsiteY139" fmla="*/ 219808 h 2367924"/>
                  <a:gd name="connsiteX140" fmla="*/ 373007 w 7829818"/>
                  <a:gd name="connsiteY140" fmla="*/ 186503 h 2367924"/>
                  <a:gd name="connsiteX141" fmla="*/ 309729 w 7829818"/>
                  <a:gd name="connsiteY141" fmla="*/ 186503 h 2367924"/>
                  <a:gd name="connsiteX142" fmla="*/ 309729 w 7829818"/>
                  <a:gd name="connsiteY142" fmla="*/ 156530 h 2367924"/>
                  <a:gd name="connsiteX143" fmla="*/ 276425 w 7829818"/>
                  <a:gd name="connsiteY143" fmla="*/ 156530 h 2367924"/>
                  <a:gd name="connsiteX144" fmla="*/ 276425 w 7829818"/>
                  <a:gd name="connsiteY144" fmla="*/ 103243 h 2367924"/>
                  <a:gd name="connsiteX145" fmla="*/ 223138 w 7829818"/>
                  <a:gd name="connsiteY145" fmla="*/ 103243 h 2367924"/>
                  <a:gd name="connsiteX146" fmla="*/ 223138 w 7829818"/>
                  <a:gd name="connsiteY146" fmla="*/ 76600 h 2367924"/>
                  <a:gd name="connsiteX147" fmla="*/ 159861 w 7829818"/>
                  <a:gd name="connsiteY147" fmla="*/ 76600 h 2367924"/>
                  <a:gd name="connsiteX148" fmla="*/ 159861 w 7829818"/>
                  <a:gd name="connsiteY148" fmla="*/ 36635 h 2367924"/>
                  <a:gd name="connsiteX149" fmla="*/ 136547 w 7829818"/>
                  <a:gd name="connsiteY149" fmla="*/ 36635 h 2367924"/>
                  <a:gd name="connsiteX150" fmla="*/ 136547 w 7829818"/>
                  <a:gd name="connsiteY150" fmla="*/ 0 h 2367924"/>
                  <a:gd name="connsiteX151" fmla="*/ 0 w 7829818"/>
                  <a:gd name="connsiteY151" fmla="*/ 0 h 236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7829818" h="2367924">
                    <a:moveTo>
                      <a:pt x="7829818" y="2367924"/>
                    </a:moveTo>
                    <a:lnTo>
                      <a:pt x="7057160" y="2367924"/>
                    </a:lnTo>
                    <a:lnTo>
                      <a:pt x="7057160" y="2324633"/>
                    </a:lnTo>
                    <a:lnTo>
                      <a:pt x="6630869" y="2324633"/>
                    </a:lnTo>
                    <a:lnTo>
                      <a:pt x="6630869" y="2264683"/>
                    </a:lnTo>
                    <a:lnTo>
                      <a:pt x="6234543" y="2264683"/>
                    </a:lnTo>
                    <a:lnTo>
                      <a:pt x="6234543" y="2251367"/>
                    </a:lnTo>
                    <a:lnTo>
                      <a:pt x="6141293" y="2251367"/>
                    </a:lnTo>
                    <a:lnTo>
                      <a:pt x="6141293" y="2228050"/>
                    </a:lnTo>
                    <a:lnTo>
                      <a:pt x="6101326" y="2228050"/>
                    </a:lnTo>
                    <a:lnTo>
                      <a:pt x="6101326" y="2211400"/>
                    </a:lnTo>
                    <a:lnTo>
                      <a:pt x="5898177" y="2211400"/>
                    </a:lnTo>
                    <a:lnTo>
                      <a:pt x="5898177" y="2178091"/>
                    </a:lnTo>
                    <a:lnTo>
                      <a:pt x="5188793" y="2178091"/>
                    </a:lnTo>
                    <a:lnTo>
                      <a:pt x="5188793" y="2144792"/>
                    </a:lnTo>
                    <a:lnTo>
                      <a:pt x="5148826" y="2144792"/>
                    </a:lnTo>
                    <a:lnTo>
                      <a:pt x="5148826" y="2124808"/>
                    </a:lnTo>
                    <a:lnTo>
                      <a:pt x="5008952" y="2124808"/>
                    </a:lnTo>
                    <a:lnTo>
                      <a:pt x="5008952" y="2074849"/>
                    </a:lnTo>
                    <a:lnTo>
                      <a:pt x="4755844" y="2074849"/>
                    </a:lnTo>
                    <a:lnTo>
                      <a:pt x="4755844" y="2038216"/>
                    </a:lnTo>
                    <a:lnTo>
                      <a:pt x="4605968" y="2038216"/>
                    </a:lnTo>
                    <a:lnTo>
                      <a:pt x="4605968" y="2011575"/>
                    </a:lnTo>
                    <a:lnTo>
                      <a:pt x="4529368" y="2011575"/>
                    </a:lnTo>
                    <a:lnTo>
                      <a:pt x="4529368" y="1988258"/>
                    </a:lnTo>
                    <a:lnTo>
                      <a:pt x="4506060" y="1988258"/>
                    </a:lnTo>
                    <a:lnTo>
                      <a:pt x="4506060" y="1961616"/>
                    </a:lnTo>
                    <a:lnTo>
                      <a:pt x="4356184" y="1961616"/>
                    </a:lnTo>
                    <a:lnTo>
                      <a:pt x="4356184" y="1938309"/>
                    </a:lnTo>
                    <a:lnTo>
                      <a:pt x="4259610" y="1938309"/>
                    </a:lnTo>
                    <a:lnTo>
                      <a:pt x="4259610" y="1888350"/>
                    </a:lnTo>
                    <a:lnTo>
                      <a:pt x="4099743" y="1888350"/>
                    </a:lnTo>
                    <a:lnTo>
                      <a:pt x="4099743" y="1861709"/>
                    </a:lnTo>
                    <a:lnTo>
                      <a:pt x="4013160" y="1861709"/>
                    </a:lnTo>
                    <a:lnTo>
                      <a:pt x="4013160" y="1831733"/>
                    </a:lnTo>
                    <a:lnTo>
                      <a:pt x="3966526" y="1831733"/>
                    </a:lnTo>
                    <a:lnTo>
                      <a:pt x="3966526" y="1798425"/>
                    </a:lnTo>
                    <a:lnTo>
                      <a:pt x="3906585" y="1798425"/>
                    </a:lnTo>
                    <a:lnTo>
                      <a:pt x="3906585" y="1771783"/>
                    </a:lnTo>
                    <a:lnTo>
                      <a:pt x="3863285" y="1771783"/>
                    </a:lnTo>
                    <a:lnTo>
                      <a:pt x="3863285" y="1761791"/>
                    </a:lnTo>
                    <a:lnTo>
                      <a:pt x="3810002" y="1761791"/>
                    </a:lnTo>
                    <a:lnTo>
                      <a:pt x="3810002" y="1721824"/>
                    </a:lnTo>
                    <a:lnTo>
                      <a:pt x="3736735" y="1721824"/>
                    </a:lnTo>
                    <a:lnTo>
                      <a:pt x="3736735" y="1701841"/>
                    </a:lnTo>
                    <a:lnTo>
                      <a:pt x="3686777" y="1701841"/>
                    </a:lnTo>
                    <a:lnTo>
                      <a:pt x="3686777" y="1681857"/>
                    </a:lnTo>
                    <a:lnTo>
                      <a:pt x="3570210" y="1681857"/>
                    </a:lnTo>
                    <a:lnTo>
                      <a:pt x="3570210" y="1658550"/>
                    </a:lnTo>
                    <a:lnTo>
                      <a:pt x="3440327" y="1658550"/>
                    </a:lnTo>
                    <a:lnTo>
                      <a:pt x="3440327" y="1641900"/>
                    </a:lnTo>
                    <a:lnTo>
                      <a:pt x="3313768" y="1641900"/>
                    </a:lnTo>
                    <a:lnTo>
                      <a:pt x="3313768" y="1618583"/>
                    </a:lnTo>
                    <a:lnTo>
                      <a:pt x="3257152" y="1618583"/>
                    </a:lnTo>
                    <a:lnTo>
                      <a:pt x="3257152" y="1588608"/>
                    </a:lnTo>
                    <a:lnTo>
                      <a:pt x="3163902" y="1588608"/>
                    </a:lnTo>
                    <a:lnTo>
                      <a:pt x="3163902" y="1555308"/>
                    </a:lnTo>
                    <a:lnTo>
                      <a:pt x="3070643" y="1555308"/>
                    </a:lnTo>
                    <a:lnTo>
                      <a:pt x="3070643" y="1518675"/>
                    </a:lnTo>
                    <a:lnTo>
                      <a:pt x="2950751" y="1518675"/>
                    </a:lnTo>
                    <a:lnTo>
                      <a:pt x="2950751" y="1488700"/>
                    </a:lnTo>
                    <a:lnTo>
                      <a:pt x="2870818" y="1488700"/>
                    </a:lnTo>
                    <a:lnTo>
                      <a:pt x="2870818" y="1455391"/>
                    </a:lnTo>
                    <a:lnTo>
                      <a:pt x="2820869" y="1455391"/>
                    </a:lnTo>
                    <a:lnTo>
                      <a:pt x="2820869" y="1425416"/>
                    </a:lnTo>
                    <a:lnTo>
                      <a:pt x="2720951" y="1425416"/>
                    </a:lnTo>
                    <a:lnTo>
                      <a:pt x="2720951" y="1392117"/>
                    </a:lnTo>
                    <a:lnTo>
                      <a:pt x="2704302" y="1392117"/>
                    </a:lnTo>
                    <a:lnTo>
                      <a:pt x="2704302" y="1355483"/>
                    </a:lnTo>
                    <a:lnTo>
                      <a:pt x="2631035" y="1355483"/>
                    </a:lnTo>
                    <a:lnTo>
                      <a:pt x="2631035" y="1315516"/>
                    </a:lnTo>
                    <a:lnTo>
                      <a:pt x="2574419" y="1315516"/>
                    </a:lnTo>
                    <a:lnTo>
                      <a:pt x="2574419" y="1265558"/>
                    </a:lnTo>
                    <a:lnTo>
                      <a:pt x="2537776" y="1265558"/>
                    </a:lnTo>
                    <a:lnTo>
                      <a:pt x="2537776" y="1222267"/>
                    </a:lnTo>
                    <a:lnTo>
                      <a:pt x="2444526" y="1222267"/>
                    </a:lnTo>
                    <a:lnTo>
                      <a:pt x="2444526" y="1168974"/>
                    </a:lnTo>
                    <a:lnTo>
                      <a:pt x="2367926" y="1168974"/>
                    </a:lnTo>
                    <a:lnTo>
                      <a:pt x="2367926" y="1152325"/>
                    </a:lnTo>
                    <a:lnTo>
                      <a:pt x="2347943" y="1152325"/>
                    </a:lnTo>
                    <a:lnTo>
                      <a:pt x="2347943" y="1129017"/>
                    </a:lnTo>
                    <a:lnTo>
                      <a:pt x="2171435" y="1129017"/>
                    </a:lnTo>
                    <a:lnTo>
                      <a:pt x="2171435" y="1079058"/>
                    </a:lnTo>
                    <a:lnTo>
                      <a:pt x="2121476" y="1079058"/>
                    </a:lnTo>
                    <a:lnTo>
                      <a:pt x="2121476" y="1055741"/>
                    </a:lnTo>
                    <a:lnTo>
                      <a:pt x="2078185" y="1055741"/>
                    </a:lnTo>
                    <a:lnTo>
                      <a:pt x="2078185" y="1005783"/>
                    </a:lnTo>
                    <a:lnTo>
                      <a:pt x="1994918" y="1005783"/>
                    </a:lnTo>
                    <a:lnTo>
                      <a:pt x="1994918" y="979141"/>
                    </a:lnTo>
                    <a:lnTo>
                      <a:pt x="1941635" y="979141"/>
                    </a:lnTo>
                    <a:lnTo>
                      <a:pt x="1941635" y="949166"/>
                    </a:lnTo>
                    <a:lnTo>
                      <a:pt x="1835060" y="949166"/>
                    </a:lnTo>
                    <a:lnTo>
                      <a:pt x="1835060" y="909209"/>
                    </a:lnTo>
                    <a:lnTo>
                      <a:pt x="1771785" y="909209"/>
                    </a:lnTo>
                    <a:lnTo>
                      <a:pt x="1771785" y="875901"/>
                    </a:lnTo>
                    <a:lnTo>
                      <a:pt x="1745144" y="875901"/>
                    </a:lnTo>
                    <a:lnTo>
                      <a:pt x="1745144" y="859248"/>
                    </a:lnTo>
                    <a:lnTo>
                      <a:pt x="1668543" y="859248"/>
                    </a:lnTo>
                    <a:lnTo>
                      <a:pt x="1668543" y="832605"/>
                    </a:lnTo>
                    <a:lnTo>
                      <a:pt x="1608593" y="832605"/>
                    </a:lnTo>
                    <a:lnTo>
                      <a:pt x="1608593" y="795971"/>
                    </a:lnTo>
                    <a:lnTo>
                      <a:pt x="1555310" y="795971"/>
                    </a:lnTo>
                    <a:lnTo>
                      <a:pt x="1555310" y="782649"/>
                    </a:lnTo>
                    <a:lnTo>
                      <a:pt x="1502018" y="782649"/>
                    </a:lnTo>
                    <a:lnTo>
                      <a:pt x="1502018" y="736023"/>
                    </a:lnTo>
                    <a:lnTo>
                      <a:pt x="1395443" y="736023"/>
                    </a:lnTo>
                    <a:lnTo>
                      <a:pt x="1395443" y="709380"/>
                    </a:lnTo>
                    <a:lnTo>
                      <a:pt x="1358810" y="709380"/>
                    </a:lnTo>
                    <a:lnTo>
                      <a:pt x="1358810" y="672745"/>
                    </a:lnTo>
                    <a:lnTo>
                      <a:pt x="1308851" y="672745"/>
                    </a:lnTo>
                    <a:lnTo>
                      <a:pt x="1308851" y="649431"/>
                    </a:lnTo>
                    <a:lnTo>
                      <a:pt x="1252234" y="649431"/>
                    </a:lnTo>
                    <a:lnTo>
                      <a:pt x="1252234" y="639440"/>
                    </a:lnTo>
                    <a:lnTo>
                      <a:pt x="1195618" y="639440"/>
                    </a:lnTo>
                    <a:lnTo>
                      <a:pt x="1195618" y="592815"/>
                    </a:lnTo>
                    <a:lnTo>
                      <a:pt x="1168976" y="592815"/>
                    </a:lnTo>
                    <a:lnTo>
                      <a:pt x="1168976" y="552850"/>
                    </a:lnTo>
                    <a:lnTo>
                      <a:pt x="1105702" y="552850"/>
                    </a:lnTo>
                    <a:lnTo>
                      <a:pt x="1105702" y="516216"/>
                    </a:lnTo>
                    <a:lnTo>
                      <a:pt x="1005784" y="516216"/>
                    </a:lnTo>
                    <a:lnTo>
                      <a:pt x="1005784" y="486241"/>
                    </a:lnTo>
                    <a:lnTo>
                      <a:pt x="935848" y="486241"/>
                    </a:lnTo>
                    <a:lnTo>
                      <a:pt x="935848" y="459598"/>
                    </a:lnTo>
                    <a:lnTo>
                      <a:pt x="902544" y="459598"/>
                    </a:lnTo>
                    <a:lnTo>
                      <a:pt x="902544" y="429624"/>
                    </a:lnTo>
                    <a:lnTo>
                      <a:pt x="852587" y="429624"/>
                    </a:lnTo>
                    <a:lnTo>
                      <a:pt x="852587" y="406311"/>
                    </a:lnTo>
                    <a:lnTo>
                      <a:pt x="756006" y="406311"/>
                    </a:lnTo>
                    <a:lnTo>
                      <a:pt x="756006" y="379668"/>
                    </a:lnTo>
                    <a:lnTo>
                      <a:pt x="719371" y="379668"/>
                    </a:lnTo>
                    <a:lnTo>
                      <a:pt x="719371" y="349694"/>
                    </a:lnTo>
                    <a:lnTo>
                      <a:pt x="619458" y="349694"/>
                    </a:lnTo>
                    <a:lnTo>
                      <a:pt x="619458" y="313060"/>
                    </a:lnTo>
                    <a:lnTo>
                      <a:pt x="576162" y="313060"/>
                    </a:lnTo>
                    <a:lnTo>
                      <a:pt x="576162" y="296407"/>
                    </a:lnTo>
                    <a:lnTo>
                      <a:pt x="529536" y="296407"/>
                    </a:lnTo>
                    <a:lnTo>
                      <a:pt x="529536" y="263103"/>
                    </a:lnTo>
                    <a:lnTo>
                      <a:pt x="402981" y="263103"/>
                    </a:lnTo>
                    <a:lnTo>
                      <a:pt x="402981" y="219808"/>
                    </a:lnTo>
                    <a:lnTo>
                      <a:pt x="373007" y="219808"/>
                    </a:lnTo>
                    <a:lnTo>
                      <a:pt x="373007" y="186503"/>
                    </a:lnTo>
                    <a:lnTo>
                      <a:pt x="309729" y="186503"/>
                    </a:lnTo>
                    <a:lnTo>
                      <a:pt x="309729" y="156530"/>
                    </a:lnTo>
                    <a:lnTo>
                      <a:pt x="276425" y="156530"/>
                    </a:lnTo>
                    <a:lnTo>
                      <a:pt x="276425" y="103243"/>
                    </a:lnTo>
                    <a:lnTo>
                      <a:pt x="223138" y="103243"/>
                    </a:lnTo>
                    <a:lnTo>
                      <a:pt x="223138" y="76600"/>
                    </a:lnTo>
                    <a:lnTo>
                      <a:pt x="159861" y="76600"/>
                    </a:lnTo>
                    <a:lnTo>
                      <a:pt x="159861" y="36635"/>
                    </a:lnTo>
                    <a:lnTo>
                      <a:pt x="136547" y="36635"/>
                    </a:lnTo>
                    <a:lnTo>
                      <a:pt x="136547" y="0"/>
                    </a:lnTo>
                    <a:lnTo>
                      <a:pt x="0" y="0"/>
                    </a:lnTo>
                  </a:path>
                </a:pathLst>
              </a:custGeom>
              <a:noFill/>
              <a:ln w="25400" cap="flat">
                <a:solidFill>
                  <a:srgbClr val="FF6600"/>
                </a:solidFill>
                <a:prstDash val="solid"/>
                <a:miter/>
              </a:ln>
            </p:spPr>
            <p:txBody>
              <a:bodyPr rtlCol="0" anchor="ctr"/>
              <a:lstStyle/>
              <a:p>
                <a:endParaRPr lang="en-GB" sz="1600"/>
              </a:p>
            </p:txBody>
          </p:sp>
          <p:sp>
            <p:nvSpPr>
              <p:cNvPr id="18" name="Freeform: Shape 17">
                <a:extLst>
                  <a:ext uri="{FF2B5EF4-FFF2-40B4-BE49-F238E27FC236}">
                    <a16:creationId xmlns:a16="http://schemas.microsoft.com/office/drawing/2014/main" id="{5C29C567-8C7B-4B29-9AC8-85C81EAA3941}"/>
                  </a:ext>
                </a:extLst>
              </p:cNvPr>
              <p:cNvSpPr/>
              <p:nvPr/>
            </p:nvSpPr>
            <p:spPr>
              <a:xfrm>
                <a:off x="2179403" y="2185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19" name="Freeform: Shape 18">
                <a:extLst>
                  <a:ext uri="{FF2B5EF4-FFF2-40B4-BE49-F238E27FC236}">
                    <a16:creationId xmlns:a16="http://schemas.microsoft.com/office/drawing/2014/main" id="{5DE1B7EC-1521-4688-9A5E-4174F1C6DEF4}"/>
                  </a:ext>
                </a:extLst>
              </p:cNvPr>
              <p:cNvSpPr/>
              <p:nvPr/>
            </p:nvSpPr>
            <p:spPr>
              <a:xfrm>
                <a:off x="2255603" y="2185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20" name="Freeform: Shape 19">
                <a:extLst>
                  <a:ext uri="{FF2B5EF4-FFF2-40B4-BE49-F238E27FC236}">
                    <a16:creationId xmlns:a16="http://schemas.microsoft.com/office/drawing/2014/main" id="{A82F43C9-6A7B-4A7F-8C50-3EEEB0773DD5}"/>
                  </a:ext>
                </a:extLst>
              </p:cNvPr>
              <p:cNvSpPr/>
              <p:nvPr/>
            </p:nvSpPr>
            <p:spPr>
              <a:xfrm>
                <a:off x="2846154" y="25288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35" name="Freeform: Shape 34">
                <a:extLst>
                  <a:ext uri="{FF2B5EF4-FFF2-40B4-BE49-F238E27FC236}">
                    <a16:creationId xmlns:a16="http://schemas.microsoft.com/office/drawing/2014/main" id="{05741DEE-D2D9-4877-8A86-9F3D188F8C0D}"/>
                  </a:ext>
                </a:extLst>
              </p:cNvPr>
              <p:cNvSpPr/>
              <p:nvPr/>
            </p:nvSpPr>
            <p:spPr>
              <a:xfrm>
                <a:off x="2960454" y="258603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FF6600"/>
                </a:solidFill>
                <a:prstDash val="solid"/>
                <a:miter/>
              </a:ln>
            </p:spPr>
            <p:txBody>
              <a:bodyPr rtlCol="0" anchor="ctr"/>
              <a:lstStyle/>
              <a:p>
                <a:endParaRPr lang="en-GB" sz="1600"/>
              </a:p>
            </p:txBody>
          </p:sp>
          <p:sp>
            <p:nvSpPr>
              <p:cNvPr id="77" name="Freeform: Shape 76">
                <a:extLst>
                  <a:ext uri="{FF2B5EF4-FFF2-40B4-BE49-F238E27FC236}">
                    <a16:creationId xmlns:a16="http://schemas.microsoft.com/office/drawing/2014/main" id="{489A63DA-EA96-4EC7-B3B8-9B2A9D959A0C}"/>
                  </a:ext>
                </a:extLst>
              </p:cNvPr>
              <p:cNvSpPr/>
              <p:nvPr/>
            </p:nvSpPr>
            <p:spPr>
              <a:xfrm>
                <a:off x="3417655"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78" name="Freeform: Shape 77">
                <a:extLst>
                  <a:ext uri="{FF2B5EF4-FFF2-40B4-BE49-F238E27FC236}">
                    <a16:creationId xmlns:a16="http://schemas.microsoft.com/office/drawing/2014/main" id="{F98F635F-5C47-4AED-9CC9-96FC5ACD47B7}"/>
                  </a:ext>
                </a:extLst>
              </p:cNvPr>
              <p:cNvSpPr/>
              <p:nvPr/>
            </p:nvSpPr>
            <p:spPr>
              <a:xfrm>
                <a:off x="3551005" y="28908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79" name="Freeform: Shape 78">
                <a:extLst>
                  <a:ext uri="{FF2B5EF4-FFF2-40B4-BE49-F238E27FC236}">
                    <a16:creationId xmlns:a16="http://schemas.microsoft.com/office/drawing/2014/main" id="{BAE32B6E-1FFE-4BFA-823B-B744D8037DB7}"/>
                  </a:ext>
                </a:extLst>
              </p:cNvPr>
              <p:cNvSpPr/>
              <p:nvPr/>
            </p:nvSpPr>
            <p:spPr>
              <a:xfrm>
                <a:off x="3703405" y="29670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tlCol="0" anchor="ctr"/>
              <a:lstStyle/>
              <a:p>
                <a:endParaRPr lang="en-GB" sz="1600"/>
              </a:p>
            </p:txBody>
          </p:sp>
          <p:sp>
            <p:nvSpPr>
              <p:cNvPr id="82" name="Freeform: Shape 81">
                <a:extLst>
                  <a:ext uri="{FF2B5EF4-FFF2-40B4-BE49-F238E27FC236}">
                    <a16:creationId xmlns:a16="http://schemas.microsoft.com/office/drawing/2014/main" id="{C5A95E83-6CEC-46F1-8373-B17A6BCFD503}"/>
                  </a:ext>
                </a:extLst>
              </p:cNvPr>
              <p:cNvSpPr/>
              <p:nvPr/>
            </p:nvSpPr>
            <p:spPr>
              <a:xfrm>
                <a:off x="4103455" y="3138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3" name="Freeform: Shape 82">
                <a:extLst>
                  <a:ext uri="{FF2B5EF4-FFF2-40B4-BE49-F238E27FC236}">
                    <a16:creationId xmlns:a16="http://schemas.microsoft.com/office/drawing/2014/main" id="{E474B981-26B7-4601-9ABB-D7879C1057BE}"/>
                  </a:ext>
                </a:extLst>
              </p:cNvPr>
              <p:cNvSpPr/>
              <p:nvPr/>
            </p:nvSpPr>
            <p:spPr>
              <a:xfrm>
                <a:off x="4217755" y="31956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5" name="Freeform: Shape 84">
                <a:extLst>
                  <a:ext uri="{FF2B5EF4-FFF2-40B4-BE49-F238E27FC236}">
                    <a16:creationId xmlns:a16="http://schemas.microsoft.com/office/drawing/2014/main" id="{B97DC1E8-0F71-4B5C-AB7D-802CC930D88F}"/>
                  </a:ext>
                </a:extLst>
              </p:cNvPr>
              <p:cNvSpPr/>
              <p:nvPr/>
            </p:nvSpPr>
            <p:spPr>
              <a:xfrm>
                <a:off x="4274905" y="32527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87" name="Freeform: Shape 86">
                <a:extLst>
                  <a:ext uri="{FF2B5EF4-FFF2-40B4-BE49-F238E27FC236}">
                    <a16:creationId xmlns:a16="http://schemas.microsoft.com/office/drawing/2014/main" id="{15F8EC8E-041E-4BF1-BA5C-5173E8D8361C}"/>
                  </a:ext>
                </a:extLst>
              </p:cNvPr>
              <p:cNvSpPr/>
              <p:nvPr/>
            </p:nvSpPr>
            <p:spPr>
              <a:xfrm>
                <a:off x="4427305" y="33099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600"/>
              </a:p>
            </p:txBody>
          </p:sp>
          <p:sp>
            <p:nvSpPr>
              <p:cNvPr id="89" name="Freeform: Shape 88">
                <a:extLst>
                  <a:ext uri="{FF2B5EF4-FFF2-40B4-BE49-F238E27FC236}">
                    <a16:creationId xmlns:a16="http://schemas.microsoft.com/office/drawing/2014/main" id="{AEE0D24D-685D-44C8-B845-7E0261A1C4EC}"/>
                  </a:ext>
                </a:extLst>
              </p:cNvPr>
              <p:cNvSpPr/>
              <p:nvPr/>
            </p:nvSpPr>
            <p:spPr>
              <a:xfrm>
                <a:off x="4484455" y="33099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FF6600"/>
                </a:solidFill>
                <a:prstDash val="solid"/>
                <a:miter/>
              </a:ln>
            </p:spPr>
            <p:txBody>
              <a:bodyPr rtlCol="0" anchor="ctr"/>
              <a:lstStyle/>
              <a:p>
                <a:endParaRPr lang="en-GB" sz="1600"/>
              </a:p>
            </p:txBody>
          </p:sp>
          <p:sp>
            <p:nvSpPr>
              <p:cNvPr id="91" name="Freeform: Shape 90">
                <a:extLst>
                  <a:ext uri="{FF2B5EF4-FFF2-40B4-BE49-F238E27FC236}">
                    <a16:creationId xmlns:a16="http://schemas.microsoft.com/office/drawing/2014/main" id="{3BB74469-44AB-4620-8BF7-3D2865ADF1EF}"/>
                  </a:ext>
                </a:extLst>
              </p:cNvPr>
              <p:cNvSpPr/>
              <p:nvPr/>
            </p:nvSpPr>
            <p:spPr>
              <a:xfrm>
                <a:off x="5341705"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3" name="Freeform: Shape 92">
                <a:extLst>
                  <a:ext uri="{FF2B5EF4-FFF2-40B4-BE49-F238E27FC236}">
                    <a16:creationId xmlns:a16="http://schemas.microsoft.com/office/drawing/2014/main" id="{9B354FE1-FE80-4AA5-8367-0BC207DC4D8E}"/>
                  </a:ext>
                </a:extLst>
              </p:cNvPr>
              <p:cNvSpPr/>
              <p:nvPr/>
            </p:nvSpPr>
            <p:spPr>
              <a:xfrm>
                <a:off x="6313255" y="4090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5" name="Freeform: Shape 94">
                <a:extLst>
                  <a:ext uri="{FF2B5EF4-FFF2-40B4-BE49-F238E27FC236}">
                    <a16:creationId xmlns:a16="http://schemas.microsoft.com/office/drawing/2014/main" id="{C84673C2-0B17-4DA5-9778-4F3B97D35572}"/>
                  </a:ext>
                </a:extLst>
              </p:cNvPr>
              <p:cNvSpPr/>
              <p:nvPr/>
            </p:nvSpPr>
            <p:spPr>
              <a:xfrm>
                <a:off x="6560905"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7" name="Freeform: Shape 96">
                <a:extLst>
                  <a:ext uri="{FF2B5EF4-FFF2-40B4-BE49-F238E27FC236}">
                    <a16:creationId xmlns:a16="http://schemas.microsoft.com/office/drawing/2014/main" id="{0098716F-81BB-4361-A4AD-883B6667DE77}"/>
                  </a:ext>
                </a:extLst>
              </p:cNvPr>
              <p:cNvSpPr/>
              <p:nvPr/>
            </p:nvSpPr>
            <p:spPr>
              <a:xfrm>
                <a:off x="6599005"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99" name="Freeform: Shape 98">
                <a:extLst>
                  <a:ext uri="{FF2B5EF4-FFF2-40B4-BE49-F238E27FC236}">
                    <a16:creationId xmlns:a16="http://schemas.microsoft.com/office/drawing/2014/main" id="{DCA9E127-DDAF-4E09-A683-C2F975CF1977}"/>
                  </a:ext>
                </a:extLst>
              </p:cNvPr>
              <p:cNvSpPr/>
              <p:nvPr/>
            </p:nvSpPr>
            <p:spPr>
              <a:xfrm>
                <a:off x="75134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1" name="Freeform: Shape 100">
                <a:extLst>
                  <a:ext uri="{FF2B5EF4-FFF2-40B4-BE49-F238E27FC236}">
                    <a16:creationId xmlns:a16="http://schemas.microsoft.com/office/drawing/2014/main" id="{75E5FF29-08F9-4038-9758-34B813C66934}"/>
                  </a:ext>
                </a:extLst>
              </p:cNvPr>
              <p:cNvSpPr/>
              <p:nvPr/>
            </p:nvSpPr>
            <p:spPr>
              <a:xfrm>
                <a:off x="77801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3" name="Freeform: Shape 102">
                <a:extLst>
                  <a:ext uri="{FF2B5EF4-FFF2-40B4-BE49-F238E27FC236}">
                    <a16:creationId xmlns:a16="http://schemas.microsoft.com/office/drawing/2014/main" id="{E87FCE01-ED85-40AC-8F6C-905E9BBC2D0E}"/>
                  </a:ext>
                </a:extLst>
              </p:cNvPr>
              <p:cNvSpPr/>
              <p:nvPr/>
            </p:nvSpPr>
            <p:spPr>
              <a:xfrm>
                <a:off x="783725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5" name="Freeform: Shape 104">
                <a:extLst>
                  <a:ext uri="{FF2B5EF4-FFF2-40B4-BE49-F238E27FC236}">
                    <a16:creationId xmlns:a16="http://schemas.microsoft.com/office/drawing/2014/main" id="{EF58FC85-4B0A-4AF2-A8AD-B9CCA9A94FAC}"/>
                  </a:ext>
                </a:extLst>
              </p:cNvPr>
              <p:cNvSpPr/>
              <p:nvPr/>
            </p:nvSpPr>
            <p:spPr>
              <a:xfrm>
                <a:off x="79325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07" name="Freeform: Shape 106">
                <a:extLst>
                  <a:ext uri="{FF2B5EF4-FFF2-40B4-BE49-F238E27FC236}">
                    <a16:creationId xmlns:a16="http://schemas.microsoft.com/office/drawing/2014/main" id="{46E4ACB9-8A3D-4842-9F52-10B4D7C5B461}"/>
                  </a:ext>
                </a:extLst>
              </p:cNvPr>
              <p:cNvSpPr/>
              <p:nvPr/>
            </p:nvSpPr>
            <p:spPr>
              <a:xfrm>
                <a:off x="8008705"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4" name="Freeform: Shape 143">
                <a:extLst>
                  <a:ext uri="{FF2B5EF4-FFF2-40B4-BE49-F238E27FC236}">
                    <a16:creationId xmlns:a16="http://schemas.microsoft.com/office/drawing/2014/main" id="{6E843095-680C-4422-8271-F1E8E7D30BFD}"/>
                  </a:ext>
                </a:extLst>
              </p:cNvPr>
              <p:cNvSpPr/>
              <p:nvPr/>
            </p:nvSpPr>
            <p:spPr>
              <a:xfrm>
                <a:off x="8123005"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5" name="Freeform: Shape 144">
                <a:extLst>
                  <a:ext uri="{FF2B5EF4-FFF2-40B4-BE49-F238E27FC236}">
                    <a16:creationId xmlns:a16="http://schemas.microsoft.com/office/drawing/2014/main" id="{3466C1FF-BCDE-4836-A3F4-3D539F028AEB}"/>
                  </a:ext>
                </a:extLst>
              </p:cNvPr>
              <p:cNvSpPr/>
              <p:nvPr/>
            </p:nvSpPr>
            <p:spPr>
              <a:xfrm>
                <a:off x="8218255"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6" name="Freeform: Shape 145">
                <a:extLst>
                  <a:ext uri="{FF2B5EF4-FFF2-40B4-BE49-F238E27FC236}">
                    <a16:creationId xmlns:a16="http://schemas.microsoft.com/office/drawing/2014/main" id="{10DED8A8-AFC6-4499-8A43-27CA33A57EE9}"/>
                  </a:ext>
                </a:extLst>
              </p:cNvPr>
              <p:cNvSpPr/>
              <p:nvPr/>
            </p:nvSpPr>
            <p:spPr>
              <a:xfrm>
                <a:off x="8275405"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7" name="Freeform: Shape 146">
                <a:extLst>
                  <a:ext uri="{FF2B5EF4-FFF2-40B4-BE49-F238E27FC236}">
                    <a16:creationId xmlns:a16="http://schemas.microsoft.com/office/drawing/2014/main" id="{D9B702B2-9069-42D4-A041-31871F9369AC}"/>
                  </a:ext>
                </a:extLst>
              </p:cNvPr>
              <p:cNvSpPr/>
              <p:nvPr/>
            </p:nvSpPr>
            <p:spPr>
              <a:xfrm>
                <a:off x="83706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8" name="Freeform: Shape 147">
                <a:extLst>
                  <a:ext uri="{FF2B5EF4-FFF2-40B4-BE49-F238E27FC236}">
                    <a16:creationId xmlns:a16="http://schemas.microsoft.com/office/drawing/2014/main" id="{7115485D-1C7F-43B3-B912-8F31F6F935BB}"/>
                  </a:ext>
                </a:extLst>
              </p:cNvPr>
              <p:cNvSpPr/>
              <p:nvPr/>
            </p:nvSpPr>
            <p:spPr>
              <a:xfrm>
                <a:off x="84849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49" name="Freeform: Shape 148">
                <a:extLst>
                  <a:ext uri="{FF2B5EF4-FFF2-40B4-BE49-F238E27FC236}">
                    <a16:creationId xmlns:a16="http://schemas.microsoft.com/office/drawing/2014/main" id="{9DA57B35-2E82-41DE-A450-B91BB78181CC}"/>
                  </a:ext>
                </a:extLst>
              </p:cNvPr>
              <p:cNvSpPr/>
              <p:nvPr/>
            </p:nvSpPr>
            <p:spPr>
              <a:xfrm>
                <a:off x="85230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0" name="Freeform: Shape 149">
                <a:extLst>
                  <a:ext uri="{FF2B5EF4-FFF2-40B4-BE49-F238E27FC236}">
                    <a16:creationId xmlns:a16="http://schemas.microsoft.com/office/drawing/2014/main" id="{93B435B7-8D58-4BB6-82CE-EEA8079BD609}"/>
                  </a:ext>
                </a:extLst>
              </p:cNvPr>
              <p:cNvSpPr/>
              <p:nvPr/>
            </p:nvSpPr>
            <p:spPr>
              <a:xfrm>
                <a:off x="858020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1" name="Freeform: Shape 150">
                <a:extLst>
                  <a:ext uri="{FF2B5EF4-FFF2-40B4-BE49-F238E27FC236}">
                    <a16:creationId xmlns:a16="http://schemas.microsoft.com/office/drawing/2014/main" id="{73311456-EFF2-4DBB-B648-D05B4B5D1E90}"/>
                  </a:ext>
                </a:extLst>
              </p:cNvPr>
              <p:cNvSpPr/>
              <p:nvPr/>
            </p:nvSpPr>
            <p:spPr>
              <a:xfrm>
                <a:off x="863735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2" name="Freeform: Shape 151">
                <a:extLst>
                  <a:ext uri="{FF2B5EF4-FFF2-40B4-BE49-F238E27FC236}">
                    <a16:creationId xmlns:a16="http://schemas.microsoft.com/office/drawing/2014/main" id="{535564AD-EF9A-4570-9AC0-D6AF1C30D6EA}"/>
                  </a:ext>
                </a:extLst>
              </p:cNvPr>
              <p:cNvSpPr/>
              <p:nvPr/>
            </p:nvSpPr>
            <p:spPr>
              <a:xfrm>
                <a:off x="8694505" y="44529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sz="1600"/>
              </a:p>
            </p:txBody>
          </p:sp>
          <p:sp>
            <p:nvSpPr>
              <p:cNvPr id="153" name="Freeform: Shape 152">
                <a:extLst>
                  <a:ext uri="{FF2B5EF4-FFF2-40B4-BE49-F238E27FC236}">
                    <a16:creationId xmlns:a16="http://schemas.microsoft.com/office/drawing/2014/main" id="{324210AF-E85A-4550-BDCD-FB513E26B44C}"/>
                  </a:ext>
                </a:extLst>
              </p:cNvPr>
              <p:cNvSpPr/>
              <p:nvPr/>
            </p:nvSpPr>
            <p:spPr>
              <a:xfrm>
                <a:off x="884690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4" name="Freeform: Shape 153">
                <a:extLst>
                  <a:ext uri="{FF2B5EF4-FFF2-40B4-BE49-F238E27FC236}">
                    <a16:creationId xmlns:a16="http://schemas.microsoft.com/office/drawing/2014/main" id="{05860B3A-4C37-4C87-A539-A1B731B21B59}"/>
                  </a:ext>
                </a:extLst>
              </p:cNvPr>
              <p:cNvSpPr/>
              <p:nvPr/>
            </p:nvSpPr>
            <p:spPr>
              <a:xfrm>
                <a:off x="89421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5" name="Freeform: Shape 154">
                <a:extLst>
                  <a:ext uri="{FF2B5EF4-FFF2-40B4-BE49-F238E27FC236}">
                    <a16:creationId xmlns:a16="http://schemas.microsoft.com/office/drawing/2014/main" id="{6EC508A6-0C4D-4FEC-8088-72BDA44775BB}"/>
                  </a:ext>
                </a:extLst>
              </p:cNvPr>
              <p:cNvSpPr/>
              <p:nvPr/>
            </p:nvSpPr>
            <p:spPr>
              <a:xfrm>
                <a:off x="90183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6" name="Freeform: Shape 155">
                <a:extLst>
                  <a:ext uri="{FF2B5EF4-FFF2-40B4-BE49-F238E27FC236}">
                    <a16:creationId xmlns:a16="http://schemas.microsoft.com/office/drawing/2014/main" id="{00215851-F604-431A-A43D-24861610D069}"/>
                  </a:ext>
                </a:extLst>
              </p:cNvPr>
              <p:cNvSpPr/>
              <p:nvPr/>
            </p:nvSpPr>
            <p:spPr>
              <a:xfrm>
                <a:off x="909455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7" name="Freeform: Shape 156">
                <a:extLst>
                  <a:ext uri="{FF2B5EF4-FFF2-40B4-BE49-F238E27FC236}">
                    <a16:creationId xmlns:a16="http://schemas.microsoft.com/office/drawing/2014/main" id="{7057CA8A-2AC3-47BA-95D2-2DE365F9E5BE}"/>
                  </a:ext>
                </a:extLst>
              </p:cNvPr>
              <p:cNvSpPr/>
              <p:nvPr/>
            </p:nvSpPr>
            <p:spPr>
              <a:xfrm>
                <a:off x="9189805" y="45291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8" name="Freeform: Shape 157">
                <a:extLst>
                  <a:ext uri="{FF2B5EF4-FFF2-40B4-BE49-F238E27FC236}">
                    <a16:creationId xmlns:a16="http://schemas.microsoft.com/office/drawing/2014/main" id="{48DB154D-0E80-4193-A251-B7BD161276CD}"/>
                  </a:ext>
                </a:extLst>
              </p:cNvPr>
              <p:cNvSpPr/>
              <p:nvPr/>
            </p:nvSpPr>
            <p:spPr>
              <a:xfrm>
                <a:off x="9246955"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59" name="Freeform: Shape 158">
                <a:extLst>
                  <a:ext uri="{FF2B5EF4-FFF2-40B4-BE49-F238E27FC236}">
                    <a16:creationId xmlns:a16="http://schemas.microsoft.com/office/drawing/2014/main" id="{0F198625-1624-4032-BCEF-066E7CF1B943}"/>
                  </a:ext>
                </a:extLst>
              </p:cNvPr>
              <p:cNvSpPr/>
              <p:nvPr/>
            </p:nvSpPr>
            <p:spPr>
              <a:xfrm>
                <a:off x="9285055"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0" name="Freeform: Shape 159">
                <a:extLst>
                  <a:ext uri="{FF2B5EF4-FFF2-40B4-BE49-F238E27FC236}">
                    <a16:creationId xmlns:a16="http://schemas.microsoft.com/office/drawing/2014/main" id="{A9FF30A9-FDE3-4E9C-A960-E47E4F7EB0C3}"/>
                  </a:ext>
                </a:extLst>
              </p:cNvPr>
              <p:cNvSpPr/>
              <p:nvPr/>
            </p:nvSpPr>
            <p:spPr>
              <a:xfrm>
                <a:off x="95708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1" name="Freeform: Shape 160">
                <a:extLst>
                  <a:ext uri="{FF2B5EF4-FFF2-40B4-BE49-F238E27FC236}">
                    <a16:creationId xmlns:a16="http://schemas.microsoft.com/office/drawing/2014/main" id="{A49DE00D-F797-484C-B0A0-EC969BF8B640}"/>
                  </a:ext>
                </a:extLst>
              </p:cNvPr>
              <p:cNvSpPr/>
              <p:nvPr/>
            </p:nvSpPr>
            <p:spPr>
              <a:xfrm>
                <a:off x="96470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2" name="Freeform: Shape 161">
                <a:extLst>
                  <a:ext uri="{FF2B5EF4-FFF2-40B4-BE49-F238E27FC236}">
                    <a16:creationId xmlns:a16="http://schemas.microsoft.com/office/drawing/2014/main" id="{7A190BEB-504D-4A5D-8290-9A7327B98FD0}"/>
                  </a:ext>
                </a:extLst>
              </p:cNvPr>
              <p:cNvSpPr/>
              <p:nvPr/>
            </p:nvSpPr>
            <p:spPr>
              <a:xfrm>
                <a:off x="96851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3" name="Freeform: Shape 162">
                <a:extLst>
                  <a:ext uri="{FF2B5EF4-FFF2-40B4-BE49-F238E27FC236}">
                    <a16:creationId xmlns:a16="http://schemas.microsoft.com/office/drawing/2014/main" id="{BC06D7E8-126D-4834-8957-73E7E74CEC45}"/>
                  </a:ext>
                </a:extLst>
              </p:cNvPr>
              <p:cNvSpPr/>
              <p:nvPr/>
            </p:nvSpPr>
            <p:spPr>
              <a:xfrm>
                <a:off x="97232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4" name="Freeform: Shape 163">
                <a:extLst>
                  <a:ext uri="{FF2B5EF4-FFF2-40B4-BE49-F238E27FC236}">
                    <a16:creationId xmlns:a16="http://schemas.microsoft.com/office/drawing/2014/main" id="{E189BE70-7DEA-493D-BB5F-4149575AE6E6}"/>
                  </a:ext>
                </a:extLst>
              </p:cNvPr>
              <p:cNvSpPr/>
              <p:nvPr/>
            </p:nvSpPr>
            <p:spPr>
              <a:xfrm>
                <a:off x="97613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5" name="Freeform: Shape 164">
                <a:extLst>
                  <a:ext uri="{FF2B5EF4-FFF2-40B4-BE49-F238E27FC236}">
                    <a16:creationId xmlns:a16="http://schemas.microsoft.com/office/drawing/2014/main" id="{5E184B6B-0AEF-4F36-93D4-52CF20DADA78}"/>
                  </a:ext>
                </a:extLst>
              </p:cNvPr>
              <p:cNvSpPr/>
              <p:nvPr/>
            </p:nvSpPr>
            <p:spPr>
              <a:xfrm>
                <a:off x="991371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sp>
            <p:nvSpPr>
              <p:cNvPr id="166" name="Freeform: Shape 165">
                <a:extLst>
                  <a:ext uri="{FF2B5EF4-FFF2-40B4-BE49-F238E27FC236}">
                    <a16:creationId xmlns:a16="http://schemas.microsoft.com/office/drawing/2014/main" id="{97C2142B-E3B5-44F0-96F9-A280E26E6889}"/>
                  </a:ext>
                </a:extLst>
              </p:cNvPr>
              <p:cNvSpPr/>
              <p:nvPr/>
            </p:nvSpPr>
            <p:spPr>
              <a:xfrm>
                <a:off x="10008964" y="45672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FF6600"/>
                </a:solidFill>
                <a:prstDash val="solid"/>
                <a:miter/>
              </a:ln>
            </p:spPr>
            <p:txBody>
              <a:bodyPr rtlCol="0" anchor="ctr"/>
              <a:lstStyle/>
              <a:p>
                <a:endParaRPr lang="en-GB" sz="1600"/>
              </a:p>
            </p:txBody>
          </p:sp>
        </p:grpSp>
        <p:sp>
          <p:nvSpPr>
            <p:cNvPr id="172" name="Freeform: Shape 171">
              <a:extLst>
                <a:ext uri="{FF2B5EF4-FFF2-40B4-BE49-F238E27FC236}">
                  <a16:creationId xmlns:a16="http://schemas.microsoft.com/office/drawing/2014/main" id="{15DB8E84-E38F-4B17-9CFA-76B4A68DED51}"/>
                </a:ext>
              </a:extLst>
            </p:cNvPr>
            <p:cNvSpPr/>
            <p:nvPr/>
          </p:nvSpPr>
          <p:spPr>
            <a:xfrm>
              <a:off x="1733760" y="2527781"/>
              <a:ext cx="6185654" cy="2206965"/>
            </a:xfrm>
            <a:custGeom>
              <a:avLst/>
              <a:gdLst>
                <a:gd name="connsiteX0" fmla="*/ 7705097 w 7705096"/>
                <a:gd name="connsiteY0" fmla="*/ 2634196 h 2634195"/>
                <a:gd name="connsiteX1" fmla="*/ 7321725 w 7705096"/>
                <a:gd name="connsiteY1" fmla="*/ 2634196 h 2634195"/>
                <a:gd name="connsiteX2" fmla="*/ 7321725 w 7705096"/>
                <a:gd name="connsiteY2" fmla="*/ 2593534 h 2634195"/>
                <a:gd name="connsiteX3" fmla="*/ 7077761 w 7705096"/>
                <a:gd name="connsiteY3" fmla="*/ 2593534 h 2634195"/>
                <a:gd name="connsiteX4" fmla="*/ 7077761 w 7705096"/>
                <a:gd name="connsiteY4" fmla="*/ 2549967 h 2634195"/>
                <a:gd name="connsiteX5" fmla="*/ 6999352 w 7705096"/>
                <a:gd name="connsiteY5" fmla="*/ 2549967 h 2634195"/>
                <a:gd name="connsiteX6" fmla="*/ 6999352 w 7705096"/>
                <a:gd name="connsiteY6" fmla="*/ 2506409 h 2634195"/>
                <a:gd name="connsiteX7" fmla="*/ 6615980 w 7705096"/>
                <a:gd name="connsiteY7" fmla="*/ 2506409 h 2634195"/>
                <a:gd name="connsiteX8" fmla="*/ 6615980 w 7705096"/>
                <a:gd name="connsiteY8" fmla="*/ 2474462 h 2634195"/>
                <a:gd name="connsiteX9" fmla="*/ 6284890 w 7705096"/>
                <a:gd name="connsiteY9" fmla="*/ 2474462 h 2634195"/>
                <a:gd name="connsiteX10" fmla="*/ 6284890 w 7705096"/>
                <a:gd name="connsiteY10" fmla="*/ 2459936 h 2634195"/>
                <a:gd name="connsiteX11" fmla="*/ 5942181 w 7705096"/>
                <a:gd name="connsiteY11" fmla="*/ 2459936 h 2634195"/>
                <a:gd name="connsiteX12" fmla="*/ 5942181 w 7705096"/>
                <a:gd name="connsiteY12" fmla="*/ 2442515 h 2634195"/>
                <a:gd name="connsiteX13" fmla="*/ 5579145 w 7705096"/>
                <a:gd name="connsiteY13" fmla="*/ 2442515 h 2634195"/>
                <a:gd name="connsiteX14" fmla="*/ 5579145 w 7705096"/>
                <a:gd name="connsiteY14" fmla="*/ 2416369 h 2634195"/>
                <a:gd name="connsiteX15" fmla="*/ 5236445 w 7705096"/>
                <a:gd name="connsiteY15" fmla="*/ 2416369 h 2634195"/>
                <a:gd name="connsiteX16" fmla="*/ 5236445 w 7705096"/>
                <a:gd name="connsiteY16" fmla="*/ 2401853 h 2634195"/>
                <a:gd name="connsiteX17" fmla="*/ 5012808 w 7705096"/>
                <a:gd name="connsiteY17" fmla="*/ 2401853 h 2634195"/>
                <a:gd name="connsiteX18" fmla="*/ 5012808 w 7705096"/>
                <a:gd name="connsiteY18" fmla="*/ 2384422 h 2634195"/>
                <a:gd name="connsiteX19" fmla="*/ 4943104 w 7705096"/>
                <a:gd name="connsiteY19" fmla="*/ 2384422 h 2634195"/>
                <a:gd name="connsiteX20" fmla="*/ 4943104 w 7705096"/>
                <a:gd name="connsiteY20" fmla="*/ 2367001 h 2634195"/>
                <a:gd name="connsiteX21" fmla="*/ 4754328 w 7705096"/>
                <a:gd name="connsiteY21" fmla="*/ 2367001 h 2634195"/>
                <a:gd name="connsiteX22" fmla="*/ 4754328 w 7705096"/>
                <a:gd name="connsiteY22" fmla="*/ 2343769 h 2634195"/>
                <a:gd name="connsiteX23" fmla="*/ 4678813 w 7705096"/>
                <a:gd name="connsiteY23" fmla="*/ 2343769 h 2634195"/>
                <a:gd name="connsiteX24" fmla="*/ 4678813 w 7705096"/>
                <a:gd name="connsiteY24" fmla="*/ 2323433 h 2634195"/>
                <a:gd name="connsiteX25" fmla="*/ 4620730 w 7705096"/>
                <a:gd name="connsiteY25" fmla="*/ 2323433 h 2634195"/>
                <a:gd name="connsiteX26" fmla="*/ 4620730 w 7705096"/>
                <a:gd name="connsiteY26" fmla="*/ 2300202 h 2634195"/>
                <a:gd name="connsiteX27" fmla="*/ 4521984 w 7705096"/>
                <a:gd name="connsiteY27" fmla="*/ 2300202 h 2634195"/>
                <a:gd name="connsiteX28" fmla="*/ 4521984 w 7705096"/>
                <a:gd name="connsiteY28" fmla="*/ 2276970 h 2634195"/>
                <a:gd name="connsiteX29" fmla="*/ 4446470 w 7705096"/>
                <a:gd name="connsiteY29" fmla="*/ 2276970 h 2634195"/>
                <a:gd name="connsiteX30" fmla="*/ 4446470 w 7705096"/>
                <a:gd name="connsiteY30" fmla="*/ 2233403 h 2634195"/>
                <a:gd name="connsiteX31" fmla="*/ 4286736 w 7705096"/>
                <a:gd name="connsiteY31" fmla="*/ 2233403 h 2634195"/>
                <a:gd name="connsiteX32" fmla="*/ 4286736 w 7705096"/>
                <a:gd name="connsiteY32" fmla="*/ 2210172 h 2634195"/>
                <a:gd name="connsiteX33" fmla="*/ 4167664 w 7705096"/>
                <a:gd name="connsiteY33" fmla="*/ 2210172 h 2634195"/>
                <a:gd name="connsiteX34" fmla="*/ 4167664 w 7705096"/>
                <a:gd name="connsiteY34" fmla="*/ 2169509 h 2634195"/>
                <a:gd name="connsiteX35" fmla="*/ 4097960 w 7705096"/>
                <a:gd name="connsiteY35" fmla="*/ 2169509 h 2634195"/>
                <a:gd name="connsiteX36" fmla="*/ 4097960 w 7705096"/>
                <a:gd name="connsiteY36" fmla="*/ 2143373 h 2634195"/>
                <a:gd name="connsiteX37" fmla="*/ 4005025 w 7705096"/>
                <a:gd name="connsiteY37" fmla="*/ 2143373 h 2634195"/>
                <a:gd name="connsiteX38" fmla="*/ 4005025 w 7705096"/>
                <a:gd name="connsiteY38" fmla="*/ 2125942 h 2634195"/>
                <a:gd name="connsiteX39" fmla="*/ 3897563 w 7705096"/>
                <a:gd name="connsiteY39" fmla="*/ 2125942 h 2634195"/>
                <a:gd name="connsiteX40" fmla="*/ 3897563 w 7705096"/>
                <a:gd name="connsiteY40" fmla="*/ 2102711 h 2634195"/>
                <a:gd name="connsiteX41" fmla="*/ 3804628 w 7705096"/>
                <a:gd name="connsiteY41" fmla="*/ 2102711 h 2634195"/>
                <a:gd name="connsiteX42" fmla="*/ 3804628 w 7705096"/>
                <a:gd name="connsiteY42" fmla="*/ 2085280 h 2634195"/>
                <a:gd name="connsiteX43" fmla="*/ 3708787 w 7705096"/>
                <a:gd name="connsiteY43" fmla="*/ 2085280 h 2634195"/>
                <a:gd name="connsiteX44" fmla="*/ 3708787 w 7705096"/>
                <a:gd name="connsiteY44" fmla="*/ 2073669 h 2634195"/>
                <a:gd name="connsiteX45" fmla="*/ 3592611 w 7705096"/>
                <a:gd name="connsiteY45" fmla="*/ 2073669 h 2634195"/>
                <a:gd name="connsiteX46" fmla="*/ 3592611 w 7705096"/>
                <a:gd name="connsiteY46" fmla="*/ 2062048 h 2634195"/>
                <a:gd name="connsiteX47" fmla="*/ 3557759 w 7705096"/>
                <a:gd name="connsiteY47" fmla="*/ 2062048 h 2634195"/>
                <a:gd name="connsiteX48" fmla="*/ 3557759 w 7705096"/>
                <a:gd name="connsiteY48" fmla="*/ 2033006 h 2634195"/>
                <a:gd name="connsiteX49" fmla="*/ 3528717 w 7705096"/>
                <a:gd name="connsiteY49" fmla="*/ 2033006 h 2634195"/>
                <a:gd name="connsiteX50" fmla="*/ 3528717 w 7705096"/>
                <a:gd name="connsiteY50" fmla="*/ 2021386 h 2634195"/>
                <a:gd name="connsiteX51" fmla="*/ 3464824 w 7705096"/>
                <a:gd name="connsiteY51" fmla="*/ 2021386 h 2634195"/>
                <a:gd name="connsiteX52" fmla="*/ 3464824 w 7705096"/>
                <a:gd name="connsiteY52" fmla="*/ 1980724 h 2634195"/>
                <a:gd name="connsiteX53" fmla="*/ 3421256 w 7705096"/>
                <a:gd name="connsiteY53" fmla="*/ 1980724 h 2634195"/>
                <a:gd name="connsiteX54" fmla="*/ 3421256 w 7705096"/>
                <a:gd name="connsiteY54" fmla="*/ 1954587 h 2634195"/>
                <a:gd name="connsiteX55" fmla="*/ 3299279 w 7705096"/>
                <a:gd name="connsiteY55" fmla="*/ 1954587 h 2634195"/>
                <a:gd name="connsiteX56" fmla="*/ 3299279 w 7705096"/>
                <a:gd name="connsiteY56" fmla="*/ 1911029 h 2634195"/>
                <a:gd name="connsiteX57" fmla="*/ 3276048 w 7705096"/>
                <a:gd name="connsiteY57" fmla="*/ 1911029 h 2634195"/>
                <a:gd name="connsiteX58" fmla="*/ 3276048 w 7705096"/>
                <a:gd name="connsiteY58" fmla="*/ 1852936 h 2634195"/>
                <a:gd name="connsiteX59" fmla="*/ 3145346 w 7705096"/>
                <a:gd name="connsiteY59" fmla="*/ 1852936 h 2634195"/>
                <a:gd name="connsiteX60" fmla="*/ 3145346 w 7705096"/>
                <a:gd name="connsiteY60" fmla="*/ 1832610 h 2634195"/>
                <a:gd name="connsiteX61" fmla="*/ 3101788 w 7705096"/>
                <a:gd name="connsiteY61" fmla="*/ 1832610 h 2634195"/>
                <a:gd name="connsiteX62" fmla="*/ 3101788 w 7705096"/>
                <a:gd name="connsiteY62" fmla="*/ 1800663 h 2634195"/>
                <a:gd name="connsiteX63" fmla="*/ 2944959 w 7705096"/>
                <a:gd name="connsiteY63" fmla="*/ 1800663 h 2634195"/>
                <a:gd name="connsiteX64" fmla="*/ 2944959 w 7705096"/>
                <a:gd name="connsiteY64" fmla="*/ 1780337 h 2634195"/>
                <a:gd name="connsiteX65" fmla="*/ 2820067 w 7705096"/>
                <a:gd name="connsiteY65" fmla="*/ 1780337 h 2634195"/>
                <a:gd name="connsiteX66" fmla="*/ 2820067 w 7705096"/>
                <a:gd name="connsiteY66" fmla="*/ 1757096 h 2634195"/>
                <a:gd name="connsiteX67" fmla="*/ 2770699 w 7705096"/>
                <a:gd name="connsiteY67" fmla="*/ 1757096 h 2634195"/>
                <a:gd name="connsiteX68" fmla="*/ 2770699 w 7705096"/>
                <a:gd name="connsiteY68" fmla="*/ 1742580 h 2634195"/>
                <a:gd name="connsiteX69" fmla="*/ 2730037 w 7705096"/>
                <a:gd name="connsiteY69" fmla="*/ 1742580 h 2634195"/>
                <a:gd name="connsiteX70" fmla="*/ 2730037 w 7705096"/>
                <a:gd name="connsiteY70" fmla="*/ 1655445 h 2634195"/>
                <a:gd name="connsiteX71" fmla="*/ 2654522 w 7705096"/>
                <a:gd name="connsiteY71" fmla="*/ 1655445 h 2634195"/>
                <a:gd name="connsiteX72" fmla="*/ 2654522 w 7705096"/>
                <a:gd name="connsiteY72" fmla="*/ 1635119 h 2634195"/>
                <a:gd name="connsiteX73" fmla="*/ 2523830 w 7705096"/>
                <a:gd name="connsiteY73" fmla="*/ 1635119 h 2634195"/>
                <a:gd name="connsiteX74" fmla="*/ 2523830 w 7705096"/>
                <a:gd name="connsiteY74" fmla="*/ 1614783 h 2634195"/>
                <a:gd name="connsiteX75" fmla="*/ 2483168 w 7705096"/>
                <a:gd name="connsiteY75" fmla="*/ 1614783 h 2634195"/>
                <a:gd name="connsiteX76" fmla="*/ 2483168 w 7705096"/>
                <a:gd name="connsiteY76" fmla="*/ 1585741 h 2634195"/>
                <a:gd name="connsiteX77" fmla="*/ 2372811 w 7705096"/>
                <a:gd name="connsiteY77" fmla="*/ 1585741 h 2634195"/>
                <a:gd name="connsiteX78" fmla="*/ 2372811 w 7705096"/>
                <a:gd name="connsiteY78" fmla="*/ 1562510 h 2634195"/>
                <a:gd name="connsiteX79" fmla="*/ 2329244 w 7705096"/>
                <a:gd name="connsiteY79" fmla="*/ 1562510 h 2634195"/>
                <a:gd name="connsiteX80" fmla="*/ 2329244 w 7705096"/>
                <a:gd name="connsiteY80" fmla="*/ 1524752 h 2634195"/>
                <a:gd name="connsiteX81" fmla="*/ 2314718 w 7705096"/>
                <a:gd name="connsiteY81" fmla="*/ 1524752 h 2634195"/>
                <a:gd name="connsiteX82" fmla="*/ 2314718 w 7705096"/>
                <a:gd name="connsiteY82" fmla="*/ 1466669 h 2634195"/>
                <a:gd name="connsiteX83" fmla="*/ 2265350 w 7705096"/>
                <a:gd name="connsiteY83" fmla="*/ 1466669 h 2634195"/>
                <a:gd name="connsiteX84" fmla="*/ 2265350 w 7705096"/>
                <a:gd name="connsiteY84" fmla="*/ 1443438 h 2634195"/>
                <a:gd name="connsiteX85" fmla="*/ 2152079 w 7705096"/>
                <a:gd name="connsiteY85" fmla="*/ 1443438 h 2634195"/>
                <a:gd name="connsiteX86" fmla="*/ 2152079 w 7705096"/>
                <a:gd name="connsiteY86" fmla="*/ 1420197 h 2634195"/>
                <a:gd name="connsiteX87" fmla="*/ 2117227 w 7705096"/>
                <a:gd name="connsiteY87" fmla="*/ 1420197 h 2634195"/>
                <a:gd name="connsiteX88" fmla="*/ 2117227 w 7705096"/>
                <a:gd name="connsiteY88" fmla="*/ 1396965 h 2634195"/>
                <a:gd name="connsiteX89" fmla="*/ 2076574 w 7705096"/>
                <a:gd name="connsiteY89" fmla="*/ 1396965 h 2634195"/>
                <a:gd name="connsiteX90" fmla="*/ 2076574 w 7705096"/>
                <a:gd name="connsiteY90" fmla="*/ 1370829 h 2634195"/>
                <a:gd name="connsiteX91" fmla="*/ 2035912 w 7705096"/>
                <a:gd name="connsiteY91" fmla="*/ 1370829 h 2634195"/>
                <a:gd name="connsiteX92" fmla="*/ 2035912 w 7705096"/>
                <a:gd name="connsiteY92" fmla="*/ 1324356 h 2634195"/>
                <a:gd name="connsiteX93" fmla="*/ 1995249 w 7705096"/>
                <a:gd name="connsiteY93" fmla="*/ 1324356 h 2634195"/>
                <a:gd name="connsiteX94" fmla="*/ 1995249 w 7705096"/>
                <a:gd name="connsiteY94" fmla="*/ 1306935 h 2634195"/>
                <a:gd name="connsiteX95" fmla="*/ 1905219 w 7705096"/>
                <a:gd name="connsiteY95" fmla="*/ 1306935 h 2634195"/>
                <a:gd name="connsiteX96" fmla="*/ 1905219 w 7705096"/>
                <a:gd name="connsiteY96" fmla="*/ 1240136 h 2634195"/>
                <a:gd name="connsiteX97" fmla="*/ 1852936 w 7705096"/>
                <a:gd name="connsiteY97" fmla="*/ 1240136 h 2634195"/>
                <a:gd name="connsiteX98" fmla="*/ 1852936 w 7705096"/>
                <a:gd name="connsiteY98" fmla="*/ 1213990 h 2634195"/>
                <a:gd name="connsiteX99" fmla="*/ 1815179 w 7705096"/>
                <a:gd name="connsiteY99" fmla="*/ 1213990 h 2634195"/>
                <a:gd name="connsiteX100" fmla="*/ 1815179 w 7705096"/>
                <a:gd name="connsiteY100" fmla="*/ 1187853 h 2634195"/>
                <a:gd name="connsiteX101" fmla="*/ 1757096 w 7705096"/>
                <a:gd name="connsiteY101" fmla="*/ 1187853 h 2634195"/>
                <a:gd name="connsiteX102" fmla="*/ 1757096 w 7705096"/>
                <a:gd name="connsiteY102" fmla="*/ 1138485 h 2634195"/>
                <a:gd name="connsiteX103" fmla="*/ 1672876 w 7705096"/>
                <a:gd name="connsiteY103" fmla="*/ 1138485 h 2634195"/>
                <a:gd name="connsiteX104" fmla="*/ 1672876 w 7705096"/>
                <a:gd name="connsiteY104" fmla="*/ 1109443 h 2634195"/>
                <a:gd name="connsiteX105" fmla="*/ 1620593 w 7705096"/>
                <a:gd name="connsiteY105" fmla="*/ 1109443 h 2634195"/>
                <a:gd name="connsiteX106" fmla="*/ 1620593 w 7705096"/>
                <a:gd name="connsiteY106" fmla="*/ 1083297 h 2634195"/>
                <a:gd name="connsiteX107" fmla="*/ 1539278 w 7705096"/>
                <a:gd name="connsiteY107" fmla="*/ 1083297 h 2634195"/>
                <a:gd name="connsiteX108" fmla="*/ 1539278 w 7705096"/>
                <a:gd name="connsiteY108" fmla="*/ 1048445 h 2634195"/>
                <a:gd name="connsiteX109" fmla="*/ 1472479 w 7705096"/>
                <a:gd name="connsiteY109" fmla="*/ 1048445 h 2634195"/>
                <a:gd name="connsiteX110" fmla="*/ 1472479 w 7705096"/>
                <a:gd name="connsiteY110" fmla="*/ 1013603 h 2634195"/>
                <a:gd name="connsiteX111" fmla="*/ 1428912 w 7705096"/>
                <a:gd name="connsiteY111" fmla="*/ 1013603 h 2634195"/>
                <a:gd name="connsiteX112" fmla="*/ 1428912 w 7705096"/>
                <a:gd name="connsiteY112" fmla="*/ 981656 h 2634195"/>
                <a:gd name="connsiteX113" fmla="*/ 1405681 w 7705096"/>
                <a:gd name="connsiteY113" fmla="*/ 981656 h 2634195"/>
                <a:gd name="connsiteX114" fmla="*/ 1405681 w 7705096"/>
                <a:gd name="connsiteY114" fmla="*/ 943895 h 2634195"/>
                <a:gd name="connsiteX115" fmla="*/ 1365018 w 7705096"/>
                <a:gd name="connsiteY115" fmla="*/ 943895 h 2634195"/>
                <a:gd name="connsiteX116" fmla="*/ 1365018 w 7705096"/>
                <a:gd name="connsiteY116" fmla="*/ 877096 h 2634195"/>
                <a:gd name="connsiteX117" fmla="*/ 1335977 w 7705096"/>
                <a:gd name="connsiteY117" fmla="*/ 877096 h 2634195"/>
                <a:gd name="connsiteX118" fmla="*/ 1335977 w 7705096"/>
                <a:gd name="connsiteY118" fmla="*/ 819011 h 2634195"/>
                <a:gd name="connsiteX119" fmla="*/ 1318546 w 7705096"/>
                <a:gd name="connsiteY119" fmla="*/ 819011 h 2634195"/>
                <a:gd name="connsiteX120" fmla="*/ 1318546 w 7705096"/>
                <a:gd name="connsiteY120" fmla="*/ 766733 h 2634195"/>
                <a:gd name="connsiteX121" fmla="*/ 1231421 w 7705096"/>
                <a:gd name="connsiteY121" fmla="*/ 766733 h 2634195"/>
                <a:gd name="connsiteX122" fmla="*/ 1231421 w 7705096"/>
                <a:gd name="connsiteY122" fmla="*/ 740595 h 2634195"/>
                <a:gd name="connsiteX123" fmla="*/ 1176242 w 7705096"/>
                <a:gd name="connsiteY123" fmla="*/ 740595 h 2634195"/>
                <a:gd name="connsiteX124" fmla="*/ 1176242 w 7705096"/>
                <a:gd name="connsiteY124" fmla="*/ 711552 h 2634195"/>
                <a:gd name="connsiteX125" fmla="*/ 1155906 w 7705096"/>
                <a:gd name="connsiteY125" fmla="*/ 711552 h 2634195"/>
                <a:gd name="connsiteX126" fmla="*/ 1155906 w 7705096"/>
                <a:gd name="connsiteY126" fmla="*/ 685413 h 2634195"/>
                <a:gd name="connsiteX127" fmla="*/ 1092013 w 7705096"/>
                <a:gd name="connsiteY127" fmla="*/ 685413 h 2634195"/>
                <a:gd name="connsiteX128" fmla="*/ 1092013 w 7705096"/>
                <a:gd name="connsiteY128" fmla="*/ 656371 h 2634195"/>
                <a:gd name="connsiteX129" fmla="*/ 1077497 w 7705096"/>
                <a:gd name="connsiteY129" fmla="*/ 656371 h 2634195"/>
                <a:gd name="connsiteX130" fmla="*/ 1077497 w 7705096"/>
                <a:gd name="connsiteY130" fmla="*/ 630231 h 2634195"/>
                <a:gd name="connsiteX131" fmla="*/ 1036834 w 7705096"/>
                <a:gd name="connsiteY131" fmla="*/ 630231 h 2634195"/>
                <a:gd name="connsiteX132" fmla="*/ 1036834 w 7705096"/>
                <a:gd name="connsiteY132" fmla="*/ 580858 h 2634195"/>
                <a:gd name="connsiteX133" fmla="*/ 987457 w 7705096"/>
                <a:gd name="connsiteY133" fmla="*/ 580858 h 2634195"/>
                <a:gd name="connsiteX134" fmla="*/ 987457 w 7705096"/>
                <a:gd name="connsiteY134" fmla="*/ 551816 h 2634195"/>
                <a:gd name="connsiteX135" fmla="*/ 940991 w 7705096"/>
                <a:gd name="connsiteY135" fmla="*/ 551816 h 2634195"/>
                <a:gd name="connsiteX136" fmla="*/ 940991 w 7705096"/>
                <a:gd name="connsiteY136" fmla="*/ 516965 h 2634195"/>
                <a:gd name="connsiteX137" fmla="*/ 911948 w 7705096"/>
                <a:gd name="connsiteY137" fmla="*/ 516965 h 2634195"/>
                <a:gd name="connsiteX138" fmla="*/ 911948 w 7705096"/>
                <a:gd name="connsiteY138" fmla="*/ 487921 h 2634195"/>
                <a:gd name="connsiteX139" fmla="*/ 868384 w 7705096"/>
                <a:gd name="connsiteY139" fmla="*/ 487921 h 2634195"/>
                <a:gd name="connsiteX140" fmla="*/ 868384 w 7705096"/>
                <a:gd name="connsiteY140" fmla="*/ 447262 h 2634195"/>
                <a:gd name="connsiteX141" fmla="*/ 807393 w 7705096"/>
                <a:gd name="connsiteY141" fmla="*/ 447262 h 2634195"/>
                <a:gd name="connsiteX142" fmla="*/ 807393 w 7705096"/>
                <a:gd name="connsiteY142" fmla="*/ 429836 h 2634195"/>
                <a:gd name="connsiteX143" fmla="*/ 792872 w 7705096"/>
                <a:gd name="connsiteY143" fmla="*/ 429836 h 2634195"/>
                <a:gd name="connsiteX144" fmla="*/ 792872 w 7705096"/>
                <a:gd name="connsiteY144" fmla="*/ 400792 h 2634195"/>
                <a:gd name="connsiteX145" fmla="*/ 763829 w 7705096"/>
                <a:gd name="connsiteY145" fmla="*/ 400792 h 2634195"/>
                <a:gd name="connsiteX146" fmla="*/ 763829 w 7705096"/>
                <a:gd name="connsiteY146" fmla="*/ 389175 h 2634195"/>
                <a:gd name="connsiteX147" fmla="*/ 734786 w 7705096"/>
                <a:gd name="connsiteY147" fmla="*/ 389175 h 2634195"/>
                <a:gd name="connsiteX148" fmla="*/ 734786 w 7705096"/>
                <a:gd name="connsiteY148" fmla="*/ 360132 h 2634195"/>
                <a:gd name="connsiteX149" fmla="*/ 636040 w 7705096"/>
                <a:gd name="connsiteY149" fmla="*/ 360132 h 2634195"/>
                <a:gd name="connsiteX150" fmla="*/ 636040 w 7705096"/>
                <a:gd name="connsiteY150" fmla="*/ 333993 h 2634195"/>
                <a:gd name="connsiteX151" fmla="*/ 615710 w 7705096"/>
                <a:gd name="connsiteY151" fmla="*/ 333993 h 2634195"/>
                <a:gd name="connsiteX152" fmla="*/ 615710 w 7705096"/>
                <a:gd name="connsiteY152" fmla="*/ 302046 h 2634195"/>
                <a:gd name="connsiteX153" fmla="*/ 569242 w 7705096"/>
                <a:gd name="connsiteY153" fmla="*/ 302046 h 2634195"/>
                <a:gd name="connsiteX154" fmla="*/ 569242 w 7705096"/>
                <a:gd name="connsiteY154" fmla="*/ 235248 h 2634195"/>
                <a:gd name="connsiteX155" fmla="*/ 516965 w 7705096"/>
                <a:gd name="connsiteY155" fmla="*/ 235248 h 2634195"/>
                <a:gd name="connsiteX156" fmla="*/ 516965 w 7705096"/>
                <a:gd name="connsiteY156" fmla="*/ 203301 h 2634195"/>
                <a:gd name="connsiteX157" fmla="*/ 415314 w 7705096"/>
                <a:gd name="connsiteY157" fmla="*/ 203301 h 2634195"/>
                <a:gd name="connsiteX158" fmla="*/ 415314 w 7705096"/>
                <a:gd name="connsiteY158" fmla="*/ 148119 h 2634195"/>
                <a:gd name="connsiteX159" fmla="*/ 371749 w 7705096"/>
                <a:gd name="connsiteY159" fmla="*/ 148119 h 2634195"/>
                <a:gd name="connsiteX160" fmla="*/ 371749 w 7705096"/>
                <a:gd name="connsiteY160" fmla="*/ 130693 h 2634195"/>
                <a:gd name="connsiteX161" fmla="*/ 333994 w 7705096"/>
                <a:gd name="connsiteY161" fmla="*/ 130693 h 2634195"/>
                <a:gd name="connsiteX162" fmla="*/ 333994 w 7705096"/>
                <a:gd name="connsiteY162" fmla="*/ 119076 h 2634195"/>
                <a:gd name="connsiteX163" fmla="*/ 270099 w 7705096"/>
                <a:gd name="connsiteY163" fmla="*/ 119076 h 2634195"/>
                <a:gd name="connsiteX164" fmla="*/ 270099 w 7705096"/>
                <a:gd name="connsiteY164" fmla="*/ 78416 h 2634195"/>
                <a:gd name="connsiteX165" fmla="*/ 177162 w 7705096"/>
                <a:gd name="connsiteY165" fmla="*/ 78416 h 2634195"/>
                <a:gd name="connsiteX166" fmla="*/ 177162 w 7705096"/>
                <a:gd name="connsiteY166" fmla="*/ 49373 h 2634195"/>
                <a:gd name="connsiteX167" fmla="*/ 139406 w 7705096"/>
                <a:gd name="connsiteY167" fmla="*/ 49373 h 2634195"/>
                <a:gd name="connsiteX168" fmla="*/ 139406 w 7705096"/>
                <a:gd name="connsiteY168" fmla="*/ 34851 h 2634195"/>
                <a:gd name="connsiteX169" fmla="*/ 116172 w 7705096"/>
                <a:gd name="connsiteY169" fmla="*/ 34851 h 2634195"/>
                <a:gd name="connsiteX170" fmla="*/ 116172 w 7705096"/>
                <a:gd name="connsiteY170" fmla="*/ 0 h 2634195"/>
                <a:gd name="connsiteX171" fmla="*/ 0 w 7705096"/>
                <a:gd name="connsiteY171" fmla="*/ 0 h 263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705096" h="2634195">
                  <a:moveTo>
                    <a:pt x="7705097" y="2634196"/>
                  </a:moveTo>
                  <a:lnTo>
                    <a:pt x="7321725" y="2634196"/>
                  </a:lnTo>
                  <a:lnTo>
                    <a:pt x="7321725" y="2593534"/>
                  </a:lnTo>
                  <a:lnTo>
                    <a:pt x="7077761" y="2593534"/>
                  </a:lnTo>
                  <a:lnTo>
                    <a:pt x="7077761" y="2549967"/>
                  </a:lnTo>
                  <a:lnTo>
                    <a:pt x="6999352" y="2549967"/>
                  </a:lnTo>
                  <a:lnTo>
                    <a:pt x="6999352" y="2506409"/>
                  </a:lnTo>
                  <a:lnTo>
                    <a:pt x="6615980" y="2506409"/>
                  </a:lnTo>
                  <a:lnTo>
                    <a:pt x="6615980" y="2474462"/>
                  </a:lnTo>
                  <a:lnTo>
                    <a:pt x="6284890" y="2474462"/>
                  </a:lnTo>
                  <a:lnTo>
                    <a:pt x="6284890" y="2459936"/>
                  </a:lnTo>
                  <a:lnTo>
                    <a:pt x="5942181" y="2459936"/>
                  </a:lnTo>
                  <a:lnTo>
                    <a:pt x="5942181" y="2442515"/>
                  </a:lnTo>
                  <a:lnTo>
                    <a:pt x="5579145" y="2442515"/>
                  </a:lnTo>
                  <a:lnTo>
                    <a:pt x="5579145" y="2416369"/>
                  </a:lnTo>
                  <a:lnTo>
                    <a:pt x="5236445" y="2416369"/>
                  </a:lnTo>
                  <a:lnTo>
                    <a:pt x="5236445" y="2401853"/>
                  </a:lnTo>
                  <a:lnTo>
                    <a:pt x="5012808" y="2401853"/>
                  </a:lnTo>
                  <a:lnTo>
                    <a:pt x="5012808" y="2384422"/>
                  </a:lnTo>
                  <a:lnTo>
                    <a:pt x="4943104" y="2384422"/>
                  </a:lnTo>
                  <a:lnTo>
                    <a:pt x="4943104" y="2367001"/>
                  </a:lnTo>
                  <a:lnTo>
                    <a:pt x="4754328" y="2367001"/>
                  </a:lnTo>
                  <a:lnTo>
                    <a:pt x="4754328" y="2343769"/>
                  </a:lnTo>
                  <a:lnTo>
                    <a:pt x="4678813" y="2343769"/>
                  </a:lnTo>
                  <a:lnTo>
                    <a:pt x="4678813" y="2323433"/>
                  </a:lnTo>
                  <a:lnTo>
                    <a:pt x="4620730" y="2323433"/>
                  </a:lnTo>
                  <a:lnTo>
                    <a:pt x="4620730" y="2300202"/>
                  </a:lnTo>
                  <a:lnTo>
                    <a:pt x="4521984" y="2300202"/>
                  </a:lnTo>
                  <a:lnTo>
                    <a:pt x="4521984" y="2276970"/>
                  </a:lnTo>
                  <a:lnTo>
                    <a:pt x="4446470" y="2276970"/>
                  </a:lnTo>
                  <a:lnTo>
                    <a:pt x="4446470" y="2233403"/>
                  </a:lnTo>
                  <a:lnTo>
                    <a:pt x="4286736" y="2233403"/>
                  </a:lnTo>
                  <a:lnTo>
                    <a:pt x="4286736" y="2210172"/>
                  </a:lnTo>
                  <a:lnTo>
                    <a:pt x="4167664" y="2210172"/>
                  </a:lnTo>
                  <a:lnTo>
                    <a:pt x="4167664" y="2169509"/>
                  </a:lnTo>
                  <a:lnTo>
                    <a:pt x="4097960" y="2169509"/>
                  </a:lnTo>
                  <a:lnTo>
                    <a:pt x="4097960" y="2143373"/>
                  </a:lnTo>
                  <a:lnTo>
                    <a:pt x="4005025" y="2143373"/>
                  </a:lnTo>
                  <a:lnTo>
                    <a:pt x="4005025" y="2125942"/>
                  </a:lnTo>
                  <a:lnTo>
                    <a:pt x="3897563" y="2125942"/>
                  </a:lnTo>
                  <a:lnTo>
                    <a:pt x="3897563" y="2102711"/>
                  </a:lnTo>
                  <a:lnTo>
                    <a:pt x="3804628" y="2102711"/>
                  </a:lnTo>
                  <a:lnTo>
                    <a:pt x="3804628" y="2085280"/>
                  </a:lnTo>
                  <a:lnTo>
                    <a:pt x="3708787" y="2085280"/>
                  </a:lnTo>
                  <a:lnTo>
                    <a:pt x="3708787" y="2073669"/>
                  </a:lnTo>
                  <a:lnTo>
                    <a:pt x="3592611" y="2073669"/>
                  </a:lnTo>
                  <a:lnTo>
                    <a:pt x="3592611" y="2062048"/>
                  </a:lnTo>
                  <a:lnTo>
                    <a:pt x="3557759" y="2062048"/>
                  </a:lnTo>
                  <a:lnTo>
                    <a:pt x="3557759" y="2033006"/>
                  </a:lnTo>
                  <a:lnTo>
                    <a:pt x="3528717" y="2033006"/>
                  </a:lnTo>
                  <a:lnTo>
                    <a:pt x="3528717" y="2021386"/>
                  </a:lnTo>
                  <a:lnTo>
                    <a:pt x="3464824" y="2021386"/>
                  </a:lnTo>
                  <a:lnTo>
                    <a:pt x="3464824" y="1980724"/>
                  </a:lnTo>
                  <a:lnTo>
                    <a:pt x="3421256" y="1980724"/>
                  </a:lnTo>
                  <a:lnTo>
                    <a:pt x="3421256" y="1954587"/>
                  </a:lnTo>
                  <a:lnTo>
                    <a:pt x="3299279" y="1954587"/>
                  </a:lnTo>
                  <a:lnTo>
                    <a:pt x="3299279" y="1911029"/>
                  </a:lnTo>
                  <a:lnTo>
                    <a:pt x="3276048" y="1911029"/>
                  </a:lnTo>
                  <a:lnTo>
                    <a:pt x="3276048" y="1852936"/>
                  </a:lnTo>
                  <a:lnTo>
                    <a:pt x="3145346" y="1852936"/>
                  </a:lnTo>
                  <a:lnTo>
                    <a:pt x="3145346" y="1832610"/>
                  </a:lnTo>
                  <a:lnTo>
                    <a:pt x="3101788" y="1832610"/>
                  </a:lnTo>
                  <a:lnTo>
                    <a:pt x="3101788" y="1800663"/>
                  </a:lnTo>
                  <a:lnTo>
                    <a:pt x="2944959" y="1800663"/>
                  </a:lnTo>
                  <a:lnTo>
                    <a:pt x="2944959" y="1780337"/>
                  </a:lnTo>
                  <a:lnTo>
                    <a:pt x="2820067" y="1780337"/>
                  </a:lnTo>
                  <a:lnTo>
                    <a:pt x="2820067" y="1757096"/>
                  </a:lnTo>
                  <a:lnTo>
                    <a:pt x="2770699" y="1757096"/>
                  </a:lnTo>
                  <a:lnTo>
                    <a:pt x="2770699" y="1742580"/>
                  </a:lnTo>
                  <a:lnTo>
                    <a:pt x="2730037" y="1742580"/>
                  </a:lnTo>
                  <a:lnTo>
                    <a:pt x="2730037" y="1655445"/>
                  </a:lnTo>
                  <a:lnTo>
                    <a:pt x="2654522" y="1655445"/>
                  </a:lnTo>
                  <a:lnTo>
                    <a:pt x="2654522" y="1635119"/>
                  </a:lnTo>
                  <a:lnTo>
                    <a:pt x="2523830" y="1635119"/>
                  </a:lnTo>
                  <a:lnTo>
                    <a:pt x="2523830" y="1614783"/>
                  </a:lnTo>
                  <a:lnTo>
                    <a:pt x="2483168" y="1614783"/>
                  </a:lnTo>
                  <a:lnTo>
                    <a:pt x="2483168" y="1585741"/>
                  </a:lnTo>
                  <a:lnTo>
                    <a:pt x="2372811" y="1585741"/>
                  </a:lnTo>
                  <a:lnTo>
                    <a:pt x="2372811" y="1562510"/>
                  </a:lnTo>
                  <a:lnTo>
                    <a:pt x="2329244" y="1562510"/>
                  </a:lnTo>
                  <a:lnTo>
                    <a:pt x="2329244" y="1524752"/>
                  </a:lnTo>
                  <a:lnTo>
                    <a:pt x="2314718" y="1524752"/>
                  </a:lnTo>
                  <a:lnTo>
                    <a:pt x="2314718" y="1466669"/>
                  </a:lnTo>
                  <a:lnTo>
                    <a:pt x="2265350" y="1466669"/>
                  </a:lnTo>
                  <a:lnTo>
                    <a:pt x="2265350" y="1443438"/>
                  </a:lnTo>
                  <a:lnTo>
                    <a:pt x="2152079" y="1443438"/>
                  </a:lnTo>
                  <a:lnTo>
                    <a:pt x="2152079" y="1420197"/>
                  </a:lnTo>
                  <a:lnTo>
                    <a:pt x="2117227" y="1420197"/>
                  </a:lnTo>
                  <a:lnTo>
                    <a:pt x="2117227" y="1396965"/>
                  </a:lnTo>
                  <a:lnTo>
                    <a:pt x="2076574" y="1396965"/>
                  </a:lnTo>
                  <a:lnTo>
                    <a:pt x="2076574" y="1370829"/>
                  </a:lnTo>
                  <a:lnTo>
                    <a:pt x="2035912" y="1370829"/>
                  </a:lnTo>
                  <a:lnTo>
                    <a:pt x="2035912" y="1324356"/>
                  </a:lnTo>
                  <a:lnTo>
                    <a:pt x="1995249" y="1324356"/>
                  </a:lnTo>
                  <a:lnTo>
                    <a:pt x="1995249" y="1306935"/>
                  </a:lnTo>
                  <a:lnTo>
                    <a:pt x="1905219" y="1306935"/>
                  </a:lnTo>
                  <a:lnTo>
                    <a:pt x="1905219" y="1240136"/>
                  </a:lnTo>
                  <a:lnTo>
                    <a:pt x="1852936" y="1240136"/>
                  </a:lnTo>
                  <a:lnTo>
                    <a:pt x="1852936" y="1213990"/>
                  </a:lnTo>
                  <a:lnTo>
                    <a:pt x="1815179" y="1213990"/>
                  </a:lnTo>
                  <a:lnTo>
                    <a:pt x="1815179" y="1187853"/>
                  </a:lnTo>
                  <a:lnTo>
                    <a:pt x="1757096" y="1187853"/>
                  </a:lnTo>
                  <a:lnTo>
                    <a:pt x="1757096" y="1138485"/>
                  </a:lnTo>
                  <a:lnTo>
                    <a:pt x="1672876" y="1138485"/>
                  </a:lnTo>
                  <a:lnTo>
                    <a:pt x="1672876" y="1109443"/>
                  </a:lnTo>
                  <a:lnTo>
                    <a:pt x="1620593" y="1109443"/>
                  </a:lnTo>
                  <a:lnTo>
                    <a:pt x="1620593" y="1083297"/>
                  </a:lnTo>
                  <a:lnTo>
                    <a:pt x="1539278" y="1083297"/>
                  </a:lnTo>
                  <a:lnTo>
                    <a:pt x="1539278" y="1048445"/>
                  </a:lnTo>
                  <a:lnTo>
                    <a:pt x="1472479" y="1048445"/>
                  </a:lnTo>
                  <a:lnTo>
                    <a:pt x="1472479" y="1013603"/>
                  </a:lnTo>
                  <a:lnTo>
                    <a:pt x="1428912" y="1013603"/>
                  </a:lnTo>
                  <a:lnTo>
                    <a:pt x="1428912" y="981656"/>
                  </a:lnTo>
                  <a:lnTo>
                    <a:pt x="1405681" y="981656"/>
                  </a:lnTo>
                  <a:lnTo>
                    <a:pt x="1405681" y="943895"/>
                  </a:lnTo>
                  <a:lnTo>
                    <a:pt x="1365018" y="943895"/>
                  </a:lnTo>
                  <a:lnTo>
                    <a:pt x="1365018" y="877096"/>
                  </a:lnTo>
                  <a:lnTo>
                    <a:pt x="1335977" y="877096"/>
                  </a:lnTo>
                  <a:lnTo>
                    <a:pt x="1335977" y="819011"/>
                  </a:lnTo>
                  <a:lnTo>
                    <a:pt x="1318546" y="819011"/>
                  </a:lnTo>
                  <a:lnTo>
                    <a:pt x="1318546" y="766733"/>
                  </a:lnTo>
                  <a:lnTo>
                    <a:pt x="1231421" y="766733"/>
                  </a:lnTo>
                  <a:lnTo>
                    <a:pt x="1231421" y="740595"/>
                  </a:lnTo>
                  <a:lnTo>
                    <a:pt x="1176242" y="740595"/>
                  </a:lnTo>
                  <a:lnTo>
                    <a:pt x="1176242" y="711552"/>
                  </a:lnTo>
                  <a:lnTo>
                    <a:pt x="1155906" y="711552"/>
                  </a:lnTo>
                  <a:lnTo>
                    <a:pt x="1155906" y="685413"/>
                  </a:lnTo>
                  <a:lnTo>
                    <a:pt x="1092013" y="685413"/>
                  </a:lnTo>
                  <a:lnTo>
                    <a:pt x="1092013" y="656371"/>
                  </a:lnTo>
                  <a:lnTo>
                    <a:pt x="1077497" y="656371"/>
                  </a:lnTo>
                  <a:lnTo>
                    <a:pt x="1077497" y="630231"/>
                  </a:lnTo>
                  <a:lnTo>
                    <a:pt x="1036834" y="630231"/>
                  </a:lnTo>
                  <a:lnTo>
                    <a:pt x="1036834" y="580858"/>
                  </a:lnTo>
                  <a:lnTo>
                    <a:pt x="987457" y="580858"/>
                  </a:lnTo>
                  <a:lnTo>
                    <a:pt x="987457" y="551816"/>
                  </a:lnTo>
                  <a:lnTo>
                    <a:pt x="940991" y="551816"/>
                  </a:lnTo>
                  <a:lnTo>
                    <a:pt x="940991" y="516965"/>
                  </a:lnTo>
                  <a:lnTo>
                    <a:pt x="911948" y="516965"/>
                  </a:lnTo>
                  <a:lnTo>
                    <a:pt x="911948" y="487921"/>
                  </a:lnTo>
                  <a:lnTo>
                    <a:pt x="868384" y="487921"/>
                  </a:lnTo>
                  <a:lnTo>
                    <a:pt x="868384" y="447262"/>
                  </a:lnTo>
                  <a:lnTo>
                    <a:pt x="807393" y="447262"/>
                  </a:lnTo>
                  <a:lnTo>
                    <a:pt x="807393" y="429836"/>
                  </a:lnTo>
                  <a:lnTo>
                    <a:pt x="792872" y="429836"/>
                  </a:lnTo>
                  <a:lnTo>
                    <a:pt x="792872" y="400792"/>
                  </a:lnTo>
                  <a:lnTo>
                    <a:pt x="763829" y="400792"/>
                  </a:lnTo>
                  <a:lnTo>
                    <a:pt x="763829" y="389175"/>
                  </a:lnTo>
                  <a:lnTo>
                    <a:pt x="734786" y="389175"/>
                  </a:lnTo>
                  <a:lnTo>
                    <a:pt x="734786" y="360132"/>
                  </a:lnTo>
                  <a:lnTo>
                    <a:pt x="636040" y="360132"/>
                  </a:lnTo>
                  <a:lnTo>
                    <a:pt x="636040" y="333993"/>
                  </a:lnTo>
                  <a:lnTo>
                    <a:pt x="615710" y="333993"/>
                  </a:lnTo>
                  <a:lnTo>
                    <a:pt x="615710" y="302046"/>
                  </a:lnTo>
                  <a:lnTo>
                    <a:pt x="569242" y="302046"/>
                  </a:lnTo>
                  <a:lnTo>
                    <a:pt x="569242" y="235248"/>
                  </a:lnTo>
                  <a:lnTo>
                    <a:pt x="516965" y="235248"/>
                  </a:lnTo>
                  <a:lnTo>
                    <a:pt x="516965" y="203301"/>
                  </a:lnTo>
                  <a:lnTo>
                    <a:pt x="415314" y="203301"/>
                  </a:lnTo>
                  <a:lnTo>
                    <a:pt x="415314" y="148119"/>
                  </a:lnTo>
                  <a:lnTo>
                    <a:pt x="371749" y="148119"/>
                  </a:lnTo>
                  <a:lnTo>
                    <a:pt x="371749" y="130693"/>
                  </a:lnTo>
                  <a:lnTo>
                    <a:pt x="333994" y="130693"/>
                  </a:lnTo>
                  <a:lnTo>
                    <a:pt x="333994" y="119076"/>
                  </a:lnTo>
                  <a:lnTo>
                    <a:pt x="270099" y="119076"/>
                  </a:lnTo>
                  <a:lnTo>
                    <a:pt x="270099" y="78416"/>
                  </a:lnTo>
                  <a:lnTo>
                    <a:pt x="177162" y="78416"/>
                  </a:lnTo>
                  <a:lnTo>
                    <a:pt x="177162" y="49373"/>
                  </a:lnTo>
                  <a:lnTo>
                    <a:pt x="139406" y="49373"/>
                  </a:lnTo>
                  <a:lnTo>
                    <a:pt x="139406" y="34851"/>
                  </a:lnTo>
                  <a:lnTo>
                    <a:pt x="116172" y="34851"/>
                  </a:lnTo>
                  <a:lnTo>
                    <a:pt x="116172" y="0"/>
                  </a:lnTo>
                  <a:lnTo>
                    <a:pt x="0" y="0"/>
                  </a:lnTo>
                </a:path>
              </a:pathLst>
            </a:custGeom>
            <a:noFill/>
            <a:ln w="25400" cap="flat">
              <a:solidFill>
                <a:schemeClr val="accent1"/>
              </a:solidFill>
              <a:prstDash val="solid"/>
              <a:miter/>
            </a:ln>
          </p:spPr>
          <p:txBody>
            <a:bodyPr rtlCol="0" anchor="ctr"/>
            <a:lstStyle/>
            <a:p>
              <a:endParaRPr lang="en-GB" sz="1600"/>
            </a:p>
          </p:txBody>
        </p:sp>
        <p:sp>
          <p:nvSpPr>
            <p:cNvPr id="173" name="Freeform: Shape 172">
              <a:extLst>
                <a:ext uri="{FF2B5EF4-FFF2-40B4-BE49-F238E27FC236}">
                  <a16:creationId xmlns:a16="http://schemas.microsoft.com/office/drawing/2014/main" id="{E4B41BFE-8E0C-47FB-8097-11E18D8985BF}"/>
                </a:ext>
              </a:extLst>
            </p:cNvPr>
            <p:cNvSpPr/>
            <p:nvPr/>
          </p:nvSpPr>
          <p:spPr>
            <a:xfrm>
              <a:off x="2102899" y="2630256"/>
              <a:ext cx="7647" cy="90483"/>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600"/>
            </a:p>
          </p:txBody>
        </p:sp>
        <p:sp>
          <p:nvSpPr>
            <p:cNvPr id="174" name="Freeform: Shape 173">
              <a:extLst>
                <a:ext uri="{FF2B5EF4-FFF2-40B4-BE49-F238E27FC236}">
                  <a16:creationId xmlns:a16="http://schemas.microsoft.com/office/drawing/2014/main" id="{28A1454E-482A-418F-9518-5953B17B5B92}"/>
                </a:ext>
              </a:extLst>
            </p:cNvPr>
            <p:cNvSpPr/>
            <p:nvPr/>
          </p:nvSpPr>
          <p:spPr>
            <a:xfrm>
              <a:off x="2439352" y="2869662"/>
              <a:ext cx="7647" cy="90484"/>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175" name="Freeform: Shape 174">
              <a:extLst>
                <a:ext uri="{FF2B5EF4-FFF2-40B4-BE49-F238E27FC236}">
                  <a16:creationId xmlns:a16="http://schemas.microsoft.com/office/drawing/2014/main" id="{0C8C728D-AD1D-4978-984F-FF621E967B74}"/>
                </a:ext>
              </a:extLst>
            </p:cNvPr>
            <p:cNvSpPr/>
            <p:nvPr/>
          </p:nvSpPr>
          <p:spPr>
            <a:xfrm>
              <a:off x="2592290" y="2997346"/>
              <a:ext cx="7647" cy="90484"/>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176" name="Freeform: Shape 175">
              <a:extLst>
                <a:ext uri="{FF2B5EF4-FFF2-40B4-BE49-F238E27FC236}">
                  <a16:creationId xmlns:a16="http://schemas.microsoft.com/office/drawing/2014/main" id="{B84FEC2D-4B81-46DA-91E9-2DD6EAB3432B}"/>
                </a:ext>
              </a:extLst>
            </p:cNvPr>
            <p:cNvSpPr/>
            <p:nvPr/>
          </p:nvSpPr>
          <p:spPr>
            <a:xfrm>
              <a:off x="3785171" y="3827287"/>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177" name="Freeform: Shape 176">
              <a:extLst>
                <a:ext uri="{FF2B5EF4-FFF2-40B4-BE49-F238E27FC236}">
                  <a16:creationId xmlns:a16="http://schemas.microsoft.com/office/drawing/2014/main" id="{5BDB3163-9D27-46ED-8773-39D40D91331D}"/>
                </a:ext>
              </a:extLst>
            </p:cNvPr>
            <p:cNvSpPr/>
            <p:nvPr/>
          </p:nvSpPr>
          <p:spPr>
            <a:xfrm>
              <a:off x="4167505" y="3970931"/>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dirty="0"/>
            </a:p>
          </p:txBody>
        </p:sp>
        <p:sp>
          <p:nvSpPr>
            <p:cNvPr id="178" name="Freeform: Shape 177">
              <a:extLst>
                <a:ext uri="{FF2B5EF4-FFF2-40B4-BE49-F238E27FC236}">
                  <a16:creationId xmlns:a16="http://schemas.microsoft.com/office/drawing/2014/main" id="{89277399-6988-4B4F-BE13-BE9922C24E92}"/>
                </a:ext>
              </a:extLst>
            </p:cNvPr>
            <p:cNvSpPr/>
            <p:nvPr/>
          </p:nvSpPr>
          <p:spPr>
            <a:xfrm>
              <a:off x="6186227" y="450767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79" name="Freeform: Shape 178">
              <a:extLst>
                <a:ext uri="{FF2B5EF4-FFF2-40B4-BE49-F238E27FC236}">
                  <a16:creationId xmlns:a16="http://schemas.microsoft.com/office/drawing/2014/main" id="{6CEF6AD7-0735-41AC-9983-31BB4682F336}"/>
                </a:ext>
              </a:extLst>
            </p:cNvPr>
            <p:cNvSpPr/>
            <p:nvPr/>
          </p:nvSpPr>
          <p:spPr>
            <a:xfrm>
              <a:off x="6262693"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0" name="Freeform: Shape 179">
              <a:extLst>
                <a:ext uri="{FF2B5EF4-FFF2-40B4-BE49-F238E27FC236}">
                  <a16:creationId xmlns:a16="http://schemas.microsoft.com/office/drawing/2014/main" id="{E6449690-C7CD-4A72-BDD0-87C2208A639F}"/>
                </a:ext>
              </a:extLst>
            </p:cNvPr>
            <p:cNvSpPr/>
            <p:nvPr/>
          </p:nvSpPr>
          <p:spPr>
            <a:xfrm>
              <a:off x="6339160"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1" name="Freeform: Shape 180">
              <a:extLst>
                <a:ext uri="{FF2B5EF4-FFF2-40B4-BE49-F238E27FC236}">
                  <a16:creationId xmlns:a16="http://schemas.microsoft.com/office/drawing/2014/main" id="{99A74705-3261-44EA-BC4A-D9CA7FF2F39A}"/>
                </a:ext>
              </a:extLst>
            </p:cNvPr>
            <p:cNvSpPr/>
            <p:nvPr/>
          </p:nvSpPr>
          <p:spPr>
            <a:xfrm>
              <a:off x="636974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2" name="Freeform: Shape 181">
              <a:extLst>
                <a:ext uri="{FF2B5EF4-FFF2-40B4-BE49-F238E27FC236}">
                  <a16:creationId xmlns:a16="http://schemas.microsoft.com/office/drawing/2014/main" id="{E9A85E82-4F24-4F1D-AED9-E1739120614C}"/>
                </a:ext>
              </a:extLst>
            </p:cNvPr>
            <p:cNvSpPr/>
            <p:nvPr/>
          </p:nvSpPr>
          <p:spPr>
            <a:xfrm>
              <a:off x="641562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3" name="Freeform: Shape 182">
              <a:extLst>
                <a:ext uri="{FF2B5EF4-FFF2-40B4-BE49-F238E27FC236}">
                  <a16:creationId xmlns:a16="http://schemas.microsoft.com/office/drawing/2014/main" id="{823BFABB-5E58-491C-A76A-9EAEBE20689B}"/>
                </a:ext>
              </a:extLst>
            </p:cNvPr>
            <p:cNvSpPr/>
            <p:nvPr/>
          </p:nvSpPr>
          <p:spPr>
            <a:xfrm>
              <a:off x="6461507"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4" name="Freeform: Shape 183">
              <a:extLst>
                <a:ext uri="{FF2B5EF4-FFF2-40B4-BE49-F238E27FC236}">
                  <a16:creationId xmlns:a16="http://schemas.microsoft.com/office/drawing/2014/main" id="{A5D6847E-EDBD-4075-A6B8-DA0AA80EA5B2}"/>
                </a:ext>
              </a:extLst>
            </p:cNvPr>
            <p:cNvSpPr/>
            <p:nvPr/>
          </p:nvSpPr>
          <p:spPr>
            <a:xfrm>
              <a:off x="6492094" y="4523638"/>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5" name="Freeform: Shape 184">
              <a:extLst>
                <a:ext uri="{FF2B5EF4-FFF2-40B4-BE49-F238E27FC236}">
                  <a16:creationId xmlns:a16="http://schemas.microsoft.com/office/drawing/2014/main" id="{7E8B28BA-3A84-465E-B94C-21A516D73B8D}"/>
                </a:ext>
              </a:extLst>
            </p:cNvPr>
            <p:cNvSpPr/>
            <p:nvPr/>
          </p:nvSpPr>
          <p:spPr>
            <a:xfrm>
              <a:off x="6522680"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6" name="Freeform: Shape 185">
              <a:extLst>
                <a:ext uri="{FF2B5EF4-FFF2-40B4-BE49-F238E27FC236}">
                  <a16:creationId xmlns:a16="http://schemas.microsoft.com/office/drawing/2014/main" id="{59150882-5596-4CB3-8FDD-FC247BD74CD9}"/>
                </a:ext>
              </a:extLst>
            </p:cNvPr>
            <p:cNvSpPr/>
            <p:nvPr/>
          </p:nvSpPr>
          <p:spPr>
            <a:xfrm>
              <a:off x="6553267"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7" name="Freeform: Shape 186">
              <a:extLst>
                <a:ext uri="{FF2B5EF4-FFF2-40B4-BE49-F238E27FC236}">
                  <a16:creationId xmlns:a16="http://schemas.microsoft.com/office/drawing/2014/main" id="{D7C2097E-C3FC-4D62-A9EC-33741CBC2DF4}"/>
                </a:ext>
              </a:extLst>
            </p:cNvPr>
            <p:cNvSpPr/>
            <p:nvPr/>
          </p:nvSpPr>
          <p:spPr>
            <a:xfrm>
              <a:off x="6629734"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8" name="Freeform: Shape 187">
              <a:extLst>
                <a:ext uri="{FF2B5EF4-FFF2-40B4-BE49-F238E27FC236}">
                  <a16:creationId xmlns:a16="http://schemas.microsoft.com/office/drawing/2014/main" id="{205AC2AC-233F-4D18-B4E4-934DF7850B18}"/>
                </a:ext>
              </a:extLst>
            </p:cNvPr>
            <p:cNvSpPr/>
            <p:nvPr/>
          </p:nvSpPr>
          <p:spPr>
            <a:xfrm>
              <a:off x="6645027"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89" name="Freeform: Shape 188">
              <a:extLst>
                <a:ext uri="{FF2B5EF4-FFF2-40B4-BE49-F238E27FC236}">
                  <a16:creationId xmlns:a16="http://schemas.microsoft.com/office/drawing/2014/main" id="{F83D535E-CFE4-41DB-989F-3FEEFF2BE925}"/>
                </a:ext>
              </a:extLst>
            </p:cNvPr>
            <p:cNvSpPr/>
            <p:nvPr/>
          </p:nvSpPr>
          <p:spPr>
            <a:xfrm>
              <a:off x="6721494"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0" name="Freeform: Shape 189">
              <a:extLst>
                <a:ext uri="{FF2B5EF4-FFF2-40B4-BE49-F238E27FC236}">
                  <a16:creationId xmlns:a16="http://schemas.microsoft.com/office/drawing/2014/main" id="{A45794B3-7DD4-4140-AB3F-7EC5B82F2E69}"/>
                </a:ext>
              </a:extLst>
            </p:cNvPr>
            <p:cNvSpPr/>
            <p:nvPr/>
          </p:nvSpPr>
          <p:spPr>
            <a:xfrm>
              <a:off x="6752080" y="453959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1" name="Freeform: Shape 190">
              <a:extLst>
                <a:ext uri="{FF2B5EF4-FFF2-40B4-BE49-F238E27FC236}">
                  <a16:creationId xmlns:a16="http://schemas.microsoft.com/office/drawing/2014/main" id="{01057DC5-A1E4-48E5-AE0C-4865EF63E8A7}"/>
                </a:ext>
              </a:extLst>
            </p:cNvPr>
            <p:cNvSpPr/>
            <p:nvPr/>
          </p:nvSpPr>
          <p:spPr>
            <a:xfrm>
              <a:off x="6813254"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2" name="Freeform: Shape 191">
              <a:extLst>
                <a:ext uri="{FF2B5EF4-FFF2-40B4-BE49-F238E27FC236}">
                  <a16:creationId xmlns:a16="http://schemas.microsoft.com/office/drawing/2014/main" id="{59A7700F-74FB-4FE7-9B21-CA3B33521D03}"/>
                </a:ext>
              </a:extLst>
            </p:cNvPr>
            <p:cNvSpPr/>
            <p:nvPr/>
          </p:nvSpPr>
          <p:spPr>
            <a:xfrm>
              <a:off x="6874427"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3" name="Freeform: Shape 192">
              <a:extLst>
                <a:ext uri="{FF2B5EF4-FFF2-40B4-BE49-F238E27FC236}">
                  <a16:creationId xmlns:a16="http://schemas.microsoft.com/office/drawing/2014/main" id="{7B9F4F41-3D3B-4495-A58F-A2948B5DD6C3}"/>
                </a:ext>
              </a:extLst>
            </p:cNvPr>
            <p:cNvSpPr/>
            <p:nvPr/>
          </p:nvSpPr>
          <p:spPr>
            <a:xfrm>
              <a:off x="6920307"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4" name="Freeform: Shape 193">
              <a:extLst>
                <a:ext uri="{FF2B5EF4-FFF2-40B4-BE49-F238E27FC236}">
                  <a16:creationId xmlns:a16="http://schemas.microsoft.com/office/drawing/2014/main" id="{63DB7AF4-992B-4BF3-AD86-95C0B6EAA4AA}"/>
                </a:ext>
              </a:extLst>
            </p:cNvPr>
            <p:cNvSpPr/>
            <p:nvPr/>
          </p:nvSpPr>
          <p:spPr>
            <a:xfrm>
              <a:off x="6981481"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5" name="Freeform: Shape 194">
              <a:extLst>
                <a:ext uri="{FF2B5EF4-FFF2-40B4-BE49-F238E27FC236}">
                  <a16:creationId xmlns:a16="http://schemas.microsoft.com/office/drawing/2014/main" id="{71D6B5A7-7CFA-410F-9786-E947A6151C8D}"/>
                </a:ext>
              </a:extLst>
            </p:cNvPr>
            <p:cNvSpPr/>
            <p:nvPr/>
          </p:nvSpPr>
          <p:spPr>
            <a:xfrm>
              <a:off x="6996774" y="455555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6" name="Freeform: Shape 195">
              <a:extLst>
                <a:ext uri="{FF2B5EF4-FFF2-40B4-BE49-F238E27FC236}">
                  <a16:creationId xmlns:a16="http://schemas.microsoft.com/office/drawing/2014/main" id="{A11CA0DA-F8F0-44B8-BD3E-9F31C85A8FC6}"/>
                </a:ext>
              </a:extLst>
            </p:cNvPr>
            <p:cNvSpPr/>
            <p:nvPr/>
          </p:nvSpPr>
          <p:spPr>
            <a:xfrm>
              <a:off x="7088534"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7" name="Freeform: Shape 196">
              <a:extLst>
                <a:ext uri="{FF2B5EF4-FFF2-40B4-BE49-F238E27FC236}">
                  <a16:creationId xmlns:a16="http://schemas.microsoft.com/office/drawing/2014/main" id="{383D0F83-F636-4D48-A258-5E0A56670ADD}"/>
                </a:ext>
              </a:extLst>
            </p:cNvPr>
            <p:cNvSpPr/>
            <p:nvPr/>
          </p:nvSpPr>
          <p:spPr>
            <a:xfrm>
              <a:off x="7134414"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8" name="Freeform: Shape 197">
              <a:extLst>
                <a:ext uri="{FF2B5EF4-FFF2-40B4-BE49-F238E27FC236}">
                  <a16:creationId xmlns:a16="http://schemas.microsoft.com/office/drawing/2014/main" id="{465DAAA8-3707-40EA-9177-AC8D62C953FB}"/>
                </a:ext>
              </a:extLst>
            </p:cNvPr>
            <p:cNvSpPr/>
            <p:nvPr/>
          </p:nvSpPr>
          <p:spPr>
            <a:xfrm>
              <a:off x="7287348" y="4571519"/>
              <a:ext cx="7647" cy="90479"/>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199" name="Freeform: Shape 198">
              <a:extLst>
                <a:ext uri="{FF2B5EF4-FFF2-40B4-BE49-F238E27FC236}">
                  <a16:creationId xmlns:a16="http://schemas.microsoft.com/office/drawing/2014/main" id="{F45FE798-BA78-446A-974B-EEF2EE561640}"/>
                </a:ext>
              </a:extLst>
            </p:cNvPr>
            <p:cNvSpPr/>
            <p:nvPr/>
          </p:nvSpPr>
          <p:spPr>
            <a:xfrm>
              <a:off x="7379108" y="4619400"/>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0" name="Freeform: Shape 199">
              <a:extLst>
                <a:ext uri="{FF2B5EF4-FFF2-40B4-BE49-F238E27FC236}">
                  <a16:creationId xmlns:a16="http://schemas.microsoft.com/office/drawing/2014/main" id="{30A54922-1B55-478E-A1FF-8EEFDAA19DFA}"/>
                </a:ext>
              </a:extLst>
            </p:cNvPr>
            <p:cNvSpPr/>
            <p:nvPr/>
          </p:nvSpPr>
          <p:spPr>
            <a:xfrm>
              <a:off x="766968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1" name="Freeform: Shape 200">
              <a:extLst>
                <a:ext uri="{FF2B5EF4-FFF2-40B4-BE49-F238E27FC236}">
                  <a16:creationId xmlns:a16="http://schemas.microsoft.com/office/drawing/2014/main" id="{6F46FB0E-0A39-4FC8-9A67-5609E6C208F6}"/>
                </a:ext>
              </a:extLst>
            </p:cNvPr>
            <p:cNvSpPr/>
            <p:nvPr/>
          </p:nvSpPr>
          <p:spPr>
            <a:xfrm>
              <a:off x="7730855"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2" name="Freeform: Shape 201">
              <a:extLst>
                <a:ext uri="{FF2B5EF4-FFF2-40B4-BE49-F238E27FC236}">
                  <a16:creationId xmlns:a16="http://schemas.microsoft.com/office/drawing/2014/main" id="{CF1CF81D-AF03-4E05-A09E-5AEA3E0343FF}"/>
                </a:ext>
              </a:extLst>
            </p:cNvPr>
            <p:cNvSpPr/>
            <p:nvPr/>
          </p:nvSpPr>
          <p:spPr>
            <a:xfrm>
              <a:off x="780732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3" name="Freeform: Shape 202">
              <a:extLst>
                <a:ext uri="{FF2B5EF4-FFF2-40B4-BE49-F238E27FC236}">
                  <a16:creationId xmlns:a16="http://schemas.microsoft.com/office/drawing/2014/main" id="{17B14043-6A5F-493B-A2DF-6AF4CB2E46CE}"/>
                </a:ext>
              </a:extLst>
            </p:cNvPr>
            <p:cNvSpPr/>
            <p:nvPr/>
          </p:nvSpPr>
          <p:spPr>
            <a:xfrm>
              <a:off x="7899081" y="4683242"/>
              <a:ext cx="7647" cy="90487"/>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sz="1600"/>
            </a:p>
          </p:txBody>
        </p:sp>
        <p:sp>
          <p:nvSpPr>
            <p:cNvPr id="205" name="TextBox 204">
              <a:extLst>
                <a:ext uri="{FF2B5EF4-FFF2-40B4-BE49-F238E27FC236}">
                  <a16:creationId xmlns:a16="http://schemas.microsoft.com/office/drawing/2014/main" id="{9F34E481-3B5D-4F90-9A0B-A47FA55CD416}"/>
                </a:ext>
              </a:extLst>
            </p:cNvPr>
            <p:cNvSpPr txBox="1"/>
            <p:nvPr/>
          </p:nvSpPr>
          <p:spPr>
            <a:xfrm>
              <a:off x="7378239" y="3324977"/>
              <a:ext cx="1166841" cy="487737"/>
            </a:xfrm>
            <a:prstGeom prst="rect">
              <a:avLst/>
            </a:prstGeom>
            <a:noFill/>
          </p:spPr>
          <p:txBody>
            <a:bodyPr wrap="none" rtlCol="0">
              <a:spAutoFit/>
            </a:bodyPr>
            <a:lstStyle/>
            <a:p>
              <a:r>
                <a:rPr lang="en-US" sz="1200" dirty="0">
                  <a:solidFill>
                    <a:schemeClr val="tx1"/>
                  </a:solidFill>
                </a:rPr>
                <a:t>NIVO + IPI</a:t>
              </a:r>
            </a:p>
            <a:p>
              <a:r>
                <a:rPr lang="en-US" sz="1200" dirty="0">
                  <a:solidFill>
                    <a:schemeClr val="tx1"/>
                  </a:solidFill>
                </a:rPr>
                <a:t>Chemo</a:t>
              </a:r>
              <a:endParaRPr lang="en-GB" sz="1200" dirty="0">
                <a:solidFill>
                  <a:schemeClr val="tx1"/>
                </a:solidFill>
              </a:endParaRPr>
            </a:p>
          </p:txBody>
        </p:sp>
        <p:cxnSp>
          <p:nvCxnSpPr>
            <p:cNvPr id="207" name="Straight Connector 206">
              <a:extLst>
                <a:ext uri="{FF2B5EF4-FFF2-40B4-BE49-F238E27FC236}">
                  <a16:creationId xmlns:a16="http://schemas.microsoft.com/office/drawing/2014/main" id="{C1FBB403-8A0F-4C5C-8299-776360064498}"/>
                </a:ext>
              </a:extLst>
            </p:cNvPr>
            <p:cNvCxnSpPr>
              <a:cxnSpLocks/>
            </p:cNvCxnSpPr>
            <p:nvPr/>
          </p:nvCxnSpPr>
          <p:spPr>
            <a:xfrm>
              <a:off x="7021636" y="3463048"/>
              <a:ext cx="288000" cy="0"/>
            </a:xfrm>
            <a:prstGeom prst="line">
              <a:avLst/>
            </a:prstGeom>
            <a:noFill/>
            <a:ln w="25400" cap="flat">
              <a:solidFill>
                <a:srgbClr val="FF6600"/>
              </a:solidFill>
              <a:prstDash val="solid"/>
              <a:miter/>
            </a:ln>
          </p:spPr>
        </p:cxnSp>
        <p:cxnSp>
          <p:nvCxnSpPr>
            <p:cNvPr id="208" name="Straight Connector 207">
              <a:extLst>
                <a:ext uri="{FF2B5EF4-FFF2-40B4-BE49-F238E27FC236}">
                  <a16:creationId xmlns:a16="http://schemas.microsoft.com/office/drawing/2014/main" id="{11BC5D14-415A-46E3-8BD1-D21F646F5578}"/>
                </a:ext>
              </a:extLst>
            </p:cNvPr>
            <p:cNvCxnSpPr>
              <a:cxnSpLocks/>
            </p:cNvCxnSpPr>
            <p:nvPr/>
          </p:nvCxnSpPr>
          <p:spPr>
            <a:xfrm>
              <a:off x="7021636" y="3663211"/>
              <a:ext cx="288000" cy="0"/>
            </a:xfrm>
            <a:prstGeom prst="line">
              <a:avLst/>
            </a:prstGeom>
            <a:noFill/>
            <a:ln w="25400" cap="flat">
              <a:solidFill>
                <a:schemeClr val="accent1"/>
              </a:solidFill>
              <a:prstDash val="solid"/>
              <a:miter/>
            </a:ln>
          </p:spPr>
        </p:cxnSp>
      </p:grpSp>
    </p:spTree>
    <p:extLst>
      <p:ext uri="{BB962C8B-B14F-4D97-AF65-F5344CB8AC3E}">
        <p14:creationId xmlns:p14="http://schemas.microsoft.com/office/powerpoint/2010/main" val="1884447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54">
            <a:extLst>
              <a:ext uri="{FF2B5EF4-FFF2-40B4-BE49-F238E27FC236}">
                <a16:creationId xmlns:a16="http://schemas.microsoft.com/office/drawing/2014/main" id="{6633EA8D-2F1D-3D4B-A402-AC0726846466}"/>
              </a:ext>
            </a:extLst>
          </p:cNvPr>
          <p:cNvSpPr/>
          <p:nvPr/>
        </p:nvSpPr>
        <p:spPr>
          <a:xfrm>
            <a:off x="2134985" y="300426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6" name="object 54">
            <a:extLst>
              <a:ext uri="{FF2B5EF4-FFF2-40B4-BE49-F238E27FC236}">
                <a16:creationId xmlns:a16="http://schemas.microsoft.com/office/drawing/2014/main" id="{72186DDE-5312-FD4A-8EE8-C2E936208F95}"/>
              </a:ext>
            </a:extLst>
          </p:cNvPr>
          <p:cNvSpPr/>
          <p:nvPr/>
        </p:nvSpPr>
        <p:spPr>
          <a:xfrm>
            <a:off x="2338185" y="316301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7" name="object 54">
            <a:extLst>
              <a:ext uri="{FF2B5EF4-FFF2-40B4-BE49-F238E27FC236}">
                <a16:creationId xmlns:a16="http://schemas.microsoft.com/office/drawing/2014/main" id="{248F5518-682E-4043-AB82-5191664F1E06}"/>
              </a:ext>
            </a:extLst>
          </p:cNvPr>
          <p:cNvSpPr/>
          <p:nvPr/>
        </p:nvSpPr>
        <p:spPr>
          <a:xfrm>
            <a:off x="2522335" y="33503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8" name="object 59">
            <a:extLst>
              <a:ext uri="{FF2B5EF4-FFF2-40B4-BE49-F238E27FC236}">
                <a16:creationId xmlns:a16="http://schemas.microsoft.com/office/drawing/2014/main" id="{84CBC53A-2FCE-8F4C-B5CD-88112743E645}"/>
              </a:ext>
            </a:extLst>
          </p:cNvPr>
          <p:cNvSpPr/>
          <p:nvPr/>
        </p:nvSpPr>
        <p:spPr>
          <a:xfrm>
            <a:off x="3424885" y="4092255"/>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89" name="object 59">
            <a:extLst>
              <a:ext uri="{FF2B5EF4-FFF2-40B4-BE49-F238E27FC236}">
                <a16:creationId xmlns:a16="http://schemas.microsoft.com/office/drawing/2014/main" id="{6576F967-E393-6447-A976-FBDD0247120F}"/>
              </a:ext>
            </a:extLst>
          </p:cNvPr>
          <p:cNvSpPr/>
          <p:nvPr/>
        </p:nvSpPr>
        <p:spPr>
          <a:xfrm>
            <a:off x="3586810" y="4195886"/>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0" name="object 59">
            <a:extLst>
              <a:ext uri="{FF2B5EF4-FFF2-40B4-BE49-F238E27FC236}">
                <a16:creationId xmlns:a16="http://schemas.microsoft.com/office/drawing/2014/main" id="{91858C4F-24E4-044C-89F5-801093C104F1}"/>
              </a:ext>
            </a:extLst>
          </p:cNvPr>
          <p:cNvSpPr/>
          <p:nvPr/>
        </p:nvSpPr>
        <p:spPr>
          <a:xfrm>
            <a:off x="3555060" y="4176836"/>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1" name="object 48">
            <a:extLst>
              <a:ext uri="{FF2B5EF4-FFF2-40B4-BE49-F238E27FC236}">
                <a16:creationId xmlns:a16="http://schemas.microsoft.com/office/drawing/2014/main" id="{EBF8525E-F2B3-E445-B0F1-9CB0BD97203C}"/>
              </a:ext>
            </a:extLst>
          </p:cNvPr>
          <p:cNvSpPr/>
          <p:nvPr/>
        </p:nvSpPr>
        <p:spPr>
          <a:xfrm>
            <a:off x="1392217" y="2291778"/>
            <a:ext cx="3865879" cy="2509520"/>
          </a:xfrm>
          <a:custGeom>
            <a:avLst/>
            <a:gdLst/>
            <a:ahLst/>
            <a:cxnLst/>
            <a:rect l="l" t="t" r="r" b="b"/>
            <a:pathLst>
              <a:path w="3865879" h="2509520">
                <a:moveTo>
                  <a:pt x="0" y="0"/>
                </a:moveTo>
                <a:lnTo>
                  <a:pt x="28282" y="0"/>
                </a:lnTo>
                <a:lnTo>
                  <a:pt x="28282" y="31813"/>
                </a:lnTo>
                <a:lnTo>
                  <a:pt x="48209" y="31813"/>
                </a:lnTo>
                <a:lnTo>
                  <a:pt x="48209" y="47536"/>
                </a:lnTo>
                <a:lnTo>
                  <a:pt x="58686" y="47536"/>
                </a:lnTo>
                <a:lnTo>
                  <a:pt x="58686" y="59067"/>
                </a:lnTo>
                <a:lnTo>
                  <a:pt x="86309" y="59067"/>
                </a:lnTo>
                <a:lnTo>
                  <a:pt x="86309" y="75145"/>
                </a:lnTo>
                <a:lnTo>
                  <a:pt x="161112" y="75145"/>
                </a:lnTo>
                <a:lnTo>
                  <a:pt x="161112" y="103809"/>
                </a:lnTo>
                <a:lnTo>
                  <a:pt x="169151" y="103809"/>
                </a:lnTo>
                <a:lnTo>
                  <a:pt x="169151" y="112204"/>
                </a:lnTo>
                <a:lnTo>
                  <a:pt x="220878" y="112204"/>
                </a:lnTo>
                <a:lnTo>
                  <a:pt x="220878" y="165684"/>
                </a:lnTo>
                <a:lnTo>
                  <a:pt x="298475" y="165684"/>
                </a:lnTo>
                <a:lnTo>
                  <a:pt x="298475" y="221259"/>
                </a:lnTo>
                <a:lnTo>
                  <a:pt x="322249" y="221259"/>
                </a:lnTo>
                <a:lnTo>
                  <a:pt x="322249" y="264947"/>
                </a:lnTo>
                <a:lnTo>
                  <a:pt x="331330" y="264947"/>
                </a:lnTo>
                <a:lnTo>
                  <a:pt x="331330" y="327863"/>
                </a:lnTo>
                <a:lnTo>
                  <a:pt x="375031" y="327863"/>
                </a:lnTo>
                <a:lnTo>
                  <a:pt x="375031" y="341845"/>
                </a:lnTo>
                <a:lnTo>
                  <a:pt x="385508" y="341845"/>
                </a:lnTo>
                <a:lnTo>
                  <a:pt x="385508" y="354787"/>
                </a:lnTo>
                <a:lnTo>
                  <a:pt x="404380" y="354787"/>
                </a:lnTo>
                <a:lnTo>
                  <a:pt x="404380" y="382752"/>
                </a:lnTo>
                <a:lnTo>
                  <a:pt x="446684" y="382752"/>
                </a:lnTo>
                <a:lnTo>
                  <a:pt x="446684" y="405472"/>
                </a:lnTo>
                <a:lnTo>
                  <a:pt x="458216" y="405472"/>
                </a:lnTo>
                <a:lnTo>
                  <a:pt x="458216" y="427837"/>
                </a:lnTo>
                <a:lnTo>
                  <a:pt x="465556" y="427837"/>
                </a:lnTo>
                <a:lnTo>
                  <a:pt x="465556" y="435521"/>
                </a:lnTo>
                <a:lnTo>
                  <a:pt x="471843" y="435521"/>
                </a:lnTo>
                <a:lnTo>
                  <a:pt x="471843" y="444614"/>
                </a:lnTo>
                <a:lnTo>
                  <a:pt x="478142" y="444614"/>
                </a:lnTo>
                <a:lnTo>
                  <a:pt x="478142" y="452653"/>
                </a:lnTo>
                <a:lnTo>
                  <a:pt x="510298" y="452653"/>
                </a:lnTo>
                <a:lnTo>
                  <a:pt x="510298" y="474332"/>
                </a:lnTo>
                <a:lnTo>
                  <a:pt x="526376" y="474332"/>
                </a:lnTo>
                <a:lnTo>
                  <a:pt x="526376" y="491109"/>
                </a:lnTo>
                <a:lnTo>
                  <a:pt x="544207" y="491109"/>
                </a:lnTo>
                <a:lnTo>
                  <a:pt x="544207" y="532345"/>
                </a:lnTo>
                <a:lnTo>
                  <a:pt x="552246" y="532345"/>
                </a:lnTo>
                <a:lnTo>
                  <a:pt x="552246" y="556463"/>
                </a:lnTo>
                <a:lnTo>
                  <a:pt x="631583" y="556463"/>
                </a:lnTo>
                <a:lnTo>
                  <a:pt x="631583" y="599109"/>
                </a:lnTo>
                <a:lnTo>
                  <a:pt x="634911" y="599109"/>
                </a:lnTo>
                <a:lnTo>
                  <a:pt x="634911" y="606971"/>
                </a:lnTo>
                <a:lnTo>
                  <a:pt x="649058" y="606971"/>
                </a:lnTo>
                <a:lnTo>
                  <a:pt x="649058" y="629526"/>
                </a:lnTo>
                <a:lnTo>
                  <a:pt x="661644" y="629526"/>
                </a:lnTo>
                <a:lnTo>
                  <a:pt x="661644" y="639483"/>
                </a:lnTo>
                <a:lnTo>
                  <a:pt x="670560" y="639483"/>
                </a:lnTo>
                <a:lnTo>
                  <a:pt x="670560" y="647344"/>
                </a:lnTo>
                <a:lnTo>
                  <a:pt x="696772" y="647344"/>
                </a:lnTo>
                <a:lnTo>
                  <a:pt x="696772" y="749592"/>
                </a:lnTo>
                <a:lnTo>
                  <a:pt x="706742" y="749592"/>
                </a:lnTo>
                <a:lnTo>
                  <a:pt x="706742" y="767943"/>
                </a:lnTo>
                <a:lnTo>
                  <a:pt x="722464" y="767943"/>
                </a:lnTo>
                <a:lnTo>
                  <a:pt x="722464" y="807783"/>
                </a:lnTo>
                <a:lnTo>
                  <a:pt x="769137" y="807783"/>
                </a:lnTo>
                <a:lnTo>
                  <a:pt x="769137" y="820369"/>
                </a:lnTo>
                <a:lnTo>
                  <a:pt x="776478" y="820369"/>
                </a:lnTo>
                <a:lnTo>
                  <a:pt x="776478" y="828763"/>
                </a:lnTo>
                <a:lnTo>
                  <a:pt x="781710" y="828763"/>
                </a:lnTo>
                <a:lnTo>
                  <a:pt x="781710" y="845540"/>
                </a:lnTo>
                <a:lnTo>
                  <a:pt x="818413" y="845540"/>
                </a:lnTo>
                <a:lnTo>
                  <a:pt x="818413" y="854976"/>
                </a:lnTo>
                <a:lnTo>
                  <a:pt x="826808" y="854976"/>
                </a:lnTo>
                <a:lnTo>
                  <a:pt x="826808" y="863371"/>
                </a:lnTo>
                <a:lnTo>
                  <a:pt x="841489" y="863371"/>
                </a:lnTo>
                <a:lnTo>
                  <a:pt x="841489" y="873328"/>
                </a:lnTo>
                <a:lnTo>
                  <a:pt x="846734" y="873328"/>
                </a:lnTo>
                <a:lnTo>
                  <a:pt x="846734" y="883818"/>
                </a:lnTo>
                <a:lnTo>
                  <a:pt x="856170" y="883818"/>
                </a:lnTo>
                <a:lnTo>
                  <a:pt x="856170" y="922083"/>
                </a:lnTo>
                <a:lnTo>
                  <a:pt x="880808" y="922083"/>
                </a:lnTo>
                <a:lnTo>
                  <a:pt x="880808" y="941489"/>
                </a:lnTo>
                <a:lnTo>
                  <a:pt x="899160" y="941489"/>
                </a:lnTo>
                <a:lnTo>
                  <a:pt x="899160" y="954074"/>
                </a:lnTo>
                <a:lnTo>
                  <a:pt x="918032" y="954074"/>
                </a:lnTo>
                <a:lnTo>
                  <a:pt x="918032" y="965085"/>
                </a:lnTo>
                <a:lnTo>
                  <a:pt x="926426" y="965085"/>
                </a:lnTo>
                <a:lnTo>
                  <a:pt x="926426" y="974001"/>
                </a:lnTo>
                <a:lnTo>
                  <a:pt x="932713" y="974001"/>
                </a:lnTo>
                <a:lnTo>
                  <a:pt x="932713" y="984478"/>
                </a:lnTo>
                <a:lnTo>
                  <a:pt x="942149" y="984478"/>
                </a:lnTo>
                <a:lnTo>
                  <a:pt x="942149" y="993394"/>
                </a:lnTo>
                <a:lnTo>
                  <a:pt x="951064" y="993394"/>
                </a:lnTo>
                <a:lnTo>
                  <a:pt x="951064" y="1003884"/>
                </a:lnTo>
                <a:lnTo>
                  <a:pt x="958405" y="1003884"/>
                </a:lnTo>
                <a:lnTo>
                  <a:pt x="958405" y="1030617"/>
                </a:lnTo>
                <a:lnTo>
                  <a:pt x="987767" y="1030617"/>
                </a:lnTo>
                <a:lnTo>
                  <a:pt x="987767" y="1040587"/>
                </a:lnTo>
                <a:lnTo>
                  <a:pt x="1007173" y="1040587"/>
                </a:lnTo>
                <a:lnTo>
                  <a:pt x="1007173" y="1068895"/>
                </a:lnTo>
                <a:lnTo>
                  <a:pt x="1023416" y="1068895"/>
                </a:lnTo>
                <a:lnTo>
                  <a:pt x="1023416" y="1106639"/>
                </a:lnTo>
                <a:lnTo>
                  <a:pt x="1032332" y="1106639"/>
                </a:lnTo>
                <a:lnTo>
                  <a:pt x="1032332" y="1117650"/>
                </a:lnTo>
                <a:lnTo>
                  <a:pt x="1041247" y="1117650"/>
                </a:lnTo>
                <a:lnTo>
                  <a:pt x="1041247" y="1160653"/>
                </a:lnTo>
                <a:lnTo>
                  <a:pt x="1069555" y="1160653"/>
                </a:lnTo>
                <a:lnTo>
                  <a:pt x="1069555" y="1201026"/>
                </a:lnTo>
                <a:lnTo>
                  <a:pt x="1125664" y="1201026"/>
                </a:lnTo>
                <a:lnTo>
                  <a:pt x="1125664" y="1213078"/>
                </a:lnTo>
                <a:lnTo>
                  <a:pt x="1133525" y="1213078"/>
                </a:lnTo>
                <a:lnTo>
                  <a:pt x="1133525" y="1240345"/>
                </a:lnTo>
                <a:lnTo>
                  <a:pt x="1147686" y="1240345"/>
                </a:lnTo>
                <a:lnTo>
                  <a:pt x="1147686" y="1277048"/>
                </a:lnTo>
                <a:lnTo>
                  <a:pt x="1164463" y="1277048"/>
                </a:lnTo>
                <a:lnTo>
                  <a:pt x="1164463" y="1316888"/>
                </a:lnTo>
                <a:lnTo>
                  <a:pt x="1175473" y="1316888"/>
                </a:lnTo>
                <a:lnTo>
                  <a:pt x="1175473" y="1346784"/>
                </a:lnTo>
                <a:lnTo>
                  <a:pt x="1226324" y="1346784"/>
                </a:lnTo>
                <a:lnTo>
                  <a:pt x="1226324" y="1355686"/>
                </a:lnTo>
                <a:lnTo>
                  <a:pt x="1233665" y="1355686"/>
                </a:lnTo>
                <a:lnTo>
                  <a:pt x="1233665" y="1363027"/>
                </a:lnTo>
                <a:lnTo>
                  <a:pt x="1238910" y="1363027"/>
                </a:lnTo>
                <a:lnTo>
                  <a:pt x="1238910" y="1383487"/>
                </a:lnTo>
                <a:lnTo>
                  <a:pt x="1247825" y="1383487"/>
                </a:lnTo>
                <a:lnTo>
                  <a:pt x="1247825" y="1394498"/>
                </a:lnTo>
                <a:lnTo>
                  <a:pt x="1254645" y="1394498"/>
                </a:lnTo>
                <a:lnTo>
                  <a:pt x="1254645" y="1403934"/>
                </a:lnTo>
                <a:lnTo>
                  <a:pt x="1254645" y="1411795"/>
                </a:lnTo>
                <a:lnTo>
                  <a:pt x="1315986" y="1411795"/>
                </a:lnTo>
                <a:lnTo>
                  <a:pt x="1315986" y="1422806"/>
                </a:lnTo>
                <a:lnTo>
                  <a:pt x="1353743" y="1422806"/>
                </a:lnTo>
                <a:lnTo>
                  <a:pt x="1353743" y="1461604"/>
                </a:lnTo>
                <a:lnTo>
                  <a:pt x="1366316" y="1461604"/>
                </a:lnTo>
                <a:lnTo>
                  <a:pt x="1366316" y="1517180"/>
                </a:lnTo>
                <a:lnTo>
                  <a:pt x="1380998" y="1517180"/>
                </a:lnTo>
                <a:lnTo>
                  <a:pt x="1380998" y="1541818"/>
                </a:lnTo>
                <a:lnTo>
                  <a:pt x="1471180" y="1541818"/>
                </a:lnTo>
                <a:lnTo>
                  <a:pt x="1471180" y="1564373"/>
                </a:lnTo>
                <a:lnTo>
                  <a:pt x="1476946" y="1564373"/>
                </a:lnTo>
                <a:lnTo>
                  <a:pt x="1476946" y="1570139"/>
                </a:lnTo>
                <a:lnTo>
                  <a:pt x="1540916" y="1570139"/>
                </a:lnTo>
                <a:lnTo>
                  <a:pt x="1540916" y="1589011"/>
                </a:lnTo>
                <a:lnTo>
                  <a:pt x="1540916" y="1598447"/>
                </a:lnTo>
                <a:lnTo>
                  <a:pt x="1549311" y="1598447"/>
                </a:lnTo>
                <a:lnTo>
                  <a:pt x="1549311" y="1603692"/>
                </a:lnTo>
                <a:lnTo>
                  <a:pt x="1560322" y="1603692"/>
                </a:lnTo>
                <a:lnTo>
                  <a:pt x="1560322" y="1612087"/>
                </a:lnTo>
                <a:lnTo>
                  <a:pt x="1566608" y="1612087"/>
                </a:lnTo>
                <a:lnTo>
                  <a:pt x="1566608" y="1637245"/>
                </a:lnTo>
                <a:lnTo>
                  <a:pt x="1583385" y="1637245"/>
                </a:lnTo>
                <a:lnTo>
                  <a:pt x="1583385" y="1661896"/>
                </a:lnTo>
                <a:lnTo>
                  <a:pt x="1635823" y="1661896"/>
                </a:lnTo>
                <a:lnTo>
                  <a:pt x="1635823" y="1694395"/>
                </a:lnTo>
                <a:lnTo>
                  <a:pt x="1641055" y="1694395"/>
                </a:lnTo>
                <a:lnTo>
                  <a:pt x="1641055" y="1730578"/>
                </a:lnTo>
                <a:lnTo>
                  <a:pt x="1646301" y="1730578"/>
                </a:lnTo>
                <a:lnTo>
                  <a:pt x="1646301" y="1737385"/>
                </a:lnTo>
                <a:lnTo>
                  <a:pt x="1653120" y="1737385"/>
                </a:lnTo>
                <a:lnTo>
                  <a:pt x="1653120" y="1747354"/>
                </a:lnTo>
                <a:lnTo>
                  <a:pt x="1659407" y="1747354"/>
                </a:lnTo>
                <a:lnTo>
                  <a:pt x="1659407" y="1756270"/>
                </a:lnTo>
                <a:lnTo>
                  <a:pt x="1668322" y="1756270"/>
                </a:lnTo>
                <a:lnTo>
                  <a:pt x="1668322" y="1773047"/>
                </a:lnTo>
                <a:lnTo>
                  <a:pt x="1701876" y="1773047"/>
                </a:lnTo>
                <a:lnTo>
                  <a:pt x="1701876" y="1799259"/>
                </a:lnTo>
                <a:lnTo>
                  <a:pt x="1740674" y="1799259"/>
                </a:lnTo>
                <a:lnTo>
                  <a:pt x="1740674" y="1839633"/>
                </a:lnTo>
                <a:lnTo>
                  <a:pt x="1777377" y="1839633"/>
                </a:lnTo>
                <a:lnTo>
                  <a:pt x="1777377" y="1877910"/>
                </a:lnTo>
                <a:lnTo>
                  <a:pt x="1866519" y="1877910"/>
                </a:lnTo>
                <a:lnTo>
                  <a:pt x="1866519" y="1893112"/>
                </a:lnTo>
                <a:lnTo>
                  <a:pt x="1898497" y="1893112"/>
                </a:lnTo>
                <a:lnTo>
                  <a:pt x="1898497" y="1904644"/>
                </a:lnTo>
                <a:lnTo>
                  <a:pt x="1931530" y="1904644"/>
                </a:lnTo>
                <a:lnTo>
                  <a:pt x="1931530" y="1914080"/>
                </a:lnTo>
                <a:lnTo>
                  <a:pt x="1940445" y="1914080"/>
                </a:lnTo>
                <a:lnTo>
                  <a:pt x="1940445" y="1923516"/>
                </a:lnTo>
                <a:lnTo>
                  <a:pt x="1947252" y="1923516"/>
                </a:lnTo>
                <a:lnTo>
                  <a:pt x="1947252" y="1933486"/>
                </a:lnTo>
                <a:lnTo>
                  <a:pt x="1976615" y="1933486"/>
                </a:lnTo>
                <a:lnTo>
                  <a:pt x="1976615" y="1943442"/>
                </a:lnTo>
                <a:lnTo>
                  <a:pt x="1995500" y="1943442"/>
                </a:lnTo>
                <a:lnTo>
                  <a:pt x="1995500" y="1958644"/>
                </a:lnTo>
                <a:lnTo>
                  <a:pt x="2013851" y="1958644"/>
                </a:lnTo>
                <a:lnTo>
                  <a:pt x="2013851" y="1968093"/>
                </a:lnTo>
                <a:lnTo>
                  <a:pt x="2044776" y="1968093"/>
                </a:lnTo>
                <a:lnTo>
                  <a:pt x="2044776" y="1992210"/>
                </a:lnTo>
                <a:lnTo>
                  <a:pt x="2069947" y="1992210"/>
                </a:lnTo>
                <a:lnTo>
                  <a:pt x="2069947" y="2043595"/>
                </a:lnTo>
                <a:lnTo>
                  <a:pt x="2076767" y="2043595"/>
                </a:lnTo>
                <a:lnTo>
                  <a:pt x="2076767" y="2049881"/>
                </a:lnTo>
                <a:lnTo>
                  <a:pt x="2085682" y="2049881"/>
                </a:lnTo>
                <a:lnTo>
                  <a:pt x="2125002" y="2049881"/>
                </a:lnTo>
                <a:lnTo>
                  <a:pt x="2125002" y="2061413"/>
                </a:lnTo>
                <a:lnTo>
                  <a:pt x="2154885" y="2061413"/>
                </a:lnTo>
                <a:lnTo>
                  <a:pt x="2154885" y="2073998"/>
                </a:lnTo>
                <a:lnTo>
                  <a:pt x="2166416" y="2073998"/>
                </a:lnTo>
                <a:lnTo>
                  <a:pt x="2177961" y="2073998"/>
                </a:lnTo>
                <a:lnTo>
                  <a:pt x="2177961" y="2087105"/>
                </a:lnTo>
                <a:lnTo>
                  <a:pt x="2184247" y="2087105"/>
                </a:lnTo>
                <a:lnTo>
                  <a:pt x="2184247" y="2097074"/>
                </a:lnTo>
                <a:lnTo>
                  <a:pt x="2219375" y="2097074"/>
                </a:lnTo>
                <a:lnTo>
                  <a:pt x="2219375" y="2120658"/>
                </a:lnTo>
                <a:lnTo>
                  <a:pt x="2228291" y="2120658"/>
                </a:lnTo>
                <a:lnTo>
                  <a:pt x="2228291" y="2126957"/>
                </a:lnTo>
                <a:lnTo>
                  <a:pt x="2236673" y="2126957"/>
                </a:lnTo>
                <a:lnTo>
                  <a:pt x="2236673" y="2132203"/>
                </a:lnTo>
                <a:lnTo>
                  <a:pt x="2270760" y="2132203"/>
                </a:lnTo>
                <a:lnTo>
                  <a:pt x="2270760" y="2146884"/>
                </a:lnTo>
                <a:lnTo>
                  <a:pt x="2320048" y="2146884"/>
                </a:lnTo>
                <a:lnTo>
                  <a:pt x="2320048" y="2186203"/>
                </a:lnTo>
                <a:lnTo>
                  <a:pt x="2371420" y="2186203"/>
                </a:lnTo>
                <a:lnTo>
                  <a:pt x="2371420" y="2211895"/>
                </a:lnTo>
                <a:lnTo>
                  <a:pt x="2449550" y="2211895"/>
                </a:lnTo>
                <a:lnTo>
                  <a:pt x="2449550" y="2227618"/>
                </a:lnTo>
                <a:lnTo>
                  <a:pt x="2501455" y="2227618"/>
                </a:lnTo>
                <a:lnTo>
                  <a:pt x="2501455" y="2235492"/>
                </a:lnTo>
                <a:lnTo>
                  <a:pt x="2506179" y="2235492"/>
                </a:lnTo>
                <a:lnTo>
                  <a:pt x="2506179" y="2241257"/>
                </a:lnTo>
                <a:lnTo>
                  <a:pt x="2511412" y="2241257"/>
                </a:lnTo>
                <a:lnTo>
                  <a:pt x="2511412" y="2250173"/>
                </a:lnTo>
                <a:lnTo>
                  <a:pt x="2613139" y="2250173"/>
                </a:lnTo>
                <a:lnTo>
                  <a:pt x="2613139" y="2261704"/>
                </a:lnTo>
                <a:lnTo>
                  <a:pt x="2730576" y="2261704"/>
                </a:lnTo>
                <a:lnTo>
                  <a:pt x="2730576" y="2279523"/>
                </a:lnTo>
                <a:lnTo>
                  <a:pt x="2971761" y="2279523"/>
                </a:lnTo>
                <a:lnTo>
                  <a:pt x="2971761" y="2314130"/>
                </a:lnTo>
                <a:lnTo>
                  <a:pt x="3121710" y="2314130"/>
                </a:lnTo>
                <a:lnTo>
                  <a:pt x="3121710" y="2342451"/>
                </a:lnTo>
                <a:lnTo>
                  <a:pt x="3299460" y="2342451"/>
                </a:lnTo>
                <a:lnTo>
                  <a:pt x="3299460" y="2375471"/>
                </a:lnTo>
                <a:lnTo>
                  <a:pt x="3496602" y="2375471"/>
                </a:lnTo>
                <a:lnTo>
                  <a:pt x="3496602" y="2432100"/>
                </a:lnTo>
                <a:lnTo>
                  <a:pt x="3631349" y="2432100"/>
                </a:lnTo>
                <a:lnTo>
                  <a:pt x="3631349" y="2509177"/>
                </a:lnTo>
                <a:lnTo>
                  <a:pt x="3865714" y="2509177"/>
                </a:lnTo>
              </a:path>
            </a:pathLst>
          </a:custGeom>
          <a:ln w="15875">
            <a:solidFill>
              <a:schemeClr val="accent1"/>
            </a:solidFill>
          </a:ln>
        </p:spPr>
        <p:txBody>
          <a:bodyPr wrap="square" lIns="0" tIns="0" rIns="0" bIns="0" rtlCol="0"/>
          <a:lstStyle/>
          <a:p>
            <a:endParaRPr>
              <a:solidFill>
                <a:schemeClr val="tx1"/>
              </a:solidFill>
            </a:endParaRPr>
          </a:p>
        </p:txBody>
      </p:sp>
      <p:sp>
        <p:nvSpPr>
          <p:cNvPr id="92" name="object 54">
            <a:extLst>
              <a:ext uri="{FF2B5EF4-FFF2-40B4-BE49-F238E27FC236}">
                <a16:creationId xmlns:a16="http://schemas.microsoft.com/office/drawing/2014/main" id="{B1C61ECA-FCD2-954E-A0F9-A16B46A0BDFF}"/>
              </a:ext>
            </a:extLst>
          </p:cNvPr>
          <p:cNvSpPr/>
          <p:nvPr/>
        </p:nvSpPr>
        <p:spPr>
          <a:xfrm>
            <a:off x="2942335" y="3798012"/>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3" name="object 58">
            <a:extLst>
              <a:ext uri="{FF2B5EF4-FFF2-40B4-BE49-F238E27FC236}">
                <a16:creationId xmlns:a16="http://schemas.microsoft.com/office/drawing/2014/main" id="{8AD8BAF8-1134-DB45-A63D-FC37C164A63D}"/>
              </a:ext>
            </a:extLst>
          </p:cNvPr>
          <p:cNvSpPr/>
          <p:nvPr/>
        </p:nvSpPr>
        <p:spPr>
          <a:xfrm>
            <a:off x="4163450"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a:solidFill>
                <a:schemeClr val="tx1"/>
              </a:solidFill>
            </a:endParaRPr>
          </a:p>
        </p:txBody>
      </p:sp>
      <p:sp>
        <p:nvSpPr>
          <p:cNvPr id="94" name="object 59">
            <a:extLst>
              <a:ext uri="{FF2B5EF4-FFF2-40B4-BE49-F238E27FC236}">
                <a16:creationId xmlns:a16="http://schemas.microsoft.com/office/drawing/2014/main" id="{AEFED4AB-07BC-0446-913B-0AF9D9AE358C}"/>
              </a:ext>
            </a:extLst>
          </p:cNvPr>
          <p:cNvSpPr/>
          <p:nvPr/>
        </p:nvSpPr>
        <p:spPr>
          <a:xfrm>
            <a:off x="4189316"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5" name="object 60">
            <a:extLst>
              <a:ext uri="{FF2B5EF4-FFF2-40B4-BE49-F238E27FC236}">
                <a16:creationId xmlns:a16="http://schemas.microsoft.com/office/drawing/2014/main" id="{14FF30A2-C740-5041-8DFA-4E09772EF6A4}"/>
              </a:ext>
            </a:extLst>
          </p:cNvPr>
          <p:cNvSpPr/>
          <p:nvPr/>
        </p:nvSpPr>
        <p:spPr>
          <a:xfrm>
            <a:off x="4228800"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96" name="object 61">
            <a:extLst>
              <a:ext uri="{FF2B5EF4-FFF2-40B4-BE49-F238E27FC236}">
                <a16:creationId xmlns:a16="http://schemas.microsoft.com/office/drawing/2014/main" id="{81BBE5EE-2891-6D49-A75D-70B2A8374A74}"/>
              </a:ext>
            </a:extLst>
          </p:cNvPr>
          <p:cNvSpPr/>
          <p:nvPr/>
        </p:nvSpPr>
        <p:spPr>
          <a:xfrm>
            <a:off x="4259025"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a:solidFill>
                <a:schemeClr val="tx1"/>
              </a:solidFill>
            </a:endParaRPr>
          </a:p>
        </p:txBody>
      </p:sp>
      <p:sp>
        <p:nvSpPr>
          <p:cNvPr id="97" name="object 62">
            <a:extLst>
              <a:ext uri="{FF2B5EF4-FFF2-40B4-BE49-F238E27FC236}">
                <a16:creationId xmlns:a16="http://schemas.microsoft.com/office/drawing/2014/main" id="{9A5F97F0-A9A9-3F42-8A57-7BDB03968745}"/>
              </a:ext>
            </a:extLst>
          </p:cNvPr>
          <p:cNvSpPr/>
          <p:nvPr/>
        </p:nvSpPr>
        <p:spPr>
          <a:xfrm>
            <a:off x="4289252"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dirty="0">
              <a:solidFill>
                <a:schemeClr val="tx1"/>
              </a:solidFill>
            </a:endParaRPr>
          </a:p>
        </p:txBody>
      </p:sp>
      <p:sp>
        <p:nvSpPr>
          <p:cNvPr id="98" name="object 63">
            <a:extLst>
              <a:ext uri="{FF2B5EF4-FFF2-40B4-BE49-F238E27FC236}">
                <a16:creationId xmlns:a16="http://schemas.microsoft.com/office/drawing/2014/main" id="{DBA1F40F-D328-6342-BD43-80153093922D}"/>
              </a:ext>
            </a:extLst>
          </p:cNvPr>
          <p:cNvSpPr/>
          <p:nvPr/>
        </p:nvSpPr>
        <p:spPr>
          <a:xfrm>
            <a:off x="4342792"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99" name="object 64">
            <a:extLst>
              <a:ext uri="{FF2B5EF4-FFF2-40B4-BE49-F238E27FC236}">
                <a16:creationId xmlns:a16="http://schemas.microsoft.com/office/drawing/2014/main" id="{653EF22C-7704-E944-99E5-B4BA043C177C}"/>
              </a:ext>
            </a:extLst>
          </p:cNvPr>
          <p:cNvSpPr/>
          <p:nvPr/>
        </p:nvSpPr>
        <p:spPr>
          <a:xfrm>
            <a:off x="4385435"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0" name="object 65">
            <a:extLst>
              <a:ext uri="{FF2B5EF4-FFF2-40B4-BE49-F238E27FC236}">
                <a16:creationId xmlns:a16="http://schemas.microsoft.com/office/drawing/2014/main" id="{E085B69A-CD88-F440-9904-0055BD12D22C}"/>
              </a:ext>
            </a:extLst>
          </p:cNvPr>
          <p:cNvSpPr/>
          <p:nvPr/>
        </p:nvSpPr>
        <p:spPr>
          <a:xfrm>
            <a:off x="4415660"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1" name="object 66">
            <a:extLst>
              <a:ext uri="{FF2B5EF4-FFF2-40B4-BE49-F238E27FC236}">
                <a16:creationId xmlns:a16="http://schemas.microsoft.com/office/drawing/2014/main" id="{7F6D98CB-4525-5848-8D99-2D271631D4FC}"/>
              </a:ext>
            </a:extLst>
          </p:cNvPr>
          <p:cNvSpPr/>
          <p:nvPr/>
        </p:nvSpPr>
        <p:spPr>
          <a:xfrm>
            <a:off x="4439964"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2" name="object 67">
            <a:extLst>
              <a:ext uri="{FF2B5EF4-FFF2-40B4-BE49-F238E27FC236}">
                <a16:creationId xmlns:a16="http://schemas.microsoft.com/office/drawing/2014/main" id="{5BB7BB21-F0C0-F44A-BC84-1B55218A1960}"/>
              </a:ext>
            </a:extLst>
          </p:cNvPr>
          <p:cNvSpPr/>
          <p:nvPr/>
        </p:nvSpPr>
        <p:spPr>
          <a:xfrm>
            <a:off x="4465830" y="4403097"/>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699">
            <a:solidFill>
              <a:schemeClr val="accent2"/>
            </a:solidFill>
          </a:ln>
        </p:spPr>
        <p:txBody>
          <a:bodyPr wrap="square" lIns="0" tIns="0" rIns="0" bIns="0" rtlCol="0"/>
          <a:lstStyle/>
          <a:p>
            <a:endParaRPr>
              <a:solidFill>
                <a:schemeClr val="tx1"/>
              </a:solidFill>
            </a:endParaRPr>
          </a:p>
        </p:txBody>
      </p:sp>
      <p:sp>
        <p:nvSpPr>
          <p:cNvPr id="103" name="object 68">
            <a:extLst>
              <a:ext uri="{FF2B5EF4-FFF2-40B4-BE49-F238E27FC236}">
                <a16:creationId xmlns:a16="http://schemas.microsoft.com/office/drawing/2014/main" id="{5FE8C3DD-B9CF-0F4C-A53A-D4BD3138A437}"/>
              </a:ext>
            </a:extLst>
          </p:cNvPr>
          <p:cNvSpPr/>
          <p:nvPr/>
        </p:nvSpPr>
        <p:spPr>
          <a:xfrm>
            <a:off x="4521510"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04" name="object 69">
            <a:extLst>
              <a:ext uri="{FF2B5EF4-FFF2-40B4-BE49-F238E27FC236}">
                <a16:creationId xmlns:a16="http://schemas.microsoft.com/office/drawing/2014/main" id="{E6FB1BD3-B743-2E42-A0F7-D6FC86FF07EA}"/>
              </a:ext>
            </a:extLst>
          </p:cNvPr>
          <p:cNvSpPr/>
          <p:nvPr/>
        </p:nvSpPr>
        <p:spPr>
          <a:xfrm>
            <a:off x="4548774"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5" name="object 70">
            <a:extLst>
              <a:ext uri="{FF2B5EF4-FFF2-40B4-BE49-F238E27FC236}">
                <a16:creationId xmlns:a16="http://schemas.microsoft.com/office/drawing/2014/main" id="{0363ED43-E899-1346-BCE8-79CD36E27927}"/>
              </a:ext>
            </a:extLst>
          </p:cNvPr>
          <p:cNvSpPr/>
          <p:nvPr/>
        </p:nvSpPr>
        <p:spPr>
          <a:xfrm>
            <a:off x="4582331"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6" name="object 71">
            <a:extLst>
              <a:ext uri="{FF2B5EF4-FFF2-40B4-BE49-F238E27FC236}">
                <a16:creationId xmlns:a16="http://schemas.microsoft.com/office/drawing/2014/main" id="{1AEE43F1-7910-E746-B5A6-058E68D51941}"/>
              </a:ext>
            </a:extLst>
          </p:cNvPr>
          <p:cNvSpPr/>
          <p:nvPr/>
        </p:nvSpPr>
        <p:spPr>
          <a:xfrm>
            <a:off x="4621026" y="44236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7" name="object 72">
            <a:extLst>
              <a:ext uri="{FF2B5EF4-FFF2-40B4-BE49-F238E27FC236}">
                <a16:creationId xmlns:a16="http://schemas.microsoft.com/office/drawing/2014/main" id="{42DBC869-7536-FD40-BA39-C1E4F7D5D93A}"/>
              </a:ext>
            </a:extLst>
          </p:cNvPr>
          <p:cNvSpPr/>
          <p:nvPr/>
        </p:nvSpPr>
        <p:spPr>
          <a:xfrm>
            <a:off x="4681093"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8" name="object 73">
            <a:extLst>
              <a:ext uri="{FF2B5EF4-FFF2-40B4-BE49-F238E27FC236}">
                <a16:creationId xmlns:a16="http://schemas.microsoft.com/office/drawing/2014/main" id="{A06E4A35-8274-1849-B556-C5A1BA059ADB}"/>
              </a:ext>
            </a:extLst>
          </p:cNvPr>
          <p:cNvSpPr/>
          <p:nvPr/>
        </p:nvSpPr>
        <p:spPr>
          <a:xfrm>
            <a:off x="4730781"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09" name="object 74">
            <a:extLst>
              <a:ext uri="{FF2B5EF4-FFF2-40B4-BE49-F238E27FC236}">
                <a16:creationId xmlns:a16="http://schemas.microsoft.com/office/drawing/2014/main" id="{E759D687-1E54-4543-AD97-10A50D406D88}"/>
              </a:ext>
            </a:extLst>
          </p:cNvPr>
          <p:cNvSpPr/>
          <p:nvPr/>
        </p:nvSpPr>
        <p:spPr>
          <a:xfrm>
            <a:off x="4774823"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0" name="object 75">
            <a:extLst>
              <a:ext uri="{FF2B5EF4-FFF2-40B4-BE49-F238E27FC236}">
                <a16:creationId xmlns:a16="http://schemas.microsoft.com/office/drawing/2014/main" id="{787EE884-EB70-A445-BD1D-9F0B871D6B36}"/>
              </a:ext>
            </a:extLst>
          </p:cNvPr>
          <p:cNvSpPr/>
          <p:nvPr/>
        </p:nvSpPr>
        <p:spPr>
          <a:xfrm>
            <a:off x="4816769"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1" name="object 76">
            <a:extLst>
              <a:ext uri="{FF2B5EF4-FFF2-40B4-BE49-F238E27FC236}">
                <a16:creationId xmlns:a16="http://schemas.microsoft.com/office/drawing/2014/main" id="{3196762A-E7AA-AD4D-BAEC-126DDDE7C07B}"/>
              </a:ext>
            </a:extLst>
          </p:cNvPr>
          <p:cNvSpPr/>
          <p:nvPr/>
        </p:nvSpPr>
        <p:spPr>
          <a:xfrm>
            <a:off x="4865005" y="448368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2" name="object 77">
            <a:extLst>
              <a:ext uri="{FF2B5EF4-FFF2-40B4-BE49-F238E27FC236}">
                <a16:creationId xmlns:a16="http://schemas.microsoft.com/office/drawing/2014/main" id="{3481CE48-74D7-FA4E-85E6-6621322518BF}"/>
              </a:ext>
            </a:extLst>
          </p:cNvPr>
          <p:cNvSpPr/>
          <p:nvPr/>
        </p:nvSpPr>
        <p:spPr>
          <a:xfrm>
            <a:off x="4881783"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3" name="object 78">
            <a:extLst>
              <a:ext uri="{FF2B5EF4-FFF2-40B4-BE49-F238E27FC236}">
                <a16:creationId xmlns:a16="http://schemas.microsoft.com/office/drawing/2014/main" id="{95552182-75B5-7148-9A29-FE17E4EBB2ED}"/>
              </a:ext>
            </a:extLst>
          </p:cNvPr>
          <p:cNvSpPr/>
          <p:nvPr/>
        </p:nvSpPr>
        <p:spPr>
          <a:xfrm>
            <a:off x="508927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14" name="object 78">
            <a:extLst>
              <a:ext uri="{FF2B5EF4-FFF2-40B4-BE49-F238E27FC236}">
                <a16:creationId xmlns:a16="http://schemas.microsoft.com/office/drawing/2014/main" id="{E3C2B660-1444-3649-818E-057912E48376}"/>
              </a:ext>
            </a:extLst>
          </p:cNvPr>
          <p:cNvSpPr/>
          <p:nvPr/>
        </p:nvSpPr>
        <p:spPr>
          <a:xfrm>
            <a:off x="510832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5" name="object 78">
            <a:extLst>
              <a:ext uri="{FF2B5EF4-FFF2-40B4-BE49-F238E27FC236}">
                <a16:creationId xmlns:a16="http://schemas.microsoft.com/office/drawing/2014/main" id="{222F4E05-B1B0-6945-967A-F4E3F50085CD}"/>
              </a:ext>
            </a:extLst>
          </p:cNvPr>
          <p:cNvSpPr/>
          <p:nvPr/>
        </p:nvSpPr>
        <p:spPr>
          <a:xfrm>
            <a:off x="5225800"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6" name="object 78">
            <a:extLst>
              <a:ext uri="{FF2B5EF4-FFF2-40B4-BE49-F238E27FC236}">
                <a16:creationId xmlns:a16="http://schemas.microsoft.com/office/drawing/2014/main" id="{F9515FC7-0114-6345-AAED-18AA5B5BEB27}"/>
              </a:ext>
            </a:extLst>
          </p:cNvPr>
          <p:cNvSpPr/>
          <p:nvPr/>
        </p:nvSpPr>
        <p:spPr>
          <a:xfrm>
            <a:off x="5260725" y="4557334"/>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7" name="object 59">
            <a:extLst>
              <a:ext uri="{FF2B5EF4-FFF2-40B4-BE49-F238E27FC236}">
                <a16:creationId xmlns:a16="http://schemas.microsoft.com/office/drawing/2014/main" id="{E01F5064-D278-0F45-A738-C3FD59CDBFE2}"/>
              </a:ext>
            </a:extLst>
          </p:cNvPr>
          <p:cNvSpPr/>
          <p:nvPr/>
        </p:nvSpPr>
        <p:spPr>
          <a:xfrm>
            <a:off x="4030566" y="440309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8" name="object 54">
            <a:extLst>
              <a:ext uri="{FF2B5EF4-FFF2-40B4-BE49-F238E27FC236}">
                <a16:creationId xmlns:a16="http://schemas.microsoft.com/office/drawing/2014/main" id="{50451A19-2045-F64C-A5D7-B59EBF76522F}"/>
              </a:ext>
            </a:extLst>
          </p:cNvPr>
          <p:cNvSpPr/>
          <p:nvPr/>
        </p:nvSpPr>
        <p:spPr>
          <a:xfrm>
            <a:off x="2065135" y="29566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19" name="object 54">
            <a:extLst>
              <a:ext uri="{FF2B5EF4-FFF2-40B4-BE49-F238E27FC236}">
                <a16:creationId xmlns:a16="http://schemas.microsoft.com/office/drawing/2014/main" id="{9F944A81-3CCA-FA49-93B0-F5659C8359BE}"/>
              </a:ext>
            </a:extLst>
          </p:cNvPr>
          <p:cNvSpPr/>
          <p:nvPr/>
        </p:nvSpPr>
        <p:spPr>
          <a:xfrm>
            <a:off x="1992110" y="286773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0" name="object 54">
            <a:extLst>
              <a:ext uri="{FF2B5EF4-FFF2-40B4-BE49-F238E27FC236}">
                <a16:creationId xmlns:a16="http://schemas.microsoft.com/office/drawing/2014/main" id="{084FA19A-E701-2A49-BC16-88AF4D6677E7}"/>
              </a:ext>
            </a:extLst>
          </p:cNvPr>
          <p:cNvSpPr/>
          <p:nvPr/>
        </p:nvSpPr>
        <p:spPr>
          <a:xfrm>
            <a:off x="1771609" y="264548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1" name="object 54">
            <a:extLst>
              <a:ext uri="{FF2B5EF4-FFF2-40B4-BE49-F238E27FC236}">
                <a16:creationId xmlns:a16="http://schemas.microsoft.com/office/drawing/2014/main" id="{C83B16FE-425C-4D43-BD2B-9669B94A0E46}"/>
              </a:ext>
            </a:extLst>
          </p:cNvPr>
          <p:cNvSpPr/>
          <p:nvPr/>
        </p:nvSpPr>
        <p:spPr>
          <a:xfrm>
            <a:off x="1733509" y="2594687"/>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sp>
        <p:nvSpPr>
          <p:cNvPr id="122" name="object 54">
            <a:extLst>
              <a:ext uri="{FF2B5EF4-FFF2-40B4-BE49-F238E27FC236}">
                <a16:creationId xmlns:a16="http://schemas.microsoft.com/office/drawing/2014/main" id="{CACEE511-FCAB-CB43-B23E-821CBDE0F560}"/>
              </a:ext>
            </a:extLst>
          </p:cNvPr>
          <p:cNvSpPr/>
          <p:nvPr/>
        </p:nvSpPr>
        <p:spPr>
          <a:xfrm>
            <a:off x="1370722" y="2260819"/>
            <a:ext cx="60960" cy="60960"/>
          </a:xfrm>
          <a:custGeom>
            <a:avLst/>
            <a:gdLst/>
            <a:ahLst/>
            <a:cxnLst/>
            <a:rect l="l" t="t" r="r" b="b"/>
            <a:pathLst>
              <a:path w="60960" h="60960">
                <a:moveTo>
                  <a:pt x="60451" y="30225"/>
                </a:moveTo>
                <a:lnTo>
                  <a:pt x="58077" y="41988"/>
                </a:lnTo>
                <a:lnTo>
                  <a:pt x="51601" y="51596"/>
                </a:lnTo>
                <a:lnTo>
                  <a:pt x="41994" y="58075"/>
                </a:lnTo>
                <a:lnTo>
                  <a:pt x="30225" y="60451"/>
                </a:lnTo>
                <a:lnTo>
                  <a:pt x="18463" y="58075"/>
                </a:lnTo>
                <a:lnTo>
                  <a:pt x="8855" y="51596"/>
                </a:lnTo>
                <a:lnTo>
                  <a:pt x="2376" y="41988"/>
                </a:lnTo>
                <a:lnTo>
                  <a:pt x="0" y="30225"/>
                </a:lnTo>
                <a:lnTo>
                  <a:pt x="2376" y="18463"/>
                </a:lnTo>
                <a:lnTo>
                  <a:pt x="8855" y="8855"/>
                </a:lnTo>
                <a:lnTo>
                  <a:pt x="18463" y="2376"/>
                </a:lnTo>
                <a:lnTo>
                  <a:pt x="30225" y="0"/>
                </a:lnTo>
                <a:lnTo>
                  <a:pt x="41994" y="2376"/>
                </a:lnTo>
                <a:lnTo>
                  <a:pt x="51601" y="8855"/>
                </a:lnTo>
                <a:lnTo>
                  <a:pt x="58077" y="18463"/>
                </a:lnTo>
                <a:lnTo>
                  <a:pt x="60451" y="30225"/>
                </a:lnTo>
                <a:close/>
              </a:path>
            </a:pathLst>
          </a:custGeom>
          <a:ln w="12700">
            <a:solidFill>
              <a:schemeClr val="accent2"/>
            </a:solidFill>
          </a:ln>
        </p:spPr>
        <p:txBody>
          <a:bodyPr wrap="square" lIns="0" tIns="0" rIns="0" bIns="0" rtlCol="0"/>
          <a:lstStyle/>
          <a:p>
            <a:endParaRPr dirty="0">
              <a:solidFill>
                <a:schemeClr val="tx1"/>
              </a:solidFill>
            </a:endParaRPr>
          </a:p>
        </p:txBody>
      </p:sp>
      <p:grpSp>
        <p:nvGrpSpPr>
          <p:cNvPr id="27" name="object 89">
            <a:extLst>
              <a:ext uri="{FF2B5EF4-FFF2-40B4-BE49-F238E27FC236}">
                <a16:creationId xmlns:a16="http://schemas.microsoft.com/office/drawing/2014/main" id="{C0B7E48D-751C-AE40-BAB6-B98D03E18D6B}"/>
              </a:ext>
            </a:extLst>
          </p:cNvPr>
          <p:cNvGrpSpPr/>
          <p:nvPr/>
        </p:nvGrpSpPr>
        <p:grpSpPr>
          <a:xfrm>
            <a:off x="1581461" y="2401183"/>
            <a:ext cx="97790" cy="87630"/>
            <a:chOff x="1240759" y="2258824"/>
            <a:chExt cx="97790" cy="87630"/>
          </a:xfrm>
        </p:grpSpPr>
        <p:sp>
          <p:nvSpPr>
            <p:cNvPr id="81" name="object 90">
              <a:extLst>
                <a:ext uri="{FF2B5EF4-FFF2-40B4-BE49-F238E27FC236}">
                  <a16:creationId xmlns:a16="http://schemas.microsoft.com/office/drawing/2014/main" id="{A836A97E-9701-7547-B938-4730FE983E9D}"/>
                </a:ext>
              </a:extLst>
            </p:cNvPr>
            <p:cNvSpPr/>
            <p:nvPr/>
          </p:nvSpPr>
          <p:spPr>
            <a:xfrm>
              <a:off x="1307346" y="2283992"/>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2" name="object 91">
              <a:extLst>
                <a:ext uri="{FF2B5EF4-FFF2-40B4-BE49-F238E27FC236}">
                  <a16:creationId xmlns:a16="http://schemas.microsoft.com/office/drawing/2014/main" id="{5FC7BB5C-6543-D549-98F3-577DDE60C266}"/>
                </a:ext>
              </a:extLst>
            </p:cNvPr>
            <p:cNvSpPr/>
            <p:nvPr/>
          </p:nvSpPr>
          <p:spPr>
            <a:xfrm>
              <a:off x="1276412" y="2314925"/>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83" name="object 92">
              <a:extLst>
                <a:ext uri="{FF2B5EF4-FFF2-40B4-BE49-F238E27FC236}">
                  <a16:creationId xmlns:a16="http://schemas.microsoft.com/office/drawing/2014/main" id="{B58A6BD0-01A9-ED42-91BB-79A6A68CCE1B}"/>
                </a:ext>
              </a:extLst>
            </p:cNvPr>
            <p:cNvSpPr/>
            <p:nvPr/>
          </p:nvSpPr>
          <p:spPr>
            <a:xfrm>
              <a:off x="1271692" y="2258824"/>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4" name="object 93">
              <a:extLst>
                <a:ext uri="{FF2B5EF4-FFF2-40B4-BE49-F238E27FC236}">
                  <a16:creationId xmlns:a16="http://schemas.microsoft.com/office/drawing/2014/main" id="{F20097A3-DD71-F04C-A3A8-8D18D5741791}"/>
                </a:ext>
              </a:extLst>
            </p:cNvPr>
            <p:cNvSpPr/>
            <p:nvPr/>
          </p:nvSpPr>
          <p:spPr>
            <a:xfrm>
              <a:off x="1240759" y="2289759"/>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28" name="object 94">
            <a:extLst>
              <a:ext uri="{FF2B5EF4-FFF2-40B4-BE49-F238E27FC236}">
                <a16:creationId xmlns:a16="http://schemas.microsoft.com/office/drawing/2014/main" id="{DD188C1E-2A14-A34C-90FD-576C29BEA57E}"/>
              </a:ext>
            </a:extLst>
          </p:cNvPr>
          <p:cNvGrpSpPr/>
          <p:nvPr/>
        </p:nvGrpSpPr>
        <p:grpSpPr>
          <a:xfrm>
            <a:off x="2647385" y="3675258"/>
            <a:ext cx="62230" cy="62230"/>
            <a:chOff x="2306683" y="3532899"/>
            <a:chExt cx="62230" cy="62230"/>
          </a:xfrm>
        </p:grpSpPr>
        <p:sp>
          <p:nvSpPr>
            <p:cNvPr id="79" name="object 95">
              <a:extLst>
                <a:ext uri="{FF2B5EF4-FFF2-40B4-BE49-F238E27FC236}">
                  <a16:creationId xmlns:a16="http://schemas.microsoft.com/office/drawing/2014/main" id="{38B3FB81-B3F8-A742-BECD-FDB6B300CC2D}"/>
                </a:ext>
              </a:extLst>
            </p:cNvPr>
            <p:cNvSpPr/>
            <p:nvPr/>
          </p:nvSpPr>
          <p:spPr>
            <a:xfrm>
              <a:off x="2337617" y="3532899"/>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80" name="object 96">
              <a:extLst>
                <a:ext uri="{FF2B5EF4-FFF2-40B4-BE49-F238E27FC236}">
                  <a16:creationId xmlns:a16="http://schemas.microsoft.com/office/drawing/2014/main" id="{20EFBBDE-38BD-F74C-BC16-F856B5185B07}"/>
                </a:ext>
              </a:extLst>
            </p:cNvPr>
            <p:cNvSpPr/>
            <p:nvPr/>
          </p:nvSpPr>
          <p:spPr>
            <a:xfrm>
              <a:off x="2306683" y="3563834"/>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29" name="object 97">
            <a:extLst>
              <a:ext uri="{FF2B5EF4-FFF2-40B4-BE49-F238E27FC236}">
                <a16:creationId xmlns:a16="http://schemas.microsoft.com/office/drawing/2014/main" id="{4E22D235-AE64-0148-AFB2-A69F3C5367F6}"/>
              </a:ext>
            </a:extLst>
          </p:cNvPr>
          <p:cNvGrpSpPr/>
          <p:nvPr/>
        </p:nvGrpSpPr>
        <p:grpSpPr>
          <a:xfrm>
            <a:off x="2882801" y="3833601"/>
            <a:ext cx="62230" cy="62230"/>
            <a:chOff x="2542099" y="3691242"/>
            <a:chExt cx="62230" cy="62230"/>
          </a:xfrm>
        </p:grpSpPr>
        <p:sp>
          <p:nvSpPr>
            <p:cNvPr id="77" name="object 98">
              <a:extLst>
                <a:ext uri="{FF2B5EF4-FFF2-40B4-BE49-F238E27FC236}">
                  <a16:creationId xmlns:a16="http://schemas.microsoft.com/office/drawing/2014/main" id="{DA662A76-D3EA-8840-9A89-99F31E7C2A76}"/>
                </a:ext>
              </a:extLst>
            </p:cNvPr>
            <p:cNvSpPr/>
            <p:nvPr/>
          </p:nvSpPr>
          <p:spPr>
            <a:xfrm>
              <a:off x="2573032" y="3691242"/>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78" name="object 99">
              <a:extLst>
                <a:ext uri="{FF2B5EF4-FFF2-40B4-BE49-F238E27FC236}">
                  <a16:creationId xmlns:a16="http://schemas.microsoft.com/office/drawing/2014/main" id="{4E9EDC2D-64CA-B448-B94F-27E38EE4E732}"/>
                </a:ext>
              </a:extLst>
            </p:cNvPr>
            <p:cNvSpPr/>
            <p:nvPr/>
          </p:nvSpPr>
          <p:spPr>
            <a:xfrm>
              <a:off x="2542099" y="3722175"/>
              <a:ext cx="62230" cy="0"/>
            </a:xfrm>
            <a:custGeom>
              <a:avLst/>
              <a:gdLst/>
              <a:ahLst/>
              <a:cxnLst/>
              <a:rect l="l" t="t" r="r" b="b"/>
              <a:pathLst>
                <a:path w="62230">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30" name="object 100">
            <a:extLst>
              <a:ext uri="{FF2B5EF4-FFF2-40B4-BE49-F238E27FC236}">
                <a16:creationId xmlns:a16="http://schemas.microsoft.com/office/drawing/2014/main" id="{9065903A-BF74-284A-A099-1F3898B3AE30}"/>
              </a:ext>
            </a:extLst>
          </p:cNvPr>
          <p:cNvGrpSpPr/>
          <p:nvPr/>
        </p:nvGrpSpPr>
        <p:grpSpPr>
          <a:xfrm>
            <a:off x="4124893" y="4540371"/>
            <a:ext cx="656590" cy="158115"/>
            <a:chOff x="3784191" y="4398012"/>
            <a:chExt cx="656590" cy="158115"/>
          </a:xfrm>
          <a:solidFill>
            <a:schemeClr val="accent1"/>
          </a:solidFill>
        </p:grpSpPr>
        <p:sp>
          <p:nvSpPr>
            <p:cNvPr id="45" name="object 101">
              <a:extLst>
                <a:ext uri="{FF2B5EF4-FFF2-40B4-BE49-F238E27FC236}">
                  <a16:creationId xmlns:a16="http://schemas.microsoft.com/office/drawing/2014/main" id="{83D43AF0-34EC-784C-A668-D27E4CF5BBE5}"/>
                </a:ext>
              </a:extLst>
            </p:cNvPr>
            <p:cNvSpPr/>
            <p:nvPr/>
          </p:nvSpPr>
          <p:spPr>
            <a:xfrm>
              <a:off x="3815125"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46" name="object 102">
              <a:extLst>
                <a:ext uri="{FF2B5EF4-FFF2-40B4-BE49-F238E27FC236}">
                  <a16:creationId xmlns:a16="http://schemas.microsoft.com/office/drawing/2014/main" id="{5CDC752E-8D9A-364C-A5F6-4488AB1543DB}"/>
                </a:ext>
              </a:extLst>
            </p:cNvPr>
            <p:cNvSpPr/>
            <p:nvPr/>
          </p:nvSpPr>
          <p:spPr>
            <a:xfrm>
              <a:off x="3784191"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47" name="object 103">
              <a:extLst>
                <a:ext uri="{FF2B5EF4-FFF2-40B4-BE49-F238E27FC236}">
                  <a16:creationId xmlns:a16="http://schemas.microsoft.com/office/drawing/2014/main" id="{AA3BC9DA-4FAE-A844-90E0-4C8C8F8E0D48}"/>
                </a:ext>
              </a:extLst>
            </p:cNvPr>
            <p:cNvSpPr/>
            <p:nvPr/>
          </p:nvSpPr>
          <p:spPr>
            <a:xfrm>
              <a:off x="3869129"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48" name="object 104">
              <a:extLst>
                <a:ext uri="{FF2B5EF4-FFF2-40B4-BE49-F238E27FC236}">
                  <a16:creationId xmlns:a16="http://schemas.microsoft.com/office/drawing/2014/main" id="{C208D6DA-F47B-2345-B9F4-02EDFC491872}"/>
                </a:ext>
              </a:extLst>
            </p:cNvPr>
            <p:cNvSpPr/>
            <p:nvPr/>
          </p:nvSpPr>
          <p:spPr>
            <a:xfrm>
              <a:off x="3838195"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49" name="object 105">
              <a:extLst>
                <a:ext uri="{FF2B5EF4-FFF2-40B4-BE49-F238E27FC236}">
                  <a16:creationId xmlns:a16="http://schemas.microsoft.com/office/drawing/2014/main" id="{8911AA16-CA34-8246-BA10-77CE061B7B45}"/>
                </a:ext>
              </a:extLst>
            </p:cNvPr>
            <p:cNvSpPr/>
            <p:nvPr/>
          </p:nvSpPr>
          <p:spPr>
            <a:xfrm>
              <a:off x="3930998"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0" name="object 106">
              <a:extLst>
                <a:ext uri="{FF2B5EF4-FFF2-40B4-BE49-F238E27FC236}">
                  <a16:creationId xmlns:a16="http://schemas.microsoft.com/office/drawing/2014/main" id="{89183A2D-7194-7F49-8250-4B63CC098BAE}"/>
                </a:ext>
              </a:extLst>
            </p:cNvPr>
            <p:cNvSpPr/>
            <p:nvPr/>
          </p:nvSpPr>
          <p:spPr>
            <a:xfrm>
              <a:off x="3900063"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1" name="object 107">
              <a:extLst>
                <a:ext uri="{FF2B5EF4-FFF2-40B4-BE49-F238E27FC236}">
                  <a16:creationId xmlns:a16="http://schemas.microsoft.com/office/drawing/2014/main" id="{E1FA61F3-9857-134A-95E2-C945684BC932}"/>
                </a:ext>
              </a:extLst>
            </p:cNvPr>
            <p:cNvSpPr/>
            <p:nvPr/>
          </p:nvSpPr>
          <p:spPr>
            <a:xfrm>
              <a:off x="3951970"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2" name="object 108">
              <a:extLst>
                <a:ext uri="{FF2B5EF4-FFF2-40B4-BE49-F238E27FC236}">
                  <a16:creationId xmlns:a16="http://schemas.microsoft.com/office/drawing/2014/main" id="{C9116F59-7C6E-394D-A748-EB4DF525ADBB}"/>
                </a:ext>
              </a:extLst>
            </p:cNvPr>
            <p:cNvSpPr/>
            <p:nvPr/>
          </p:nvSpPr>
          <p:spPr>
            <a:xfrm>
              <a:off x="3921036"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3" name="object 109">
              <a:extLst>
                <a:ext uri="{FF2B5EF4-FFF2-40B4-BE49-F238E27FC236}">
                  <a16:creationId xmlns:a16="http://schemas.microsoft.com/office/drawing/2014/main" id="{FD417DCE-1F7A-634D-90E0-3597E18711D7}"/>
                </a:ext>
              </a:extLst>
            </p:cNvPr>
            <p:cNvSpPr/>
            <p:nvPr/>
          </p:nvSpPr>
          <p:spPr>
            <a:xfrm>
              <a:off x="3985526" y="4398012"/>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4" name="object 110">
              <a:extLst>
                <a:ext uri="{FF2B5EF4-FFF2-40B4-BE49-F238E27FC236}">
                  <a16:creationId xmlns:a16="http://schemas.microsoft.com/office/drawing/2014/main" id="{62E50CAD-860B-294B-823D-8F872B65FD47}"/>
                </a:ext>
              </a:extLst>
            </p:cNvPr>
            <p:cNvSpPr/>
            <p:nvPr/>
          </p:nvSpPr>
          <p:spPr>
            <a:xfrm>
              <a:off x="3954592" y="4428947"/>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5" name="object 111">
              <a:extLst>
                <a:ext uri="{FF2B5EF4-FFF2-40B4-BE49-F238E27FC236}">
                  <a16:creationId xmlns:a16="http://schemas.microsoft.com/office/drawing/2014/main" id="{C74343F7-ADA2-824A-87CA-18DD191F33F8}"/>
                </a:ext>
              </a:extLst>
            </p:cNvPr>
            <p:cNvSpPr/>
            <p:nvPr/>
          </p:nvSpPr>
          <p:spPr>
            <a:xfrm>
              <a:off x="4006499" y="4418985"/>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6" name="object 112">
              <a:extLst>
                <a:ext uri="{FF2B5EF4-FFF2-40B4-BE49-F238E27FC236}">
                  <a16:creationId xmlns:a16="http://schemas.microsoft.com/office/drawing/2014/main" id="{5A6DEAFA-731A-A34E-A9AD-3AF895E16842}"/>
                </a:ext>
              </a:extLst>
            </p:cNvPr>
            <p:cNvSpPr/>
            <p:nvPr/>
          </p:nvSpPr>
          <p:spPr>
            <a:xfrm>
              <a:off x="3975564" y="4449920"/>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7" name="object 113">
              <a:extLst>
                <a:ext uri="{FF2B5EF4-FFF2-40B4-BE49-F238E27FC236}">
                  <a16:creationId xmlns:a16="http://schemas.microsoft.com/office/drawing/2014/main" id="{D7BD03FE-12B1-3845-A814-4AC1C60B0F61}"/>
                </a:ext>
              </a:extLst>
            </p:cNvPr>
            <p:cNvSpPr/>
            <p:nvPr/>
          </p:nvSpPr>
          <p:spPr>
            <a:xfrm>
              <a:off x="4027995" y="4418985"/>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58" name="object 114">
              <a:extLst>
                <a:ext uri="{FF2B5EF4-FFF2-40B4-BE49-F238E27FC236}">
                  <a16:creationId xmlns:a16="http://schemas.microsoft.com/office/drawing/2014/main" id="{A31D8C7B-C244-E347-8D89-9D94E186B97D}"/>
                </a:ext>
              </a:extLst>
            </p:cNvPr>
            <p:cNvSpPr/>
            <p:nvPr/>
          </p:nvSpPr>
          <p:spPr>
            <a:xfrm>
              <a:off x="3997060" y="4449920"/>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59" name="object 115">
              <a:extLst>
                <a:ext uri="{FF2B5EF4-FFF2-40B4-BE49-F238E27FC236}">
                  <a16:creationId xmlns:a16="http://schemas.microsoft.com/office/drawing/2014/main" id="{4B015219-7C1B-7242-A48D-0114C298464E}"/>
                </a:ext>
              </a:extLst>
            </p:cNvPr>
            <p:cNvSpPr/>
            <p:nvPr/>
          </p:nvSpPr>
          <p:spPr>
            <a:xfrm>
              <a:off x="4080275"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0" name="object 116">
              <a:extLst>
                <a:ext uri="{FF2B5EF4-FFF2-40B4-BE49-F238E27FC236}">
                  <a16:creationId xmlns:a16="http://schemas.microsoft.com/office/drawing/2014/main" id="{E2D5BD5B-CC99-6B48-A11F-7D4884A42C2C}"/>
                </a:ext>
              </a:extLst>
            </p:cNvPr>
            <p:cNvSpPr/>
            <p:nvPr/>
          </p:nvSpPr>
          <p:spPr>
            <a:xfrm>
              <a:off x="4055690"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1" name="object 117">
              <a:extLst>
                <a:ext uri="{FF2B5EF4-FFF2-40B4-BE49-F238E27FC236}">
                  <a16:creationId xmlns:a16="http://schemas.microsoft.com/office/drawing/2014/main" id="{0567DD24-315F-224D-AA9F-06967ABCDED7}"/>
                </a:ext>
              </a:extLst>
            </p:cNvPr>
            <p:cNvSpPr/>
            <p:nvPr/>
          </p:nvSpPr>
          <p:spPr>
            <a:xfrm>
              <a:off x="4092202"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2" name="object 118">
              <a:extLst>
                <a:ext uri="{FF2B5EF4-FFF2-40B4-BE49-F238E27FC236}">
                  <a16:creationId xmlns:a16="http://schemas.microsoft.com/office/drawing/2014/main" id="{DBC850C1-3453-164A-8E1F-C49A7A9CA5BD}"/>
                </a:ext>
              </a:extLst>
            </p:cNvPr>
            <p:cNvSpPr/>
            <p:nvPr/>
          </p:nvSpPr>
          <p:spPr>
            <a:xfrm>
              <a:off x="4067619"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3" name="object 119">
              <a:extLst>
                <a:ext uri="{FF2B5EF4-FFF2-40B4-BE49-F238E27FC236}">
                  <a16:creationId xmlns:a16="http://schemas.microsoft.com/office/drawing/2014/main" id="{657481CA-9A10-2C45-A129-408AB21CB075}"/>
                </a:ext>
              </a:extLst>
            </p:cNvPr>
            <p:cNvSpPr/>
            <p:nvPr/>
          </p:nvSpPr>
          <p:spPr>
            <a:xfrm>
              <a:off x="4142143"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4" name="object 120">
              <a:extLst>
                <a:ext uri="{FF2B5EF4-FFF2-40B4-BE49-F238E27FC236}">
                  <a16:creationId xmlns:a16="http://schemas.microsoft.com/office/drawing/2014/main" id="{49336DA2-C9FA-564E-B4F9-BE1E42327B9E}"/>
                </a:ext>
              </a:extLst>
            </p:cNvPr>
            <p:cNvSpPr/>
            <p:nvPr/>
          </p:nvSpPr>
          <p:spPr>
            <a:xfrm>
              <a:off x="4117558"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5" name="object 121">
              <a:extLst>
                <a:ext uri="{FF2B5EF4-FFF2-40B4-BE49-F238E27FC236}">
                  <a16:creationId xmlns:a16="http://schemas.microsoft.com/office/drawing/2014/main" id="{7E4BF371-8C8E-5D41-8D1A-8FE9BEF27429}"/>
                </a:ext>
              </a:extLst>
            </p:cNvPr>
            <p:cNvSpPr/>
            <p:nvPr/>
          </p:nvSpPr>
          <p:spPr>
            <a:xfrm>
              <a:off x="4160064" y="4432223"/>
              <a:ext cx="12700" cy="62230"/>
            </a:xfrm>
            <a:custGeom>
              <a:avLst/>
              <a:gdLst/>
              <a:ahLst/>
              <a:cxnLst/>
              <a:rect l="l" t="t" r="r" b="b"/>
              <a:pathLst>
                <a:path w="12700" h="62229">
                  <a:moveTo>
                    <a:pt x="0" y="61874"/>
                  </a:moveTo>
                  <a:lnTo>
                    <a:pt x="12700" y="61874"/>
                  </a:lnTo>
                  <a:lnTo>
                    <a:pt x="12700" y="0"/>
                  </a:lnTo>
                  <a:lnTo>
                    <a:pt x="0" y="0"/>
                  </a:lnTo>
                  <a:lnTo>
                    <a:pt x="0" y="61874"/>
                  </a:lnTo>
                  <a:close/>
                </a:path>
              </a:pathLst>
            </a:custGeom>
            <a:grpFill/>
            <a:ln>
              <a:solidFill>
                <a:schemeClr val="accent1"/>
              </a:solidFill>
            </a:ln>
          </p:spPr>
          <p:txBody>
            <a:bodyPr wrap="square" lIns="0" tIns="0" rIns="0" bIns="0" rtlCol="0"/>
            <a:lstStyle/>
            <a:p>
              <a:endParaRPr>
                <a:solidFill>
                  <a:schemeClr val="tx1"/>
                </a:solidFill>
              </a:endParaRPr>
            </a:p>
          </p:txBody>
        </p:sp>
        <p:sp>
          <p:nvSpPr>
            <p:cNvPr id="66" name="object 122">
              <a:extLst>
                <a:ext uri="{FF2B5EF4-FFF2-40B4-BE49-F238E27FC236}">
                  <a16:creationId xmlns:a16="http://schemas.microsoft.com/office/drawing/2014/main" id="{CB3CD969-76D6-054F-82BC-7B9C3495CB83}"/>
                </a:ext>
              </a:extLst>
            </p:cNvPr>
            <p:cNvSpPr/>
            <p:nvPr/>
          </p:nvSpPr>
          <p:spPr>
            <a:xfrm>
              <a:off x="4135479" y="4463158"/>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7" name="object 123">
              <a:extLst>
                <a:ext uri="{FF2B5EF4-FFF2-40B4-BE49-F238E27FC236}">
                  <a16:creationId xmlns:a16="http://schemas.microsoft.com/office/drawing/2014/main" id="{D603FDA8-C81D-A146-9B31-D9CCF627B89B}"/>
                </a:ext>
              </a:extLst>
            </p:cNvPr>
            <p:cNvSpPr/>
            <p:nvPr/>
          </p:nvSpPr>
          <p:spPr>
            <a:xfrm>
              <a:off x="4211034"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68" name="object 124">
              <a:extLst>
                <a:ext uri="{FF2B5EF4-FFF2-40B4-BE49-F238E27FC236}">
                  <a16:creationId xmlns:a16="http://schemas.microsoft.com/office/drawing/2014/main" id="{F990154B-C723-6C4F-B716-C2FA0D2A594E}"/>
                </a:ext>
              </a:extLst>
            </p:cNvPr>
            <p:cNvSpPr/>
            <p:nvPr/>
          </p:nvSpPr>
          <p:spPr>
            <a:xfrm>
              <a:off x="4180099"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69" name="object 125">
              <a:extLst>
                <a:ext uri="{FF2B5EF4-FFF2-40B4-BE49-F238E27FC236}">
                  <a16:creationId xmlns:a16="http://schemas.microsoft.com/office/drawing/2014/main" id="{9784BE7E-DA78-A147-9F18-3356EF6DBA28}"/>
                </a:ext>
              </a:extLst>
            </p:cNvPr>
            <p:cNvSpPr/>
            <p:nvPr/>
          </p:nvSpPr>
          <p:spPr>
            <a:xfrm>
              <a:off x="4238297"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0" name="object 126">
              <a:extLst>
                <a:ext uri="{FF2B5EF4-FFF2-40B4-BE49-F238E27FC236}">
                  <a16:creationId xmlns:a16="http://schemas.microsoft.com/office/drawing/2014/main" id="{195F329C-7358-3F44-B85E-1C2000821F96}"/>
                </a:ext>
              </a:extLst>
            </p:cNvPr>
            <p:cNvSpPr/>
            <p:nvPr/>
          </p:nvSpPr>
          <p:spPr>
            <a:xfrm>
              <a:off x="4207364"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1" name="object 127">
              <a:extLst>
                <a:ext uri="{FF2B5EF4-FFF2-40B4-BE49-F238E27FC236}">
                  <a16:creationId xmlns:a16="http://schemas.microsoft.com/office/drawing/2014/main" id="{A7368F1A-BFBC-9F45-A756-3F3A664C9558}"/>
                </a:ext>
              </a:extLst>
            </p:cNvPr>
            <p:cNvSpPr/>
            <p:nvPr/>
          </p:nvSpPr>
          <p:spPr>
            <a:xfrm>
              <a:off x="4269232"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2" name="object 128">
              <a:extLst>
                <a:ext uri="{FF2B5EF4-FFF2-40B4-BE49-F238E27FC236}">
                  <a16:creationId xmlns:a16="http://schemas.microsoft.com/office/drawing/2014/main" id="{F61F6C8C-42C0-424C-B895-A1646E1A2626}"/>
                </a:ext>
              </a:extLst>
            </p:cNvPr>
            <p:cNvSpPr/>
            <p:nvPr/>
          </p:nvSpPr>
          <p:spPr>
            <a:xfrm>
              <a:off x="4238297"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3" name="object 129">
              <a:extLst>
                <a:ext uri="{FF2B5EF4-FFF2-40B4-BE49-F238E27FC236}">
                  <a16:creationId xmlns:a16="http://schemas.microsoft.com/office/drawing/2014/main" id="{BFF6BC35-B0B5-5D41-8BD9-206C0EEA774A}"/>
                </a:ext>
              </a:extLst>
            </p:cNvPr>
            <p:cNvSpPr/>
            <p:nvPr/>
          </p:nvSpPr>
          <p:spPr>
            <a:xfrm>
              <a:off x="4323182" y="4459881"/>
              <a:ext cx="0" cy="62230"/>
            </a:xfrm>
            <a:custGeom>
              <a:avLst/>
              <a:gdLst/>
              <a:ahLst/>
              <a:cxnLst/>
              <a:rect l="l" t="t" r="r" b="b"/>
              <a:pathLst>
                <a:path h="62229">
                  <a:moveTo>
                    <a:pt x="0" y="0"/>
                  </a:moveTo>
                  <a:lnTo>
                    <a:pt x="0" y="61874"/>
                  </a:lnTo>
                </a:path>
              </a:pathLst>
            </a:custGeom>
            <a:grpFill/>
            <a:ln w="12700">
              <a:solidFill>
                <a:schemeClr val="accent1"/>
              </a:solidFill>
            </a:ln>
          </p:spPr>
          <p:txBody>
            <a:bodyPr wrap="square" lIns="0" tIns="0" rIns="0" bIns="0" rtlCol="0"/>
            <a:lstStyle/>
            <a:p>
              <a:endParaRPr>
                <a:solidFill>
                  <a:schemeClr val="tx1"/>
                </a:solidFill>
              </a:endParaRPr>
            </a:p>
          </p:txBody>
        </p:sp>
        <p:sp>
          <p:nvSpPr>
            <p:cNvPr id="74" name="object 130">
              <a:extLst>
                <a:ext uri="{FF2B5EF4-FFF2-40B4-BE49-F238E27FC236}">
                  <a16:creationId xmlns:a16="http://schemas.microsoft.com/office/drawing/2014/main" id="{AD1F2522-2673-6F4B-B2AE-3CF51B6EF703}"/>
                </a:ext>
              </a:extLst>
            </p:cNvPr>
            <p:cNvSpPr/>
            <p:nvPr/>
          </p:nvSpPr>
          <p:spPr>
            <a:xfrm>
              <a:off x="4292248" y="4490816"/>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sp>
          <p:nvSpPr>
            <p:cNvPr id="75" name="object 131">
              <a:extLst>
                <a:ext uri="{FF2B5EF4-FFF2-40B4-BE49-F238E27FC236}">
                  <a16:creationId xmlns:a16="http://schemas.microsoft.com/office/drawing/2014/main" id="{0E4CB053-C1E1-444F-A6AE-7896A3B4001B}"/>
                </a:ext>
              </a:extLst>
            </p:cNvPr>
            <p:cNvSpPr/>
            <p:nvPr/>
          </p:nvSpPr>
          <p:spPr>
            <a:xfrm>
              <a:off x="4350905" y="4494034"/>
              <a:ext cx="73025" cy="62230"/>
            </a:xfrm>
            <a:custGeom>
              <a:avLst/>
              <a:gdLst/>
              <a:ahLst/>
              <a:cxnLst/>
              <a:rect l="l" t="t" r="r" b="b"/>
              <a:pathLst>
                <a:path w="73025" h="62229">
                  <a:moveTo>
                    <a:pt x="72415" y="24587"/>
                  </a:moveTo>
                  <a:lnTo>
                    <a:pt x="65062" y="24587"/>
                  </a:lnTo>
                  <a:lnTo>
                    <a:pt x="65062" y="0"/>
                  </a:lnTo>
                  <a:lnTo>
                    <a:pt x="52362" y="0"/>
                  </a:lnTo>
                  <a:lnTo>
                    <a:pt x="52362" y="24587"/>
                  </a:lnTo>
                  <a:lnTo>
                    <a:pt x="47828" y="24587"/>
                  </a:lnTo>
                  <a:lnTo>
                    <a:pt x="47828" y="0"/>
                  </a:lnTo>
                  <a:lnTo>
                    <a:pt x="37274" y="0"/>
                  </a:lnTo>
                  <a:lnTo>
                    <a:pt x="35128" y="0"/>
                  </a:lnTo>
                  <a:lnTo>
                    <a:pt x="24574" y="0"/>
                  </a:lnTo>
                  <a:lnTo>
                    <a:pt x="24574" y="24587"/>
                  </a:lnTo>
                  <a:lnTo>
                    <a:pt x="10541" y="24587"/>
                  </a:lnTo>
                  <a:lnTo>
                    <a:pt x="0" y="24587"/>
                  </a:lnTo>
                  <a:lnTo>
                    <a:pt x="0" y="37287"/>
                  </a:lnTo>
                  <a:lnTo>
                    <a:pt x="10541" y="37287"/>
                  </a:lnTo>
                  <a:lnTo>
                    <a:pt x="24574" y="37287"/>
                  </a:lnTo>
                  <a:lnTo>
                    <a:pt x="24574" y="61874"/>
                  </a:lnTo>
                  <a:lnTo>
                    <a:pt x="35128" y="61874"/>
                  </a:lnTo>
                  <a:lnTo>
                    <a:pt x="37274" y="61874"/>
                  </a:lnTo>
                  <a:lnTo>
                    <a:pt x="47828" y="61874"/>
                  </a:lnTo>
                  <a:lnTo>
                    <a:pt x="47828" y="37287"/>
                  </a:lnTo>
                  <a:lnTo>
                    <a:pt x="52362" y="37287"/>
                  </a:lnTo>
                  <a:lnTo>
                    <a:pt x="52362" y="61874"/>
                  </a:lnTo>
                  <a:lnTo>
                    <a:pt x="65062" y="61874"/>
                  </a:lnTo>
                  <a:lnTo>
                    <a:pt x="65062" y="37287"/>
                  </a:lnTo>
                  <a:lnTo>
                    <a:pt x="72415" y="37287"/>
                  </a:lnTo>
                  <a:lnTo>
                    <a:pt x="72415" y="24587"/>
                  </a:lnTo>
                  <a:close/>
                </a:path>
              </a:pathLst>
            </a:custGeom>
            <a:grpFill/>
            <a:ln>
              <a:solidFill>
                <a:schemeClr val="accent1"/>
              </a:solidFill>
            </a:ln>
          </p:spPr>
          <p:txBody>
            <a:bodyPr wrap="square" lIns="0" tIns="0" rIns="0" bIns="0" rtlCol="0"/>
            <a:lstStyle/>
            <a:p>
              <a:endParaRPr>
                <a:solidFill>
                  <a:schemeClr val="tx1"/>
                </a:solidFill>
              </a:endParaRPr>
            </a:p>
          </p:txBody>
        </p:sp>
        <p:sp>
          <p:nvSpPr>
            <p:cNvPr id="76" name="object 132">
              <a:extLst>
                <a:ext uri="{FF2B5EF4-FFF2-40B4-BE49-F238E27FC236}">
                  <a16:creationId xmlns:a16="http://schemas.microsoft.com/office/drawing/2014/main" id="{E8D98967-99AC-5641-89D9-3EDFCD0D4884}"/>
                </a:ext>
              </a:extLst>
            </p:cNvPr>
            <p:cNvSpPr/>
            <p:nvPr/>
          </p:nvSpPr>
          <p:spPr>
            <a:xfrm>
              <a:off x="4378694" y="4524961"/>
              <a:ext cx="62230" cy="0"/>
            </a:xfrm>
            <a:custGeom>
              <a:avLst/>
              <a:gdLst/>
              <a:ahLst/>
              <a:cxnLst/>
              <a:rect l="l" t="t" r="r" b="b"/>
              <a:pathLst>
                <a:path w="62229">
                  <a:moveTo>
                    <a:pt x="0" y="0"/>
                  </a:moveTo>
                  <a:lnTo>
                    <a:pt x="61874" y="0"/>
                  </a:lnTo>
                </a:path>
              </a:pathLst>
            </a:custGeom>
            <a:grpFill/>
            <a:ln w="12700">
              <a:solidFill>
                <a:schemeClr val="accent1"/>
              </a:solidFill>
            </a:ln>
          </p:spPr>
          <p:txBody>
            <a:bodyPr wrap="square" lIns="0" tIns="0" rIns="0" bIns="0" rtlCol="0"/>
            <a:lstStyle/>
            <a:p>
              <a:endParaRPr>
                <a:solidFill>
                  <a:schemeClr val="tx1"/>
                </a:solidFill>
              </a:endParaRPr>
            </a:p>
          </p:txBody>
        </p:sp>
      </p:grpSp>
      <p:grpSp>
        <p:nvGrpSpPr>
          <p:cNvPr id="31" name="object 133">
            <a:extLst>
              <a:ext uri="{FF2B5EF4-FFF2-40B4-BE49-F238E27FC236}">
                <a16:creationId xmlns:a16="http://schemas.microsoft.com/office/drawing/2014/main" id="{BBC2758C-EF47-EB45-BEFD-E5E3DCBB8941}"/>
              </a:ext>
            </a:extLst>
          </p:cNvPr>
          <p:cNvGrpSpPr/>
          <p:nvPr/>
        </p:nvGrpSpPr>
        <p:grpSpPr>
          <a:xfrm>
            <a:off x="4815345" y="4636386"/>
            <a:ext cx="127635" cy="119380"/>
            <a:chOff x="4474643" y="4494027"/>
            <a:chExt cx="127635" cy="119380"/>
          </a:xfrm>
        </p:grpSpPr>
        <p:sp>
          <p:nvSpPr>
            <p:cNvPr id="42" name="object 134">
              <a:extLst>
                <a:ext uri="{FF2B5EF4-FFF2-40B4-BE49-F238E27FC236}">
                  <a16:creationId xmlns:a16="http://schemas.microsoft.com/office/drawing/2014/main" id="{49F860B3-4481-D641-BC67-9811D52D033E}"/>
                </a:ext>
              </a:extLst>
            </p:cNvPr>
            <p:cNvSpPr/>
            <p:nvPr/>
          </p:nvSpPr>
          <p:spPr>
            <a:xfrm>
              <a:off x="4474642" y="4494034"/>
              <a:ext cx="67945" cy="62230"/>
            </a:xfrm>
            <a:custGeom>
              <a:avLst/>
              <a:gdLst/>
              <a:ahLst/>
              <a:cxnLst/>
              <a:rect l="l" t="t" r="r" b="b"/>
              <a:pathLst>
                <a:path w="67945" h="62229">
                  <a:moveTo>
                    <a:pt x="67703" y="24587"/>
                  </a:moveTo>
                  <a:lnTo>
                    <a:pt x="61874" y="24587"/>
                  </a:lnTo>
                  <a:lnTo>
                    <a:pt x="43116" y="24587"/>
                  </a:lnTo>
                  <a:lnTo>
                    <a:pt x="43116" y="0"/>
                  </a:lnTo>
                  <a:lnTo>
                    <a:pt x="37274" y="0"/>
                  </a:lnTo>
                  <a:lnTo>
                    <a:pt x="30416" y="0"/>
                  </a:lnTo>
                  <a:lnTo>
                    <a:pt x="24574" y="0"/>
                  </a:lnTo>
                  <a:lnTo>
                    <a:pt x="24574" y="24587"/>
                  </a:lnTo>
                  <a:lnTo>
                    <a:pt x="5829" y="24587"/>
                  </a:lnTo>
                  <a:lnTo>
                    <a:pt x="0" y="24587"/>
                  </a:lnTo>
                  <a:lnTo>
                    <a:pt x="0" y="37287"/>
                  </a:lnTo>
                  <a:lnTo>
                    <a:pt x="5829" y="37287"/>
                  </a:lnTo>
                  <a:lnTo>
                    <a:pt x="24574" y="37287"/>
                  </a:lnTo>
                  <a:lnTo>
                    <a:pt x="24574" y="61874"/>
                  </a:lnTo>
                  <a:lnTo>
                    <a:pt x="30416" y="61874"/>
                  </a:lnTo>
                  <a:lnTo>
                    <a:pt x="37274" y="61874"/>
                  </a:lnTo>
                  <a:lnTo>
                    <a:pt x="43116" y="61874"/>
                  </a:lnTo>
                  <a:lnTo>
                    <a:pt x="43116" y="37287"/>
                  </a:lnTo>
                  <a:lnTo>
                    <a:pt x="61874" y="37287"/>
                  </a:lnTo>
                  <a:lnTo>
                    <a:pt x="67703" y="37287"/>
                  </a:lnTo>
                  <a:lnTo>
                    <a:pt x="67703" y="24587"/>
                  </a:lnTo>
                  <a:close/>
                </a:path>
              </a:pathLst>
            </a:custGeom>
            <a:solidFill>
              <a:schemeClr val="accent1"/>
            </a:solidFill>
            <a:ln>
              <a:solidFill>
                <a:schemeClr val="accent1"/>
              </a:solidFill>
            </a:ln>
          </p:spPr>
          <p:txBody>
            <a:bodyPr wrap="square" lIns="0" tIns="0" rIns="0" bIns="0" rtlCol="0"/>
            <a:lstStyle/>
            <a:p>
              <a:endParaRPr>
                <a:solidFill>
                  <a:schemeClr val="tx1"/>
                </a:solidFill>
              </a:endParaRPr>
            </a:p>
          </p:txBody>
        </p:sp>
        <p:sp>
          <p:nvSpPr>
            <p:cNvPr id="43" name="object 135">
              <a:extLst>
                <a:ext uri="{FF2B5EF4-FFF2-40B4-BE49-F238E27FC236}">
                  <a16:creationId xmlns:a16="http://schemas.microsoft.com/office/drawing/2014/main" id="{6B36AF84-7DDD-A742-AF6F-D9078AC28432}"/>
                </a:ext>
              </a:extLst>
            </p:cNvPr>
            <p:cNvSpPr/>
            <p:nvPr/>
          </p:nvSpPr>
          <p:spPr>
            <a:xfrm>
              <a:off x="4571306" y="4551177"/>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44" name="object 136">
              <a:extLst>
                <a:ext uri="{FF2B5EF4-FFF2-40B4-BE49-F238E27FC236}">
                  <a16:creationId xmlns:a16="http://schemas.microsoft.com/office/drawing/2014/main" id="{BC07B74E-CC59-3C47-8333-5F611A44A611}"/>
                </a:ext>
              </a:extLst>
            </p:cNvPr>
            <p:cNvSpPr/>
            <p:nvPr/>
          </p:nvSpPr>
          <p:spPr>
            <a:xfrm>
              <a:off x="4540373" y="4582111"/>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grpSp>
        <p:nvGrpSpPr>
          <p:cNvPr id="32" name="object 137">
            <a:extLst>
              <a:ext uri="{FF2B5EF4-FFF2-40B4-BE49-F238E27FC236}">
                <a16:creationId xmlns:a16="http://schemas.microsoft.com/office/drawing/2014/main" id="{A49E4AD1-6C99-9A4D-917A-86A62C6AA55C}"/>
              </a:ext>
            </a:extLst>
          </p:cNvPr>
          <p:cNvGrpSpPr/>
          <p:nvPr/>
        </p:nvGrpSpPr>
        <p:grpSpPr>
          <a:xfrm>
            <a:off x="5051350" y="4770020"/>
            <a:ext cx="211454" cy="62230"/>
            <a:chOff x="4710648" y="4627661"/>
            <a:chExt cx="211454" cy="62230"/>
          </a:xfrm>
        </p:grpSpPr>
        <p:sp>
          <p:nvSpPr>
            <p:cNvPr id="34" name="object 138">
              <a:extLst>
                <a:ext uri="{FF2B5EF4-FFF2-40B4-BE49-F238E27FC236}">
                  <a16:creationId xmlns:a16="http://schemas.microsoft.com/office/drawing/2014/main" id="{609088E5-F7F4-E445-8AC6-F3C215197D66}"/>
                </a:ext>
              </a:extLst>
            </p:cNvPr>
            <p:cNvSpPr/>
            <p:nvPr/>
          </p:nvSpPr>
          <p:spPr>
            <a:xfrm>
              <a:off x="4741583"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5" name="object 139">
              <a:extLst>
                <a:ext uri="{FF2B5EF4-FFF2-40B4-BE49-F238E27FC236}">
                  <a16:creationId xmlns:a16="http://schemas.microsoft.com/office/drawing/2014/main" id="{589205FE-F91B-1241-8E50-CDAABC02337E}"/>
                </a:ext>
              </a:extLst>
            </p:cNvPr>
            <p:cNvSpPr/>
            <p:nvPr/>
          </p:nvSpPr>
          <p:spPr>
            <a:xfrm>
              <a:off x="4710648"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36" name="object 140">
              <a:extLst>
                <a:ext uri="{FF2B5EF4-FFF2-40B4-BE49-F238E27FC236}">
                  <a16:creationId xmlns:a16="http://schemas.microsoft.com/office/drawing/2014/main" id="{D043B243-8C44-9E42-B6CF-3961F2B16EE9}"/>
                </a:ext>
              </a:extLst>
            </p:cNvPr>
            <p:cNvSpPr/>
            <p:nvPr/>
          </p:nvSpPr>
          <p:spPr>
            <a:xfrm>
              <a:off x="4772517"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7" name="object 141">
              <a:extLst>
                <a:ext uri="{FF2B5EF4-FFF2-40B4-BE49-F238E27FC236}">
                  <a16:creationId xmlns:a16="http://schemas.microsoft.com/office/drawing/2014/main" id="{65B13910-4DB1-5D4D-90DA-8AE8B4D47267}"/>
                </a:ext>
              </a:extLst>
            </p:cNvPr>
            <p:cNvSpPr/>
            <p:nvPr/>
          </p:nvSpPr>
          <p:spPr>
            <a:xfrm>
              <a:off x="4741583"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38" name="object 142">
              <a:extLst>
                <a:ext uri="{FF2B5EF4-FFF2-40B4-BE49-F238E27FC236}">
                  <a16:creationId xmlns:a16="http://schemas.microsoft.com/office/drawing/2014/main" id="{0424F63B-F490-A644-B069-F18091FFB700}"/>
                </a:ext>
              </a:extLst>
            </p:cNvPr>
            <p:cNvSpPr/>
            <p:nvPr/>
          </p:nvSpPr>
          <p:spPr>
            <a:xfrm>
              <a:off x="4818132"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39" name="object 143">
              <a:extLst>
                <a:ext uri="{FF2B5EF4-FFF2-40B4-BE49-F238E27FC236}">
                  <a16:creationId xmlns:a16="http://schemas.microsoft.com/office/drawing/2014/main" id="{EA0BA68A-6D86-1542-9C70-3B3BF05AF068}"/>
                </a:ext>
              </a:extLst>
            </p:cNvPr>
            <p:cNvSpPr/>
            <p:nvPr/>
          </p:nvSpPr>
          <p:spPr>
            <a:xfrm>
              <a:off x="4787197"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40" name="object 144">
              <a:extLst>
                <a:ext uri="{FF2B5EF4-FFF2-40B4-BE49-F238E27FC236}">
                  <a16:creationId xmlns:a16="http://schemas.microsoft.com/office/drawing/2014/main" id="{B87E6CB2-F096-AB49-BC30-4AAD30DF8DCB}"/>
                </a:ext>
              </a:extLst>
            </p:cNvPr>
            <p:cNvSpPr/>
            <p:nvPr/>
          </p:nvSpPr>
          <p:spPr>
            <a:xfrm>
              <a:off x="4891011" y="4627661"/>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41" name="object 145">
              <a:extLst>
                <a:ext uri="{FF2B5EF4-FFF2-40B4-BE49-F238E27FC236}">
                  <a16:creationId xmlns:a16="http://schemas.microsoft.com/office/drawing/2014/main" id="{AA1A2768-47B1-AE4A-86F9-53B0198A0F31}"/>
                </a:ext>
              </a:extLst>
            </p:cNvPr>
            <p:cNvSpPr/>
            <p:nvPr/>
          </p:nvSpPr>
          <p:spPr>
            <a:xfrm>
              <a:off x="4860076" y="4658596"/>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grpSp>
      <p:sp>
        <p:nvSpPr>
          <p:cNvPr id="33" name="object 146">
            <a:extLst>
              <a:ext uri="{FF2B5EF4-FFF2-40B4-BE49-F238E27FC236}">
                <a16:creationId xmlns:a16="http://schemas.microsoft.com/office/drawing/2014/main" id="{7AD0B541-0269-D542-A305-E6474900D076}"/>
              </a:ext>
            </a:extLst>
          </p:cNvPr>
          <p:cNvSpPr/>
          <p:nvPr/>
        </p:nvSpPr>
        <p:spPr>
          <a:xfrm>
            <a:off x="1431682" y="2291778"/>
            <a:ext cx="3864610" cy="2296160"/>
          </a:xfrm>
          <a:custGeom>
            <a:avLst/>
            <a:gdLst/>
            <a:ahLst/>
            <a:cxnLst/>
            <a:rect l="l" t="t" r="r" b="b"/>
            <a:pathLst>
              <a:path w="3864610" h="2296160">
                <a:moveTo>
                  <a:pt x="0" y="0"/>
                </a:moveTo>
                <a:lnTo>
                  <a:pt x="25171" y="0"/>
                </a:lnTo>
                <a:lnTo>
                  <a:pt x="25171" y="24472"/>
                </a:lnTo>
                <a:lnTo>
                  <a:pt x="40195" y="24472"/>
                </a:lnTo>
                <a:lnTo>
                  <a:pt x="40195" y="40195"/>
                </a:lnTo>
                <a:lnTo>
                  <a:pt x="46837" y="40195"/>
                </a:lnTo>
                <a:lnTo>
                  <a:pt x="46837" y="69913"/>
                </a:lnTo>
                <a:lnTo>
                  <a:pt x="52781" y="69913"/>
                </a:lnTo>
                <a:lnTo>
                  <a:pt x="52781" y="77254"/>
                </a:lnTo>
                <a:lnTo>
                  <a:pt x="94729" y="77254"/>
                </a:lnTo>
                <a:lnTo>
                  <a:pt x="94729" y="89484"/>
                </a:lnTo>
                <a:lnTo>
                  <a:pt x="94729" y="96469"/>
                </a:lnTo>
                <a:lnTo>
                  <a:pt x="105206" y="96469"/>
                </a:lnTo>
                <a:lnTo>
                  <a:pt x="105206" y="129324"/>
                </a:lnTo>
                <a:lnTo>
                  <a:pt x="117792" y="129324"/>
                </a:lnTo>
                <a:lnTo>
                  <a:pt x="117792" y="142963"/>
                </a:lnTo>
                <a:lnTo>
                  <a:pt x="125831" y="142963"/>
                </a:lnTo>
                <a:lnTo>
                  <a:pt x="125831" y="165328"/>
                </a:lnTo>
                <a:lnTo>
                  <a:pt x="125831" y="178968"/>
                </a:lnTo>
                <a:lnTo>
                  <a:pt x="135267" y="178968"/>
                </a:lnTo>
                <a:lnTo>
                  <a:pt x="135267" y="190144"/>
                </a:lnTo>
                <a:lnTo>
                  <a:pt x="146456" y="190144"/>
                </a:lnTo>
                <a:lnTo>
                  <a:pt x="146456" y="200990"/>
                </a:lnTo>
                <a:lnTo>
                  <a:pt x="156946" y="200990"/>
                </a:lnTo>
                <a:lnTo>
                  <a:pt x="156946" y="212864"/>
                </a:lnTo>
                <a:lnTo>
                  <a:pt x="166382" y="212864"/>
                </a:lnTo>
                <a:lnTo>
                  <a:pt x="166382" y="222313"/>
                </a:lnTo>
                <a:lnTo>
                  <a:pt x="177215" y="222313"/>
                </a:lnTo>
                <a:lnTo>
                  <a:pt x="177215" y="254114"/>
                </a:lnTo>
                <a:lnTo>
                  <a:pt x="213220" y="254114"/>
                </a:lnTo>
                <a:lnTo>
                  <a:pt x="213220" y="262509"/>
                </a:lnTo>
                <a:lnTo>
                  <a:pt x="219862" y="262509"/>
                </a:lnTo>
                <a:lnTo>
                  <a:pt x="219862" y="267398"/>
                </a:lnTo>
                <a:lnTo>
                  <a:pt x="240131" y="267398"/>
                </a:lnTo>
                <a:lnTo>
                  <a:pt x="240131" y="306197"/>
                </a:lnTo>
                <a:lnTo>
                  <a:pt x="271246" y="306197"/>
                </a:lnTo>
                <a:lnTo>
                  <a:pt x="271246" y="327863"/>
                </a:lnTo>
                <a:lnTo>
                  <a:pt x="335559" y="327863"/>
                </a:lnTo>
                <a:lnTo>
                  <a:pt x="335559" y="341845"/>
                </a:lnTo>
                <a:lnTo>
                  <a:pt x="346049" y="341845"/>
                </a:lnTo>
                <a:lnTo>
                  <a:pt x="346049" y="354787"/>
                </a:lnTo>
                <a:lnTo>
                  <a:pt x="364921" y="354787"/>
                </a:lnTo>
                <a:lnTo>
                  <a:pt x="364921" y="382752"/>
                </a:lnTo>
                <a:lnTo>
                  <a:pt x="407212" y="382752"/>
                </a:lnTo>
                <a:lnTo>
                  <a:pt x="407212" y="405472"/>
                </a:lnTo>
                <a:lnTo>
                  <a:pt x="418744" y="405472"/>
                </a:lnTo>
                <a:lnTo>
                  <a:pt x="418744" y="427837"/>
                </a:lnTo>
                <a:lnTo>
                  <a:pt x="426084" y="427837"/>
                </a:lnTo>
                <a:lnTo>
                  <a:pt x="426084" y="435521"/>
                </a:lnTo>
                <a:lnTo>
                  <a:pt x="432384" y="435521"/>
                </a:lnTo>
                <a:lnTo>
                  <a:pt x="432384" y="444614"/>
                </a:lnTo>
                <a:lnTo>
                  <a:pt x="438670" y="444614"/>
                </a:lnTo>
                <a:lnTo>
                  <a:pt x="438670" y="452653"/>
                </a:lnTo>
                <a:lnTo>
                  <a:pt x="470827" y="452653"/>
                </a:lnTo>
                <a:lnTo>
                  <a:pt x="470827" y="474332"/>
                </a:lnTo>
                <a:lnTo>
                  <a:pt x="486905" y="474332"/>
                </a:lnTo>
                <a:lnTo>
                  <a:pt x="486905" y="491109"/>
                </a:lnTo>
                <a:lnTo>
                  <a:pt x="514172" y="491109"/>
                </a:lnTo>
                <a:lnTo>
                  <a:pt x="514172" y="501586"/>
                </a:lnTo>
                <a:lnTo>
                  <a:pt x="535152" y="501586"/>
                </a:lnTo>
                <a:lnTo>
                  <a:pt x="535152" y="513651"/>
                </a:lnTo>
                <a:lnTo>
                  <a:pt x="557161" y="513651"/>
                </a:lnTo>
                <a:lnTo>
                  <a:pt x="557161" y="536714"/>
                </a:lnTo>
                <a:lnTo>
                  <a:pt x="565035" y="536714"/>
                </a:lnTo>
                <a:lnTo>
                  <a:pt x="565035" y="555599"/>
                </a:lnTo>
                <a:lnTo>
                  <a:pt x="577088" y="555599"/>
                </a:lnTo>
                <a:lnTo>
                  <a:pt x="577088" y="577621"/>
                </a:lnTo>
                <a:lnTo>
                  <a:pt x="577088" y="582853"/>
                </a:lnTo>
                <a:lnTo>
                  <a:pt x="587057" y="582853"/>
                </a:lnTo>
                <a:lnTo>
                  <a:pt x="587057" y="599109"/>
                </a:lnTo>
                <a:lnTo>
                  <a:pt x="595439" y="599109"/>
                </a:lnTo>
                <a:lnTo>
                  <a:pt x="595439" y="606971"/>
                </a:lnTo>
                <a:lnTo>
                  <a:pt x="609600" y="606971"/>
                </a:lnTo>
                <a:lnTo>
                  <a:pt x="609600" y="629526"/>
                </a:lnTo>
                <a:lnTo>
                  <a:pt x="622185" y="629526"/>
                </a:lnTo>
                <a:lnTo>
                  <a:pt x="622185" y="639483"/>
                </a:lnTo>
                <a:lnTo>
                  <a:pt x="631101" y="639483"/>
                </a:lnTo>
                <a:lnTo>
                  <a:pt x="631101" y="647344"/>
                </a:lnTo>
                <a:lnTo>
                  <a:pt x="657313" y="647344"/>
                </a:lnTo>
                <a:lnTo>
                  <a:pt x="657313" y="681431"/>
                </a:lnTo>
                <a:lnTo>
                  <a:pt x="668324" y="681431"/>
                </a:lnTo>
                <a:lnTo>
                  <a:pt x="668324" y="690867"/>
                </a:lnTo>
                <a:lnTo>
                  <a:pt x="677240" y="690867"/>
                </a:lnTo>
                <a:lnTo>
                  <a:pt x="677240" y="700824"/>
                </a:lnTo>
                <a:lnTo>
                  <a:pt x="720750" y="700824"/>
                </a:lnTo>
                <a:lnTo>
                  <a:pt x="720750" y="732815"/>
                </a:lnTo>
                <a:lnTo>
                  <a:pt x="729665" y="732815"/>
                </a:lnTo>
                <a:lnTo>
                  <a:pt x="729665" y="741730"/>
                </a:lnTo>
                <a:lnTo>
                  <a:pt x="738581" y="741730"/>
                </a:lnTo>
                <a:lnTo>
                  <a:pt x="738581" y="750112"/>
                </a:lnTo>
                <a:lnTo>
                  <a:pt x="759028" y="750112"/>
                </a:lnTo>
                <a:lnTo>
                  <a:pt x="759028" y="768985"/>
                </a:lnTo>
                <a:lnTo>
                  <a:pt x="765848" y="768985"/>
                </a:lnTo>
                <a:lnTo>
                  <a:pt x="765848" y="778421"/>
                </a:lnTo>
                <a:lnTo>
                  <a:pt x="784199" y="778421"/>
                </a:lnTo>
                <a:lnTo>
                  <a:pt x="784199" y="791006"/>
                </a:lnTo>
                <a:lnTo>
                  <a:pt x="804646" y="791006"/>
                </a:lnTo>
                <a:lnTo>
                  <a:pt x="804646" y="814603"/>
                </a:lnTo>
                <a:lnTo>
                  <a:pt x="837679" y="814603"/>
                </a:lnTo>
                <a:lnTo>
                  <a:pt x="837679" y="831380"/>
                </a:lnTo>
                <a:lnTo>
                  <a:pt x="848690" y="831380"/>
                </a:lnTo>
                <a:lnTo>
                  <a:pt x="848690" y="840295"/>
                </a:lnTo>
                <a:lnTo>
                  <a:pt x="859167" y="840295"/>
                </a:lnTo>
                <a:lnTo>
                  <a:pt x="859167" y="846061"/>
                </a:lnTo>
                <a:lnTo>
                  <a:pt x="868083" y="846061"/>
                </a:lnTo>
                <a:lnTo>
                  <a:pt x="868083" y="855497"/>
                </a:lnTo>
                <a:lnTo>
                  <a:pt x="878573" y="855497"/>
                </a:lnTo>
                <a:lnTo>
                  <a:pt x="878573" y="874369"/>
                </a:lnTo>
                <a:lnTo>
                  <a:pt x="914742" y="874369"/>
                </a:lnTo>
                <a:lnTo>
                  <a:pt x="914742" y="890625"/>
                </a:lnTo>
                <a:lnTo>
                  <a:pt x="941489" y="890625"/>
                </a:lnTo>
                <a:lnTo>
                  <a:pt x="941489" y="918413"/>
                </a:lnTo>
                <a:lnTo>
                  <a:pt x="967181" y="918413"/>
                </a:lnTo>
                <a:lnTo>
                  <a:pt x="967181" y="945159"/>
                </a:lnTo>
                <a:lnTo>
                  <a:pt x="975563" y="945159"/>
                </a:lnTo>
                <a:lnTo>
                  <a:pt x="975563" y="955116"/>
                </a:lnTo>
                <a:lnTo>
                  <a:pt x="1000734" y="955116"/>
                </a:lnTo>
                <a:lnTo>
                  <a:pt x="1000734" y="980287"/>
                </a:lnTo>
                <a:lnTo>
                  <a:pt x="1008595" y="980287"/>
                </a:lnTo>
                <a:lnTo>
                  <a:pt x="1008595" y="1008075"/>
                </a:lnTo>
                <a:lnTo>
                  <a:pt x="1016990" y="1008075"/>
                </a:lnTo>
                <a:lnTo>
                  <a:pt x="1016990" y="1021181"/>
                </a:lnTo>
                <a:lnTo>
                  <a:pt x="1025906" y="1021181"/>
                </a:lnTo>
                <a:lnTo>
                  <a:pt x="1025906" y="1045819"/>
                </a:lnTo>
                <a:lnTo>
                  <a:pt x="1054214" y="1045819"/>
                </a:lnTo>
                <a:lnTo>
                  <a:pt x="1054214" y="1069416"/>
                </a:lnTo>
                <a:lnTo>
                  <a:pt x="1076236" y="1069416"/>
                </a:lnTo>
                <a:lnTo>
                  <a:pt x="1076236" y="1084618"/>
                </a:lnTo>
                <a:lnTo>
                  <a:pt x="1093533" y="1084618"/>
                </a:lnTo>
                <a:lnTo>
                  <a:pt x="1128661" y="1084618"/>
                </a:lnTo>
                <a:lnTo>
                  <a:pt x="1128661" y="1093012"/>
                </a:lnTo>
                <a:lnTo>
                  <a:pt x="1142301" y="1093012"/>
                </a:lnTo>
                <a:lnTo>
                  <a:pt x="1142301" y="1105077"/>
                </a:lnTo>
                <a:lnTo>
                  <a:pt x="1159078" y="1105077"/>
                </a:lnTo>
                <a:lnTo>
                  <a:pt x="1159078" y="1124470"/>
                </a:lnTo>
                <a:lnTo>
                  <a:pt x="1186865" y="1124470"/>
                </a:lnTo>
                <a:lnTo>
                  <a:pt x="1186865" y="1151737"/>
                </a:lnTo>
                <a:lnTo>
                  <a:pt x="1193152" y="1151737"/>
                </a:lnTo>
                <a:lnTo>
                  <a:pt x="1193152" y="1170609"/>
                </a:lnTo>
                <a:lnTo>
                  <a:pt x="1213078" y="1170609"/>
                </a:lnTo>
                <a:lnTo>
                  <a:pt x="1213078" y="1184236"/>
                </a:lnTo>
                <a:lnTo>
                  <a:pt x="1233525" y="1184236"/>
                </a:lnTo>
                <a:lnTo>
                  <a:pt x="1233525" y="1195247"/>
                </a:lnTo>
                <a:lnTo>
                  <a:pt x="1239824" y="1195247"/>
                </a:lnTo>
                <a:lnTo>
                  <a:pt x="1239824" y="1213599"/>
                </a:lnTo>
                <a:lnTo>
                  <a:pt x="1250302" y="1213599"/>
                </a:lnTo>
                <a:lnTo>
                  <a:pt x="1250302" y="1253451"/>
                </a:lnTo>
                <a:lnTo>
                  <a:pt x="1259738" y="1253451"/>
                </a:lnTo>
                <a:lnTo>
                  <a:pt x="1259738" y="1264983"/>
                </a:lnTo>
                <a:lnTo>
                  <a:pt x="1267612" y="1264983"/>
                </a:lnTo>
                <a:lnTo>
                  <a:pt x="1267612" y="1282814"/>
                </a:lnTo>
                <a:lnTo>
                  <a:pt x="1272857" y="1282814"/>
                </a:lnTo>
                <a:lnTo>
                  <a:pt x="1272857" y="1293825"/>
                </a:lnTo>
                <a:lnTo>
                  <a:pt x="1282814" y="1293825"/>
                </a:lnTo>
                <a:lnTo>
                  <a:pt x="1282814" y="1332623"/>
                </a:lnTo>
                <a:lnTo>
                  <a:pt x="1290154" y="1332623"/>
                </a:lnTo>
                <a:lnTo>
                  <a:pt x="1290154" y="1340485"/>
                </a:lnTo>
                <a:lnTo>
                  <a:pt x="1310081" y="1340485"/>
                </a:lnTo>
                <a:lnTo>
                  <a:pt x="1310081" y="1362506"/>
                </a:lnTo>
                <a:lnTo>
                  <a:pt x="1318463" y="1362506"/>
                </a:lnTo>
                <a:lnTo>
                  <a:pt x="1318463" y="1378242"/>
                </a:lnTo>
                <a:lnTo>
                  <a:pt x="1326337" y="1378242"/>
                </a:lnTo>
                <a:lnTo>
                  <a:pt x="1326337" y="1394498"/>
                </a:lnTo>
                <a:lnTo>
                  <a:pt x="1335773" y="1394498"/>
                </a:lnTo>
                <a:lnTo>
                  <a:pt x="1335773" y="1401305"/>
                </a:lnTo>
                <a:lnTo>
                  <a:pt x="1380337" y="1401305"/>
                </a:lnTo>
                <a:lnTo>
                  <a:pt x="1380337" y="1432242"/>
                </a:lnTo>
                <a:lnTo>
                  <a:pt x="1412836" y="1432242"/>
                </a:lnTo>
                <a:lnTo>
                  <a:pt x="1412836" y="1441678"/>
                </a:lnTo>
                <a:lnTo>
                  <a:pt x="1434338" y="1441678"/>
                </a:lnTo>
                <a:lnTo>
                  <a:pt x="1434338" y="1449019"/>
                </a:lnTo>
                <a:lnTo>
                  <a:pt x="1441157" y="1449019"/>
                </a:lnTo>
                <a:lnTo>
                  <a:pt x="1441157" y="1458976"/>
                </a:lnTo>
                <a:lnTo>
                  <a:pt x="1448498" y="1458976"/>
                </a:lnTo>
                <a:lnTo>
                  <a:pt x="1448498" y="1470520"/>
                </a:lnTo>
                <a:lnTo>
                  <a:pt x="1490446" y="1470520"/>
                </a:lnTo>
                <a:lnTo>
                  <a:pt x="1490446" y="1494116"/>
                </a:lnTo>
                <a:lnTo>
                  <a:pt x="1525574" y="1494116"/>
                </a:lnTo>
                <a:lnTo>
                  <a:pt x="1525574" y="1512989"/>
                </a:lnTo>
                <a:lnTo>
                  <a:pt x="1546542" y="1512989"/>
                </a:lnTo>
                <a:lnTo>
                  <a:pt x="1546542" y="1530807"/>
                </a:lnTo>
                <a:lnTo>
                  <a:pt x="1568043" y="1530807"/>
                </a:lnTo>
                <a:lnTo>
                  <a:pt x="1575384" y="1530807"/>
                </a:lnTo>
                <a:lnTo>
                  <a:pt x="1575384" y="1544967"/>
                </a:lnTo>
                <a:lnTo>
                  <a:pt x="1587436" y="1544967"/>
                </a:lnTo>
                <a:lnTo>
                  <a:pt x="1587436" y="1555457"/>
                </a:lnTo>
                <a:lnTo>
                  <a:pt x="1598447" y="1555457"/>
                </a:lnTo>
                <a:lnTo>
                  <a:pt x="1598447" y="1568564"/>
                </a:lnTo>
                <a:lnTo>
                  <a:pt x="1608937" y="1568564"/>
                </a:lnTo>
                <a:lnTo>
                  <a:pt x="1608937" y="1576946"/>
                </a:lnTo>
                <a:lnTo>
                  <a:pt x="1614703" y="1576946"/>
                </a:lnTo>
                <a:lnTo>
                  <a:pt x="1614703" y="1586915"/>
                </a:lnTo>
                <a:lnTo>
                  <a:pt x="1620469" y="1586915"/>
                </a:lnTo>
                <a:lnTo>
                  <a:pt x="1620469" y="1596872"/>
                </a:lnTo>
                <a:lnTo>
                  <a:pt x="1687055" y="1596872"/>
                </a:lnTo>
                <a:lnTo>
                  <a:pt x="1687055" y="1608937"/>
                </a:lnTo>
                <a:lnTo>
                  <a:pt x="1739493" y="1608937"/>
                </a:lnTo>
                <a:lnTo>
                  <a:pt x="1739493" y="1625714"/>
                </a:lnTo>
                <a:lnTo>
                  <a:pt x="1769376" y="1625714"/>
                </a:lnTo>
                <a:lnTo>
                  <a:pt x="1769376" y="1637245"/>
                </a:lnTo>
                <a:lnTo>
                  <a:pt x="1801876" y="1637245"/>
                </a:lnTo>
                <a:lnTo>
                  <a:pt x="1801876" y="1646161"/>
                </a:lnTo>
                <a:lnTo>
                  <a:pt x="1809216" y="1646161"/>
                </a:lnTo>
                <a:lnTo>
                  <a:pt x="1809216" y="1652981"/>
                </a:lnTo>
                <a:lnTo>
                  <a:pt x="1814995" y="1652981"/>
                </a:lnTo>
                <a:lnTo>
                  <a:pt x="1814995" y="1662938"/>
                </a:lnTo>
                <a:lnTo>
                  <a:pt x="1821802" y="1662938"/>
                </a:lnTo>
                <a:lnTo>
                  <a:pt x="1821802" y="1669237"/>
                </a:lnTo>
                <a:lnTo>
                  <a:pt x="1821802" y="1675002"/>
                </a:lnTo>
                <a:lnTo>
                  <a:pt x="1840153" y="1675002"/>
                </a:lnTo>
                <a:lnTo>
                  <a:pt x="1840153" y="1683385"/>
                </a:lnTo>
                <a:lnTo>
                  <a:pt x="1867941" y="1683385"/>
                </a:lnTo>
                <a:lnTo>
                  <a:pt x="1867941" y="1711706"/>
                </a:lnTo>
                <a:lnTo>
                  <a:pt x="1880006" y="1711706"/>
                </a:lnTo>
                <a:lnTo>
                  <a:pt x="1880006" y="1740535"/>
                </a:lnTo>
                <a:lnTo>
                  <a:pt x="1914080" y="1740535"/>
                </a:lnTo>
                <a:lnTo>
                  <a:pt x="1914080" y="1763077"/>
                </a:lnTo>
                <a:lnTo>
                  <a:pt x="1920900" y="1763077"/>
                </a:lnTo>
                <a:lnTo>
                  <a:pt x="1920900" y="1778292"/>
                </a:lnTo>
                <a:lnTo>
                  <a:pt x="1942922" y="1778292"/>
                </a:lnTo>
                <a:lnTo>
                  <a:pt x="1942922" y="1801876"/>
                </a:lnTo>
                <a:lnTo>
                  <a:pt x="1972284" y="1801876"/>
                </a:lnTo>
                <a:lnTo>
                  <a:pt x="1972284" y="1817611"/>
                </a:lnTo>
                <a:lnTo>
                  <a:pt x="1997443" y="1817611"/>
                </a:lnTo>
                <a:lnTo>
                  <a:pt x="1997443" y="1830717"/>
                </a:lnTo>
                <a:lnTo>
                  <a:pt x="2057742" y="1830717"/>
                </a:lnTo>
                <a:lnTo>
                  <a:pt x="2057742" y="1842782"/>
                </a:lnTo>
                <a:lnTo>
                  <a:pt x="2070849" y="1842782"/>
                </a:lnTo>
                <a:lnTo>
                  <a:pt x="2070849" y="1857463"/>
                </a:lnTo>
                <a:lnTo>
                  <a:pt x="2082914" y="1857463"/>
                </a:lnTo>
                <a:lnTo>
                  <a:pt x="2082914" y="1867420"/>
                </a:lnTo>
                <a:lnTo>
                  <a:pt x="2090775" y="1867420"/>
                </a:lnTo>
                <a:lnTo>
                  <a:pt x="2090775" y="1873707"/>
                </a:lnTo>
                <a:lnTo>
                  <a:pt x="2104415" y="1873707"/>
                </a:lnTo>
                <a:lnTo>
                  <a:pt x="2104415" y="1883156"/>
                </a:lnTo>
                <a:lnTo>
                  <a:pt x="2115413" y="1883156"/>
                </a:lnTo>
                <a:lnTo>
                  <a:pt x="2115413" y="1892592"/>
                </a:lnTo>
                <a:lnTo>
                  <a:pt x="2130628" y="1892592"/>
                </a:lnTo>
                <a:lnTo>
                  <a:pt x="2130628" y="1907794"/>
                </a:lnTo>
                <a:lnTo>
                  <a:pt x="2161552" y="1907794"/>
                </a:lnTo>
                <a:lnTo>
                  <a:pt x="2161552" y="1917750"/>
                </a:lnTo>
                <a:lnTo>
                  <a:pt x="2170468" y="1917750"/>
                </a:lnTo>
                <a:lnTo>
                  <a:pt x="2170468" y="1926145"/>
                </a:lnTo>
                <a:lnTo>
                  <a:pt x="2186724" y="1926145"/>
                </a:lnTo>
                <a:lnTo>
                  <a:pt x="2208745" y="1926145"/>
                </a:lnTo>
                <a:lnTo>
                  <a:pt x="2208745" y="1940826"/>
                </a:lnTo>
                <a:lnTo>
                  <a:pt x="2218702" y="1940826"/>
                </a:lnTo>
                <a:lnTo>
                  <a:pt x="2218702" y="1949208"/>
                </a:lnTo>
                <a:lnTo>
                  <a:pt x="2240203" y="1949208"/>
                </a:lnTo>
                <a:lnTo>
                  <a:pt x="2240203" y="1967560"/>
                </a:lnTo>
                <a:lnTo>
                  <a:pt x="2251214" y="1967560"/>
                </a:lnTo>
                <a:lnTo>
                  <a:pt x="2251214" y="1979104"/>
                </a:lnTo>
                <a:lnTo>
                  <a:pt x="2265895" y="1979104"/>
                </a:lnTo>
                <a:lnTo>
                  <a:pt x="2265895" y="1989582"/>
                </a:lnTo>
                <a:lnTo>
                  <a:pt x="2310993" y="1989582"/>
                </a:lnTo>
                <a:lnTo>
                  <a:pt x="2310993" y="2005838"/>
                </a:lnTo>
                <a:lnTo>
                  <a:pt x="2339822" y="2005838"/>
                </a:lnTo>
                <a:lnTo>
                  <a:pt x="2339822" y="2030476"/>
                </a:lnTo>
                <a:lnTo>
                  <a:pt x="2467762" y="2030476"/>
                </a:lnTo>
                <a:lnTo>
                  <a:pt x="2467762" y="2054593"/>
                </a:lnTo>
                <a:lnTo>
                  <a:pt x="2473528" y="2054593"/>
                </a:lnTo>
                <a:lnTo>
                  <a:pt x="2473528" y="2072944"/>
                </a:lnTo>
                <a:lnTo>
                  <a:pt x="2525953" y="2072944"/>
                </a:lnTo>
                <a:lnTo>
                  <a:pt x="2525953" y="2095500"/>
                </a:lnTo>
                <a:lnTo>
                  <a:pt x="2558986" y="2095500"/>
                </a:lnTo>
                <a:lnTo>
                  <a:pt x="2558986" y="2127999"/>
                </a:lnTo>
                <a:lnTo>
                  <a:pt x="2570518" y="2127999"/>
                </a:lnTo>
                <a:lnTo>
                  <a:pt x="2570518" y="2137968"/>
                </a:lnTo>
                <a:lnTo>
                  <a:pt x="3065475" y="2137968"/>
                </a:lnTo>
                <a:lnTo>
                  <a:pt x="3065475" y="2161552"/>
                </a:lnTo>
                <a:lnTo>
                  <a:pt x="3257892" y="2161552"/>
                </a:lnTo>
                <a:lnTo>
                  <a:pt x="3257892" y="2218702"/>
                </a:lnTo>
                <a:lnTo>
                  <a:pt x="3460280" y="2218702"/>
                </a:lnTo>
                <a:lnTo>
                  <a:pt x="3460280" y="2295779"/>
                </a:lnTo>
                <a:lnTo>
                  <a:pt x="3864000" y="2295779"/>
                </a:lnTo>
              </a:path>
            </a:pathLst>
          </a:custGeom>
          <a:ln w="15875">
            <a:solidFill>
              <a:schemeClr val="accent2"/>
            </a:solidFill>
          </a:ln>
        </p:spPr>
        <p:txBody>
          <a:bodyPr wrap="square" lIns="0" tIns="0" rIns="0" bIns="0" rtlCol="0"/>
          <a:lstStyle/>
          <a:p>
            <a:endParaRPr dirty="0">
              <a:solidFill>
                <a:schemeClr val="tx1"/>
              </a:solidFill>
            </a:endParaRPr>
          </a:p>
        </p:txBody>
      </p:sp>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a:xfrm>
            <a:off x="304800" y="1246909"/>
            <a:ext cx="11582400" cy="521403"/>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sp>
        <p:nvSpPr>
          <p:cNvPr id="6" name="TextBox 5">
            <a:extLst>
              <a:ext uri="{FF2B5EF4-FFF2-40B4-BE49-F238E27FC236}">
                <a16:creationId xmlns:a16="http://schemas.microsoft.com/office/drawing/2014/main" id="{8B005A07-66A1-CD42-8C88-34F374FBA629}"/>
              </a:ext>
            </a:extLst>
          </p:cNvPr>
          <p:cNvSpPr txBox="1"/>
          <p:nvPr/>
        </p:nvSpPr>
        <p:spPr>
          <a:xfrm>
            <a:off x="555134" y="1629000"/>
            <a:ext cx="5007553" cy="369332"/>
          </a:xfrm>
          <a:prstGeom prst="rect">
            <a:avLst/>
          </a:prstGeom>
          <a:noFill/>
        </p:spPr>
        <p:txBody>
          <a:bodyPr wrap="square" rtlCol="0">
            <a:spAutoFit/>
          </a:bodyPr>
          <a:lstStyle/>
          <a:p>
            <a:pPr algn="ctr"/>
            <a:r>
              <a:rPr lang="en-GB" b="1" dirty="0">
                <a:solidFill>
                  <a:schemeClr val="tx1"/>
                </a:solidFill>
              </a:rPr>
              <a:t>Epithelioid</a:t>
            </a:r>
            <a:endParaRPr lang="en-US" b="1" dirty="0">
              <a:solidFill>
                <a:schemeClr val="tx1"/>
              </a:solidFill>
            </a:endParaRPr>
          </a:p>
        </p:txBody>
      </p:sp>
      <p:sp>
        <p:nvSpPr>
          <p:cNvPr id="7" name="TextBox 6">
            <a:extLst>
              <a:ext uri="{FF2B5EF4-FFF2-40B4-BE49-F238E27FC236}">
                <a16:creationId xmlns:a16="http://schemas.microsoft.com/office/drawing/2014/main" id="{03F4FE77-D02B-8B4B-A681-3F8CD4BD07E2}"/>
              </a:ext>
            </a:extLst>
          </p:cNvPr>
          <p:cNvSpPr txBox="1"/>
          <p:nvPr/>
        </p:nvSpPr>
        <p:spPr>
          <a:xfrm>
            <a:off x="6454555" y="1629000"/>
            <a:ext cx="5007553" cy="369332"/>
          </a:xfrm>
          <a:prstGeom prst="rect">
            <a:avLst/>
          </a:prstGeom>
          <a:noFill/>
        </p:spPr>
        <p:txBody>
          <a:bodyPr wrap="square" rtlCol="0">
            <a:spAutoFit/>
          </a:bodyPr>
          <a:lstStyle/>
          <a:p>
            <a:pPr algn="ctr"/>
            <a:r>
              <a:rPr lang="en-GB" b="1" dirty="0">
                <a:solidFill>
                  <a:schemeClr val="tx1"/>
                </a:solidFill>
              </a:rPr>
              <a:t>Non-epithelioid</a:t>
            </a:r>
            <a:endParaRPr lang="en-US" b="1" dirty="0">
              <a:solidFill>
                <a:schemeClr val="tx1"/>
              </a:solidFill>
            </a:endParaRPr>
          </a:p>
        </p:txBody>
      </p:sp>
      <p:graphicFrame>
        <p:nvGraphicFramePr>
          <p:cNvPr id="8" name="Table 258">
            <a:extLst>
              <a:ext uri="{FF2B5EF4-FFF2-40B4-BE49-F238E27FC236}">
                <a16:creationId xmlns:a16="http://schemas.microsoft.com/office/drawing/2014/main" id="{099BC7E3-08FF-134B-8978-D8E0A89B61AB}"/>
              </a:ext>
            </a:extLst>
          </p:cNvPr>
          <p:cNvGraphicFramePr>
            <a:graphicFrameLocks noGrp="1"/>
          </p:cNvGraphicFramePr>
          <p:nvPr>
            <p:extLst>
              <p:ext uri="{D42A27DB-BD31-4B8C-83A1-F6EECF244321}">
                <p14:modId xmlns:p14="http://schemas.microsoft.com/office/powerpoint/2010/main" val="941301815"/>
              </p:ext>
            </p:extLst>
          </p:nvPr>
        </p:nvGraphicFramePr>
        <p:xfrm>
          <a:off x="2786263" y="2132193"/>
          <a:ext cx="2952000" cy="91440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3515520582"/>
                    </a:ext>
                  </a:extLst>
                </a:gridCol>
                <a:gridCol w="864000">
                  <a:extLst>
                    <a:ext uri="{9D8B030D-6E8A-4147-A177-3AD203B41FA5}">
                      <a16:colId xmlns:a16="http://schemas.microsoft.com/office/drawing/2014/main" val="3906825021"/>
                    </a:ext>
                  </a:extLst>
                </a:gridCol>
                <a:gridCol w="864000">
                  <a:extLst>
                    <a:ext uri="{9D8B030D-6E8A-4147-A177-3AD203B41FA5}">
                      <a16:colId xmlns:a16="http://schemas.microsoft.com/office/drawing/2014/main" val="3087744495"/>
                    </a:ext>
                  </a:extLst>
                </a:gridCol>
              </a:tblGrid>
              <a:tr h="333159">
                <a:tc>
                  <a:txBody>
                    <a:bodyPr/>
                    <a:lstStyle/>
                    <a:p>
                      <a:endParaRPr lang="en-US" sz="1050" dirty="0">
                        <a:solidFill>
                          <a:schemeClr val="tx2"/>
                        </a:solidFill>
                      </a:endParaRPr>
                    </a:p>
                  </a:txBody>
                  <a:tcPr marL="45720" marR="4572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solidFill>
                            <a:schemeClr val="tx2"/>
                          </a:solidFill>
                        </a:rPr>
                        <a:t>NIVO + IPI</a:t>
                      </a:r>
                    </a:p>
                    <a:p>
                      <a:pPr algn="ctr"/>
                      <a:r>
                        <a:rPr lang="en-US" sz="1050" dirty="0">
                          <a:solidFill>
                            <a:schemeClr val="tx2"/>
                          </a:solidFill>
                        </a:rPr>
                        <a:t>(n=229)</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solidFill>
                            <a:schemeClr val="tx2"/>
                          </a:solidFill>
                        </a:rPr>
                        <a:t>Chemo</a:t>
                      </a:r>
                      <a:br>
                        <a:rPr lang="en-US" sz="1050" dirty="0">
                          <a:solidFill>
                            <a:schemeClr val="tx2"/>
                          </a:solidFill>
                        </a:rPr>
                      </a:br>
                      <a:r>
                        <a:rPr lang="en-US" sz="1050" dirty="0">
                          <a:solidFill>
                            <a:schemeClr val="tx2"/>
                          </a:solidFill>
                        </a:rPr>
                        <a:t>(n=226)</a:t>
                      </a:r>
                    </a:p>
                  </a:txBody>
                  <a:tcPr marL="45720" marR="4572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203597">
                <a:tc>
                  <a:txBody>
                    <a:bodyPr/>
                    <a:lstStyle/>
                    <a:p>
                      <a:r>
                        <a:rPr lang="en-US" sz="1050" dirty="0">
                          <a:solidFill>
                            <a:schemeClr val="tx1"/>
                          </a:solidFill>
                        </a:rPr>
                        <a:t>mOS, </a:t>
                      </a:r>
                      <a:r>
                        <a:rPr lang="en-US" sz="1050" dirty="0" err="1">
                          <a:solidFill>
                            <a:schemeClr val="tx1"/>
                          </a:solidFill>
                        </a:rPr>
                        <a:t>mo</a:t>
                      </a:r>
                      <a:endParaRPr lang="en-US" sz="1050" dirty="0">
                        <a:solidFill>
                          <a:schemeClr val="tx1"/>
                        </a:solidFill>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18.2</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chemeClr val="tx1"/>
                          </a:solidFill>
                        </a:rPr>
                        <a:t>16.7</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203597">
                <a:tc>
                  <a:txBody>
                    <a:bodyPr/>
                    <a:lstStyle/>
                    <a:p>
                      <a:r>
                        <a:rPr lang="en-US" sz="1050" dirty="0">
                          <a:solidFill>
                            <a:schemeClr val="tx1"/>
                          </a:solidFill>
                        </a:rPr>
                        <a:t>HR (95%Cl)</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50" dirty="0">
                          <a:solidFill>
                            <a:schemeClr val="tx1"/>
                          </a:solidFill>
                        </a:rPr>
                        <a:t>0.85 (0.69, 1.04)</a:t>
                      </a:r>
                      <a:endParaRPr lang="en-US" sz="1050" baseline="30000" dirty="0">
                        <a:solidFill>
                          <a:schemeClr val="tx1"/>
                        </a:solidFill>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graphicFrame>
        <p:nvGraphicFramePr>
          <p:cNvPr id="9" name="Table 258">
            <a:extLst>
              <a:ext uri="{FF2B5EF4-FFF2-40B4-BE49-F238E27FC236}">
                <a16:creationId xmlns:a16="http://schemas.microsoft.com/office/drawing/2014/main" id="{F24A63FC-FCB6-F443-A3F3-56A67A5C0F4A}"/>
              </a:ext>
            </a:extLst>
          </p:cNvPr>
          <p:cNvGraphicFramePr>
            <a:graphicFrameLocks noGrp="1"/>
          </p:cNvGraphicFramePr>
          <p:nvPr>
            <p:extLst>
              <p:ext uri="{D42A27DB-BD31-4B8C-83A1-F6EECF244321}">
                <p14:modId xmlns:p14="http://schemas.microsoft.com/office/powerpoint/2010/main" val="2918311302"/>
              </p:ext>
            </p:extLst>
          </p:nvPr>
        </p:nvGraphicFramePr>
        <p:xfrm>
          <a:off x="8388869" y="2132193"/>
          <a:ext cx="2952000" cy="883920"/>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3515520582"/>
                    </a:ext>
                  </a:extLst>
                </a:gridCol>
                <a:gridCol w="864000">
                  <a:extLst>
                    <a:ext uri="{9D8B030D-6E8A-4147-A177-3AD203B41FA5}">
                      <a16:colId xmlns:a16="http://schemas.microsoft.com/office/drawing/2014/main" val="3906825021"/>
                    </a:ext>
                  </a:extLst>
                </a:gridCol>
                <a:gridCol w="864000">
                  <a:extLst>
                    <a:ext uri="{9D8B030D-6E8A-4147-A177-3AD203B41FA5}">
                      <a16:colId xmlns:a16="http://schemas.microsoft.com/office/drawing/2014/main" val="3087744495"/>
                    </a:ext>
                  </a:extLst>
                </a:gridCol>
              </a:tblGrid>
              <a:tr h="285991">
                <a:tc>
                  <a:txBody>
                    <a:bodyPr/>
                    <a:lstStyle/>
                    <a:p>
                      <a:endParaRPr lang="en-US" sz="1000" dirty="0">
                        <a:solidFill>
                          <a:schemeClr val="tx2"/>
                        </a:solidFill>
                      </a:endParaRPr>
                    </a:p>
                  </a:txBody>
                  <a:tcPr marL="45720" marR="4572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tx2"/>
                          </a:solidFill>
                        </a:rPr>
                        <a:t>NIVO + IPI</a:t>
                      </a:r>
                    </a:p>
                    <a:p>
                      <a:pPr algn="ctr"/>
                      <a:r>
                        <a:rPr lang="en-US" sz="1000" dirty="0">
                          <a:solidFill>
                            <a:schemeClr val="tx2"/>
                          </a:solidFill>
                        </a:rPr>
                        <a:t>(n=74)</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tx2"/>
                          </a:solidFill>
                        </a:rPr>
                        <a:t>Chemo</a:t>
                      </a:r>
                      <a:br>
                        <a:rPr lang="en-US" sz="1000" dirty="0">
                          <a:solidFill>
                            <a:schemeClr val="tx2"/>
                          </a:solidFill>
                        </a:rPr>
                      </a:br>
                      <a:r>
                        <a:rPr lang="en-US" sz="1000" dirty="0">
                          <a:solidFill>
                            <a:schemeClr val="tx2"/>
                          </a:solidFill>
                        </a:rPr>
                        <a:t>(n=76)</a:t>
                      </a:r>
                    </a:p>
                  </a:txBody>
                  <a:tcPr marL="45720" marR="4572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25708048"/>
                  </a:ext>
                </a:extLst>
              </a:tr>
              <a:tr h="173637">
                <a:tc>
                  <a:txBody>
                    <a:bodyPr/>
                    <a:lstStyle/>
                    <a:p>
                      <a:r>
                        <a:rPr lang="en-US" sz="1000" dirty="0">
                          <a:solidFill>
                            <a:schemeClr val="tx1"/>
                          </a:solidFill>
                        </a:rPr>
                        <a:t>mOS,</a:t>
                      </a:r>
                      <a:r>
                        <a:rPr lang="en-US" sz="1000" baseline="30000" dirty="0">
                          <a:solidFill>
                            <a:schemeClr val="tx1"/>
                          </a:solidFill>
                        </a:rPr>
                        <a:t> </a:t>
                      </a:r>
                      <a:r>
                        <a:rPr lang="en-US" sz="1000" dirty="0" err="1">
                          <a:solidFill>
                            <a:schemeClr val="tx1"/>
                          </a:solidFill>
                        </a:rPr>
                        <a:t>mo</a:t>
                      </a:r>
                      <a:endParaRPr lang="en-US" sz="1000" dirty="0">
                        <a:solidFill>
                          <a:schemeClr val="tx1"/>
                        </a:solidFill>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18.1</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8.8</a:t>
                      </a: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360855"/>
                  </a:ext>
                </a:extLst>
              </a:tr>
              <a:tr h="173637">
                <a:tc>
                  <a:txBody>
                    <a:bodyPr/>
                    <a:lstStyle/>
                    <a:p>
                      <a:r>
                        <a:rPr lang="en-US" sz="1000" dirty="0">
                          <a:solidFill>
                            <a:schemeClr val="tx1"/>
                          </a:solidFill>
                        </a:rPr>
                        <a:t>HR (95%Cl)</a:t>
                      </a:r>
                    </a:p>
                  </a:txBody>
                  <a:tcPr marL="45720" marR="45720">
                    <a:lnL w="12700" cap="flat" cmpd="sng" algn="ctr">
                      <a:solidFill>
                        <a:schemeClr val="accent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000" dirty="0">
                          <a:solidFill>
                            <a:schemeClr val="tx1"/>
                          </a:solidFill>
                        </a:rPr>
                        <a:t>0.48 (0.34,</a:t>
                      </a:r>
                      <a:r>
                        <a:rPr lang="en-US" sz="1000" baseline="0" dirty="0">
                          <a:solidFill>
                            <a:schemeClr val="tx1"/>
                          </a:solidFill>
                        </a:rPr>
                        <a:t> </a:t>
                      </a:r>
                      <a:r>
                        <a:rPr lang="en-US" sz="1000" dirty="0">
                          <a:solidFill>
                            <a:schemeClr val="tx1"/>
                          </a:solidFill>
                        </a:rPr>
                        <a:t>0.69)</a:t>
                      </a:r>
                      <a:endParaRPr lang="en-US" sz="1000" baseline="30000" dirty="0">
                        <a:solidFill>
                          <a:schemeClr val="tx1"/>
                        </a:solidFill>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760975"/>
                  </a:ext>
                </a:extLst>
              </a:tr>
            </a:tbl>
          </a:graphicData>
        </a:graphic>
      </p:graphicFrame>
      <p:sp>
        <p:nvSpPr>
          <p:cNvPr id="12" name="object 2">
            <a:extLst>
              <a:ext uri="{FF2B5EF4-FFF2-40B4-BE49-F238E27FC236}">
                <a16:creationId xmlns:a16="http://schemas.microsoft.com/office/drawing/2014/main" id="{59D1F995-6C7F-AF45-8ABB-A567A076DD0C}"/>
              </a:ext>
            </a:extLst>
          </p:cNvPr>
          <p:cNvSpPr/>
          <p:nvPr/>
        </p:nvSpPr>
        <p:spPr>
          <a:xfrm>
            <a:off x="1311122" y="2848944"/>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 name="object 3">
            <a:extLst>
              <a:ext uri="{FF2B5EF4-FFF2-40B4-BE49-F238E27FC236}">
                <a16:creationId xmlns:a16="http://schemas.microsoft.com/office/drawing/2014/main" id="{22C1826D-3583-8649-AE05-DF70ED45E545}"/>
              </a:ext>
            </a:extLst>
          </p:cNvPr>
          <p:cNvSpPr/>
          <p:nvPr/>
        </p:nvSpPr>
        <p:spPr>
          <a:xfrm>
            <a:off x="1311122" y="3411044"/>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4" name="object 4">
            <a:extLst>
              <a:ext uri="{FF2B5EF4-FFF2-40B4-BE49-F238E27FC236}">
                <a16:creationId xmlns:a16="http://schemas.microsoft.com/office/drawing/2014/main" id="{9627B947-D686-BD40-8C5B-8AECC12B3D1A}"/>
              </a:ext>
            </a:extLst>
          </p:cNvPr>
          <p:cNvSpPr/>
          <p:nvPr/>
        </p:nvSpPr>
        <p:spPr>
          <a:xfrm>
            <a:off x="1311122" y="397314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5" name="object 5">
            <a:extLst>
              <a:ext uri="{FF2B5EF4-FFF2-40B4-BE49-F238E27FC236}">
                <a16:creationId xmlns:a16="http://schemas.microsoft.com/office/drawing/2014/main" id="{817C525B-2AA9-AF47-BCB4-7789BBF7ED13}"/>
              </a:ext>
            </a:extLst>
          </p:cNvPr>
          <p:cNvSpPr/>
          <p:nvPr/>
        </p:nvSpPr>
        <p:spPr>
          <a:xfrm>
            <a:off x="1311122" y="453524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grpSp>
        <p:nvGrpSpPr>
          <p:cNvPr id="16" name="object 6">
            <a:extLst>
              <a:ext uri="{FF2B5EF4-FFF2-40B4-BE49-F238E27FC236}">
                <a16:creationId xmlns:a16="http://schemas.microsoft.com/office/drawing/2014/main" id="{CAFC7D26-268E-874D-A2AC-1B86A956A494}"/>
              </a:ext>
            </a:extLst>
          </p:cNvPr>
          <p:cNvGrpSpPr/>
          <p:nvPr/>
        </p:nvGrpSpPr>
        <p:grpSpPr>
          <a:xfrm>
            <a:off x="1311122" y="5084311"/>
            <a:ext cx="87630" cy="81280"/>
            <a:chOff x="970420" y="4941952"/>
            <a:chExt cx="87630" cy="81280"/>
          </a:xfrm>
        </p:grpSpPr>
        <p:sp>
          <p:nvSpPr>
            <p:cNvPr id="123" name="object 7">
              <a:extLst>
                <a:ext uri="{FF2B5EF4-FFF2-40B4-BE49-F238E27FC236}">
                  <a16:creationId xmlns:a16="http://schemas.microsoft.com/office/drawing/2014/main" id="{D281D7B4-3F5D-9A44-B108-474512F74917}"/>
                </a:ext>
              </a:extLst>
            </p:cNvPr>
            <p:cNvSpPr/>
            <p:nvPr/>
          </p:nvSpPr>
          <p:spPr>
            <a:xfrm>
              <a:off x="970420" y="4954983"/>
              <a:ext cx="81280" cy="0"/>
            </a:xfrm>
            <a:custGeom>
              <a:avLst/>
              <a:gdLst/>
              <a:ahLst/>
              <a:cxnLst/>
              <a:rect l="l" t="t" r="r" b="b"/>
              <a:pathLst>
                <a:path w="81280">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24" name="object 8">
              <a:extLst>
                <a:ext uri="{FF2B5EF4-FFF2-40B4-BE49-F238E27FC236}">
                  <a16:creationId xmlns:a16="http://schemas.microsoft.com/office/drawing/2014/main" id="{977DBF20-1117-CC4F-B628-2A5097B1F114}"/>
                </a:ext>
              </a:extLst>
            </p:cNvPr>
            <p:cNvSpPr/>
            <p:nvPr/>
          </p:nvSpPr>
          <p:spPr>
            <a:xfrm>
              <a:off x="1051326" y="494195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grpSp>
      <p:sp>
        <p:nvSpPr>
          <p:cNvPr id="17" name="object 9">
            <a:extLst>
              <a:ext uri="{FF2B5EF4-FFF2-40B4-BE49-F238E27FC236}">
                <a16:creationId xmlns:a16="http://schemas.microsoft.com/office/drawing/2014/main" id="{9D594B07-5B51-8849-8FFA-A99C651FBFB0}"/>
              </a:ext>
            </a:extLst>
          </p:cNvPr>
          <p:cNvSpPr/>
          <p:nvPr/>
        </p:nvSpPr>
        <p:spPr>
          <a:xfrm>
            <a:off x="1842094"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8" name="object 10">
            <a:extLst>
              <a:ext uri="{FF2B5EF4-FFF2-40B4-BE49-F238E27FC236}">
                <a16:creationId xmlns:a16="http://schemas.microsoft.com/office/drawing/2014/main" id="{3D287902-29B1-F740-83DA-3125D2063207}"/>
              </a:ext>
            </a:extLst>
          </p:cNvPr>
          <p:cNvSpPr/>
          <p:nvPr/>
        </p:nvSpPr>
        <p:spPr>
          <a:xfrm>
            <a:off x="2292951"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9" name="object 11">
            <a:extLst>
              <a:ext uri="{FF2B5EF4-FFF2-40B4-BE49-F238E27FC236}">
                <a16:creationId xmlns:a16="http://schemas.microsoft.com/office/drawing/2014/main" id="{59FA4D66-2652-214B-A152-5A96AC5C4FB4}"/>
              </a:ext>
            </a:extLst>
          </p:cNvPr>
          <p:cNvSpPr/>
          <p:nvPr/>
        </p:nvSpPr>
        <p:spPr>
          <a:xfrm>
            <a:off x="2748053"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0" name="object 12">
            <a:extLst>
              <a:ext uri="{FF2B5EF4-FFF2-40B4-BE49-F238E27FC236}">
                <a16:creationId xmlns:a16="http://schemas.microsoft.com/office/drawing/2014/main" id="{DC312017-4F88-5241-BB4A-13334291A51F}"/>
              </a:ext>
            </a:extLst>
          </p:cNvPr>
          <p:cNvSpPr/>
          <p:nvPr/>
        </p:nvSpPr>
        <p:spPr>
          <a:xfrm>
            <a:off x="3201056"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1" name="object 13">
            <a:extLst>
              <a:ext uri="{FF2B5EF4-FFF2-40B4-BE49-F238E27FC236}">
                <a16:creationId xmlns:a16="http://schemas.microsoft.com/office/drawing/2014/main" id="{26500E8D-6A0F-3742-8F26-DDACD9921938}"/>
              </a:ext>
            </a:extLst>
          </p:cNvPr>
          <p:cNvSpPr/>
          <p:nvPr/>
        </p:nvSpPr>
        <p:spPr>
          <a:xfrm>
            <a:off x="3647770"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2" name="object 14">
            <a:extLst>
              <a:ext uri="{FF2B5EF4-FFF2-40B4-BE49-F238E27FC236}">
                <a16:creationId xmlns:a16="http://schemas.microsoft.com/office/drawing/2014/main" id="{F8B4262B-0A55-6C49-875A-F34D3DBB205C}"/>
              </a:ext>
            </a:extLst>
          </p:cNvPr>
          <p:cNvSpPr/>
          <p:nvPr/>
        </p:nvSpPr>
        <p:spPr>
          <a:xfrm>
            <a:off x="4107065"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3" name="object 15">
            <a:extLst>
              <a:ext uri="{FF2B5EF4-FFF2-40B4-BE49-F238E27FC236}">
                <a16:creationId xmlns:a16="http://schemas.microsoft.com/office/drawing/2014/main" id="{68EE9E23-477B-CB42-A41E-BC963E4987D3}"/>
              </a:ext>
            </a:extLst>
          </p:cNvPr>
          <p:cNvSpPr/>
          <p:nvPr/>
        </p:nvSpPr>
        <p:spPr>
          <a:xfrm>
            <a:off x="4557974"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4" name="object 16">
            <a:extLst>
              <a:ext uri="{FF2B5EF4-FFF2-40B4-BE49-F238E27FC236}">
                <a16:creationId xmlns:a16="http://schemas.microsoft.com/office/drawing/2014/main" id="{7EA3E816-0DE2-A64C-A83A-2BB6D93AAC2C}"/>
              </a:ext>
            </a:extLst>
          </p:cNvPr>
          <p:cNvSpPr/>
          <p:nvPr/>
        </p:nvSpPr>
        <p:spPr>
          <a:xfrm>
            <a:off x="5013075" y="5096822"/>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25" name="object 17">
            <a:extLst>
              <a:ext uri="{FF2B5EF4-FFF2-40B4-BE49-F238E27FC236}">
                <a16:creationId xmlns:a16="http://schemas.microsoft.com/office/drawing/2014/main" id="{7379F63F-5DB0-634E-8DFE-3F5406AC9D76}"/>
              </a:ext>
            </a:extLst>
          </p:cNvPr>
          <p:cNvSpPr/>
          <p:nvPr/>
        </p:nvSpPr>
        <p:spPr>
          <a:xfrm>
            <a:off x="1298421" y="2278120"/>
            <a:ext cx="4165600" cy="2900045"/>
          </a:xfrm>
          <a:custGeom>
            <a:avLst/>
            <a:gdLst/>
            <a:ahLst/>
            <a:cxnLst/>
            <a:rect l="l" t="t" r="r" b="b"/>
            <a:pathLst>
              <a:path w="4165600" h="2900045">
                <a:moveTo>
                  <a:pt x="4165561" y="2899791"/>
                </a:moveTo>
                <a:lnTo>
                  <a:pt x="4165561" y="2818701"/>
                </a:lnTo>
              </a:path>
              <a:path w="4165600" h="2900045">
                <a:moveTo>
                  <a:pt x="4165561" y="2899791"/>
                </a:moveTo>
                <a:lnTo>
                  <a:pt x="4165561" y="2819222"/>
                </a:lnTo>
                <a:lnTo>
                  <a:pt x="93789" y="2819222"/>
                </a:lnTo>
                <a:lnTo>
                  <a:pt x="93789" y="0"/>
                </a:lnTo>
                <a:lnTo>
                  <a:pt x="0" y="0"/>
                </a:lnTo>
              </a:path>
            </a:pathLst>
          </a:custGeom>
          <a:ln w="12700">
            <a:solidFill>
              <a:srgbClr val="231F20"/>
            </a:solidFill>
          </a:ln>
        </p:spPr>
        <p:txBody>
          <a:bodyPr wrap="square" lIns="0" tIns="0" rIns="0" bIns="0" rtlCol="0"/>
          <a:lstStyle/>
          <a:p>
            <a:endParaRPr>
              <a:solidFill>
                <a:schemeClr val="tx1"/>
              </a:solidFill>
            </a:endParaRPr>
          </a:p>
        </p:txBody>
      </p:sp>
      <p:grpSp>
        <p:nvGrpSpPr>
          <p:cNvPr id="214" name="Group 213">
            <a:extLst>
              <a:ext uri="{FF2B5EF4-FFF2-40B4-BE49-F238E27FC236}">
                <a16:creationId xmlns:a16="http://schemas.microsoft.com/office/drawing/2014/main" id="{E83C860C-2036-924A-B17C-383DF743B9EC}"/>
              </a:ext>
            </a:extLst>
          </p:cNvPr>
          <p:cNvGrpSpPr/>
          <p:nvPr/>
        </p:nvGrpSpPr>
        <p:grpSpPr>
          <a:xfrm>
            <a:off x="734049" y="2170398"/>
            <a:ext cx="4964693" cy="3250235"/>
            <a:chOff x="393347" y="2028039"/>
            <a:chExt cx="4964693" cy="3250235"/>
          </a:xfrm>
        </p:grpSpPr>
        <p:sp>
          <p:nvSpPr>
            <p:cNvPr id="170" name="TextBox 169">
              <a:extLst>
                <a:ext uri="{FF2B5EF4-FFF2-40B4-BE49-F238E27FC236}">
                  <a16:creationId xmlns:a16="http://schemas.microsoft.com/office/drawing/2014/main" id="{23ED031D-A9B7-644B-8B2F-A37C1105293C}"/>
                </a:ext>
              </a:extLst>
            </p:cNvPr>
            <p:cNvSpPr txBox="1"/>
            <p:nvPr/>
          </p:nvSpPr>
          <p:spPr>
            <a:xfrm rot="16200000">
              <a:off x="57326" y="3469411"/>
              <a:ext cx="887486" cy="215444"/>
            </a:xfrm>
            <a:prstGeom prst="rect">
              <a:avLst/>
            </a:prstGeom>
            <a:noFill/>
          </p:spPr>
          <p:txBody>
            <a:bodyPr wrap="square" lIns="0" tIns="0" rIns="0" bIns="0" rtlCol="0">
              <a:spAutoFit/>
            </a:bodyPr>
            <a:lstStyle/>
            <a:p>
              <a:pPr algn="ctr"/>
              <a:r>
                <a:rPr lang="en-US" sz="1400" dirty="0">
                  <a:solidFill>
                    <a:schemeClr val="tx1"/>
                  </a:solidFill>
                </a:rPr>
                <a:t>OS, %</a:t>
              </a:r>
            </a:p>
          </p:txBody>
        </p:sp>
        <p:sp>
          <p:nvSpPr>
            <p:cNvPr id="171" name="TextBox 170">
              <a:extLst>
                <a:ext uri="{FF2B5EF4-FFF2-40B4-BE49-F238E27FC236}">
                  <a16:creationId xmlns:a16="http://schemas.microsoft.com/office/drawing/2014/main" id="{35F2BA2D-9989-7347-9361-C97F0484C6FC}"/>
                </a:ext>
              </a:extLst>
            </p:cNvPr>
            <p:cNvSpPr txBox="1"/>
            <p:nvPr/>
          </p:nvSpPr>
          <p:spPr>
            <a:xfrm>
              <a:off x="427945" y="2028039"/>
              <a:ext cx="474532" cy="215444"/>
            </a:xfrm>
            <a:prstGeom prst="rect">
              <a:avLst/>
            </a:prstGeom>
            <a:noFill/>
          </p:spPr>
          <p:txBody>
            <a:bodyPr wrap="square" lIns="0" tIns="0" rIns="0" bIns="0" rtlCol="0">
              <a:spAutoFit/>
            </a:bodyPr>
            <a:lstStyle/>
            <a:p>
              <a:pPr algn="r"/>
              <a:r>
                <a:rPr lang="en-US" sz="1400" dirty="0">
                  <a:solidFill>
                    <a:schemeClr val="tx1"/>
                  </a:solidFill>
                </a:rPr>
                <a:t>100</a:t>
              </a:r>
            </a:p>
          </p:txBody>
        </p:sp>
        <p:sp>
          <p:nvSpPr>
            <p:cNvPr id="172" name="TextBox 171">
              <a:extLst>
                <a:ext uri="{FF2B5EF4-FFF2-40B4-BE49-F238E27FC236}">
                  <a16:creationId xmlns:a16="http://schemas.microsoft.com/office/drawing/2014/main" id="{D95642A7-A859-C24B-8846-5B0720BCBE47}"/>
                </a:ext>
              </a:extLst>
            </p:cNvPr>
            <p:cNvSpPr txBox="1"/>
            <p:nvPr/>
          </p:nvSpPr>
          <p:spPr>
            <a:xfrm>
              <a:off x="427945" y="2596273"/>
              <a:ext cx="474532" cy="215444"/>
            </a:xfrm>
            <a:prstGeom prst="rect">
              <a:avLst/>
            </a:prstGeom>
            <a:noFill/>
          </p:spPr>
          <p:txBody>
            <a:bodyPr wrap="square" lIns="0" tIns="0" rIns="0" bIns="0" rtlCol="0">
              <a:spAutoFit/>
            </a:bodyPr>
            <a:lstStyle/>
            <a:p>
              <a:pPr algn="r"/>
              <a:r>
                <a:rPr lang="en-US" sz="1400" dirty="0">
                  <a:solidFill>
                    <a:schemeClr val="tx1"/>
                  </a:solidFill>
                </a:rPr>
                <a:t>80</a:t>
              </a:r>
            </a:p>
          </p:txBody>
        </p:sp>
        <p:sp>
          <p:nvSpPr>
            <p:cNvPr id="173" name="TextBox 172">
              <a:extLst>
                <a:ext uri="{FF2B5EF4-FFF2-40B4-BE49-F238E27FC236}">
                  <a16:creationId xmlns:a16="http://schemas.microsoft.com/office/drawing/2014/main" id="{53FA928F-B549-814A-841A-0B3935EBB55C}"/>
                </a:ext>
              </a:extLst>
            </p:cNvPr>
            <p:cNvSpPr txBox="1"/>
            <p:nvPr/>
          </p:nvSpPr>
          <p:spPr>
            <a:xfrm>
              <a:off x="427945" y="3177571"/>
              <a:ext cx="474532" cy="215444"/>
            </a:xfrm>
            <a:prstGeom prst="rect">
              <a:avLst/>
            </a:prstGeom>
            <a:noFill/>
          </p:spPr>
          <p:txBody>
            <a:bodyPr wrap="square" lIns="0" tIns="0" rIns="0" bIns="0" rtlCol="0">
              <a:spAutoFit/>
            </a:bodyPr>
            <a:lstStyle/>
            <a:p>
              <a:pPr algn="r"/>
              <a:r>
                <a:rPr lang="en-US" sz="1400" dirty="0">
                  <a:solidFill>
                    <a:schemeClr val="tx1"/>
                  </a:solidFill>
                </a:rPr>
                <a:t>60</a:t>
              </a:r>
            </a:p>
          </p:txBody>
        </p:sp>
        <p:sp>
          <p:nvSpPr>
            <p:cNvPr id="174" name="TextBox 173">
              <a:extLst>
                <a:ext uri="{FF2B5EF4-FFF2-40B4-BE49-F238E27FC236}">
                  <a16:creationId xmlns:a16="http://schemas.microsoft.com/office/drawing/2014/main" id="{2C815155-EB82-844F-82EE-9AE78EAFF27B}"/>
                </a:ext>
              </a:extLst>
            </p:cNvPr>
            <p:cNvSpPr txBox="1"/>
            <p:nvPr/>
          </p:nvSpPr>
          <p:spPr>
            <a:xfrm>
              <a:off x="427945" y="3719680"/>
              <a:ext cx="474532" cy="215444"/>
            </a:xfrm>
            <a:prstGeom prst="rect">
              <a:avLst/>
            </a:prstGeom>
            <a:noFill/>
          </p:spPr>
          <p:txBody>
            <a:bodyPr wrap="square" lIns="0" tIns="0" rIns="0" bIns="0" rtlCol="0">
              <a:spAutoFit/>
            </a:bodyPr>
            <a:lstStyle/>
            <a:p>
              <a:pPr algn="r"/>
              <a:r>
                <a:rPr lang="en-US" sz="1400" dirty="0">
                  <a:solidFill>
                    <a:schemeClr val="tx1"/>
                  </a:solidFill>
                </a:rPr>
                <a:t>40</a:t>
              </a:r>
            </a:p>
          </p:txBody>
        </p:sp>
        <p:sp>
          <p:nvSpPr>
            <p:cNvPr id="175" name="TextBox 174">
              <a:extLst>
                <a:ext uri="{FF2B5EF4-FFF2-40B4-BE49-F238E27FC236}">
                  <a16:creationId xmlns:a16="http://schemas.microsoft.com/office/drawing/2014/main" id="{DEED1720-5136-6448-BD5A-E5EB3C620CC2}"/>
                </a:ext>
              </a:extLst>
            </p:cNvPr>
            <p:cNvSpPr txBox="1"/>
            <p:nvPr/>
          </p:nvSpPr>
          <p:spPr>
            <a:xfrm>
              <a:off x="427945" y="4287914"/>
              <a:ext cx="474532" cy="215444"/>
            </a:xfrm>
            <a:prstGeom prst="rect">
              <a:avLst/>
            </a:prstGeom>
            <a:noFill/>
          </p:spPr>
          <p:txBody>
            <a:bodyPr wrap="square" lIns="0" tIns="0" rIns="0" bIns="0" rtlCol="0">
              <a:spAutoFit/>
            </a:bodyPr>
            <a:lstStyle/>
            <a:p>
              <a:pPr algn="r"/>
              <a:r>
                <a:rPr lang="en-US" sz="1400" dirty="0">
                  <a:solidFill>
                    <a:schemeClr val="tx1"/>
                  </a:solidFill>
                </a:rPr>
                <a:t>20</a:t>
              </a:r>
            </a:p>
          </p:txBody>
        </p:sp>
        <p:sp>
          <p:nvSpPr>
            <p:cNvPr id="176" name="TextBox 175">
              <a:extLst>
                <a:ext uri="{FF2B5EF4-FFF2-40B4-BE49-F238E27FC236}">
                  <a16:creationId xmlns:a16="http://schemas.microsoft.com/office/drawing/2014/main" id="{C19B8BF9-4EA8-144B-9C14-CA58AFE4DF7A}"/>
                </a:ext>
              </a:extLst>
            </p:cNvPr>
            <p:cNvSpPr txBox="1"/>
            <p:nvPr/>
          </p:nvSpPr>
          <p:spPr>
            <a:xfrm>
              <a:off x="427945" y="4849617"/>
              <a:ext cx="474532" cy="215444"/>
            </a:xfrm>
            <a:prstGeom prst="rect">
              <a:avLst/>
            </a:prstGeom>
            <a:noFill/>
          </p:spPr>
          <p:txBody>
            <a:bodyPr wrap="square" lIns="0" tIns="0" rIns="0" bIns="0" rtlCol="0">
              <a:spAutoFit/>
            </a:bodyPr>
            <a:lstStyle/>
            <a:p>
              <a:pPr algn="r"/>
              <a:r>
                <a:rPr lang="en-US" sz="1400" dirty="0">
                  <a:solidFill>
                    <a:schemeClr val="tx1"/>
                  </a:solidFill>
                </a:rPr>
                <a:t>0</a:t>
              </a:r>
            </a:p>
          </p:txBody>
        </p:sp>
        <p:sp>
          <p:nvSpPr>
            <p:cNvPr id="177" name="TextBox 176">
              <a:extLst>
                <a:ext uri="{FF2B5EF4-FFF2-40B4-BE49-F238E27FC236}">
                  <a16:creationId xmlns:a16="http://schemas.microsoft.com/office/drawing/2014/main" id="{634B4FBE-7DAD-BD48-A702-94F3275AB5D2}"/>
                </a:ext>
              </a:extLst>
            </p:cNvPr>
            <p:cNvSpPr txBox="1"/>
            <p:nvPr/>
          </p:nvSpPr>
          <p:spPr>
            <a:xfrm>
              <a:off x="814434" y="5062830"/>
              <a:ext cx="474532" cy="215444"/>
            </a:xfrm>
            <a:prstGeom prst="rect">
              <a:avLst/>
            </a:prstGeom>
            <a:noFill/>
          </p:spPr>
          <p:txBody>
            <a:bodyPr wrap="square" lIns="0" tIns="0" rIns="0" bIns="0" rtlCol="0">
              <a:spAutoFit/>
            </a:bodyPr>
            <a:lstStyle/>
            <a:p>
              <a:pPr algn="ctr"/>
              <a:r>
                <a:rPr lang="en-US" sz="1400" dirty="0">
                  <a:solidFill>
                    <a:schemeClr val="tx1"/>
                  </a:solidFill>
                </a:rPr>
                <a:t>0</a:t>
              </a:r>
            </a:p>
          </p:txBody>
        </p:sp>
        <p:sp>
          <p:nvSpPr>
            <p:cNvPr id="179" name="TextBox 178">
              <a:extLst>
                <a:ext uri="{FF2B5EF4-FFF2-40B4-BE49-F238E27FC236}">
                  <a16:creationId xmlns:a16="http://schemas.microsoft.com/office/drawing/2014/main" id="{DA86F4F3-FC55-4F49-B9E7-1B073C5236CA}"/>
                </a:ext>
              </a:extLst>
            </p:cNvPr>
            <p:cNvSpPr txBox="1"/>
            <p:nvPr/>
          </p:nvSpPr>
          <p:spPr>
            <a:xfrm>
              <a:off x="1265102" y="5062830"/>
              <a:ext cx="474532" cy="215444"/>
            </a:xfrm>
            <a:prstGeom prst="rect">
              <a:avLst/>
            </a:prstGeom>
            <a:noFill/>
          </p:spPr>
          <p:txBody>
            <a:bodyPr wrap="square" lIns="0" tIns="0" rIns="0" bIns="0" rtlCol="0">
              <a:spAutoFit/>
            </a:bodyPr>
            <a:lstStyle/>
            <a:p>
              <a:pPr algn="ctr"/>
              <a:r>
                <a:rPr lang="en-US" sz="1400" dirty="0">
                  <a:solidFill>
                    <a:schemeClr val="tx1"/>
                  </a:solidFill>
                </a:rPr>
                <a:t>6</a:t>
              </a:r>
            </a:p>
          </p:txBody>
        </p:sp>
        <p:sp>
          <p:nvSpPr>
            <p:cNvPr id="180" name="TextBox 179">
              <a:extLst>
                <a:ext uri="{FF2B5EF4-FFF2-40B4-BE49-F238E27FC236}">
                  <a16:creationId xmlns:a16="http://schemas.microsoft.com/office/drawing/2014/main" id="{4EE65DCF-9633-8B42-8D3D-91B44A031C07}"/>
                </a:ext>
              </a:extLst>
            </p:cNvPr>
            <p:cNvSpPr txBox="1"/>
            <p:nvPr/>
          </p:nvSpPr>
          <p:spPr>
            <a:xfrm>
              <a:off x="1715772" y="5062830"/>
              <a:ext cx="474532" cy="215444"/>
            </a:xfrm>
            <a:prstGeom prst="rect">
              <a:avLst/>
            </a:prstGeom>
            <a:noFill/>
          </p:spPr>
          <p:txBody>
            <a:bodyPr wrap="square" lIns="0" tIns="0" rIns="0" bIns="0" rtlCol="0">
              <a:spAutoFit/>
            </a:bodyPr>
            <a:lstStyle/>
            <a:p>
              <a:pPr algn="ctr"/>
              <a:r>
                <a:rPr lang="en-US" sz="1400" dirty="0">
                  <a:solidFill>
                    <a:schemeClr val="tx1"/>
                  </a:solidFill>
                </a:rPr>
                <a:t>12</a:t>
              </a:r>
            </a:p>
          </p:txBody>
        </p:sp>
        <p:sp>
          <p:nvSpPr>
            <p:cNvPr id="181" name="TextBox 180">
              <a:extLst>
                <a:ext uri="{FF2B5EF4-FFF2-40B4-BE49-F238E27FC236}">
                  <a16:creationId xmlns:a16="http://schemas.microsoft.com/office/drawing/2014/main" id="{D05118C1-7734-5A41-9194-74BC3B87C123}"/>
                </a:ext>
              </a:extLst>
            </p:cNvPr>
            <p:cNvSpPr txBox="1"/>
            <p:nvPr/>
          </p:nvSpPr>
          <p:spPr>
            <a:xfrm>
              <a:off x="2166439" y="5062830"/>
              <a:ext cx="474532" cy="215444"/>
            </a:xfrm>
            <a:prstGeom prst="rect">
              <a:avLst/>
            </a:prstGeom>
            <a:noFill/>
          </p:spPr>
          <p:txBody>
            <a:bodyPr wrap="square" lIns="0" tIns="0" rIns="0" bIns="0" rtlCol="0">
              <a:spAutoFit/>
            </a:bodyPr>
            <a:lstStyle/>
            <a:p>
              <a:pPr algn="ctr"/>
              <a:r>
                <a:rPr lang="en-US" sz="1400" dirty="0">
                  <a:solidFill>
                    <a:schemeClr val="tx1"/>
                  </a:solidFill>
                </a:rPr>
                <a:t>18</a:t>
              </a:r>
            </a:p>
          </p:txBody>
        </p:sp>
        <p:sp>
          <p:nvSpPr>
            <p:cNvPr id="182" name="TextBox 181">
              <a:extLst>
                <a:ext uri="{FF2B5EF4-FFF2-40B4-BE49-F238E27FC236}">
                  <a16:creationId xmlns:a16="http://schemas.microsoft.com/office/drawing/2014/main" id="{5E1AB735-15D4-0A4E-9592-4D4E225F203B}"/>
                </a:ext>
              </a:extLst>
            </p:cNvPr>
            <p:cNvSpPr txBox="1"/>
            <p:nvPr/>
          </p:nvSpPr>
          <p:spPr>
            <a:xfrm>
              <a:off x="2617106" y="5062830"/>
              <a:ext cx="474532" cy="215444"/>
            </a:xfrm>
            <a:prstGeom prst="rect">
              <a:avLst/>
            </a:prstGeom>
            <a:noFill/>
          </p:spPr>
          <p:txBody>
            <a:bodyPr wrap="square" lIns="0" tIns="0" rIns="0" bIns="0" rtlCol="0">
              <a:spAutoFit/>
            </a:bodyPr>
            <a:lstStyle/>
            <a:p>
              <a:pPr algn="ctr"/>
              <a:r>
                <a:rPr lang="en-US" sz="1400" dirty="0">
                  <a:solidFill>
                    <a:schemeClr val="tx1"/>
                  </a:solidFill>
                </a:rPr>
                <a:t>24</a:t>
              </a:r>
            </a:p>
          </p:txBody>
        </p:sp>
        <p:sp>
          <p:nvSpPr>
            <p:cNvPr id="183" name="TextBox 182">
              <a:extLst>
                <a:ext uri="{FF2B5EF4-FFF2-40B4-BE49-F238E27FC236}">
                  <a16:creationId xmlns:a16="http://schemas.microsoft.com/office/drawing/2014/main" id="{5C74C956-7C07-5748-B836-EBA0B3982026}"/>
                </a:ext>
              </a:extLst>
            </p:cNvPr>
            <p:cNvSpPr txBox="1"/>
            <p:nvPr/>
          </p:nvSpPr>
          <p:spPr>
            <a:xfrm>
              <a:off x="3067775" y="5062830"/>
              <a:ext cx="474532" cy="215444"/>
            </a:xfrm>
            <a:prstGeom prst="rect">
              <a:avLst/>
            </a:prstGeom>
            <a:noFill/>
          </p:spPr>
          <p:txBody>
            <a:bodyPr wrap="square" lIns="0" tIns="0" rIns="0" bIns="0" rtlCol="0">
              <a:spAutoFit/>
            </a:bodyPr>
            <a:lstStyle/>
            <a:p>
              <a:pPr algn="ctr"/>
              <a:r>
                <a:rPr lang="en-US" sz="1400" dirty="0">
                  <a:solidFill>
                    <a:schemeClr val="tx1"/>
                  </a:solidFill>
                </a:rPr>
                <a:t>30</a:t>
              </a:r>
            </a:p>
          </p:txBody>
        </p:sp>
        <p:sp>
          <p:nvSpPr>
            <p:cNvPr id="184" name="TextBox 183">
              <a:extLst>
                <a:ext uri="{FF2B5EF4-FFF2-40B4-BE49-F238E27FC236}">
                  <a16:creationId xmlns:a16="http://schemas.microsoft.com/office/drawing/2014/main" id="{41562ED4-0C86-A246-9F8D-2B9ED455D872}"/>
                </a:ext>
              </a:extLst>
            </p:cNvPr>
            <p:cNvSpPr txBox="1"/>
            <p:nvPr/>
          </p:nvSpPr>
          <p:spPr>
            <a:xfrm>
              <a:off x="3524975" y="5062830"/>
              <a:ext cx="474532" cy="215444"/>
            </a:xfrm>
            <a:prstGeom prst="rect">
              <a:avLst/>
            </a:prstGeom>
            <a:noFill/>
          </p:spPr>
          <p:txBody>
            <a:bodyPr wrap="square" lIns="0" tIns="0" rIns="0" bIns="0" rtlCol="0">
              <a:spAutoFit/>
            </a:bodyPr>
            <a:lstStyle/>
            <a:p>
              <a:pPr algn="ctr"/>
              <a:r>
                <a:rPr lang="en-US" sz="1400" dirty="0">
                  <a:solidFill>
                    <a:schemeClr val="tx1"/>
                  </a:solidFill>
                </a:rPr>
                <a:t>36</a:t>
              </a:r>
            </a:p>
          </p:txBody>
        </p:sp>
        <p:sp>
          <p:nvSpPr>
            <p:cNvPr id="185" name="TextBox 184">
              <a:extLst>
                <a:ext uri="{FF2B5EF4-FFF2-40B4-BE49-F238E27FC236}">
                  <a16:creationId xmlns:a16="http://schemas.microsoft.com/office/drawing/2014/main" id="{96B5A8AE-8A40-9349-AA83-B4FF36240C4F}"/>
                </a:ext>
              </a:extLst>
            </p:cNvPr>
            <p:cNvSpPr txBox="1"/>
            <p:nvPr/>
          </p:nvSpPr>
          <p:spPr>
            <a:xfrm>
              <a:off x="3975643" y="5062830"/>
              <a:ext cx="474532" cy="215444"/>
            </a:xfrm>
            <a:prstGeom prst="rect">
              <a:avLst/>
            </a:prstGeom>
            <a:noFill/>
          </p:spPr>
          <p:txBody>
            <a:bodyPr wrap="square" lIns="0" tIns="0" rIns="0" bIns="0" rtlCol="0">
              <a:spAutoFit/>
            </a:bodyPr>
            <a:lstStyle/>
            <a:p>
              <a:pPr algn="ctr"/>
              <a:r>
                <a:rPr lang="en-US" sz="1400" dirty="0">
                  <a:solidFill>
                    <a:schemeClr val="tx1"/>
                  </a:solidFill>
                </a:rPr>
                <a:t>42</a:t>
              </a:r>
            </a:p>
          </p:txBody>
        </p:sp>
        <p:sp>
          <p:nvSpPr>
            <p:cNvPr id="186" name="TextBox 185">
              <a:extLst>
                <a:ext uri="{FF2B5EF4-FFF2-40B4-BE49-F238E27FC236}">
                  <a16:creationId xmlns:a16="http://schemas.microsoft.com/office/drawing/2014/main" id="{67D91226-1EC9-2D4F-83E4-6B2FE91DC326}"/>
                </a:ext>
              </a:extLst>
            </p:cNvPr>
            <p:cNvSpPr txBox="1"/>
            <p:nvPr/>
          </p:nvSpPr>
          <p:spPr>
            <a:xfrm>
              <a:off x="4432841" y="5062830"/>
              <a:ext cx="474532" cy="215444"/>
            </a:xfrm>
            <a:prstGeom prst="rect">
              <a:avLst/>
            </a:prstGeom>
            <a:noFill/>
          </p:spPr>
          <p:txBody>
            <a:bodyPr wrap="square" lIns="0" tIns="0" rIns="0" bIns="0" rtlCol="0">
              <a:spAutoFit/>
            </a:bodyPr>
            <a:lstStyle/>
            <a:p>
              <a:pPr algn="ctr"/>
              <a:r>
                <a:rPr lang="en-US" sz="1400" dirty="0">
                  <a:solidFill>
                    <a:schemeClr val="tx1"/>
                  </a:solidFill>
                </a:rPr>
                <a:t>48</a:t>
              </a:r>
            </a:p>
          </p:txBody>
        </p:sp>
        <p:sp>
          <p:nvSpPr>
            <p:cNvPr id="187" name="TextBox 186">
              <a:extLst>
                <a:ext uri="{FF2B5EF4-FFF2-40B4-BE49-F238E27FC236}">
                  <a16:creationId xmlns:a16="http://schemas.microsoft.com/office/drawing/2014/main" id="{5216495F-DFE1-B24E-88EC-891E3D9616BB}"/>
                </a:ext>
              </a:extLst>
            </p:cNvPr>
            <p:cNvSpPr txBox="1"/>
            <p:nvPr/>
          </p:nvSpPr>
          <p:spPr>
            <a:xfrm>
              <a:off x="4883508" y="5062830"/>
              <a:ext cx="474532" cy="215444"/>
            </a:xfrm>
            <a:prstGeom prst="rect">
              <a:avLst/>
            </a:prstGeom>
            <a:noFill/>
          </p:spPr>
          <p:txBody>
            <a:bodyPr wrap="square" lIns="0" tIns="0" rIns="0" bIns="0" rtlCol="0">
              <a:spAutoFit/>
            </a:bodyPr>
            <a:lstStyle/>
            <a:p>
              <a:pPr algn="ctr"/>
              <a:r>
                <a:rPr lang="en-US" sz="1400" dirty="0">
                  <a:solidFill>
                    <a:schemeClr val="tx1"/>
                  </a:solidFill>
                </a:rPr>
                <a:t>54</a:t>
              </a:r>
            </a:p>
          </p:txBody>
        </p:sp>
      </p:grpSp>
      <p:sp>
        <p:nvSpPr>
          <p:cNvPr id="189" name="TextBox 188">
            <a:extLst>
              <a:ext uri="{FF2B5EF4-FFF2-40B4-BE49-F238E27FC236}">
                <a16:creationId xmlns:a16="http://schemas.microsoft.com/office/drawing/2014/main" id="{813E42CD-B625-A94C-9CD3-6D40A1302D89}"/>
              </a:ext>
            </a:extLst>
          </p:cNvPr>
          <p:cNvSpPr txBox="1"/>
          <p:nvPr/>
        </p:nvSpPr>
        <p:spPr>
          <a:xfrm>
            <a:off x="2775688" y="5528833"/>
            <a:ext cx="1583012" cy="215444"/>
          </a:xfrm>
          <a:prstGeom prst="rect">
            <a:avLst/>
          </a:prstGeom>
          <a:noFill/>
        </p:spPr>
        <p:txBody>
          <a:bodyPr wrap="square" lIns="0" tIns="0" rIns="0" bIns="0" rtlCol="0">
            <a:spAutoFit/>
          </a:bodyPr>
          <a:lstStyle/>
          <a:p>
            <a:pPr algn="ctr"/>
            <a:r>
              <a:rPr lang="en-US" sz="1400" dirty="0">
                <a:solidFill>
                  <a:schemeClr val="tx1"/>
                </a:solidFill>
              </a:rPr>
              <a:t>Time, months</a:t>
            </a:r>
          </a:p>
        </p:txBody>
      </p:sp>
      <p:grpSp>
        <p:nvGrpSpPr>
          <p:cNvPr id="201" name="Group 200">
            <a:extLst>
              <a:ext uri="{FF2B5EF4-FFF2-40B4-BE49-F238E27FC236}">
                <a16:creationId xmlns:a16="http://schemas.microsoft.com/office/drawing/2014/main" id="{55A2C565-45BA-EE43-A7FB-44B8155FA35A}"/>
              </a:ext>
            </a:extLst>
          </p:cNvPr>
          <p:cNvGrpSpPr/>
          <p:nvPr/>
        </p:nvGrpSpPr>
        <p:grpSpPr>
          <a:xfrm>
            <a:off x="419079" y="5634182"/>
            <a:ext cx="5279663" cy="413021"/>
            <a:chOff x="78377" y="5491823"/>
            <a:chExt cx="5279663" cy="413021"/>
          </a:xfrm>
        </p:grpSpPr>
        <p:sp>
          <p:nvSpPr>
            <p:cNvPr id="190" name="TextBox 189">
              <a:extLst>
                <a:ext uri="{FF2B5EF4-FFF2-40B4-BE49-F238E27FC236}">
                  <a16:creationId xmlns:a16="http://schemas.microsoft.com/office/drawing/2014/main" id="{502865F5-0A90-5A4A-B0F9-9DEE597FFB9A}"/>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en-US" sz="1100" dirty="0">
                  <a:solidFill>
                    <a:schemeClr val="accent2"/>
                  </a:solidFill>
                </a:rPr>
                <a:t>229</a:t>
              </a:r>
            </a:p>
          </p:txBody>
        </p:sp>
        <p:sp>
          <p:nvSpPr>
            <p:cNvPr id="191" name="TextBox 190">
              <a:extLst>
                <a:ext uri="{FF2B5EF4-FFF2-40B4-BE49-F238E27FC236}">
                  <a16:creationId xmlns:a16="http://schemas.microsoft.com/office/drawing/2014/main" id="{E3818C20-73EA-2440-9905-8931B3F4110B}"/>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en-US" sz="1100" dirty="0">
                  <a:solidFill>
                    <a:schemeClr val="accent2"/>
                  </a:solidFill>
                </a:rPr>
                <a:t>192</a:t>
              </a:r>
            </a:p>
          </p:txBody>
        </p:sp>
        <p:sp>
          <p:nvSpPr>
            <p:cNvPr id="192" name="TextBox 191">
              <a:extLst>
                <a:ext uri="{FF2B5EF4-FFF2-40B4-BE49-F238E27FC236}">
                  <a16:creationId xmlns:a16="http://schemas.microsoft.com/office/drawing/2014/main" id="{E4960925-FBF0-0A4F-9D97-0AB7A98093F5}"/>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en-US" sz="1100" dirty="0">
                  <a:solidFill>
                    <a:schemeClr val="accent2"/>
                  </a:solidFill>
                </a:rPr>
                <a:t>154</a:t>
              </a:r>
            </a:p>
          </p:txBody>
        </p:sp>
        <p:sp>
          <p:nvSpPr>
            <p:cNvPr id="193" name="TextBox 192">
              <a:extLst>
                <a:ext uri="{FF2B5EF4-FFF2-40B4-BE49-F238E27FC236}">
                  <a16:creationId xmlns:a16="http://schemas.microsoft.com/office/drawing/2014/main" id="{A16252BB-CC26-C143-A010-292A2686160E}"/>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en-US" sz="1100" dirty="0">
                  <a:solidFill>
                    <a:schemeClr val="accent2"/>
                  </a:solidFill>
                </a:rPr>
                <a:t>111</a:t>
              </a:r>
            </a:p>
          </p:txBody>
        </p:sp>
        <p:sp>
          <p:nvSpPr>
            <p:cNvPr id="194" name="TextBox 193">
              <a:extLst>
                <a:ext uri="{FF2B5EF4-FFF2-40B4-BE49-F238E27FC236}">
                  <a16:creationId xmlns:a16="http://schemas.microsoft.com/office/drawing/2014/main" id="{4181BC4F-1907-5F41-967D-6EA8FB88F449}"/>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en-US" sz="1100" dirty="0">
                  <a:solidFill>
                    <a:schemeClr val="accent2"/>
                  </a:solidFill>
                </a:rPr>
                <a:t>90</a:t>
              </a:r>
            </a:p>
          </p:txBody>
        </p:sp>
        <p:sp>
          <p:nvSpPr>
            <p:cNvPr id="195" name="TextBox 194">
              <a:extLst>
                <a:ext uri="{FF2B5EF4-FFF2-40B4-BE49-F238E27FC236}">
                  <a16:creationId xmlns:a16="http://schemas.microsoft.com/office/drawing/2014/main" id="{C0C7B940-E044-8E4E-BC0C-138BA0039571}"/>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en-US" sz="1100" dirty="0">
                  <a:solidFill>
                    <a:schemeClr val="accent2"/>
                  </a:solidFill>
                </a:rPr>
                <a:t>63</a:t>
              </a:r>
            </a:p>
          </p:txBody>
        </p:sp>
        <p:sp>
          <p:nvSpPr>
            <p:cNvPr id="196" name="TextBox 195">
              <a:extLst>
                <a:ext uri="{FF2B5EF4-FFF2-40B4-BE49-F238E27FC236}">
                  <a16:creationId xmlns:a16="http://schemas.microsoft.com/office/drawing/2014/main" id="{101416E7-A1B3-FB49-8049-158B027D550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en-US" sz="1100" dirty="0">
                  <a:solidFill>
                    <a:schemeClr val="accent2"/>
                  </a:solidFill>
                </a:rPr>
                <a:t>48</a:t>
              </a:r>
            </a:p>
          </p:txBody>
        </p:sp>
        <p:sp>
          <p:nvSpPr>
            <p:cNvPr id="197" name="TextBox 196">
              <a:extLst>
                <a:ext uri="{FF2B5EF4-FFF2-40B4-BE49-F238E27FC236}">
                  <a16:creationId xmlns:a16="http://schemas.microsoft.com/office/drawing/2014/main" id="{51E9F7B8-A496-0740-9EB9-F0976C7F2208}"/>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en-US" sz="1100" dirty="0">
                  <a:solidFill>
                    <a:schemeClr val="accent2"/>
                  </a:solidFill>
                </a:rPr>
                <a:t>29</a:t>
              </a:r>
            </a:p>
          </p:txBody>
        </p:sp>
        <p:sp>
          <p:nvSpPr>
            <p:cNvPr id="198" name="TextBox 197">
              <a:extLst>
                <a:ext uri="{FF2B5EF4-FFF2-40B4-BE49-F238E27FC236}">
                  <a16:creationId xmlns:a16="http://schemas.microsoft.com/office/drawing/2014/main" id="{DEF632AD-870C-364B-A3D9-A4CA8632EAE9}"/>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en-US" sz="1100" dirty="0">
                  <a:solidFill>
                    <a:schemeClr val="accent2"/>
                  </a:solidFill>
                </a:rPr>
                <a:t>4</a:t>
              </a:r>
            </a:p>
          </p:txBody>
        </p:sp>
        <p:sp>
          <p:nvSpPr>
            <p:cNvPr id="199" name="TextBox 198">
              <a:extLst>
                <a:ext uri="{FF2B5EF4-FFF2-40B4-BE49-F238E27FC236}">
                  <a16:creationId xmlns:a16="http://schemas.microsoft.com/office/drawing/2014/main" id="{612B6D46-23A9-FF4F-89B6-17998D28334D}"/>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en-US" sz="1100" dirty="0">
                  <a:solidFill>
                    <a:schemeClr val="accent2"/>
                  </a:solidFill>
                </a:rPr>
                <a:t>0</a:t>
              </a:r>
            </a:p>
          </p:txBody>
        </p:sp>
        <p:sp>
          <p:nvSpPr>
            <p:cNvPr id="200" name="TextBox 199">
              <a:extLst>
                <a:ext uri="{FF2B5EF4-FFF2-40B4-BE49-F238E27FC236}">
                  <a16:creationId xmlns:a16="http://schemas.microsoft.com/office/drawing/2014/main" id="{63E269CF-ECA0-564C-A4C0-F27674087104}"/>
                </a:ext>
              </a:extLst>
            </p:cNvPr>
            <p:cNvSpPr txBox="1"/>
            <p:nvPr/>
          </p:nvSpPr>
          <p:spPr>
            <a:xfrm>
              <a:off x="78377" y="5735567"/>
              <a:ext cx="733795" cy="169277"/>
            </a:xfrm>
            <a:prstGeom prst="rect">
              <a:avLst/>
            </a:prstGeom>
            <a:noFill/>
          </p:spPr>
          <p:txBody>
            <a:bodyPr wrap="square" lIns="0" tIns="0" rIns="0" bIns="0" rtlCol="0">
              <a:spAutoFit/>
            </a:bodyPr>
            <a:lstStyle/>
            <a:p>
              <a:pPr algn="ctr"/>
              <a:r>
                <a:rPr lang="en-US" sz="1100" dirty="0">
                  <a:solidFill>
                    <a:schemeClr val="accent2"/>
                  </a:solidFill>
                </a:rPr>
                <a:t>NIVO + IPI</a:t>
              </a:r>
            </a:p>
          </p:txBody>
        </p:sp>
        <p:sp>
          <p:nvSpPr>
            <p:cNvPr id="291" name="TextBox 290">
              <a:extLst>
                <a:ext uri="{FF2B5EF4-FFF2-40B4-BE49-F238E27FC236}">
                  <a16:creationId xmlns:a16="http://schemas.microsoft.com/office/drawing/2014/main" id="{C580494A-CF66-AA49-9A90-AA295714A718}"/>
                </a:ext>
              </a:extLst>
            </p:cNvPr>
            <p:cNvSpPr txBox="1"/>
            <p:nvPr/>
          </p:nvSpPr>
          <p:spPr>
            <a:xfrm>
              <a:off x="78377" y="5491823"/>
              <a:ext cx="733795" cy="169277"/>
            </a:xfrm>
            <a:prstGeom prst="rect">
              <a:avLst/>
            </a:prstGeom>
            <a:noFill/>
          </p:spPr>
          <p:txBody>
            <a:bodyPr wrap="square" lIns="0" tIns="0" rIns="0" bIns="0" rtlCol="0">
              <a:spAutoFit/>
            </a:bodyPr>
            <a:lstStyle/>
            <a:p>
              <a:pPr algn="ctr"/>
              <a:r>
                <a:rPr lang="en-US" sz="1100" dirty="0">
                  <a:solidFill>
                    <a:schemeClr val="tx1"/>
                  </a:solidFill>
                </a:rPr>
                <a:t>No. at risk</a:t>
              </a:r>
            </a:p>
          </p:txBody>
        </p:sp>
      </p:grpSp>
      <p:grpSp>
        <p:nvGrpSpPr>
          <p:cNvPr id="202" name="Group 201">
            <a:extLst>
              <a:ext uri="{FF2B5EF4-FFF2-40B4-BE49-F238E27FC236}">
                <a16:creationId xmlns:a16="http://schemas.microsoft.com/office/drawing/2014/main" id="{F28BEC6D-3F8D-4B45-B935-B88FB9141E17}"/>
              </a:ext>
            </a:extLst>
          </p:cNvPr>
          <p:cNvGrpSpPr/>
          <p:nvPr/>
        </p:nvGrpSpPr>
        <p:grpSpPr>
          <a:xfrm>
            <a:off x="419079" y="6184903"/>
            <a:ext cx="5279663" cy="169277"/>
            <a:chOff x="78377" y="5735567"/>
            <a:chExt cx="5279663" cy="169277"/>
          </a:xfrm>
        </p:grpSpPr>
        <p:sp>
          <p:nvSpPr>
            <p:cNvPr id="203" name="TextBox 202">
              <a:extLst>
                <a:ext uri="{FF2B5EF4-FFF2-40B4-BE49-F238E27FC236}">
                  <a16:creationId xmlns:a16="http://schemas.microsoft.com/office/drawing/2014/main" id="{6E111C43-16CE-7042-AF93-70F994FC8B0E}"/>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en-US" sz="1100" dirty="0">
                  <a:solidFill>
                    <a:schemeClr val="accent1"/>
                  </a:solidFill>
                </a:rPr>
                <a:t>226</a:t>
              </a:r>
            </a:p>
          </p:txBody>
        </p:sp>
        <p:sp>
          <p:nvSpPr>
            <p:cNvPr id="204" name="TextBox 203">
              <a:extLst>
                <a:ext uri="{FF2B5EF4-FFF2-40B4-BE49-F238E27FC236}">
                  <a16:creationId xmlns:a16="http://schemas.microsoft.com/office/drawing/2014/main" id="{26E43592-D9AC-A547-A9B6-19214CEE1966}"/>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en-US" sz="1100" dirty="0">
                  <a:solidFill>
                    <a:schemeClr val="accent1"/>
                  </a:solidFill>
                </a:rPr>
                <a:t>182</a:t>
              </a:r>
            </a:p>
          </p:txBody>
        </p:sp>
        <p:sp>
          <p:nvSpPr>
            <p:cNvPr id="205" name="TextBox 204">
              <a:extLst>
                <a:ext uri="{FF2B5EF4-FFF2-40B4-BE49-F238E27FC236}">
                  <a16:creationId xmlns:a16="http://schemas.microsoft.com/office/drawing/2014/main" id="{7A5D1DE3-6941-C349-ADD1-EC032E510B50}"/>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en-US" sz="1100" dirty="0">
                  <a:solidFill>
                    <a:schemeClr val="accent1"/>
                  </a:solidFill>
                </a:rPr>
                <a:t>141</a:t>
              </a:r>
            </a:p>
          </p:txBody>
        </p:sp>
        <p:sp>
          <p:nvSpPr>
            <p:cNvPr id="206" name="TextBox 205">
              <a:extLst>
                <a:ext uri="{FF2B5EF4-FFF2-40B4-BE49-F238E27FC236}">
                  <a16:creationId xmlns:a16="http://schemas.microsoft.com/office/drawing/2014/main" id="{ACBF36F8-D63D-C64E-B2A3-3E232B38A0FB}"/>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en-US" sz="1100" dirty="0">
                  <a:solidFill>
                    <a:schemeClr val="accent1"/>
                  </a:solidFill>
                </a:rPr>
                <a:t>101</a:t>
              </a:r>
            </a:p>
          </p:txBody>
        </p:sp>
        <p:sp>
          <p:nvSpPr>
            <p:cNvPr id="207" name="TextBox 206">
              <a:extLst>
                <a:ext uri="{FF2B5EF4-FFF2-40B4-BE49-F238E27FC236}">
                  <a16:creationId xmlns:a16="http://schemas.microsoft.com/office/drawing/2014/main" id="{95D20484-DC55-1D4D-8125-7BC098ACFFFD}"/>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en-US" sz="1100" dirty="0">
                  <a:solidFill>
                    <a:schemeClr val="accent1"/>
                  </a:solidFill>
                </a:rPr>
                <a:t>69</a:t>
              </a:r>
            </a:p>
          </p:txBody>
        </p:sp>
        <p:sp>
          <p:nvSpPr>
            <p:cNvPr id="208" name="TextBox 207">
              <a:extLst>
                <a:ext uri="{FF2B5EF4-FFF2-40B4-BE49-F238E27FC236}">
                  <a16:creationId xmlns:a16="http://schemas.microsoft.com/office/drawing/2014/main" id="{00D26736-41E5-EE43-94E4-49D00B75F99F}"/>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en-US" sz="1100" dirty="0">
                  <a:solidFill>
                    <a:schemeClr val="accent1"/>
                  </a:solidFill>
                </a:rPr>
                <a:t>50</a:t>
              </a:r>
            </a:p>
          </p:txBody>
        </p:sp>
        <p:sp>
          <p:nvSpPr>
            <p:cNvPr id="209" name="TextBox 208">
              <a:extLst>
                <a:ext uri="{FF2B5EF4-FFF2-40B4-BE49-F238E27FC236}">
                  <a16:creationId xmlns:a16="http://schemas.microsoft.com/office/drawing/2014/main" id="{D07A405C-DFFF-5246-81BB-3ECC282C62C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en-US" sz="1100" dirty="0">
                  <a:solidFill>
                    <a:schemeClr val="accent1"/>
                  </a:solidFill>
                </a:rPr>
                <a:t>40</a:t>
              </a:r>
            </a:p>
          </p:txBody>
        </p:sp>
        <p:sp>
          <p:nvSpPr>
            <p:cNvPr id="210" name="TextBox 209">
              <a:extLst>
                <a:ext uri="{FF2B5EF4-FFF2-40B4-BE49-F238E27FC236}">
                  <a16:creationId xmlns:a16="http://schemas.microsoft.com/office/drawing/2014/main" id="{CB44EEA8-EF1A-3D40-9FDD-20D48DD4E637}"/>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en-US" sz="1100" dirty="0">
                  <a:solidFill>
                    <a:schemeClr val="accent1"/>
                  </a:solidFill>
                </a:rPr>
                <a:t>18</a:t>
              </a:r>
            </a:p>
          </p:txBody>
        </p:sp>
        <p:sp>
          <p:nvSpPr>
            <p:cNvPr id="211" name="TextBox 210">
              <a:extLst>
                <a:ext uri="{FF2B5EF4-FFF2-40B4-BE49-F238E27FC236}">
                  <a16:creationId xmlns:a16="http://schemas.microsoft.com/office/drawing/2014/main" id="{800D170F-94C3-C147-9375-E7E7B1CD6C7E}"/>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en-US" sz="1100" dirty="0">
                  <a:solidFill>
                    <a:schemeClr val="accent1"/>
                  </a:solidFill>
                </a:rPr>
                <a:t>5</a:t>
              </a:r>
            </a:p>
          </p:txBody>
        </p:sp>
        <p:sp>
          <p:nvSpPr>
            <p:cNvPr id="212" name="TextBox 211">
              <a:extLst>
                <a:ext uri="{FF2B5EF4-FFF2-40B4-BE49-F238E27FC236}">
                  <a16:creationId xmlns:a16="http://schemas.microsoft.com/office/drawing/2014/main" id="{49AEA41B-0D15-5346-A0D7-17E48A82F70B}"/>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en-US" sz="1100" dirty="0">
                  <a:solidFill>
                    <a:schemeClr val="accent1"/>
                  </a:solidFill>
                </a:rPr>
                <a:t>0</a:t>
              </a:r>
            </a:p>
          </p:txBody>
        </p:sp>
        <p:sp>
          <p:nvSpPr>
            <p:cNvPr id="213" name="TextBox 212">
              <a:extLst>
                <a:ext uri="{FF2B5EF4-FFF2-40B4-BE49-F238E27FC236}">
                  <a16:creationId xmlns:a16="http://schemas.microsoft.com/office/drawing/2014/main" id="{BA0BF7A6-14E8-6D42-8A7F-F691BDE3FAC2}"/>
                </a:ext>
              </a:extLst>
            </p:cNvPr>
            <p:cNvSpPr txBox="1"/>
            <p:nvPr/>
          </p:nvSpPr>
          <p:spPr>
            <a:xfrm>
              <a:off x="78377" y="5735567"/>
              <a:ext cx="733795" cy="169277"/>
            </a:xfrm>
            <a:prstGeom prst="rect">
              <a:avLst/>
            </a:prstGeom>
            <a:noFill/>
          </p:spPr>
          <p:txBody>
            <a:bodyPr wrap="square" lIns="0" tIns="0" rIns="0" bIns="0" rtlCol="0">
              <a:spAutoFit/>
            </a:bodyPr>
            <a:lstStyle/>
            <a:p>
              <a:pPr algn="ctr"/>
              <a:r>
                <a:rPr lang="en-US" sz="1100" dirty="0">
                  <a:solidFill>
                    <a:schemeClr val="accent1"/>
                  </a:solidFill>
                </a:rPr>
                <a:t>Chemo</a:t>
              </a:r>
            </a:p>
          </p:txBody>
        </p:sp>
      </p:grpSp>
      <p:cxnSp>
        <p:nvCxnSpPr>
          <p:cNvPr id="258" name="Straight Connector 257">
            <a:extLst>
              <a:ext uri="{FF2B5EF4-FFF2-40B4-BE49-F238E27FC236}">
                <a16:creationId xmlns:a16="http://schemas.microsoft.com/office/drawing/2014/main" id="{5D6F0DCD-9B03-7146-B3DD-983C53FF7FF2}"/>
              </a:ext>
            </a:extLst>
          </p:cNvPr>
          <p:cNvCxnSpPr>
            <a:cxnSpLocks/>
          </p:cNvCxnSpPr>
          <p:nvPr/>
        </p:nvCxnSpPr>
        <p:spPr>
          <a:xfrm>
            <a:off x="2292951" y="3140740"/>
            <a:ext cx="0" cy="195400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3A94C3A9-475F-ED49-B320-BBAE563B52FA}"/>
              </a:ext>
            </a:extLst>
          </p:cNvPr>
          <p:cNvCxnSpPr>
            <a:cxnSpLocks/>
          </p:cNvCxnSpPr>
          <p:nvPr/>
        </p:nvCxnSpPr>
        <p:spPr>
          <a:xfrm>
            <a:off x="3201056" y="3930141"/>
            <a:ext cx="212" cy="116460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AB5CF92-E867-6C48-8F62-37E70B668B7E}"/>
              </a:ext>
            </a:extLst>
          </p:cNvPr>
          <p:cNvCxnSpPr>
            <a:cxnSpLocks/>
          </p:cNvCxnSpPr>
          <p:nvPr/>
        </p:nvCxnSpPr>
        <p:spPr>
          <a:xfrm>
            <a:off x="4106569" y="4430273"/>
            <a:ext cx="0" cy="66447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51E1DC32-2994-3744-B998-F62F6A8CA0A9}"/>
              </a:ext>
            </a:extLst>
          </p:cNvPr>
          <p:cNvSpPr txBox="1"/>
          <p:nvPr/>
        </p:nvSpPr>
        <p:spPr>
          <a:xfrm>
            <a:off x="2160040" y="2839369"/>
            <a:ext cx="694199" cy="307777"/>
          </a:xfrm>
          <a:prstGeom prst="rect">
            <a:avLst/>
          </a:prstGeom>
          <a:noFill/>
        </p:spPr>
        <p:txBody>
          <a:bodyPr wrap="square" rtlCol="0">
            <a:spAutoFit/>
          </a:bodyPr>
          <a:lstStyle/>
          <a:p>
            <a:r>
              <a:rPr lang="en-US" sz="1400" dirty="0">
                <a:solidFill>
                  <a:schemeClr val="accent2"/>
                </a:solidFill>
              </a:rPr>
              <a:t>69%</a:t>
            </a:r>
          </a:p>
        </p:txBody>
      </p:sp>
      <p:sp>
        <p:nvSpPr>
          <p:cNvPr id="273" name="TextBox 272">
            <a:extLst>
              <a:ext uri="{FF2B5EF4-FFF2-40B4-BE49-F238E27FC236}">
                <a16:creationId xmlns:a16="http://schemas.microsoft.com/office/drawing/2014/main" id="{5B34BA35-E882-E64B-B467-430E4C158B45}"/>
              </a:ext>
            </a:extLst>
          </p:cNvPr>
          <p:cNvSpPr txBox="1"/>
          <p:nvPr/>
        </p:nvSpPr>
        <p:spPr>
          <a:xfrm>
            <a:off x="1812940" y="3184849"/>
            <a:ext cx="694199" cy="307777"/>
          </a:xfrm>
          <a:prstGeom prst="rect">
            <a:avLst/>
          </a:prstGeom>
          <a:noFill/>
        </p:spPr>
        <p:txBody>
          <a:bodyPr wrap="square" rtlCol="0">
            <a:spAutoFit/>
          </a:bodyPr>
          <a:lstStyle/>
          <a:p>
            <a:r>
              <a:rPr lang="en-US" sz="1400" dirty="0">
                <a:solidFill>
                  <a:schemeClr val="accent1"/>
                </a:solidFill>
              </a:rPr>
              <a:t>66%</a:t>
            </a:r>
          </a:p>
        </p:txBody>
      </p:sp>
      <p:sp>
        <p:nvSpPr>
          <p:cNvPr id="274" name="TextBox 273">
            <a:extLst>
              <a:ext uri="{FF2B5EF4-FFF2-40B4-BE49-F238E27FC236}">
                <a16:creationId xmlns:a16="http://schemas.microsoft.com/office/drawing/2014/main" id="{C6D57D97-B5BC-9045-A0A9-D6CDF3606612}"/>
              </a:ext>
            </a:extLst>
          </p:cNvPr>
          <p:cNvSpPr txBox="1"/>
          <p:nvPr/>
        </p:nvSpPr>
        <p:spPr>
          <a:xfrm>
            <a:off x="3088505" y="3631508"/>
            <a:ext cx="694199" cy="307777"/>
          </a:xfrm>
          <a:prstGeom prst="rect">
            <a:avLst/>
          </a:prstGeom>
          <a:noFill/>
        </p:spPr>
        <p:txBody>
          <a:bodyPr wrap="square" rtlCol="0">
            <a:spAutoFit/>
          </a:bodyPr>
          <a:lstStyle/>
          <a:p>
            <a:r>
              <a:rPr lang="en-US" sz="1400" dirty="0">
                <a:solidFill>
                  <a:schemeClr val="accent2"/>
                </a:solidFill>
              </a:rPr>
              <a:t>42%</a:t>
            </a:r>
          </a:p>
        </p:txBody>
      </p:sp>
      <p:sp>
        <p:nvSpPr>
          <p:cNvPr id="275" name="TextBox 274">
            <a:extLst>
              <a:ext uri="{FF2B5EF4-FFF2-40B4-BE49-F238E27FC236}">
                <a16:creationId xmlns:a16="http://schemas.microsoft.com/office/drawing/2014/main" id="{BB026537-3849-344A-B457-3908FAE9C7D7}"/>
              </a:ext>
            </a:extLst>
          </p:cNvPr>
          <p:cNvSpPr txBox="1"/>
          <p:nvPr/>
        </p:nvSpPr>
        <p:spPr>
          <a:xfrm>
            <a:off x="2732742" y="4133252"/>
            <a:ext cx="694199" cy="307777"/>
          </a:xfrm>
          <a:prstGeom prst="rect">
            <a:avLst/>
          </a:prstGeom>
          <a:noFill/>
        </p:spPr>
        <p:txBody>
          <a:bodyPr wrap="square" rtlCol="0">
            <a:spAutoFit/>
          </a:bodyPr>
          <a:lstStyle/>
          <a:p>
            <a:r>
              <a:rPr lang="en-US" sz="1400" dirty="0">
                <a:solidFill>
                  <a:schemeClr val="accent1"/>
                </a:solidFill>
              </a:rPr>
              <a:t>33%</a:t>
            </a:r>
          </a:p>
        </p:txBody>
      </p:sp>
      <p:sp>
        <p:nvSpPr>
          <p:cNvPr id="276" name="TextBox 275">
            <a:extLst>
              <a:ext uri="{FF2B5EF4-FFF2-40B4-BE49-F238E27FC236}">
                <a16:creationId xmlns:a16="http://schemas.microsoft.com/office/drawing/2014/main" id="{5BB7916E-E8C5-2D49-83BE-B72E087D5C81}"/>
              </a:ext>
            </a:extLst>
          </p:cNvPr>
          <p:cNvSpPr txBox="1"/>
          <p:nvPr/>
        </p:nvSpPr>
        <p:spPr>
          <a:xfrm>
            <a:off x="3937659" y="4114947"/>
            <a:ext cx="694199" cy="307777"/>
          </a:xfrm>
          <a:prstGeom prst="rect">
            <a:avLst/>
          </a:prstGeom>
          <a:noFill/>
        </p:spPr>
        <p:txBody>
          <a:bodyPr wrap="square" rtlCol="0">
            <a:spAutoFit/>
          </a:bodyPr>
          <a:lstStyle/>
          <a:p>
            <a:r>
              <a:rPr lang="en-US" sz="1400" dirty="0">
                <a:solidFill>
                  <a:schemeClr val="accent2"/>
                </a:solidFill>
              </a:rPr>
              <a:t>24%</a:t>
            </a:r>
          </a:p>
        </p:txBody>
      </p:sp>
      <p:sp>
        <p:nvSpPr>
          <p:cNvPr id="277" name="TextBox 276">
            <a:extLst>
              <a:ext uri="{FF2B5EF4-FFF2-40B4-BE49-F238E27FC236}">
                <a16:creationId xmlns:a16="http://schemas.microsoft.com/office/drawing/2014/main" id="{BCFB93AD-C7F8-CB4C-8A79-ED2F98F2A968}"/>
              </a:ext>
            </a:extLst>
          </p:cNvPr>
          <p:cNvSpPr txBox="1"/>
          <p:nvPr/>
        </p:nvSpPr>
        <p:spPr>
          <a:xfrm>
            <a:off x="3651294" y="4555902"/>
            <a:ext cx="694199" cy="307777"/>
          </a:xfrm>
          <a:prstGeom prst="rect">
            <a:avLst/>
          </a:prstGeom>
          <a:noFill/>
        </p:spPr>
        <p:txBody>
          <a:bodyPr wrap="square" rtlCol="0">
            <a:spAutoFit/>
          </a:bodyPr>
          <a:lstStyle/>
          <a:p>
            <a:r>
              <a:rPr lang="en-US" sz="1400" dirty="0">
                <a:solidFill>
                  <a:schemeClr val="accent1"/>
                </a:solidFill>
              </a:rPr>
              <a:t>19%</a:t>
            </a:r>
          </a:p>
        </p:txBody>
      </p:sp>
      <p:sp>
        <p:nvSpPr>
          <p:cNvPr id="278" name="TextBox 277">
            <a:extLst>
              <a:ext uri="{FF2B5EF4-FFF2-40B4-BE49-F238E27FC236}">
                <a16:creationId xmlns:a16="http://schemas.microsoft.com/office/drawing/2014/main" id="{C05CDE5A-E68B-D148-89DE-0152FAB77C35}"/>
              </a:ext>
            </a:extLst>
          </p:cNvPr>
          <p:cNvSpPr txBox="1"/>
          <p:nvPr/>
        </p:nvSpPr>
        <p:spPr>
          <a:xfrm>
            <a:off x="4452560" y="3995058"/>
            <a:ext cx="1127884" cy="307777"/>
          </a:xfrm>
          <a:prstGeom prst="rect">
            <a:avLst/>
          </a:prstGeom>
          <a:noFill/>
        </p:spPr>
        <p:txBody>
          <a:bodyPr wrap="square" rtlCol="0">
            <a:spAutoFit/>
          </a:bodyPr>
          <a:lstStyle/>
          <a:p>
            <a:r>
              <a:rPr lang="en-US" sz="1400" dirty="0">
                <a:solidFill>
                  <a:schemeClr val="accent2"/>
                </a:solidFill>
              </a:rPr>
              <a:t>NIVO + IPI</a:t>
            </a:r>
          </a:p>
        </p:txBody>
      </p:sp>
      <p:sp>
        <p:nvSpPr>
          <p:cNvPr id="279" name="TextBox 278">
            <a:extLst>
              <a:ext uri="{FF2B5EF4-FFF2-40B4-BE49-F238E27FC236}">
                <a16:creationId xmlns:a16="http://schemas.microsoft.com/office/drawing/2014/main" id="{6B8C6F99-F4C2-E444-B300-908BA03937B5}"/>
              </a:ext>
            </a:extLst>
          </p:cNvPr>
          <p:cNvSpPr txBox="1"/>
          <p:nvPr/>
        </p:nvSpPr>
        <p:spPr>
          <a:xfrm>
            <a:off x="4452560" y="4799730"/>
            <a:ext cx="934782" cy="307777"/>
          </a:xfrm>
          <a:prstGeom prst="rect">
            <a:avLst/>
          </a:prstGeom>
          <a:noFill/>
        </p:spPr>
        <p:txBody>
          <a:bodyPr wrap="square" rtlCol="0">
            <a:spAutoFit/>
          </a:bodyPr>
          <a:lstStyle/>
          <a:p>
            <a:r>
              <a:rPr lang="en-US" sz="1400" dirty="0">
                <a:solidFill>
                  <a:schemeClr val="accent1"/>
                </a:solidFill>
              </a:rPr>
              <a:t>Chemo</a:t>
            </a:r>
          </a:p>
        </p:txBody>
      </p:sp>
      <p:sp>
        <p:nvSpPr>
          <p:cNvPr id="126" name="object 77">
            <a:extLst>
              <a:ext uri="{FF2B5EF4-FFF2-40B4-BE49-F238E27FC236}">
                <a16:creationId xmlns:a16="http://schemas.microsoft.com/office/drawing/2014/main" id="{543D8445-7215-CF45-9082-15878D640CE7}"/>
              </a:ext>
            </a:extLst>
          </p:cNvPr>
          <p:cNvSpPr/>
          <p:nvPr/>
        </p:nvSpPr>
        <p:spPr>
          <a:xfrm>
            <a:off x="8204711" y="337204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7" name="object 77">
            <a:extLst>
              <a:ext uri="{FF2B5EF4-FFF2-40B4-BE49-F238E27FC236}">
                <a16:creationId xmlns:a16="http://schemas.microsoft.com/office/drawing/2014/main" id="{D2F8B6CB-C63A-784B-9D9D-D7691DB97B2F}"/>
              </a:ext>
            </a:extLst>
          </p:cNvPr>
          <p:cNvSpPr/>
          <p:nvPr/>
        </p:nvSpPr>
        <p:spPr>
          <a:xfrm>
            <a:off x="8251245" y="337204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8" name="object 77">
            <a:extLst>
              <a:ext uri="{FF2B5EF4-FFF2-40B4-BE49-F238E27FC236}">
                <a16:creationId xmlns:a16="http://schemas.microsoft.com/office/drawing/2014/main" id="{E37C8C2B-126D-854B-8AF0-C3BAD68C1065}"/>
              </a:ext>
            </a:extLst>
          </p:cNvPr>
          <p:cNvSpPr/>
          <p:nvPr/>
        </p:nvSpPr>
        <p:spPr>
          <a:xfrm>
            <a:off x="8318909" y="3495873"/>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29" name="object 77">
            <a:extLst>
              <a:ext uri="{FF2B5EF4-FFF2-40B4-BE49-F238E27FC236}">
                <a16:creationId xmlns:a16="http://schemas.microsoft.com/office/drawing/2014/main" id="{044F6128-2FF0-7941-AC7D-E39807D682F0}"/>
              </a:ext>
            </a:extLst>
          </p:cNvPr>
          <p:cNvSpPr/>
          <p:nvPr/>
        </p:nvSpPr>
        <p:spPr>
          <a:xfrm>
            <a:off x="9249719" y="415309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0" name="object 77">
            <a:extLst>
              <a:ext uri="{FF2B5EF4-FFF2-40B4-BE49-F238E27FC236}">
                <a16:creationId xmlns:a16="http://schemas.microsoft.com/office/drawing/2014/main" id="{C570A25C-C907-8A45-8CBF-23A700CD6C26}"/>
              </a:ext>
            </a:extLst>
          </p:cNvPr>
          <p:cNvSpPr/>
          <p:nvPr/>
        </p:nvSpPr>
        <p:spPr>
          <a:xfrm>
            <a:off x="10615973"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1" name="object 77">
            <a:extLst>
              <a:ext uri="{FF2B5EF4-FFF2-40B4-BE49-F238E27FC236}">
                <a16:creationId xmlns:a16="http://schemas.microsoft.com/office/drawing/2014/main" id="{4E43992C-AE28-F74D-93B3-B021D7C21A2C}"/>
              </a:ext>
            </a:extLst>
          </p:cNvPr>
          <p:cNvSpPr/>
          <p:nvPr/>
        </p:nvSpPr>
        <p:spPr>
          <a:xfrm>
            <a:off x="1039689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2" name="object 77">
            <a:extLst>
              <a:ext uri="{FF2B5EF4-FFF2-40B4-BE49-F238E27FC236}">
                <a16:creationId xmlns:a16="http://schemas.microsoft.com/office/drawing/2014/main" id="{C5CD8422-9005-F249-BC1C-1275842232A1}"/>
              </a:ext>
            </a:extLst>
          </p:cNvPr>
          <p:cNvSpPr/>
          <p:nvPr/>
        </p:nvSpPr>
        <p:spPr>
          <a:xfrm>
            <a:off x="10114261" y="4497305"/>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33" name="object 18">
            <a:extLst>
              <a:ext uri="{FF2B5EF4-FFF2-40B4-BE49-F238E27FC236}">
                <a16:creationId xmlns:a16="http://schemas.microsoft.com/office/drawing/2014/main" id="{C6CAC807-B6BE-AC42-B5F0-4603B90A0E52}"/>
              </a:ext>
            </a:extLst>
          </p:cNvPr>
          <p:cNvSpPr/>
          <p:nvPr/>
        </p:nvSpPr>
        <p:spPr>
          <a:xfrm>
            <a:off x="7138321" y="2842732"/>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4" name="object 19">
            <a:extLst>
              <a:ext uri="{FF2B5EF4-FFF2-40B4-BE49-F238E27FC236}">
                <a16:creationId xmlns:a16="http://schemas.microsoft.com/office/drawing/2014/main" id="{9DB8C162-04A2-0E4C-899E-8598AB003109}"/>
              </a:ext>
            </a:extLst>
          </p:cNvPr>
          <p:cNvSpPr/>
          <p:nvPr/>
        </p:nvSpPr>
        <p:spPr>
          <a:xfrm>
            <a:off x="7138321" y="3404832"/>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5" name="object 20">
            <a:extLst>
              <a:ext uri="{FF2B5EF4-FFF2-40B4-BE49-F238E27FC236}">
                <a16:creationId xmlns:a16="http://schemas.microsoft.com/office/drawing/2014/main" id="{5C9E493F-D102-D849-9980-1AC8BF28EE76}"/>
              </a:ext>
            </a:extLst>
          </p:cNvPr>
          <p:cNvSpPr/>
          <p:nvPr/>
        </p:nvSpPr>
        <p:spPr>
          <a:xfrm>
            <a:off x="7138321" y="3966931"/>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36" name="object 21">
            <a:extLst>
              <a:ext uri="{FF2B5EF4-FFF2-40B4-BE49-F238E27FC236}">
                <a16:creationId xmlns:a16="http://schemas.microsoft.com/office/drawing/2014/main" id="{F76ED913-14C6-D745-B980-67DAF69E1B13}"/>
              </a:ext>
            </a:extLst>
          </p:cNvPr>
          <p:cNvSpPr/>
          <p:nvPr/>
        </p:nvSpPr>
        <p:spPr>
          <a:xfrm>
            <a:off x="7138321" y="4529031"/>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67" name="object 23">
            <a:extLst>
              <a:ext uri="{FF2B5EF4-FFF2-40B4-BE49-F238E27FC236}">
                <a16:creationId xmlns:a16="http://schemas.microsoft.com/office/drawing/2014/main" id="{FA3E988A-C0C6-A849-B011-0E46CF335C0A}"/>
              </a:ext>
            </a:extLst>
          </p:cNvPr>
          <p:cNvSpPr/>
          <p:nvPr/>
        </p:nvSpPr>
        <p:spPr>
          <a:xfrm>
            <a:off x="7138321" y="5091130"/>
            <a:ext cx="81280" cy="0"/>
          </a:xfrm>
          <a:custGeom>
            <a:avLst/>
            <a:gdLst/>
            <a:ahLst/>
            <a:cxnLst/>
            <a:rect l="l" t="t" r="r" b="b"/>
            <a:pathLst>
              <a:path w="81279">
                <a:moveTo>
                  <a:pt x="0" y="0"/>
                </a:moveTo>
                <a:lnTo>
                  <a:pt x="81089" y="0"/>
                </a:lnTo>
              </a:path>
            </a:pathLst>
          </a:custGeom>
          <a:ln w="12700">
            <a:solidFill>
              <a:srgbClr val="231F20"/>
            </a:solidFill>
          </a:ln>
        </p:spPr>
        <p:txBody>
          <a:bodyPr wrap="square" lIns="0" tIns="0" rIns="0" bIns="0" rtlCol="0"/>
          <a:lstStyle/>
          <a:p>
            <a:endParaRPr>
              <a:solidFill>
                <a:schemeClr val="tx1"/>
              </a:solidFill>
            </a:endParaRPr>
          </a:p>
        </p:txBody>
      </p:sp>
      <p:sp>
        <p:nvSpPr>
          <p:cNvPr id="168" name="object 24">
            <a:extLst>
              <a:ext uri="{FF2B5EF4-FFF2-40B4-BE49-F238E27FC236}">
                <a16:creationId xmlns:a16="http://schemas.microsoft.com/office/drawing/2014/main" id="{6A38F52D-CBCE-5047-A0E1-BFA10870CCAC}"/>
              </a:ext>
            </a:extLst>
          </p:cNvPr>
          <p:cNvSpPr/>
          <p:nvPr/>
        </p:nvSpPr>
        <p:spPr>
          <a:xfrm>
            <a:off x="7219225" y="5078099"/>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38" name="object 25">
            <a:extLst>
              <a:ext uri="{FF2B5EF4-FFF2-40B4-BE49-F238E27FC236}">
                <a16:creationId xmlns:a16="http://schemas.microsoft.com/office/drawing/2014/main" id="{752FDEC9-1E2F-2B40-AFFF-2113D8EF19E2}"/>
              </a:ext>
            </a:extLst>
          </p:cNvPr>
          <p:cNvSpPr/>
          <p:nvPr/>
        </p:nvSpPr>
        <p:spPr>
          <a:xfrm>
            <a:off x="7669293"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39" name="object 26">
            <a:extLst>
              <a:ext uri="{FF2B5EF4-FFF2-40B4-BE49-F238E27FC236}">
                <a16:creationId xmlns:a16="http://schemas.microsoft.com/office/drawing/2014/main" id="{2C6952A3-C803-FA4A-A94C-B85373D3C3A8}"/>
              </a:ext>
            </a:extLst>
          </p:cNvPr>
          <p:cNvSpPr/>
          <p:nvPr/>
        </p:nvSpPr>
        <p:spPr>
          <a:xfrm>
            <a:off x="8120147"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0" name="object 27">
            <a:extLst>
              <a:ext uri="{FF2B5EF4-FFF2-40B4-BE49-F238E27FC236}">
                <a16:creationId xmlns:a16="http://schemas.microsoft.com/office/drawing/2014/main" id="{F0F66272-4F3C-B348-B049-53DF85924037}"/>
              </a:ext>
            </a:extLst>
          </p:cNvPr>
          <p:cNvSpPr/>
          <p:nvPr/>
        </p:nvSpPr>
        <p:spPr>
          <a:xfrm>
            <a:off x="8575250"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1" name="object 28">
            <a:extLst>
              <a:ext uri="{FF2B5EF4-FFF2-40B4-BE49-F238E27FC236}">
                <a16:creationId xmlns:a16="http://schemas.microsoft.com/office/drawing/2014/main" id="{0DADFFC5-A80A-414E-9568-94EA70E89D0A}"/>
              </a:ext>
            </a:extLst>
          </p:cNvPr>
          <p:cNvSpPr/>
          <p:nvPr/>
        </p:nvSpPr>
        <p:spPr>
          <a:xfrm>
            <a:off x="9028255"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2" name="object 29">
            <a:extLst>
              <a:ext uri="{FF2B5EF4-FFF2-40B4-BE49-F238E27FC236}">
                <a16:creationId xmlns:a16="http://schemas.microsoft.com/office/drawing/2014/main" id="{8533AF23-846C-B046-A957-7F7C16DFD9F9}"/>
              </a:ext>
            </a:extLst>
          </p:cNvPr>
          <p:cNvSpPr/>
          <p:nvPr/>
        </p:nvSpPr>
        <p:spPr>
          <a:xfrm>
            <a:off x="9474967"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3" name="object 30">
            <a:extLst>
              <a:ext uri="{FF2B5EF4-FFF2-40B4-BE49-F238E27FC236}">
                <a16:creationId xmlns:a16="http://schemas.microsoft.com/office/drawing/2014/main" id="{C1915B0D-1188-EA42-96ED-5E357AC2586C}"/>
              </a:ext>
            </a:extLst>
          </p:cNvPr>
          <p:cNvSpPr/>
          <p:nvPr/>
        </p:nvSpPr>
        <p:spPr>
          <a:xfrm>
            <a:off x="9934264"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4" name="object 31">
            <a:extLst>
              <a:ext uri="{FF2B5EF4-FFF2-40B4-BE49-F238E27FC236}">
                <a16:creationId xmlns:a16="http://schemas.microsoft.com/office/drawing/2014/main" id="{EEEAFD78-FD15-0A41-9F09-E208DB1311D9}"/>
              </a:ext>
            </a:extLst>
          </p:cNvPr>
          <p:cNvSpPr/>
          <p:nvPr/>
        </p:nvSpPr>
        <p:spPr>
          <a:xfrm>
            <a:off x="10385171"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45" name="object 32">
            <a:extLst>
              <a:ext uri="{FF2B5EF4-FFF2-40B4-BE49-F238E27FC236}">
                <a16:creationId xmlns:a16="http://schemas.microsoft.com/office/drawing/2014/main" id="{1F2080F6-40AA-9746-B674-0A584AF857B3}"/>
              </a:ext>
            </a:extLst>
          </p:cNvPr>
          <p:cNvSpPr/>
          <p:nvPr/>
        </p:nvSpPr>
        <p:spPr>
          <a:xfrm>
            <a:off x="10840273" y="5090610"/>
            <a:ext cx="0" cy="81280"/>
          </a:xfrm>
          <a:custGeom>
            <a:avLst/>
            <a:gdLst/>
            <a:ahLst/>
            <a:cxnLst/>
            <a:rect l="l" t="t" r="r" b="b"/>
            <a:pathLst>
              <a:path h="81279">
                <a:moveTo>
                  <a:pt x="0" y="81089"/>
                </a:move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54" name="object 34">
            <a:extLst>
              <a:ext uri="{FF2B5EF4-FFF2-40B4-BE49-F238E27FC236}">
                <a16:creationId xmlns:a16="http://schemas.microsoft.com/office/drawing/2014/main" id="{9F299E3C-583A-AD4D-B7FF-59D7DAD2C41A}"/>
              </a:ext>
            </a:extLst>
          </p:cNvPr>
          <p:cNvSpPr/>
          <p:nvPr/>
        </p:nvSpPr>
        <p:spPr>
          <a:xfrm>
            <a:off x="7125618" y="2271908"/>
            <a:ext cx="4165600" cy="2900045"/>
          </a:xfrm>
          <a:custGeom>
            <a:avLst/>
            <a:gdLst/>
            <a:ahLst/>
            <a:cxnLst/>
            <a:rect l="l" t="t" r="r" b="b"/>
            <a:pathLst>
              <a:path w="4165600" h="2900045">
                <a:moveTo>
                  <a:pt x="4165561" y="2899791"/>
                </a:moveTo>
                <a:lnTo>
                  <a:pt x="4165561" y="2818701"/>
                </a:lnTo>
              </a:path>
              <a:path w="4165600" h="2900045">
                <a:moveTo>
                  <a:pt x="4165561" y="2899791"/>
                </a:moveTo>
                <a:lnTo>
                  <a:pt x="4165561" y="2819222"/>
                </a:lnTo>
                <a:lnTo>
                  <a:pt x="93789" y="2819222"/>
                </a:lnTo>
                <a:lnTo>
                  <a:pt x="93789" y="0"/>
                </a:lnTo>
                <a:lnTo>
                  <a:pt x="0" y="0"/>
                </a:lnTo>
              </a:path>
            </a:pathLst>
          </a:custGeom>
          <a:ln w="12700">
            <a:solidFill>
              <a:srgbClr val="231F20"/>
            </a:solidFill>
          </a:ln>
        </p:spPr>
        <p:txBody>
          <a:bodyPr wrap="square" lIns="0" tIns="0" rIns="0" bIns="0" rtlCol="0"/>
          <a:lstStyle/>
          <a:p>
            <a:endParaRPr>
              <a:solidFill>
                <a:schemeClr val="tx1"/>
              </a:solidFill>
            </a:endParaRPr>
          </a:p>
        </p:txBody>
      </p:sp>
      <p:sp>
        <p:nvSpPr>
          <p:cNvPr id="155" name="object 35">
            <a:extLst>
              <a:ext uri="{FF2B5EF4-FFF2-40B4-BE49-F238E27FC236}">
                <a16:creationId xmlns:a16="http://schemas.microsoft.com/office/drawing/2014/main" id="{C2A11757-9912-BA4F-BB3E-EBAA74B2822C}"/>
              </a:ext>
            </a:extLst>
          </p:cNvPr>
          <p:cNvSpPr/>
          <p:nvPr/>
        </p:nvSpPr>
        <p:spPr>
          <a:xfrm>
            <a:off x="7429456" y="2475541"/>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56" name="object 36">
            <a:extLst>
              <a:ext uri="{FF2B5EF4-FFF2-40B4-BE49-F238E27FC236}">
                <a16:creationId xmlns:a16="http://schemas.microsoft.com/office/drawing/2014/main" id="{CE5D2D6E-8FED-7C45-8E79-7E52E129034B}"/>
              </a:ext>
            </a:extLst>
          </p:cNvPr>
          <p:cNvSpPr/>
          <p:nvPr/>
        </p:nvSpPr>
        <p:spPr>
          <a:xfrm>
            <a:off x="7398521" y="2506475"/>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57" name="object 37">
            <a:extLst>
              <a:ext uri="{FF2B5EF4-FFF2-40B4-BE49-F238E27FC236}">
                <a16:creationId xmlns:a16="http://schemas.microsoft.com/office/drawing/2014/main" id="{7AB005A7-BE3D-D941-83D8-73544CC386CA}"/>
              </a:ext>
            </a:extLst>
          </p:cNvPr>
          <p:cNvSpPr/>
          <p:nvPr/>
        </p:nvSpPr>
        <p:spPr>
          <a:xfrm>
            <a:off x="7240703" y="2253233"/>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58" name="object 38">
            <a:extLst>
              <a:ext uri="{FF2B5EF4-FFF2-40B4-BE49-F238E27FC236}">
                <a16:creationId xmlns:a16="http://schemas.microsoft.com/office/drawing/2014/main" id="{4F1B1394-A96E-C944-9D83-682E3682E5C4}"/>
              </a:ext>
            </a:extLst>
          </p:cNvPr>
          <p:cNvSpPr/>
          <p:nvPr/>
        </p:nvSpPr>
        <p:spPr>
          <a:xfrm>
            <a:off x="7209770" y="2284167"/>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59" name="object 39">
            <a:extLst>
              <a:ext uri="{FF2B5EF4-FFF2-40B4-BE49-F238E27FC236}">
                <a16:creationId xmlns:a16="http://schemas.microsoft.com/office/drawing/2014/main" id="{1EF31B50-EB49-654E-AC66-9FABA9B19608}"/>
              </a:ext>
            </a:extLst>
          </p:cNvPr>
          <p:cNvSpPr/>
          <p:nvPr/>
        </p:nvSpPr>
        <p:spPr>
          <a:xfrm>
            <a:off x="7219414" y="2247640"/>
            <a:ext cx="0" cy="62230"/>
          </a:xfrm>
          <a:custGeom>
            <a:avLst/>
            <a:gdLst/>
            <a:ahLst/>
            <a:cxnLst/>
            <a:rect l="l" t="t" r="r" b="b"/>
            <a:pathLst>
              <a:path h="62230">
                <a:moveTo>
                  <a:pt x="0" y="0"/>
                </a:moveTo>
                <a:lnTo>
                  <a:pt x="0" y="61874"/>
                </a:lnTo>
              </a:path>
            </a:pathLst>
          </a:custGeom>
          <a:ln w="12700">
            <a:solidFill>
              <a:srgbClr val="F3702A"/>
            </a:solidFill>
          </a:ln>
        </p:spPr>
        <p:txBody>
          <a:bodyPr wrap="square" lIns="0" tIns="0" rIns="0" bIns="0" rtlCol="0"/>
          <a:lstStyle/>
          <a:p>
            <a:endParaRPr>
              <a:solidFill>
                <a:schemeClr val="tx1"/>
              </a:solidFill>
            </a:endParaRPr>
          </a:p>
        </p:txBody>
      </p:sp>
      <p:sp>
        <p:nvSpPr>
          <p:cNvPr id="160" name="object 40">
            <a:extLst>
              <a:ext uri="{FF2B5EF4-FFF2-40B4-BE49-F238E27FC236}">
                <a16:creationId xmlns:a16="http://schemas.microsoft.com/office/drawing/2014/main" id="{ECDCE61F-E72F-4D48-8155-408AF927202B}"/>
              </a:ext>
            </a:extLst>
          </p:cNvPr>
          <p:cNvSpPr/>
          <p:nvPr/>
        </p:nvSpPr>
        <p:spPr>
          <a:xfrm>
            <a:off x="7188479" y="2278574"/>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61" name="object 41">
            <a:extLst>
              <a:ext uri="{FF2B5EF4-FFF2-40B4-BE49-F238E27FC236}">
                <a16:creationId xmlns:a16="http://schemas.microsoft.com/office/drawing/2014/main" id="{AB699769-B7EF-8C49-8927-C3B38EAF5934}"/>
              </a:ext>
            </a:extLst>
          </p:cNvPr>
          <p:cNvSpPr/>
          <p:nvPr/>
        </p:nvSpPr>
        <p:spPr>
          <a:xfrm>
            <a:off x="7669940" y="2999852"/>
            <a:ext cx="0" cy="62230"/>
          </a:xfrm>
          <a:custGeom>
            <a:avLst/>
            <a:gdLst/>
            <a:ahLst/>
            <a:cxnLst/>
            <a:rect l="l" t="t" r="r" b="b"/>
            <a:pathLst>
              <a:path h="62230">
                <a:moveTo>
                  <a:pt x="0" y="0"/>
                </a:moveTo>
                <a:lnTo>
                  <a:pt x="0" y="61874"/>
                </a:lnTo>
              </a:path>
            </a:pathLst>
          </a:custGeom>
          <a:ln w="12700">
            <a:solidFill>
              <a:srgbClr val="F3702A"/>
            </a:solidFill>
          </a:ln>
        </p:spPr>
        <p:txBody>
          <a:bodyPr wrap="square" lIns="0" tIns="0" rIns="0" bIns="0" rtlCol="0"/>
          <a:lstStyle/>
          <a:p>
            <a:endParaRPr>
              <a:solidFill>
                <a:schemeClr val="tx1"/>
              </a:solidFill>
            </a:endParaRPr>
          </a:p>
        </p:txBody>
      </p:sp>
      <p:sp>
        <p:nvSpPr>
          <p:cNvPr id="162" name="object 42">
            <a:extLst>
              <a:ext uri="{FF2B5EF4-FFF2-40B4-BE49-F238E27FC236}">
                <a16:creationId xmlns:a16="http://schemas.microsoft.com/office/drawing/2014/main" id="{2CEBD9F6-20DE-474D-BA4D-689F2226CF5E}"/>
              </a:ext>
            </a:extLst>
          </p:cNvPr>
          <p:cNvSpPr/>
          <p:nvPr/>
        </p:nvSpPr>
        <p:spPr>
          <a:xfrm>
            <a:off x="7639006" y="3030785"/>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63" name="object 43">
            <a:extLst>
              <a:ext uri="{FF2B5EF4-FFF2-40B4-BE49-F238E27FC236}">
                <a16:creationId xmlns:a16="http://schemas.microsoft.com/office/drawing/2014/main" id="{BD510B6B-B211-634A-B5B0-2C76A05F1AF3}"/>
              </a:ext>
            </a:extLst>
          </p:cNvPr>
          <p:cNvSpPr/>
          <p:nvPr/>
        </p:nvSpPr>
        <p:spPr>
          <a:xfrm>
            <a:off x="7752431" y="3254317"/>
            <a:ext cx="0" cy="62230"/>
          </a:xfrm>
          <a:custGeom>
            <a:avLst/>
            <a:gdLst/>
            <a:ahLst/>
            <a:cxnLst/>
            <a:rect l="l" t="t" r="r" b="b"/>
            <a:pathLst>
              <a:path h="62230">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64" name="object 44">
            <a:extLst>
              <a:ext uri="{FF2B5EF4-FFF2-40B4-BE49-F238E27FC236}">
                <a16:creationId xmlns:a16="http://schemas.microsoft.com/office/drawing/2014/main" id="{3D1B3BC5-F5C0-2E4F-9CD8-D55CC27DC6B4}"/>
              </a:ext>
            </a:extLst>
          </p:cNvPr>
          <p:cNvSpPr/>
          <p:nvPr/>
        </p:nvSpPr>
        <p:spPr>
          <a:xfrm>
            <a:off x="7721497" y="3285251"/>
            <a:ext cx="62230" cy="0"/>
          </a:xfrm>
          <a:custGeom>
            <a:avLst/>
            <a:gdLst/>
            <a:ahLst/>
            <a:cxnLst/>
            <a:rect l="l" t="t" r="r" b="b"/>
            <a:pathLst>
              <a:path w="62229">
                <a:moveTo>
                  <a:pt x="0" y="0"/>
                </a:moveTo>
                <a:lnTo>
                  <a:pt x="61874" y="0"/>
                </a:lnTo>
              </a:path>
            </a:pathLst>
          </a:custGeom>
          <a:ln w="12700">
            <a:solidFill>
              <a:schemeClr val="accent1"/>
            </a:solidFill>
          </a:ln>
        </p:spPr>
        <p:txBody>
          <a:bodyPr wrap="square" lIns="0" tIns="0" rIns="0" bIns="0" rtlCol="0"/>
          <a:lstStyle/>
          <a:p>
            <a:endParaRPr>
              <a:solidFill>
                <a:schemeClr val="tx1"/>
              </a:solidFill>
            </a:endParaRPr>
          </a:p>
        </p:txBody>
      </p:sp>
      <p:sp>
        <p:nvSpPr>
          <p:cNvPr id="165" name="object 45">
            <a:extLst>
              <a:ext uri="{FF2B5EF4-FFF2-40B4-BE49-F238E27FC236}">
                <a16:creationId xmlns:a16="http://schemas.microsoft.com/office/drawing/2014/main" id="{8BE10699-0910-3A4A-9F1A-B37C0016CF06}"/>
              </a:ext>
            </a:extLst>
          </p:cNvPr>
          <p:cNvSpPr/>
          <p:nvPr/>
        </p:nvSpPr>
        <p:spPr>
          <a:xfrm>
            <a:off x="10920666" y="5011108"/>
            <a:ext cx="0" cy="62230"/>
          </a:xfrm>
          <a:custGeom>
            <a:avLst/>
            <a:gdLst/>
            <a:ahLst/>
            <a:cxnLst/>
            <a:rect l="l" t="t" r="r" b="b"/>
            <a:pathLst>
              <a:path h="62229">
                <a:moveTo>
                  <a:pt x="0" y="0"/>
                </a:moveTo>
                <a:lnTo>
                  <a:pt x="0" y="61874"/>
                </a:lnTo>
              </a:path>
            </a:pathLst>
          </a:custGeom>
          <a:ln w="12700">
            <a:solidFill>
              <a:schemeClr val="accent1"/>
            </a:solidFill>
          </a:ln>
        </p:spPr>
        <p:txBody>
          <a:bodyPr wrap="square" lIns="0" tIns="0" rIns="0" bIns="0" rtlCol="0"/>
          <a:lstStyle/>
          <a:p>
            <a:endParaRPr>
              <a:solidFill>
                <a:schemeClr val="tx1"/>
              </a:solidFill>
            </a:endParaRPr>
          </a:p>
        </p:txBody>
      </p:sp>
      <p:sp>
        <p:nvSpPr>
          <p:cNvPr id="166" name="object 46">
            <a:extLst>
              <a:ext uri="{FF2B5EF4-FFF2-40B4-BE49-F238E27FC236}">
                <a16:creationId xmlns:a16="http://schemas.microsoft.com/office/drawing/2014/main" id="{3766DC2C-24CB-4547-BC97-6E032D800261}"/>
              </a:ext>
            </a:extLst>
          </p:cNvPr>
          <p:cNvSpPr/>
          <p:nvPr/>
        </p:nvSpPr>
        <p:spPr>
          <a:xfrm>
            <a:off x="10889733" y="5042042"/>
            <a:ext cx="62230" cy="0"/>
          </a:xfrm>
          <a:custGeom>
            <a:avLst/>
            <a:gdLst/>
            <a:ahLst/>
            <a:cxnLst/>
            <a:rect l="l" t="t" r="r" b="b"/>
            <a:pathLst>
              <a:path w="62229">
                <a:moveTo>
                  <a:pt x="0" y="0"/>
                </a:moveTo>
                <a:lnTo>
                  <a:pt x="61874" y="0"/>
                </a:lnTo>
              </a:path>
            </a:pathLst>
          </a:custGeom>
          <a:ln w="12700">
            <a:solidFill>
              <a:srgbClr val="F3702A"/>
            </a:solidFill>
          </a:ln>
        </p:spPr>
        <p:txBody>
          <a:bodyPr wrap="square" lIns="0" tIns="0" rIns="0" bIns="0" rtlCol="0"/>
          <a:lstStyle/>
          <a:p>
            <a:endParaRPr>
              <a:solidFill>
                <a:schemeClr val="tx1"/>
              </a:solidFill>
            </a:endParaRPr>
          </a:p>
        </p:txBody>
      </p:sp>
      <p:sp>
        <p:nvSpPr>
          <p:cNvPr id="152" name="object 148">
            <a:extLst>
              <a:ext uri="{FF2B5EF4-FFF2-40B4-BE49-F238E27FC236}">
                <a16:creationId xmlns:a16="http://schemas.microsoft.com/office/drawing/2014/main" id="{56262D65-975B-D545-861C-0C4B61600B24}"/>
              </a:ext>
            </a:extLst>
          </p:cNvPr>
          <p:cNvSpPr/>
          <p:nvPr/>
        </p:nvSpPr>
        <p:spPr>
          <a:xfrm>
            <a:off x="7296630" y="2319122"/>
            <a:ext cx="3663315" cy="2723515"/>
          </a:xfrm>
          <a:custGeom>
            <a:avLst/>
            <a:gdLst/>
            <a:ahLst/>
            <a:cxnLst/>
            <a:rect l="l" t="t" r="r" b="b"/>
            <a:pathLst>
              <a:path w="3663315" h="2723515">
                <a:moveTo>
                  <a:pt x="0" y="0"/>
                </a:moveTo>
                <a:lnTo>
                  <a:pt x="53136" y="0"/>
                </a:lnTo>
                <a:lnTo>
                  <a:pt x="53136" y="70612"/>
                </a:lnTo>
                <a:lnTo>
                  <a:pt x="65709" y="70612"/>
                </a:lnTo>
                <a:lnTo>
                  <a:pt x="65709" y="105562"/>
                </a:lnTo>
                <a:lnTo>
                  <a:pt x="99974" y="105562"/>
                </a:lnTo>
                <a:lnTo>
                  <a:pt x="99974" y="187350"/>
                </a:lnTo>
                <a:lnTo>
                  <a:pt x="132829" y="187350"/>
                </a:lnTo>
                <a:lnTo>
                  <a:pt x="132829" y="268452"/>
                </a:lnTo>
                <a:lnTo>
                  <a:pt x="171970" y="268452"/>
                </a:lnTo>
                <a:lnTo>
                  <a:pt x="171970" y="308991"/>
                </a:lnTo>
                <a:lnTo>
                  <a:pt x="183857" y="308991"/>
                </a:lnTo>
                <a:lnTo>
                  <a:pt x="183857" y="404063"/>
                </a:lnTo>
                <a:lnTo>
                  <a:pt x="192951" y="404063"/>
                </a:lnTo>
                <a:lnTo>
                  <a:pt x="192951" y="439724"/>
                </a:lnTo>
                <a:lnTo>
                  <a:pt x="200634" y="439724"/>
                </a:lnTo>
                <a:lnTo>
                  <a:pt x="200634" y="461391"/>
                </a:lnTo>
                <a:lnTo>
                  <a:pt x="321576" y="461391"/>
                </a:lnTo>
                <a:lnTo>
                  <a:pt x="321576" y="504215"/>
                </a:lnTo>
                <a:lnTo>
                  <a:pt x="332066" y="504215"/>
                </a:lnTo>
                <a:lnTo>
                  <a:pt x="332066" y="569747"/>
                </a:lnTo>
                <a:lnTo>
                  <a:pt x="339051" y="569747"/>
                </a:lnTo>
                <a:lnTo>
                  <a:pt x="339051" y="657834"/>
                </a:lnTo>
                <a:lnTo>
                  <a:pt x="360032" y="657834"/>
                </a:lnTo>
                <a:lnTo>
                  <a:pt x="360032" y="684403"/>
                </a:lnTo>
                <a:lnTo>
                  <a:pt x="371208" y="684403"/>
                </a:lnTo>
                <a:lnTo>
                  <a:pt x="371208" y="749414"/>
                </a:lnTo>
                <a:lnTo>
                  <a:pt x="388683" y="749414"/>
                </a:lnTo>
                <a:lnTo>
                  <a:pt x="388683" y="769683"/>
                </a:lnTo>
                <a:lnTo>
                  <a:pt x="400570" y="769683"/>
                </a:lnTo>
                <a:lnTo>
                  <a:pt x="400570" y="804646"/>
                </a:lnTo>
                <a:lnTo>
                  <a:pt x="414553" y="804646"/>
                </a:lnTo>
                <a:lnTo>
                  <a:pt x="414553" y="847991"/>
                </a:lnTo>
                <a:lnTo>
                  <a:pt x="443217" y="847991"/>
                </a:lnTo>
                <a:lnTo>
                  <a:pt x="443217" y="887133"/>
                </a:lnTo>
                <a:lnTo>
                  <a:pt x="451612" y="887133"/>
                </a:lnTo>
                <a:lnTo>
                  <a:pt x="451612" y="994791"/>
                </a:lnTo>
                <a:lnTo>
                  <a:pt x="462089" y="994791"/>
                </a:lnTo>
                <a:lnTo>
                  <a:pt x="462089" y="1005281"/>
                </a:lnTo>
                <a:lnTo>
                  <a:pt x="482371" y="1005281"/>
                </a:lnTo>
                <a:lnTo>
                  <a:pt x="482371" y="1030439"/>
                </a:lnTo>
                <a:lnTo>
                  <a:pt x="495642" y="1030439"/>
                </a:lnTo>
                <a:lnTo>
                  <a:pt x="495642" y="1091260"/>
                </a:lnTo>
                <a:lnTo>
                  <a:pt x="501942" y="1091260"/>
                </a:lnTo>
                <a:lnTo>
                  <a:pt x="501942" y="1167460"/>
                </a:lnTo>
                <a:lnTo>
                  <a:pt x="509625" y="1167460"/>
                </a:lnTo>
                <a:lnTo>
                  <a:pt x="509625" y="1205915"/>
                </a:lnTo>
                <a:lnTo>
                  <a:pt x="529209" y="1205915"/>
                </a:lnTo>
                <a:lnTo>
                  <a:pt x="529209" y="1240167"/>
                </a:lnTo>
                <a:lnTo>
                  <a:pt x="544588" y="1240167"/>
                </a:lnTo>
                <a:lnTo>
                  <a:pt x="544588" y="1279321"/>
                </a:lnTo>
                <a:lnTo>
                  <a:pt x="564159" y="1279321"/>
                </a:lnTo>
                <a:lnTo>
                  <a:pt x="564159" y="1325460"/>
                </a:lnTo>
                <a:lnTo>
                  <a:pt x="576745" y="1325460"/>
                </a:lnTo>
                <a:lnTo>
                  <a:pt x="576745" y="1356220"/>
                </a:lnTo>
                <a:lnTo>
                  <a:pt x="587222" y="1356220"/>
                </a:lnTo>
                <a:lnTo>
                  <a:pt x="587222" y="1432420"/>
                </a:lnTo>
                <a:lnTo>
                  <a:pt x="596315" y="1432420"/>
                </a:lnTo>
                <a:lnTo>
                  <a:pt x="596315" y="1484845"/>
                </a:lnTo>
                <a:lnTo>
                  <a:pt x="623582" y="1484845"/>
                </a:lnTo>
                <a:lnTo>
                  <a:pt x="623582" y="1564538"/>
                </a:lnTo>
                <a:lnTo>
                  <a:pt x="631266" y="1564538"/>
                </a:lnTo>
                <a:lnTo>
                  <a:pt x="631266" y="1605788"/>
                </a:lnTo>
                <a:lnTo>
                  <a:pt x="661327" y="1605788"/>
                </a:lnTo>
                <a:lnTo>
                  <a:pt x="661327" y="1644243"/>
                </a:lnTo>
                <a:lnTo>
                  <a:pt x="685800" y="1644243"/>
                </a:lnTo>
                <a:lnTo>
                  <a:pt x="685800" y="1684782"/>
                </a:lnTo>
                <a:lnTo>
                  <a:pt x="726351" y="1684782"/>
                </a:lnTo>
                <a:lnTo>
                  <a:pt x="726351" y="1723936"/>
                </a:lnTo>
                <a:lnTo>
                  <a:pt x="816521" y="1723936"/>
                </a:lnTo>
                <a:lnTo>
                  <a:pt x="816521" y="1785454"/>
                </a:lnTo>
                <a:lnTo>
                  <a:pt x="823518" y="1785454"/>
                </a:lnTo>
                <a:lnTo>
                  <a:pt x="823518" y="1844179"/>
                </a:lnTo>
                <a:lnTo>
                  <a:pt x="862660" y="1844179"/>
                </a:lnTo>
                <a:lnTo>
                  <a:pt x="862660" y="1907095"/>
                </a:lnTo>
                <a:lnTo>
                  <a:pt x="874547" y="1907095"/>
                </a:lnTo>
                <a:lnTo>
                  <a:pt x="874547" y="1963724"/>
                </a:lnTo>
                <a:lnTo>
                  <a:pt x="945857" y="1963724"/>
                </a:lnTo>
                <a:lnTo>
                  <a:pt x="945857" y="2000770"/>
                </a:lnTo>
                <a:lnTo>
                  <a:pt x="1060500" y="2000770"/>
                </a:lnTo>
                <a:lnTo>
                  <a:pt x="1060500" y="2025942"/>
                </a:lnTo>
                <a:lnTo>
                  <a:pt x="1082179" y="2025942"/>
                </a:lnTo>
                <a:lnTo>
                  <a:pt x="1082179" y="2086762"/>
                </a:lnTo>
                <a:lnTo>
                  <a:pt x="1101051" y="2086762"/>
                </a:lnTo>
                <a:lnTo>
                  <a:pt x="1101051" y="2124506"/>
                </a:lnTo>
                <a:lnTo>
                  <a:pt x="1219200" y="2124506"/>
                </a:lnTo>
                <a:lnTo>
                  <a:pt x="1219200" y="2164359"/>
                </a:lnTo>
                <a:lnTo>
                  <a:pt x="1252054" y="2164359"/>
                </a:lnTo>
                <a:lnTo>
                  <a:pt x="1252054" y="2203500"/>
                </a:lnTo>
                <a:lnTo>
                  <a:pt x="1280718" y="2203500"/>
                </a:lnTo>
                <a:lnTo>
                  <a:pt x="1280718" y="2243353"/>
                </a:lnTo>
                <a:lnTo>
                  <a:pt x="1331747" y="2243353"/>
                </a:lnTo>
                <a:lnTo>
                  <a:pt x="1331747" y="2287397"/>
                </a:lnTo>
                <a:lnTo>
                  <a:pt x="1361808" y="2287397"/>
                </a:lnTo>
                <a:lnTo>
                  <a:pt x="1361808" y="2325839"/>
                </a:lnTo>
                <a:lnTo>
                  <a:pt x="1638642" y="2325839"/>
                </a:lnTo>
                <a:lnTo>
                  <a:pt x="1638642" y="2343315"/>
                </a:lnTo>
                <a:lnTo>
                  <a:pt x="1646339" y="2343315"/>
                </a:lnTo>
                <a:lnTo>
                  <a:pt x="1646339" y="2402738"/>
                </a:lnTo>
                <a:lnTo>
                  <a:pt x="1689684" y="2402738"/>
                </a:lnTo>
                <a:lnTo>
                  <a:pt x="1689684" y="2448877"/>
                </a:lnTo>
                <a:lnTo>
                  <a:pt x="1717636" y="2448877"/>
                </a:lnTo>
                <a:lnTo>
                  <a:pt x="1717636" y="2485237"/>
                </a:lnTo>
                <a:lnTo>
                  <a:pt x="2011260" y="2485237"/>
                </a:lnTo>
                <a:lnTo>
                  <a:pt x="2011260" y="2527173"/>
                </a:lnTo>
                <a:lnTo>
                  <a:pt x="2162263" y="2527173"/>
                </a:lnTo>
                <a:lnTo>
                  <a:pt x="2162263" y="2568422"/>
                </a:lnTo>
                <a:lnTo>
                  <a:pt x="2172042" y="2568422"/>
                </a:lnTo>
                <a:lnTo>
                  <a:pt x="2172042" y="2608973"/>
                </a:lnTo>
                <a:lnTo>
                  <a:pt x="2304872" y="2608973"/>
                </a:lnTo>
                <a:lnTo>
                  <a:pt x="2304872" y="2646718"/>
                </a:lnTo>
                <a:lnTo>
                  <a:pt x="2726410" y="2646718"/>
                </a:lnTo>
                <a:lnTo>
                  <a:pt x="2726410" y="2687269"/>
                </a:lnTo>
                <a:lnTo>
                  <a:pt x="3447872" y="2687269"/>
                </a:lnTo>
                <a:lnTo>
                  <a:pt x="3447872" y="2722918"/>
                </a:lnTo>
                <a:lnTo>
                  <a:pt x="3663188" y="2722918"/>
                </a:lnTo>
              </a:path>
            </a:pathLst>
          </a:custGeom>
          <a:ln w="15875">
            <a:solidFill>
              <a:schemeClr val="accent1"/>
            </a:solidFill>
          </a:ln>
        </p:spPr>
        <p:txBody>
          <a:bodyPr wrap="square" lIns="0" tIns="0" rIns="0" bIns="0" rtlCol="0"/>
          <a:lstStyle/>
          <a:p>
            <a:endParaRPr dirty="0">
              <a:solidFill>
                <a:schemeClr val="tx1"/>
              </a:solidFill>
            </a:endParaRPr>
          </a:p>
        </p:txBody>
      </p:sp>
      <p:sp>
        <p:nvSpPr>
          <p:cNvPr id="153" name="object 149">
            <a:extLst>
              <a:ext uri="{FF2B5EF4-FFF2-40B4-BE49-F238E27FC236}">
                <a16:creationId xmlns:a16="http://schemas.microsoft.com/office/drawing/2014/main" id="{5350D438-F45A-734C-8000-9ED58A7D06DD}"/>
              </a:ext>
            </a:extLst>
          </p:cNvPr>
          <p:cNvSpPr/>
          <p:nvPr/>
        </p:nvSpPr>
        <p:spPr>
          <a:xfrm>
            <a:off x="7219414" y="2284167"/>
            <a:ext cx="3806190" cy="2467610"/>
          </a:xfrm>
          <a:custGeom>
            <a:avLst/>
            <a:gdLst/>
            <a:ahLst/>
            <a:cxnLst/>
            <a:rect l="l" t="t" r="r" b="b"/>
            <a:pathLst>
              <a:path w="3806190" h="2467610">
                <a:moveTo>
                  <a:pt x="0" y="0"/>
                </a:moveTo>
                <a:lnTo>
                  <a:pt x="21285" y="0"/>
                </a:lnTo>
                <a:lnTo>
                  <a:pt x="21285" y="34950"/>
                </a:lnTo>
                <a:lnTo>
                  <a:pt x="47853" y="34950"/>
                </a:lnTo>
                <a:lnTo>
                  <a:pt x="47853" y="74104"/>
                </a:lnTo>
                <a:lnTo>
                  <a:pt x="105181" y="74104"/>
                </a:lnTo>
                <a:lnTo>
                  <a:pt x="105181" y="116052"/>
                </a:lnTo>
                <a:lnTo>
                  <a:pt x="119164" y="116052"/>
                </a:lnTo>
                <a:lnTo>
                  <a:pt x="119164" y="191020"/>
                </a:lnTo>
                <a:lnTo>
                  <a:pt x="191516" y="191020"/>
                </a:lnTo>
                <a:lnTo>
                  <a:pt x="191516" y="271246"/>
                </a:lnTo>
                <a:lnTo>
                  <a:pt x="291655" y="271246"/>
                </a:lnTo>
                <a:lnTo>
                  <a:pt x="291655" y="344652"/>
                </a:lnTo>
                <a:lnTo>
                  <a:pt x="312102" y="344652"/>
                </a:lnTo>
                <a:lnTo>
                  <a:pt x="312102" y="380822"/>
                </a:lnTo>
                <a:lnTo>
                  <a:pt x="331508" y="380822"/>
                </a:lnTo>
                <a:lnTo>
                  <a:pt x="331508" y="420674"/>
                </a:lnTo>
                <a:lnTo>
                  <a:pt x="364020" y="420674"/>
                </a:lnTo>
                <a:lnTo>
                  <a:pt x="364020" y="504037"/>
                </a:lnTo>
                <a:lnTo>
                  <a:pt x="397040" y="504037"/>
                </a:lnTo>
                <a:lnTo>
                  <a:pt x="397040" y="539165"/>
                </a:lnTo>
                <a:lnTo>
                  <a:pt x="464680" y="539165"/>
                </a:lnTo>
                <a:lnTo>
                  <a:pt x="464680" y="578485"/>
                </a:lnTo>
                <a:lnTo>
                  <a:pt x="510298" y="578485"/>
                </a:lnTo>
                <a:lnTo>
                  <a:pt x="510298" y="650849"/>
                </a:lnTo>
                <a:lnTo>
                  <a:pt x="556958" y="650849"/>
                </a:lnTo>
                <a:lnTo>
                  <a:pt x="556958" y="689648"/>
                </a:lnTo>
                <a:lnTo>
                  <a:pt x="597331" y="689648"/>
                </a:lnTo>
                <a:lnTo>
                  <a:pt x="597331" y="730021"/>
                </a:lnTo>
                <a:lnTo>
                  <a:pt x="689089" y="730021"/>
                </a:lnTo>
                <a:lnTo>
                  <a:pt x="689089" y="767245"/>
                </a:lnTo>
                <a:lnTo>
                  <a:pt x="710577" y="767245"/>
                </a:lnTo>
                <a:lnTo>
                  <a:pt x="710577" y="803414"/>
                </a:lnTo>
                <a:lnTo>
                  <a:pt x="741514" y="803414"/>
                </a:lnTo>
                <a:lnTo>
                  <a:pt x="741514" y="847991"/>
                </a:lnTo>
                <a:lnTo>
                  <a:pt x="762495" y="847991"/>
                </a:lnTo>
                <a:lnTo>
                  <a:pt x="762495" y="881545"/>
                </a:lnTo>
                <a:lnTo>
                  <a:pt x="811250" y="881545"/>
                </a:lnTo>
                <a:lnTo>
                  <a:pt x="811250" y="922959"/>
                </a:lnTo>
                <a:lnTo>
                  <a:pt x="832218" y="922959"/>
                </a:lnTo>
                <a:lnTo>
                  <a:pt x="832218" y="959662"/>
                </a:lnTo>
                <a:lnTo>
                  <a:pt x="888847" y="959662"/>
                </a:lnTo>
                <a:lnTo>
                  <a:pt x="888847" y="1038313"/>
                </a:lnTo>
                <a:lnTo>
                  <a:pt x="918730" y="1038313"/>
                </a:lnTo>
                <a:lnTo>
                  <a:pt x="918730" y="1116431"/>
                </a:lnTo>
                <a:lnTo>
                  <a:pt x="1067117" y="1116431"/>
                </a:lnTo>
                <a:lnTo>
                  <a:pt x="1067117" y="1157859"/>
                </a:lnTo>
                <a:lnTo>
                  <a:pt x="1085469" y="1157859"/>
                </a:lnTo>
                <a:lnTo>
                  <a:pt x="1085469" y="1195603"/>
                </a:lnTo>
                <a:lnTo>
                  <a:pt x="1109065" y="1195603"/>
                </a:lnTo>
                <a:lnTo>
                  <a:pt x="1109065" y="1234401"/>
                </a:lnTo>
                <a:lnTo>
                  <a:pt x="1187183" y="1234401"/>
                </a:lnTo>
                <a:lnTo>
                  <a:pt x="1187183" y="1276350"/>
                </a:lnTo>
                <a:lnTo>
                  <a:pt x="1256385" y="1276350"/>
                </a:lnTo>
                <a:lnTo>
                  <a:pt x="1256385" y="1320914"/>
                </a:lnTo>
                <a:lnTo>
                  <a:pt x="1264780" y="1320914"/>
                </a:lnTo>
                <a:lnTo>
                  <a:pt x="1264780" y="1360766"/>
                </a:lnTo>
                <a:lnTo>
                  <a:pt x="1276311" y="1360766"/>
                </a:lnTo>
                <a:lnTo>
                  <a:pt x="1276311" y="1401660"/>
                </a:lnTo>
                <a:lnTo>
                  <a:pt x="1364919" y="1401660"/>
                </a:lnTo>
                <a:lnTo>
                  <a:pt x="1364919" y="1443075"/>
                </a:lnTo>
                <a:lnTo>
                  <a:pt x="1400581" y="1443075"/>
                </a:lnTo>
                <a:lnTo>
                  <a:pt x="1400581" y="1481874"/>
                </a:lnTo>
                <a:lnTo>
                  <a:pt x="1425740" y="1481874"/>
                </a:lnTo>
                <a:lnTo>
                  <a:pt x="1425740" y="1523822"/>
                </a:lnTo>
                <a:lnTo>
                  <a:pt x="1445666" y="1523822"/>
                </a:lnTo>
                <a:lnTo>
                  <a:pt x="1445666" y="1566291"/>
                </a:lnTo>
                <a:lnTo>
                  <a:pt x="1534795" y="1566291"/>
                </a:lnTo>
                <a:lnTo>
                  <a:pt x="1534795" y="1607185"/>
                </a:lnTo>
                <a:lnTo>
                  <a:pt x="1581988" y="1607185"/>
                </a:lnTo>
                <a:lnTo>
                  <a:pt x="1581988" y="1649653"/>
                </a:lnTo>
                <a:lnTo>
                  <a:pt x="1643329" y="1649653"/>
                </a:lnTo>
                <a:lnTo>
                  <a:pt x="1643329" y="1690027"/>
                </a:lnTo>
                <a:lnTo>
                  <a:pt x="1719364" y="1690027"/>
                </a:lnTo>
                <a:lnTo>
                  <a:pt x="1719364" y="1732495"/>
                </a:lnTo>
                <a:lnTo>
                  <a:pt x="1869833" y="1732495"/>
                </a:lnTo>
                <a:lnTo>
                  <a:pt x="1869833" y="1770252"/>
                </a:lnTo>
                <a:lnTo>
                  <a:pt x="1900770" y="1770252"/>
                </a:lnTo>
                <a:lnTo>
                  <a:pt x="1900770" y="1812721"/>
                </a:lnTo>
                <a:lnTo>
                  <a:pt x="1993049" y="1812721"/>
                </a:lnTo>
                <a:lnTo>
                  <a:pt x="1993049" y="1854136"/>
                </a:lnTo>
                <a:lnTo>
                  <a:pt x="2017687" y="1854136"/>
                </a:lnTo>
                <a:lnTo>
                  <a:pt x="2017687" y="1892414"/>
                </a:lnTo>
                <a:lnTo>
                  <a:pt x="2060155" y="1892414"/>
                </a:lnTo>
                <a:lnTo>
                  <a:pt x="2060155" y="1938032"/>
                </a:lnTo>
                <a:lnTo>
                  <a:pt x="2122030" y="1938032"/>
                </a:lnTo>
                <a:lnTo>
                  <a:pt x="2122030" y="1982597"/>
                </a:lnTo>
                <a:lnTo>
                  <a:pt x="2182329" y="1982597"/>
                </a:lnTo>
                <a:lnTo>
                  <a:pt x="2182329" y="2025586"/>
                </a:lnTo>
                <a:lnTo>
                  <a:pt x="2260968" y="2025586"/>
                </a:lnTo>
                <a:lnTo>
                  <a:pt x="2260968" y="2067534"/>
                </a:lnTo>
                <a:lnTo>
                  <a:pt x="2459164" y="2067534"/>
                </a:lnTo>
                <a:lnTo>
                  <a:pt x="2459164" y="2111578"/>
                </a:lnTo>
                <a:lnTo>
                  <a:pt x="2511590" y="2111578"/>
                </a:lnTo>
                <a:lnTo>
                  <a:pt x="2511590" y="2155088"/>
                </a:lnTo>
                <a:lnTo>
                  <a:pt x="2549347" y="2155088"/>
                </a:lnTo>
                <a:lnTo>
                  <a:pt x="2549347" y="2197036"/>
                </a:lnTo>
                <a:lnTo>
                  <a:pt x="2722359" y="2197036"/>
                </a:lnTo>
                <a:lnTo>
                  <a:pt x="2722359" y="2243175"/>
                </a:lnTo>
                <a:lnTo>
                  <a:pt x="2958833" y="2243175"/>
                </a:lnTo>
                <a:lnTo>
                  <a:pt x="2958833" y="2300846"/>
                </a:lnTo>
                <a:lnTo>
                  <a:pt x="3029610" y="2300846"/>
                </a:lnTo>
                <a:lnTo>
                  <a:pt x="3029610" y="2352763"/>
                </a:lnTo>
                <a:lnTo>
                  <a:pt x="3045345" y="2352763"/>
                </a:lnTo>
                <a:lnTo>
                  <a:pt x="3045345" y="2411476"/>
                </a:lnTo>
                <a:lnTo>
                  <a:pt x="3079940" y="2411476"/>
                </a:lnTo>
                <a:lnTo>
                  <a:pt x="3079940" y="2467584"/>
                </a:lnTo>
                <a:lnTo>
                  <a:pt x="3805593" y="2467584"/>
                </a:lnTo>
              </a:path>
            </a:pathLst>
          </a:custGeom>
          <a:ln w="15875">
            <a:solidFill>
              <a:schemeClr val="accent2"/>
            </a:solidFill>
          </a:ln>
        </p:spPr>
        <p:txBody>
          <a:bodyPr wrap="square" lIns="0" tIns="0" rIns="0" bIns="0" rtlCol="0"/>
          <a:lstStyle/>
          <a:p>
            <a:endParaRPr dirty="0">
              <a:solidFill>
                <a:schemeClr val="tx1"/>
              </a:solidFill>
            </a:endParaRPr>
          </a:p>
        </p:txBody>
      </p:sp>
      <p:sp>
        <p:nvSpPr>
          <p:cNvPr id="148" name="object 77">
            <a:extLst>
              <a:ext uri="{FF2B5EF4-FFF2-40B4-BE49-F238E27FC236}">
                <a16:creationId xmlns:a16="http://schemas.microsoft.com/office/drawing/2014/main" id="{6A9475DC-3A3F-974C-BFCB-08BD2C227DCB}"/>
              </a:ext>
            </a:extLst>
          </p:cNvPr>
          <p:cNvSpPr/>
          <p:nvPr/>
        </p:nvSpPr>
        <p:spPr>
          <a:xfrm>
            <a:off x="1087949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49" name="object 77">
            <a:extLst>
              <a:ext uri="{FF2B5EF4-FFF2-40B4-BE49-F238E27FC236}">
                <a16:creationId xmlns:a16="http://schemas.microsoft.com/office/drawing/2014/main" id="{B323C560-E726-3B4D-9EEE-7F06F26B1F06}"/>
              </a:ext>
            </a:extLst>
          </p:cNvPr>
          <p:cNvSpPr/>
          <p:nvPr/>
        </p:nvSpPr>
        <p:spPr>
          <a:xfrm>
            <a:off x="10958873"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50" name="object 77">
            <a:extLst>
              <a:ext uri="{FF2B5EF4-FFF2-40B4-BE49-F238E27FC236}">
                <a16:creationId xmlns:a16="http://schemas.microsoft.com/office/drawing/2014/main" id="{94EF883A-9CA9-3242-8E6D-FEB9D8AFA16B}"/>
              </a:ext>
            </a:extLst>
          </p:cNvPr>
          <p:cNvSpPr/>
          <p:nvPr/>
        </p:nvSpPr>
        <p:spPr>
          <a:xfrm>
            <a:off x="10987448" y="472687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sp>
        <p:nvSpPr>
          <p:cNvPr id="151" name="object 77">
            <a:extLst>
              <a:ext uri="{FF2B5EF4-FFF2-40B4-BE49-F238E27FC236}">
                <a16:creationId xmlns:a16="http://schemas.microsoft.com/office/drawing/2014/main" id="{D6F6B969-2791-E84D-948D-5EC6358D435F}"/>
              </a:ext>
            </a:extLst>
          </p:cNvPr>
          <p:cNvSpPr/>
          <p:nvPr/>
        </p:nvSpPr>
        <p:spPr>
          <a:xfrm>
            <a:off x="7242181" y="2292518"/>
            <a:ext cx="60960" cy="60960"/>
          </a:xfrm>
          <a:custGeom>
            <a:avLst/>
            <a:gdLst/>
            <a:ahLst/>
            <a:cxnLst/>
            <a:rect l="l" t="t" r="r" b="b"/>
            <a:pathLst>
              <a:path w="60960" h="60960">
                <a:moveTo>
                  <a:pt x="51596" y="51596"/>
                </a:moveTo>
                <a:lnTo>
                  <a:pt x="41601" y="58233"/>
                </a:lnTo>
                <a:lnTo>
                  <a:pt x="30227" y="60445"/>
                </a:lnTo>
                <a:lnTo>
                  <a:pt x="18851" y="58233"/>
                </a:lnTo>
                <a:lnTo>
                  <a:pt x="8848" y="51596"/>
                </a:lnTo>
                <a:lnTo>
                  <a:pt x="2212" y="41601"/>
                </a:lnTo>
                <a:lnTo>
                  <a:pt x="0" y="30227"/>
                </a:lnTo>
                <a:lnTo>
                  <a:pt x="2212" y="18851"/>
                </a:lnTo>
                <a:lnTo>
                  <a:pt x="8848" y="8848"/>
                </a:lnTo>
                <a:lnTo>
                  <a:pt x="18851" y="2212"/>
                </a:lnTo>
                <a:lnTo>
                  <a:pt x="30227" y="0"/>
                </a:lnTo>
                <a:lnTo>
                  <a:pt x="41601" y="2212"/>
                </a:lnTo>
                <a:lnTo>
                  <a:pt x="51596" y="8848"/>
                </a:lnTo>
                <a:lnTo>
                  <a:pt x="58233" y="18851"/>
                </a:lnTo>
                <a:lnTo>
                  <a:pt x="60445" y="30227"/>
                </a:lnTo>
                <a:lnTo>
                  <a:pt x="58233" y="41601"/>
                </a:lnTo>
                <a:lnTo>
                  <a:pt x="51596" y="51596"/>
                </a:lnTo>
                <a:close/>
              </a:path>
            </a:pathLst>
          </a:custGeom>
          <a:ln w="12700">
            <a:solidFill>
              <a:schemeClr val="accent2"/>
            </a:solidFill>
          </a:ln>
        </p:spPr>
        <p:txBody>
          <a:bodyPr wrap="square" lIns="0" tIns="0" rIns="0" bIns="0" rtlCol="0"/>
          <a:lstStyle/>
          <a:p>
            <a:endParaRPr>
              <a:solidFill>
                <a:schemeClr val="tx1"/>
              </a:solidFill>
            </a:endParaRPr>
          </a:p>
        </p:txBody>
      </p:sp>
      <p:grpSp>
        <p:nvGrpSpPr>
          <p:cNvPr id="215" name="Group 214">
            <a:extLst>
              <a:ext uri="{FF2B5EF4-FFF2-40B4-BE49-F238E27FC236}">
                <a16:creationId xmlns:a16="http://schemas.microsoft.com/office/drawing/2014/main" id="{9E5B038E-654C-7E48-92DD-B5F8A31EBE77}"/>
              </a:ext>
            </a:extLst>
          </p:cNvPr>
          <p:cNvGrpSpPr/>
          <p:nvPr/>
        </p:nvGrpSpPr>
        <p:grpSpPr>
          <a:xfrm>
            <a:off x="6590610" y="2170398"/>
            <a:ext cx="4964693" cy="3250235"/>
            <a:chOff x="393347" y="2028039"/>
            <a:chExt cx="4964693" cy="3250235"/>
          </a:xfrm>
        </p:grpSpPr>
        <p:sp>
          <p:nvSpPr>
            <p:cNvPr id="216" name="TextBox 215">
              <a:extLst>
                <a:ext uri="{FF2B5EF4-FFF2-40B4-BE49-F238E27FC236}">
                  <a16:creationId xmlns:a16="http://schemas.microsoft.com/office/drawing/2014/main" id="{11B74220-D26F-474D-8757-A68427316FC7}"/>
                </a:ext>
              </a:extLst>
            </p:cNvPr>
            <p:cNvSpPr txBox="1"/>
            <p:nvPr/>
          </p:nvSpPr>
          <p:spPr>
            <a:xfrm rot="16200000">
              <a:off x="57326" y="3469411"/>
              <a:ext cx="887486" cy="215444"/>
            </a:xfrm>
            <a:prstGeom prst="rect">
              <a:avLst/>
            </a:prstGeom>
            <a:noFill/>
          </p:spPr>
          <p:txBody>
            <a:bodyPr wrap="square" lIns="0" tIns="0" rIns="0" bIns="0" rtlCol="0">
              <a:spAutoFit/>
            </a:bodyPr>
            <a:lstStyle/>
            <a:p>
              <a:pPr algn="ctr"/>
              <a:r>
                <a:rPr lang="en-US" sz="1400" dirty="0">
                  <a:solidFill>
                    <a:schemeClr val="tx1"/>
                  </a:solidFill>
                </a:rPr>
                <a:t>OS, %</a:t>
              </a:r>
            </a:p>
          </p:txBody>
        </p:sp>
        <p:sp>
          <p:nvSpPr>
            <p:cNvPr id="217" name="TextBox 216">
              <a:extLst>
                <a:ext uri="{FF2B5EF4-FFF2-40B4-BE49-F238E27FC236}">
                  <a16:creationId xmlns:a16="http://schemas.microsoft.com/office/drawing/2014/main" id="{C252AAB5-8075-8E44-AF2E-19777487EFEA}"/>
                </a:ext>
              </a:extLst>
            </p:cNvPr>
            <p:cNvSpPr txBox="1"/>
            <p:nvPr/>
          </p:nvSpPr>
          <p:spPr>
            <a:xfrm>
              <a:off x="427945" y="2028039"/>
              <a:ext cx="474532" cy="215444"/>
            </a:xfrm>
            <a:prstGeom prst="rect">
              <a:avLst/>
            </a:prstGeom>
            <a:noFill/>
          </p:spPr>
          <p:txBody>
            <a:bodyPr wrap="square" lIns="0" tIns="0" rIns="0" bIns="0" rtlCol="0">
              <a:spAutoFit/>
            </a:bodyPr>
            <a:lstStyle/>
            <a:p>
              <a:pPr algn="r"/>
              <a:r>
                <a:rPr lang="en-US" sz="1400" dirty="0">
                  <a:solidFill>
                    <a:schemeClr val="tx1"/>
                  </a:solidFill>
                </a:rPr>
                <a:t>100</a:t>
              </a:r>
            </a:p>
          </p:txBody>
        </p:sp>
        <p:sp>
          <p:nvSpPr>
            <p:cNvPr id="218" name="TextBox 217">
              <a:extLst>
                <a:ext uri="{FF2B5EF4-FFF2-40B4-BE49-F238E27FC236}">
                  <a16:creationId xmlns:a16="http://schemas.microsoft.com/office/drawing/2014/main" id="{E7E6FC2B-0379-5A45-B8A1-86DBDDD81614}"/>
                </a:ext>
              </a:extLst>
            </p:cNvPr>
            <p:cNvSpPr txBox="1"/>
            <p:nvPr/>
          </p:nvSpPr>
          <p:spPr>
            <a:xfrm>
              <a:off x="427945" y="2596273"/>
              <a:ext cx="474532" cy="215444"/>
            </a:xfrm>
            <a:prstGeom prst="rect">
              <a:avLst/>
            </a:prstGeom>
            <a:noFill/>
          </p:spPr>
          <p:txBody>
            <a:bodyPr wrap="square" lIns="0" tIns="0" rIns="0" bIns="0" rtlCol="0">
              <a:spAutoFit/>
            </a:bodyPr>
            <a:lstStyle/>
            <a:p>
              <a:pPr algn="r"/>
              <a:r>
                <a:rPr lang="en-US" sz="1400" dirty="0">
                  <a:solidFill>
                    <a:schemeClr val="tx1"/>
                  </a:solidFill>
                </a:rPr>
                <a:t>80</a:t>
              </a:r>
            </a:p>
          </p:txBody>
        </p:sp>
        <p:sp>
          <p:nvSpPr>
            <p:cNvPr id="219" name="TextBox 218">
              <a:extLst>
                <a:ext uri="{FF2B5EF4-FFF2-40B4-BE49-F238E27FC236}">
                  <a16:creationId xmlns:a16="http://schemas.microsoft.com/office/drawing/2014/main" id="{4F1D13B8-535B-9E4C-AC4C-2F903D541210}"/>
                </a:ext>
              </a:extLst>
            </p:cNvPr>
            <p:cNvSpPr txBox="1"/>
            <p:nvPr/>
          </p:nvSpPr>
          <p:spPr>
            <a:xfrm>
              <a:off x="427945" y="3177571"/>
              <a:ext cx="474532" cy="215444"/>
            </a:xfrm>
            <a:prstGeom prst="rect">
              <a:avLst/>
            </a:prstGeom>
            <a:noFill/>
          </p:spPr>
          <p:txBody>
            <a:bodyPr wrap="square" lIns="0" tIns="0" rIns="0" bIns="0" rtlCol="0">
              <a:spAutoFit/>
            </a:bodyPr>
            <a:lstStyle/>
            <a:p>
              <a:pPr algn="r"/>
              <a:r>
                <a:rPr lang="en-US" sz="1400" dirty="0">
                  <a:solidFill>
                    <a:schemeClr val="tx1"/>
                  </a:solidFill>
                </a:rPr>
                <a:t>60</a:t>
              </a:r>
            </a:p>
          </p:txBody>
        </p:sp>
        <p:sp>
          <p:nvSpPr>
            <p:cNvPr id="220" name="TextBox 219">
              <a:extLst>
                <a:ext uri="{FF2B5EF4-FFF2-40B4-BE49-F238E27FC236}">
                  <a16:creationId xmlns:a16="http://schemas.microsoft.com/office/drawing/2014/main" id="{0E657246-34DF-AE43-BB6D-EFDC8CC9A2E4}"/>
                </a:ext>
              </a:extLst>
            </p:cNvPr>
            <p:cNvSpPr txBox="1"/>
            <p:nvPr/>
          </p:nvSpPr>
          <p:spPr>
            <a:xfrm>
              <a:off x="427945" y="3719680"/>
              <a:ext cx="474532" cy="215444"/>
            </a:xfrm>
            <a:prstGeom prst="rect">
              <a:avLst/>
            </a:prstGeom>
            <a:noFill/>
          </p:spPr>
          <p:txBody>
            <a:bodyPr wrap="square" lIns="0" tIns="0" rIns="0" bIns="0" rtlCol="0">
              <a:spAutoFit/>
            </a:bodyPr>
            <a:lstStyle/>
            <a:p>
              <a:pPr algn="r"/>
              <a:r>
                <a:rPr lang="en-US" sz="1400" dirty="0">
                  <a:solidFill>
                    <a:schemeClr val="tx1"/>
                  </a:solidFill>
                </a:rPr>
                <a:t>40</a:t>
              </a:r>
            </a:p>
          </p:txBody>
        </p:sp>
        <p:sp>
          <p:nvSpPr>
            <p:cNvPr id="221" name="TextBox 220">
              <a:extLst>
                <a:ext uri="{FF2B5EF4-FFF2-40B4-BE49-F238E27FC236}">
                  <a16:creationId xmlns:a16="http://schemas.microsoft.com/office/drawing/2014/main" id="{342F4054-4169-2540-A223-BE9BA384EDEB}"/>
                </a:ext>
              </a:extLst>
            </p:cNvPr>
            <p:cNvSpPr txBox="1"/>
            <p:nvPr/>
          </p:nvSpPr>
          <p:spPr>
            <a:xfrm>
              <a:off x="427945" y="4287914"/>
              <a:ext cx="474532" cy="215444"/>
            </a:xfrm>
            <a:prstGeom prst="rect">
              <a:avLst/>
            </a:prstGeom>
            <a:noFill/>
          </p:spPr>
          <p:txBody>
            <a:bodyPr wrap="square" lIns="0" tIns="0" rIns="0" bIns="0" rtlCol="0">
              <a:spAutoFit/>
            </a:bodyPr>
            <a:lstStyle/>
            <a:p>
              <a:pPr algn="r"/>
              <a:r>
                <a:rPr lang="en-US" sz="1400" dirty="0">
                  <a:solidFill>
                    <a:schemeClr val="tx1"/>
                  </a:solidFill>
                </a:rPr>
                <a:t>20</a:t>
              </a:r>
            </a:p>
          </p:txBody>
        </p:sp>
        <p:sp>
          <p:nvSpPr>
            <p:cNvPr id="222" name="TextBox 221">
              <a:extLst>
                <a:ext uri="{FF2B5EF4-FFF2-40B4-BE49-F238E27FC236}">
                  <a16:creationId xmlns:a16="http://schemas.microsoft.com/office/drawing/2014/main" id="{4C61B1DA-C8F7-AE44-8844-5D6B25321B00}"/>
                </a:ext>
              </a:extLst>
            </p:cNvPr>
            <p:cNvSpPr txBox="1"/>
            <p:nvPr/>
          </p:nvSpPr>
          <p:spPr>
            <a:xfrm>
              <a:off x="427945" y="4849617"/>
              <a:ext cx="474532" cy="215444"/>
            </a:xfrm>
            <a:prstGeom prst="rect">
              <a:avLst/>
            </a:prstGeom>
            <a:noFill/>
          </p:spPr>
          <p:txBody>
            <a:bodyPr wrap="square" lIns="0" tIns="0" rIns="0" bIns="0" rtlCol="0">
              <a:spAutoFit/>
            </a:bodyPr>
            <a:lstStyle/>
            <a:p>
              <a:pPr algn="r"/>
              <a:r>
                <a:rPr lang="en-US" sz="1400" dirty="0">
                  <a:solidFill>
                    <a:schemeClr val="tx1"/>
                  </a:solidFill>
                </a:rPr>
                <a:t>0</a:t>
              </a:r>
            </a:p>
          </p:txBody>
        </p:sp>
        <p:sp>
          <p:nvSpPr>
            <p:cNvPr id="223" name="TextBox 222">
              <a:extLst>
                <a:ext uri="{FF2B5EF4-FFF2-40B4-BE49-F238E27FC236}">
                  <a16:creationId xmlns:a16="http://schemas.microsoft.com/office/drawing/2014/main" id="{E7548627-3A2D-6641-8D19-34FA124D6FDC}"/>
                </a:ext>
              </a:extLst>
            </p:cNvPr>
            <p:cNvSpPr txBox="1"/>
            <p:nvPr/>
          </p:nvSpPr>
          <p:spPr>
            <a:xfrm>
              <a:off x="814434" y="5062830"/>
              <a:ext cx="474532" cy="215444"/>
            </a:xfrm>
            <a:prstGeom prst="rect">
              <a:avLst/>
            </a:prstGeom>
            <a:noFill/>
          </p:spPr>
          <p:txBody>
            <a:bodyPr wrap="square" lIns="0" tIns="0" rIns="0" bIns="0" rtlCol="0">
              <a:spAutoFit/>
            </a:bodyPr>
            <a:lstStyle/>
            <a:p>
              <a:pPr algn="ctr"/>
              <a:r>
                <a:rPr lang="en-US" sz="1400" dirty="0">
                  <a:solidFill>
                    <a:schemeClr val="tx1"/>
                  </a:solidFill>
                </a:rPr>
                <a:t>0</a:t>
              </a:r>
            </a:p>
          </p:txBody>
        </p:sp>
        <p:sp>
          <p:nvSpPr>
            <p:cNvPr id="224" name="TextBox 223">
              <a:extLst>
                <a:ext uri="{FF2B5EF4-FFF2-40B4-BE49-F238E27FC236}">
                  <a16:creationId xmlns:a16="http://schemas.microsoft.com/office/drawing/2014/main" id="{C6BF69FB-7D8F-F842-9EAB-343380643607}"/>
                </a:ext>
              </a:extLst>
            </p:cNvPr>
            <p:cNvSpPr txBox="1"/>
            <p:nvPr/>
          </p:nvSpPr>
          <p:spPr>
            <a:xfrm>
              <a:off x="1265102" y="5062830"/>
              <a:ext cx="474532" cy="215444"/>
            </a:xfrm>
            <a:prstGeom prst="rect">
              <a:avLst/>
            </a:prstGeom>
            <a:noFill/>
          </p:spPr>
          <p:txBody>
            <a:bodyPr wrap="square" lIns="0" tIns="0" rIns="0" bIns="0" rtlCol="0">
              <a:spAutoFit/>
            </a:bodyPr>
            <a:lstStyle/>
            <a:p>
              <a:pPr algn="ctr"/>
              <a:r>
                <a:rPr lang="en-US" sz="1400" dirty="0">
                  <a:solidFill>
                    <a:schemeClr val="tx1"/>
                  </a:solidFill>
                </a:rPr>
                <a:t>6</a:t>
              </a:r>
            </a:p>
          </p:txBody>
        </p:sp>
        <p:sp>
          <p:nvSpPr>
            <p:cNvPr id="225" name="TextBox 224">
              <a:extLst>
                <a:ext uri="{FF2B5EF4-FFF2-40B4-BE49-F238E27FC236}">
                  <a16:creationId xmlns:a16="http://schemas.microsoft.com/office/drawing/2014/main" id="{1255BBCF-AEDF-CE47-B5F0-C8E5346B42B3}"/>
                </a:ext>
              </a:extLst>
            </p:cNvPr>
            <p:cNvSpPr txBox="1"/>
            <p:nvPr/>
          </p:nvSpPr>
          <p:spPr>
            <a:xfrm>
              <a:off x="1715772" y="5062830"/>
              <a:ext cx="474532" cy="215444"/>
            </a:xfrm>
            <a:prstGeom prst="rect">
              <a:avLst/>
            </a:prstGeom>
            <a:noFill/>
          </p:spPr>
          <p:txBody>
            <a:bodyPr wrap="square" lIns="0" tIns="0" rIns="0" bIns="0" rtlCol="0">
              <a:spAutoFit/>
            </a:bodyPr>
            <a:lstStyle/>
            <a:p>
              <a:pPr algn="ctr"/>
              <a:r>
                <a:rPr lang="en-US" sz="1400" dirty="0">
                  <a:solidFill>
                    <a:schemeClr val="tx1"/>
                  </a:solidFill>
                </a:rPr>
                <a:t>12</a:t>
              </a:r>
            </a:p>
          </p:txBody>
        </p:sp>
        <p:sp>
          <p:nvSpPr>
            <p:cNvPr id="226" name="TextBox 225">
              <a:extLst>
                <a:ext uri="{FF2B5EF4-FFF2-40B4-BE49-F238E27FC236}">
                  <a16:creationId xmlns:a16="http://schemas.microsoft.com/office/drawing/2014/main" id="{1191494C-0B30-FD46-AD78-E53EEF5D3E4C}"/>
                </a:ext>
              </a:extLst>
            </p:cNvPr>
            <p:cNvSpPr txBox="1"/>
            <p:nvPr/>
          </p:nvSpPr>
          <p:spPr>
            <a:xfrm>
              <a:off x="2166439" y="5062830"/>
              <a:ext cx="474532" cy="215444"/>
            </a:xfrm>
            <a:prstGeom prst="rect">
              <a:avLst/>
            </a:prstGeom>
            <a:noFill/>
          </p:spPr>
          <p:txBody>
            <a:bodyPr wrap="square" lIns="0" tIns="0" rIns="0" bIns="0" rtlCol="0">
              <a:spAutoFit/>
            </a:bodyPr>
            <a:lstStyle/>
            <a:p>
              <a:pPr algn="ctr"/>
              <a:r>
                <a:rPr lang="en-US" sz="1400" dirty="0">
                  <a:solidFill>
                    <a:schemeClr val="tx1"/>
                  </a:solidFill>
                </a:rPr>
                <a:t>18</a:t>
              </a:r>
            </a:p>
          </p:txBody>
        </p:sp>
        <p:sp>
          <p:nvSpPr>
            <p:cNvPr id="227" name="TextBox 226">
              <a:extLst>
                <a:ext uri="{FF2B5EF4-FFF2-40B4-BE49-F238E27FC236}">
                  <a16:creationId xmlns:a16="http://schemas.microsoft.com/office/drawing/2014/main" id="{C3740AB4-B9CC-7249-B6A6-6C46AEA7F683}"/>
                </a:ext>
              </a:extLst>
            </p:cNvPr>
            <p:cNvSpPr txBox="1"/>
            <p:nvPr/>
          </p:nvSpPr>
          <p:spPr>
            <a:xfrm>
              <a:off x="2617106" y="5062830"/>
              <a:ext cx="474532" cy="215444"/>
            </a:xfrm>
            <a:prstGeom prst="rect">
              <a:avLst/>
            </a:prstGeom>
            <a:noFill/>
          </p:spPr>
          <p:txBody>
            <a:bodyPr wrap="square" lIns="0" tIns="0" rIns="0" bIns="0" rtlCol="0">
              <a:spAutoFit/>
            </a:bodyPr>
            <a:lstStyle/>
            <a:p>
              <a:pPr algn="ctr"/>
              <a:r>
                <a:rPr lang="en-US" sz="1400" dirty="0">
                  <a:solidFill>
                    <a:schemeClr val="tx1"/>
                  </a:solidFill>
                </a:rPr>
                <a:t>24</a:t>
              </a:r>
            </a:p>
          </p:txBody>
        </p:sp>
        <p:sp>
          <p:nvSpPr>
            <p:cNvPr id="228" name="TextBox 227">
              <a:extLst>
                <a:ext uri="{FF2B5EF4-FFF2-40B4-BE49-F238E27FC236}">
                  <a16:creationId xmlns:a16="http://schemas.microsoft.com/office/drawing/2014/main" id="{E2B8F0C6-C6B9-D74F-BF67-3ED2DB04781B}"/>
                </a:ext>
              </a:extLst>
            </p:cNvPr>
            <p:cNvSpPr txBox="1"/>
            <p:nvPr/>
          </p:nvSpPr>
          <p:spPr>
            <a:xfrm>
              <a:off x="3067775" y="5062830"/>
              <a:ext cx="474532" cy="215444"/>
            </a:xfrm>
            <a:prstGeom prst="rect">
              <a:avLst/>
            </a:prstGeom>
            <a:noFill/>
          </p:spPr>
          <p:txBody>
            <a:bodyPr wrap="square" lIns="0" tIns="0" rIns="0" bIns="0" rtlCol="0">
              <a:spAutoFit/>
            </a:bodyPr>
            <a:lstStyle/>
            <a:p>
              <a:pPr algn="ctr"/>
              <a:r>
                <a:rPr lang="en-US" sz="1400" dirty="0">
                  <a:solidFill>
                    <a:schemeClr val="tx1"/>
                  </a:solidFill>
                </a:rPr>
                <a:t>30</a:t>
              </a:r>
            </a:p>
          </p:txBody>
        </p:sp>
        <p:sp>
          <p:nvSpPr>
            <p:cNvPr id="229" name="TextBox 228">
              <a:extLst>
                <a:ext uri="{FF2B5EF4-FFF2-40B4-BE49-F238E27FC236}">
                  <a16:creationId xmlns:a16="http://schemas.microsoft.com/office/drawing/2014/main" id="{D08E546F-D919-9741-A824-AE4E6C20AAC5}"/>
                </a:ext>
              </a:extLst>
            </p:cNvPr>
            <p:cNvSpPr txBox="1"/>
            <p:nvPr/>
          </p:nvSpPr>
          <p:spPr>
            <a:xfrm>
              <a:off x="3524975" y="5062830"/>
              <a:ext cx="474532" cy="215444"/>
            </a:xfrm>
            <a:prstGeom prst="rect">
              <a:avLst/>
            </a:prstGeom>
            <a:noFill/>
          </p:spPr>
          <p:txBody>
            <a:bodyPr wrap="square" lIns="0" tIns="0" rIns="0" bIns="0" rtlCol="0">
              <a:spAutoFit/>
            </a:bodyPr>
            <a:lstStyle/>
            <a:p>
              <a:pPr algn="ctr"/>
              <a:r>
                <a:rPr lang="en-US" sz="1400" dirty="0">
                  <a:solidFill>
                    <a:schemeClr val="tx1"/>
                  </a:solidFill>
                </a:rPr>
                <a:t>36</a:t>
              </a:r>
            </a:p>
          </p:txBody>
        </p:sp>
        <p:sp>
          <p:nvSpPr>
            <p:cNvPr id="230" name="TextBox 229">
              <a:extLst>
                <a:ext uri="{FF2B5EF4-FFF2-40B4-BE49-F238E27FC236}">
                  <a16:creationId xmlns:a16="http://schemas.microsoft.com/office/drawing/2014/main" id="{F308BE6E-B92C-0441-8A9E-6513E6F84792}"/>
                </a:ext>
              </a:extLst>
            </p:cNvPr>
            <p:cNvSpPr txBox="1"/>
            <p:nvPr/>
          </p:nvSpPr>
          <p:spPr>
            <a:xfrm>
              <a:off x="3975643" y="5062830"/>
              <a:ext cx="474532" cy="215444"/>
            </a:xfrm>
            <a:prstGeom prst="rect">
              <a:avLst/>
            </a:prstGeom>
            <a:noFill/>
          </p:spPr>
          <p:txBody>
            <a:bodyPr wrap="square" lIns="0" tIns="0" rIns="0" bIns="0" rtlCol="0">
              <a:spAutoFit/>
            </a:bodyPr>
            <a:lstStyle/>
            <a:p>
              <a:pPr algn="ctr"/>
              <a:r>
                <a:rPr lang="en-US" sz="1400" dirty="0">
                  <a:solidFill>
                    <a:schemeClr val="tx1"/>
                  </a:solidFill>
                </a:rPr>
                <a:t>42</a:t>
              </a:r>
            </a:p>
          </p:txBody>
        </p:sp>
        <p:sp>
          <p:nvSpPr>
            <p:cNvPr id="231" name="TextBox 230">
              <a:extLst>
                <a:ext uri="{FF2B5EF4-FFF2-40B4-BE49-F238E27FC236}">
                  <a16:creationId xmlns:a16="http://schemas.microsoft.com/office/drawing/2014/main" id="{0C67BFC4-DA4D-DA4A-BE20-BA14C420CA3F}"/>
                </a:ext>
              </a:extLst>
            </p:cNvPr>
            <p:cNvSpPr txBox="1"/>
            <p:nvPr/>
          </p:nvSpPr>
          <p:spPr>
            <a:xfrm>
              <a:off x="4432841" y="5062830"/>
              <a:ext cx="474532" cy="215444"/>
            </a:xfrm>
            <a:prstGeom prst="rect">
              <a:avLst/>
            </a:prstGeom>
            <a:noFill/>
          </p:spPr>
          <p:txBody>
            <a:bodyPr wrap="square" lIns="0" tIns="0" rIns="0" bIns="0" rtlCol="0">
              <a:spAutoFit/>
            </a:bodyPr>
            <a:lstStyle/>
            <a:p>
              <a:pPr algn="ctr"/>
              <a:r>
                <a:rPr lang="en-US" sz="1400" dirty="0">
                  <a:solidFill>
                    <a:schemeClr val="tx1"/>
                  </a:solidFill>
                </a:rPr>
                <a:t>48</a:t>
              </a:r>
            </a:p>
          </p:txBody>
        </p:sp>
        <p:sp>
          <p:nvSpPr>
            <p:cNvPr id="232" name="TextBox 231">
              <a:extLst>
                <a:ext uri="{FF2B5EF4-FFF2-40B4-BE49-F238E27FC236}">
                  <a16:creationId xmlns:a16="http://schemas.microsoft.com/office/drawing/2014/main" id="{47C99906-8988-6545-9FD9-DFCD53186523}"/>
                </a:ext>
              </a:extLst>
            </p:cNvPr>
            <p:cNvSpPr txBox="1"/>
            <p:nvPr/>
          </p:nvSpPr>
          <p:spPr>
            <a:xfrm>
              <a:off x="4883508" y="5062830"/>
              <a:ext cx="474532" cy="215444"/>
            </a:xfrm>
            <a:prstGeom prst="rect">
              <a:avLst/>
            </a:prstGeom>
            <a:noFill/>
          </p:spPr>
          <p:txBody>
            <a:bodyPr wrap="square" lIns="0" tIns="0" rIns="0" bIns="0" rtlCol="0">
              <a:spAutoFit/>
            </a:bodyPr>
            <a:lstStyle/>
            <a:p>
              <a:pPr algn="ctr"/>
              <a:r>
                <a:rPr lang="en-US" sz="1400" dirty="0">
                  <a:solidFill>
                    <a:schemeClr val="tx1"/>
                  </a:solidFill>
                </a:rPr>
                <a:t>54</a:t>
              </a:r>
            </a:p>
          </p:txBody>
        </p:sp>
      </p:grpSp>
      <p:sp>
        <p:nvSpPr>
          <p:cNvPr id="233" name="TextBox 232">
            <a:extLst>
              <a:ext uri="{FF2B5EF4-FFF2-40B4-BE49-F238E27FC236}">
                <a16:creationId xmlns:a16="http://schemas.microsoft.com/office/drawing/2014/main" id="{7531254D-FCE6-774A-B004-37F2ECE2FA3A}"/>
              </a:ext>
            </a:extLst>
          </p:cNvPr>
          <p:cNvSpPr txBox="1"/>
          <p:nvPr/>
        </p:nvSpPr>
        <p:spPr>
          <a:xfrm>
            <a:off x="8746051" y="5517698"/>
            <a:ext cx="1187083" cy="215444"/>
          </a:xfrm>
          <a:prstGeom prst="rect">
            <a:avLst/>
          </a:prstGeom>
          <a:noFill/>
        </p:spPr>
        <p:txBody>
          <a:bodyPr wrap="square" lIns="0" tIns="0" rIns="0" bIns="0" rtlCol="0">
            <a:spAutoFit/>
          </a:bodyPr>
          <a:lstStyle/>
          <a:p>
            <a:pPr algn="ctr"/>
            <a:r>
              <a:rPr lang="en-US" sz="1400" dirty="0">
                <a:solidFill>
                  <a:schemeClr val="tx1"/>
                </a:solidFill>
              </a:rPr>
              <a:t>Time, months</a:t>
            </a:r>
          </a:p>
        </p:txBody>
      </p:sp>
      <p:grpSp>
        <p:nvGrpSpPr>
          <p:cNvPr id="234" name="Group 233">
            <a:extLst>
              <a:ext uri="{FF2B5EF4-FFF2-40B4-BE49-F238E27FC236}">
                <a16:creationId xmlns:a16="http://schemas.microsoft.com/office/drawing/2014/main" id="{8FF088B4-09BE-8644-B553-B4A85F555104}"/>
              </a:ext>
            </a:extLst>
          </p:cNvPr>
          <p:cNvGrpSpPr/>
          <p:nvPr/>
        </p:nvGrpSpPr>
        <p:grpSpPr>
          <a:xfrm>
            <a:off x="6318500" y="5633988"/>
            <a:ext cx="5279663" cy="413215"/>
            <a:chOff x="78377" y="5491629"/>
            <a:chExt cx="5279663" cy="413215"/>
          </a:xfrm>
        </p:grpSpPr>
        <p:sp>
          <p:nvSpPr>
            <p:cNvPr id="235" name="TextBox 234">
              <a:extLst>
                <a:ext uri="{FF2B5EF4-FFF2-40B4-BE49-F238E27FC236}">
                  <a16:creationId xmlns:a16="http://schemas.microsoft.com/office/drawing/2014/main" id="{7D40C871-24D7-B844-B05A-8ABD9D7B94EA}"/>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en-US" sz="1100" dirty="0">
                  <a:solidFill>
                    <a:schemeClr val="accent2"/>
                  </a:solidFill>
                </a:rPr>
                <a:t>74</a:t>
              </a:r>
            </a:p>
          </p:txBody>
        </p:sp>
        <p:sp>
          <p:nvSpPr>
            <p:cNvPr id="236" name="TextBox 235">
              <a:extLst>
                <a:ext uri="{FF2B5EF4-FFF2-40B4-BE49-F238E27FC236}">
                  <a16:creationId xmlns:a16="http://schemas.microsoft.com/office/drawing/2014/main" id="{E5A41AD1-91B0-D741-AD7E-5E7892309C94}"/>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en-US" sz="1100" dirty="0">
                  <a:solidFill>
                    <a:schemeClr val="accent2"/>
                  </a:solidFill>
                </a:rPr>
                <a:t>59</a:t>
              </a:r>
            </a:p>
          </p:txBody>
        </p:sp>
        <p:sp>
          <p:nvSpPr>
            <p:cNvPr id="237" name="TextBox 236">
              <a:extLst>
                <a:ext uri="{FF2B5EF4-FFF2-40B4-BE49-F238E27FC236}">
                  <a16:creationId xmlns:a16="http://schemas.microsoft.com/office/drawing/2014/main" id="{6D3362E1-BFA4-D14E-B0BD-4EADF5BC3474}"/>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en-US" sz="1100" dirty="0">
                  <a:solidFill>
                    <a:schemeClr val="accent2"/>
                  </a:solidFill>
                </a:rPr>
                <a:t>46</a:t>
              </a:r>
            </a:p>
          </p:txBody>
        </p:sp>
        <p:sp>
          <p:nvSpPr>
            <p:cNvPr id="238" name="TextBox 237">
              <a:extLst>
                <a:ext uri="{FF2B5EF4-FFF2-40B4-BE49-F238E27FC236}">
                  <a16:creationId xmlns:a16="http://schemas.microsoft.com/office/drawing/2014/main" id="{85DB8239-5E0E-D346-A278-8A4B502DA7A1}"/>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en-US" sz="1100" dirty="0">
                  <a:solidFill>
                    <a:schemeClr val="accent2"/>
                  </a:solidFill>
                </a:rPr>
                <a:t>34</a:t>
              </a:r>
            </a:p>
          </p:txBody>
        </p:sp>
        <p:sp>
          <p:nvSpPr>
            <p:cNvPr id="239" name="TextBox 238">
              <a:extLst>
                <a:ext uri="{FF2B5EF4-FFF2-40B4-BE49-F238E27FC236}">
                  <a16:creationId xmlns:a16="http://schemas.microsoft.com/office/drawing/2014/main" id="{3CEE75D3-74C7-B244-B666-93FAAA246C30}"/>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en-US" sz="1100" dirty="0">
                  <a:solidFill>
                    <a:schemeClr val="accent2"/>
                  </a:solidFill>
                </a:rPr>
                <a:t>26</a:t>
              </a:r>
            </a:p>
          </p:txBody>
        </p:sp>
        <p:sp>
          <p:nvSpPr>
            <p:cNvPr id="240" name="TextBox 239">
              <a:extLst>
                <a:ext uri="{FF2B5EF4-FFF2-40B4-BE49-F238E27FC236}">
                  <a16:creationId xmlns:a16="http://schemas.microsoft.com/office/drawing/2014/main" id="{D7F8C929-6560-E048-B0CF-95F187E40CCA}"/>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en-US" sz="1100" dirty="0">
                  <a:solidFill>
                    <a:schemeClr val="accent2"/>
                  </a:solidFill>
                </a:rPr>
                <a:t>17</a:t>
              </a:r>
            </a:p>
          </p:txBody>
        </p:sp>
        <p:sp>
          <p:nvSpPr>
            <p:cNvPr id="241" name="TextBox 240">
              <a:extLst>
                <a:ext uri="{FF2B5EF4-FFF2-40B4-BE49-F238E27FC236}">
                  <a16:creationId xmlns:a16="http://schemas.microsoft.com/office/drawing/2014/main" id="{EDD89B88-64C7-8145-AF7C-547BB9ECCE5D}"/>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en-US" sz="1100" dirty="0">
                  <a:solidFill>
                    <a:schemeClr val="accent2"/>
                  </a:solidFill>
                </a:rPr>
                <a:t>14</a:t>
              </a:r>
            </a:p>
          </p:txBody>
        </p:sp>
        <p:sp>
          <p:nvSpPr>
            <p:cNvPr id="242" name="TextBox 241">
              <a:extLst>
                <a:ext uri="{FF2B5EF4-FFF2-40B4-BE49-F238E27FC236}">
                  <a16:creationId xmlns:a16="http://schemas.microsoft.com/office/drawing/2014/main" id="{43106A3A-4F34-0541-BC76-CEA46D1C8857}"/>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en-US" sz="1100" dirty="0">
                  <a:solidFill>
                    <a:schemeClr val="accent2"/>
                  </a:solidFill>
                </a:rPr>
                <a:t>6</a:t>
              </a:r>
            </a:p>
          </p:txBody>
        </p:sp>
        <p:sp>
          <p:nvSpPr>
            <p:cNvPr id="243" name="TextBox 242">
              <a:extLst>
                <a:ext uri="{FF2B5EF4-FFF2-40B4-BE49-F238E27FC236}">
                  <a16:creationId xmlns:a16="http://schemas.microsoft.com/office/drawing/2014/main" id="{4E4DE029-75C6-FE46-9C00-124BD1936FF8}"/>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en-US" sz="1100" dirty="0">
                  <a:solidFill>
                    <a:schemeClr val="accent2"/>
                  </a:solidFill>
                </a:rPr>
                <a:t>3</a:t>
              </a:r>
            </a:p>
          </p:txBody>
        </p:sp>
        <p:sp>
          <p:nvSpPr>
            <p:cNvPr id="244" name="TextBox 243">
              <a:extLst>
                <a:ext uri="{FF2B5EF4-FFF2-40B4-BE49-F238E27FC236}">
                  <a16:creationId xmlns:a16="http://schemas.microsoft.com/office/drawing/2014/main" id="{A456133E-0274-BE4A-958D-FFA1B36C227E}"/>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en-US" sz="1100" dirty="0">
                  <a:solidFill>
                    <a:schemeClr val="accent2"/>
                  </a:solidFill>
                </a:rPr>
                <a:t>0</a:t>
              </a:r>
            </a:p>
          </p:txBody>
        </p:sp>
        <p:sp>
          <p:nvSpPr>
            <p:cNvPr id="245" name="TextBox 244">
              <a:extLst>
                <a:ext uri="{FF2B5EF4-FFF2-40B4-BE49-F238E27FC236}">
                  <a16:creationId xmlns:a16="http://schemas.microsoft.com/office/drawing/2014/main" id="{3B12FCB7-9FF7-4348-B28A-CD3BD4D604B2}"/>
                </a:ext>
              </a:extLst>
            </p:cNvPr>
            <p:cNvSpPr txBox="1"/>
            <p:nvPr/>
          </p:nvSpPr>
          <p:spPr>
            <a:xfrm>
              <a:off x="78377" y="5735567"/>
              <a:ext cx="733795" cy="169277"/>
            </a:xfrm>
            <a:prstGeom prst="rect">
              <a:avLst/>
            </a:prstGeom>
            <a:noFill/>
          </p:spPr>
          <p:txBody>
            <a:bodyPr wrap="square" lIns="0" tIns="0" rIns="0" bIns="0" rtlCol="0">
              <a:spAutoFit/>
            </a:bodyPr>
            <a:lstStyle/>
            <a:p>
              <a:pPr algn="ctr"/>
              <a:r>
                <a:rPr lang="en-US" sz="1100" dirty="0">
                  <a:solidFill>
                    <a:schemeClr val="accent2"/>
                  </a:solidFill>
                </a:rPr>
                <a:t>NIVO + IPI</a:t>
              </a:r>
            </a:p>
          </p:txBody>
        </p:sp>
        <p:sp>
          <p:nvSpPr>
            <p:cNvPr id="292" name="TextBox 291">
              <a:extLst>
                <a:ext uri="{FF2B5EF4-FFF2-40B4-BE49-F238E27FC236}">
                  <a16:creationId xmlns:a16="http://schemas.microsoft.com/office/drawing/2014/main" id="{4148976E-9F82-4349-8650-81D739E721AF}"/>
                </a:ext>
              </a:extLst>
            </p:cNvPr>
            <p:cNvSpPr txBox="1"/>
            <p:nvPr/>
          </p:nvSpPr>
          <p:spPr>
            <a:xfrm>
              <a:off x="78377" y="5491629"/>
              <a:ext cx="733795" cy="169277"/>
            </a:xfrm>
            <a:prstGeom prst="rect">
              <a:avLst/>
            </a:prstGeom>
            <a:noFill/>
          </p:spPr>
          <p:txBody>
            <a:bodyPr wrap="square" lIns="0" tIns="0" rIns="0" bIns="0" rtlCol="0">
              <a:spAutoFit/>
            </a:bodyPr>
            <a:lstStyle/>
            <a:p>
              <a:pPr algn="ctr"/>
              <a:r>
                <a:rPr lang="en-US" sz="1100" dirty="0">
                  <a:solidFill>
                    <a:schemeClr val="tx1"/>
                  </a:solidFill>
                </a:rPr>
                <a:t>No. at risk</a:t>
              </a:r>
            </a:p>
          </p:txBody>
        </p:sp>
      </p:grpSp>
      <p:grpSp>
        <p:nvGrpSpPr>
          <p:cNvPr id="246" name="Group 245">
            <a:extLst>
              <a:ext uri="{FF2B5EF4-FFF2-40B4-BE49-F238E27FC236}">
                <a16:creationId xmlns:a16="http://schemas.microsoft.com/office/drawing/2014/main" id="{37646F70-88D7-B542-AF0A-BC739E0703F4}"/>
              </a:ext>
            </a:extLst>
          </p:cNvPr>
          <p:cNvGrpSpPr/>
          <p:nvPr/>
        </p:nvGrpSpPr>
        <p:grpSpPr>
          <a:xfrm>
            <a:off x="6318500" y="6184903"/>
            <a:ext cx="5279663" cy="169277"/>
            <a:chOff x="78377" y="5735567"/>
            <a:chExt cx="5279663" cy="169277"/>
          </a:xfrm>
        </p:grpSpPr>
        <p:sp>
          <p:nvSpPr>
            <p:cNvPr id="247" name="TextBox 246">
              <a:extLst>
                <a:ext uri="{FF2B5EF4-FFF2-40B4-BE49-F238E27FC236}">
                  <a16:creationId xmlns:a16="http://schemas.microsoft.com/office/drawing/2014/main" id="{DADDB670-0A01-EA4F-8A8C-17FEB6899695}"/>
                </a:ext>
              </a:extLst>
            </p:cNvPr>
            <p:cNvSpPr txBox="1"/>
            <p:nvPr/>
          </p:nvSpPr>
          <p:spPr>
            <a:xfrm>
              <a:off x="814434" y="5735567"/>
              <a:ext cx="474532" cy="169277"/>
            </a:xfrm>
            <a:prstGeom prst="rect">
              <a:avLst/>
            </a:prstGeom>
            <a:noFill/>
          </p:spPr>
          <p:txBody>
            <a:bodyPr wrap="square" lIns="0" tIns="0" rIns="0" bIns="0" rtlCol="0">
              <a:spAutoFit/>
            </a:bodyPr>
            <a:lstStyle/>
            <a:p>
              <a:pPr algn="ctr"/>
              <a:r>
                <a:rPr lang="en-US" sz="1100" dirty="0">
                  <a:solidFill>
                    <a:schemeClr val="accent1"/>
                  </a:solidFill>
                </a:rPr>
                <a:t>76</a:t>
              </a:r>
            </a:p>
          </p:txBody>
        </p:sp>
        <p:sp>
          <p:nvSpPr>
            <p:cNvPr id="248" name="TextBox 247">
              <a:extLst>
                <a:ext uri="{FF2B5EF4-FFF2-40B4-BE49-F238E27FC236}">
                  <a16:creationId xmlns:a16="http://schemas.microsoft.com/office/drawing/2014/main" id="{794D599C-A070-6A40-A71B-7F17B45A8B09}"/>
                </a:ext>
              </a:extLst>
            </p:cNvPr>
            <p:cNvSpPr txBox="1"/>
            <p:nvPr/>
          </p:nvSpPr>
          <p:spPr>
            <a:xfrm>
              <a:off x="1265102" y="5735567"/>
              <a:ext cx="474532" cy="169277"/>
            </a:xfrm>
            <a:prstGeom prst="rect">
              <a:avLst/>
            </a:prstGeom>
            <a:noFill/>
          </p:spPr>
          <p:txBody>
            <a:bodyPr wrap="square" lIns="0" tIns="0" rIns="0" bIns="0" rtlCol="0">
              <a:spAutoFit/>
            </a:bodyPr>
            <a:lstStyle/>
            <a:p>
              <a:pPr algn="ctr"/>
              <a:r>
                <a:rPr lang="en-US" sz="1100" dirty="0">
                  <a:solidFill>
                    <a:schemeClr val="accent1"/>
                  </a:solidFill>
                </a:rPr>
                <a:t>52</a:t>
              </a:r>
            </a:p>
          </p:txBody>
        </p:sp>
        <p:sp>
          <p:nvSpPr>
            <p:cNvPr id="249" name="TextBox 248">
              <a:extLst>
                <a:ext uri="{FF2B5EF4-FFF2-40B4-BE49-F238E27FC236}">
                  <a16:creationId xmlns:a16="http://schemas.microsoft.com/office/drawing/2014/main" id="{EEF7FA1C-3029-8548-A225-C03120F9BF83}"/>
                </a:ext>
              </a:extLst>
            </p:cNvPr>
            <p:cNvSpPr txBox="1"/>
            <p:nvPr/>
          </p:nvSpPr>
          <p:spPr>
            <a:xfrm>
              <a:off x="1715772" y="5735567"/>
              <a:ext cx="474532" cy="169277"/>
            </a:xfrm>
            <a:prstGeom prst="rect">
              <a:avLst/>
            </a:prstGeom>
            <a:noFill/>
          </p:spPr>
          <p:txBody>
            <a:bodyPr wrap="square" lIns="0" tIns="0" rIns="0" bIns="0" rtlCol="0">
              <a:spAutoFit/>
            </a:bodyPr>
            <a:lstStyle/>
            <a:p>
              <a:pPr algn="ctr"/>
              <a:r>
                <a:rPr lang="en-US" sz="1100" dirty="0">
                  <a:solidFill>
                    <a:schemeClr val="accent1"/>
                  </a:solidFill>
                </a:rPr>
                <a:t>23</a:t>
              </a:r>
            </a:p>
          </p:txBody>
        </p:sp>
        <p:sp>
          <p:nvSpPr>
            <p:cNvPr id="250" name="TextBox 249">
              <a:extLst>
                <a:ext uri="{FF2B5EF4-FFF2-40B4-BE49-F238E27FC236}">
                  <a16:creationId xmlns:a16="http://schemas.microsoft.com/office/drawing/2014/main" id="{79A9C322-769B-8E42-A79B-788A0275CF87}"/>
                </a:ext>
              </a:extLst>
            </p:cNvPr>
            <p:cNvSpPr txBox="1"/>
            <p:nvPr/>
          </p:nvSpPr>
          <p:spPr>
            <a:xfrm>
              <a:off x="2166439" y="5735567"/>
              <a:ext cx="474532" cy="169277"/>
            </a:xfrm>
            <a:prstGeom prst="rect">
              <a:avLst/>
            </a:prstGeom>
            <a:noFill/>
          </p:spPr>
          <p:txBody>
            <a:bodyPr wrap="square" lIns="0" tIns="0" rIns="0" bIns="0" rtlCol="0">
              <a:spAutoFit/>
            </a:bodyPr>
            <a:lstStyle/>
            <a:p>
              <a:pPr algn="ctr"/>
              <a:r>
                <a:rPr lang="en-US" sz="1100" dirty="0">
                  <a:solidFill>
                    <a:schemeClr val="accent1"/>
                  </a:solidFill>
                </a:rPr>
                <a:t>13</a:t>
              </a:r>
            </a:p>
          </p:txBody>
        </p:sp>
        <p:sp>
          <p:nvSpPr>
            <p:cNvPr id="251" name="TextBox 250">
              <a:extLst>
                <a:ext uri="{FF2B5EF4-FFF2-40B4-BE49-F238E27FC236}">
                  <a16:creationId xmlns:a16="http://schemas.microsoft.com/office/drawing/2014/main" id="{57EAD486-8F8F-8E42-8892-7D579A2DDC0C}"/>
                </a:ext>
              </a:extLst>
            </p:cNvPr>
            <p:cNvSpPr txBox="1"/>
            <p:nvPr/>
          </p:nvSpPr>
          <p:spPr>
            <a:xfrm>
              <a:off x="2617106" y="5735567"/>
              <a:ext cx="474532" cy="169277"/>
            </a:xfrm>
            <a:prstGeom prst="rect">
              <a:avLst/>
            </a:prstGeom>
            <a:noFill/>
          </p:spPr>
          <p:txBody>
            <a:bodyPr wrap="square" lIns="0" tIns="0" rIns="0" bIns="0" rtlCol="0">
              <a:spAutoFit/>
            </a:bodyPr>
            <a:lstStyle/>
            <a:p>
              <a:pPr algn="ctr"/>
              <a:r>
                <a:rPr lang="en-US" sz="1100" dirty="0">
                  <a:solidFill>
                    <a:schemeClr val="accent1"/>
                  </a:solidFill>
                </a:rPr>
                <a:t>7</a:t>
              </a:r>
            </a:p>
          </p:txBody>
        </p:sp>
        <p:sp>
          <p:nvSpPr>
            <p:cNvPr id="252" name="TextBox 251">
              <a:extLst>
                <a:ext uri="{FF2B5EF4-FFF2-40B4-BE49-F238E27FC236}">
                  <a16:creationId xmlns:a16="http://schemas.microsoft.com/office/drawing/2014/main" id="{52DCD333-133D-E44C-A6FA-4D1A6BA61956}"/>
                </a:ext>
              </a:extLst>
            </p:cNvPr>
            <p:cNvSpPr txBox="1"/>
            <p:nvPr/>
          </p:nvSpPr>
          <p:spPr>
            <a:xfrm>
              <a:off x="3067775" y="5735567"/>
              <a:ext cx="474532" cy="169277"/>
            </a:xfrm>
            <a:prstGeom prst="rect">
              <a:avLst/>
            </a:prstGeom>
            <a:noFill/>
          </p:spPr>
          <p:txBody>
            <a:bodyPr wrap="square" lIns="0" tIns="0" rIns="0" bIns="0" rtlCol="0">
              <a:spAutoFit/>
            </a:bodyPr>
            <a:lstStyle/>
            <a:p>
              <a:pPr algn="ctr"/>
              <a:r>
                <a:rPr lang="en-US" sz="1100" dirty="0">
                  <a:solidFill>
                    <a:schemeClr val="accent1"/>
                  </a:solidFill>
                </a:rPr>
                <a:t>4</a:t>
              </a:r>
            </a:p>
          </p:txBody>
        </p:sp>
        <p:sp>
          <p:nvSpPr>
            <p:cNvPr id="253" name="TextBox 252">
              <a:extLst>
                <a:ext uri="{FF2B5EF4-FFF2-40B4-BE49-F238E27FC236}">
                  <a16:creationId xmlns:a16="http://schemas.microsoft.com/office/drawing/2014/main" id="{93431ACE-5711-D246-A536-EB6A6F3FE656}"/>
                </a:ext>
              </a:extLst>
            </p:cNvPr>
            <p:cNvSpPr txBox="1"/>
            <p:nvPr/>
          </p:nvSpPr>
          <p:spPr>
            <a:xfrm>
              <a:off x="3524975" y="5735567"/>
              <a:ext cx="474532" cy="169277"/>
            </a:xfrm>
            <a:prstGeom prst="rect">
              <a:avLst/>
            </a:prstGeom>
            <a:noFill/>
          </p:spPr>
          <p:txBody>
            <a:bodyPr wrap="square" lIns="0" tIns="0" rIns="0" bIns="0" rtlCol="0">
              <a:spAutoFit/>
            </a:bodyPr>
            <a:lstStyle/>
            <a:p>
              <a:pPr algn="ctr"/>
              <a:r>
                <a:rPr lang="en-US" sz="1100" dirty="0">
                  <a:solidFill>
                    <a:schemeClr val="accent1"/>
                  </a:solidFill>
                </a:rPr>
                <a:t>3</a:t>
              </a:r>
            </a:p>
          </p:txBody>
        </p:sp>
        <p:sp>
          <p:nvSpPr>
            <p:cNvPr id="254" name="TextBox 253">
              <a:extLst>
                <a:ext uri="{FF2B5EF4-FFF2-40B4-BE49-F238E27FC236}">
                  <a16:creationId xmlns:a16="http://schemas.microsoft.com/office/drawing/2014/main" id="{4732432E-C396-0F46-B0CF-C235A1D50574}"/>
                </a:ext>
              </a:extLst>
            </p:cNvPr>
            <p:cNvSpPr txBox="1"/>
            <p:nvPr/>
          </p:nvSpPr>
          <p:spPr>
            <a:xfrm>
              <a:off x="3975643" y="5735567"/>
              <a:ext cx="474532" cy="169277"/>
            </a:xfrm>
            <a:prstGeom prst="rect">
              <a:avLst/>
            </a:prstGeom>
            <a:noFill/>
          </p:spPr>
          <p:txBody>
            <a:bodyPr wrap="square" lIns="0" tIns="0" rIns="0" bIns="0" rtlCol="0">
              <a:spAutoFit/>
            </a:bodyPr>
            <a:lstStyle/>
            <a:p>
              <a:pPr algn="ctr"/>
              <a:r>
                <a:rPr lang="en-US" sz="1100" dirty="0">
                  <a:solidFill>
                    <a:schemeClr val="accent1"/>
                  </a:solidFill>
                </a:rPr>
                <a:t>2</a:t>
              </a:r>
            </a:p>
          </p:txBody>
        </p:sp>
        <p:sp>
          <p:nvSpPr>
            <p:cNvPr id="255" name="TextBox 254">
              <a:extLst>
                <a:ext uri="{FF2B5EF4-FFF2-40B4-BE49-F238E27FC236}">
                  <a16:creationId xmlns:a16="http://schemas.microsoft.com/office/drawing/2014/main" id="{A3C8A593-9D80-0F4D-A96A-98F3DBDC106F}"/>
                </a:ext>
              </a:extLst>
            </p:cNvPr>
            <p:cNvSpPr txBox="1"/>
            <p:nvPr/>
          </p:nvSpPr>
          <p:spPr>
            <a:xfrm>
              <a:off x="4432841" y="5735567"/>
              <a:ext cx="474532" cy="169277"/>
            </a:xfrm>
            <a:prstGeom prst="rect">
              <a:avLst/>
            </a:prstGeom>
            <a:noFill/>
          </p:spPr>
          <p:txBody>
            <a:bodyPr wrap="square" lIns="0" tIns="0" rIns="0" bIns="0" rtlCol="0">
              <a:spAutoFit/>
            </a:bodyPr>
            <a:lstStyle/>
            <a:p>
              <a:pPr algn="ctr"/>
              <a:r>
                <a:rPr lang="en-US" sz="1100" dirty="0">
                  <a:solidFill>
                    <a:schemeClr val="accent1"/>
                  </a:solidFill>
                </a:rPr>
                <a:t>1</a:t>
              </a:r>
            </a:p>
          </p:txBody>
        </p:sp>
        <p:sp>
          <p:nvSpPr>
            <p:cNvPr id="256" name="TextBox 255">
              <a:extLst>
                <a:ext uri="{FF2B5EF4-FFF2-40B4-BE49-F238E27FC236}">
                  <a16:creationId xmlns:a16="http://schemas.microsoft.com/office/drawing/2014/main" id="{48DC7F44-F687-BA4F-B871-7E8DF8E0AD9C}"/>
                </a:ext>
              </a:extLst>
            </p:cNvPr>
            <p:cNvSpPr txBox="1"/>
            <p:nvPr/>
          </p:nvSpPr>
          <p:spPr>
            <a:xfrm>
              <a:off x="4883508" y="5735567"/>
              <a:ext cx="474532" cy="169277"/>
            </a:xfrm>
            <a:prstGeom prst="rect">
              <a:avLst/>
            </a:prstGeom>
            <a:noFill/>
          </p:spPr>
          <p:txBody>
            <a:bodyPr wrap="square" lIns="0" tIns="0" rIns="0" bIns="0" rtlCol="0">
              <a:spAutoFit/>
            </a:bodyPr>
            <a:lstStyle/>
            <a:p>
              <a:pPr algn="ctr"/>
              <a:r>
                <a:rPr lang="en-US" sz="1100" dirty="0">
                  <a:solidFill>
                    <a:schemeClr val="accent1"/>
                  </a:solidFill>
                </a:rPr>
                <a:t>0</a:t>
              </a:r>
            </a:p>
          </p:txBody>
        </p:sp>
        <p:sp>
          <p:nvSpPr>
            <p:cNvPr id="257" name="TextBox 256">
              <a:extLst>
                <a:ext uri="{FF2B5EF4-FFF2-40B4-BE49-F238E27FC236}">
                  <a16:creationId xmlns:a16="http://schemas.microsoft.com/office/drawing/2014/main" id="{440A5BFF-CE08-F24D-B0E2-96AB51717489}"/>
                </a:ext>
              </a:extLst>
            </p:cNvPr>
            <p:cNvSpPr txBox="1"/>
            <p:nvPr/>
          </p:nvSpPr>
          <p:spPr>
            <a:xfrm>
              <a:off x="78377" y="5735567"/>
              <a:ext cx="733795" cy="169277"/>
            </a:xfrm>
            <a:prstGeom prst="rect">
              <a:avLst/>
            </a:prstGeom>
            <a:noFill/>
          </p:spPr>
          <p:txBody>
            <a:bodyPr wrap="square" lIns="0" tIns="0" rIns="0" bIns="0" rtlCol="0">
              <a:spAutoFit/>
            </a:bodyPr>
            <a:lstStyle/>
            <a:p>
              <a:pPr algn="ctr"/>
              <a:r>
                <a:rPr lang="en-US" sz="1100" dirty="0">
                  <a:solidFill>
                    <a:schemeClr val="accent1"/>
                  </a:solidFill>
                </a:rPr>
                <a:t>Chemo</a:t>
              </a:r>
            </a:p>
          </p:txBody>
        </p:sp>
      </p:grpSp>
      <p:cxnSp>
        <p:nvCxnSpPr>
          <p:cNvPr id="265" name="Straight Connector 264">
            <a:extLst>
              <a:ext uri="{FF2B5EF4-FFF2-40B4-BE49-F238E27FC236}">
                <a16:creationId xmlns:a16="http://schemas.microsoft.com/office/drawing/2014/main" id="{BCCFA6BD-4FCE-4047-981C-602F5E1EE5C4}"/>
              </a:ext>
            </a:extLst>
          </p:cNvPr>
          <p:cNvCxnSpPr>
            <a:cxnSpLocks/>
          </p:cNvCxnSpPr>
          <p:nvPr/>
        </p:nvCxnSpPr>
        <p:spPr>
          <a:xfrm>
            <a:off x="8120147" y="3334603"/>
            <a:ext cx="0" cy="175600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B000EF8-1B4A-A34A-BE9D-4294AE461E38}"/>
              </a:ext>
            </a:extLst>
          </p:cNvPr>
          <p:cNvCxnSpPr>
            <a:cxnSpLocks/>
          </p:cNvCxnSpPr>
          <p:nvPr/>
        </p:nvCxnSpPr>
        <p:spPr>
          <a:xfrm>
            <a:off x="9029997" y="4021540"/>
            <a:ext cx="0" cy="109636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C7119BE3-6DE2-884E-A8E1-1EF8BA1E2C04}"/>
              </a:ext>
            </a:extLst>
          </p:cNvPr>
          <p:cNvCxnSpPr>
            <a:cxnSpLocks/>
          </p:cNvCxnSpPr>
          <p:nvPr/>
        </p:nvCxnSpPr>
        <p:spPr>
          <a:xfrm>
            <a:off x="9935298" y="4490113"/>
            <a:ext cx="0" cy="6277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67CB30B6-EACD-0243-B58D-A25A846C06ED}"/>
              </a:ext>
            </a:extLst>
          </p:cNvPr>
          <p:cNvSpPr txBox="1"/>
          <p:nvPr/>
        </p:nvSpPr>
        <p:spPr>
          <a:xfrm>
            <a:off x="8063431" y="3017829"/>
            <a:ext cx="694199" cy="307777"/>
          </a:xfrm>
          <a:prstGeom prst="rect">
            <a:avLst/>
          </a:prstGeom>
          <a:noFill/>
        </p:spPr>
        <p:txBody>
          <a:bodyPr wrap="square" rtlCol="0">
            <a:spAutoFit/>
          </a:bodyPr>
          <a:lstStyle/>
          <a:p>
            <a:r>
              <a:rPr lang="en-US" sz="1400" dirty="0">
                <a:solidFill>
                  <a:schemeClr val="accent2"/>
                </a:solidFill>
              </a:rPr>
              <a:t>63%</a:t>
            </a:r>
          </a:p>
        </p:txBody>
      </p:sp>
      <p:sp>
        <p:nvSpPr>
          <p:cNvPr id="281" name="TextBox 280">
            <a:extLst>
              <a:ext uri="{FF2B5EF4-FFF2-40B4-BE49-F238E27FC236}">
                <a16:creationId xmlns:a16="http://schemas.microsoft.com/office/drawing/2014/main" id="{AFBEA831-37A6-3643-AB59-7BB343D7B628}"/>
              </a:ext>
            </a:extLst>
          </p:cNvPr>
          <p:cNvSpPr txBox="1"/>
          <p:nvPr/>
        </p:nvSpPr>
        <p:spPr>
          <a:xfrm>
            <a:off x="8915700" y="3700004"/>
            <a:ext cx="694199" cy="307777"/>
          </a:xfrm>
          <a:prstGeom prst="rect">
            <a:avLst/>
          </a:prstGeom>
          <a:noFill/>
        </p:spPr>
        <p:txBody>
          <a:bodyPr wrap="square" rtlCol="0">
            <a:spAutoFit/>
          </a:bodyPr>
          <a:lstStyle/>
          <a:p>
            <a:r>
              <a:rPr lang="en-US" sz="1400" dirty="0">
                <a:solidFill>
                  <a:schemeClr val="accent2"/>
                </a:solidFill>
              </a:rPr>
              <a:t>38%</a:t>
            </a:r>
          </a:p>
        </p:txBody>
      </p:sp>
      <p:sp>
        <p:nvSpPr>
          <p:cNvPr id="282" name="TextBox 281">
            <a:extLst>
              <a:ext uri="{FF2B5EF4-FFF2-40B4-BE49-F238E27FC236}">
                <a16:creationId xmlns:a16="http://schemas.microsoft.com/office/drawing/2014/main" id="{B76EDEF6-0075-8945-B54D-A0297D2875EE}"/>
              </a:ext>
            </a:extLst>
          </p:cNvPr>
          <p:cNvSpPr txBox="1"/>
          <p:nvPr/>
        </p:nvSpPr>
        <p:spPr>
          <a:xfrm>
            <a:off x="9861355" y="4172723"/>
            <a:ext cx="694199" cy="307777"/>
          </a:xfrm>
          <a:prstGeom prst="rect">
            <a:avLst/>
          </a:prstGeom>
          <a:noFill/>
        </p:spPr>
        <p:txBody>
          <a:bodyPr wrap="square" rtlCol="0">
            <a:spAutoFit/>
          </a:bodyPr>
          <a:lstStyle/>
          <a:p>
            <a:r>
              <a:rPr lang="en-US" sz="1400" dirty="0">
                <a:solidFill>
                  <a:schemeClr val="accent2"/>
                </a:solidFill>
              </a:rPr>
              <a:t>22%</a:t>
            </a:r>
          </a:p>
        </p:txBody>
      </p:sp>
      <p:sp>
        <p:nvSpPr>
          <p:cNvPr id="283" name="TextBox 282">
            <a:extLst>
              <a:ext uri="{FF2B5EF4-FFF2-40B4-BE49-F238E27FC236}">
                <a16:creationId xmlns:a16="http://schemas.microsoft.com/office/drawing/2014/main" id="{462A357D-DC37-6548-9334-188866BCD673}"/>
              </a:ext>
            </a:extLst>
          </p:cNvPr>
          <p:cNvSpPr txBox="1"/>
          <p:nvPr/>
        </p:nvSpPr>
        <p:spPr>
          <a:xfrm>
            <a:off x="10391079" y="4367828"/>
            <a:ext cx="1127884" cy="307777"/>
          </a:xfrm>
          <a:prstGeom prst="rect">
            <a:avLst/>
          </a:prstGeom>
          <a:noFill/>
        </p:spPr>
        <p:txBody>
          <a:bodyPr wrap="square" rtlCol="0">
            <a:spAutoFit/>
          </a:bodyPr>
          <a:lstStyle/>
          <a:p>
            <a:r>
              <a:rPr lang="en-US" sz="1400" dirty="0">
                <a:solidFill>
                  <a:schemeClr val="accent2"/>
                </a:solidFill>
              </a:rPr>
              <a:t>NIVO + IPI</a:t>
            </a:r>
          </a:p>
        </p:txBody>
      </p:sp>
      <p:sp>
        <p:nvSpPr>
          <p:cNvPr id="284" name="TextBox 283">
            <a:extLst>
              <a:ext uri="{FF2B5EF4-FFF2-40B4-BE49-F238E27FC236}">
                <a16:creationId xmlns:a16="http://schemas.microsoft.com/office/drawing/2014/main" id="{57A63230-3F7F-D94E-A7EC-434B05A6D72A}"/>
              </a:ext>
            </a:extLst>
          </p:cNvPr>
          <p:cNvSpPr txBox="1"/>
          <p:nvPr/>
        </p:nvSpPr>
        <p:spPr>
          <a:xfrm>
            <a:off x="10279754" y="4738020"/>
            <a:ext cx="813692" cy="307777"/>
          </a:xfrm>
          <a:prstGeom prst="rect">
            <a:avLst/>
          </a:prstGeom>
          <a:noFill/>
        </p:spPr>
        <p:txBody>
          <a:bodyPr wrap="square" rtlCol="0">
            <a:spAutoFit/>
          </a:bodyPr>
          <a:lstStyle/>
          <a:p>
            <a:r>
              <a:rPr lang="en-US" sz="1400" dirty="0">
                <a:solidFill>
                  <a:schemeClr val="accent1"/>
                </a:solidFill>
              </a:rPr>
              <a:t>Chemo</a:t>
            </a:r>
          </a:p>
        </p:txBody>
      </p:sp>
      <p:sp>
        <p:nvSpPr>
          <p:cNvPr id="285" name="TextBox 284">
            <a:extLst>
              <a:ext uri="{FF2B5EF4-FFF2-40B4-BE49-F238E27FC236}">
                <a16:creationId xmlns:a16="http://schemas.microsoft.com/office/drawing/2014/main" id="{285F01E1-A341-E04C-AD2B-DDCCEFDA81F9}"/>
              </a:ext>
            </a:extLst>
          </p:cNvPr>
          <p:cNvSpPr txBox="1"/>
          <p:nvPr/>
        </p:nvSpPr>
        <p:spPr>
          <a:xfrm>
            <a:off x="9550831" y="4650120"/>
            <a:ext cx="694199" cy="307777"/>
          </a:xfrm>
          <a:prstGeom prst="rect">
            <a:avLst/>
          </a:prstGeom>
          <a:noFill/>
        </p:spPr>
        <p:txBody>
          <a:bodyPr wrap="square" rtlCol="0">
            <a:spAutoFit/>
          </a:bodyPr>
          <a:lstStyle/>
          <a:p>
            <a:r>
              <a:rPr lang="en-US" sz="1400" dirty="0">
                <a:solidFill>
                  <a:schemeClr val="accent1"/>
                </a:solidFill>
              </a:rPr>
              <a:t>4%</a:t>
            </a:r>
          </a:p>
        </p:txBody>
      </p:sp>
      <p:sp>
        <p:nvSpPr>
          <p:cNvPr id="286" name="TextBox 285">
            <a:extLst>
              <a:ext uri="{FF2B5EF4-FFF2-40B4-BE49-F238E27FC236}">
                <a16:creationId xmlns:a16="http://schemas.microsoft.com/office/drawing/2014/main" id="{EB0BAA26-B947-6348-918C-26536E3A67B2}"/>
              </a:ext>
            </a:extLst>
          </p:cNvPr>
          <p:cNvSpPr txBox="1"/>
          <p:nvPr/>
        </p:nvSpPr>
        <p:spPr>
          <a:xfrm>
            <a:off x="8537302" y="4687658"/>
            <a:ext cx="694199" cy="307777"/>
          </a:xfrm>
          <a:prstGeom prst="rect">
            <a:avLst/>
          </a:prstGeom>
          <a:noFill/>
        </p:spPr>
        <p:txBody>
          <a:bodyPr wrap="square" rtlCol="0">
            <a:spAutoFit/>
          </a:bodyPr>
          <a:lstStyle/>
          <a:p>
            <a:r>
              <a:rPr lang="en-US" sz="1400" dirty="0">
                <a:solidFill>
                  <a:schemeClr val="accent1"/>
                </a:solidFill>
              </a:rPr>
              <a:t>10%</a:t>
            </a:r>
          </a:p>
        </p:txBody>
      </p:sp>
      <p:sp>
        <p:nvSpPr>
          <p:cNvPr id="287" name="TextBox 286">
            <a:extLst>
              <a:ext uri="{FF2B5EF4-FFF2-40B4-BE49-F238E27FC236}">
                <a16:creationId xmlns:a16="http://schemas.microsoft.com/office/drawing/2014/main" id="{EDA12B01-EBC2-B349-87BD-B3E18F4AC03D}"/>
              </a:ext>
            </a:extLst>
          </p:cNvPr>
          <p:cNvSpPr txBox="1"/>
          <p:nvPr/>
        </p:nvSpPr>
        <p:spPr>
          <a:xfrm>
            <a:off x="7635178" y="4039144"/>
            <a:ext cx="694199" cy="307777"/>
          </a:xfrm>
          <a:prstGeom prst="rect">
            <a:avLst/>
          </a:prstGeom>
          <a:noFill/>
        </p:spPr>
        <p:txBody>
          <a:bodyPr wrap="square" rtlCol="0">
            <a:spAutoFit/>
          </a:bodyPr>
          <a:lstStyle/>
          <a:p>
            <a:r>
              <a:rPr lang="en-US" sz="1400" dirty="0">
                <a:solidFill>
                  <a:schemeClr val="accent1"/>
                </a:solidFill>
              </a:rPr>
              <a:t>33%</a:t>
            </a:r>
          </a:p>
        </p:txBody>
      </p:sp>
    </p:spTree>
    <p:extLst>
      <p:ext uri="{BB962C8B-B14F-4D97-AF65-F5344CB8AC3E}">
        <p14:creationId xmlns:p14="http://schemas.microsoft.com/office/powerpoint/2010/main" val="1402900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graphicFrame>
        <p:nvGraphicFramePr>
          <p:cNvPr id="103" name="Table 7">
            <a:extLst>
              <a:ext uri="{FF2B5EF4-FFF2-40B4-BE49-F238E27FC236}">
                <a16:creationId xmlns:a16="http://schemas.microsoft.com/office/drawing/2014/main" id="{F324679B-D5FC-44E4-AB8F-898B85FA6F88}"/>
              </a:ext>
            </a:extLst>
          </p:cNvPr>
          <p:cNvGraphicFramePr>
            <a:graphicFrameLocks noGrp="1"/>
          </p:cNvGraphicFramePr>
          <p:nvPr>
            <p:extLst>
              <p:ext uri="{D42A27DB-BD31-4B8C-83A1-F6EECF244321}">
                <p14:modId xmlns:p14="http://schemas.microsoft.com/office/powerpoint/2010/main" val="1269890127"/>
              </p:ext>
            </p:extLst>
          </p:nvPr>
        </p:nvGraphicFramePr>
        <p:xfrm>
          <a:off x="2519207" y="2189043"/>
          <a:ext cx="3640473" cy="947520"/>
        </p:xfrm>
        <a:graphic>
          <a:graphicData uri="http://schemas.openxmlformats.org/drawingml/2006/table">
            <a:tbl>
              <a:tblPr firstRow="1" bandRow="1">
                <a:tableStyleId>{69012ECD-51FC-41F1-AA8D-1B2483CD663E}</a:tableStyleId>
              </a:tblPr>
              <a:tblGrid>
                <a:gridCol w="1635526">
                  <a:extLst>
                    <a:ext uri="{9D8B030D-6E8A-4147-A177-3AD203B41FA5}">
                      <a16:colId xmlns:a16="http://schemas.microsoft.com/office/drawing/2014/main" val="2888330517"/>
                    </a:ext>
                  </a:extLst>
                </a:gridCol>
                <a:gridCol w="1117995">
                  <a:extLst>
                    <a:ext uri="{9D8B030D-6E8A-4147-A177-3AD203B41FA5}">
                      <a16:colId xmlns:a16="http://schemas.microsoft.com/office/drawing/2014/main" val="2870641765"/>
                    </a:ext>
                  </a:extLst>
                </a:gridCol>
                <a:gridCol w="886952">
                  <a:extLst>
                    <a:ext uri="{9D8B030D-6E8A-4147-A177-3AD203B41FA5}">
                      <a16:colId xmlns:a16="http://schemas.microsoft.com/office/drawing/2014/main" val="2865212637"/>
                    </a:ext>
                  </a:extLst>
                </a:gridCol>
              </a:tblGrid>
              <a:tr h="0">
                <a:tc>
                  <a:txBody>
                    <a:bodyPr/>
                    <a:lstStyle/>
                    <a:p>
                      <a:pPr algn="l"/>
                      <a:r>
                        <a:rPr lang="en-GB" sz="1200" dirty="0">
                          <a:solidFill>
                            <a:schemeClr val="tx2"/>
                          </a:solidFill>
                        </a:rPr>
                        <a:t>NIVO + IPI</a:t>
                      </a:r>
                    </a:p>
                  </a:txBody>
                  <a:tcPr marL="36000" marR="36000" marT="36000" marB="36000" anchor="b"/>
                </a:tc>
                <a:tc>
                  <a:txBody>
                    <a:bodyPr/>
                    <a:lstStyle/>
                    <a:p>
                      <a:pPr algn="ctr"/>
                      <a:r>
                        <a:rPr lang="en-US" sz="1200" dirty="0">
                          <a:solidFill>
                            <a:schemeClr val="tx2"/>
                          </a:solidFill>
                        </a:rPr>
                        <a:t>Low</a:t>
                      </a:r>
                    </a:p>
                    <a:p>
                      <a:pPr algn="ctr"/>
                      <a:r>
                        <a:rPr lang="en-US" sz="1200" dirty="0">
                          <a:solidFill>
                            <a:schemeClr val="tx2"/>
                          </a:solidFill>
                        </a:rPr>
                        <a:t>(n=82)</a:t>
                      </a:r>
                      <a:endParaRPr lang="en-GB" sz="1200" dirty="0">
                        <a:solidFill>
                          <a:schemeClr val="tx2"/>
                        </a:solidFill>
                      </a:endParaRPr>
                    </a:p>
                  </a:txBody>
                  <a:tcPr marL="36000" marR="36000" marT="36000" marB="36000" anchor="b"/>
                </a:tc>
                <a:tc>
                  <a:txBody>
                    <a:bodyPr/>
                    <a:lstStyle/>
                    <a:p>
                      <a:pPr algn="ctr"/>
                      <a:r>
                        <a:rPr lang="en-US" sz="1200" dirty="0">
                          <a:solidFill>
                            <a:schemeClr val="tx2"/>
                          </a:solidFill>
                        </a:rPr>
                        <a:t>High</a:t>
                      </a:r>
                      <a:br>
                        <a:rPr lang="en-US" sz="1200" dirty="0">
                          <a:solidFill>
                            <a:schemeClr val="tx2"/>
                          </a:solidFill>
                        </a:rPr>
                      </a:br>
                      <a:r>
                        <a:rPr lang="en-US" sz="1200" dirty="0">
                          <a:solidFill>
                            <a:schemeClr val="tx2"/>
                          </a:solidFill>
                        </a:rPr>
                        <a:t>(n=83)</a:t>
                      </a:r>
                      <a:endParaRPr lang="en-GB" sz="1200" dirty="0">
                        <a:solidFill>
                          <a:schemeClr val="tx2"/>
                        </a:solidFill>
                      </a:endParaRPr>
                    </a:p>
                  </a:txBody>
                  <a:tcPr marL="36000" marR="36000" marT="36000" marB="36000" anchor="b"/>
                </a:tc>
                <a:extLst>
                  <a:ext uri="{0D108BD9-81ED-4DB2-BD59-A6C34878D82A}">
                    <a16:rowId xmlns:a16="http://schemas.microsoft.com/office/drawing/2014/main" val="2311234716"/>
                  </a:ext>
                </a:extLst>
              </a:tr>
              <a:tr h="144061">
                <a:tc>
                  <a:txBody>
                    <a:bodyPr/>
                    <a:lstStyle/>
                    <a:p>
                      <a:pPr algn="l"/>
                      <a:r>
                        <a:rPr lang="en-US" sz="1200" dirty="0"/>
                        <a:t>mOS, </a:t>
                      </a:r>
                      <a:r>
                        <a:rPr lang="en-US" sz="1200" dirty="0" err="1"/>
                        <a:t>mo</a:t>
                      </a:r>
                      <a:endParaRPr lang="en-GB" sz="1200" dirty="0">
                        <a:solidFill>
                          <a:srgbClr val="363636"/>
                        </a:solidFill>
                      </a:endParaRPr>
                    </a:p>
                  </a:txBody>
                  <a:tcPr marL="36000" marR="36000" marT="36000" marB="36000" anchor="ctr"/>
                </a:tc>
                <a:tc>
                  <a:txBody>
                    <a:bodyPr/>
                    <a:lstStyle/>
                    <a:p>
                      <a:pPr algn="ctr"/>
                      <a:r>
                        <a:rPr lang="en-US" sz="1200" dirty="0"/>
                        <a:t>16.8</a:t>
                      </a:r>
                      <a:endParaRPr lang="en-GB" sz="1200" dirty="0">
                        <a:solidFill>
                          <a:srgbClr val="363636"/>
                        </a:solidFill>
                      </a:endParaRPr>
                    </a:p>
                  </a:txBody>
                  <a:tcPr marL="36000" marR="36000" marT="36000" marB="36000" anchor="ctr"/>
                </a:tc>
                <a:tc>
                  <a:txBody>
                    <a:bodyPr/>
                    <a:lstStyle/>
                    <a:p>
                      <a:pPr algn="ctr"/>
                      <a:r>
                        <a:rPr lang="en-US" sz="1200" dirty="0"/>
                        <a:t>21.8</a:t>
                      </a:r>
                      <a:endParaRPr lang="en-GB" sz="1200" dirty="0">
                        <a:solidFill>
                          <a:srgbClr val="363636"/>
                        </a:solidFill>
                      </a:endParaRPr>
                    </a:p>
                  </a:txBody>
                  <a:tcPr marL="36000" marR="36000" marT="36000" marB="36000" anchor="ctr"/>
                </a:tc>
                <a:extLst>
                  <a:ext uri="{0D108BD9-81ED-4DB2-BD59-A6C34878D82A}">
                    <a16:rowId xmlns:a16="http://schemas.microsoft.com/office/drawing/2014/main" val="1077868766"/>
                  </a:ext>
                </a:extLst>
              </a:tr>
              <a:tr h="209602">
                <a:tc>
                  <a:txBody>
                    <a:bodyPr/>
                    <a:lstStyle/>
                    <a:p>
                      <a:pPr algn="l"/>
                      <a:r>
                        <a:rPr lang="en-US" sz="1200" dirty="0"/>
                        <a:t>HR (95%CI)</a:t>
                      </a:r>
                      <a:endParaRPr lang="en-GB" sz="1200" dirty="0">
                        <a:solidFill>
                          <a:srgbClr val="363636"/>
                        </a:solidFill>
                      </a:endParaRPr>
                    </a:p>
                  </a:txBody>
                  <a:tcPr marL="36000" marR="36000" marT="36000" marB="36000" anchor="ctr"/>
                </a:tc>
                <a:tc gridSpan="2">
                  <a:txBody>
                    <a:bodyPr/>
                    <a:lstStyle/>
                    <a:p>
                      <a:pPr algn="ctr"/>
                      <a:r>
                        <a:rPr lang="en-US" sz="1200" dirty="0"/>
                        <a:t>0.57 (0.40,</a:t>
                      </a:r>
                      <a:r>
                        <a:rPr lang="en-US" sz="1200" baseline="0" dirty="0"/>
                        <a:t> </a:t>
                      </a:r>
                      <a:r>
                        <a:rPr lang="en-US" sz="1200" dirty="0"/>
                        <a:t>0.82)</a:t>
                      </a:r>
                      <a:endParaRPr lang="en-GB" sz="1200" dirty="0">
                        <a:solidFill>
                          <a:srgbClr val="363636"/>
                        </a:solidFill>
                      </a:endParaRPr>
                    </a:p>
                  </a:txBody>
                  <a:tcPr marL="36000" marR="36000" marT="36000" marB="36000" anchor="ctr"/>
                </a:tc>
                <a:tc hMerge="1">
                  <a:txBody>
                    <a:bodyPr/>
                    <a:lstStyle/>
                    <a:p>
                      <a:pPr algn="ctr"/>
                      <a:endParaRPr lang="en-GB" sz="1200" dirty="0"/>
                    </a:p>
                  </a:txBody>
                  <a:tcPr/>
                </a:tc>
                <a:extLst>
                  <a:ext uri="{0D108BD9-81ED-4DB2-BD59-A6C34878D82A}">
                    <a16:rowId xmlns:a16="http://schemas.microsoft.com/office/drawing/2014/main" val="685725561"/>
                  </a:ext>
                </a:extLst>
              </a:tr>
            </a:tbl>
          </a:graphicData>
        </a:graphic>
      </p:graphicFrame>
      <p:sp>
        <p:nvSpPr>
          <p:cNvPr id="7" name="TextBox 6">
            <a:extLst>
              <a:ext uri="{FF2B5EF4-FFF2-40B4-BE49-F238E27FC236}">
                <a16:creationId xmlns:a16="http://schemas.microsoft.com/office/drawing/2014/main" id="{4542115E-D37E-43CD-BFEF-154B2CF59092}"/>
              </a:ext>
            </a:extLst>
          </p:cNvPr>
          <p:cNvSpPr txBox="1"/>
          <p:nvPr/>
        </p:nvSpPr>
        <p:spPr>
          <a:xfrm rot="16200000">
            <a:off x="229340" y="3868655"/>
            <a:ext cx="630301"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OS, %</a:t>
            </a:r>
          </a:p>
        </p:txBody>
      </p:sp>
      <p:sp>
        <p:nvSpPr>
          <p:cNvPr id="6" name="Freeform 21">
            <a:extLst>
              <a:ext uri="{FF2B5EF4-FFF2-40B4-BE49-F238E27FC236}">
                <a16:creationId xmlns:a16="http://schemas.microsoft.com/office/drawing/2014/main" id="{8823B3D7-32C5-4FBA-8EDB-80D65AA30E4C}"/>
              </a:ext>
            </a:extLst>
          </p:cNvPr>
          <p:cNvSpPr>
            <a:spLocks/>
          </p:cNvSpPr>
          <p:nvPr/>
        </p:nvSpPr>
        <p:spPr bwMode="auto">
          <a:xfrm>
            <a:off x="1187315" y="2795377"/>
            <a:ext cx="4985425" cy="24450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 name="TextBox 7">
            <a:extLst>
              <a:ext uri="{FF2B5EF4-FFF2-40B4-BE49-F238E27FC236}">
                <a16:creationId xmlns:a16="http://schemas.microsoft.com/office/drawing/2014/main" id="{2F204618-F250-4F60-A180-566735F7E65E}"/>
              </a:ext>
            </a:extLst>
          </p:cNvPr>
          <p:cNvSpPr txBox="1"/>
          <p:nvPr/>
        </p:nvSpPr>
        <p:spPr>
          <a:xfrm>
            <a:off x="695110" y="2633307"/>
            <a:ext cx="439543"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9" name="Line 6">
            <a:extLst>
              <a:ext uri="{FF2B5EF4-FFF2-40B4-BE49-F238E27FC236}">
                <a16:creationId xmlns:a16="http://schemas.microsoft.com/office/drawing/2014/main" id="{10C6BC46-0CE8-45BA-AE0A-E2EC437C6BD5}"/>
              </a:ext>
            </a:extLst>
          </p:cNvPr>
          <p:cNvSpPr>
            <a:spLocks noChangeShapeType="1"/>
          </p:cNvSpPr>
          <p:nvPr/>
        </p:nvSpPr>
        <p:spPr bwMode="auto">
          <a:xfrm>
            <a:off x="1122058" y="2774453"/>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0" name="Line 7">
            <a:extLst>
              <a:ext uri="{FF2B5EF4-FFF2-40B4-BE49-F238E27FC236}">
                <a16:creationId xmlns:a16="http://schemas.microsoft.com/office/drawing/2014/main" id="{54BBB62E-04AF-4DE3-ADE0-243D6927BE1B}"/>
              </a:ext>
            </a:extLst>
          </p:cNvPr>
          <p:cNvSpPr>
            <a:spLocks noChangeShapeType="1"/>
          </p:cNvSpPr>
          <p:nvPr/>
        </p:nvSpPr>
        <p:spPr bwMode="auto">
          <a:xfrm>
            <a:off x="1122058" y="327349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1" name="Line 8">
            <a:extLst>
              <a:ext uri="{FF2B5EF4-FFF2-40B4-BE49-F238E27FC236}">
                <a16:creationId xmlns:a16="http://schemas.microsoft.com/office/drawing/2014/main" id="{F76B77B3-B8C2-4E60-B51F-2C1FC2FF9E95}"/>
              </a:ext>
            </a:extLst>
          </p:cNvPr>
          <p:cNvSpPr>
            <a:spLocks noChangeShapeType="1"/>
          </p:cNvSpPr>
          <p:nvPr/>
        </p:nvSpPr>
        <p:spPr bwMode="auto">
          <a:xfrm>
            <a:off x="1122058" y="3750124"/>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2" name="Line 9">
            <a:extLst>
              <a:ext uri="{FF2B5EF4-FFF2-40B4-BE49-F238E27FC236}">
                <a16:creationId xmlns:a16="http://schemas.microsoft.com/office/drawing/2014/main" id="{8A6A6C6D-4719-4D24-BFF3-324091C6FE3F}"/>
              </a:ext>
            </a:extLst>
          </p:cNvPr>
          <p:cNvSpPr>
            <a:spLocks noChangeShapeType="1"/>
          </p:cNvSpPr>
          <p:nvPr/>
        </p:nvSpPr>
        <p:spPr bwMode="auto">
          <a:xfrm>
            <a:off x="1122058" y="4242160"/>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3" name="Line 10">
            <a:extLst>
              <a:ext uri="{FF2B5EF4-FFF2-40B4-BE49-F238E27FC236}">
                <a16:creationId xmlns:a16="http://schemas.microsoft.com/office/drawing/2014/main" id="{0771C6DA-FE94-4AE3-966F-7768D8AB3A85}"/>
              </a:ext>
            </a:extLst>
          </p:cNvPr>
          <p:cNvSpPr>
            <a:spLocks noChangeShapeType="1"/>
          </p:cNvSpPr>
          <p:nvPr/>
        </p:nvSpPr>
        <p:spPr bwMode="auto">
          <a:xfrm>
            <a:off x="1122058" y="4723929"/>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4" name="Line 11">
            <a:extLst>
              <a:ext uri="{FF2B5EF4-FFF2-40B4-BE49-F238E27FC236}">
                <a16:creationId xmlns:a16="http://schemas.microsoft.com/office/drawing/2014/main" id="{57075CB4-F8B7-42D8-82E8-E5B3A293CFF8}"/>
              </a:ext>
            </a:extLst>
          </p:cNvPr>
          <p:cNvSpPr>
            <a:spLocks noChangeShapeType="1"/>
          </p:cNvSpPr>
          <p:nvPr/>
        </p:nvSpPr>
        <p:spPr bwMode="auto">
          <a:xfrm>
            <a:off x="1122058" y="521083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TextBox 14">
            <a:extLst>
              <a:ext uri="{FF2B5EF4-FFF2-40B4-BE49-F238E27FC236}">
                <a16:creationId xmlns:a16="http://schemas.microsoft.com/office/drawing/2014/main" id="{0E4BF247-904B-4C13-8593-55EA78D6A875}"/>
              </a:ext>
            </a:extLst>
          </p:cNvPr>
          <p:cNvSpPr txBox="1"/>
          <p:nvPr/>
        </p:nvSpPr>
        <p:spPr>
          <a:xfrm>
            <a:off x="780073" y="3134191"/>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16" name="TextBox 15">
            <a:extLst>
              <a:ext uri="{FF2B5EF4-FFF2-40B4-BE49-F238E27FC236}">
                <a16:creationId xmlns:a16="http://schemas.microsoft.com/office/drawing/2014/main" id="{39D26FB6-C858-468C-8DF0-E1E282326E87}"/>
              </a:ext>
            </a:extLst>
          </p:cNvPr>
          <p:cNvSpPr txBox="1"/>
          <p:nvPr/>
        </p:nvSpPr>
        <p:spPr>
          <a:xfrm>
            <a:off x="780073" y="3610604"/>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17" name="TextBox 16">
            <a:extLst>
              <a:ext uri="{FF2B5EF4-FFF2-40B4-BE49-F238E27FC236}">
                <a16:creationId xmlns:a16="http://schemas.microsoft.com/office/drawing/2014/main" id="{F0B4F10E-C0D8-46E5-936F-AA322A5E20AC}"/>
              </a:ext>
            </a:extLst>
          </p:cNvPr>
          <p:cNvSpPr txBox="1"/>
          <p:nvPr/>
        </p:nvSpPr>
        <p:spPr>
          <a:xfrm>
            <a:off x="780073" y="4102423"/>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18" name="TextBox 17">
            <a:extLst>
              <a:ext uri="{FF2B5EF4-FFF2-40B4-BE49-F238E27FC236}">
                <a16:creationId xmlns:a16="http://schemas.microsoft.com/office/drawing/2014/main" id="{97501BF7-A6BE-4552-948C-A3D6095EC428}"/>
              </a:ext>
            </a:extLst>
          </p:cNvPr>
          <p:cNvSpPr txBox="1"/>
          <p:nvPr/>
        </p:nvSpPr>
        <p:spPr>
          <a:xfrm>
            <a:off x="780073" y="4583970"/>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19" name="TextBox 18">
            <a:extLst>
              <a:ext uri="{FF2B5EF4-FFF2-40B4-BE49-F238E27FC236}">
                <a16:creationId xmlns:a16="http://schemas.microsoft.com/office/drawing/2014/main" id="{C95F89FD-FC1A-490B-9091-76C89F454E55}"/>
              </a:ext>
            </a:extLst>
          </p:cNvPr>
          <p:cNvSpPr txBox="1"/>
          <p:nvPr/>
        </p:nvSpPr>
        <p:spPr>
          <a:xfrm>
            <a:off x="865038" y="5070651"/>
            <a:ext cx="269626"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sp>
        <p:nvSpPr>
          <p:cNvPr id="20" name="TextBox 19">
            <a:extLst>
              <a:ext uri="{FF2B5EF4-FFF2-40B4-BE49-F238E27FC236}">
                <a16:creationId xmlns:a16="http://schemas.microsoft.com/office/drawing/2014/main" id="{F95C55C3-732C-4C02-8CB1-F87E7D6FFAF9}"/>
              </a:ext>
            </a:extLst>
          </p:cNvPr>
          <p:cNvSpPr txBox="1"/>
          <p:nvPr/>
        </p:nvSpPr>
        <p:spPr>
          <a:xfrm>
            <a:off x="152318" y="5600399"/>
            <a:ext cx="951914" cy="276999"/>
          </a:xfrm>
          <a:prstGeom prst="rect">
            <a:avLst/>
          </a:prstGeom>
          <a:noFill/>
        </p:spPr>
        <p:txBody>
          <a:bodyPr wrap="square" rtlCol="0">
            <a:spAutoFit/>
          </a:bodyPr>
          <a:lstStyle/>
          <a:p>
            <a:pPr algn="r"/>
            <a:r>
              <a:rPr lang="en-GB" sz="1200" dirty="0">
                <a:solidFill>
                  <a:schemeClr val="tx1"/>
                </a:solidFill>
              </a:rPr>
              <a:t>No. at risk</a:t>
            </a:r>
          </a:p>
        </p:txBody>
      </p:sp>
      <p:grpSp>
        <p:nvGrpSpPr>
          <p:cNvPr id="21" name="Group 20">
            <a:extLst>
              <a:ext uri="{FF2B5EF4-FFF2-40B4-BE49-F238E27FC236}">
                <a16:creationId xmlns:a16="http://schemas.microsoft.com/office/drawing/2014/main" id="{F4E68A4C-90F5-4555-A068-454F1FF90E5D}"/>
              </a:ext>
            </a:extLst>
          </p:cNvPr>
          <p:cNvGrpSpPr/>
          <p:nvPr/>
        </p:nvGrpSpPr>
        <p:grpSpPr>
          <a:xfrm>
            <a:off x="1118499" y="5230539"/>
            <a:ext cx="5133012" cy="584480"/>
            <a:chOff x="1451712" y="5471106"/>
            <a:chExt cx="7047857" cy="546933"/>
          </a:xfrm>
        </p:grpSpPr>
        <p:sp>
          <p:nvSpPr>
            <p:cNvPr id="22" name="TextBox 21">
              <a:extLst>
                <a:ext uri="{FF2B5EF4-FFF2-40B4-BE49-F238E27FC236}">
                  <a16:creationId xmlns:a16="http://schemas.microsoft.com/office/drawing/2014/main" id="{D5397B58-8FA0-4BE4-82B5-0C5A7CB880E1}"/>
                </a:ext>
              </a:extLst>
            </p:cNvPr>
            <p:cNvSpPr txBox="1"/>
            <p:nvPr/>
          </p:nvSpPr>
          <p:spPr>
            <a:xfrm>
              <a:off x="4195031" y="5758834"/>
              <a:ext cx="1532332" cy="25920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Time, months</a:t>
              </a:r>
            </a:p>
          </p:txBody>
        </p:sp>
        <p:sp>
          <p:nvSpPr>
            <p:cNvPr id="23" name="Line 19">
              <a:extLst>
                <a:ext uri="{FF2B5EF4-FFF2-40B4-BE49-F238E27FC236}">
                  <a16:creationId xmlns:a16="http://schemas.microsoft.com/office/drawing/2014/main" id="{F8EDBA05-E075-434B-998C-9A9EA6A248CF}"/>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5" name="TextBox 24">
              <a:extLst>
                <a:ext uri="{FF2B5EF4-FFF2-40B4-BE49-F238E27FC236}">
                  <a16:creationId xmlns:a16="http://schemas.microsoft.com/office/drawing/2014/main" id="{38301B84-8A70-44FB-A847-3C6237ED3CFC}"/>
                </a:ext>
              </a:extLst>
            </p:cNvPr>
            <p:cNvSpPr txBox="1"/>
            <p:nvPr/>
          </p:nvSpPr>
          <p:spPr>
            <a:xfrm>
              <a:off x="8166439"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54</a:t>
              </a:r>
            </a:p>
          </p:txBody>
        </p:sp>
        <p:sp>
          <p:nvSpPr>
            <p:cNvPr id="27" name="Line 21">
              <a:extLst>
                <a:ext uri="{FF2B5EF4-FFF2-40B4-BE49-F238E27FC236}">
                  <a16:creationId xmlns:a16="http://schemas.microsoft.com/office/drawing/2014/main" id="{AAE64204-1BD7-42AA-9AF9-12E8CC2CB8F4}"/>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CEFE4312-E68D-4C0E-AC77-F96C35A1C6AE}"/>
                </a:ext>
              </a:extLst>
            </p:cNvPr>
            <p:cNvSpPr txBox="1"/>
            <p:nvPr/>
          </p:nvSpPr>
          <p:spPr>
            <a:xfrm>
              <a:off x="7403577"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48</a:t>
              </a:r>
            </a:p>
          </p:txBody>
        </p:sp>
        <p:sp>
          <p:nvSpPr>
            <p:cNvPr id="31" name="Line 21">
              <a:extLst>
                <a:ext uri="{FF2B5EF4-FFF2-40B4-BE49-F238E27FC236}">
                  <a16:creationId xmlns:a16="http://schemas.microsoft.com/office/drawing/2014/main" id="{A8C355A9-EA57-4BF7-ACF7-5DA5E59ACA6A}"/>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24F752E3-C55E-4D15-87CA-E0315FDCA06E}"/>
                </a:ext>
              </a:extLst>
            </p:cNvPr>
            <p:cNvSpPr txBox="1"/>
            <p:nvPr/>
          </p:nvSpPr>
          <p:spPr>
            <a:xfrm>
              <a:off x="6652304"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42</a:t>
              </a:r>
            </a:p>
          </p:txBody>
        </p:sp>
        <p:sp>
          <p:nvSpPr>
            <p:cNvPr id="35" name="Line 21">
              <a:extLst>
                <a:ext uri="{FF2B5EF4-FFF2-40B4-BE49-F238E27FC236}">
                  <a16:creationId xmlns:a16="http://schemas.microsoft.com/office/drawing/2014/main" id="{0DC7141E-DF2C-4519-95C3-21C54030BBD9}"/>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C5C28595-F56F-40C3-B050-A43EBEBF53F6}"/>
                </a:ext>
              </a:extLst>
            </p:cNvPr>
            <p:cNvSpPr txBox="1"/>
            <p:nvPr/>
          </p:nvSpPr>
          <p:spPr>
            <a:xfrm>
              <a:off x="5901028"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36</a:t>
              </a:r>
            </a:p>
          </p:txBody>
        </p:sp>
        <p:sp>
          <p:nvSpPr>
            <p:cNvPr id="39" name="Line 21">
              <a:extLst>
                <a:ext uri="{FF2B5EF4-FFF2-40B4-BE49-F238E27FC236}">
                  <a16:creationId xmlns:a16="http://schemas.microsoft.com/office/drawing/2014/main" id="{16142CA2-9088-491B-AC15-209EA4594FDF}"/>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0" name="TextBox 39">
              <a:extLst>
                <a:ext uri="{FF2B5EF4-FFF2-40B4-BE49-F238E27FC236}">
                  <a16:creationId xmlns:a16="http://schemas.microsoft.com/office/drawing/2014/main" id="{899AFBB9-370C-45F1-8FEE-7CF2CBF9E8D9}"/>
                </a:ext>
              </a:extLst>
            </p:cNvPr>
            <p:cNvSpPr txBox="1"/>
            <p:nvPr/>
          </p:nvSpPr>
          <p:spPr>
            <a:xfrm>
              <a:off x="5149755"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30</a:t>
              </a:r>
            </a:p>
          </p:txBody>
        </p:sp>
        <p:sp>
          <p:nvSpPr>
            <p:cNvPr id="43" name="Line 21">
              <a:extLst>
                <a:ext uri="{FF2B5EF4-FFF2-40B4-BE49-F238E27FC236}">
                  <a16:creationId xmlns:a16="http://schemas.microsoft.com/office/drawing/2014/main" id="{65D17845-3966-49FD-9572-3C0FC8F0BDCB}"/>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6B2D3987-2909-41FE-87C8-381C02D1E5B3}"/>
                </a:ext>
              </a:extLst>
            </p:cNvPr>
            <p:cNvSpPr txBox="1"/>
            <p:nvPr/>
          </p:nvSpPr>
          <p:spPr>
            <a:xfrm>
              <a:off x="4398482"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24</a:t>
              </a:r>
            </a:p>
          </p:txBody>
        </p:sp>
        <p:sp>
          <p:nvSpPr>
            <p:cNvPr id="47" name="Line 21">
              <a:extLst>
                <a:ext uri="{FF2B5EF4-FFF2-40B4-BE49-F238E27FC236}">
                  <a16:creationId xmlns:a16="http://schemas.microsoft.com/office/drawing/2014/main" id="{349EF5A8-C3CD-4AD6-9505-577F5CAC3FD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78A59A32-7554-41B6-AA36-682117FAE259}"/>
                </a:ext>
              </a:extLst>
            </p:cNvPr>
            <p:cNvSpPr txBox="1"/>
            <p:nvPr/>
          </p:nvSpPr>
          <p:spPr>
            <a:xfrm>
              <a:off x="3647207"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18</a:t>
              </a:r>
            </a:p>
          </p:txBody>
        </p:sp>
        <p:sp>
          <p:nvSpPr>
            <p:cNvPr id="51" name="Line 21">
              <a:extLst>
                <a:ext uri="{FF2B5EF4-FFF2-40B4-BE49-F238E27FC236}">
                  <a16:creationId xmlns:a16="http://schemas.microsoft.com/office/drawing/2014/main" id="{DA69172C-9D3F-4A5D-BF40-326496BD93F1}"/>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A1CD50EB-B0B0-4618-B947-55CD09935C1E}"/>
                </a:ext>
              </a:extLst>
            </p:cNvPr>
            <p:cNvSpPr txBox="1"/>
            <p:nvPr/>
          </p:nvSpPr>
          <p:spPr>
            <a:xfrm>
              <a:off x="2895933"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12</a:t>
              </a:r>
            </a:p>
          </p:txBody>
        </p:sp>
        <p:sp>
          <p:nvSpPr>
            <p:cNvPr id="55" name="Line 21">
              <a:extLst>
                <a:ext uri="{FF2B5EF4-FFF2-40B4-BE49-F238E27FC236}">
                  <a16:creationId xmlns:a16="http://schemas.microsoft.com/office/drawing/2014/main" id="{4AAA15FF-76FE-45C7-A4A7-9038F21B8FD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3EB21E5B-09C7-4798-9E8F-4B5C678BAE80}"/>
                </a:ext>
              </a:extLst>
            </p:cNvPr>
            <p:cNvSpPr txBox="1"/>
            <p:nvPr/>
          </p:nvSpPr>
          <p:spPr>
            <a:xfrm>
              <a:off x="2202984" y="5543106"/>
              <a:ext cx="216477"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6</a:t>
              </a:r>
            </a:p>
          </p:txBody>
        </p:sp>
        <p:sp>
          <p:nvSpPr>
            <p:cNvPr id="59" name="Line 21">
              <a:extLst>
                <a:ext uri="{FF2B5EF4-FFF2-40B4-BE49-F238E27FC236}">
                  <a16:creationId xmlns:a16="http://schemas.microsoft.com/office/drawing/2014/main" id="{0A32BEA9-79EA-40B0-A70B-E522AA0D7B1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61E98AA1-C2CF-4637-A548-278A5553B3DB}"/>
                </a:ext>
              </a:extLst>
            </p:cNvPr>
            <p:cNvSpPr txBox="1"/>
            <p:nvPr/>
          </p:nvSpPr>
          <p:spPr>
            <a:xfrm>
              <a:off x="1451712" y="5543106"/>
              <a:ext cx="216477"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0</a:t>
              </a:r>
            </a:p>
          </p:txBody>
        </p:sp>
      </p:grpSp>
      <p:sp>
        <p:nvSpPr>
          <p:cNvPr id="63" name="TextBox 62">
            <a:extLst>
              <a:ext uri="{FF2B5EF4-FFF2-40B4-BE49-F238E27FC236}">
                <a16:creationId xmlns:a16="http://schemas.microsoft.com/office/drawing/2014/main" id="{875A0263-7AD7-46A3-8E1E-8DBBDF0F69C3}"/>
              </a:ext>
            </a:extLst>
          </p:cNvPr>
          <p:cNvSpPr txBox="1"/>
          <p:nvPr/>
        </p:nvSpPr>
        <p:spPr>
          <a:xfrm>
            <a:off x="6051370" y="5799312"/>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0</a:t>
            </a:r>
          </a:p>
        </p:txBody>
      </p:sp>
      <p:sp>
        <p:nvSpPr>
          <p:cNvPr id="64" name="TextBox 63">
            <a:extLst>
              <a:ext uri="{FF2B5EF4-FFF2-40B4-BE49-F238E27FC236}">
                <a16:creationId xmlns:a16="http://schemas.microsoft.com/office/drawing/2014/main" id="{E076FD5D-07BF-4986-97EA-2F21F25A5B9A}"/>
              </a:ext>
            </a:extLst>
          </p:cNvPr>
          <p:cNvSpPr txBox="1"/>
          <p:nvPr/>
        </p:nvSpPr>
        <p:spPr>
          <a:xfrm>
            <a:off x="5495772" y="5799312"/>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a:t>
            </a:r>
          </a:p>
        </p:txBody>
      </p:sp>
      <p:sp>
        <p:nvSpPr>
          <p:cNvPr id="66" name="TextBox 65">
            <a:extLst>
              <a:ext uri="{FF2B5EF4-FFF2-40B4-BE49-F238E27FC236}">
                <a16:creationId xmlns:a16="http://schemas.microsoft.com/office/drawing/2014/main" id="{0AF99F37-C069-45F7-9384-FF10D86BE80C}"/>
              </a:ext>
            </a:extLst>
          </p:cNvPr>
          <p:cNvSpPr txBox="1"/>
          <p:nvPr/>
        </p:nvSpPr>
        <p:spPr>
          <a:xfrm>
            <a:off x="4948613" y="5799312"/>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8</a:t>
            </a:r>
          </a:p>
        </p:txBody>
      </p:sp>
      <p:sp>
        <p:nvSpPr>
          <p:cNvPr id="68" name="TextBox 67">
            <a:extLst>
              <a:ext uri="{FF2B5EF4-FFF2-40B4-BE49-F238E27FC236}">
                <a16:creationId xmlns:a16="http://schemas.microsoft.com/office/drawing/2014/main" id="{977B711E-26E6-4FD5-B737-12FEF08F24A4}"/>
              </a:ext>
            </a:extLst>
          </p:cNvPr>
          <p:cNvSpPr txBox="1"/>
          <p:nvPr/>
        </p:nvSpPr>
        <p:spPr>
          <a:xfrm>
            <a:off x="4358974"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11</a:t>
            </a:r>
          </a:p>
        </p:txBody>
      </p:sp>
      <p:sp>
        <p:nvSpPr>
          <p:cNvPr id="70" name="TextBox 69">
            <a:extLst>
              <a:ext uri="{FF2B5EF4-FFF2-40B4-BE49-F238E27FC236}">
                <a16:creationId xmlns:a16="http://schemas.microsoft.com/office/drawing/2014/main" id="{31833FF0-B665-4466-A3B5-90FA3179FB9B}"/>
              </a:ext>
            </a:extLst>
          </p:cNvPr>
          <p:cNvSpPr txBox="1"/>
          <p:nvPr/>
        </p:nvSpPr>
        <p:spPr>
          <a:xfrm>
            <a:off x="3811816"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14</a:t>
            </a:r>
          </a:p>
        </p:txBody>
      </p:sp>
      <p:sp>
        <p:nvSpPr>
          <p:cNvPr id="72" name="TextBox 71">
            <a:extLst>
              <a:ext uri="{FF2B5EF4-FFF2-40B4-BE49-F238E27FC236}">
                <a16:creationId xmlns:a16="http://schemas.microsoft.com/office/drawing/2014/main" id="{ED5E5B00-C0E0-4058-9E34-AC79B75D70FD}"/>
              </a:ext>
            </a:extLst>
          </p:cNvPr>
          <p:cNvSpPr txBox="1"/>
          <p:nvPr/>
        </p:nvSpPr>
        <p:spPr>
          <a:xfrm>
            <a:off x="3246371"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23</a:t>
            </a:r>
          </a:p>
        </p:txBody>
      </p:sp>
      <p:sp>
        <p:nvSpPr>
          <p:cNvPr id="74" name="TextBox 73">
            <a:extLst>
              <a:ext uri="{FF2B5EF4-FFF2-40B4-BE49-F238E27FC236}">
                <a16:creationId xmlns:a16="http://schemas.microsoft.com/office/drawing/2014/main" id="{73F80C15-2875-4E8B-9544-70FFD664C81E}"/>
              </a:ext>
            </a:extLst>
          </p:cNvPr>
          <p:cNvSpPr txBox="1"/>
          <p:nvPr/>
        </p:nvSpPr>
        <p:spPr>
          <a:xfrm>
            <a:off x="2717497"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31</a:t>
            </a:r>
          </a:p>
        </p:txBody>
      </p:sp>
      <p:sp>
        <p:nvSpPr>
          <p:cNvPr id="76" name="TextBox 75">
            <a:extLst>
              <a:ext uri="{FF2B5EF4-FFF2-40B4-BE49-F238E27FC236}">
                <a16:creationId xmlns:a16="http://schemas.microsoft.com/office/drawing/2014/main" id="{05397878-5075-473B-B3A0-FA4C53A0C25E}"/>
              </a:ext>
            </a:extLst>
          </p:cNvPr>
          <p:cNvSpPr txBox="1"/>
          <p:nvPr/>
        </p:nvSpPr>
        <p:spPr>
          <a:xfrm>
            <a:off x="2170338"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48</a:t>
            </a:r>
          </a:p>
        </p:txBody>
      </p:sp>
      <p:sp>
        <p:nvSpPr>
          <p:cNvPr id="78" name="TextBox 77">
            <a:extLst>
              <a:ext uri="{FF2B5EF4-FFF2-40B4-BE49-F238E27FC236}">
                <a16:creationId xmlns:a16="http://schemas.microsoft.com/office/drawing/2014/main" id="{283B3C2A-1EA8-44DD-BB34-868047A164DE}"/>
              </a:ext>
            </a:extLst>
          </p:cNvPr>
          <p:cNvSpPr txBox="1"/>
          <p:nvPr/>
        </p:nvSpPr>
        <p:spPr>
          <a:xfrm>
            <a:off x="1623178"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65</a:t>
            </a:r>
          </a:p>
        </p:txBody>
      </p:sp>
      <p:sp>
        <p:nvSpPr>
          <p:cNvPr id="80" name="TextBox 79">
            <a:extLst>
              <a:ext uri="{FF2B5EF4-FFF2-40B4-BE49-F238E27FC236}">
                <a16:creationId xmlns:a16="http://schemas.microsoft.com/office/drawing/2014/main" id="{06B226C5-BF47-472B-9E0C-DB19164A02E8}"/>
              </a:ext>
            </a:extLst>
          </p:cNvPr>
          <p:cNvSpPr txBox="1"/>
          <p:nvPr/>
        </p:nvSpPr>
        <p:spPr>
          <a:xfrm>
            <a:off x="1076020" y="579931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82</a:t>
            </a:r>
          </a:p>
        </p:txBody>
      </p:sp>
      <p:sp>
        <p:nvSpPr>
          <p:cNvPr id="83" name="TextBox 82">
            <a:extLst>
              <a:ext uri="{FF2B5EF4-FFF2-40B4-BE49-F238E27FC236}">
                <a16:creationId xmlns:a16="http://schemas.microsoft.com/office/drawing/2014/main" id="{C387DF43-C818-48CA-859F-9D22EC27309F}"/>
              </a:ext>
            </a:extLst>
          </p:cNvPr>
          <p:cNvSpPr txBox="1"/>
          <p:nvPr/>
        </p:nvSpPr>
        <p:spPr>
          <a:xfrm>
            <a:off x="6051370" y="6076259"/>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0</a:t>
            </a:r>
          </a:p>
        </p:txBody>
      </p:sp>
      <p:sp>
        <p:nvSpPr>
          <p:cNvPr id="84" name="TextBox 83">
            <a:extLst>
              <a:ext uri="{FF2B5EF4-FFF2-40B4-BE49-F238E27FC236}">
                <a16:creationId xmlns:a16="http://schemas.microsoft.com/office/drawing/2014/main" id="{58CF1354-9075-4FFA-A712-D43D9CD764CE}"/>
              </a:ext>
            </a:extLst>
          </p:cNvPr>
          <p:cNvSpPr txBox="1"/>
          <p:nvPr/>
        </p:nvSpPr>
        <p:spPr>
          <a:xfrm>
            <a:off x="5495772" y="6076259"/>
            <a:ext cx="157662"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a:t>
            </a:r>
          </a:p>
        </p:txBody>
      </p:sp>
      <p:sp>
        <p:nvSpPr>
          <p:cNvPr id="86" name="TextBox 85">
            <a:extLst>
              <a:ext uri="{FF2B5EF4-FFF2-40B4-BE49-F238E27FC236}">
                <a16:creationId xmlns:a16="http://schemas.microsoft.com/office/drawing/2014/main" id="{0DF4B25F-22EA-48A7-97F7-A4A679976760}"/>
              </a:ext>
            </a:extLst>
          </p:cNvPr>
          <p:cNvSpPr txBox="1"/>
          <p:nvPr/>
        </p:nvSpPr>
        <p:spPr>
          <a:xfrm>
            <a:off x="4906134"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11</a:t>
            </a:r>
          </a:p>
        </p:txBody>
      </p:sp>
      <p:sp>
        <p:nvSpPr>
          <p:cNvPr id="88" name="TextBox 87">
            <a:extLst>
              <a:ext uri="{FF2B5EF4-FFF2-40B4-BE49-F238E27FC236}">
                <a16:creationId xmlns:a16="http://schemas.microsoft.com/office/drawing/2014/main" id="{F43CB39F-218F-4FAA-B2CD-2792F630CC19}"/>
              </a:ext>
            </a:extLst>
          </p:cNvPr>
          <p:cNvSpPr txBox="1"/>
          <p:nvPr/>
        </p:nvSpPr>
        <p:spPr>
          <a:xfrm>
            <a:off x="4358974"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24</a:t>
            </a:r>
          </a:p>
        </p:txBody>
      </p:sp>
      <p:sp>
        <p:nvSpPr>
          <p:cNvPr id="90" name="TextBox 89">
            <a:extLst>
              <a:ext uri="{FF2B5EF4-FFF2-40B4-BE49-F238E27FC236}">
                <a16:creationId xmlns:a16="http://schemas.microsoft.com/office/drawing/2014/main" id="{F73D16AF-D15A-4DCF-AD4D-2F6E7813BF42}"/>
              </a:ext>
            </a:extLst>
          </p:cNvPr>
          <p:cNvSpPr txBox="1"/>
          <p:nvPr/>
        </p:nvSpPr>
        <p:spPr>
          <a:xfrm>
            <a:off x="3811816"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31</a:t>
            </a:r>
          </a:p>
        </p:txBody>
      </p:sp>
      <p:sp>
        <p:nvSpPr>
          <p:cNvPr id="92" name="TextBox 91">
            <a:extLst>
              <a:ext uri="{FF2B5EF4-FFF2-40B4-BE49-F238E27FC236}">
                <a16:creationId xmlns:a16="http://schemas.microsoft.com/office/drawing/2014/main" id="{097652CE-E559-47B7-9B8A-0569645D7A7B}"/>
              </a:ext>
            </a:extLst>
          </p:cNvPr>
          <p:cNvSpPr txBox="1"/>
          <p:nvPr/>
        </p:nvSpPr>
        <p:spPr>
          <a:xfrm>
            <a:off x="3246371" y="6086262"/>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38</a:t>
            </a:r>
          </a:p>
        </p:txBody>
      </p:sp>
      <p:sp>
        <p:nvSpPr>
          <p:cNvPr id="94" name="TextBox 93">
            <a:extLst>
              <a:ext uri="{FF2B5EF4-FFF2-40B4-BE49-F238E27FC236}">
                <a16:creationId xmlns:a16="http://schemas.microsoft.com/office/drawing/2014/main" id="{3670B763-FB11-422D-AED0-AFA6380B666E}"/>
              </a:ext>
            </a:extLst>
          </p:cNvPr>
          <p:cNvSpPr txBox="1"/>
          <p:nvPr/>
        </p:nvSpPr>
        <p:spPr>
          <a:xfrm>
            <a:off x="2717497"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46</a:t>
            </a:r>
          </a:p>
        </p:txBody>
      </p:sp>
      <p:sp>
        <p:nvSpPr>
          <p:cNvPr id="96" name="TextBox 95">
            <a:extLst>
              <a:ext uri="{FF2B5EF4-FFF2-40B4-BE49-F238E27FC236}">
                <a16:creationId xmlns:a16="http://schemas.microsoft.com/office/drawing/2014/main" id="{25A45293-9055-4001-9A28-2BE01112090B}"/>
              </a:ext>
            </a:extLst>
          </p:cNvPr>
          <p:cNvSpPr txBox="1"/>
          <p:nvPr/>
        </p:nvSpPr>
        <p:spPr>
          <a:xfrm>
            <a:off x="2170338"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59</a:t>
            </a:r>
          </a:p>
        </p:txBody>
      </p:sp>
      <p:sp>
        <p:nvSpPr>
          <p:cNvPr id="98" name="TextBox 97">
            <a:extLst>
              <a:ext uri="{FF2B5EF4-FFF2-40B4-BE49-F238E27FC236}">
                <a16:creationId xmlns:a16="http://schemas.microsoft.com/office/drawing/2014/main" id="{5E33A109-D684-489C-99E0-D6D704DB76D4}"/>
              </a:ext>
            </a:extLst>
          </p:cNvPr>
          <p:cNvSpPr txBox="1"/>
          <p:nvPr/>
        </p:nvSpPr>
        <p:spPr>
          <a:xfrm>
            <a:off x="1623178"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72</a:t>
            </a:r>
          </a:p>
        </p:txBody>
      </p:sp>
      <p:sp>
        <p:nvSpPr>
          <p:cNvPr id="100" name="TextBox 99">
            <a:extLst>
              <a:ext uri="{FF2B5EF4-FFF2-40B4-BE49-F238E27FC236}">
                <a16:creationId xmlns:a16="http://schemas.microsoft.com/office/drawing/2014/main" id="{A44CEE5B-FA05-4785-B69E-C7077206F1EE}"/>
              </a:ext>
            </a:extLst>
          </p:cNvPr>
          <p:cNvSpPr txBox="1"/>
          <p:nvPr/>
        </p:nvSpPr>
        <p:spPr>
          <a:xfrm>
            <a:off x="1076020" y="6076259"/>
            <a:ext cx="242621" cy="257369"/>
          </a:xfrm>
          <a:prstGeom prst="rect">
            <a:avLst/>
          </a:prstGeom>
          <a:noFill/>
        </p:spPr>
        <p:txBody>
          <a:bodyPr wrap="none" lIns="36000" tIns="36000" rIns="36000" bIns="36000" rtlCol="0" anchor="t" anchorCtr="0">
            <a:spAutoFit/>
          </a:bodyPr>
          <a:lstStyle/>
          <a:p>
            <a:pPr algn="ctr"/>
            <a:r>
              <a:rPr lang="en-GB" sz="1200" dirty="0">
                <a:solidFill>
                  <a:srgbClr val="FF6600"/>
                </a:solidFill>
                <a:cs typeface="Arial" panose="020B0604020202020204" pitchFamily="34" charset="0"/>
              </a:rPr>
              <a:t>83</a:t>
            </a:r>
          </a:p>
        </p:txBody>
      </p:sp>
      <p:sp>
        <p:nvSpPr>
          <p:cNvPr id="101" name="TextBox 100">
            <a:extLst>
              <a:ext uri="{FF2B5EF4-FFF2-40B4-BE49-F238E27FC236}">
                <a16:creationId xmlns:a16="http://schemas.microsoft.com/office/drawing/2014/main" id="{60E8AFA6-3DB6-4255-852B-ACE566BEF8FA}"/>
              </a:ext>
            </a:extLst>
          </p:cNvPr>
          <p:cNvSpPr txBox="1"/>
          <p:nvPr/>
        </p:nvSpPr>
        <p:spPr>
          <a:xfrm>
            <a:off x="592312" y="5788825"/>
            <a:ext cx="465191" cy="276999"/>
          </a:xfrm>
          <a:prstGeom prst="rect">
            <a:avLst/>
          </a:prstGeom>
          <a:noFill/>
        </p:spPr>
        <p:txBody>
          <a:bodyPr wrap="none" rtlCol="0">
            <a:spAutoFit/>
          </a:bodyPr>
          <a:lstStyle/>
          <a:p>
            <a:pPr algn="r"/>
            <a:r>
              <a:rPr lang="en-US" sz="1200" dirty="0">
                <a:solidFill>
                  <a:schemeClr val="tx1"/>
                </a:solidFill>
              </a:rPr>
              <a:t>Low</a:t>
            </a:r>
            <a:endParaRPr lang="en-GB" sz="1200" dirty="0">
              <a:solidFill>
                <a:schemeClr val="tx1"/>
              </a:solidFill>
            </a:endParaRPr>
          </a:p>
        </p:txBody>
      </p:sp>
      <p:sp>
        <p:nvSpPr>
          <p:cNvPr id="102" name="TextBox 101">
            <a:extLst>
              <a:ext uri="{FF2B5EF4-FFF2-40B4-BE49-F238E27FC236}">
                <a16:creationId xmlns:a16="http://schemas.microsoft.com/office/drawing/2014/main" id="{BE551B32-16EA-4947-A945-CE0AB39ADBBE}"/>
              </a:ext>
            </a:extLst>
          </p:cNvPr>
          <p:cNvSpPr txBox="1"/>
          <p:nvPr/>
        </p:nvSpPr>
        <p:spPr>
          <a:xfrm>
            <a:off x="558648" y="6077421"/>
            <a:ext cx="498855" cy="276999"/>
          </a:xfrm>
          <a:prstGeom prst="rect">
            <a:avLst/>
          </a:prstGeom>
          <a:noFill/>
        </p:spPr>
        <p:txBody>
          <a:bodyPr wrap="none" rtlCol="0">
            <a:spAutoFit/>
          </a:bodyPr>
          <a:lstStyle/>
          <a:p>
            <a:pPr algn="r"/>
            <a:r>
              <a:rPr lang="en-US" sz="1200" dirty="0">
                <a:solidFill>
                  <a:schemeClr val="tx1"/>
                </a:solidFill>
              </a:rPr>
              <a:t>High</a:t>
            </a:r>
            <a:endParaRPr lang="en-GB" sz="1200" dirty="0">
              <a:solidFill>
                <a:schemeClr val="tx1"/>
              </a:solidFill>
            </a:endParaRPr>
          </a:p>
        </p:txBody>
      </p:sp>
      <p:cxnSp>
        <p:nvCxnSpPr>
          <p:cNvPr id="104" name="Straight Connector 103">
            <a:extLst>
              <a:ext uri="{FF2B5EF4-FFF2-40B4-BE49-F238E27FC236}">
                <a16:creationId xmlns:a16="http://schemas.microsoft.com/office/drawing/2014/main" id="{325EA70B-039F-4C36-9CD9-F95C67300447}"/>
              </a:ext>
            </a:extLst>
          </p:cNvPr>
          <p:cNvCxnSpPr/>
          <p:nvPr/>
        </p:nvCxnSpPr>
        <p:spPr>
          <a:xfrm flipV="1">
            <a:off x="2293914" y="3554507"/>
            <a:ext cx="0" cy="1692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1952F55-C68F-42B3-9BA7-A57D96B027B2}"/>
              </a:ext>
            </a:extLst>
          </p:cNvPr>
          <p:cNvCxnSpPr>
            <a:cxnSpLocks/>
          </p:cNvCxnSpPr>
          <p:nvPr/>
        </p:nvCxnSpPr>
        <p:spPr>
          <a:xfrm flipV="1">
            <a:off x="3388232" y="4046357"/>
            <a:ext cx="0" cy="1188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2C1DA5-14E8-4033-BC5F-F65A44C83033}"/>
              </a:ext>
            </a:extLst>
          </p:cNvPr>
          <p:cNvCxnSpPr>
            <a:cxnSpLocks/>
          </p:cNvCxnSpPr>
          <p:nvPr/>
        </p:nvCxnSpPr>
        <p:spPr>
          <a:xfrm flipV="1">
            <a:off x="4482550" y="4387442"/>
            <a:ext cx="0" cy="86400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31C33D1-812C-4536-9426-F209CD816250}"/>
              </a:ext>
            </a:extLst>
          </p:cNvPr>
          <p:cNvSpPr txBox="1"/>
          <p:nvPr/>
        </p:nvSpPr>
        <p:spPr>
          <a:xfrm>
            <a:off x="2177973" y="3133034"/>
            <a:ext cx="490840" cy="276999"/>
          </a:xfrm>
          <a:prstGeom prst="rect">
            <a:avLst/>
          </a:prstGeom>
          <a:noFill/>
        </p:spPr>
        <p:txBody>
          <a:bodyPr wrap="none" rtlCol="0">
            <a:spAutoFit/>
          </a:bodyPr>
          <a:lstStyle/>
          <a:p>
            <a:pPr algn="ctr"/>
            <a:r>
              <a:rPr lang="en-US" sz="1200" dirty="0">
                <a:solidFill>
                  <a:srgbClr val="FF6600"/>
                </a:solidFill>
              </a:rPr>
              <a:t>74%</a:t>
            </a:r>
            <a:endParaRPr lang="en-GB" sz="1200" dirty="0">
              <a:solidFill>
                <a:srgbClr val="FF6600"/>
              </a:solidFill>
            </a:endParaRPr>
          </a:p>
        </p:txBody>
      </p:sp>
      <p:sp>
        <p:nvSpPr>
          <p:cNvPr id="108" name="TextBox 107">
            <a:extLst>
              <a:ext uri="{FF2B5EF4-FFF2-40B4-BE49-F238E27FC236}">
                <a16:creationId xmlns:a16="http://schemas.microsoft.com/office/drawing/2014/main" id="{8CBE9719-BF18-41DA-A9D8-5FEB696BD492}"/>
              </a:ext>
            </a:extLst>
          </p:cNvPr>
          <p:cNvSpPr txBox="1"/>
          <p:nvPr/>
        </p:nvSpPr>
        <p:spPr>
          <a:xfrm>
            <a:off x="3237874" y="3745380"/>
            <a:ext cx="490840" cy="276999"/>
          </a:xfrm>
          <a:prstGeom prst="rect">
            <a:avLst/>
          </a:prstGeom>
          <a:noFill/>
        </p:spPr>
        <p:txBody>
          <a:bodyPr wrap="none" rtlCol="0">
            <a:spAutoFit/>
          </a:bodyPr>
          <a:lstStyle/>
          <a:p>
            <a:pPr algn="ctr"/>
            <a:r>
              <a:rPr lang="en-US" sz="1200" dirty="0">
                <a:solidFill>
                  <a:srgbClr val="FF6600"/>
                </a:solidFill>
              </a:rPr>
              <a:t>49%</a:t>
            </a:r>
            <a:endParaRPr lang="en-GB" sz="1200" dirty="0">
              <a:solidFill>
                <a:srgbClr val="FF6600"/>
              </a:solidFill>
            </a:endParaRPr>
          </a:p>
        </p:txBody>
      </p:sp>
      <p:sp>
        <p:nvSpPr>
          <p:cNvPr id="109" name="TextBox 108">
            <a:extLst>
              <a:ext uri="{FF2B5EF4-FFF2-40B4-BE49-F238E27FC236}">
                <a16:creationId xmlns:a16="http://schemas.microsoft.com/office/drawing/2014/main" id="{064F5EEE-2441-4B29-8185-EB9C53D51D67}"/>
              </a:ext>
            </a:extLst>
          </p:cNvPr>
          <p:cNvSpPr txBox="1"/>
          <p:nvPr/>
        </p:nvSpPr>
        <p:spPr>
          <a:xfrm>
            <a:off x="4244549" y="4023077"/>
            <a:ext cx="490840" cy="276999"/>
          </a:xfrm>
          <a:prstGeom prst="rect">
            <a:avLst/>
          </a:prstGeom>
          <a:noFill/>
        </p:spPr>
        <p:txBody>
          <a:bodyPr wrap="none" rtlCol="0">
            <a:spAutoFit/>
          </a:bodyPr>
          <a:lstStyle/>
          <a:p>
            <a:pPr algn="ctr"/>
            <a:r>
              <a:rPr lang="en-US" sz="1200" dirty="0">
                <a:solidFill>
                  <a:srgbClr val="FF6600"/>
                </a:solidFill>
              </a:rPr>
              <a:t>35%</a:t>
            </a:r>
            <a:endParaRPr lang="en-GB" sz="1200" dirty="0">
              <a:solidFill>
                <a:srgbClr val="FF6600"/>
              </a:solidFill>
            </a:endParaRPr>
          </a:p>
        </p:txBody>
      </p:sp>
      <p:sp>
        <p:nvSpPr>
          <p:cNvPr id="110" name="TextBox 109">
            <a:extLst>
              <a:ext uri="{FF2B5EF4-FFF2-40B4-BE49-F238E27FC236}">
                <a16:creationId xmlns:a16="http://schemas.microsoft.com/office/drawing/2014/main" id="{F0A8B887-E756-433A-9E4F-2FF8EB45F5D7}"/>
              </a:ext>
            </a:extLst>
          </p:cNvPr>
          <p:cNvSpPr txBox="1"/>
          <p:nvPr/>
        </p:nvSpPr>
        <p:spPr>
          <a:xfrm>
            <a:off x="1798654" y="3876622"/>
            <a:ext cx="490840" cy="276999"/>
          </a:xfrm>
          <a:prstGeom prst="rect">
            <a:avLst/>
          </a:prstGeom>
          <a:noFill/>
        </p:spPr>
        <p:txBody>
          <a:bodyPr wrap="none" rtlCol="0">
            <a:spAutoFit/>
          </a:bodyPr>
          <a:lstStyle/>
          <a:p>
            <a:pPr algn="ctr"/>
            <a:r>
              <a:rPr lang="en-US" sz="1200" dirty="0">
                <a:solidFill>
                  <a:srgbClr val="FF6600"/>
                </a:solidFill>
              </a:rPr>
              <a:t>60%</a:t>
            </a:r>
            <a:endParaRPr lang="en-GB" sz="1200" dirty="0">
              <a:solidFill>
                <a:srgbClr val="FF6600"/>
              </a:solidFill>
            </a:endParaRPr>
          </a:p>
        </p:txBody>
      </p:sp>
      <p:sp>
        <p:nvSpPr>
          <p:cNvPr id="111" name="TextBox 110">
            <a:extLst>
              <a:ext uri="{FF2B5EF4-FFF2-40B4-BE49-F238E27FC236}">
                <a16:creationId xmlns:a16="http://schemas.microsoft.com/office/drawing/2014/main" id="{7ADFFD18-62FA-4A74-B447-D4D5F81C3878}"/>
              </a:ext>
            </a:extLst>
          </p:cNvPr>
          <p:cNvSpPr txBox="1"/>
          <p:nvPr/>
        </p:nvSpPr>
        <p:spPr>
          <a:xfrm>
            <a:off x="2858556" y="4488968"/>
            <a:ext cx="490840" cy="276999"/>
          </a:xfrm>
          <a:prstGeom prst="rect">
            <a:avLst/>
          </a:prstGeom>
          <a:noFill/>
        </p:spPr>
        <p:txBody>
          <a:bodyPr wrap="none" rtlCol="0">
            <a:spAutoFit/>
          </a:bodyPr>
          <a:lstStyle/>
          <a:p>
            <a:pPr algn="ctr"/>
            <a:r>
              <a:rPr lang="en-US" sz="1200" dirty="0">
                <a:solidFill>
                  <a:srgbClr val="FF6600"/>
                </a:solidFill>
              </a:rPr>
              <a:t>30%</a:t>
            </a:r>
            <a:endParaRPr lang="en-GB" sz="1200" dirty="0">
              <a:solidFill>
                <a:srgbClr val="FF6600"/>
              </a:solidFill>
            </a:endParaRPr>
          </a:p>
        </p:txBody>
      </p:sp>
      <p:sp>
        <p:nvSpPr>
          <p:cNvPr id="112" name="TextBox 111">
            <a:extLst>
              <a:ext uri="{FF2B5EF4-FFF2-40B4-BE49-F238E27FC236}">
                <a16:creationId xmlns:a16="http://schemas.microsoft.com/office/drawing/2014/main" id="{09625CAA-315F-4689-BD43-C4753D74D2C3}"/>
              </a:ext>
            </a:extLst>
          </p:cNvPr>
          <p:cNvSpPr txBox="1"/>
          <p:nvPr/>
        </p:nvSpPr>
        <p:spPr>
          <a:xfrm>
            <a:off x="3865231" y="4897290"/>
            <a:ext cx="490840" cy="276999"/>
          </a:xfrm>
          <a:prstGeom prst="rect">
            <a:avLst/>
          </a:prstGeom>
          <a:noFill/>
        </p:spPr>
        <p:txBody>
          <a:bodyPr wrap="none" rtlCol="0">
            <a:spAutoFit/>
          </a:bodyPr>
          <a:lstStyle/>
          <a:p>
            <a:pPr algn="ctr"/>
            <a:r>
              <a:rPr lang="en-US" sz="1200" dirty="0">
                <a:solidFill>
                  <a:srgbClr val="FF6600"/>
                </a:solidFill>
              </a:rPr>
              <a:t>15%</a:t>
            </a:r>
            <a:endParaRPr lang="en-GB" sz="1200" dirty="0">
              <a:solidFill>
                <a:srgbClr val="FF6600"/>
              </a:solidFill>
            </a:endParaRPr>
          </a:p>
        </p:txBody>
      </p:sp>
      <p:sp>
        <p:nvSpPr>
          <p:cNvPr id="192" name="TextBox 191">
            <a:extLst>
              <a:ext uri="{FF2B5EF4-FFF2-40B4-BE49-F238E27FC236}">
                <a16:creationId xmlns:a16="http://schemas.microsoft.com/office/drawing/2014/main" id="{1FBB7EB1-E4B3-40D4-8D19-83C77709C169}"/>
              </a:ext>
            </a:extLst>
          </p:cNvPr>
          <p:cNvSpPr txBox="1"/>
          <p:nvPr/>
        </p:nvSpPr>
        <p:spPr>
          <a:xfrm>
            <a:off x="5449882" y="3606890"/>
            <a:ext cx="498855" cy="461665"/>
          </a:xfrm>
          <a:prstGeom prst="rect">
            <a:avLst/>
          </a:prstGeom>
          <a:noFill/>
        </p:spPr>
        <p:txBody>
          <a:bodyPr wrap="none" rtlCol="0">
            <a:spAutoFit/>
          </a:bodyPr>
          <a:lstStyle/>
          <a:p>
            <a:r>
              <a:rPr lang="en-US" sz="1200" dirty="0">
                <a:solidFill>
                  <a:schemeClr val="tx1"/>
                </a:solidFill>
              </a:rPr>
              <a:t>Low</a:t>
            </a:r>
          </a:p>
          <a:p>
            <a:r>
              <a:rPr lang="en-US" sz="1200" dirty="0">
                <a:solidFill>
                  <a:schemeClr val="tx1"/>
                </a:solidFill>
              </a:rPr>
              <a:t>High</a:t>
            </a:r>
            <a:endParaRPr lang="en-GB" sz="1200" dirty="0">
              <a:solidFill>
                <a:schemeClr val="tx1"/>
              </a:solidFill>
            </a:endParaRPr>
          </a:p>
        </p:txBody>
      </p:sp>
      <p:cxnSp>
        <p:nvCxnSpPr>
          <p:cNvPr id="193" name="Straight Connector 192">
            <a:extLst>
              <a:ext uri="{FF2B5EF4-FFF2-40B4-BE49-F238E27FC236}">
                <a16:creationId xmlns:a16="http://schemas.microsoft.com/office/drawing/2014/main" id="{0A36E4E4-6C5A-4C95-A107-368BB51A6A5B}"/>
              </a:ext>
            </a:extLst>
          </p:cNvPr>
          <p:cNvCxnSpPr>
            <a:cxnSpLocks/>
          </p:cNvCxnSpPr>
          <p:nvPr/>
        </p:nvCxnSpPr>
        <p:spPr>
          <a:xfrm>
            <a:off x="5119245" y="3939301"/>
            <a:ext cx="288000" cy="0"/>
          </a:xfrm>
          <a:prstGeom prst="line">
            <a:avLst/>
          </a:prstGeom>
          <a:noFill/>
          <a:ln w="25400" cap="flat">
            <a:solidFill>
              <a:srgbClr val="FF6600"/>
            </a:solidFill>
            <a:prstDash val="solid"/>
            <a:miter/>
          </a:ln>
        </p:spPr>
      </p:cxnSp>
      <p:cxnSp>
        <p:nvCxnSpPr>
          <p:cNvPr id="194" name="Straight Connector 193">
            <a:extLst>
              <a:ext uri="{FF2B5EF4-FFF2-40B4-BE49-F238E27FC236}">
                <a16:creationId xmlns:a16="http://schemas.microsoft.com/office/drawing/2014/main" id="{5A1CB7C4-C1C8-440F-B339-72A39107546D}"/>
              </a:ext>
            </a:extLst>
          </p:cNvPr>
          <p:cNvCxnSpPr>
            <a:cxnSpLocks/>
          </p:cNvCxnSpPr>
          <p:nvPr/>
        </p:nvCxnSpPr>
        <p:spPr>
          <a:xfrm flipV="1">
            <a:off x="5119245" y="3741230"/>
            <a:ext cx="288000" cy="3686"/>
          </a:xfrm>
          <a:prstGeom prst="line">
            <a:avLst/>
          </a:prstGeom>
          <a:noFill/>
          <a:ln w="25400" cap="flat">
            <a:solidFill>
              <a:srgbClr val="FF6600"/>
            </a:solidFill>
            <a:prstDash val="dash"/>
            <a:miter/>
          </a:ln>
        </p:spPr>
      </p:cxnSp>
      <p:grpSp>
        <p:nvGrpSpPr>
          <p:cNvPr id="226" name="Group 225">
            <a:extLst>
              <a:ext uri="{FF2B5EF4-FFF2-40B4-BE49-F238E27FC236}">
                <a16:creationId xmlns:a16="http://schemas.microsoft.com/office/drawing/2014/main" id="{7A88CDE5-3205-4209-B18E-03B9877CD81B}"/>
              </a:ext>
            </a:extLst>
          </p:cNvPr>
          <p:cNvGrpSpPr/>
          <p:nvPr/>
        </p:nvGrpSpPr>
        <p:grpSpPr>
          <a:xfrm>
            <a:off x="1189898" y="2783598"/>
            <a:ext cx="4632302" cy="1790864"/>
            <a:chOff x="3205162" y="2309812"/>
            <a:chExt cx="5785351" cy="2238470"/>
          </a:xfrm>
        </p:grpSpPr>
        <p:sp>
          <p:nvSpPr>
            <p:cNvPr id="202" name="Freeform: Shape 201">
              <a:extLst>
                <a:ext uri="{FF2B5EF4-FFF2-40B4-BE49-F238E27FC236}">
                  <a16:creationId xmlns:a16="http://schemas.microsoft.com/office/drawing/2014/main" id="{B795389F-05BF-4122-9D93-491C1A6BBEB4}"/>
                </a:ext>
              </a:extLst>
            </p:cNvPr>
            <p:cNvSpPr/>
            <p:nvPr/>
          </p:nvSpPr>
          <p:spPr>
            <a:xfrm>
              <a:off x="3205162" y="2309812"/>
              <a:ext cx="5785351" cy="2192740"/>
            </a:xfrm>
            <a:custGeom>
              <a:avLst/>
              <a:gdLst>
                <a:gd name="connsiteX0" fmla="*/ 5785352 w 5785351"/>
                <a:gd name="connsiteY0" fmla="*/ 2192741 h 2192740"/>
                <a:gd name="connsiteX1" fmla="*/ 4977956 w 5785351"/>
                <a:gd name="connsiteY1" fmla="*/ 2192741 h 2192740"/>
                <a:gd name="connsiteX2" fmla="*/ 4977956 w 5785351"/>
                <a:gd name="connsiteY2" fmla="*/ 2120132 h 2192740"/>
                <a:gd name="connsiteX3" fmla="*/ 4719476 w 5785351"/>
                <a:gd name="connsiteY3" fmla="*/ 2120132 h 2192740"/>
                <a:gd name="connsiteX4" fmla="*/ 4719476 w 5785351"/>
                <a:gd name="connsiteY4" fmla="*/ 2044627 h 2192740"/>
                <a:gd name="connsiteX5" fmla="*/ 4074728 w 5785351"/>
                <a:gd name="connsiteY5" fmla="*/ 2044627 h 2192740"/>
                <a:gd name="connsiteX6" fmla="*/ 4074728 w 5785351"/>
                <a:gd name="connsiteY6" fmla="*/ 1986534 h 2192740"/>
                <a:gd name="connsiteX7" fmla="*/ 3804628 w 5785351"/>
                <a:gd name="connsiteY7" fmla="*/ 1986534 h 2192740"/>
                <a:gd name="connsiteX8" fmla="*/ 3804628 w 5785351"/>
                <a:gd name="connsiteY8" fmla="*/ 1896504 h 2192740"/>
                <a:gd name="connsiteX9" fmla="*/ 3473539 w 5785351"/>
                <a:gd name="connsiteY9" fmla="*/ 1896504 h 2192740"/>
                <a:gd name="connsiteX10" fmla="*/ 3473539 w 5785351"/>
                <a:gd name="connsiteY10" fmla="*/ 1762906 h 2192740"/>
                <a:gd name="connsiteX11" fmla="*/ 3418351 w 5785351"/>
                <a:gd name="connsiteY11" fmla="*/ 1762906 h 2192740"/>
                <a:gd name="connsiteX12" fmla="*/ 3418351 w 5785351"/>
                <a:gd name="connsiteY12" fmla="*/ 1690297 h 2192740"/>
                <a:gd name="connsiteX13" fmla="*/ 3215050 w 5785351"/>
                <a:gd name="connsiteY13" fmla="*/ 1690297 h 2192740"/>
                <a:gd name="connsiteX14" fmla="*/ 3215050 w 5785351"/>
                <a:gd name="connsiteY14" fmla="*/ 1638024 h 2192740"/>
                <a:gd name="connsiteX15" fmla="*/ 2834593 w 5785351"/>
                <a:gd name="connsiteY15" fmla="*/ 1638024 h 2192740"/>
                <a:gd name="connsiteX16" fmla="*/ 2834593 w 5785351"/>
                <a:gd name="connsiteY16" fmla="*/ 1597362 h 2192740"/>
                <a:gd name="connsiteX17" fmla="*/ 2488978 w 5785351"/>
                <a:gd name="connsiteY17" fmla="*/ 1597362 h 2192740"/>
                <a:gd name="connsiteX18" fmla="*/ 2488978 w 5785351"/>
                <a:gd name="connsiteY18" fmla="*/ 1562510 h 2192740"/>
                <a:gd name="connsiteX19" fmla="*/ 2317623 w 5785351"/>
                <a:gd name="connsiteY19" fmla="*/ 1562510 h 2192740"/>
                <a:gd name="connsiteX20" fmla="*/ 2317623 w 5785351"/>
                <a:gd name="connsiteY20" fmla="*/ 1521847 h 2192740"/>
                <a:gd name="connsiteX21" fmla="*/ 2242119 w 5785351"/>
                <a:gd name="connsiteY21" fmla="*/ 1521847 h 2192740"/>
                <a:gd name="connsiteX22" fmla="*/ 2242119 w 5785351"/>
                <a:gd name="connsiteY22" fmla="*/ 1455049 h 2192740"/>
                <a:gd name="connsiteX23" fmla="*/ 2146268 w 5785351"/>
                <a:gd name="connsiteY23" fmla="*/ 1455049 h 2192740"/>
                <a:gd name="connsiteX24" fmla="*/ 2146268 w 5785351"/>
                <a:gd name="connsiteY24" fmla="*/ 1306935 h 2192740"/>
                <a:gd name="connsiteX25" fmla="*/ 1913925 w 5785351"/>
                <a:gd name="connsiteY25" fmla="*/ 1306935 h 2192740"/>
                <a:gd name="connsiteX26" fmla="*/ 1913925 w 5785351"/>
                <a:gd name="connsiteY26" fmla="*/ 1173337 h 2192740"/>
                <a:gd name="connsiteX27" fmla="*/ 1852936 w 5785351"/>
                <a:gd name="connsiteY27" fmla="*/ 1173337 h 2192740"/>
                <a:gd name="connsiteX28" fmla="*/ 1852936 w 5785351"/>
                <a:gd name="connsiteY28" fmla="*/ 1118149 h 2192740"/>
                <a:gd name="connsiteX29" fmla="*/ 1655445 w 5785351"/>
                <a:gd name="connsiteY29" fmla="*/ 1118149 h 2192740"/>
                <a:gd name="connsiteX30" fmla="*/ 1655445 w 5785351"/>
                <a:gd name="connsiteY30" fmla="*/ 1031024 h 2192740"/>
                <a:gd name="connsiteX31" fmla="*/ 1577035 w 5785351"/>
                <a:gd name="connsiteY31" fmla="*/ 1031024 h 2192740"/>
                <a:gd name="connsiteX32" fmla="*/ 1577035 w 5785351"/>
                <a:gd name="connsiteY32" fmla="*/ 981656 h 2192740"/>
                <a:gd name="connsiteX33" fmla="*/ 1391155 w 5785351"/>
                <a:gd name="connsiteY33" fmla="*/ 981656 h 2192740"/>
                <a:gd name="connsiteX34" fmla="*/ 1391155 w 5785351"/>
                <a:gd name="connsiteY34" fmla="*/ 807393 h 2192740"/>
                <a:gd name="connsiteX35" fmla="*/ 1327261 w 5785351"/>
                <a:gd name="connsiteY35" fmla="*/ 807393 h 2192740"/>
                <a:gd name="connsiteX36" fmla="*/ 1327261 w 5785351"/>
                <a:gd name="connsiteY36" fmla="*/ 746404 h 2192740"/>
                <a:gd name="connsiteX37" fmla="*/ 1173337 w 5785351"/>
                <a:gd name="connsiteY37" fmla="*/ 746404 h 2192740"/>
                <a:gd name="connsiteX38" fmla="*/ 1173337 w 5785351"/>
                <a:gd name="connsiteY38" fmla="*/ 731882 h 2192740"/>
                <a:gd name="connsiteX39" fmla="*/ 1112349 w 5785351"/>
                <a:gd name="connsiteY39" fmla="*/ 731882 h 2192740"/>
                <a:gd name="connsiteX40" fmla="*/ 1112349 w 5785351"/>
                <a:gd name="connsiteY40" fmla="*/ 679605 h 2192740"/>
                <a:gd name="connsiteX41" fmla="*/ 946799 w 5785351"/>
                <a:gd name="connsiteY41" fmla="*/ 679605 h 2192740"/>
                <a:gd name="connsiteX42" fmla="*/ 946799 w 5785351"/>
                <a:gd name="connsiteY42" fmla="*/ 621519 h 2192740"/>
                <a:gd name="connsiteX43" fmla="*/ 853862 w 5785351"/>
                <a:gd name="connsiteY43" fmla="*/ 621519 h 2192740"/>
                <a:gd name="connsiteX44" fmla="*/ 853862 w 5785351"/>
                <a:gd name="connsiteY44" fmla="*/ 557624 h 2192740"/>
                <a:gd name="connsiteX45" fmla="*/ 758020 w 5785351"/>
                <a:gd name="connsiteY45" fmla="*/ 557624 h 2192740"/>
                <a:gd name="connsiteX46" fmla="*/ 758020 w 5785351"/>
                <a:gd name="connsiteY46" fmla="*/ 453070 h 2192740"/>
                <a:gd name="connsiteX47" fmla="*/ 662179 w 5785351"/>
                <a:gd name="connsiteY47" fmla="*/ 453070 h 2192740"/>
                <a:gd name="connsiteX48" fmla="*/ 662179 w 5785351"/>
                <a:gd name="connsiteY48" fmla="*/ 386271 h 2192740"/>
                <a:gd name="connsiteX49" fmla="*/ 612806 w 5785351"/>
                <a:gd name="connsiteY49" fmla="*/ 386271 h 2192740"/>
                <a:gd name="connsiteX50" fmla="*/ 612806 w 5785351"/>
                <a:gd name="connsiteY50" fmla="*/ 322376 h 2192740"/>
                <a:gd name="connsiteX51" fmla="*/ 476304 w 5785351"/>
                <a:gd name="connsiteY51" fmla="*/ 322376 h 2192740"/>
                <a:gd name="connsiteX52" fmla="*/ 476304 w 5785351"/>
                <a:gd name="connsiteY52" fmla="*/ 174257 h 2192740"/>
                <a:gd name="connsiteX53" fmla="*/ 397888 w 5785351"/>
                <a:gd name="connsiteY53" fmla="*/ 174257 h 2192740"/>
                <a:gd name="connsiteX54" fmla="*/ 397888 w 5785351"/>
                <a:gd name="connsiteY54" fmla="*/ 139406 h 2192740"/>
                <a:gd name="connsiteX55" fmla="*/ 226535 w 5785351"/>
                <a:gd name="connsiteY55" fmla="*/ 139406 h 2192740"/>
                <a:gd name="connsiteX56" fmla="*/ 226535 w 5785351"/>
                <a:gd name="connsiteY56" fmla="*/ 72607 h 2192740"/>
                <a:gd name="connsiteX57" fmla="*/ 107458 w 5785351"/>
                <a:gd name="connsiteY57" fmla="*/ 72607 h 2192740"/>
                <a:gd name="connsiteX58" fmla="*/ 107458 w 5785351"/>
                <a:gd name="connsiteY58" fmla="*/ 0 h 2192740"/>
                <a:gd name="connsiteX59" fmla="*/ 0 w 5785351"/>
                <a:gd name="connsiteY59" fmla="*/ 0 h 21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85351" h="2192740">
                  <a:moveTo>
                    <a:pt x="5785352" y="2192741"/>
                  </a:moveTo>
                  <a:lnTo>
                    <a:pt x="4977956" y="2192741"/>
                  </a:lnTo>
                  <a:lnTo>
                    <a:pt x="4977956" y="2120132"/>
                  </a:lnTo>
                  <a:lnTo>
                    <a:pt x="4719476" y="2120132"/>
                  </a:lnTo>
                  <a:lnTo>
                    <a:pt x="4719476" y="2044627"/>
                  </a:lnTo>
                  <a:lnTo>
                    <a:pt x="4074728" y="2044627"/>
                  </a:lnTo>
                  <a:lnTo>
                    <a:pt x="4074728" y="1986534"/>
                  </a:lnTo>
                  <a:lnTo>
                    <a:pt x="3804628" y="1986534"/>
                  </a:lnTo>
                  <a:lnTo>
                    <a:pt x="3804628" y="1896504"/>
                  </a:lnTo>
                  <a:lnTo>
                    <a:pt x="3473539" y="1896504"/>
                  </a:lnTo>
                  <a:lnTo>
                    <a:pt x="3473539" y="1762906"/>
                  </a:lnTo>
                  <a:lnTo>
                    <a:pt x="3418351" y="1762906"/>
                  </a:lnTo>
                  <a:lnTo>
                    <a:pt x="3418351" y="1690297"/>
                  </a:lnTo>
                  <a:lnTo>
                    <a:pt x="3215050" y="1690297"/>
                  </a:lnTo>
                  <a:lnTo>
                    <a:pt x="3215050" y="1638024"/>
                  </a:lnTo>
                  <a:lnTo>
                    <a:pt x="2834593" y="1638024"/>
                  </a:lnTo>
                  <a:lnTo>
                    <a:pt x="2834593" y="1597362"/>
                  </a:lnTo>
                  <a:lnTo>
                    <a:pt x="2488978" y="1597362"/>
                  </a:lnTo>
                  <a:lnTo>
                    <a:pt x="2488978" y="1562510"/>
                  </a:lnTo>
                  <a:lnTo>
                    <a:pt x="2317623" y="1562510"/>
                  </a:lnTo>
                  <a:lnTo>
                    <a:pt x="2317623" y="1521847"/>
                  </a:lnTo>
                  <a:lnTo>
                    <a:pt x="2242119" y="1521847"/>
                  </a:lnTo>
                  <a:lnTo>
                    <a:pt x="2242119" y="1455049"/>
                  </a:lnTo>
                  <a:lnTo>
                    <a:pt x="2146268" y="1455049"/>
                  </a:lnTo>
                  <a:lnTo>
                    <a:pt x="2146268" y="1306935"/>
                  </a:lnTo>
                  <a:lnTo>
                    <a:pt x="1913925" y="1306935"/>
                  </a:lnTo>
                  <a:lnTo>
                    <a:pt x="1913925" y="1173337"/>
                  </a:lnTo>
                  <a:lnTo>
                    <a:pt x="1852936" y="1173337"/>
                  </a:lnTo>
                  <a:lnTo>
                    <a:pt x="1852936" y="1118149"/>
                  </a:lnTo>
                  <a:lnTo>
                    <a:pt x="1655445" y="1118149"/>
                  </a:lnTo>
                  <a:lnTo>
                    <a:pt x="1655445" y="1031024"/>
                  </a:lnTo>
                  <a:lnTo>
                    <a:pt x="1577035" y="1031024"/>
                  </a:lnTo>
                  <a:lnTo>
                    <a:pt x="1577035" y="981656"/>
                  </a:lnTo>
                  <a:lnTo>
                    <a:pt x="1391155" y="981656"/>
                  </a:lnTo>
                  <a:lnTo>
                    <a:pt x="1391155" y="807393"/>
                  </a:lnTo>
                  <a:lnTo>
                    <a:pt x="1327261" y="807393"/>
                  </a:lnTo>
                  <a:lnTo>
                    <a:pt x="1327261" y="746404"/>
                  </a:lnTo>
                  <a:lnTo>
                    <a:pt x="1173337" y="746404"/>
                  </a:lnTo>
                  <a:lnTo>
                    <a:pt x="1173337" y="731882"/>
                  </a:lnTo>
                  <a:lnTo>
                    <a:pt x="1112349" y="731882"/>
                  </a:lnTo>
                  <a:lnTo>
                    <a:pt x="1112349" y="679605"/>
                  </a:lnTo>
                  <a:lnTo>
                    <a:pt x="946799" y="679605"/>
                  </a:lnTo>
                  <a:lnTo>
                    <a:pt x="946799" y="621519"/>
                  </a:lnTo>
                  <a:lnTo>
                    <a:pt x="853862" y="621519"/>
                  </a:lnTo>
                  <a:lnTo>
                    <a:pt x="853862" y="557624"/>
                  </a:lnTo>
                  <a:lnTo>
                    <a:pt x="758020" y="557624"/>
                  </a:lnTo>
                  <a:lnTo>
                    <a:pt x="758020" y="453070"/>
                  </a:lnTo>
                  <a:lnTo>
                    <a:pt x="662179" y="453070"/>
                  </a:lnTo>
                  <a:lnTo>
                    <a:pt x="662179" y="386271"/>
                  </a:lnTo>
                  <a:lnTo>
                    <a:pt x="612806" y="386271"/>
                  </a:lnTo>
                  <a:lnTo>
                    <a:pt x="612806" y="322376"/>
                  </a:lnTo>
                  <a:lnTo>
                    <a:pt x="476304" y="322376"/>
                  </a:lnTo>
                  <a:lnTo>
                    <a:pt x="476304" y="174257"/>
                  </a:lnTo>
                  <a:lnTo>
                    <a:pt x="397888" y="174257"/>
                  </a:lnTo>
                  <a:lnTo>
                    <a:pt x="397888" y="139406"/>
                  </a:lnTo>
                  <a:lnTo>
                    <a:pt x="226535" y="139406"/>
                  </a:lnTo>
                  <a:lnTo>
                    <a:pt x="226535" y="72607"/>
                  </a:lnTo>
                  <a:lnTo>
                    <a:pt x="107458" y="72607"/>
                  </a:lnTo>
                  <a:lnTo>
                    <a:pt x="107458" y="0"/>
                  </a:lnTo>
                  <a:lnTo>
                    <a:pt x="0" y="0"/>
                  </a:lnTo>
                </a:path>
              </a:pathLst>
            </a:custGeom>
            <a:noFill/>
            <a:ln w="25400" cap="flat">
              <a:solidFill>
                <a:srgbClr val="FF6600"/>
              </a:solidFill>
              <a:prstDash val="solid"/>
              <a:miter/>
            </a:ln>
          </p:spPr>
          <p:txBody>
            <a:bodyPr rtlCol="0" anchor="ctr"/>
            <a:lstStyle/>
            <a:p>
              <a:endParaRPr lang="en-GB" sz="1200"/>
            </a:p>
          </p:txBody>
        </p:sp>
        <p:sp>
          <p:nvSpPr>
            <p:cNvPr id="203" name="Freeform: Shape 202">
              <a:extLst>
                <a:ext uri="{FF2B5EF4-FFF2-40B4-BE49-F238E27FC236}">
                  <a16:creationId xmlns:a16="http://schemas.microsoft.com/office/drawing/2014/main" id="{C1214FD9-ADB9-46F4-801A-C2D114C46A0E}"/>
                </a:ext>
              </a:extLst>
            </p:cNvPr>
            <p:cNvSpPr/>
            <p:nvPr/>
          </p:nvSpPr>
          <p:spPr>
            <a:xfrm>
              <a:off x="4227470" y="29342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FF6600"/>
              </a:solidFill>
              <a:prstDash val="solid"/>
              <a:miter/>
            </a:ln>
          </p:spPr>
          <p:txBody>
            <a:bodyPr rtlCol="0" anchor="ctr"/>
            <a:lstStyle/>
            <a:p>
              <a:endParaRPr lang="en-GB" sz="1200"/>
            </a:p>
          </p:txBody>
        </p:sp>
        <p:sp>
          <p:nvSpPr>
            <p:cNvPr id="204" name="Freeform: Shape 203">
              <a:extLst>
                <a:ext uri="{FF2B5EF4-FFF2-40B4-BE49-F238E27FC236}">
                  <a16:creationId xmlns:a16="http://schemas.microsoft.com/office/drawing/2014/main" id="{08DC7EB8-0667-4EDA-BC2A-1A4032E3C22B}"/>
                </a:ext>
              </a:extLst>
            </p:cNvPr>
            <p:cNvSpPr/>
            <p:nvPr/>
          </p:nvSpPr>
          <p:spPr>
            <a:xfrm>
              <a:off x="4341770" y="299141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rgbClr val="FF6600"/>
              </a:solidFill>
              <a:prstDash val="solid"/>
              <a:miter/>
            </a:ln>
          </p:spPr>
          <p:txBody>
            <a:bodyPr rtlCol="0" anchor="ctr"/>
            <a:lstStyle/>
            <a:p>
              <a:endParaRPr lang="en-GB" sz="1200"/>
            </a:p>
          </p:txBody>
        </p:sp>
        <p:sp>
          <p:nvSpPr>
            <p:cNvPr id="205" name="Freeform: Shape 204">
              <a:extLst>
                <a:ext uri="{FF2B5EF4-FFF2-40B4-BE49-F238E27FC236}">
                  <a16:creationId xmlns:a16="http://schemas.microsoft.com/office/drawing/2014/main" id="{973FD123-98DB-4915-BCA7-711561A4B8F2}"/>
                </a:ext>
              </a:extLst>
            </p:cNvPr>
            <p:cNvSpPr/>
            <p:nvPr/>
          </p:nvSpPr>
          <p:spPr>
            <a:xfrm>
              <a:off x="5599080" y="382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6" name="Freeform: Shape 205">
              <a:extLst>
                <a:ext uri="{FF2B5EF4-FFF2-40B4-BE49-F238E27FC236}">
                  <a16:creationId xmlns:a16="http://schemas.microsoft.com/office/drawing/2014/main" id="{1DC0E195-C79D-477B-9412-311E06C17465}"/>
                </a:ext>
              </a:extLst>
            </p:cNvPr>
            <p:cNvSpPr/>
            <p:nvPr/>
          </p:nvSpPr>
          <p:spPr>
            <a:xfrm>
              <a:off x="6322989" y="3905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7" name="Freeform: Shape 206">
              <a:extLst>
                <a:ext uri="{FF2B5EF4-FFF2-40B4-BE49-F238E27FC236}">
                  <a16:creationId xmlns:a16="http://schemas.microsoft.com/office/drawing/2014/main" id="{92C5BE6E-B736-4F22-B69C-2DDF29674F27}"/>
                </a:ext>
              </a:extLst>
            </p:cNvPr>
            <p:cNvSpPr/>
            <p:nvPr/>
          </p:nvSpPr>
          <p:spPr>
            <a:xfrm>
              <a:off x="6475389" y="3962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8" name="Freeform: Shape 207">
              <a:extLst>
                <a:ext uri="{FF2B5EF4-FFF2-40B4-BE49-F238E27FC236}">
                  <a16:creationId xmlns:a16="http://schemas.microsoft.com/office/drawing/2014/main" id="{09B0AA88-8A18-43AD-8BC0-16E2E815161A}"/>
                </a:ext>
              </a:extLst>
            </p:cNvPr>
            <p:cNvSpPr/>
            <p:nvPr/>
          </p:nvSpPr>
          <p:spPr>
            <a:xfrm>
              <a:off x="6551589" y="3962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09" name="Freeform: Shape 208">
              <a:extLst>
                <a:ext uri="{FF2B5EF4-FFF2-40B4-BE49-F238E27FC236}">
                  <a16:creationId xmlns:a16="http://schemas.microsoft.com/office/drawing/2014/main" id="{7BC340CB-7A95-4A42-831E-CB545242F1D5}"/>
                </a:ext>
              </a:extLst>
            </p:cNvPr>
            <p:cNvSpPr/>
            <p:nvPr/>
          </p:nvSpPr>
          <p:spPr>
            <a:xfrm>
              <a:off x="7237389" y="42487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0" name="Freeform: Shape 209">
              <a:extLst>
                <a:ext uri="{FF2B5EF4-FFF2-40B4-BE49-F238E27FC236}">
                  <a16:creationId xmlns:a16="http://schemas.microsoft.com/office/drawing/2014/main" id="{AF8F8DE2-A9B3-4CEB-B01D-B155CC88DB49}"/>
                </a:ext>
              </a:extLst>
            </p:cNvPr>
            <p:cNvSpPr/>
            <p:nvPr/>
          </p:nvSpPr>
          <p:spPr>
            <a:xfrm>
              <a:off x="742788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1" name="Freeform: Shape 210">
              <a:extLst>
                <a:ext uri="{FF2B5EF4-FFF2-40B4-BE49-F238E27FC236}">
                  <a16:creationId xmlns:a16="http://schemas.microsoft.com/office/drawing/2014/main" id="{4C313208-DFAE-43C2-BE0B-3DDC671BCFA2}"/>
                </a:ext>
              </a:extLst>
            </p:cNvPr>
            <p:cNvSpPr/>
            <p:nvPr/>
          </p:nvSpPr>
          <p:spPr>
            <a:xfrm>
              <a:off x="75231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2" name="Freeform: Shape 211">
              <a:extLst>
                <a:ext uri="{FF2B5EF4-FFF2-40B4-BE49-F238E27FC236}">
                  <a16:creationId xmlns:a16="http://schemas.microsoft.com/office/drawing/2014/main" id="{6E8CE658-B4F6-46A0-A4A5-6711715A9911}"/>
                </a:ext>
              </a:extLst>
            </p:cNvPr>
            <p:cNvSpPr/>
            <p:nvPr/>
          </p:nvSpPr>
          <p:spPr>
            <a:xfrm>
              <a:off x="75993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3" name="Freeform: Shape 212">
              <a:extLst>
                <a:ext uri="{FF2B5EF4-FFF2-40B4-BE49-F238E27FC236}">
                  <a16:creationId xmlns:a16="http://schemas.microsoft.com/office/drawing/2014/main" id="{331B0650-FE44-4DF0-AE5B-D8ADEC65B08D}"/>
                </a:ext>
              </a:extLst>
            </p:cNvPr>
            <p:cNvSpPr/>
            <p:nvPr/>
          </p:nvSpPr>
          <p:spPr>
            <a:xfrm>
              <a:off x="76755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4" name="Freeform: Shape 213">
              <a:extLst>
                <a:ext uri="{FF2B5EF4-FFF2-40B4-BE49-F238E27FC236}">
                  <a16:creationId xmlns:a16="http://schemas.microsoft.com/office/drawing/2014/main" id="{80997AD5-7D10-488F-830A-C37A59599F99}"/>
                </a:ext>
              </a:extLst>
            </p:cNvPr>
            <p:cNvSpPr/>
            <p:nvPr/>
          </p:nvSpPr>
          <p:spPr>
            <a:xfrm>
              <a:off x="77517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5" name="Freeform: Shape 214">
              <a:extLst>
                <a:ext uri="{FF2B5EF4-FFF2-40B4-BE49-F238E27FC236}">
                  <a16:creationId xmlns:a16="http://schemas.microsoft.com/office/drawing/2014/main" id="{FBAF9F80-D9B5-476D-A68E-40FABC816A4C}"/>
                </a:ext>
              </a:extLst>
            </p:cNvPr>
            <p:cNvSpPr/>
            <p:nvPr/>
          </p:nvSpPr>
          <p:spPr>
            <a:xfrm>
              <a:off x="7827939" y="4324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6" name="Freeform: Shape 215">
              <a:extLst>
                <a:ext uri="{FF2B5EF4-FFF2-40B4-BE49-F238E27FC236}">
                  <a16:creationId xmlns:a16="http://schemas.microsoft.com/office/drawing/2014/main" id="{54F0CFCA-6F85-4E8C-A04C-525C59BAF8C8}"/>
                </a:ext>
              </a:extLst>
            </p:cNvPr>
            <p:cNvSpPr/>
            <p:nvPr/>
          </p:nvSpPr>
          <p:spPr>
            <a:xfrm>
              <a:off x="7827939" y="4305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FF6600"/>
              </a:solidFill>
              <a:prstDash val="solid"/>
              <a:miter/>
            </a:ln>
          </p:spPr>
          <p:txBody>
            <a:bodyPr rtlCol="0" anchor="ctr"/>
            <a:lstStyle/>
            <a:p>
              <a:endParaRPr lang="en-GB" sz="1200"/>
            </a:p>
          </p:txBody>
        </p:sp>
        <p:sp>
          <p:nvSpPr>
            <p:cNvPr id="217" name="Freeform: Shape 216">
              <a:extLst>
                <a:ext uri="{FF2B5EF4-FFF2-40B4-BE49-F238E27FC236}">
                  <a16:creationId xmlns:a16="http://schemas.microsoft.com/office/drawing/2014/main" id="{0B5D909A-EFE5-421B-88AB-B6C2285D5D40}"/>
                </a:ext>
              </a:extLst>
            </p:cNvPr>
            <p:cNvSpPr/>
            <p:nvPr/>
          </p:nvSpPr>
          <p:spPr>
            <a:xfrm>
              <a:off x="8018439" y="4382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18" name="Freeform: Shape 217">
              <a:extLst>
                <a:ext uri="{FF2B5EF4-FFF2-40B4-BE49-F238E27FC236}">
                  <a16:creationId xmlns:a16="http://schemas.microsoft.com/office/drawing/2014/main" id="{3AFB2FCE-6EA2-497A-8DFF-0A34E7C03372}"/>
                </a:ext>
              </a:extLst>
            </p:cNvPr>
            <p:cNvSpPr/>
            <p:nvPr/>
          </p:nvSpPr>
          <p:spPr>
            <a:xfrm>
              <a:off x="8075589" y="4382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19" name="Freeform: Shape 218">
              <a:extLst>
                <a:ext uri="{FF2B5EF4-FFF2-40B4-BE49-F238E27FC236}">
                  <a16:creationId xmlns:a16="http://schemas.microsoft.com/office/drawing/2014/main" id="{DF687F4F-6DB8-46F7-85D4-9A6553BB34F6}"/>
                </a:ext>
              </a:extLst>
            </p:cNvPr>
            <p:cNvSpPr/>
            <p:nvPr/>
          </p:nvSpPr>
          <p:spPr>
            <a:xfrm>
              <a:off x="83232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0" name="Freeform: Shape 219">
              <a:extLst>
                <a:ext uri="{FF2B5EF4-FFF2-40B4-BE49-F238E27FC236}">
                  <a16:creationId xmlns:a16="http://schemas.microsoft.com/office/drawing/2014/main" id="{4D7BF3C6-2E80-43CE-BEED-890A92BB22BF}"/>
                </a:ext>
              </a:extLst>
            </p:cNvPr>
            <p:cNvSpPr/>
            <p:nvPr/>
          </p:nvSpPr>
          <p:spPr>
            <a:xfrm>
              <a:off x="838038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1" name="Freeform: Shape 220">
              <a:extLst>
                <a:ext uri="{FF2B5EF4-FFF2-40B4-BE49-F238E27FC236}">
                  <a16:creationId xmlns:a16="http://schemas.microsoft.com/office/drawing/2014/main" id="{3667BC8F-DEEE-430E-9259-7005A124CC23}"/>
                </a:ext>
              </a:extLst>
            </p:cNvPr>
            <p:cNvSpPr/>
            <p:nvPr/>
          </p:nvSpPr>
          <p:spPr>
            <a:xfrm>
              <a:off x="84375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2" name="Freeform: Shape 221">
              <a:extLst>
                <a:ext uri="{FF2B5EF4-FFF2-40B4-BE49-F238E27FC236}">
                  <a16:creationId xmlns:a16="http://schemas.microsoft.com/office/drawing/2014/main" id="{11BDA535-28DF-48D3-A0B4-FCE2A005E5D9}"/>
                </a:ext>
              </a:extLst>
            </p:cNvPr>
            <p:cNvSpPr/>
            <p:nvPr/>
          </p:nvSpPr>
          <p:spPr>
            <a:xfrm>
              <a:off x="85518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3" name="Freeform: Shape 222">
              <a:extLst>
                <a:ext uri="{FF2B5EF4-FFF2-40B4-BE49-F238E27FC236}">
                  <a16:creationId xmlns:a16="http://schemas.microsoft.com/office/drawing/2014/main" id="{647BA4B2-78A6-48E0-AB1D-F870FB7EFC58}"/>
                </a:ext>
              </a:extLst>
            </p:cNvPr>
            <p:cNvSpPr/>
            <p:nvPr/>
          </p:nvSpPr>
          <p:spPr>
            <a:xfrm>
              <a:off x="86280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4" name="Freeform: Shape 223">
              <a:extLst>
                <a:ext uri="{FF2B5EF4-FFF2-40B4-BE49-F238E27FC236}">
                  <a16:creationId xmlns:a16="http://schemas.microsoft.com/office/drawing/2014/main" id="{9BE5FFAE-90A7-4A6A-9FAC-2ED0524D1D38}"/>
                </a:ext>
              </a:extLst>
            </p:cNvPr>
            <p:cNvSpPr/>
            <p:nvPr/>
          </p:nvSpPr>
          <p:spPr>
            <a:xfrm>
              <a:off x="88947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sp>
          <p:nvSpPr>
            <p:cNvPr id="225" name="Freeform: Shape 224">
              <a:extLst>
                <a:ext uri="{FF2B5EF4-FFF2-40B4-BE49-F238E27FC236}">
                  <a16:creationId xmlns:a16="http://schemas.microsoft.com/office/drawing/2014/main" id="{484CD1A9-1DDF-4233-8FD6-688232338E8D}"/>
                </a:ext>
              </a:extLst>
            </p:cNvPr>
            <p:cNvSpPr/>
            <p:nvPr/>
          </p:nvSpPr>
          <p:spPr>
            <a:xfrm>
              <a:off x="8970939" y="44582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olid"/>
              <a:miter/>
            </a:ln>
          </p:spPr>
          <p:txBody>
            <a:bodyPr rtlCol="0" anchor="ctr"/>
            <a:lstStyle/>
            <a:p>
              <a:endParaRPr lang="en-GB" sz="1200"/>
            </a:p>
          </p:txBody>
        </p:sp>
      </p:grpSp>
      <p:grpSp>
        <p:nvGrpSpPr>
          <p:cNvPr id="244" name="Group 243">
            <a:extLst>
              <a:ext uri="{FF2B5EF4-FFF2-40B4-BE49-F238E27FC236}">
                <a16:creationId xmlns:a16="http://schemas.microsoft.com/office/drawing/2014/main" id="{014F71A9-F017-4D17-97AB-D1334F66888D}"/>
              </a:ext>
            </a:extLst>
          </p:cNvPr>
          <p:cNvGrpSpPr/>
          <p:nvPr/>
        </p:nvGrpSpPr>
        <p:grpSpPr>
          <a:xfrm>
            <a:off x="1189898" y="2783598"/>
            <a:ext cx="4758839" cy="2339805"/>
            <a:chOff x="3100387" y="1943099"/>
            <a:chExt cx="5990072" cy="2975257"/>
          </a:xfrm>
        </p:grpSpPr>
        <p:sp>
          <p:nvSpPr>
            <p:cNvPr id="230" name="Freeform: Shape 229">
              <a:extLst>
                <a:ext uri="{FF2B5EF4-FFF2-40B4-BE49-F238E27FC236}">
                  <a16:creationId xmlns:a16="http://schemas.microsoft.com/office/drawing/2014/main" id="{73C95CE6-D606-4D62-88FD-9D3FE0BB2B9E}"/>
                </a:ext>
              </a:extLst>
            </p:cNvPr>
            <p:cNvSpPr/>
            <p:nvPr/>
          </p:nvSpPr>
          <p:spPr>
            <a:xfrm>
              <a:off x="3100387" y="1943099"/>
              <a:ext cx="5990072" cy="2935509"/>
            </a:xfrm>
            <a:custGeom>
              <a:avLst/>
              <a:gdLst>
                <a:gd name="connsiteX0" fmla="*/ 5990073 w 5990072"/>
                <a:gd name="connsiteY0" fmla="*/ 2935510 h 2935509"/>
                <a:gd name="connsiteX1" fmla="*/ 5378339 w 5990072"/>
                <a:gd name="connsiteY1" fmla="*/ 2935510 h 2935509"/>
                <a:gd name="connsiteX2" fmla="*/ 5378339 w 5990072"/>
                <a:gd name="connsiteY2" fmla="*/ 2746648 h 2935509"/>
                <a:gd name="connsiteX3" fmla="*/ 5086846 w 5990072"/>
                <a:gd name="connsiteY3" fmla="*/ 2746648 h 2935509"/>
                <a:gd name="connsiteX4" fmla="*/ 5086846 w 5990072"/>
                <a:gd name="connsiteY4" fmla="*/ 2635796 h 2935509"/>
                <a:gd name="connsiteX5" fmla="*/ 4035809 w 5990072"/>
                <a:gd name="connsiteY5" fmla="*/ 2635796 h 2935509"/>
                <a:gd name="connsiteX6" fmla="*/ 4035809 w 5990072"/>
                <a:gd name="connsiteY6" fmla="*/ 2566007 h 2935509"/>
                <a:gd name="connsiteX7" fmla="*/ 3678622 w 5990072"/>
                <a:gd name="connsiteY7" fmla="*/ 2566007 h 2935509"/>
                <a:gd name="connsiteX8" fmla="*/ 3678622 w 5990072"/>
                <a:gd name="connsiteY8" fmla="*/ 2508523 h 2935509"/>
                <a:gd name="connsiteX9" fmla="*/ 3337855 w 5990072"/>
                <a:gd name="connsiteY9" fmla="*/ 2508523 h 2935509"/>
                <a:gd name="connsiteX10" fmla="*/ 3337855 w 5990072"/>
                <a:gd name="connsiteY10" fmla="*/ 2409987 h 2935509"/>
                <a:gd name="connsiteX11" fmla="*/ 3268056 w 5990072"/>
                <a:gd name="connsiteY11" fmla="*/ 2409987 h 2935509"/>
                <a:gd name="connsiteX12" fmla="*/ 3268056 w 5990072"/>
                <a:gd name="connsiteY12" fmla="*/ 2381250 h 2935509"/>
                <a:gd name="connsiteX13" fmla="*/ 3210582 w 5990072"/>
                <a:gd name="connsiteY13" fmla="*/ 2381250 h 2935509"/>
                <a:gd name="connsiteX14" fmla="*/ 3210582 w 5990072"/>
                <a:gd name="connsiteY14" fmla="*/ 2299135 h 2935509"/>
                <a:gd name="connsiteX15" fmla="*/ 2992984 w 5990072"/>
                <a:gd name="connsiteY15" fmla="*/ 2299135 h 2935509"/>
                <a:gd name="connsiteX16" fmla="*/ 2992984 w 5990072"/>
                <a:gd name="connsiteY16" fmla="*/ 2237556 h 2935509"/>
                <a:gd name="connsiteX17" fmla="*/ 2849290 w 5990072"/>
                <a:gd name="connsiteY17" fmla="*/ 2237556 h 2935509"/>
                <a:gd name="connsiteX18" fmla="*/ 2849290 w 5990072"/>
                <a:gd name="connsiteY18" fmla="*/ 2184178 h 2935509"/>
                <a:gd name="connsiteX19" fmla="*/ 2775385 w 5990072"/>
                <a:gd name="connsiteY19" fmla="*/ 2184178 h 2935509"/>
                <a:gd name="connsiteX20" fmla="*/ 2775385 w 5990072"/>
                <a:gd name="connsiteY20" fmla="*/ 2139020 h 2935509"/>
                <a:gd name="connsiteX21" fmla="*/ 2516734 w 5990072"/>
                <a:gd name="connsiteY21" fmla="*/ 2139020 h 2935509"/>
                <a:gd name="connsiteX22" fmla="*/ 2516734 w 5990072"/>
                <a:gd name="connsiteY22" fmla="*/ 2077431 h 2935509"/>
                <a:gd name="connsiteX23" fmla="*/ 2397671 w 5990072"/>
                <a:gd name="connsiteY23" fmla="*/ 2077431 h 2935509"/>
                <a:gd name="connsiteX24" fmla="*/ 2397671 w 5990072"/>
                <a:gd name="connsiteY24" fmla="*/ 1970694 h 2935509"/>
                <a:gd name="connsiteX25" fmla="*/ 2344303 w 5990072"/>
                <a:gd name="connsiteY25" fmla="*/ 1970694 h 2935509"/>
                <a:gd name="connsiteX26" fmla="*/ 2344303 w 5990072"/>
                <a:gd name="connsiteY26" fmla="*/ 1896790 h 2935509"/>
                <a:gd name="connsiteX27" fmla="*/ 2188283 w 5990072"/>
                <a:gd name="connsiteY27" fmla="*/ 1896790 h 2935509"/>
                <a:gd name="connsiteX28" fmla="*/ 2188283 w 5990072"/>
                <a:gd name="connsiteY28" fmla="*/ 1859842 h 2935509"/>
                <a:gd name="connsiteX29" fmla="*/ 2097967 w 5990072"/>
                <a:gd name="connsiteY29" fmla="*/ 1859842 h 2935509"/>
                <a:gd name="connsiteX30" fmla="*/ 2097967 w 5990072"/>
                <a:gd name="connsiteY30" fmla="*/ 1753095 h 2935509"/>
                <a:gd name="connsiteX31" fmla="*/ 2028168 w 5990072"/>
                <a:gd name="connsiteY31" fmla="*/ 1753095 h 2935509"/>
                <a:gd name="connsiteX32" fmla="*/ 2028168 w 5990072"/>
                <a:gd name="connsiteY32" fmla="*/ 1617612 h 2935509"/>
                <a:gd name="connsiteX33" fmla="*/ 1970694 w 5990072"/>
                <a:gd name="connsiteY33" fmla="*/ 1617612 h 2935509"/>
                <a:gd name="connsiteX34" fmla="*/ 1970694 w 5990072"/>
                <a:gd name="connsiteY34" fmla="*/ 1564234 h 2935509"/>
                <a:gd name="connsiteX35" fmla="*/ 1892684 w 5990072"/>
                <a:gd name="connsiteY35" fmla="*/ 1564234 h 2935509"/>
                <a:gd name="connsiteX36" fmla="*/ 1892684 w 5990072"/>
                <a:gd name="connsiteY36" fmla="*/ 1478013 h 2935509"/>
                <a:gd name="connsiteX37" fmla="*/ 1806464 w 5990072"/>
                <a:gd name="connsiteY37" fmla="*/ 1478013 h 2935509"/>
                <a:gd name="connsiteX38" fmla="*/ 1806464 w 5990072"/>
                <a:gd name="connsiteY38" fmla="*/ 1408224 h 2935509"/>
                <a:gd name="connsiteX39" fmla="*/ 1675086 w 5990072"/>
                <a:gd name="connsiteY39" fmla="*/ 1408224 h 2935509"/>
                <a:gd name="connsiteX40" fmla="*/ 1675086 w 5990072"/>
                <a:gd name="connsiteY40" fmla="*/ 1363056 h 2935509"/>
                <a:gd name="connsiteX41" fmla="*/ 1576549 w 5990072"/>
                <a:gd name="connsiteY41" fmla="*/ 1363056 h 2935509"/>
                <a:gd name="connsiteX42" fmla="*/ 1576549 w 5990072"/>
                <a:gd name="connsiteY42" fmla="*/ 1231678 h 2935509"/>
                <a:gd name="connsiteX43" fmla="*/ 1358951 w 5990072"/>
                <a:gd name="connsiteY43" fmla="*/ 1231678 h 2935509"/>
                <a:gd name="connsiteX44" fmla="*/ 1358951 w 5990072"/>
                <a:gd name="connsiteY44" fmla="*/ 1207046 h 2935509"/>
                <a:gd name="connsiteX45" fmla="*/ 1305582 w 5990072"/>
                <a:gd name="connsiteY45" fmla="*/ 1207046 h 2935509"/>
                <a:gd name="connsiteX46" fmla="*/ 1305582 w 5990072"/>
                <a:gd name="connsiteY46" fmla="*/ 1137257 h 2935509"/>
                <a:gd name="connsiteX47" fmla="*/ 1165993 w 5990072"/>
                <a:gd name="connsiteY47" fmla="*/ 1137257 h 2935509"/>
                <a:gd name="connsiteX48" fmla="*/ 1165993 w 5990072"/>
                <a:gd name="connsiteY48" fmla="*/ 981237 h 2935509"/>
                <a:gd name="connsiteX49" fmla="*/ 1075668 w 5990072"/>
                <a:gd name="connsiteY49" fmla="*/ 981237 h 2935509"/>
                <a:gd name="connsiteX50" fmla="*/ 1075668 w 5990072"/>
                <a:gd name="connsiteY50" fmla="*/ 870388 h 2935509"/>
                <a:gd name="connsiteX51" fmla="*/ 973026 w 5990072"/>
                <a:gd name="connsiteY51" fmla="*/ 870388 h 2935509"/>
                <a:gd name="connsiteX52" fmla="*/ 973026 w 5990072"/>
                <a:gd name="connsiteY52" fmla="*/ 780064 h 2935509"/>
                <a:gd name="connsiteX53" fmla="*/ 911444 w 5990072"/>
                <a:gd name="connsiteY53" fmla="*/ 780064 h 2935509"/>
                <a:gd name="connsiteX54" fmla="*/ 911444 w 5990072"/>
                <a:gd name="connsiteY54" fmla="*/ 652791 h 2935509"/>
                <a:gd name="connsiteX55" fmla="*/ 763642 w 5990072"/>
                <a:gd name="connsiteY55" fmla="*/ 652791 h 2935509"/>
                <a:gd name="connsiteX56" fmla="*/ 763642 w 5990072"/>
                <a:gd name="connsiteY56" fmla="*/ 607629 h 2935509"/>
                <a:gd name="connsiteX57" fmla="*/ 648685 w 5990072"/>
                <a:gd name="connsiteY57" fmla="*/ 607629 h 2935509"/>
                <a:gd name="connsiteX58" fmla="*/ 648685 w 5990072"/>
                <a:gd name="connsiteY58" fmla="*/ 554256 h 2935509"/>
                <a:gd name="connsiteX59" fmla="*/ 578890 w 5990072"/>
                <a:gd name="connsiteY59" fmla="*/ 554256 h 2935509"/>
                <a:gd name="connsiteX60" fmla="*/ 578890 w 5990072"/>
                <a:gd name="connsiteY60" fmla="*/ 480355 h 2935509"/>
                <a:gd name="connsiteX61" fmla="*/ 492672 w 5990072"/>
                <a:gd name="connsiteY61" fmla="*/ 480355 h 2935509"/>
                <a:gd name="connsiteX62" fmla="*/ 492672 w 5990072"/>
                <a:gd name="connsiteY62" fmla="*/ 451616 h 2935509"/>
                <a:gd name="connsiteX63" fmla="*/ 484461 w 5990072"/>
                <a:gd name="connsiteY63" fmla="*/ 451616 h 2935509"/>
                <a:gd name="connsiteX64" fmla="*/ 484461 w 5990072"/>
                <a:gd name="connsiteY64" fmla="*/ 402349 h 2935509"/>
                <a:gd name="connsiteX65" fmla="*/ 377716 w 5990072"/>
                <a:gd name="connsiteY65" fmla="*/ 402349 h 2935509"/>
                <a:gd name="connsiteX66" fmla="*/ 377716 w 5990072"/>
                <a:gd name="connsiteY66" fmla="*/ 340764 h 2935509"/>
                <a:gd name="connsiteX67" fmla="*/ 320237 w 5990072"/>
                <a:gd name="connsiteY67" fmla="*/ 340764 h 2935509"/>
                <a:gd name="connsiteX68" fmla="*/ 320237 w 5990072"/>
                <a:gd name="connsiteY68" fmla="*/ 250442 h 2935509"/>
                <a:gd name="connsiteX69" fmla="*/ 229913 w 5990072"/>
                <a:gd name="connsiteY69" fmla="*/ 250442 h 2935509"/>
                <a:gd name="connsiteX70" fmla="*/ 229913 w 5990072"/>
                <a:gd name="connsiteY70" fmla="*/ 188858 h 2935509"/>
                <a:gd name="connsiteX71" fmla="*/ 160119 w 5990072"/>
                <a:gd name="connsiteY71" fmla="*/ 188858 h 2935509"/>
                <a:gd name="connsiteX72" fmla="*/ 160119 w 5990072"/>
                <a:gd name="connsiteY72" fmla="*/ 114956 h 2935509"/>
                <a:gd name="connsiteX73" fmla="*/ 110851 w 5990072"/>
                <a:gd name="connsiteY73" fmla="*/ 114956 h 2935509"/>
                <a:gd name="connsiteX74" fmla="*/ 110851 w 5990072"/>
                <a:gd name="connsiteY74" fmla="*/ 61584 h 2935509"/>
                <a:gd name="connsiteX75" fmla="*/ 86217 w 5990072"/>
                <a:gd name="connsiteY75" fmla="*/ 61584 h 2935509"/>
                <a:gd name="connsiteX76" fmla="*/ 86217 w 5990072"/>
                <a:gd name="connsiteY76" fmla="*/ 0 h 2935509"/>
                <a:gd name="connsiteX77" fmla="*/ 0 w 5990072"/>
                <a:gd name="connsiteY77" fmla="*/ 0 h 293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990072" h="2935509">
                  <a:moveTo>
                    <a:pt x="5990073" y="2935510"/>
                  </a:moveTo>
                  <a:lnTo>
                    <a:pt x="5378339" y="2935510"/>
                  </a:lnTo>
                  <a:lnTo>
                    <a:pt x="5378339" y="2746648"/>
                  </a:lnTo>
                  <a:lnTo>
                    <a:pt x="5086846" y="2746648"/>
                  </a:lnTo>
                  <a:lnTo>
                    <a:pt x="5086846" y="2635796"/>
                  </a:lnTo>
                  <a:lnTo>
                    <a:pt x="4035809" y="2635796"/>
                  </a:lnTo>
                  <a:lnTo>
                    <a:pt x="4035809" y="2566007"/>
                  </a:lnTo>
                  <a:lnTo>
                    <a:pt x="3678622" y="2566007"/>
                  </a:lnTo>
                  <a:lnTo>
                    <a:pt x="3678622" y="2508523"/>
                  </a:lnTo>
                  <a:lnTo>
                    <a:pt x="3337855" y="2508523"/>
                  </a:lnTo>
                  <a:lnTo>
                    <a:pt x="3337855" y="2409987"/>
                  </a:lnTo>
                  <a:lnTo>
                    <a:pt x="3268056" y="2409987"/>
                  </a:lnTo>
                  <a:lnTo>
                    <a:pt x="3268056" y="2381250"/>
                  </a:lnTo>
                  <a:lnTo>
                    <a:pt x="3210582" y="2381250"/>
                  </a:lnTo>
                  <a:lnTo>
                    <a:pt x="3210582" y="2299135"/>
                  </a:lnTo>
                  <a:lnTo>
                    <a:pt x="2992984" y="2299135"/>
                  </a:lnTo>
                  <a:lnTo>
                    <a:pt x="2992984" y="2237556"/>
                  </a:lnTo>
                  <a:lnTo>
                    <a:pt x="2849290" y="2237556"/>
                  </a:lnTo>
                  <a:lnTo>
                    <a:pt x="2849290" y="2184178"/>
                  </a:lnTo>
                  <a:lnTo>
                    <a:pt x="2775385" y="2184178"/>
                  </a:lnTo>
                  <a:lnTo>
                    <a:pt x="2775385" y="2139020"/>
                  </a:lnTo>
                  <a:lnTo>
                    <a:pt x="2516734" y="2139020"/>
                  </a:lnTo>
                  <a:lnTo>
                    <a:pt x="2516734" y="2077431"/>
                  </a:lnTo>
                  <a:lnTo>
                    <a:pt x="2397671" y="2077431"/>
                  </a:lnTo>
                  <a:lnTo>
                    <a:pt x="2397671" y="1970694"/>
                  </a:lnTo>
                  <a:lnTo>
                    <a:pt x="2344303" y="1970694"/>
                  </a:lnTo>
                  <a:lnTo>
                    <a:pt x="2344303" y="1896790"/>
                  </a:lnTo>
                  <a:lnTo>
                    <a:pt x="2188283" y="1896790"/>
                  </a:lnTo>
                  <a:lnTo>
                    <a:pt x="2188283" y="1859842"/>
                  </a:lnTo>
                  <a:lnTo>
                    <a:pt x="2097967" y="1859842"/>
                  </a:lnTo>
                  <a:lnTo>
                    <a:pt x="2097967" y="1753095"/>
                  </a:lnTo>
                  <a:lnTo>
                    <a:pt x="2028168" y="1753095"/>
                  </a:lnTo>
                  <a:lnTo>
                    <a:pt x="2028168" y="1617612"/>
                  </a:lnTo>
                  <a:lnTo>
                    <a:pt x="1970694" y="1617612"/>
                  </a:lnTo>
                  <a:lnTo>
                    <a:pt x="1970694" y="1564234"/>
                  </a:lnTo>
                  <a:lnTo>
                    <a:pt x="1892684" y="1564234"/>
                  </a:lnTo>
                  <a:lnTo>
                    <a:pt x="1892684" y="1478013"/>
                  </a:lnTo>
                  <a:lnTo>
                    <a:pt x="1806464" y="1478013"/>
                  </a:lnTo>
                  <a:lnTo>
                    <a:pt x="1806464" y="1408224"/>
                  </a:lnTo>
                  <a:lnTo>
                    <a:pt x="1675086" y="1408224"/>
                  </a:lnTo>
                  <a:lnTo>
                    <a:pt x="1675086" y="1363056"/>
                  </a:lnTo>
                  <a:lnTo>
                    <a:pt x="1576549" y="1363056"/>
                  </a:lnTo>
                  <a:lnTo>
                    <a:pt x="1576549" y="1231678"/>
                  </a:lnTo>
                  <a:lnTo>
                    <a:pt x="1358951" y="1231678"/>
                  </a:lnTo>
                  <a:lnTo>
                    <a:pt x="1358951" y="1207046"/>
                  </a:lnTo>
                  <a:lnTo>
                    <a:pt x="1305582" y="1207046"/>
                  </a:lnTo>
                  <a:lnTo>
                    <a:pt x="1305582" y="1137257"/>
                  </a:lnTo>
                  <a:lnTo>
                    <a:pt x="1165993" y="1137257"/>
                  </a:lnTo>
                  <a:lnTo>
                    <a:pt x="1165993" y="981237"/>
                  </a:lnTo>
                  <a:lnTo>
                    <a:pt x="1075668" y="981237"/>
                  </a:lnTo>
                  <a:lnTo>
                    <a:pt x="1075668" y="870388"/>
                  </a:lnTo>
                  <a:lnTo>
                    <a:pt x="973026" y="870388"/>
                  </a:lnTo>
                  <a:lnTo>
                    <a:pt x="973026" y="780064"/>
                  </a:lnTo>
                  <a:lnTo>
                    <a:pt x="911444" y="780064"/>
                  </a:lnTo>
                  <a:lnTo>
                    <a:pt x="911444" y="652791"/>
                  </a:lnTo>
                  <a:lnTo>
                    <a:pt x="763642" y="652791"/>
                  </a:lnTo>
                  <a:lnTo>
                    <a:pt x="763642" y="607629"/>
                  </a:lnTo>
                  <a:lnTo>
                    <a:pt x="648685" y="607629"/>
                  </a:lnTo>
                  <a:lnTo>
                    <a:pt x="648685" y="554256"/>
                  </a:lnTo>
                  <a:lnTo>
                    <a:pt x="578890" y="554256"/>
                  </a:lnTo>
                  <a:lnTo>
                    <a:pt x="578890" y="480355"/>
                  </a:lnTo>
                  <a:lnTo>
                    <a:pt x="492672" y="480355"/>
                  </a:lnTo>
                  <a:lnTo>
                    <a:pt x="492672" y="451616"/>
                  </a:lnTo>
                  <a:lnTo>
                    <a:pt x="484461" y="451616"/>
                  </a:lnTo>
                  <a:lnTo>
                    <a:pt x="484461" y="402349"/>
                  </a:lnTo>
                  <a:lnTo>
                    <a:pt x="377716" y="402349"/>
                  </a:lnTo>
                  <a:lnTo>
                    <a:pt x="377716" y="340764"/>
                  </a:lnTo>
                  <a:lnTo>
                    <a:pt x="320237" y="340764"/>
                  </a:lnTo>
                  <a:lnTo>
                    <a:pt x="320237" y="250442"/>
                  </a:lnTo>
                  <a:lnTo>
                    <a:pt x="229913" y="250442"/>
                  </a:lnTo>
                  <a:lnTo>
                    <a:pt x="229913" y="188858"/>
                  </a:lnTo>
                  <a:lnTo>
                    <a:pt x="160119" y="188858"/>
                  </a:lnTo>
                  <a:lnTo>
                    <a:pt x="160119" y="114956"/>
                  </a:lnTo>
                  <a:lnTo>
                    <a:pt x="110851" y="114956"/>
                  </a:lnTo>
                  <a:lnTo>
                    <a:pt x="110851" y="61584"/>
                  </a:lnTo>
                  <a:lnTo>
                    <a:pt x="86217" y="61584"/>
                  </a:lnTo>
                  <a:lnTo>
                    <a:pt x="86217" y="0"/>
                  </a:lnTo>
                  <a:lnTo>
                    <a:pt x="0" y="0"/>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1" name="Freeform: Shape 230">
              <a:extLst>
                <a:ext uri="{FF2B5EF4-FFF2-40B4-BE49-F238E27FC236}">
                  <a16:creationId xmlns:a16="http://schemas.microsoft.com/office/drawing/2014/main" id="{521FBD1D-1096-46E2-BA6E-67D3CF878C8D}"/>
                </a:ext>
              </a:extLst>
            </p:cNvPr>
            <p:cNvSpPr/>
            <p:nvPr/>
          </p:nvSpPr>
          <p:spPr>
            <a:xfrm>
              <a:off x="5968726" y="4123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2" name="Freeform: Shape 231">
              <a:extLst>
                <a:ext uri="{FF2B5EF4-FFF2-40B4-BE49-F238E27FC236}">
                  <a16:creationId xmlns:a16="http://schemas.microsoft.com/office/drawing/2014/main" id="{CD1551FD-628C-4551-A8CC-675595887D62}"/>
                </a:ext>
              </a:extLst>
            </p:cNvPr>
            <p:cNvSpPr/>
            <p:nvPr/>
          </p:nvSpPr>
          <p:spPr>
            <a:xfrm>
              <a:off x="6044926" y="4123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3" name="Freeform: Shape 232">
              <a:extLst>
                <a:ext uri="{FF2B5EF4-FFF2-40B4-BE49-F238E27FC236}">
                  <a16:creationId xmlns:a16="http://schemas.microsoft.com/office/drawing/2014/main" id="{EBF73BB2-4BF6-4D13-83D0-C75D920A5651}"/>
                </a:ext>
              </a:extLst>
            </p:cNvPr>
            <p:cNvSpPr/>
            <p:nvPr/>
          </p:nvSpPr>
          <p:spPr>
            <a:xfrm>
              <a:off x="6254476" y="4199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4" name="Freeform: Shape 233">
              <a:extLst>
                <a:ext uri="{FF2B5EF4-FFF2-40B4-BE49-F238E27FC236}">
                  <a16:creationId xmlns:a16="http://schemas.microsoft.com/office/drawing/2014/main" id="{4A4055E3-249E-4445-BFA8-2D7E2B24E719}"/>
                </a:ext>
              </a:extLst>
            </p:cNvPr>
            <p:cNvSpPr/>
            <p:nvPr/>
          </p:nvSpPr>
          <p:spPr>
            <a:xfrm>
              <a:off x="741652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5" name="Freeform: Shape 234">
              <a:extLst>
                <a:ext uri="{FF2B5EF4-FFF2-40B4-BE49-F238E27FC236}">
                  <a16:creationId xmlns:a16="http://schemas.microsoft.com/office/drawing/2014/main" id="{3E3B38B7-D027-4F9E-A776-434F31851511}"/>
                </a:ext>
              </a:extLst>
            </p:cNvPr>
            <p:cNvSpPr/>
            <p:nvPr/>
          </p:nvSpPr>
          <p:spPr>
            <a:xfrm>
              <a:off x="75879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6" name="Freeform: Shape 235">
              <a:extLst>
                <a:ext uri="{FF2B5EF4-FFF2-40B4-BE49-F238E27FC236}">
                  <a16:creationId xmlns:a16="http://schemas.microsoft.com/office/drawing/2014/main" id="{CA6ECE4F-BB8F-4E6B-ABB6-9058D38DE073}"/>
                </a:ext>
              </a:extLst>
            </p:cNvPr>
            <p:cNvSpPr/>
            <p:nvPr/>
          </p:nvSpPr>
          <p:spPr>
            <a:xfrm>
              <a:off x="77784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7" name="Freeform: Shape 236">
              <a:extLst>
                <a:ext uri="{FF2B5EF4-FFF2-40B4-BE49-F238E27FC236}">
                  <a16:creationId xmlns:a16="http://schemas.microsoft.com/office/drawing/2014/main" id="{722C3AD3-6CEB-4483-A9BD-73C5F7FE5215}"/>
                </a:ext>
              </a:extLst>
            </p:cNvPr>
            <p:cNvSpPr/>
            <p:nvPr/>
          </p:nvSpPr>
          <p:spPr>
            <a:xfrm>
              <a:off x="779752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8" name="Freeform: Shape 237">
              <a:extLst>
                <a:ext uri="{FF2B5EF4-FFF2-40B4-BE49-F238E27FC236}">
                  <a16:creationId xmlns:a16="http://schemas.microsoft.com/office/drawing/2014/main" id="{D8388A94-3CA2-4EB6-90D8-CF9BFC4A75B9}"/>
                </a:ext>
              </a:extLst>
            </p:cNvPr>
            <p:cNvSpPr/>
            <p:nvPr/>
          </p:nvSpPr>
          <p:spPr>
            <a:xfrm>
              <a:off x="79689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9" name="Freeform: Shape 238">
              <a:extLst>
                <a:ext uri="{FF2B5EF4-FFF2-40B4-BE49-F238E27FC236}">
                  <a16:creationId xmlns:a16="http://schemas.microsoft.com/office/drawing/2014/main" id="{E2ADD578-53C9-418D-9F41-E4BA3AFB9A06}"/>
                </a:ext>
              </a:extLst>
            </p:cNvPr>
            <p:cNvSpPr/>
            <p:nvPr/>
          </p:nvSpPr>
          <p:spPr>
            <a:xfrm>
              <a:off x="80451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0" name="Freeform: Shape 239">
              <a:extLst>
                <a:ext uri="{FF2B5EF4-FFF2-40B4-BE49-F238E27FC236}">
                  <a16:creationId xmlns:a16="http://schemas.microsoft.com/office/drawing/2014/main" id="{8808BDE2-9947-471C-A9CC-EC850BE3EA43}"/>
                </a:ext>
              </a:extLst>
            </p:cNvPr>
            <p:cNvSpPr/>
            <p:nvPr/>
          </p:nvSpPr>
          <p:spPr>
            <a:xfrm>
              <a:off x="8121376" y="45426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1" name="Freeform: Shape 240">
              <a:extLst>
                <a:ext uri="{FF2B5EF4-FFF2-40B4-BE49-F238E27FC236}">
                  <a16:creationId xmlns:a16="http://schemas.microsoft.com/office/drawing/2014/main" id="{284A51EE-972B-435A-87BF-A3B014884A0B}"/>
                </a:ext>
              </a:extLst>
            </p:cNvPr>
            <p:cNvSpPr/>
            <p:nvPr/>
          </p:nvSpPr>
          <p:spPr>
            <a:xfrm>
              <a:off x="8311876" y="46378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2" name="Freeform: Shape 241">
              <a:extLst>
                <a:ext uri="{FF2B5EF4-FFF2-40B4-BE49-F238E27FC236}">
                  <a16:creationId xmlns:a16="http://schemas.microsoft.com/office/drawing/2014/main" id="{339B431E-4593-4B9B-9D97-875867BA47D5}"/>
                </a:ext>
              </a:extLst>
            </p:cNvPr>
            <p:cNvSpPr/>
            <p:nvPr/>
          </p:nvSpPr>
          <p:spPr>
            <a:xfrm>
              <a:off x="8483326" y="46378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3" name="Freeform: Shape 242">
              <a:extLst>
                <a:ext uri="{FF2B5EF4-FFF2-40B4-BE49-F238E27FC236}">
                  <a16:creationId xmlns:a16="http://schemas.microsoft.com/office/drawing/2014/main" id="{14EE3B45-FBA1-4C69-8D98-66D9B47EC68A}"/>
                </a:ext>
              </a:extLst>
            </p:cNvPr>
            <p:cNvSpPr/>
            <p:nvPr/>
          </p:nvSpPr>
          <p:spPr>
            <a:xfrm>
              <a:off x="9073876" y="4828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FF6600"/>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sp>
        <p:nvSpPr>
          <p:cNvPr id="247" name="Freeform 21">
            <a:extLst>
              <a:ext uri="{FF2B5EF4-FFF2-40B4-BE49-F238E27FC236}">
                <a16:creationId xmlns:a16="http://schemas.microsoft.com/office/drawing/2014/main" id="{2A31DA52-A260-4E35-BFC2-E49E901AD527}"/>
              </a:ext>
            </a:extLst>
          </p:cNvPr>
          <p:cNvSpPr>
            <a:spLocks/>
          </p:cNvSpPr>
          <p:nvPr/>
        </p:nvSpPr>
        <p:spPr bwMode="auto">
          <a:xfrm>
            <a:off x="6847700" y="2795377"/>
            <a:ext cx="4985425" cy="24450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48" name="TextBox 247">
            <a:extLst>
              <a:ext uri="{FF2B5EF4-FFF2-40B4-BE49-F238E27FC236}">
                <a16:creationId xmlns:a16="http://schemas.microsoft.com/office/drawing/2014/main" id="{3294DF99-EE33-4577-A725-A0394D4B1FA9}"/>
              </a:ext>
            </a:extLst>
          </p:cNvPr>
          <p:cNvSpPr txBox="1"/>
          <p:nvPr/>
        </p:nvSpPr>
        <p:spPr>
          <a:xfrm>
            <a:off x="6355495" y="2633307"/>
            <a:ext cx="439543"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100</a:t>
            </a:r>
          </a:p>
        </p:txBody>
      </p:sp>
      <p:sp>
        <p:nvSpPr>
          <p:cNvPr id="249" name="Line 6">
            <a:extLst>
              <a:ext uri="{FF2B5EF4-FFF2-40B4-BE49-F238E27FC236}">
                <a16:creationId xmlns:a16="http://schemas.microsoft.com/office/drawing/2014/main" id="{FD3C20EF-FE12-459F-B2F5-8F72A256720F}"/>
              </a:ext>
            </a:extLst>
          </p:cNvPr>
          <p:cNvSpPr>
            <a:spLocks noChangeShapeType="1"/>
          </p:cNvSpPr>
          <p:nvPr/>
        </p:nvSpPr>
        <p:spPr bwMode="auto">
          <a:xfrm>
            <a:off x="6782443" y="2774453"/>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0" name="Line 7">
            <a:extLst>
              <a:ext uri="{FF2B5EF4-FFF2-40B4-BE49-F238E27FC236}">
                <a16:creationId xmlns:a16="http://schemas.microsoft.com/office/drawing/2014/main" id="{6BCC8147-1BE9-4076-938B-AFFC99DB1626}"/>
              </a:ext>
            </a:extLst>
          </p:cNvPr>
          <p:cNvSpPr>
            <a:spLocks noChangeShapeType="1"/>
          </p:cNvSpPr>
          <p:nvPr/>
        </p:nvSpPr>
        <p:spPr bwMode="auto">
          <a:xfrm>
            <a:off x="6782443" y="327349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1" name="Line 8">
            <a:extLst>
              <a:ext uri="{FF2B5EF4-FFF2-40B4-BE49-F238E27FC236}">
                <a16:creationId xmlns:a16="http://schemas.microsoft.com/office/drawing/2014/main" id="{08916B3F-C0EE-4141-ADD4-8FA127B141B9}"/>
              </a:ext>
            </a:extLst>
          </p:cNvPr>
          <p:cNvSpPr>
            <a:spLocks noChangeShapeType="1"/>
          </p:cNvSpPr>
          <p:nvPr/>
        </p:nvSpPr>
        <p:spPr bwMode="auto">
          <a:xfrm>
            <a:off x="6782443" y="3750124"/>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2" name="Line 9">
            <a:extLst>
              <a:ext uri="{FF2B5EF4-FFF2-40B4-BE49-F238E27FC236}">
                <a16:creationId xmlns:a16="http://schemas.microsoft.com/office/drawing/2014/main" id="{288333BF-EB4C-4C4B-A057-14C0D83CEF5F}"/>
              </a:ext>
            </a:extLst>
          </p:cNvPr>
          <p:cNvSpPr>
            <a:spLocks noChangeShapeType="1"/>
          </p:cNvSpPr>
          <p:nvPr/>
        </p:nvSpPr>
        <p:spPr bwMode="auto">
          <a:xfrm>
            <a:off x="6782443" y="4242160"/>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3" name="Line 10">
            <a:extLst>
              <a:ext uri="{FF2B5EF4-FFF2-40B4-BE49-F238E27FC236}">
                <a16:creationId xmlns:a16="http://schemas.microsoft.com/office/drawing/2014/main" id="{E4360B25-1116-45D8-AB7A-93DC0C1791C5}"/>
              </a:ext>
            </a:extLst>
          </p:cNvPr>
          <p:cNvSpPr>
            <a:spLocks noChangeShapeType="1"/>
          </p:cNvSpPr>
          <p:nvPr/>
        </p:nvSpPr>
        <p:spPr bwMode="auto">
          <a:xfrm>
            <a:off x="6782443" y="4723929"/>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4" name="Line 11">
            <a:extLst>
              <a:ext uri="{FF2B5EF4-FFF2-40B4-BE49-F238E27FC236}">
                <a16:creationId xmlns:a16="http://schemas.microsoft.com/office/drawing/2014/main" id="{084E0D01-E56B-45D5-A2E6-EAF70F4BC5EF}"/>
              </a:ext>
            </a:extLst>
          </p:cNvPr>
          <p:cNvSpPr>
            <a:spLocks noChangeShapeType="1"/>
          </p:cNvSpPr>
          <p:nvPr/>
        </p:nvSpPr>
        <p:spPr bwMode="auto">
          <a:xfrm>
            <a:off x="6782443" y="5210831"/>
            <a:ext cx="65257"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accent1"/>
              </a:solidFill>
            </a:endParaRPr>
          </a:p>
        </p:txBody>
      </p:sp>
      <p:sp>
        <p:nvSpPr>
          <p:cNvPr id="255" name="TextBox 254">
            <a:extLst>
              <a:ext uri="{FF2B5EF4-FFF2-40B4-BE49-F238E27FC236}">
                <a16:creationId xmlns:a16="http://schemas.microsoft.com/office/drawing/2014/main" id="{2E29ECD0-B08C-42A5-8368-63FB1DF1A480}"/>
              </a:ext>
            </a:extLst>
          </p:cNvPr>
          <p:cNvSpPr txBox="1"/>
          <p:nvPr/>
        </p:nvSpPr>
        <p:spPr>
          <a:xfrm>
            <a:off x="6440458" y="3134191"/>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80</a:t>
            </a:r>
          </a:p>
        </p:txBody>
      </p:sp>
      <p:sp>
        <p:nvSpPr>
          <p:cNvPr id="256" name="TextBox 255">
            <a:extLst>
              <a:ext uri="{FF2B5EF4-FFF2-40B4-BE49-F238E27FC236}">
                <a16:creationId xmlns:a16="http://schemas.microsoft.com/office/drawing/2014/main" id="{A3BAC6FC-F961-4D80-95AA-310452B48FAB}"/>
              </a:ext>
            </a:extLst>
          </p:cNvPr>
          <p:cNvSpPr txBox="1"/>
          <p:nvPr/>
        </p:nvSpPr>
        <p:spPr>
          <a:xfrm>
            <a:off x="6440458" y="3610604"/>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60</a:t>
            </a:r>
          </a:p>
        </p:txBody>
      </p:sp>
      <p:sp>
        <p:nvSpPr>
          <p:cNvPr id="257" name="TextBox 256">
            <a:extLst>
              <a:ext uri="{FF2B5EF4-FFF2-40B4-BE49-F238E27FC236}">
                <a16:creationId xmlns:a16="http://schemas.microsoft.com/office/drawing/2014/main" id="{061B8EB8-F1B9-4FFD-89E8-ECD8F87F3510}"/>
              </a:ext>
            </a:extLst>
          </p:cNvPr>
          <p:cNvSpPr txBox="1"/>
          <p:nvPr/>
        </p:nvSpPr>
        <p:spPr>
          <a:xfrm>
            <a:off x="6440458" y="4102423"/>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40</a:t>
            </a:r>
          </a:p>
        </p:txBody>
      </p:sp>
      <p:sp>
        <p:nvSpPr>
          <p:cNvPr id="258" name="TextBox 257">
            <a:extLst>
              <a:ext uri="{FF2B5EF4-FFF2-40B4-BE49-F238E27FC236}">
                <a16:creationId xmlns:a16="http://schemas.microsoft.com/office/drawing/2014/main" id="{E316EC85-CBE0-4A36-ADFE-9B88D47E75C7}"/>
              </a:ext>
            </a:extLst>
          </p:cNvPr>
          <p:cNvSpPr txBox="1"/>
          <p:nvPr/>
        </p:nvSpPr>
        <p:spPr>
          <a:xfrm>
            <a:off x="6440458" y="4583970"/>
            <a:ext cx="354584"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20</a:t>
            </a:r>
          </a:p>
        </p:txBody>
      </p:sp>
      <p:sp>
        <p:nvSpPr>
          <p:cNvPr id="259" name="TextBox 258">
            <a:extLst>
              <a:ext uri="{FF2B5EF4-FFF2-40B4-BE49-F238E27FC236}">
                <a16:creationId xmlns:a16="http://schemas.microsoft.com/office/drawing/2014/main" id="{00343C21-62EA-48FF-8E63-F0FD90A19760}"/>
              </a:ext>
            </a:extLst>
          </p:cNvPr>
          <p:cNvSpPr txBox="1"/>
          <p:nvPr/>
        </p:nvSpPr>
        <p:spPr>
          <a:xfrm>
            <a:off x="6525423" y="5070651"/>
            <a:ext cx="269626" cy="276999"/>
          </a:xfrm>
          <a:prstGeom prst="rect">
            <a:avLst/>
          </a:prstGeom>
          <a:noFill/>
        </p:spPr>
        <p:txBody>
          <a:bodyPr wrap="none" rtlCol="0" anchor="ctr" anchorCtr="0">
            <a:spAutoFit/>
          </a:bodyPr>
          <a:lstStyle/>
          <a:p>
            <a:pPr algn="r"/>
            <a:r>
              <a:rPr lang="en-GB" sz="1200" dirty="0">
                <a:solidFill>
                  <a:srgbClr val="363636"/>
                </a:solidFill>
                <a:cs typeface="Arial" panose="020B0604020202020204" pitchFamily="34" charset="0"/>
              </a:rPr>
              <a:t>0</a:t>
            </a:r>
          </a:p>
        </p:txBody>
      </p:sp>
      <p:grpSp>
        <p:nvGrpSpPr>
          <p:cNvPr id="261" name="Group 260">
            <a:extLst>
              <a:ext uri="{FF2B5EF4-FFF2-40B4-BE49-F238E27FC236}">
                <a16:creationId xmlns:a16="http://schemas.microsoft.com/office/drawing/2014/main" id="{9674209F-EFB8-4D97-AAE6-CA7316786550}"/>
              </a:ext>
            </a:extLst>
          </p:cNvPr>
          <p:cNvGrpSpPr/>
          <p:nvPr/>
        </p:nvGrpSpPr>
        <p:grpSpPr>
          <a:xfrm>
            <a:off x="6778884" y="5230539"/>
            <a:ext cx="5133012" cy="584480"/>
            <a:chOff x="1451712" y="5471106"/>
            <a:chExt cx="7047857" cy="546933"/>
          </a:xfrm>
        </p:grpSpPr>
        <p:sp>
          <p:nvSpPr>
            <p:cNvPr id="337" name="TextBox 336">
              <a:extLst>
                <a:ext uri="{FF2B5EF4-FFF2-40B4-BE49-F238E27FC236}">
                  <a16:creationId xmlns:a16="http://schemas.microsoft.com/office/drawing/2014/main" id="{5C11D594-8EBD-46EE-B1DA-766C93422E8C}"/>
                </a:ext>
              </a:extLst>
            </p:cNvPr>
            <p:cNvSpPr txBox="1"/>
            <p:nvPr/>
          </p:nvSpPr>
          <p:spPr>
            <a:xfrm>
              <a:off x="4161323" y="5758834"/>
              <a:ext cx="1532332" cy="25920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Time, months</a:t>
              </a:r>
            </a:p>
          </p:txBody>
        </p:sp>
        <p:sp>
          <p:nvSpPr>
            <p:cNvPr id="338" name="Line 19">
              <a:extLst>
                <a:ext uri="{FF2B5EF4-FFF2-40B4-BE49-F238E27FC236}">
                  <a16:creationId xmlns:a16="http://schemas.microsoft.com/office/drawing/2014/main" id="{3ED3ABA2-8F86-494A-8F04-5ED0E9351F73}"/>
                </a:ext>
              </a:extLst>
            </p:cNvPr>
            <p:cNvSpPr>
              <a:spLocks noChangeShapeType="1"/>
            </p:cNvSpPr>
            <p:nvPr/>
          </p:nvSpPr>
          <p:spPr bwMode="auto">
            <a:xfrm>
              <a:off x="833300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339" name="TextBox 338">
              <a:extLst>
                <a:ext uri="{FF2B5EF4-FFF2-40B4-BE49-F238E27FC236}">
                  <a16:creationId xmlns:a16="http://schemas.microsoft.com/office/drawing/2014/main" id="{92E3867C-E015-4555-8F2C-015A923E3EF3}"/>
                </a:ext>
              </a:extLst>
            </p:cNvPr>
            <p:cNvSpPr txBox="1"/>
            <p:nvPr/>
          </p:nvSpPr>
          <p:spPr>
            <a:xfrm>
              <a:off x="8166439"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54</a:t>
              </a:r>
            </a:p>
          </p:txBody>
        </p:sp>
        <p:sp>
          <p:nvSpPr>
            <p:cNvPr id="340" name="Line 21">
              <a:extLst>
                <a:ext uri="{FF2B5EF4-FFF2-40B4-BE49-F238E27FC236}">
                  <a16:creationId xmlns:a16="http://schemas.microsoft.com/office/drawing/2014/main" id="{887CF122-2F1A-46F4-BD01-9A0CF0C9DF7A}"/>
                </a:ext>
              </a:extLst>
            </p:cNvPr>
            <p:cNvSpPr>
              <a:spLocks noChangeShapeType="1"/>
            </p:cNvSpPr>
            <p:nvPr/>
          </p:nvSpPr>
          <p:spPr bwMode="auto">
            <a:xfrm>
              <a:off x="757325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1" name="TextBox 340">
              <a:extLst>
                <a:ext uri="{FF2B5EF4-FFF2-40B4-BE49-F238E27FC236}">
                  <a16:creationId xmlns:a16="http://schemas.microsoft.com/office/drawing/2014/main" id="{F5BC4EFE-AAF6-4244-BB21-AF46B9C26584}"/>
                </a:ext>
              </a:extLst>
            </p:cNvPr>
            <p:cNvSpPr txBox="1"/>
            <p:nvPr/>
          </p:nvSpPr>
          <p:spPr>
            <a:xfrm>
              <a:off x="7403577"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48</a:t>
              </a:r>
            </a:p>
          </p:txBody>
        </p:sp>
        <p:sp>
          <p:nvSpPr>
            <p:cNvPr id="342" name="Line 21">
              <a:extLst>
                <a:ext uri="{FF2B5EF4-FFF2-40B4-BE49-F238E27FC236}">
                  <a16:creationId xmlns:a16="http://schemas.microsoft.com/office/drawing/2014/main" id="{21D1357C-8C04-4971-BD6E-580F00841576}"/>
                </a:ext>
              </a:extLst>
            </p:cNvPr>
            <p:cNvSpPr>
              <a:spLocks noChangeShapeType="1"/>
            </p:cNvSpPr>
            <p:nvPr/>
          </p:nvSpPr>
          <p:spPr bwMode="auto">
            <a:xfrm>
              <a:off x="682197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3" name="TextBox 342">
              <a:extLst>
                <a:ext uri="{FF2B5EF4-FFF2-40B4-BE49-F238E27FC236}">
                  <a16:creationId xmlns:a16="http://schemas.microsoft.com/office/drawing/2014/main" id="{917E9FD9-4375-4939-9ED2-C3839735C64E}"/>
                </a:ext>
              </a:extLst>
            </p:cNvPr>
            <p:cNvSpPr txBox="1"/>
            <p:nvPr/>
          </p:nvSpPr>
          <p:spPr>
            <a:xfrm>
              <a:off x="6652304"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42</a:t>
              </a:r>
            </a:p>
          </p:txBody>
        </p:sp>
        <p:sp>
          <p:nvSpPr>
            <p:cNvPr id="344" name="Line 21">
              <a:extLst>
                <a:ext uri="{FF2B5EF4-FFF2-40B4-BE49-F238E27FC236}">
                  <a16:creationId xmlns:a16="http://schemas.microsoft.com/office/drawing/2014/main" id="{757F7D89-43FA-45D0-A0B8-3851A9309A7C}"/>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5" name="TextBox 344">
              <a:extLst>
                <a:ext uri="{FF2B5EF4-FFF2-40B4-BE49-F238E27FC236}">
                  <a16:creationId xmlns:a16="http://schemas.microsoft.com/office/drawing/2014/main" id="{86025FA7-43E0-4B67-B253-180D8E26BE7E}"/>
                </a:ext>
              </a:extLst>
            </p:cNvPr>
            <p:cNvSpPr txBox="1"/>
            <p:nvPr/>
          </p:nvSpPr>
          <p:spPr>
            <a:xfrm>
              <a:off x="5901028"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36</a:t>
              </a:r>
            </a:p>
          </p:txBody>
        </p:sp>
        <p:sp>
          <p:nvSpPr>
            <p:cNvPr id="346" name="Line 21">
              <a:extLst>
                <a:ext uri="{FF2B5EF4-FFF2-40B4-BE49-F238E27FC236}">
                  <a16:creationId xmlns:a16="http://schemas.microsoft.com/office/drawing/2014/main" id="{4A54D6AF-C4E2-4FFD-9563-2BF7618E2286}"/>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7" name="TextBox 346">
              <a:extLst>
                <a:ext uri="{FF2B5EF4-FFF2-40B4-BE49-F238E27FC236}">
                  <a16:creationId xmlns:a16="http://schemas.microsoft.com/office/drawing/2014/main" id="{210003FF-0B20-4DAA-A725-3B73E6F1FBE9}"/>
                </a:ext>
              </a:extLst>
            </p:cNvPr>
            <p:cNvSpPr txBox="1"/>
            <p:nvPr/>
          </p:nvSpPr>
          <p:spPr>
            <a:xfrm>
              <a:off x="5149755"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30</a:t>
              </a:r>
            </a:p>
          </p:txBody>
        </p:sp>
        <p:sp>
          <p:nvSpPr>
            <p:cNvPr id="348" name="Line 21">
              <a:extLst>
                <a:ext uri="{FF2B5EF4-FFF2-40B4-BE49-F238E27FC236}">
                  <a16:creationId xmlns:a16="http://schemas.microsoft.com/office/drawing/2014/main" id="{A850487D-CAF1-4ABC-956B-0BD36CA39209}"/>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49" name="TextBox 348">
              <a:extLst>
                <a:ext uri="{FF2B5EF4-FFF2-40B4-BE49-F238E27FC236}">
                  <a16:creationId xmlns:a16="http://schemas.microsoft.com/office/drawing/2014/main" id="{A81A7D57-9632-4E00-8E04-867A01E54983}"/>
                </a:ext>
              </a:extLst>
            </p:cNvPr>
            <p:cNvSpPr txBox="1"/>
            <p:nvPr/>
          </p:nvSpPr>
          <p:spPr>
            <a:xfrm>
              <a:off x="4398482"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24</a:t>
              </a:r>
            </a:p>
          </p:txBody>
        </p:sp>
        <p:sp>
          <p:nvSpPr>
            <p:cNvPr id="350" name="Line 21">
              <a:extLst>
                <a:ext uri="{FF2B5EF4-FFF2-40B4-BE49-F238E27FC236}">
                  <a16:creationId xmlns:a16="http://schemas.microsoft.com/office/drawing/2014/main" id="{DCF7DE8E-D58A-44EB-9F42-A06E2F1E732A}"/>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1" name="TextBox 350">
              <a:extLst>
                <a:ext uri="{FF2B5EF4-FFF2-40B4-BE49-F238E27FC236}">
                  <a16:creationId xmlns:a16="http://schemas.microsoft.com/office/drawing/2014/main" id="{26E7DAFA-DBE4-4996-AC45-4EE77014F5EC}"/>
                </a:ext>
              </a:extLst>
            </p:cNvPr>
            <p:cNvSpPr txBox="1"/>
            <p:nvPr/>
          </p:nvSpPr>
          <p:spPr>
            <a:xfrm>
              <a:off x="3647207"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18</a:t>
              </a:r>
            </a:p>
          </p:txBody>
        </p:sp>
        <p:sp>
          <p:nvSpPr>
            <p:cNvPr id="352" name="Line 21">
              <a:extLst>
                <a:ext uri="{FF2B5EF4-FFF2-40B4-BE49-F238E27FC236}">
                  <a16:creationId xmlns:a16="http://schemas.microsoft.com/office/drawing/2014/main" id="{60A93A2C-4A25-428E-8866-9206156A3A6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3" name="TextBox 352">
              <a:extLst>
                <a:ext uri="{FF2B5EF4-FFF2-40B4-BE49-F238E27FC236}">
                  <a16:creationId xmlns:a16="http://schemas.microsoft.com/office/drawing/2014/main" id="{1A9859B4-9712-40C8-A273-E5CE5F3E67DC}"/>
                </a:ext>
              </a:extLst>
            </p:cNvPr>
            <p:cNvSpPr txBox="1"/>
            <p:nvPr/>
          </p:nvSpPr>
          <p:spPr>
            <a:xfrm>
              <a:off x="2895933" y="5543106"/>
              <a:ext cx="333130"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12</a:t>
              </a:r>
            </a:p>
          </p:txBody>
        </p:sp>
        <p:sp>
          <p:nvSpPr>
            <p:cNvPr id="354" name="Line 21">
              <a:extLst>
                <a:ext uri="{FF2B5EF4-FFF2-40B4-BE49-F238E27FC236}">
                  <a16:creationId xmlns:a16="http://schemas.microsoft.com/office/drawing/2014/main" id="{1C4C2195-DB05-4937-AEFD-C02FEB15C7D4}"/>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5" name="TextBox 354">
              <a:extLst>
                <a:ext uri="{FF2B5EF4-FFF2-40B4-BE49-F238E27FC236}">
                  <a16:creationId xmlns:a16="http://schemas.microsoft.com/office/drawing/2014/main" id="{BF2ED4DA-5CE6-4C99-B6FD-85744F6428AC}"/>
                </a:ext>
              </a:extLst>
            </p:cNvPr>
            <p:cNvSpPr txBox="1"/>
            <p:nvPr/>
          </p:nvSpPr>
          <p:spPr>
            <a:xfrm>
              <a:off x="2202984" y="5543106"/>
              <a:ext cx="216477"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6</a:t>
              </a:r>
            </a:p>
          </p:txBody>
        </p:sp>
        <p:sp>
          <p:nvSpPr>
            <p:cNvPr id="356" name="Line 21">
              <a:extLst>
                <a:ext uri="{FF2B5EF4-FFF2-40B4-BE49-F238E27FC236}">
                  <a16:creationId xmlns:a16="http://schemas.microsoft.com/office/drawing/2014/main" id="{B8DC1710-B656-4001-AE2B-6884BC4B4839}"/>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cs typeface="Arial" panose="020B0604020202020204" pitchFamily="34" charset="0"/>
              </a:endParaRPr>
            </a:p>
          </p:txBody>
        </p:sp>
        <p:sp>
          <p:nvSpPr>
            <p:cNvPr id="357" name="TextBox 356">
              <a:extLst>
                <a:ext uri="{FF2B5EF4-FFF2-40B4-BE49-F238E27FC236}">
                  <a16:creationId xmlns:a16="http://schemas.microsoft.com/office/drawing/2014/main" id="{492DCD87-9F68-40AE-B356-0CA45F19B19B}"/>
                </a:ext>
              </a:extLst>
            </p:cNvPr>
            <p:cNvSpPr txBox="1"/>
            <p:nvPr/>
          </p:nvSpPr>
          <p:spPr>
            <a:xfrm>
              <a:off x="1451712" y="5543106"/>
              <a:ext cx="216477" cy="240836"/>
            </a:xfrm>
            <a:prstGeom prst="rect">
              <a:avLst/>
            </a:prstGeom>
            <a:noFill/>
          </p:spPr>
          <p:txBody>
            <a:bodyPr wrap="none" lIns="36000" tIns="36000" rIns="36000" bIns="36000" rtlCol="0" anchor="t" anchorCtr="0">
              <a:spAutoFit/>
            </a:bodyPr>
            <a:lstStyle/>
            <a:p>
              <a:pPr algn="ctr"/>
              <a:r>
                <a:rPr lang="en-GB" sz="1200" dirty="0">
                  <a:solidFill>
                    <a:srgbClr val="363636"/>
                  </a:solidFill>
                  <a:cs typeface="Arial" panose="020B0604020202020204" pitchFamily="34" charset="0"/>
                </a:rPr>
                <a:t>0</a:t>
              </a:r>
            </a:p>
          </p:txBody>
        </p:sp>
      </p:grpSp>
      <p:sp>
        <p:nvSpPr>
          <p:cNvPr id="262" name="TextBox 261">
            <a:extLst>
              <a:ext uri="{FF2B5EF4-FFF2-40B4-BE49-F238E27FC236}">
                <a16:creationId xmlns:a16="http://schemas.microsoft.com/office/drawing/2014/main" id="{CDD7065E-EB08-4968-B024-370CC1B9EB5B}"/>
              </a:ext>
            </a:extLst>
          </p:cNvPr>
          <p:cNvSpPr txBox="1"/>
          <p:nvPr/>
        </p:nvSpPr>
        <p:spPr>
          <a:xfrm>
            <a:off x="11711755" y="5799312"/>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0</a:t>
            </a:r>
          </a:p>
        </p:txBody>
      </p:sp>
      <p:sp>
        <p:nvSpPr>
          <p:cNvPr id="263" name="TextBox 262">
            <a:extLst>
              <a:ext uri="{FF2B5EF4-FFF2-40B4-BE49-F238E27FC236}">
                <a16:creationId xmlns:a16="http://schemas.microsoft.com/office/drawing/2014/main" id="{C47DBBE9-7B71-491C-B51F-F3C0BD6983BE}"/>
              </a:ext>
            </a:extLst>
          </p:cNvPr>
          <p:cNvSpPr txBox="1"/>
          <p:nvPr/>
        </p:nvSpPr>
        <p:spPr>
          <a:xfrm>
            <a:off x="11156157" y="5799312"/>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a:t>
            </a:r>
          </a:p>
        </p:txBody>
      </p:sp>
      <p:sp>
        <p:nvSpPr>
          <p:cNvPr id="264" name="TextBox 263">
            <a:extLst>
              <a:ext uri="{FF2B5EF4-FFF2-40B4-BE49-F238E27FC236}">
                <a16:creationId xmlns:a16="http://schemas.microsoft.com/office/drawing/2014/main" id="{DB625A4F-177A-417B-A684-88CE8B8FBF06}"/>
              </a:ext>
            </a:extLst>
          </p:cNvPr>
          <p:cNvSpPr txBox="1"/>
          <p:nvPr/>
        </p:nvSpPr>
        <p:spPr>
          <a:xfrm>
            <a:off x="10608998" y="5799312"/>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6</a:t>
            </a:r>
          </a:p>
        </p:txBody>
      </p:sp>
      <p:sp>
        <p:nvSpPr>
          <p:cNvPr id="265" name="TextBox 264">
            <a:extLst>
              <a:ext uri="{FF2B5EF4-FFF2-40B4-BE49-F238E27FC236}">
                <a16:creationId xmlns:a16="http://schemas.microsoft.com/office/drawing/2014/main" id="{4CEF74B7-A3EF-4A90-85A4-71FDE2BEE601}"/>
              </a:ext>
            </a:extLst>
          </p:cNvPr>
          <p:cNvSpPr txBox="1"/>
          <p:nvPr/>
        </p:nvSpPr>
        <p:spPr>
          <a:xfrm>
            <a:off x="10019359"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11</a:t>
            </a:r>
          </a:p>
        </p:txBody>
      </p:sp>
      <p:sp>
        <p:nvSpPr>
          <p:cNvPr id="266" name="TextBox 265">
            <a:extLst>
              <a:ext uri="{FF2B5EF4-FFF2-40B4-BE49-F238E27FC236}">
                <a16:creationId xmlns:a16="http://schemas.microsoft.com/office/drawing/2014/main" id="{D7805178-EBBE-4F15-BDD4-1F3604959323}"/>
              </a:ext>
            </a:extLst>
          </p:cNvPr>
          <p:cNvSpPr txBox="1"/>
          <p:nvPr/>
        </p:nvSpPr>
        <p:spPr>
          <a:xfrm>
            <a:off x="9472201"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15</a:t>
            </a:r>
          </a:p>
        </p:txBody>
      </p:sp>
      <p:sp>
        <p:nvSpPr>
          <p:cNvPr id="267" name="TextBox 266">
            <a:extLst>
              <a:ext uri="{FF2B5EF4-FFF2-40B4-BE49-F238E27FC236}">
                <a16:creationId xmlns:a16="http://schemas.microsoft.com/office/drawing/2014/main" id="{12C2BBC7-8FB3-4375-BC28-E97A92931985}"/>
              </a:ext>
            </a:extLst>
          </p:cNvPr>
          <p:cNvSpPr txBox="1"/>
          <p:nvPr/>
        </p:nvSpPr>
        <p:spPr>
          <a:xfrm>
            <a:off x="8906756"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23</a:t>
            </a:r>
          </a:p>
        </p:txBody>
      </p:sp>
      <p:sp>
        <p:nvSpPr>
          <p:cNvPr id="268" name="TextBox 267">
            <a:extLst>
              <a:ext uri="{FF2B5EF4-FFF2-40B4-BE49-F238E27FC236}">
                <a16:creationId xmlns:a16="http://schemas.microsoft.com/office/drawing/2014/main" id="{6F79F876-56F1-4403-A625-F07F171E9D29}"/>
              </a:ext>
            </a:extLst>
          </p:cNvPr>
          <p:cNvSpPr txBox="1"/>
          <p:nvPr/>
        </p:nvSpPr>
        <p:spPr>
          <a:xfrm>
            <a:off x="8377882"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38</a:t>
            </a:r>
          </a:p>
        </p:txBody>
      </p:sp>
      <p:sp>
        <p:nvSpPr>
          <p:cNvPr id="269" name="TextBox 268">
            <a:extLst>
              <a:ext uri="{FF2B5EF4-FFF2-40B4-BE49-F238E27FC236}">
                <a16:creationId xmlns:a16="http://schemas.microsoft.com/office/drawing/2014/main" id="{0DF35551-326A-4D93-82F6-1C269F60EB35}"/>
              </a:ext>
            </a:extLst>
          </p:cNvPr>
          <p:cNvSpPr txBox="1"/>
          <p:nvPr/>
        </p:nvSpPr>
        <p:spPr>
          <a:xfrm>
            <a:off x="7830723"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50</a:t>
            </a:r>
          </a:p>
        </p:txBody>
      </p:sp>
      <p:sp>
        <p:nvSpPr>
          <p:cNvPr id="270" name="TextBox 269">
            <a:extLst>
              <a:ext uri="{FF2B5EF4-FFF2-40B4-BE49-F238E27FC236}">
                <a16:creationId xmlns:a16="http://schemas.microsoft.com/office/drawing/2014/main" id="{B310DCE2-F3FC-4277-BB47-D4753E4A43C4}"/>
              </a:ext>
            </a:extLst>
          </p:cNvPr>
          <p:cNvSpPr txBox="1"/>
          <p:nvPr/>
        </p:nvSpPr>
        <p:spPr>
          <a:xfrm>
            <a:off x="7283563"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64</a:t>
            </a:r>
          </a:p>
        </p:txBody>
      </p:sp>
      <p:sp>
        <p:nvSpPr>
          <p:cNvPr id="271" name="TextBox 270">
            <a:extLst>
              <a:ext uri="{FF2B5EF4-FFF2-40B4-BE49-F238E27FC236}">
                <a16:creationId xmlns:a16="http://schemas.microsoft.com/office/drawing/2014/main" id="{9CA8DC31-4D34-4551-AB07-E9298125CA45}"/>
              </a:ext>
            </a:extLst>
          </p:cNvPr>
          <p:cNvSpPr txBox="1"/>
          <p:nvPr/>
        </p:nvSpPr>
        <p:spPr>
          <a:xfrm>
            <a:off x="6736405" y="5799312"/>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82</a:t>
            </a:r>
          </a:p>
        </p:txBody>
      </p:sp>
      <p:sp>
        <p:nvSpPr>
          <p:cNvPr id="272" name="TextBox 271">
            <a:extLst>
              <a:ext uri="{FF2B5EF4-FFF2-40B4-BE49-F238E27FC236}">
                <a16:creationId xmlns:a16="http://schemas.microsoft.com/office/drawing/2014/main" id="{B1F691F9-08C3-4A62-BFC2-78F934CD2DBD}"/>
              </a:ext>
            </a:extLst>
          </p:cNvPr>
          <p:cNvSpPr txBox="1"/>
          <p:nvPr/>
        </p:nvSpPr>
        <p:spPr>
          <a:xfrm>
            <a:off x="11711755" y="607625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0</a:t>
            </a:r>
          </a:p>
        </p:txBody>
      </p:sp>
      <p:sp>
        <p:nvSpPr>
          <p:cNvPr id="273" name="TextBox 272">
            <a:extLst>
              <a:ext uri="{FF2B5EF4-FFF2-40B4-BE49-F238E27FC236}">
                <a16:creationId xmlns:a16="http://schemas.microsoft.com/office/drawing/2014/main" id="{363AB4A0-1F89-4936-8AF0-1CE33E2F0761}"/>
              </a:ext>
            </a:extLst>
          </p:cNvPr>
          <p:cNvSpPr txBox="1"/>
          <p:nvPr/>
        </p:nvSpPr>
        <p:spPr>
          <a:xfrm>
            <a:off x="11156157" y="607625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0</a:t>
            </a:r>
          </a:p>
        </p:txBody>
      </p:sp>
      <p:sp>
        <p:nvSpPr>
          <p:cNvPr id="274" name="TextBox 273">
            <a:extLst>
              <a:ext uri="{FF2B5EF4-FFF2-40B4-BE49-F238E27FC236}">
                <a16:creationId xmlns:a16="http://schemas.microsoft.com/office/drawing/2014/main" id="{AF78BB40-4C0C-4049-B8AD-CEF52AF8C723}"/>
              </a:ext>
            </a:extLst>
          </p:cNvPr>
          <p:cNvSpPr txBox="1"/>
          <p:nvPr/>
        </p:nvSpPr>
        <p:spPr>
          <a:xfrm>
            <a:off x="10608998" y="6076259"/>
            <a:ext cx="157662"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3</a:t>
            </a:r>
          </a:p>
        </p:txBody>
      </p:sp>
      <p:sp>
        <p:nvSpPr>
          <p:cNvPr id="275" name="TextBox 274">
            <a:extLst>
              <a:ext uri="{FF2B5EF4-FFF2-40B4-BE49-F238E27FC236}">
                <a16:creationId xmlns:a16="http://schemas.microsoft.com/office/drawing/2014/main" id="{E8202287-4B31-42EE-9BB3-E3E327CC7C47}"/>
              </a:ext>
            </a:extLst>
          </p:cNvPr>
          <p:cNvSpPr txBox="1"/>
          <p:nvPr/>
        </p:nvSpPr>
        <p:spPr>
          <a:xfrm>
            <a:off x="10061837" y="6076259"/>
            <a:ext cx="157663"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8</a:t>
            </a:r>
          </a:p>
        </p:txBody>
      </p:sp>
      <p:sp>
        <p:nvSpPr>
          <p:cNvPr id="276" name="TextBox 275">
            <a:extLst>
              <a:ext uri="{FF2B5EF4-FFF2-40B4-BE49-F238E27FC236}">
                <a16:creationId xmlns:a16="http://schemas.microsoft.com/office/drawing/2014/main" id="{B350AA7C-C232-4F09-AF3C-E4A493A79D28}"/>
              </a:ext>
            </a:extLst>
          </p:cNvPr>
          <p:cNvSpPr txBox="1"/>
          <p:nvPr/>
        </p:nvSpPr>
        <p:spPr>
          <a:xfrm>
            <a:off x="9472201"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11</a:t>
            </a:r>
          </a:p>
        </p:txBody>
      </p:sp>
      <p:sp>
        <p:nvSpPr>
          <p:cNvPr id="277" name="TextBox 276">
            <a:extLst>
              <a:ext uri="{FF2B5EF4-FFF2-40B4-BE49-F238E27FC236}">
                <a16:creationId xmlns:a16="http://schemas.microsoft.com/office/drawing/2014/main" id="{7F5EA45A-C6B7-4E16-9B57-B64555A94CE6}"/>
              </a:ext>
            </a:extLst>
          </p:cNvPr>
          <p:cNvSpPr txBox="1"/>
          <p:nvPr/>
        </p:nvSpPr>
        <p:spPr>
          <a:xfrm>
            <a:off x="8906756"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18</a:t>
            </a:r>
          </a:p>
        </p:txBody>
      </p:sp>
      <p:sp>
        <p:nvSpPr>
          <p:cNvPr id="278" name="TextBox 277">
            <a:extLst>
              <a:ext uri="{FF2B5EF4-FFF2-40B4-BE49-F238E27FC236}">
                <a16:creationId xmlns:a16="http://schemas.microsoft.com/office/drawing/2014/main" id="{04620D86-B762-4276-8072-2EC4B8F0813E}"/>
              </a:ext>
            </a:extLst>
          </p:cNvPr>
          <p:cNvSpPr txBox="1"/>
          <p:nvPr/>
        </p:nvSpPr>
        <p:spPr>
          <a:xfrm>
            <a:off x="8377882"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23</a:t>
            </a:r>
          </a:p>
        </p:txBody>
      </p:sp>
      <p:sp>
        <p:nvSpPr>
          <p:cNvPr id="279" name="TextBox 278">
            <a:extLst>
              <a:ext uri="{FF2B5EF4-FFF2-40B4-BE49-F238E27FC236}">
                <a16:creationId xmlns:a16="http://schemas.microsoft.com/office/drawing/2014/main" id="{5CC672BC-D36C-4169-87C7-D3EB2ADD56A7}"/>
              </a:ext>
            </a:extLst>
          </p:cNvPr>
          <p:cNvSpPr txBox="1"/>
          <p:nvPr/>
        </p:nvSpPr>
        <p:spPr>
          <a:xfrm>
            <a:off x="7830723"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36</a:t>
            </a:r>
          </a:p>
        </p:txBody>
      </p:sp>
      <p:sp>
        <p:nvSpPr>
          <p:cNvPr id="280" name="TextBox 279">
            <a:extLst>
              <a:ext uri="{FF2B5EF4-FFF2-40B4-BE49-F238E27FC236}">
                <a16:creationId xmlns:a16="http://schemas.microsoft.com/office/drawing/2014/main" id="{C99A8081-0397-4E31-9C1A-1BDFCDC19745}"/>
              </a:ext>
            </a:extLst>
          </p:cNvPr>
          <p:cNvSpPr txBox="1"/>
          <p:nvPr/>
        </p:nvSpPr>
        <p:spPr>
          <a:xfrm>
            <a:off x="7283563"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63</a:t>
            </a:r>
          </a:p>
        </p:txBody>
      </p:sp>
      <p:sp>
        <p:nvSpPr>
          <p:cNvPr id="281" name="TextBox 280">
            <a:extLst>
              <a:ext uri="{FF2B5EF4-FFF2-40B4-BE49-F238E27FC236}">
                <a16:creationId xmlns:a16="http://schemas.microsoft.com/office/drawing/2014/main" id="{FF98387C-0758-40AD-9AA3-8D9BA970EC30}"/>
              </a:ext>
            </a:extLst>
          </p:cNvPr>
          <p:cNvSpPr txBox="1"/>
          <p:nvPr/>
        </p:nvSpPr>
        <p:spPr>
          <a:xfrm>
            <a:off x="6736405" y="6076259"/>
            <a:ext cx="242621" cy="257369"/>
          </a:xfrm>
          <a:prstGeom prst="rect">
            <a:avLst/>
          </a:prstGeom>
          <a:noFill/>
        </p:spPr>
        <p:txBody>
          <a:bodyPr wrap="none" lIns="36000" tIns="36000" rIns="36000" bIns="36000" rtlCol="0" anchor="t" anchorCtr="0">
            <a:spAutoFit/>
          </a:bodyPr>
          <a:lstStyle/>
          <a:p>
            <a:pPr algn="ctr"/>
            <a:r>
              <a:rPr lang="en-GB" sz="1200" dirty="0">
                <a:solidFill>
                  <a:schemeClr val="accent1"/>
                </a:solidFill>
                <a:cs typeface="Arial" panose="020B0604020202020204" pitchFamily="34" charset="0"/>
              </a:rPr>
              <a:t>80</a:t>
            </a:r>
          </a:p>
        </p:txBody>
      </p:sp>
      <p:cxnSp>
        <p:nvCxnSpPr>
          <p:cNvPr id="284" name="Straight Connector 283">
            <a:extLst>
              <a:ext uri="{FF2B5EF4-FFF2-40B4-BE49-F238E27FC236}">
                <a16:creationId xmlns:a16="http://schemas.microsoft.com/office/drawing/2014/main" id="{6474D563-F7BD-4A60-A058-E8BC3BAA2CAF}"/>
              </a:ext>
            </a:extLst>
          </p:cNvPr>
          <p:cNvCxnSpPr>
            <a:cxnSpLocks/>
          </p:cNvCxnSpPr>
          <p:nvPr/>
        </p:nvCxnSpPr>
        <p:spPr>
          <a:xfrm flipH="1" flipV="1">
            <a:off x="7952033" y="3759289"/>
            <a:ext cx="2266" cy="148721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7DC2F932-2444-4676-AD99-DE8E59534B77}"/>
              </a:ext>
            </a:extLst>
          </p:cNvPr>
          <p:cNvCxnSpPr>
            <a:cxnSpLocks/>
          </p:cNvCxnSpPr>
          <p:nvPr/>
        </p:nvCxnSpPr>
        <p:spPr>
          <a:xfrm flipV="1">
            <a:off x="9048617" y="4558241"/>
            <a:ext cx="0" cy="676116"/>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7F395F1-F5D1-4199-81FE-FEB873EA23F1}"/>
              </a:ext>
            </a:extLst>
          </p:cNvPr>
          <p:cNvCxnSpPr>
            <a:cxnSpLocks/>
          </p:cNvCxnSpPr>
          <p:nvPr/>
        </p:nvCxnSpPr>
        <p:spPr>
          <a:xfrm flipH="1" flipV="1">
            <a:off x="10140668" y="4796745"/>
            <a:ext cx="2267" cy="454697"/>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F1868AF0-75B3-46A4-896A-F86E11F2BD57}"/>
              </a:ext>
            </a:extLst>
          </p:cNvPr>
          <p:cNvSpPr txBox="1"/>
          <p:nvPr/>
        </p:nvSpPr>
        <p:spPr>
          <a:xfrm>
            <a:off x="7838358" y="3394282"/>
            <a:ext cx="490840" cy="276999"/>
          </a:xfrm>
          <a:prstGeom prst="rect">
            <a:avLst/>
          </a:prstGeom>
          <a:noFill/>
        </p:spPr>
        <p:txBody>
          <a:bodyPr wrap="none" rtlCol="0">
            <a:spAutoFit/>
          </a:bodyPr>
          <a:lstStyle/>
          <a:p>
            <a:pPr algn="ctr"/>
            <a:r>
              <a:rPr lang="en-US" sz="1200" dirty="0">
                <a:solidFill>
                  <a:schemeClr val="accent1"/>
                </a:solidFill>
              </a:rPr>
              <a:t>61%</a:t>
            </a:r>
            <a:endParaRPr lang="en-GB" sz="1200" dirty="0">
              <a:solidFill>
                <a:schemeClr val="accent1"/>
              </a:solidFill>
            </a:endParaRPr>
          </a:p>
        </p:txBody>
      </p:sp>
      <p:sp>
        <p:nvSpPr>
          <p:cNvPr id="288" name="TextBox 287">
            <a:extLst>
              <a:ext uri="{FF2B5EF4-FFF2-40B4-BE49-F238E27FC236}">
                <a16:creationId xmlns:a16="http://schemas.microsoft.com/office/drawing/2014/main" id="{FAC4996A-3584-43F5-9A51-3CE191FA5CAA}"/>
              </a:ext>
            </a:extLst>
          </p:cNvPr>
          <p:cNvSpPr txBox="1"/>
          <p:nvPr/>
        </p:nvSpPr>
        <p:spPr>
          <a:xfrm>
            <a:off x="8898259" y="4087012"/>
            <a:ext cx="490840" cy="276999"/>
          </a:xfrm>
          <a:prstGeom prst="rect">
            <a:avLst/>
          </a:prstGeom>
          <a:noFill/>
        </p:spPr>
        <p:txBody>
          <a:bodyPr wrap="none" rtlCol="0">
            <a:spAutoFit/>
          </a:bodyPr>
          <a:lstStyle/>
          <a:p>
            <a:pPr algn="ctr"/>
            <a:r>
              <a:rPr lang="en-US" sz="1200" dirty="0">
                <a:solidFill>
                  <a:schemeClr val="accent1"/>
                </a:solidFill>
              </a:rPr>
              <a:t>28%</a:t>
            </a:r>
            <a:endParaRPr lang="en-GB" sz="1200" dirty="0">
              <a:solidFill>
                <a:schemeClr val="accent1"/>
              </a:solidFill>
            </a:endParaRPr>
          </a:p>
        </p:txBody>
      </p:sp>
      <p:sp>
        <p:nvSpPr>
          <p:cNvPr id="289" name="TextBox 288">
            <a:extLst>
              <a:ext uri="{FF2B5EF4-FFF2-40B4-BE49-F238E27FC236}">
                <a16:creationId xmlns:a16="http://schemas.microsoft.com/office/drawing/2014/main" id="{158BF737-9DA0-4365-BA91-6ED0667432C5}"/>
              </a:ext>
            </a:extLst>
          </p:cNvPr>
          <p:cNvSpPr txBox="1"/>
          <p:nvPr/>
        </p:nvSpPr>
        <p:spPr>
          <a:xfrm>
            <a:off x="9904934" y="4521731"/>
            <a:ext cx="490840" cy="276999"/>
          </a:xfrm>
          <a:prstGeom prst="rect">
            <a:avLst/>
          </a:prstGeom>
          <a:noFill/>
        </p:spPr>
        <p:txBody>
          <a:bodyPr wrap="none" rtlCol="0">
            <a:spAutoFit/>
          </a:bodyPr>
          <a:lstStyle/>
          <a:p>
            <a:pPr algn="ctr"/>
            <a:r>
              <a:rPr lang="en-US" sz="1200" dirty="0">
                <a:solidFill>
                  <a:schemeClr val="accent1"/>
                </a:solidFill>
              </a:rPr>
              <a:t>13%</a:t>
            </a:r>
            <a:endParaRPr lang="en-GB" sz="1200" dirty="0">
              <a:solidFill>
                <a:schemeClr val="accent1"/>
              </a:solidFill>
            </a:endParaRPr>
          </a:p>
        </p:txBody>
      </p:sp>
      <p:sp>
        <p:nvSpPr>
          <p:cNvPr id="290" name="TextBox 289">
            <a:extLst>
              <a:ext uri="{FF2B5EF4-FFF2-40B4-BE49-F238E27FC236}">
                <a16:creationId xmlns:a16="http://schemas.microsoft.com/office/drawing/2014/main" id="{62DE3FD6-1A3B-46A6-8539-DAD94D771973}"/>
              </a:ext>
            </a:extLst>
          </p:cNvPr>
          <p:cNvSpPr txBox="1"/>
          <p:nvPr/>
        </p:nvSpPr>
        <p:spPr>
          <a:xfrm>
            <a:off x="7459039" y="3876622"/>
            <a:ext cx="490840" cy="276999"/>
          </a:xfrm>
          <a:prstGeom prst="rect">
            <a:avLst/>
          </a:prstGeom>
          <a:noFill/>
        </p:spPr>
        <p:txBody>
          <a:bodyPr wrap="none" rtlCol="0">
            <a:spAutoFit/>
          </a:bodyPr>
          <a:lstStyle/>
          <a:p>
            <a:pPr algn="ctr"/>
            <a:r>
              <a:rPr lang="en-US" sz="1200" dirty="0">
                <a:solidFill>
                  <a:schemeClr val="accent1"/>
                </a:solidFill>
              </a:rPr>
              <a:t>46%</a:t>
            </a:r>
            <a:endParaRPr lang="en-GB" sz="1200" dirty="0">
              <a:solidFill>
                <a:schemeClr val="accent1"/>
              </a:solidFill>
            </a:endParaRPr>
          </a:p>
        </p:txBody>
      </p:sp>
      <p:sp>
        <p:nvSpPr>
          <p:cNvPr id="291" name="TextBox 290">
            <a:extLst>
              <a:ext uri="{FF2B5EF4-FFF2-40B4-BE49-F238E27FC236}">
                <a16:creationId xmlns:a16="http://schemas.microsoft.com/office/drawing/2014/main" id="{FB578C75-FD56-4AD5-B9A4-57544D73387E}"/>
              </a:ext>
            </a:extLst>
          </p:cNvPr>
          <p:cNvSpPr txBox="1"/>
          <p:nvPr/>
        </p:nvSpPr>
        <p:spPr>
          <a:xfrm>
            <a:off x="8518941" y="4545794"/>
            <a:ext cx="490840" cy="276999"/>
          </a:xfrm>
          <a:prstGeom prst="rect">
            <a:avLst/>
          </a:prstGeom>
          <a:noFill/>
        </p:spPr>
        <p:txBody>
          <a:bodyPr wrap="none" rtlCol="0">
            <a:spAutoFit/>
          </a:bodyPr>
          <a:lstStyle/>
          <a:p>
            <a:pPr algn="ctr"/>
            <a:r>
              <a:rPr lang="en-US" sz="1200" dirty="0">
                <a:solidFill>
                  <a:schemeClr val="accent1"/>
                </a:solidFill>
              </a:rPr>
              <a:t>24%</a:t>
            </a:r>
            <a:endParaRPr lang="en-GB" sz="1200" dirty="0">
              <a:solidFill>
                <a:schemeClr val="accent1"/>
              </a:solidFill>
            </a:endParaRPr>
          </a:p>
        </p:txBody>
      </p:sp>
      <p:sp>
        <p:nvSpPr>
          <p:cNvPr id="292" name="TextBox 291">
            <a:extLst>
              <a:ext uri="{FF2B5EF4-FFF2-40B4-BE49-F238E27FC236}">
                <a16:creationId xmlns:a16="http://schemas.microsoft.com/office/drawing/2014/main" id="{E4BCBEAC-95A2-4761-A3BC-99143BA30297}"/>
              </a:ext>
            </a:extLst>
          </p:cNvPr>
          <p:cNvSpPr txBox="1"/>
          <p:nvPr/>
        </p:nvSpPr>
        <p:spPr>
          <a:xfrm>
            <a:off x="9525617" y="4947530"/>
            <a:ext cx="490839" cy="276999"/>
          </a:xfrm>
          <a:prstGeom prst="rect">
            <a:avLst/>
          </a:prstGeom>
          <a:noFill/>
        </p:spPr>
        <p:txBody>
          <a:bodyPr wrap="none" rtlCol="0">
            <a:spAutoFit/>
          </a:bodyPr>
          <a:lstStyle/>
          <a:p>
            <a:pPr algn="ctr"/>
            <a:r>
              <a:rPr lang="en-US" sz="1200" dirty="0">
                <a:solidFill>
                  <a:schemeClr val="accent1"/>
                </a:solidFill>
              </a:rPr>
              <a:t>11%</a:t>
            </a:r>
            <a:endParaRPr lang="en-GB" sz="1200" dirty="0">
              <a:solidFill>
                <a:schemeClr val="accent1"/>
              </a:solidFill>
            </a:endParaRPr>
          </a:p>
        </p:txBody>
      </p:sp>
      <p:sp>
        <p:nvSpPr>
          <p:cNvPr id="293" name="TextBox 292">
            <a:extLst>
              <a:ext uri="{FF2B5EF4-FFF2-40B4-BE49-F238E27FC236}">
                <a16:creationId xmlns:a16="http://schemas.microsoft.com/office/drawing/2014/main" id="{9D88BA5D-024A-4524-AFD1-41F571875D2C}"/>
              </a:ext>
            </a:extLst>
          </p:cNvPr>
          <p:cNvSpPr txBox="1"/>
          <p:nvPr/>
        </p:nvSpPr>
        <p:spPr>
          <a:xfrm>
            <a:off x="11110267" y="3606890"/>
            <a:ext cx="498855" cy="461665"/>
          </a:xfrm>
          <a:prstGeom prst="rect">
            <a:avLst/>
          </a:prstGeom>
          <a:noFill/>
        </p:spPr>
        <p:txBody>
          <a:bodyPr wrap="none" rtlCol="0">
            <a:spAutoFit/>
          </a:bodyPr>
          <a:lstStyle/>
          <a:p>
            <a:r>
              <a:rPr lang="en-US" sz="1200" dirty="0">
                <a:solidFill>
                  <a:schemeClr val="tx1"/>
                </a:solidFill>
              </a:rPr>
              <a:t>Low</a:t>
            </a:r>
          </a:p>
          <a:p>
            <a:r>
              <a:rPr lang="en-US" sz="1200" dirty="0">
                <a:solidFill>
                  <a:schemeClr val="tx1"/>
                </a:solidFill>
              </a:rPr>
              <a:t>High</a:t>
            </a:r>
            <a:endParaRPr lang="en-GB" sz="1200" dirty="0">
              <a:solidFill>
                <a:schemeClr val="tx1"/>
              </a:solidFill>
            </a:endParaRPr>
          </a:p>
        </p:txBody>
      </p:sp>
      <p:cxnSp>
        <p:nvCxnSpPr>
          <p:cNvPr id="294" name="Straight Connector 293">
            <a:extLst>
              <a:ext uri="{FF2B5EF4-FFF2-40B4-BE49-F238E27FC236}">
                <a16:creationId xmlns:a16="http://schemas.microsoft.com/office/drawing/2014/main" id="{2635D1A1-E4F2-423E-AA83-859FEC52448A}"/>
              </a:ext>
            </a:extLst>
          </p:cNvPr>
          <p:cNvCxnSpPr>
            <a:cxnSpLocks/>
          </p:cNvCxnSpPr>
          <p:nvPr/>
        </p:nvCxnSpPr>
        <p:spPr>
          <a:xfrm>
            <a:off x="10779630" y="3933853"/>
            <a:ext cx="288000" cy="0"/>
          </a:xfrm>
          <a:prstGeom prst="line">
            <a:avLst/>
          </a:prstGeom>
          <a:noFill/>
          <a:ln w="25400" cap="flat">
            <a:solidFill>
              <a:schemeClr val="accent1"/>
            </a:solidFill>
            <a:prstDash val="solid"/>
            <a:miter/>
          </a:ln>
        </p:spPr>
      </p:cxnSp>
      <p:cxnSp>
        <p:nvCxnSpPr>
          <p:cNvPr id="295" name="Straight Connector 294">
            <a:extLst>
              <a:ext uri="{FF2B5EF4-FFF2-40B4-BE49-F238E27FC236}">
                <a16:creationId xmlns:a16="http://schemas.microsoft.com/office/drawing/2014/main" id="{94371558-F8B9-4B65-8461-2518A3F85FA2}"/>
              </a:ext>
            </a:extLst>
          </p:cNvPr>
          <p:cNvCxnSpPr>
            <a:cxnSpLocks/>
          </p:cNvCxnSpPr>
          <p:nvPr/>
        </p:nvCxnSpPr>
        <p:spPr>
          <a:xfrm flipV="1">
            <a:off x="10779630" y="3738564"/>
            <a:ext cx="288000" cy="3686"/>
          </a:xfrm>
          <a:prstGeom prst="line">
            <a:avLst/>
          </a:prstGeom>
          <a:noFill/>
          <a:ln w="25400" cap="flat">
            <a:solidFill>
              <a:schemeClr val="accent1"/>
            </a:solidFill>
            <a:prstDash val="dash"/>
            <a:miter/>
          </a:ln>
        </p:spPr>
      </p:cxnSp>
      <p:sp>
        <p:nvSpPr>
          <p:cNvPr id="358" name="TextBox 357">
            <a:extLst>
              <a:ext uri="{FF2B5EF4-FFF2-40B4-BE49-F238E27FC236}">
                <a16:creationId xmlns:a16="http://schemas.microsoft.com/office/drawing/2014/main" id="{4BAE4B29-112C-419B-9FD6-739311922F45}"/>
              </a:ext>
            </a:extLst>
          </p:cNvPr>
          <p:cNvSpPr txBox="1"/>
          <p:nvPr/>
        </p:nvSpPr>
        <p:spPr>
          <a:xfrm rot="16200000">
            <a:off x="6039135" y="3868655"/>
            <a:ext cx="630301" cy="276999"/>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cs typeface="Arial" panose="020B0604020202020204" pitchFamily="34" charset="0"/>
              </a:rPr>
              <a:t>OS, %</a:t>
            </a:r>
          </a:p>
        </p:txBody>
      </p:sp>
      <p:graphicFrame>
        <p:nvGraphicFramePr>
          <p:cNvPr id="359" name="Table 7">
            <a:extLst>
              <a:ext uri="{FF2B5EF4-FFF2-40B4-BE49-F238E27FC236}">
                <a16:creationId xmlns:a16="http://schemas.microsoft.com/office/drawing/2014/main" id="{47900426-D73D-473F-9B98-2BECEE8D03B1}"/>
              </a:ext>
            </a:extLst>
          </p:cNvPr>
          <p:cNvGraphicFramePr>
            <a:graphicFrameLocks noGrp="1"/>
          </p:cNvGraphicFramePr>
          <p:nvPr>
            <p:extLst>
              <p:ext uri="{D42A27DB-BD31-4B8C-83A1-F6EECF244321}">
                <p14:modId xmlns:p14="http://schemas.microsoft.com/office/powerpoint/2010/main" val="308928352"/>
              </p:ext>
            </p:extLst>
          </p:nvPr>
        </p:nvGraphicFramePr>
        <p:xfrm>
          <a:off x="8083778" y="2189043"/>
          <a:ext cx="3717231" cy="947520"/>
        </p:xfrm>
        <a:graphic>
          <a:graphicData uri="http://schemas.openxmlformats.org/drawingml/2006/table">
            <a:tbl>
              <a:tblPr firstRow="1" bandRow="1">
                <a:tableStyleId>{69012ECD-51FC-41F1-AA8D-1B2483CD663E}</a:tableStyleId>
              </a:tblPr>
              <a:tblGrid>
                <a:gridCol w="1670011">
                  <a:extLst>
                    <a:ext uri="{9D8B030D-6E8A-4147-A177-3AD203B41FA5}">
                      <a16:colId xmlns:a16="http://schemas.microsoft.com/office/drawing/2014/main" val="2888330517"/>
                    </a:ext>
                  </a:extLst>
                </a:gridCol>
                <a:gridCol w="1141567">
                  <a:extLst>
                    <a:ext uri="{9D8B030D-6E8A-4147-A177-3AD203B41FA5}">
                      <a16:colId xmlns:a16="http://schemas.microsoft.com/office/drawing/2014/main" val="2870641765"/>
                    </a:ext>
                  </a:extLst>
                </a:gridCol>
                <a:gridCol w="905653">
                  <a:extLst>
                    <a:ext uri="{9D8B030D-6E8A-4147-A177-3AD203B41FA5}">
                      <a16:colId xmlns:a16="http://schemas.microsoft.com/office/drawing/2014/main" val="286521263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Chemo</a:t>
                      </a:r>
                    </a:p>
                  </a:txBody>
                  <a:tcPr marL="36000" marR="36000" marT="36000" marB="36000" anchor="b"/>
                </a:tc>
                <a:tc>
                  <a:txBody>
                    <a:bodyPr/>
                    <a:lstStyle/>
                    <a:p>
                      <a:pPr algn="ctr"/>
                      <a:r>
                        <a:rPr lang="en-US" sz="1200" dirty="0">
                          <a:solidFill>
                            <a:schemeClr val="tx2"/>
                          </a:solidFill>
                        </a:rPr>
                        <a:t>Low</a:t>
                      </a:r>
                    </a:p>
                    <a:p>
                      <a:pPr algn="ctr"/>
                      <a:r>
                        <a:rPr lang="en-US" sz="1200" dirty="0">
                          <a:solidFill>
                            <a:schemeClr val="tx2"/>
                          </a:solidFill>
                        </a:rPr>
                        <a:t>(n=82)</a:t>
                      </a:r>
                      <a:endParaRPr lang="en-GB" sz="1200" dirty="0">
                        <a:solidFill>
                          <a:schemeClr val="tx2"/>
                        </a:solidFill>
                      </a:endParaRPr>
                    </a:p>
                  </a:txBody>
                  <a:tcPr marL="36000" marR="36000" marT="36000" marB="36000" anchor="b"/>
                </a:tc>
                <a:tc>
                  <a:txBody>
                    <a:bodyPr/>
                    <a:lstStyle/>
                    <a:p>
                      <a:pPr algn="ctr"/>
                      <a:r>
                        <a:rPr lang="en-US" sz="1200" dirty="0">
                          <a:solidFill>
                            <a:schemeClr val="tx2"/>
                          </a:solidFill>
                        </a:rPr>
                        <a:t>High</a:t>
                      </a:r>
                      <a:br>
                        <a:rPr lang="en-US" sz="1200" dirty="0">
                          <a:solidFill>
                            <a:schemeClr val="tx2"/>
                          </a:solidFill>
                        </a:rPr>
                      </a:br>
                      <a:r>
                        <a:rPr lang="en-US" sz="1200" dirty="0">
                          <a:solidFill>
                            <a:schemeClr val="tx2"/>
                          </a:solidFill>
                        </a:rPr>
                        <a:t>(n=83)</a:t>
                      </a:r>
                      <a:endParaRPr lang="en-GB" sz="1200" dirty="0">
                        <a:solidFill>
                          <a:schemeClr val="tx2"/>
                        </a:solidFill>
                      </a:endParaRPr>
                    </a:p>
                  </a:txBody>
                  <a:tcPr marL="36000" marR="36000" marT="36000" marB="36000" anchor="b"/>
                </a:tc>
                <a:extLst>
                  <a:ext uri="{0D108BD9-81ED-4DB2-BD59-A6C34878D82A}">
                    <a16:rowId xmlns:a16="http://schemas.microsoft.com/office/drawing/2014/main" val="2311234716"/>
                  </a:ext>
                </a:extLst>
              </a:tr>
              <a:tr h="144061">
                <a:tc>
                  <a:txBody>
                    <a:bodyPr/>
                    <a:lstStyle/>
                    <a:p>
                      <a:pPr algn="l"/>
                      <a:r>
                        <a:rPr lang="en-US" sz="1200" dirty="0"/>
                        <a:t>mOS, </a:t>
                      </a:r>
                      <a:r>
                        <a:rPr lang="en-US" sz="1200" dirty="0" err="1"/>
                        <a:t>mo</a:t>
                      </a:r>
                      <a:endParaRPr lang="en-GB" sz="1200" dirty="0">
                        <a:solidFill>
                          <a:srgbClr val="363636"/>
                        </a:solidFill>
                      </a:endParaRPr>
                    </a:p>
                  </a:txBody>
                  <a:tcPr marL="36000" marR="36000" marT="36000" marB="36000" anchor="ctr"/>
                </a:tc>
                <a:tc>
                  <a:txBody>
                    <a:bodyPr/>
                    <a:lstStyle/>
                    <a:p>
                      <a:pPr algn="ctr"/>
                      <a:r>
                        <a:rPr lang="en-US" sz="1200" dirty="0"/>
                        <a:t>15.2</a:t>
                      </a:r>
                      <a:endParaRPr lang="en-GB" sz="1200" dirty="0">
                        <a:solidFill>
                          <a:srgbClr val="363636"/>
                        </a:solidFill>
                      </a:endParaRPr>
                    </a:p>
                  </a:txBody>
                  <a:tcPr marL="36000" marR="36000" marT="36000" marB="36000" anchor="ctr"/>
                </a:tc>
                <a:tc>
                  <a:txBody>
                    <a:bodyPr/>
                    <a:lstStyle/>
                    <a:p>
                      <a:pPr algn="ctr"/>
                      <a:r>
                        <a:rPr lang="en-US" sz="1200" dirty="0"/>
                        <a:t>11.6</a:t>
                      </a:r>
                      <a:endParaRPr lang="en-GB" sz="1200" dirty="0">
                        <a:solidFill>
                          <a:srgbClr val="363636"/>
                        </a:solidFill>
                      </a:endParaRPr>
                    </a:p>
                  </a:txBody>
                  <a:tcPr marL="36000" marR="36000" marT="36000" marB="36000" anchor="ctr"/>
                </a:tc>
                <a:extLst>
                  <a:ext uri="{0D108BD9-81ED-4DB2-BD59-A6C34878D82A}">
                    <a16:rowId xmlns:a16="http://schemas.microsoft.com/office/drawing/2014/main" val="1077868766"/>
                  </a:ext>
                </a:extLst>
              </a:tr>
              <a:tr h="209602">
                <a:tc>
                  <a:txBody>
                    <a:bodyPr/>
                    <a:lstStyle/>
                    <a:p>
                      <a:pPr algn="l"/>
                      <a:r>
                        <a:rPr lang="en-US" sz="1200" dirty="0"/>
                        <a:t>HR (95%CI)</a:t>
                      </a:r>
                      <a:endParaRPr lang="en-GB" sz="1200" dirty="0">
                        <a:solidFill>
                          <a:srgbClr val="363636"/>
                        </a:solidFill>
                      </a:endParaRPr>
                    </a:p>
                  </a:txBody>
                  <a:tcPr marL="36000" marR="36000" marT="36000" marB="36000" anchor="ctr"/>
                </a:tc>
                <a:tc gridSpan="2">
                  <a:txBody>
                    <a:bodyPr/>
                    <a:lstStyle/>
                    <a:p>
                      <a:pPr algn="ctr"/>
                      <a:r>
                        <a:rPr lang="en-US" sz="1200" dirty="0"/>
                        <a:t>1.14 (0.82,</a:t>
                      </a:r>
                      <a:r>
                        <a:rPr lang="en-US" sz="1200" baseline="0" dirty="0"/>
                        <a:t> </a:t>
                      </a:r>
                      <a:r>
                        <a:rPr lang="en-US" sz="1200" dirty="0"/>
                        <a:t>1.59)</a:t>
                      </a:r>
                      <a:endParaRPr lang="en-GB" sz="1200" dirty="0">
                        <a:solidFill>
                          <a:srgbClr val="363636"/>
                        </a:solidFill>
                      </a:endParaRPr>
                    </a:p>
                  </a:txBody>
                  <a:tcPr marL="36000" marR="36000" marT="36000" marB="36000" anchor="ctr"/>
                </a:tc>
                <a:tc hMerge="1">
                  <a:txBody>
                    <a:bodyPr/>
                    <a:lstStyle/>
                    <a:p>
                      <a:pPr algn="ctr"/>
                      <a:endParaRPr lang="en-GB" sz="1200" dirty="0"/>
                    </a:p>
                  </a:txBody>
                  <a:tcPr/>
                </a:tc>
                <a:extLst>
                  <a:ext uri="{0D108BD9-81ED-4DB2-BD59-A6C34878D82A}">
                    <a16:rowId xmlns:a16="http://schemas.microsoft.com/office/drawing/2014/main" val="685725561"/>
                  </a:ext>
                </a:extLst>
              </a:tr>
            </a:tbl>
          </a:graphicData>
        </a:graphic>
      </p:graphicFrame>
      <p:grpSp>
        <p:nvGrpSpPr>
          <p:cNvPr id="376" name="Group 375">
            <a:extLst>
              <a:ext uri="{FF2B5EF4-FFF2-40B4-BE49-F238E27FC236}">
                <a16:creationId xmlns:a16="http://schemas.microsoft.com/office/drawing/2014/main" id="{83FFCCCA-6796-4995-80FE-FE6D0107B32B}"/>
              </a:ext>
            </a:extLst>
          </p:cNvPr>
          <p:cNvGrpSpPr/>
          <p:nvPr/>
        </p:nvGrpSpPr>
        <p:grpSpPr>
          <a:xfrm>
            <a:off x="6882417" y="2780225"/>
            <a:ext cx="4312298" cy="2414359"/>
            <a:chOff x="6886004" y="2618909"/>
            <a:chExt cx="5315445" cy="3071545"/>
          </a:xfrm>
        </p:grpSpPr>
        <p:sp>
          <p:nvSpPr>
            <p:cNvPr id="366" name="Freeform: Shape 365">
              <a:extLst>
                <a:ext uri="{FF2B5EF4-FFF2-40B4-BE49-F238E27FC236}">
                  <a16:creationId xmlns:a16="http://schemas.microsoft.com/office/drawing/2014/main" id="{051F71CE-2570-4E0E-BC65-9C798767FA87}"/>
                </a:ext>
              </a:extLst>
            </p:cNvPr>
            <p:cNvSpPr/>
            <p:nvPr/>
          </p:nvSpPr>
          <p:spPr>
            <a:xfrm>
              <a:off x="6886004" y="2618909"/>
              <a:ext cx="5315445" cy="3071545"/>
            </a:xfrm>
            <a:custGeom>
              <a:avLst/>
              <a:gdLst>
                <a:gd name="connsiteX0" fmla="*/ 5315446 w 5315445"/>
                <a:gd name="connsiteY0" fmla="*/ 3071546 h 3071545"/>
                <a:gd name="connsiteX1" fmla="*/ 5315446 w 5315445"/>
                <a:gd name="connsiteY1" fmla="*/ 2807560 h 3071545"/>
                <a:gd name="connsiteX2" fmla="*/ 3738648 w 5315445"/>
                <a:gd name="connsiteY2" fmla="*/ 2807560 h 3071545"/>
                <a:gd name="connsiteX3" fmla="*/ 3738648 w 5315445"/>
                <a:gd name="connsiteY3" fmla="*/ 2743343 h 3071545"/>
                <a:gd name="connsiteX4" fmla="*/ 3563846 w 5315445"/>
                <a:gd name="connsiteY4" fmla="*/ 2743343 h 3071545"/>
                <a:gd name="connsiteX5" fmla="*/ 3563846 w 5315445"/>
                <a:gd name="connsiteY5" fmla="*/ 2711234 h 3071545"/>
                <a:gd name="connsiteX6" fmla="*/ 3499637 w 5315445"/>
                <a:gd name="connsiteY6" fmla="*/ 2711234 h 3071545"/>
                <a:gd name="connsiteX7" fmla="*/ 3499637 w 5315445"/>
                <a:gd name="connsiteY7" fmla="*/ 2654161 h 3071545"/>
                <a:gd name="connsiteX8" fmla="*/ 3339103 w 5315445"/>
                <a:gd name="connsiteY8" fmla="*/ 2654161 h 3071545"/>
                <a:gd name="connsiteX9" fmla="*/ 3339103 w 5315445"/>
                <a:gd name="connsiteY9" fmla="*/ 2579246 h 3071545"/>
                <a:gd name="connsiteX10" fmla="*/ 3285592 w 5315445"/>
                <a:gd name="connsiteY10" fmla="*/ 2579246 h 3071545"/>
                <a:gd name="connsiteX11" fmla="*/ 3285592 w 5315445"/>
                <a:gd name="connsiteY11" fmla="*/ 2532869 h 3071545"/>
                <a:gd name="connsiteX12" fmla="*/ 3203543 w 5315445"/>
                <a:gd name="connsiteY12" fmla="*/ 2532869 h 3071545"/>
                <a:gd name="connsiteX13" fmla="*/ 3203543 w 5315445"/>
                <a:gd name="connsiteY13" fmla="*/ 2504323 h 3071545"/>
                <a:gd name="connsiteX14" fmla="*/ 3135763 w 5315445"/>
                <a:gd name="connsiteY14" fmla="*/ 2504323 h 3071545"/>
                <a:gd name="connsiteX15" fmla="*/ 3135763 w 5315445"/>
                <a:gd name="connsiteY15" fmla="*/ 2482920 h 3071545"/>
                <a:gd name="connsiteX16" fmla="*/ 3053706 w 5315445"/>
                <a:gd name="connsiteY16" fmla="*/ 2482920 h 3071545"/>
                <a:gd name="connsiteX17" fmla="*/ 3053706 w 5315445"/>
                <a:gd name="connsiteY17" fmla="*/ 2368763 h 3071545"/>
                <a:gd name="connsiteX18" fmla="*/ 2668429 w 5315445"/>
                <a:gd name="connsiteY18" fmla="*/ 2368763 h 3071545"/>
                <a:gd name="connsiteX19" fmla="*/ 2668429 w 5315445"/>
                <a:gd name="connsiteY19" fmla="*/ 2347360 h 3071545"/>
                <a:gd name="connsiteX20" fmla="*/ 2611346 w 5315445"/>
                <a:gd name="connsiteY20" fmla="*/ 2347360 h 3071545"/>
                <a:gd name="connsiteX21" fmla="*/ 2611346 w 5315445"/>
                <a:gd name="connsiteY21" fmla="*/ 2304555 h 3071545"/>
                <a:gd name="connsiteX22" fmla="*/ 2329520 w 5315445"/>
                <a:gd name="connsiteY22" fmla="*/ 2304555 h 3071545"/>
                <a:gd name="connsiteX23" fmla="*/ 2329520 w 5315445"/>
                <a:gd name="connsiteY23" fmla="*/ 2261740 h 3071545"/>
                <a:gd name="connsiteX24" fmla="*/ 2119046 w 5315445"/>
                <a:gd name="connsiteY24" fmla="*/ 2261740 h 3071545"/>
                <a:gd name="connsiteX25" fmla="*/ 2119046 w 5315445"/>
                <a:gd name="connsiteY25" fmla="*/ 2215363 h 3071545"/>
                <a:gd name="connsiteX26" fmla="*/ 1990620 w 5315445"/>
                <a:gd name="connsiteY26" fmla="*/ 2215363 h 3071545"/>
                <a:gd name="connsiteX27" fmla="*/ 1990620 w 5315445"/>
                <a:gd name="connsiteY27" fmla="*/ 2108340 h 3071545"/>
                <a:gd name="connsiteX28" fmla="*/ 1648149 w 5315445"/>
                <a:gd name="connsiteY28" fmla="*/ 2108340 h 3071545"/>
                <a:gd name="connsiteX29" fmla="*/ 1648149 w 5315445"/>
                <a:gd name="connsiteY29" fmla="*/ 1890732 h 3071545"/>
                <a:gd name="connsiteX30" fmla="*/ 1591066 w 5315445"/>
                <a:gd name="connsiteY30" fmla="*/ 1890732 h 3071545"/>
                <a:gd name="connsiteX31" fmla="*/ 1591066 w 5315445"/>
                <a:gd name="connsiteY31" fmla="*/ 1837220 h 3071545"/>
                <a:gd name="connsiteX32" fmla="*/ 1451934 w 5315445"/>
                <a:gd name="connsiteY32" fmla="*/ 1837220 h 3071545"/>
                <a:gd name="connsiteX33" fmla="*/ 1451934 w 5315445"/>
                <a:gd name="connsiteY33" fmla="*/ 1790843 h 3071545"/>
                <a:gd name="connsiteX34" fmla="*/ 1384154 w 5315445"/>
                <a:gd name="connsiteY34" fmla="*/ 1790843 h 3071545"/>
                <a:gd name="connsiteX35" fmla="*/ 1384154 w 5315445"/>
                <a:gd name="connsiteY35" fmla="*/ 1705223 h 3071545"/>
                <a:gd name="connsiteX36" fmla="*/ 1277131 w 5315445"/>
                <a:gd name="connsiteY36" fmla="*/ 1705223 h 3071545"/>
                <a:gd name="connsiteX37" fmla="*/ 1277131 w 5315445"/>
                <a:gd name="connsiteY37" fmla="*/ 1580369 h 3071545"/>
                <a:gd name="connsiteX38" fmla="*/ 1248594 w 5315445"/>
                <a:gd name="connsiteY38" fmla="*/ 1580369 h 3071545"/>
                <a:gd name="connsiteX39" fmla="*/ 1248594 w 5315445"/>
                <a:gd name="connsiteY39" fmla="*/ 1473346 h 3071545"/>
                <a:gd name="connsiteX40" fmla="*/ 1162974 w 5315445"/>
                <a:gd name="connsiteY40" fmla="*/ 1473346 h 3071545"/>
                <a:gd name="connsiteX41" fmla="*/ 1162974 w 5315445"/>
                <a:gd name="connsiteY41" fmla="*/ 1441237 h 3071545"/>
                <a:gd name="connsiteX42" fmla="*/ 1105900 w 5315445"/>
                <a:gd name="connsiteY42" fmla="*/ 1441237 h 3071545"/>
                <a:gd name="connsiteX43" fmla="*/ 1105900 w 5315445"/>
                <a:gd name="connsiteY43" fmla="*/ 1387726 h 3071545"/>
                <a:gd name="connsiteX44" fmla="*/ 1052389 w 5315445"/>
                <a:gd name="connsiteY44" fmla="*/ 1387726 h 3071545"/>
                <a:gd name="connsiteX45" fmla="*/ 1052389 w 5315445"/>
                <a:gd name="connsiteY45" fmla="*/ 1291409 h 3071545"/>
                <a:gd name="connsiteX46" fmla="*/ 1009583 w 5315445"/>
                <a:gd name="connsiteY46" fmla="*/ 1291409 h 3071545"/>
                <a:gd name="connsiteX47" fmla="*/ 1009583 w 5315445"/>
                <a:gd name="connsiteY47" fmla="*/ 1209351 h 3071545"/>
                <a:gd name="connsiteX48" fmla="*/ 991743 w 5315445"/>
                <a:gd name="connsiteY48" fmla="*/ 1209351 h 3071545"/>
                <a:gd name="connsiteX49" fmla="*/ 991743 w 5315445"/>
                <a:gd name="connsiteY49" fmla="*/ 1095194 h 3071545"/>
                <a:gd name="connsiteX50" fmla="*/ 934663 w 5315445"/>
                <a:gd name="connsiteY50" fmla="*/ 1095194 h 3071545"/>
                <a:gd name="connsiteX51" fmla="*/ 934663 w 5315445"/>
                <a:gd name="connsiteY51" fmla="*/ 849045 h 3071545"/>
                <a:gd name="connsiteX52" fmla="*/ 784831 w 5315445"/>
                <a:gd name="connsiteY52" fmla="*/ 849045 h 3071545"/>
                <a:gd name="connsiteX53" fmla="*/ 784831 w 5315445"/>
                <a:gd name="connsiteY53" fmla="*/ 738455 h 3071545"/>
                <a:gd name="connsiteX54" fmla="*/ 681377 w 5315445"/>
                <a:gd name="connsiteY54" fmla="*/ 738455 h 3071545"/>
                <a:gd name="connsiteX55" fmla="*/ 681377 w 5315445"/>
                <a:gd name="connsiteY55" fmla="*/ 645703 h 3071545"/>
                <a:gd name="connsiteX56" fmla="*/ 595758 w 5315445"/>
                <a:gd name="connsiteY56" fmla="*/ 645703 h 3071545"/>
                <a:gd name="connsiteX57" fmla="*/ 595758 w 5315445"/>
                <a:gd name="connsiteY57" fmla="*/ 535113 h 3071545"/>
                <a:gd name="connsiteX58" fmla="*/ 467332 w 5315445"/>
                <a:gd name="connsiteY58" fmla="*/ 535113 h 3071545"/>
                <a:gd name="connsiteX59" fmla="*/ 467332 w 5315445"/>
                <a:gd name="connsiteY59" fmla="*/ 445927 h 3071545"/>
                <a:gd name="connsiteX60" fmla="*/ 428090 w 5315445"/>
                <a:gd name="connsiteY60" fmla="*/ 445927 h 3071545"/>
                <a:gd name="connsiteX61" fmla="*/ 428090 w 5315445"/>
                <a:gd name="connsiteY61" fmla="*/ 453061 h 3071545"/>
                <a:gd name="connsiteX62" fmla="*/ 399551 w 5315445"/>
                <a:gd name="connsiteY62" fmla="*/ 453061 h 3071545"/>
                <a:gd name="connsiteX63" fmla="*/ 399551 w 5315445"/>
                <a:gd name="connsiteY63" fmla="*/ 413820 h 3071545"/>
                <a:gd name="connsiteX64" fmla="*/ 349607 w 5315445"/>
                <a:gd name="connsiteY64" fmla="*/ 413820 h 3071545"/>
                <a:gd name="connsiteX65" fmla="*/ 349607 w 5315445"/>
                <a:gd name="connsiteY65" fmla="*/ 353174 h 3071545"/>
                <a:gd name="connsiteX66" fmla="*/ 303230 w 5315445"/>
                <a:gd name="connsiteY66" fmla="*/ 353174 h 3071545"/>
                <a:gd name="connsiteX67" fmla="*/ 303230 w 5315445"/>
                <a:gd name="connsiteY67" fmla="*/ 299663 h 3071545"/>
                <a:gd name="connsiteX68" fmla="*/ 189073 w 5315445"/>
                <a:gd name="connsiteY68" fmla="*/ 299663 h 3071545"/>
                <a:gd name="connsiteX69" fmla="*/ 189073 w 5315445"/>
                <a:gd name="connsiteY69" fmla="*/ 171236 h 3071545"/>
                <a:gd name="connsiteX70" fmla="*/ 139129 w 5315445"/>
                <a:gd name="connsiteY70" fmla="*/ 171236 h 3071545"/>
                <a:gd name="connsiteX71" fmla="*/ 139129 w 5315445"/>
                <a:gd name="connsiteY71" fmla="*/ 114157 h 3071545"/>
                <a:gd name="connsiteX72" fmla="*/ 0 w 5315445"/>
                <a:gd name="connsiteY72" fmla="*/ 114157 h 3071545"/>
                <a:gd name="connsiteX73" fmla="*/ 0 w 5315445"/>
                <a:gd name="connsiteY73" fmla="*/ 0 h 30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315445" h="3071545">
                  <a:moveTo>
                    <a:pt x="5315446" y="3071546"/>
                  </a:moveTo>
                  <a:lnTo>
                    <a:pt x="5315446" y="2807560"/>
                  </a:lnTo>
                  <a:lnTo>
                    <a:pt x="3738648" y="2807560"/>
                  </a:lnTo>
                  <a:lnTo>
                    <a:pt x="3738648" y="2743343"/>
                  </a:lnTo>
                  <a:lnTo>
                    <a:pt x="3563846" y="2743343"/>
                  </a:lnTo>
                  <a:lnTo>
                    <a:pt x="3563846" y="2711234"/>
                  </a:lnTo>
                  <a:lnTo>
                    <a:pt x="3499637" y="2711234"/>
                  </a:lnTo>
                  <a:lnTo>
                    <a:pt x="3499637" y="2654161"/>
                  </a:lnTo>
                  <a:lnTo>
                    <a:pt x="3339103" y="2654161"/>
                  </a:lnTo>
                  <a:lnTo>
                    <a:pt x="3339103" y="2579246"/>
                  </a:lnTo>
                  <a:lnTo>
                    <a:pt x="3285592" y="2579246"/>
                  </a:lnTo>
                  <a:lnTo>
                    <a:pt x="3285592" y="2532869"/>
                  </a:lnTo>
                  <a:lnTo>
                    <a:pt x="3203543" y="2532869"/>
                  </a:lnTo>
                  <a:lnTo>
                    <a:pt x="3203543" y="2504323"/>
                  </a:lnTo>
                  <a:lnTo>
                    <a:pt x="3135763" y="2504323"/>
                  </a:lnTo>
                  <a:lnTo>
                    <a:pt x="3135763" y="2482920"/>
                  </a:lnTo>
                  <a:lnTo>
                    <a:pt x="3053706" y="2482920"/>
                  </a:lnTo>
                  <a:lnTo>
                    <a:pt x="3053706" y="2368763"/>
                  </a:lnTo>
                  <a:lnTo>
                    <a:pt x="2668429" y="2368763"/>
                  </a:lnTo>
                  <a:lnTo>
                    <a:pt x="2668429" y="2347360"/>
                  </a:lnTo>
                  <a:lnTo>
                    <a:pt x="2611346" y="2347360"/>
                  </a:lnTo>
                  <a:lnTo>
                    <a:pt x="2611346" y="2304555"/>
                  </a:lnTo>
                  <a:lnTo>
                    <a:pt x="2329520" y="2304555"/>
                  </a:lnTo>
                  <a:lnTo>
                    <a:pt x="2329520" y="2261740"/>
                  </a:lnTo>
                  <a:lnTo>
                    <a:pt x="2119046" y="2261740"/>
                  </a:lnTo>
                  <a:lnTo>
                    <a:pt x="2119046" y="2215363"/>
                  </a:lnTo>
                  <a:lnTo>
                    <a:pt x="1990620" y="2215363"/>
                  </a:lnTo>
                  <a:lnTo>
                    <a:pt x="1990620" y="2108340"/>
                  </a:lnTo>
                  <a:lnTo>
                    <a:pt x="1648149" y="2108340"/>
                  </a:lnTo>
                  <a:lnTo>
                    <a:pt x="1648149" y="1890732"/>
                  </a:lnTo>
                  <a:lnTo>
                    <a:pt x="1591066" y="1890732"/>
                  </a:lnTo>
                  <a:lnTo>
                    <a:pt x="1591066" y="1837220"/>
                  </a:lnTo>
                  <a:lnTo>
                    <a:pt x="1451934" y="1837220"/>
                  </a:lnTo>
                  <a:lnTo>
                    <a:pt x="1451934" y="1790843"/>
                  </a:lnTo>
                  <a:lnTo>
                    <a:pt x="1384154" y="1790843"/>
                  </a:lnTo>
                  <a:lnTo>
                    <a:pt x="1384154" y="1705223"/>
                  </a:lnTo>
                  <a:lnTo>
                    <a:pt x="1277131" y="1705223"/>
                  </a:lnTo>
                  <a:lnTo>
                    <a:pt x="1277131" y="1580369"/>
                  </a:lnTo>
                  <a:lnTo>
                    <a:pt x="1248594" y="1580369"/>
                  </a:lnTo>
                  <a:lnTo>
                    <a:pt x="1248594" y="1473346"/>
                  </a:lnTo>
                  <a:lnTo>
                    <a:pt x="1162974" y="1473346"/>
                  </a:lnTo>
                  <a:lnTo>
                    <a:pt x="1162974" y="1441237"/>
                  </a:lnTo>
                  <a:lnTo>
                    <a:pt x="1105900" y="1441237"/>
                  </a:lnTo>
                  <a:lnTo>
                    <a:pt x="1105900" y="1387726"/>
                  </a:lnTo>
                  <a:lnTo>
                    <a:pt x="1052389" y="1387726"/>
                  </a:lnTo>
                  <a:lnTo>
                    <a:pt x="1052389" y="1291409"/>
                  </a:lnTo>
                  <a:lnTo>
                    <a:pt x="1009583" y="1291409"/>
                  </a:lnTo>
                  <a:lnTo>
                    <a:pt x="1009583" y="1209351"/>
                  </a:lnTo>
                  <a:lnTo>
                    <a:pt x="991743" y="1209351"/>
                  </a:lnTo>
                  <a:lnTo>
                    <a:pt x="991743" y="1095194"/>
                  </a:lnTo>
                  <a:lnTo>
                    <a:pt x="934663" y="1095194"/>
                  </a:lnTo>
                  <a:lnTo>
                    <a:pt x="934663" y="849045"/>
                  </a:lnTo>
                  <a:lnTo>
                    <a:pt x="784831" y="849045"/>
                  </a:lnTo>
                  <a:lnTo>
                    <a:pt x="784831" y="738455"/>
                  </a:lnTo>
                  <a:lnTo>
                    <a:pt x="681377" y="738455"/>
                  </a:lnTo>
                  <a:lnTo>
                    <a:pt x="681377" y="645703"/>
                  </a:lnTo>
                  <a:lnTo>
                    <a:pt x="595758" y="645703"/>
                  </a:lnTo>
                  <a:lnTo>
                    <a:pt x="595758" y="535113"/>
                  </a:lnTo>
                  <a:lnTo>
                    <a:pt x="467332" y="535113"/>
                  </a:lnTo>
                  <a:lnTo>
                    <a:pt x="467332" y="445927"/>
                  </a:lnTo>
                  <a:lnTo>
                    <a:pt x="428090" y="445927"/>
                  </a:lnTo>
                  <a:lnTo>
                    <a:pt x="428090" y="453061"/>
                  </a:lnTo>
                  <a:lnTo>
                    <a:pt x="399551" y="453061"/>
                  </a:lnTo>
                  <a:lnTo>
                    <a:pt x="399551" y="413820"/>
                  </a:lnTo>
                  <a:lnTo>
                    <a:pt x="349607" y="413820"/>
                  </a:lnTo>
                  <a:lnTo>
                    <a:pt x="349607" y="353174"/>
                  </a:lnTo>
                  <a:lnTo>
                    <a:pt x="303230" y="353174"/>
                  </a:lnTo>
                  <a:lnTo>
                    <a:pt x="303230" y="299663"/>
                  </a:lnTo>
                  <a:lnTo>
                    <a:pt x="189073" y="299663"/>
                  </a:lnTo>
                  <a:lnTo>
                    <a:pt x="189073" y="171236"/>
                  </a:lnTo>
                  <a:lnTo>
                    <a:pt x="139129" y="171236"/>
                  </a:lnTo>
                  <a:lnTo>
                    <a:pt x="139129" y="114157"/>
                  </a:lnTo>
                  <a:lnTo>
                    <a:pt x="0" y="114157"/>
                  </a:lnTo>
                  <a:lnTo>
                    <a:pt x="0" y="0"/>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7" name="Freeform: Shape 366">
              <a:extLst>
                <a:ext uri="{FF2B5EF4-FFF2-40B4-BE49-F238E27FC236}">
                  <a16:creationId xmlns:a16="http://schemas.microsoft.com/office/drawing/2014/main" id="{CE11D827-B3A9-4472-8949-E96C29BE1623}"/>
                </a:ext>
              </a:extLst>
            </p:cNvPr>
            <p:cNvSpPr/>
            <p:nvPr/>
          </p:nvSpPr>
          <p:spPr>
            <a:xfrm>
              <a:off x="8776736" y="469075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8" name="Freeform: Shape 367">
              <a:extLst>
                <a:ext uri="{FF2B5EF4-FFF2-40B4-BE49-F238E27FC236}">
                  <a16:creationId xmlns:a16="http://schemas.microsoft.com/office/drawing/2014/main" id="{986AA1D9-69EC-43A8-B151-B18A1EDA221E}"/>
                </a:ext>
              </a:extLst>
            </p:cNvPr>
            <p:cNvSpPr/>
            <p:nvPr/>
          </p:nvSpPr>
          <p:spPr>
            <a:xfrm>
              <a:off x="110436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69" name="Freeform: Shape 368">
              <a:extLst>
                <a:ext uri="{FF2B5EF4-FFF2-40B4-BE49-F238E27FC236}">
                  <a16:creationId xmlns:a16="http://schemas.microsoft.com/office/drawing/2014/main" id="{8B68C14C-0A7B-4BE4-AA2C-6A0FA8E24CA7}"/>
                </a:ext>
              </a:extLst>
            </p:cNvPr>
            <p:cNvSpPr/>
            <p:nvPr/>
          </p:nvSpPr>
          <p:spPr>
            <a:xfrm>
              <a:off x="111770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0" name="Freeform: Shape 369">
              <a:extLst>
                <a:ext uri="{FF2B5EF4-FFF2-40B4-BE49-F238E27FC236}">
                  <a16:creationId xmlns:a16="http://schemas.microsoft.com/office/drawing/2014/main" id="{5D982FB4-A880-45B2-9FE6-382B3B8A2EC3}"/>
                </a:ext>
              </a:extLst>
            </p:cNvPr>
            <p:cNvSpPr/>
            <p:nvPr/>
          </p:nvSpPr>
          <p:spPr>
            <a:xfrm>
              <a:off x="112913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1" name="Freeform: Shape 370">
              <a:extLst>
                <a:ext uri="{FF2B5EF4-FFF2-40B4-BE49-F238E27FC236}">
                  <a16:creationId xmlns:a16="http://schemas.microsoft.com/office/drawing/2014/main" id="{BBB7D4F3-9F87-4998-834B-C737DFA0CD0B}"/>
                </a:ext>
              </a:extLst>
            </p:cNvPr>
            <p:cNvSpPr/>
            <p:nvPr/>
          </p:nvSpPr>
          <p:spPr>
            <a:xfrm>
              <a:off x="115770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2" name="Freeform: Shape 371">
              <a:extLst>
                <a:ext uri="{FF2B5EF4-FFF2-40B4-BE49-F238E27FC236}">
                  <a16:creationId xmlns:a16="http://schemas.microsoft.com/office/drawing/2014/main" id="{9749D043-18F5-4045-902A-4BFDFE394358}"/>
                </a:ext>
              </a:extLst>
            </p:cNvPr>
            <p:cNvSpPr/>
            <p:nvPr/>
          </p:nvSpPr>
          <p:spPr>
            <a:xfrm>
              <a:off x="116342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3" name="Freeform: Shape 372">
              <a:extLst>
                <a:ext uri="{FF2B5EF4-FFF2-40B4-BE49-F238E27FC236}">
                  <a16:creationId xmlns:a16="http://schemas.microsoft.com/office/drawing/2014/main" id="{8C93D342-CDB8-48A7-8C68-3D95C7337509}"/>
                </a:ext>
              </a:extLst>
            </p:cNvPr>
            <p:cNvSpPr/>
            <p:nvPr/>
          </p:nvSpPr>
          <p:spPr>
            <a:xfrm>
              <a:off x="1171043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4" name="Freeform: Shape 373">
              <a:extLst>
                <a:ext uri="{FF2B5EF4-FFF2-40B4-BE49-F238E27FC236}">
                  <a16:creationId xmlns:a16="http://schemas.microsoft.com/office/drawing/2014/main" id="{8402268B-8524-4548-BBE2-DB88360D7490}"/>
                </a:ext>
              </a:extLst>
            </p:cNvPr>
            <p:cNvSpPr/>
            <p:nvPr/>
          </p:nvSpPr>
          <p:spPr>
            <a:xfrm>
              <a:off x="117675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sp>
          <p:nvSpPr>
            <p:cNvPr id="375" name="Freeform: Shape 374">
              <a:extLst>
                <a:ext uri="{FF2B5EF4-FFF2-40B4-BE49-F238E27FC236}">
                  <a16:creationId xmlns:a16="http://schemas.microsoft.com/office/drawing/2014/main" id="{D1C81D29-7146-4F51-8AAE-E4D56E986ED1}"/>
                </a:ext>
              </a:extLst>
            </p:cNvPr>
            <p:cNvSpPr/>
            <p:nvPr/>
          </p:nvSpPr>
          <p:spPr>
            <a:xfrm>
              <a:off x="11843786" y="5395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sz="1200">
                <a:solidFill>
                  <a:schemeClr val="accent1"/>
                </a:solidFill>
              </a:endParaRPr>
            </a:p>
          </p:txBody>
        </p:sp>
      </p:grpSp>
      <p:grpSp>
        <p:nvGrpSpPr>
          <p:cNvPr id="394" name="Group 393">
            <a:extLst>
              <a:ext uri="{FF2B5EF4-FFF2-40B4-BE49-F238E27FC236}">
                <a16:creationId xmlns:a16="http://schemas.microsoft.com/office/drawing/2014/main" id="{1E140C76-FB59-403D-9C36-E9632E7A5B49}"/>
              </a:ext>
            </a:extLst>
          </p:cNvPr>
          <p:cNvGrpSpPr/>
          <p:nvPr/>
        </p:nvGrpSpPr>
        <p:grpSpPr>
          <a:xfrm>
            <a:off x="6882417" y="2780225"/>
            <a:ext cx="4625916" cy="2264525"/>
            <a:chOff x="3209925" y="1990724"/>
            <a:chExt cx="5776378" cy="2877531"/>
          </a:xfrm>
        </p:grpSpPr>
        <p:sp>
          <p:nvSpPr>
            <p:cNvPr id="380" name="Freeform: Shape 379">
              <a:extLst>
                <a:ext uri="{FF2B5EF4-FFF2-40B4-BE49-F238E27FC236}">
                  <a16:creationId xmlns:a16="http://schemas.microsoft.com/office/drawing/2014/main" id="{D8F33FC7-9A11-4784-9EAD-1BEAB55E9018}"/>
                </a:ext>
              </a:extLst>
            </p:cNvPr>
            <p:cNvSpPr/>
            <p:nvPr/>
          </p:nvSpPr>
          <p:spPr>
            <a:xfrm>
              <a:off x="3209925" y="1990724"/>
              <a:ext cx="5774978" cy="2835897"/>
            </a:xfrm>
            <a:custGeom>
              <a:avLst/>
              <a:gdLst>
                <a:gd name="connsiteX0" fmla="*/ 5774979 w 5774978"/>
                <a:gd name="connsiteY0" fmla="*/ 2835897 h 2835897"/>
                <a:gd name="connsiteX1" fmla="*/ 4773092 w 5774978"/>
                <a:gd name="connsiteY1" fmla="*/ 2835897 h 2835897"/>
                <a:gd name="connsiteX2" fmla="*/ 4773092 w 5774978"/>
                <a:gd name="connsiteY2" fmla="*/ 2785967 h 2835897"/>
                <a:gd name="connsiteX3" fmla="*/ 4300442 w 5774978"/>
                <a:gd name="connsiteY3" fmla="*/ 2785967 h 2835897"/>
                <a:gd name="connsiteX4" fmla="*/ 4300442 w 5774978"/>
                <a:gd name="connsiteY4" fmla="*/ 2736037 h 2835897"/>
                <a:gd name="connsiteX5" fmla="*/ 4190600 w 5774978"/>
                <a:gd name="connsiteY5" fmla="*/ 2736037 h 2835897"/>
                <a:gd name="connsiteX6" fmla="*/ 4190600 w 5774978"/>
                <a:gd name="connsiteY6" fmla="*/ 2709415 h 2835897"/>
                <a:gd name="connsiteX7" fmla="*/ 4030837 w 5774978"/>
                <a:gd name="connsiteY7" fmla="*/ 2709415 h 2835897"/>
                <a:gd name="connsiteX8" fmla="*/ 4030837 w 5774978"/>
                <a:gd name="connsiteY8" fmla="*/ 2656161 h 2835897"/>
                <a:gd name="connsiteX9" fmla="*/ 3588144 w 5774978"/>
                <a:gd name="connsiteY9" fmla="*/ 2656161 h 2835897"/>
                <a:gd name="connsiteX10" fmla="*/ 3588144 w 5774978"/>
                <a:gd name="connsiteY10" fmla="*/ 2592915 h 2835897"/>
                <a:gd name="connsiteX11" fmla="*/ 3445012 w 5774978"/>
                <a:gd name="connsiteY11" fmla="*/ 2592915 h 2835897"/>
                <a:gd name="connsiteX12" fmla="*/ 3445012 w 5774978"/>
                <a:gd name="connsiteY12" fmla="*/ 2559625 h 2835897"/>
                <a:gd name="connsiteX13" fmla="*/ 3405073 w 5774978"/>
                <a:gd name="connsiteY13" fmla="*/ 2559625 h 2835897"/>
                <a:gd name="connsiteX14" fmla="*/ 3405073 w 5774978"/>
                <a:gd name="connsiteY14" fmla="*/ 2519686 h 2835897"/>
                <a:gd name="connsiteX15" fmla="*/ 3338503 w 5774978"/>
                <a:gd name="connsiteY15" fmla="*/ 2519686 h 2835897"/>
                <a:gd name="connsiteX16" fmla="*/ 3338503 w 5774978"/>
                <a:gd name="connsiteY16" fmla="*/ 2489730 h 2835897"/>
                <a:gd name="connsiteX17" fmla="*/ 3238643 w 5774978"/>
                <a:gd name="connsiteY17" fmla="*/ 2489730 h 2835897"/>
                <a:gd name="connsiteX18" fmla="*/ 3238643 w 5774978"/>
                <a:gd name="connsiteY18" fmla="*/ 2453116 h 2835897"/>
                <a:gd name="connsiteX19" fmla="*/ 3185389 w 5774978"/>
                <a:gd name="connsiteY19" fmla="*/ 2453116 h 2835897"/>
                <a:gd name="connsiteX20" fmla="*/ 3185389 w 5774978"/>
                <a:gd name="connsiteY20" fmla="*/ 2369906 h 2835897"/>
                <a:gd name="connsiteX21" fmla="*/ 2979020 w 5774978"/>
                <a:gd name="connsiteY21" fmla="*/ 2369906 h 2835897"/>
                <a:gd name="connsiteX22" fmla="*/ 2979020 w 5774978"/>
                <a:gd name="connsiteY22" fmla="*/ 2316652 h 2835897"/>
                <a:gd name="connsiteX23" fmla="*/ 2862520 w 5774978"/>
                <a:gd name="connsiteY23" fmla="*/ 2316652 h 2835897"/>
                <a:gd name="connsiteX24" fmla="*/ 2862520 w 5774978"/>
                <a:gd name="connsiteY24" fmla="*/ 2246748 h 2835897"/>
                <a:gd name="connsiteX25" fmla="*/ 2689441 w 5774978"/>
                <a:gd name="connsiteY25" fmla="*/ 2246748 h 2835897"/>
                <a:gd name="connsiteX26" fmla="*/ 2689441 w 5774978"/>
                <a:gd name="connsiteY26" fmla="*/ 2160203 h 2835897"/>
                <a:gd name="connsiteX27" fmla="*/ 2566283 w 5774978"/>
                <a:gd name="connsiteY27" fmla="*/ 2160203 h 2835897"/>
                <a:gd name="connsiteX28" fmla="*/ 2566283 w 5774978"/>
                <a:gd name="connsiteY28" fmla="*/ 2106949 h 2835897"/>
                <a:gd name="connsiteX29" fmla="*/ 2542985 w 5774978"/>
                <a:gd name="connsiteY29" fmla="*/ 2106949 h 2835897"/>
                <a:gd name="connsiteX30" fmla="*/ 2542985 w 5774978"/>
                <a:gd name="connsiteY30" fmla="*/ 1997107 h 2835897"/>
                <a:gd name="connsiteX31" fmla="*/ 2496388 w 5774978"/>
                <a:gd name="connsiteY31" fmla="*/ 1997107 h 2835897"/>
                <a:gd name="connsiteX32" fmla="*/ 2496388 w 5774978"/>
                <a:gd name="connsiteY32" fmla="*/ 1930537 h 2835897"/>
                <a:gd name="connsiteX33" fmla="*/ 2436476 w 5774978"/>
                <a:gd name="connsiteY33" fmla="*/ 1930537 h 2835897"/>
                <a:gd name="connsiteX34" fmla="*/ 2436476 w 5774978"/>
                <a:gd name="connsiteY34" fmla="*/ 1870624 h 2835897"/>
                <a:gd name="connsiteX35" fmla="*/ 2373230 w 5774978"/>
                <a:gd name="connsiteY35" fmla="*/ 1870624 h 2835897"/>
                <a:gd name="connsiteX36" fmla="*/ 2373230 w 5774978"/>
                <a:gd name="connsiteY36" fmla="*/ 1830686 h 2835897"/>
                <a:gd name="connsiteX37" fmla="*/ 2346608 w 5774978"/>
                <a:gd name="connsiteY37" fmla="*/ 1830686 h 2835897"/>
                <a:gd name="connsiteX38" fmla="*/ 2346608 w 5774978"/>
                <a:gd name="connsiteY38" fmla="*/ 1787414 h 2835897"/>
                <a:gd name="connsiteX39" fmla="*/ 2243423 w 5774978"/>
                <a:gd name="connsiteY39" fmla="*/ 1787414 h 2835897"/>
                <a:gd name="connsiteX40" fmla="*/ 2243423 w 5774978"/>
                <a:gd name="connsiteY40" fmla="*/ 1750800 h 2835897"/>
                <a:gd name="connsiteX41" fmla="*/ 2090309 w 5774978"/>
                <a:gd name="connsiteY41" fmla="*/ 1750800 h 2835897"/>
                <a:gd name="connsiteX42" fmla="*/ 2090309 w 5774978"/>
                <a:gd name="connsiteY42" fmla="*/ 1660932 h 2835897"/>
                <a:gd name="connsiteX43" fmla="*/ 1837344 w 5774978"/>
                <a:gd name="connsiteY43" fmla="*/ 1660932 h 2835897"/>
                <a:gd name="connsiteX44" fmla="*/ 1837344 w 5774978"/>
                <a:gd name="connsiteY44" fmla="*/ 1601019 h 2835897"/>
                <a:gd name="connsiteX45" fmla="*/ 1774098 w 5774978"/>
                <a:gd name="connsiteY45" fmla="*/ 1601019 h 2835897"/>
                <a:gd name="connsiteX46" fmla="*/ 1774098 w 5774978"/>
                <a:gd name="connsiteY46" fmla="*/ 1541107 h 2835897"/>
                <a:gd name="connsiteX47" fmla="*/ 1690888 w 5774978"/>
                <a:gd name="connsiteY47" fmla="*/ 1541107 h 2835897"/>
                <a:gd name="connsiteX48" fmla="*/ 1690888 w 5774978"/>
                <a:gd name="connsiteY48" fmla="*/ 1487843 h 2835897"/>
                <a:gd name="connsiteX49" fmla="*/ 1634300 w 5774978"/>
                <a:gd name="connsiteY49" fmla="*/ 1487843 h 2835897"/>
                <a:gd name="connsiteX50" fmla="*/ 1634300 w 5774978"/>
                <a:gd name="connsiteY50" fmla="*/ 1401309 h 2835897"/>
                <a:gd name="connsiteX51" fmla="*/ 1507817 w 5774978"/>
                <a:gd name="connsiteY51" fmla="*/ 1401309 h 2835897"/>
                <a:gd name="connsiteX52" fmla="*/ 1507817 w 5774978"/>
                <a:gd name="connsiteY52" fmla="*/ 1334738 h 2835897"/>
                <a:gd name="connsiteX53" fmla="*/ 1441247 w 5774978"/>
                <a:gd name="connsiteY53" fmla="*/ 1334738 h 2835897"/>
                <a:gd name="connsiteX54" fmla="*/ 1441247 w 5774978"/>
                <a:gd name="connsiteY54" fmla="*/ 1248194 h 2835897"/>
                <a:gd name="connsiteX55" fmla="*/ 1308106 w 5774978"/>
                <a:gd name="connsiteY55" fmla="*/ 1248194 h 2835897"/>
                <a:gd name="connsiteX56" fmla="*/ 1308106 w 5774978"/>
                <a:gd name="connsiteY56" fmla="*/ 1191606 h 2835897"/>
                <a:gd name="connsiteX57" fmla="*/ 1204922 w 5774978"/>
                <a:gd name="connsiteY57" fmla="*/ 1191606 h 2835897"/>
                <a:gd name="connsiteX58" fmla="*/ 1204922 w 5774978"/>
                <a:gd name="connsiteY58" fmla="*/ 1108396 h 2835897"/>
                <a:gd name="connsiteX59" fmla="*/ 1065124 w 5774978"/>
                <a:gd name="connsiteY59" fmla="*/ 1108396 h 2835897"/>
                <a:gd name="connsiteX60" fmla="*/ 1065124 w 5774978"/>
                <a:gd name="connsiteY60" fmla="*/ 978579 h 2835897"/>
                <a:gd name="connsiteX61" fmla="*/ 1011869 w 5774978"/>
                <a:gd name="connsiteY61" fmla="*/ 978579 h 2835897"/>
                <a:gd name="connsiteX62" fmla="*/ 1011869 w 5774978"/>
                <a:gd name="connsiteY62" fmla="*/ 912014 h 2835897"/>
                <a:gd name="connsiteX63" fmla="*/ 965273 w 5774978"/>
                <a:gd name="connsiteY63" fmla="*/ 912014 h 2835897"/>
                <a:gd name="connsiteX64" fmla="*/ 965273 w 5774978"/>
                <a:gd name="connsiteY64" fmla="*/ 845443 h 2835897"/>
                <a:gd name="connsiteX65" fmla="*/ 828801 w 5774978"/>
                <a:gd name="connsiteY65" fmla="*/ 845443 h 2835897"/>
                <a:gd name="connsiteX66" fmla="*/ 828801 w 5774978"/>
                <a:gd name="connsiteY66" fmla="*/ 748917 h 2835897"/>
                <a:gd name="connsiteX67" fmla="*/ 762231 w 5774978"/>
                <a:gd name="connsiteY67" fmla="*/ 748917 h 2835897"/>
                <a:gd name="connsiteX68" fmla="*/ 762231 w 5774978"/>
                <a:gd name="connsiteY68" fmla="*/ 679017 h 2835897"/>
                <a:gd name="connsiteX69" fmla="*/ 692331 w 5774978"/>
                <a:gd name="connsiteY69" fmla="*/ 679017 h 2835897"/>
                <a:gd name="connsiteX70" fmla="*/ 692331 w 5774978"/>
                <a:gd name="connsiteY70" fmla="*/ 539220 h 2835897"/>
                <a:gd name="connsiteX71" fmla="*/ 585819 w 5774978"/>
                <a:gd name="connsiteY71" fmla="*/ 539220 h 2835897"/>
                <a:gd name="connsiteX72" fmla="*/ 585819 w 5774978"/>
                <a:gd name="connsiteY72" fmla="*/ 436035 h 2835897"/>
                <a:gd name="connsiteX73" fmla="*/ 522577 w 5774978"/>
                <a:gd name="connsiteY73" fmla="*/ 436035 h 2835897"/>
                <a:gd name="connsiteX74" fmla="*/ 522577 w 5774978"/>
                <a:gd name="connsiteY74" fmla="*/ 286252 h 2835897"/>
                <a:gd name="connsiteX75" fmla="*/ 469321 w 5774978"/>
                <a:gd name="connsiteY75" fmla="*/ 286252 h 2835897"/>
                <a:gd name="connsiteX76" fmla="*/ 469321 w 5774978"/>
                <a:gd name="connsiteY76" fmla="*/ 156441 h 2835897"/>
                <a:gd name="connsiteX77" fmla="*/ 362808 w 5774978"/>
                <a:gd name="connsiteY77" fmla="*/ 156441 h 2835897"/>
                <a:gd name="connsiteX78" fmla="*/ 362808 w 5774978"/>
                <a:gd name="connsiteY78" fmla="*/ 116498 h 2835897"/>
                <a:gd name="connsiteX79" fmla="*/ 242982 w 5774978"/>
                <a:gd name="connsiteY79" fmla="*/ 116498 h 2835897"/>
                <a:gd name="connsiteX80" fmla="*/ 242982 w 5774978"/>
                <a:gd name="connsiteY80" fmla="*/ 59913 h 2835897"/>
                <a:gd name="connsiteX81" fmla="*/ 96526 w 5774978"/>
                <a:gd name="connsiteY81" fmla="*/ 59913 h 2835897"/>
                <a:gd name="connsiteX82" fmla="*/ 96526 w 5774978"/>
                <a:gd name="connsiteY82" fmla="*/ 0 h 2835897"/>
                <a:gd name="connsiteX83" fmla="*/ 0 w 5774978"/>
                <a:gd name="connsiteY83" fmla="*/ 0 h 283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74978" h="2835897">
                  <a:moveTo>
                    <a:pt x="5774979" y="2835897"/>
                  </a:moveTo>
                  <a:lnTo>
                    <a:pt x="4773092" y="2835897"/>
                  </a:lnTo>
                  <a:lnTo>
                    <a:pt x="4773092" y="2785967"/>
                  </a:lnTo>
                  <a:lnTo>
                    <a:pt x="4300442" y="2785967"/>
                  </a:lnTo>
                  <a:lnTo>
                    <a:pt x="4300442" y="2736037"/>
                  </a:lnTo>
                  <a:lnTo>
                    <a:pt x="4190600" y="2736037"/>
                  </a:lnTo>
                  <a:lnTo>
                    <a:pt x="4190600" y="2709415"/>
                  </a:lnTo>
                  <a:lnTo>
                    <a:pt x="4030837" y="2709415"/>
                  </a:lnTo>
                  <a:lnTo>
                    <a:pt x="4030837" y="2656161"/>
                  </a:lnTo>
                  <a:lnTo>
                    <a:pt x="3588144" y="2656161"/>
                  </a:lnTo>
                  <a:lnTo>
                    <a:pt x="3588144" y="2592915"/>
                  </a:lnTo>
                  <a:lnTo>
                    <a:pt x="3445012" y="2592915"/>
                  </a:lnTo>
                  <a:lnTo>
                    <a:pt x="3445012" y="2559625"/>
                  </a:lnTo>
                  <a:lnTo>
                    <a:pt x="3405073" y="2559625"/>
                  </a:lnTo>
                  <a:lnTo>
                    <a:pt x="3405073" y="2519686"/>
                  </a:lnTo>
                  <a:lnTo>
                    <a:pt x="3338503" y="2519686"/>
                  </a:lnTo>
                  <a:lnTo>
                    <a:pt x="3338503" y="2489730"/>
                  </a:lnTo>
                  <a:lnTo>
                    <a:pt x="3238643" y="2489730"/>
                  </a:lnTo>
                  <a:lnTo>
                    <a:pt x="3238643" y="2453116"/>
                  </a:lnTo>
                  <a:lnTo>
                    <a:pt x="3185389" y="2453116"/>
                  </a:lnTo>
                  <a:lnTo>
                    <a:pt x="3185389" y="2369906"/>
                  </a:lnTo>
                  <a:lnTo>
                    <a:pt x="2979020" y="2369906"/>
                  </a:lnTo>
                  <a:lnTo>
                    <a:pt x="2979020" y="2316652"/>
                  </a:lnTo>
                  <a:lnTo>
                    <a:pt x="2862520" y="2316652"/>
                  </a:lnTo>
                  <a:lnTo>
                    <a:pt x="2862520" y="2246748"/>
                  </a:lnTo>
                  <a:lnTo>
                    <a:pt x="2689441" y="2246748"/>
                  </a:lnTo>
                  <a:lnTo>
                    <a:pt x="2689441" y="2160203"/>
                  </a:lnTo>
                  <a:lnTo>
                    <a:pt x="2566283" y="2160203"/>
                  </a:lnTo>
                  <a:lnTo>
                    <a:pt x="2566283" y="2106949"/>
                  </a:lnTo>
                  <a:lnTo>
                    <a:pt x="2542985" y="2106949"/>
                  </a:lnTo>
                  <a:lnTo>
                    <a:pt x="2542985" y="1997107"/>
                  </a:lnTo>
                  <a:lnTo>
                    <a:pt x="2496388" y="1997107"/>
                  </a:lnTo>
                  <a:lnTo>
                    <a:pt x="2496388" y="1930537"/>
                  </a:lnTo>
                  <a:lnTo>
                    <a:pt x="2436476" y="1930537"/>
                  </a:lnTo>
                  <a:lnTo>
                    <a:pt x="2436476" y="1870624"/>
                  </a:lnTo>
                  <a:lnTo>
                    <a:pt x="2373230" y="1870624"/>
                  </a:lnTo>
                  <a:lnTo>
                    <a:pt x="2373230" y="1830686"/>
                  </a:lnTo>
                  <a:lnTo>
                    <a:pt x="2346608" y="1830686"/>
                  </a:lnTo>
                  <a:lnTo>
                    <a:pt x="2346608" y="1787414"/>
                  </a:lnTo>
                  <a:lnTo>
                    <a:pt x="2243423" y="1787414"/>
                  </a:lnTo>
                  <a:lnTo>
                    <a:pt x="2243423" y="1750800"/>
                  </a:lnTo>
                  <a:lnTo>
                    <a:pt x="2090309" y="1750800"/>
                  </a:lnTo>
                  <a:lnTo>
                    <a:pt x="2090309" y="1660932"/>
                  </a:lnTo>
                  <a:lnTo>
                    <a:pt x="1837344" y="1660932"/>
                  </a:lnTo>
                  <a:lnTo>
                    <a:pt x="1837344" y="1601019"/>
                  </a:lnTo>
                  <a:lnTo>
                    <a:pt x="1774098" y="1601019"/>
                  </a:lnTo>
                  <a:lnTo>
                    <a:pt x="1774098" y="1541107"/>
                  </a:lnTo>
                  <a:lnTo>
                    <a:pt x="1690888" y="1541107"/>
                  </a:lnTo>
                  <a:lnTo>
                    <a:pt x="1690888" y="1487843"/>
                  </a:lnTo>
                  <a:lnTo>
                    <a:pt x="1634300" y="1487843"/>
                  </a:lnTo>
                  <a:lnTo>
                    <a:pt x="1634300" y="1401309"/>
                  </a:lnTo>
                  <a:lnTo>
                    <a:pt x="1507817" y="1401309"/>
                  </a:lnTo>
                  <a:lnTo>
                    <a:pt x="1507817" y="1334738"/>
                  </a:lnTo>
                  <a:lnTo>
                    <a:pt x="1441247" y="1334738"/>
                  </a:lnTo>
                  <a:lnTo>
                    <a:pt x="1441247" y="1248194"/>
                  </a:lnTo>
                  <a:lnTo>
                    <a:pt x="1308106" y="1248194"/>
                  </a:lnTo>
                  <a:lnTo>
                    <a:pt x="1308106" y="1191606"/>
                  </a:lnTo>
                  <a:lnTo>
                    <a:pt x="1204922" y="1191606"/>
                  </a:lnTo>
                  <a:lnTo>
                    <a:pt x="1204922" y="1108396"/>
                  </a:lnTo>
                  <a:lnTo>
                    <a:pt x="1065124" y="1108396"/>
                  </a:lnTo>
                  <a:lnTo>
                    <a:pt x="1065124" y="978579"/>
                  </a:lnTo>
                  <a:lnTo>
                    <a:pt x="1011869" y="978579"/>
                  </a:lnTo>
                  <a:lnTo>
                    <a:pt x="1011869" y="912014"/>
                  </a:lnTo>
                  <a:lnTo>
                    <a:pt x="965273" y="912014"/>
                  </a:lnTo>
                  <a:lnTo>
                    <a:pt x="965273" y="845443"/>
                  </a:lnTo>
                  <a:lnTo>
                    <a:pt x="828801" y="845443"/>
                  </a:lnTo>
                  <a:lnTo>
                    <a:pt x="828801" y="748917"/>
                  </a:lnTo>
                  <a:lnTo>
                    <a:pt x="762231" y="748917"/>
                  </a:lnTo>
                  <a:lnTo>
                    <a:pt x="762231" y="679017"/>
                  </a:lnTo>
                  <a:lnTo>
                    <a:pt x="692331" y="679017"/>
                  </a:lnTo>
                  <a:lnTo>
                    <a:pt x="692331" y="539220"/>
                  </a:lnTo>
                  <a:lnTo>
                    <a:pt x="585819" y="539220"/>
                  </a:lnTo>
                  <a:lnTo>
                    <a:pt x="585819" y="436035"/>
                  </a:lnTo>
                  <a:lnTo>
                    <a:pt x="522577" y="436035"/>
                  </a:lnTo>
                  <a:lnTo>
                    <a:pt x="522577" y="286252"/>
                  </a:lnTo>
                  <a:lnTo>
                    <a:pt x="469321" y="286252"/>
                  </a:lnTo>
                  <a:lnTo>
                    <a:pt x="469321" y="156441"/>
                  </a:lnTo>
                  <a:lnTo>
                    <a:pt x="362808" y="156441"/>
                  </a:lnTo>
                  <a:lnTo>
                    <a:pt x="362808" y="116498"/>
                  </a:lnTo>
                  <a:lnTo>
                    <a:pt x="242982" y="116498"/>
                  </a:lnTo>
                  <a:lnTo>
                    <a:pt x="242982" y="59913"/>
                  </a:lnTo>
                  <a:lnTo>
                    <a:pt x="96526" y="59913"/>
                  </a:lnTo>
                  <a:lnTo>
                    <a:pt x="96526" y="0"/>
                  </a:lnTo>
                  <a:lnTo>
                    <a:pt x="0" y="0"/>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1" name="Freeform: Shape 380">
              <a:extLst>
                <a:ext uri="{FF2B5EF4-FFF2-40B4-BE49-F238E27FC236}">
                  <a16:creationId xmlns:a16="http://schemas.microsoft.com/office/drawing/2014/main" id="{9074C2ED-8882-4827-9A18-B86ACAFA5576}"/>
                </a:ext>
              </a:extLst>
            </p:cNvPr>
            <p:cNvSpPr/>
            <p:nvPr/>
          </p:nvSpPr>
          <p:spPr>
            <a:xfrm>
              <a:off x="68812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2" name="Freeform: Shape 381">
              <a:extLst>
                <a:ext uri="{FF2B5EF4-FFF2-40B4-BE49-F238E27FC236}">
                  <a16:creationId xmlns:a16="http://schemas.microsoft.com/office/drawing/2014/main" id="{800C3B6D-F137-4426-9F27-77AF229DB0B7}"/>
                </a:ext>
              </a:extLst>
            </p:cNvPr>
            <p:cNvSpPr/>
            <p:nvPr/>
          </p:nvSpPr>
          <p:spPr>
            <a:xfrm>
              <a:off x="69955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3" name="Freeform: Shape 382">
              <a:extLst>
                <a:ext uri="{FF2B5EF4-FFF2-40B4-BE49-F238E27FC236}">
                  <a16:creationId xmlns:a16="http://schemas.microsoft.com/office/drawing/2014/main" id="{FD8474ED-66D9-44BA-BB4B-15B0024C911C}"/>
                </a:ext>
              </a:extLst>
            </p:cNvPr>
            <p:cNvSpPr/>
            <p:nvPr/>
          </p:nvSpPr>
          <p:spPr>
            <a:xfrm>
              <a:off x="7109879" y="4606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4" name="Freeform: Shape 383">
              <a:extLst>
                <a:ext uri="{FF2B5EF4-FFF2-40B4-BE49-F238E27FC236}">
                  <a16:creationId xmlns:a16="http://schemas.microsoft.com/office/drawing/2014/main" id="{AB70D80E-D5B1-43BB-98E3-AB00CF6796B1}"/>
                </a:ext>
              </a:extLst>
            </p:cNvPr>
            <p:cNvSpPr/>
            <p:nvPr/>
          </p:nvSpPr>
          <p:spPr>
            <a:xfrm>
              <a:off x="78718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5" name="Freeform: Shape 384">
              <a:extLst>
                <a:ext uri="{FF2B5EF4-FFF2-40B4-BE49-F238E27FC236}">
                  <a16:creationId xmlns:a16="http://schemas.microsoft.com/office/drawing/2014/main" id="{8A0FBF95-C706-4C03-B300-F0438A605FDA}"/>
                </a:ext>
              </a:extLst>
            </p:cNvPr>
            <p:cNvSpPr/>
            <p:nvPr/>
          </p:nvSpPr>
          <p:spPr>
            <a:xfrm>
              <a:off x="78718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6" name="Freeform: Shape 385">
              <a:extLst>
                <a:ext uri="{FF2B5EF4-FFF2-40B4-BE49-F238E27FC236}">
                  <a16:creationId xmlns:a16="http://schemas.microsoft.com/office/drawing/2014/main" id="{04BD8DC1-E692-4407-B1A7-ECE7689CA400}"/>
                </a:ext>
              </a:extLst>
            </p:cNvPr>
            <p:cNvSpPr/>
            <p:nvPr/>
          </p:nvSpPr>
          <p:spPr>
            <a:xfrm>
              <a:off x="7948079" y="4721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7" name="Freeform: Shape 386">
              <a:extLst>
                <a:ext uri="{FF2B5EF4-FFF2-40B4-BE49-F238E27FC236}">
                  <a16:creationId xmlns:a16="http://schemas.microsoft.com/office/drawing/2014/main" id="{03F0CFC2-A3D9-481E-9274-BB34FF9CB189}"/>
                </a:ext>
              </a:extLst>
            </p:cNvPr>
            <p:cNvSpPr/>
            <p:nvPr/>
          </p:nvSpPr>
          <p:spPr>
            <a:xfrm>
              <a:off x="81385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8" name="Freeform: Shape 387">
              <a:extLst>
                <a:ext uri="{FF2B5EF4-FFF2-40B4-BE49-F238E27FC236}">
                  <a16:creationId xmlns:a16="http://schemas.microsoft.com/office/drawing/2014/main" id="{F0AB78A4-D7A1-4571-A143-0550241773EB}"/>
                </a:ext>
              </a:extLst>
            </p:cNvPr>
            <p:cNvSpPr/>
            <p:nvPr/>
          </p:nvSpPr>
          <p:spPr>
            <a:xfrm>
              <a:off x="83671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89" name="Freeform: Shape 388">
              <a:extLst>
                <a:ext uri="{FF2B5EF4-FFF2-40B4-BE49-F238E27FC236}">
                  <a16:creationId xmlns:a16="http://schemas.microsoft.com/office/drawing/2014/main" id="{80EE075B-1A30-4487-8005-DD7BC5DE1F91}"/>
                </a:ext>
              </a:extLst>
            </p:cNvPr>
            <p:cNvSpPr/>
            <p:nvPr/>
          </p:nvSpPr>
          <p:spPr>
            <a:xfrm>
              <a:off x="853862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0" name="Freeform: Shape 389">
              <a:extLst>
                <a:ext uri="{FF2B5EF4-FFF2-40B4-BE49-F238E27FC236}">
                  <a16:creationId xmlns:a16="http://schemas.microsoft.com/office/drawing/2014/main" id="{735BBEA0-A956-4003-AB5D-2C39791220C7}"/>
                </a:ext>
              </a:extLst>
            </p:cNvPr>
            <p:cNvSpPr/>
            <p:nvPr/>
          </p:nvSpPr>
          <p:spPr>
            <a:xfrm>
              <a:off x="85957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1" name="Freeform: Shape 390">
              <a:extLst>
                <a:ext uri="{FF2B5EF4-FFF2-40B4-BE49-F238E27FC236}">
                  <a16:creationId xmlns:a16="http://schemas.microsoft.com/office/drawing/2014/main" id="{7A8BD62B-8FAB-4EA6-A203-9FA4472868A4}"/>
                </a:ext>
              </a:extLst>
            </p:cNvPr>
            <p:cNvSpPr/>
            <p:nvPr/>
          </p:nvSpPr>
          <p:spPr>
            <a:xfrm>
              <a:off x="87100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2" name="Freeform: Shape 391">
              <a:extLst>
                <a:ext uri="{FF2B5EF4-FFF2-40B4-BE49-F238E27FC236}">
                  <a16:creationId xmlns:a16="http://schemas.microsoft.com/office/drawing/2014/main" id="{D709A07D-5F92-4BB0-BF52-4C9FA1AEA69F}"/>
                </a:ext>
              </a:extLst>
            </p:cNvPr>
            <p:cNvSpPr/>
            <p:nvPr/>
          </p:nvSpPr>
          <p:spPr>
            <a:xfrm>
              <a:off x="880532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sp>
          <p:nvSpPr>
            <p:cNvPr id="393" name="Freeform: Shape 392">
              <a:extLst>
                <a:ext uri="{FF2B5EF4-FFF2-40B4-BE49-F238E27FC236}">
                  <a16:creationId xmlns:a16="http://schemas.microsoft.com/office/drawing/2014/main" id="{5080B7A5-CBEC-4883-B086-F1209296DA78}"/>
                </a:ext>
              </a:extLst>
            </p:cNvPr>
            <p:cNvSpPr/>
            <p:nvPr/>
          </p:nvSpPr>
          <p:spPr>
            <a:xfrm>
              <a:off x="8976778" y="4778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ysDot"/>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solidFill>
                  <a:schemeClr val="accent1"/>
                </a:solidFill>
              </a:endParaRPr>
            </a:p>
          </p:txBody>
        </p:sp>
      </p:grpSp>
      <p:sp>
        <p:nvSpPr>
          <p:cNvPr id="227" name="TextBox 226">
            <a:extLst>
              <a:ext uri="{FF2B5EF4-FFF2-40B4-BE49-F238E27FC236}">
                <a16:creationId xmlns:a16="http://schemas.microsoft.com/office/drawing/2014/main" id="{06F7B373-24AF-4C1F-96CD-B968A719C921}"/>
              </a:ext>
            </a:extLst>
          </p:cNvPr>
          <p:cNvSpPr txBox="1"/>
          <p:nvPr/>
        </p:nvSpPr>
        <p:spPr>
          <a:xfrm>
            <a:off x="3569317" y="1521389"/>
            <a:ext cx="5708614" cy="338554"/>
          </a:xfrm>
          <a:prstGeom prst="rect">
            <a:avLst/>
          </a:prstGeom>
          <a:noFill/>
        </p:spPr>
        <p:txBody>
          <a:bodyPr wrap="none" rtlCol="0">
            <a:spAutoFit/>
          </a:bodyPr>
          <a:lstStyle/>
          <a:p>
            <a:pPr algn="ctr"/>
            <a:r>
              <a:rPr lang="en-US" sz="1600" b="1" dirty="0">
                <a:solidFill>
                  <a:srgbClr val="363636"/>
                </a:solidFill>
              </a:rPr>
              <a:t>Overall survival by 4-gene inflammatory signature </a:t>
            </a:r>
            <a:r>
              <a:rPr lang="en-US" sz="1600" b="1" dirty="0" err="1">
                <a:solidFill>
                  <a:srgbClr val="363636"/>
                </a:solidFill>
              </a:rPr>
              <a:t>score</a:t>
            </a:r>
            <a:r>
              <a:rPr lang="en-US" sz="1600" b="1" baseline="30000" dirty="0" err="1">
                <a:solidFill>
                  <a:srgbClr val="363636"/>
                </a:solidFill>
              </a:rPr>
              <a:t>a</a:t>
            </a:r>
            <a:endParaRPr lang="en-GB" sz="1600" b="1" dirty="0">
              <a:solidFill>
                <a:srgbClr val="363636"/>
              </a:solidFill>
            </a:endParaRPr>
          </a:p>
        </p:txBody>
      </p:sp>
      <p:sp>
        <p:nvSpPr>
          <p:cNvPr id="228" name="Text Placeholder 3"/>
          <p:cNvSpPr>
            <a:spLocks noGrp="1"/>
          </p:cNvSpPr>
          <p:nvPr>
            <p:ph type="body" sz="quarter" idx="10"/>
          </p:nvPr>
        </p:nvSpPr>
        <p:spPr>
          <a:xfrm>
            <a:off x="304800" y="6233974"/>
            <a:ext cx="5507567" cy="487363"/>
          </a:xfrm>
        </p:spPr>
        <p:txBody>
          <a:bodyPr/>
          <a:lstStyle/>
          <a:p>
            <a:r>
              <a:rPr lang="en-US" baseline="30000" dirty="0" err="1"/>
              <a:t>a</a:t>
            </a:r>
            <a:r>
              <a:rPr lang="en-US" dirty="0" err="1"/>
              <a:t>Including</a:t>
            </a:r>
            <a:r>
              <a:rPr lang="en-US" dirty="0"/>
              <a:t> CD8A, STAT1, LAG3, CD274 (PD-L1) genes</a:t>
            </a:r>
            <a:endParaRPr lang="en-US" baseline="30000" dirty="0"/>
          </a:p>
        </p:txBody>
      </p:sp>
    </p:spTree>
    <p:extLst>
      <p:ext uri="{BB962C8B-B14F-4D97-AF65-F5344CB8AC3E}">
        <p14:creationId xmlns:p14="http://schemas.microsoft.com/office/powerpoint/2010/main" val="3376111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graphicFrame>
        <p:nvGraphicFramePr>
          <p:cNvPr id="6" name="Table 5"/>
          <p:cNvGraphicFramePr>
            <a:graphicFrameLocks noGrp="1"/>
          </p:cNvGraphicFramePr>
          <p:nvPr>
            <p:extLst>
              <p:ext uri="{D42A27DB-BD31-4B8C-83A1-F6EECF244321}">
                <p14:modId xmlns:p14="http://schemas.microsoft.com/office/powerpoint/2010/main" val="595059420"/>
              </p:ext>
            </p:extLst>
          </p:nvPr>
        </p:nvGraphicFramePr>
        <p:xfrm>
          <a:off x="1281468" y="1868113"/>
          <a:ext cx="9629064" cy="3400388"/>
        </p:xfrm>
        <a:graphic>
          <a:graphicData uri="http://schemas.openxmlformats.org/drawingml/2006/table">
            <a:tbl>
              <a:tblPr firstRow="1" bandRow="1">
                <a:tableStyleId>{69012ECD-51FC-41F1-AA8D-1B2483CD663E}</a:tableStyleId>
              </a:tblPr>
              <a:tblGrid>
                <a:gridCol w="5010735">
                  <a:extLst>
                    <a:ext uri="{9D8B030D-6E8A-4147-A177-3AD203B41FA5}">
                      <a16:colId xmlns:a16="http://schemas.microsoft.com/office/drawing/2014/main" val="1739847550"/>
                    </a:ext>
                  </a:extLst>
                </a:gridCol>
                <a:gridCol w="1539443">
                  <a:extLst>
                    <a:ext uri="{9D8B030D-6E8A-4147-A177-3AD203B41FA5}">
                      <a16:colId xmlns:a16="http://schemas.microsoft.com/office/drawing/2014/main" val="3008531950"/>
                    </a:ext>
                  </a:extLst>
                </a:gridCol>
                <a:gridCol w="1539443">
                  <a:extLst>
                    <a:ext uri="{9D8B030D-6E8A-4147-A177-3AD203B41FA5}">
                      <a16:colId xmlns:a16="http://schemas.microsoft.com/office/drawing/2014/main" val="2420273861"/>
                    </a:ext>
                  </a:extLst>
                </a:gridCol>
                <a:gridCol w="1539443">
                  <a:extLst>
                    <a:ext uri="{9D8B030D-6E8A-4147-A177-3AD203B41FA5}">
                      <a16:colId xmlns:a16="http://schemas.microsoft.com/office/drawing/2014/main" val="1104866579"/>
                    </a:ext>
                  </a:extLst>
                </a:gridCol>
              </a:tblGrid>
              <a:tr h="293165">
                <a:tc>
                  <a:txBody>
                    <a:bodyPr/>
                    <a:lstStyle/>
                    <a:p>
                      <a:pPr algn="l"/>
                      <a:endParaRPr lang="en-US" sz="1600" dirty="0">
                        <a:solidFill>
                          <a:schemeClr val="tx2"/>
                        </a:solidFill>
                      </a:endParaRPr>
                    </a:p>
                  </a:txBody>
                  <a:tcPr anchor="b"/>
                </a:tc>
                <a:tc gridSpan="2">
                  <a:txBody>
                    <a:bodyPr/>
                    <a:lstStyle/>
                    <a:p>
                      <a:pPr algn="ctr"/>
                      <a:r>
                        <a:rPr lang="en-US" sz="1600" dirty="0">
                          <a:solidFill>
                            <a:schemeClr val="tx2"/>
                          </a:solidFill>
                        </a:rPr>
                        <a:t>mOS, months</a:t>
                      </a:r>
                    </a:p>
                  </a:txBody>
                  <a:tcPr anchor="ctr"/>
                </a:tc>
                <a:tc hMerge="1">
                  <a:txBody>
                    <a:bodyPr/>
                    <a:lstStyle/>
                    <a:p>
                      <a:pPr algn="ctr"/>
                      <a:endParaRPr lang="en-US" sz="1200" dirty="0">
                        <a:solidFill>
                          <a:schemeClr val="tx2"/>
                        </a:solidFill>
                      </a:endParaRPr>
                    </a:p>
                  </a:txBody>
                  <a:tcPr anchor="ctr"/>
                </a:tc>
                <a:tc rowSpan="2">
                  <a:txBody>
                    <a:bodyPr/>
                    <a:lstStyle/>
                    <a:p>
                      <a:pPr algn="ctr"/>
                      <a:r>
                        <a:rPr lang="en-US" sz="1600" dirty="0" err="1">
                          <a:solidFill>
                            <a:schemeClr val="tx2"/>
                          </a:solidFill>
                        </a:rPr>
                        <a:t>Unstratified</a:t>
                      </a:r>
                      <a:r>
                        <a:rPr lang="en-US" sz="1600" dirty="0">
                          <a:solidFill>
                            <a:schemeClr val="tx2"/>
                          </a:solidFill>
                        </a:rPr>
                        <a:t> HR</a:t>
                      </a:r>
                    </a:p>
                  </a:txBody>
                  <a:tcPr anchor="b">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8980697"/>
                  </a:ext>
                </a:extLst>
              </a:tr>
              <a:tr h="382868">
                <a:tc>
                  <a:txBody>
                    <a:bodyPr/>
                    <a:lstStyle/>
                    <a:p>
                      <a:pPr algn="l"/>
                      <a:r>
                        <a:rPr lang="en-US" sz="1600" b="1" dirty="0">
                          <a:solidFill>
                            <a:schemeClr val="tx2"/>
                          </a:solidFill>
                        </a:rPr>
                        <a:t>Subgroup</a:t>
                      </a:r>
                    </a:p>
                  </a:txBody>
                  <a:tcPr anchor="b">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600" b="1" dirty="0">
                          <a:solidFill>
                            <a:schemeClr val="tx2"/>
                          </a:solidFill>
                        </a:rPr>
                        <a:t>NIVO + IPI</a:t>
                      </a:r>
                    </a:p>
                  </a:txBody>
                  <a:tcPr anchor="ct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600" b="1" dirty="0">
                          <a:solidFill>
                            <a:schemeClr val="tx2"/>
                          </a:solidFill>
                        </a:rPr>
                        <a:t>Chemo</a:t>
                      </a:r>
                    </a:p>
                  </a:txBody>
                  <a:tcPr anchor="ctr">
                    <a:lnB w="12700" cap="flat" cmpd="sng" algn="ctr">
                      <a:solidFill>
                        <a:schemeClr val="accent1"/>
                      </a:solidFill>
                      <a:prstDash val="solid"/>
                      <a:round/>
                      <a:headEnd type="none" w="med" len="med"/>
                      <a:tailEnd type="none" w="med" len="med"/>
                    </a:lnB>
                    <a:solidFill>
                      <a:schemeClr val="accent1"/>
                    </a:solidFill>
                  </a:tcPr>
                </a:tc>
                <a:tc vMerge="1">
                  <a:txBody>
                    <a:bodyPr/>
                    <a:lstStyle/>
                    <a:p>
                      <a:pPr algn="ctr"/>
                      <a:endParaRPr lang="en-US" sz="1200" b="1" dirty="0">
                        <a:solidFill>
                          <a:schemeClr val="tx2"/>
                        </a:solidFill>
                      </a:endParaRPr>
                    </a:p>
                  </a:txBody>
                  <a:tcPr anchor="ctr">
                    <a:solidFill>
                      <a:schemeClr val="accent1"/>
                    </a:solidFill>
                  </a:tcPr>
                </a:tc>
                <a:extLst>
                  <a:ext uri="{0D108BD9-81ED-4DB2-BD59-A6C34878D82A}">
                    <a16:rowId xmlns:a16="http://schemas.microsoft.com/office/drawing/2014/main" val="859946291"/>
                  </a:ext>
                </a:extLst>
              </a:tr>
              <a:tr h="281724">
                <a:tc>
                  <a:txBody>
                    <a:bodyPr/>
                    <a:lstStyle/>
                    <a:p>
                      <a:r>
                        <a:rPr lang="en-US" sz="1600" b="1" dirty="0"/>
                        <a:t>Tissue TMB tertile</a:t>
                      </a:r>
                    </a:p>
                  </a:txBody>
                  <a:tcPr>
                    <a:lnT w="12700" cap="flat" cmpd="sng" algn="ctr">
                      <a:solidFill>
                        <a:schemeClr val="accent1"/>
                      </a:solidFill>
                      <a:prstDash val="solid"/>
                      <a:round/>
                      <a:headEnd type="none" w="med" len="med"/>
                      <a:tailEnd type="none" w="med" len="med"/>
                    </a:lnT>
                  </a:tcPr>
                </a:tc>
                <a:tc>
                  <a:txBody>
                    <a:bodyPr/>
                    <a:lstStyle/>
                    <a:p>
                      <a:pPr algn="ctr"/>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tc>
                  <a:txBody>
                    <a:bodyPr/>
                    <a:lstStyle/>
                    <a:p>
                      <a:pPr algn="ctr"/>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tc>
                  <a:txBody>
                    <a:bodyPr/>
                    <a:lstStyle/>
                    <a:p>
                      <a:pPr algn="ctr"/>
                      <a:endParaRPr lang="en-US" sz="1600" kern="1200" dirty="0">
                        <a:solidFill>
                          <a:schemeClr val="tx1"/>
                        </a:solidFill>
                        <a:latin typeface="+mn-lt"/>
                        <a:ea typeface="+mn-ea"/>
                        <a:cs typeface="+mn-cs"/>
                      </a:endParaRP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085835808"/>
                  </a:ext>
                </a:extLst>
              </a:tr>
              <a:tr h="281724">
                <a:tc>
                  <a:txBody>
                    <a:bodyPr/>
                    <a:lstStyle/>
                    <a:p>
                      <a:r>
                        <a:rPr lang="en-US" sz="1600" dirty="0"/>
                        <a:t>Low</a:t>
                      </a:r>
                      <a:r>
                        <a:rPr lang="en-US" sz="1600" baseline="0" dirty="0"/>
                        <a:t> (n=103)</a:t>
                      </a:r>
                    </a:p>
                  </a:txBody>
                  <a:tcPr marL="180000"/>
                </a:tc>
                <a:tc>
                  <a:txBody>
                    <a:bodyPr/>
                    <a:lstStyle/>
                    <a:p>
                      <a:pPr algn="ctr"/>
                      <a:r>
                        <a:rPr lang="en-US" sz="1600" kern="1200" dirty="0">
                          <a:solidFill>
                            <a:schemeClr val="tx1"/>
                          </a:solidFill>
                          <a:latin typeface="+mn-lt"/>
                          <a:ea typeface="+mn-ea"/>
                          <a:cs typeface="+mn-cs"/>
                        </a:rPr>
                        <a:t>19.3</a:t>
                      </a:r>
                    </a:p>
                  </a:txBody>
                  <a:tcPr anchor="ctr"/>
                </a:tc>
                <a:tc>
                  <a:txBody>
                    <a:bodyPr/>
                    <a:lstStyle/>
                    <a:p>
                      <a:pPr algn="ctr"/>
                      <a:r>
                        <a:rPr lang="en-US" sz="1600" kern="1200" dirty="0">
                          <a:solidFill>
                            <a:schemeClr val="tx1"/>
                          </a:solidFill>
                          <a:latin typeface="+mn-lt"/>
                          <a:ea typeface="+mn-ea"/>
                          <a:cs typeface="+mn-cs"/>
                        </a:rPr>
                        <a:t>18.0</a:t>
                      </a:r>
                    </a:p>
                  </a:txBody>
                  <a:tcPr anchor="ctr"/>
                </a:tc>
                <a:tc>
                  <a:txBody>
                    <a:bodyPr/>
                    <a:lstStyle/>
                    <a:p>
                      <a:pPr algn="ctr"/>
                      <a:r>
                        <a:rPr lang="en-US" sz="1600" kern="1200" dirty="0">
                          <a:solidFill>
                            <a:schemeClr val="tx1"/>
                          </a:solidFill>
                          <a:latin typeface="+mn-lt"/>
                          <a:ea typeface="+mn-ea"/>
                          <a:cs typeface="+mn-cs"/>
                        </a:rPr>
                        <a:t>0.74</a:t>
                      </a:r>
                    </a:p>
                  </a:txBody>
                  <a:tcPr anchor="ctr"/>
                </a:tc>
                <a:extLst>
                  <a:ext uri="{0D108BD9-81ED-4DB2-BD59-A6C34878D82A}">
                    <a16:rowId xmlns:a16="http://schemas.microsoft.com/office/drawing/2014/main" val="2544132663"/>
                  </a:ext>
                </a:extLst>
              </a:tr>
              <a:tr h="281724">
                <a:tc>
                  <a:txBody>
                    <a:bodyPr/>
                    <a:lstStyle/>
                    <a:p>
                      <a:r>
                        <a:rPr lang="en-US" sz="1600" dirty="0"/>
                        <a:t>Intermediate</a:t>
                      </a:r>
                      <a:r>
                        <a:rPr lang="en-US" sz="1600" baseline="0" dirty="0"/>
                        <a:t> (n=97)</a:t>
                      </a:r>
                      <a:endParaRPr lang="en-US" sz="1600" dirty="0"/>
                    </a:p>
                  </a:txBody>
                  <a:tcPr marL="180000"/>
                </a:tc>
                <a:tc>
                  <a:txBody>
                    <a:bodyPr/>
                    <a:lstStyle/>
                    <a:p>
                      <a:pPr algn="ctr"/>
                      <a:r>
                        <a:rPr lang="en-US" sz="1600" kern="1200" dirty="0">
                          <a:solidFill>
                            <a:schemeClr val="tx1"/>
                          </a:solidFill>
                          <a:latin typeface="+mn-lt"/>
                          <a:ea typeface="+mn-ea"/>
                          <a:cs typeface="+mn-cs"/>
                        </a:rPr>
                        <a:t>17.9</a:t>
                      </a:r>
                    </a:p>
                  </a:txBody>
                  <a:tcPr anchor="ctr"/>
                </a:tc>
                <a:tc>
                  <a:txBody>
                    <a:bodyPr/>
                    <a:lstStyle/>
                    <a:p>
                      <a:pPr algn="ctr"/>
                      <a:r>
                        <a:rPr lang="en-US" sz="1600" kern="1200" dirty="0">
                          <a:solidFill>
                            <a:schemeClr val="tx1"/>
                          </a:solidFill>
                          <a:latin typeface="+mn-lt"/>
                          <a:ea typeface="+mn-ea"/>
                          <a:cs typeface="+mn-cs"/>
                        </a:rPr>
                        <a:t>9.9</a:t>
                      </a:r>
                    </a:p>
                  </a:txBody>
                  <a:tcPr anchor="ctr"/>
                </a:tc>
                <a:tc>
                  <a:txBody>
                    <a:bodyPr/>
                    <a:lstStyle/>
                    <a:p>
                      <a:pPr algn="ctr"/>
                      <a:r>
                        <a:rPr lang="en-US" sz="1600" kern="1200" dirty="0">
                          <a:solidFill>
                            <a:schemeClr val="tx1"/>
                          </a:solidFill>
                          <a:latin typeface="+mn-lt"/>
                          <a:ea typeface="+mn-ea"/>
                          <a:cs typeface="+mn-cs"/>
                        </a:rPr>
                        <a:t>0.48</a:t>
                      </a:r>
                    </a:p>
                  </a:txBody>
                  <a:tcPr anchor="ctr"/>
                </a:tc>
                <a:extLst>
                  <a:ext uri="{0D108BD9-81ED-4DB2-BD59-A6C34878D82A}">
                    <a16:rowId xmlns:a16="http://schemas.microsoft.com/office/drawing/2014/main" val="3040010548"/>
                  </a:ext>
                </a:extLst>
              </a:tr>
              <a:tr h="281724">
                <a:tc>
                  <a:txBody>
                    <a:bodyPr/>
                    <a:lstStyle/>
                    <a:p>
                      <a:r>
                        <a:rPr lang="en-US" sz="1600" dirty="0"/>
                        <a:t>High</a:t>
                      </a:r>
                      <a:r>
                        <a:rPr lang="en-US" sz="1600" baseline="0" dirty="0"/>
                        <a:t> (n=95)</a:t>
                      </a:r>
                      <a:endParaRPr lang="en-US" sz="1600" dirty="0"/>
                    </a:p>
                  </a:txBody>
                  <a:tcPr marL="180000"/>
                </a:tc>
                <a:tc>
                  <a:txBody>
                    <a:bodyPr/>
                    <a:lstStyle/>
                    <a:p>
                      <a:pPr algn="ctr"/>
                      <a:r>
                        <a:rPr lang="en-US" sz="1600" kern="1200" dirty="0">
                          <a:solidFill>
                            <a:schemeClr val="tx1"/>
                          </a:solidFill>
                          <a:latin typeface="+mn-lt"/>
                          <a:ea typeface="+mn-ea"/>
                          <a:cs typeface="+mn-cs"/>
                        </a:rPr>
                        <a:t>17.1</a:t>
                      </a:r>
                    </a:p>
                  </a:txBody>
                  <a:tcPr anchor="ctr"/>
                </a:tc>
                <a:tc>
                  <a:txBody>
                    <a:bodyPr/>
                    <a:lstStyle/>
                    <a:p>
                      <a:pPr algn="ctr"/>
                      <a:r>
                        <a:rPr lang="en-US" sz="1600" kern="1200" dirty="0">
                          <a:solidFill>
                            <a:schemeClr val="tx1"/>
                          </a:solidFill>
                          <a:latin typeface="+mn-lt"/>
                          <a:ea typeface="+mn-ea"/>
                          <a:cs typeface="+mn-cs"/>
                        </a:rPr>
                        <a:t>14.1</a:t>
                      </a:r>
                    </a:p>
                  </a:txBody>
                  <a:tcPr anchor="ctr"/>
                </a:tc>
                <a:tc>
                  <a:txBody>
                    <a:bodyPr/>
                    <a:lstStyle/>
                    <a:p>
                      <a:pPr algn="ctr"/>
                      <a:r>
                        <a:rPr lang="en-US" sz="1600" kern="1200" dirty="0">
                          <a:solidFill>
                            <a:schemeClr val="tx1"/>
                          </a:solidFill>
                          <a:latin typeface="+mn-lt"/>
                          <a:ea typeface="+mn-ea"/>
                          <a:cs typeface="+mn-cs"/>
                        </a:rPr>
                        <a:t>0.70</a:t>
                      </a:r>
                    </a:p>
                  </a:txBody>
                  <a:tcPr anchor="ctr"/>
                </a:tc>
                <a:extLst>
                  <a:ext uri="{0D108BD9-81ED-4DB2-BD59-A6C34878D82A}">
                    <a16:rowId xmlns:a16="http://schemas.microsoft.com/office/drawing/2014/main" val="3332965596"/>
                  </a:ext>
                </a:extLst>
              </a:tr>
              <a:tr h="281724">
                <a:tc>
                  <a:txBody>
                    <a:bodyPr/>
                    <a:lstStyle/>
                    <a:p>
                      <a:r>
                        <a:rPr lang="en-US" sz="1600" b="1" dirty="0"/>
                        <a:t>LIPI score</a:t>
                      </a:r>
                    </a:p>
                  </a:txBody>
                  <a:tcPr/>
                </a:tc>
                <a:tc>
                  <a:txBody>
                    <a:bodyPr/>
                    <a:lstStyle/>
                    <a:p>
                      <a:pPr algn="ctr"/>
                      <a:endParaRPr lang="en-US" sz="1600" kern="1200" dirty="0">
                        <a:solidFill>
                          <a:schemeClr val="tx1"/>
                        </a:solidFill>
                        <a:latin typeface="+mn-lt"/>
                        <a:ea typeface="+mn-ea"/>
                        <a:cs typeface="+mn-cs"/>
                      </a:endParaRPr>
                    </a:p>
                  </a:txBody>
                  <a:tcPr anchor="ctr"/>
                </a:tc>
                <a:tc>
                  <a:txBody>
                    <a:bodyPr/>
                    <a:lstStyle/>
                    <a:p>
                      <a:pPr algn="ctr"/>
                      <a:endParaRPr lang="en-US" sz="1600" kern="1200" dirty="0">
                        <a:solidFill>
                          <a:schemeClr val="tx1"/>
                        </a:solidFill>
                        <a:latin typeface="+mn-lt"/>
                        <a:ea typeface="+mn-ea"/>
                        <a:cs typeface="+mn-cs"/>
                      </a:endParaRPr>
                    </a:p>
                  </a:txBody>
                  <a:tcPr anchor="ctr"/>
                </a:tc>
                <a:tc>
                  <a:txBody>
                    <a:bodyPr/>
                    <a:lstStyle/>
                    <a:p>
                      <a:pPr algn="ct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964040994"/>
                  </a:ext>
                </a:extLst>
              </a:tr>
              <a:tr h="281724">
                <a:tc>
                  <a:txBody>
                    <a:bodyPr/>
                    <a:lstStyle/>
                    <a:p>
                      <a:r>
                        <a:rPr lang="en-US" sz="1600" dirty="0"/>
                        <a:t>Good (n=293)</a:t>
                      </a:r>
                    </a:p>
                  </a:txBody>
                  <a:tcPr marL="180000"/>
                </a:tc>
                <a:tc>
                  <a:txBody>
                    <a:bodyPr/>
                    <a:lstStyle/>
                    <a:p>
                      <a:pPr algn="ctr"/>
                      <a:r>
                        <a:rPr lang="en-US" sz="1600" kern="1200" dirty="0">
                          <a:solidFill>
                            <a:schemeClr val="tx1"/>
                          </a:solidFill>
                          <a:latin typeface="+mn-lt"/>
                          <a:ea typeface="+mn-ea"/>
                          <a:cs typeface="+mn-cs"/>
                        </a:rPr>
                        <a:t>21.6</a:t>
                      </a:r>
                    </a:p>
                  </a:txBody>
                  <a:tcPr anchor="ctr"/>
                </a:tc>
                <a:tc>
                  <a:txBody>
                    <a:bodyPr/>
                    <a:lstStyle/>
                    <a:p>
                      <a:pPr algn="ctr"/>
                      <a:r>
                        <a:rPr lang="en-US" sz="1600" kern="1200" dirty="0">
                          <a:solidFill>
                            <a:schemeClr val="tx1"/>
                          </a:solidFill>
                          <a:latin typeface="+mn-lt"/>
                          <a:ea typeface="+mn-ea"/>
                          <a:cs typeface="+mn-cs"/>
                        </a:rPr>
                        <a:t>16.3</a:t>
                      </a:r>
                    </a:p>
                  </a:txBody>
                  <a:tcPr anchor="ctr"/>
                </a:tc>
                <a:tc>
                  <a:txBody>
                    <a:bodyPr/>
                    <a:lstStyle/>
                    <a:p>
                      <a:pPr algn="ctr"/>
                      <a:r>
                        <a:rPr lang="en-US" sz="1600" kern="1200" dirty="0">
                          <a:solidFill>
                            <a:schemeClr val="tx1"/>
                          </a:solidFill>
                          <a:latin typeface="+mn-lt"/>
                          <a:ea typeface="+mn-ea"/>
                          <a:cs typeface="+mn-cs"/>
                        </a:rPr>
                        <a:t>0.78</a:t>
                      </a:r>
                    </a:p>
                  </a:txBody>
                  <a:tcPr anchor="ctr"/>
                </a:tc>
                <a:extLst>
                  <a:ext uri="{0D108BD9-81ED-4DB2-BD59-A6C34878D82A}">
                    <a16:rowId xmlns:a16="http://schemas.microsoft.com/office/drawing/2014/main" val="2656345987"/>
                  </a:ext>
                </a:extLst>
              </a:tr>
              <a:tr h="281724">
                <a:tc>
                  <a:txBody>
                    <a:bodyPr/>
                    <a:lstStyle/>
                    <a:p>
                      <a:r>
                        <a:rPr lang="en-US" sz="1600" dirty="0"/>
                        <a:t>Intermediate</a:t>
                      </a:r>
                      <a:r>
                        <a:rPr lang="en-US" sz="1600" baseline="30000" dirty="0"/>
                        <a:t> </a:t>
                      </a:r>
                      <a:r>
                        <a:rPr lang="en-US" sz="1600" baseline="0" dirty="0"/>
                        <a:t>(n=233)</a:t>
                      </a:r>
                      <a:endParaRPr lang="en-US" sz="1600" dirty="0"/>
                    </a:p>
                  </a:txBody>
                  <a:tcPr marL="180000"/>
                </a:tc>
                <a:tc>
                  <a:txBody>
                    <a:bodyPr/>
                    <a:lstStyle/>
                    <a:p>
                      <a:pPr algn="ctr"/>
                      <a:r>
                        <a:rPr lang="en-US" sz="1600" kern="1200" dirty="0">
                          <a:solidFill>
                            <a:schemeClr val="tx1"/>
                          </a:solidFill>
                          <a:latin typeface="+mn-lt"/>
                          <a:ea typeface="+mn-ea"/>
                          <a:cs typeface="+mn-cs"/>
                        </a:rPr>
                        <a:t>17.1</a:t>
                      </a:r>
                    </a:p>
                  </a:txBody>
                  <a:tcPr anchor="ctr"/>
                </a:tc>
                <a:tc>
                  <a:txBody>
                    <a:bodyPr/>
                    <a:lstStyle/>
                    <a:p>
                      <a:pPr algn="ctr"/>
                      <a:r>
                        <a:rPr lang="en-US" sz="1600" kern="1200" dirty="0">
                          <a:solidFill>
                            <a:schemeClr val="tx1"/>
                          </a:solidFill>
                          <a:latin typeface="+mn-lt"/>
                          <a:ea typeface="+mn-ea"/>
                          <a:cs typeface="+mn-cs"/>
                        </a:rPr>
                        <a:t>14.1</a:t>
                      </a:r>
                    </a:p>
                  </a:txBody>
                  <a:tcPr anchor="ctr"/>
                </a:tc>
                <a:tc>
                  <a:txBody>
                    <a:bodyPr/>
                    <a:lstStyle/>
                    <a:p>
                      <a:pPr algn="ctr"/>
                      <a:r>
                        <a:rPr lang="en-US" sz="1600" kern="1200" dirty="0">
                          <a:solidFill>
                            <a:schemeClr val="tx1"/>
                          </a:solidFill>
                          <a:latin typeface="+mn-lt"/>
                          <a:ea typeface="+mn-ea"/>
                          <a:cs typeface="+mn-cs"/>
                        </a:rPr>
                        <a:t>0.76</a:t>
                      </a:r>
                    </a:p>
                  </a:txBody>
                  <a:tcPr anchor="ctr"/>
                </a:tc>
                <a:extLst>
                  <a:ext uri="{0D108BD9-81ED-4DB2-BD59-A6C34878D82A}">
                    <a16:rowId xmlns:a16="http://schemas.microsoft.com/office/drawing/2014/main" val="1657435170"/>
                  </a:ext>
                </a:extLst>
              </a:tr>
              <a:tr h="281724">
                <a:tc>
                  <a:txBody>
                    <a:bodyPr/>
                    <a:lstStyle/>
                    <a:p>
                      <a:r>
                        <a:rPr lang="en-US" sz="1600" dirty="0"/>
                        <a:t>Poor</a:t>
                      </a:r>
                      <a:r>
                        <a:rPr lang="en-US" sz="1600" baseline="0" dirty="0"/>
                        <a:t> (n=47)</a:t>
                      </a:r>
                    </a:p>
                  </a:txBody>
                  <a:tcPr marL="180000"/>
                </a:tc>
                <a:tc>
                  <a:txBody>
                    <a:bodyPr/>
                    <a:lstStyle/>
                    <a:p>
                      <a:pPr algn="ctr"/>
                      <a:r>
                        <a:rPr lang="en-US" sz="1600" kern="1200" dirty="0">
                          <a:solidFill>
                            <a:schemeClr val="tx1"/>
                          </a:solidFill>
                          <a:latin typeface="+mn-lt"/>
                          <a:ea typeface="+mn-ea"/>
                          <a:cs typeface="+mn-cs"/>
                        </a:rPr>
                        <a:t>6.1</a:t>
                      </a:r>
                    </a:p>
                  </a:txBody>
                  <a:tcPr anchor="ctr"/>
                </a:tc>
                <a:tc>
                  <a:txBody>
                    <a:bodyPr/>
                    <a:lstStyle/>
                    <a:p>
                      <a:pPr algn="ctr"/>
                      <a:r>
                        <a:rPr lang="en-US" sz="1600" kern="1200" dirty="0">
                          <a:solidFill>
                            <a:schemeClr val="tx1"/>
                          </a:solidFill>
                          <a:latin typeface="+mn-lt"/>
                          <a:ea typeface="+mn-ea"/>
                          <a:cs typeface="+mn-cs"/>
                        </a:rPr>
                        <a:t>6.0</a:t>
                      </a:r>
                    </a:p>
                  </a:txBody>
                  <a:tcPr anchor="ctr"/>
                </a:tc>
                <a:tc>
                  <a:txBody>
                    <a:bodyPr/>
                    <a:lstStyle/>
                    <a:p>
                      <a:pPr algn="ctr"/>
                      <a:r>
                        <a:rPr lang="en-US" sz="1600" kern="1200" dirty="0">
                          <a:solidFill>
                            <a:schemeClr val="tx1"/>
                          </a:solidFill>
                          <a:latin typeface="+mn-lt"/>
                          <a:ea typeface="+mn-ea"/>
                          <a:cs typeface="+mn-cs"/>
                        </a:rPr>
                        <a:t>0.83</a:t>
                      </a:r>
                    </a:p>
                  </a:txBody>
                  <a:tcPr anchor="ctr"/>
                </a:tc>
                <a:extLst>
                  <a:ext uri="{0D108BD9-81ED-4DB2-BD59-A6C34878D82A}">
                    <a16:rowId xmlns:a16="http://schemas.microsoft.com/office/drawing/2014/main" val="4111720317"/>
                  </a:ext>
                </a:extLst>
              </a:tr>
            </a:tbl>
          </a:graphicData>
        </a:graphic>
      </p:graphicFrame>
    </p:spTree>
    <p:extLst>
      <p:ext uri="{BB962C8B-B14F-4D97-AF65-F5344CB8AC3E}">
        <p14:creationId xmlns:p14="http://schemas.microsoft.com/office/powerpoint/2010/main" val="1999375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LBA65: </a:t>
            </a:r>
            <a:r>
              <a:rPr lang="en-GB" dirty="0"/>
              <a:t>First-line nivolumab (NIVO) plus ipilimumab (IPI) vs chemotherapy (chemo) in patients (pts) with unresectable malignant pleural mesothelioma (MPM): 3-year update from CheckMate 743 </a:t>
            </a:r>
            <a:r>
              <a:rPr lang="en-US" dirty="0"/>
              <a:t>– Peters S, et al</a:t>
            </a:r>
          </a:p>
        </p:txBody>
      </p:sp>
      <p:sp>
        <p:nvSpPr>
          <p:cNvPr id="3" name="Content Placeholder 2"/>
          <p:cNvSpPr>
            <a:spLocks noGrp="1"/>
          </p:cNvSpPr>
          <p:nvPr>
            <p:ph idx="1"/>
          </p:nvPr>
        </p:nvSpPr>
        <p:spPr>
          <a:xfrm>
            <a:off x="304799" y="1246909"/>
            <a:ext cx="11668317" cy="5055650"/>
          </a:xfrm>
        </p:spPr>
        <p:txBody>
          <a:bodyPr/>
          <a:lstStyle/>
          <a:p>
            <a:r>
              <a:rPr lang="en-US" b="1" dirty="0"/>
              <a:t>Key results (cont.)</a:t>
            </a:r>
          </a:p>
          <a:p>
            <a:pPr>
              <a:spcBef>
                <a:spcPts val="19200"/>
              </a:spcBef>
            </a:pPr>
            <a:r>
              <a:rPr lang="en-US" b="1" dirty="0"/>
              <a:t>Conclusions</a:t>
            </a:r>
          </a:p>
          <a:p>
            <a:pPr lvl="1"/>
            <a:r>
              <a:rPr lang="en-US" dirty="0"/>
              <a:t>In patients with MPM, 1L nivolumab + ipilimumab demonstrated long-term benefit up to 3 years, irrespective of histology, and had a </a:t>
            </a:r>
            <a:r>
              <a:rPr lang="en-GB" dirty="0"/>
              <a:t>favourable</a:t>
            </a:r>
            <a:r>
              <a:rPr lang="en-US" dirty="0"/>
              <a:t> safety profile</a:t>
            </a:r>
          </a:p>
          <a:p>
            <a:pPr lvl="1"/>
            <a:r>
              <a:rPr lang="en-US" dirty="0"/>
              <a:t>High 4-gene inflammatory signature and LIPI scores correlated with improved survival benefit for nivolumab + ipilimumab </a:t>
            </a:r>
          </a:p>
        </p:txBody>
      </p:sp>
      <p:sp>
        <p:nvSpPr>
          <p:cNvPr id="5" name="Text Placeholder 4"/>
          <p:cNvSpPr>
            <a:spLocks noGrp="1"/>
          </p:cNvSpPr>
          <p:nvPr>
            <p:ph type="body" sz="quarter" idx="11"/>
          </p:nvPr>
        </p:nvSpPr>
        <p:spPr/>
        <p:txBody>
          <a:bodyPr/>
          <a:lstStyle/>
          <a:p>
            <a:r>
              <a:rPr lang="en-US" dirty="0"/>
              <a:t>Peters S, et al. Ann </a:t>
            </a:r>
            <a:r>
              <a:rPr lang="en-US" dirty="0" err="1"/>
              <a:t>Oncol</a:t>
            </a:r>
            <a:r>
              <a:rPr lang="en-US" dirty="0"/>
              <a:t> 2021;32(</a:t>
            </a:r>
            <a:r>
              <a:rPr lang="en-US" dirty="0" err="1"/>
              <a:t>suppl</a:t>
            </a:r>
            <a:r>
              <a:rPr lang="en-US" dirty="0"/>
              <a:t>):</a:t>
            </a:r>
            <a:r>
              <a:rPr lang="en-US" dirty="0" err="1"/>
              <a:t>Abstr</a:t>
            </a:r>
            <a:r>
              <a:rPr lang="en-US" dirty="0"/>
              <a:t> LBA65</a:t>
            </a:r>
          </a:p>
        </p:txBody>
      </p:sp>
      <p:graphicFrame>
        <p:nvGraphicFramePr>
          <p:cNvPr id="6" name="Table 5"/>
          <p:cNvGraphicFramePr>
            <a:graphicFrameLocks noGrp="1"/>
          </p:cNvGraphicFramePr>
          <p:nvPr>
            <p:extLst>
              <p:ext uri="{D42A27DB-BD31-4B8C-83A1-F6EECF244321}">
                <p14:modId xmlns:p14="http://schemas.microsoft.com/office/powerpoint/2010/main" val="4061297952"/>
              </p:ext>
            </p:extLst>
          </p:nvPr>
        </p:nvGraphicFramePr>
        <p:xfrm>
          <a:off x="1567904" y="1691294"/>
          <a:ext cx="9056193" cy="2083440"/>
        </p:xfrm>
        <a:graphic>
          <a:graphicData uri="http://schemas.openxmlformats.org/drawingml/2006/table">
            <a:tbl>
              <a:tblPr firstRow="1" bandRow="1">
                <a:tableStyleId>{69012ECD-51FC-41F1-AA8D-1B2483CD663E}</a:tableStyleId>
              </a:tblPr>
              <a:tblGrid>
                <a:gridCol w="4063049">
                  <a:extLst>
                    <a:ext uri="{9D8B030D-6E8A-4147-A177-3AD203B41FA5}">
                      <a16:colId xmlns:a16="http://schemas.microsoft.com/office/drawing/2014/main" val="1739847550"/>
                    </a:ext>
                  </a:extLst>
                </a:gridCol>
                <a:gridCol w="1248286">
                  <a:extLst>
                    <a:ext uri="{9D8B030D-6E8A-4147-A177-3AD203B41FA5}">
                      <a16:colId xmlns:a16="http://schemas.microsoft.com/office/drawing/2014/main" val="3008531950"/>
                    </a:ext>
                  </a:extLst>
                </a:gridCol>
                <a:gridCol w="1248286">
                  <a:extLst>
                    <a:ext uri="{9D8B030D-6E8A-4147-A177-3AD203B41FA5}">
                      <a16:colId xmlns:a16="http://schemas.microsoft.com/office/drawing/2014/main" val="2420273861"/>
                    </a:ext>
                  </a:extLst>
                </a:gridCol>
                <a:gridCol w="1248286">
                  <a:extLst>
                    <a:ext uri="{9D8B030D-6E8A-4147-A177-3AD203B41FA5}">
                      <a16:colId xmlns:a16="http://schemas.microsoft.com/office/drawing/2014/main" val="3079949534"/>
                    </a:ext>
                  </a:extLst>
                </a:gridCol>
                <a:gridCol w="1248286">
                  <a:extLst>
                    <a:ext uri="{9D8B030D-6E8A-4147-A177-3AD203B41FA5}">
                      <a16:colId xmlns:a16="http://schemas.microsoft.com/office/drawing/2014/main" val="3085665194"/>
                    </a:ext>
                  </a:extLst>
                </a:gridCol>
              </a:tblGrid>
              <a:tr h="0">
                <a:tc>
                  <a:txBody>
                    <a:bodyPr/>
                    <a:lstStyle/>
                    <a:p>
                      <a:pPr algn="l"/>
                      <a:endParaRPr lang="en-US" sz="1200" dirty="0">
                        <a:solidFill>
                          <a:schemeClr val="tx2"/>
                        </a:solidFill>
                      </a:endParaRPr>
                    </a:p>
                  </a:txBody>
                  <a:tcPr anchor="b"/>
                </a:tc>
                <a:tc gridSpan="2">
                  <a:txBody>
                    <a:bodyPr/>
                    <a:lstStyle/>
                    <a:p>
                      <a:pPr algn="ctr"/>
                      <a:r>
                        <a:rPr lang="en-US" sz="1200" b="1" dirty="0">
                          <a:solidFill>
                            <a:schemeClr val="tx2"/>
                          </a:solidFill>
                        </a:rPr>
                        <a:t>NIVO + IPI (n=300)</a:t>
                      </a:r>
                    </a:p>
                  </a:txBody>
                  <a:tcPr anchor="ctr"/>
                </a:tc>
                <a:tc hMerge="1">
                  <a:txBody>
                    <a:bodyPr/>
                    <a:lstStyle/>
                    <a:p>
                      <a:pPr algn="ctr"/>
                      <a:endParaRPr lang="en-US" sz="1200" dirty="0">
                        <a:solidFill>
                          <a:schemeClr val="tx2"/>
                        </a:solidFill>
                      </a:endParaRPr>
                    </a:p>
                  </a:txBody>
                  <a:tcPr anchor="ctr"/>
                </a:tc>
                <a:tc gridSpan="2">
                  <a:txBody>
                    <a:bodyPr/>
                    <a:lstStyle/>
                    <a:p>
                      <a:pPr algn="ctr"/>
                      <a:r>
                        <a:rPr lang="en-US" sz="1200" b="1" dirty="0">
                          <a:solidFill>
                            <a:schemeClr val="tx2"/>
                          </a:solidFill>
                        </a:rPr>
                        <a:t>Chemo (n=284)</a:t>
                      </a:r>
                    </a:p>
                  </a:txBody>
                  <a:tcPr anchor="ctr"/>
                </a:tc>
                <a:tc hMerge="1">
                  <a:txBody>
                    <a:bodyPr/>
                    <a:lstStyle/>
                    <a:p>
                      <a:pPr algn="ctr"/>
                      <a:endParaRPr lang="en-US" sz="1200" b="1" dirty="0">
                        <a:solidFill>
                          <a:schemeClr val="tx2"/>
                        </a:solidFill>
                      </a:endParaRPr>
                    </a:p>
                  </a:txBody>
                  <a:tcPr anchor="ctr"/>
                </a:tc>
                <a:extLst>
                  <a:ext uri="{0D108BD9-81ED-4DB2-BD59-A6C34878D82A}">
                    <a16:rowId xmlns:a16="http://schemas.microsoft.com/office/drawing/2014/main" val="2118980697"/>
                  </a:ext>
                </a:extLst>
              </a:tr>
              <a:tr h="0">
                <a:tc>
                  <a:txBody>
                    <a:bodyPr/>
                    <a:lstStyle/>
                    <a:p>
                      <a:pPr algn="l"/>
                      <a:r>
                        <a:rPr lang="en-US" sz="1200" b="1" dirty="0">
                          <a:solidFill>
                            <a:schemeClr val="tx2"/>
                          </a:solidFill>
                        </a:rPr>
                        <a:t>TRAEs, %</a:t>
                      </a:r>
                    </a:p>
                  </a:txBody>
                  <a:tcPr anchor="b">
                    <a:solidFill>
                      <a:schemeClr val="accent1"/>
                    </a:solidFill>
                  </a:tcPr>
                </a:tc>
                <a:tc>
                  <a:txBody>
                    <a:bodyPr/>
                    <a:lstStyle/>
                    <a:p>
                      <a:pPr algn="ctr"/>
                      <a:r>
                        <a:rPr lang="en-US" sz="1200" b="1" dirty="0">
                          <a:solidFill>
                            <a:schemeClr val="tx2"/>
                          </a:solidFill>
                        </a:rPr>
                        <a:t>Any grade</a:t>
                      </a:r>
                    </a:p>
                  </a:txBody>
                  <a:tcPr anchor="ctr">
                    <a:solidFill>
                      <a:schemeClr val="accent1"/>
                    </a:solidFill>
                  </a:tcPr>
                </a:tc>
                <a:tc>
                  <a:txBody>
                    <a:bodyPr/>
                    <a:lstStyle/>
                    <a:p>
                      <a:pPr algn="ctr"/>
                      <a:r>
                        <a:rPr lang="en-US" sz="1200" b="1" dirty="0">
                          <a:solidFill>
                            <a:schemeClr val="tx2"/>
                          </a:solidFill>
                        </a:rPr>
                        <a:t>Grade 3/4</a:t>
                      </a:r>
                    </a:p>
                  </a:txBody>
                  <a:tcPr anchor="ctr">
                    <a:solidFill>
                      <a:schemeClr val="accent1"/>
                    </a:solidFill>
                  </a:tcPr>
                </a:tc>
                <a:tc>
                  <a:txBody>
                    <a:bodyPr/>
                    <a:lstStyle/>
                    <a:p>
                      <a:pPr algn="ctr"/>
                      <a:r>
                        <a:rPr lang="en-US" sz="1200" b="1" dirty="0">
                          <a:solidFill>
                            <a:schemeClr val="tx2"/>
                          </a:solidFill>
                        </a:rPr>
                        <a:t>Any grade</a:t>
                      </a:r>
                    </a:p>
                  </a:txBody>
                  <a:tcPr anchor="ctr">
                    <a:solidFill>
                      <a:schemeClr val="accent1"/>
                    </a:solidFill>
                  </a:tcPr>
                </a:tc>
                <a:tc>
                  <a:txBody>
                    <a:bodyPr/>
                    <a:lstStyle/>
                    <a:p>
                      <a:pPr algn="ctr"/>
                      <a:r>
                        <a:rPr lang="en-US" sz="1200" b="1" dirty="0">
                          <a:solidFill>
                            <a:schemeClr val="tx2"/>
                          </a:solidFill>
                        </a:rPr>
                        <a:t>Grade 3/4</a:t>
                      </a:r>
                    </a:p>
                  </a:txBody>
                  <a:tcPr anchor="ctr">
                    <a:solidFill>
                      <a:schemeClr val="accent1"/>
                    </a:solidFill>
                  </a:tcPr>
                </a:tc>
                <a:extLst>
                  <a:ext uri="{0D108BD9-81ED-4DB2-BD59-A6C34878D82A}">
                    <a16:rowId xmlns:a16="http://schemas.microsoft.com/office/drawing/2014/main" val="85994629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Any grade</a:t>
                      </a:r>
                    </a:p>
                  </a:txBody>
                  <a:tcPr marL="90000" marR="90000" marT="46800" marB="46800" anchor="ctr"/>
                </a:tc>
                <a:tc>
                  <a:txBody>
                    <a:bodyPr/>
                    <a:lstStyle/>
                    <a:p>
                      <a:pPr algn="ctr"/>
                      <a:r>
                        <a:rPr lang="en-US" sz="1200" kern="1200" dirty="0">
                          <a:solidFill>
                            <a:schemeClr val="tx1"/>
                          </a:solidFill>
                          <a:latin typeface="+mn-lt"/>
                          <a:ea typeface="+mn-ea"/>
                          <a:cs typeface="+mn-cs"/>
                        </a:rPr>
                        <a:t>80</a:t>
                      </a:r>
                    </a:p>
                  </a:txBody>
                  <a:tcPr anchor="ctr"/>
                </a:tc>
                <a:tc>
                  <a:txBody>
                    <a:bodyPr/>
                    <a:lstStyle/>
                    <a:p>
                      <a:pPr algn="ctr"/>
                      <a:r>
                        <a:rPr lang="en-US" sz="1200" kern="1200" dirty="0">
                          <a:solidFill>
                            <a:schemeClr val="tx1"/>
                          </a:solidFill>
                          <a:latin typeface="+mn-lt"/>
                          <a:ea typeface="+mn-ea"/>
                          <a:cs typeface="+mn-cs"/>
                        </a:rPr>
                        <a:t>31</a:t>
                      </a:r>
                    </a:p>
                  </a:txBody>
                  <a:tcPr anchor="ctr"/>
                </a:tc>
                <a:tc>
                  <a:txBody>
                    <a:bodyPr/>
                    <a:lstStyle/>
                    <a:p>
                      <a:pPr algn="ctr"/>
                      <a:r>
                        <a:rPr lang="en-US" sz="1200" kern="1200" dirty="0">
                          <a:solidFill>
                            <a:schemeClr val="tx1"/>
                          </a:solidFill>
                          <a:latin typeface="+mn-lt"/>
                          <a:ea typeface="+mn-ea"/>
                          <a:cs typeface="+mn-cs"/>
                        </a:rPr>
                        <a:t>82</a:t>
                      </a:r>
                    </a:p>
                  </a:txBody>
                  <a:tcPr anchor="ctr"/>
                </a:tc>
                <a:tc>
                  <a:txBody>
                    <a:bodyPr/>
                    <a:lstStyle/>
                    <a:p>
                      <a:pPr algn="ctr"/>
                      <a:r>
                        <a:rPr lang="en-US" sz="1200" kern="1200" dirty="0">
                          <a:solidFill>
                            <a:schemeClr val="tx1"/>
                          </a:solidFill>
                          <a:latin typeface="+mn-lt"/>
                          <a:ea typeface="+mn-ea"/>
                          <a:cs typeface="+mn-cs"/>
                        </a:rPr>
                        <a:t>32</a:t>
                      </a:r>
                    </a:p>
                  </a:txBody>
                  <a:tcPr anchor="ctr"/>
                </a:tc>
                <a:extLst>
                  <a:ext uri="{0D108BD9-81ED-4DB2-BD59-A6C34878D82A}">
                    <a16:rowId xmlns:a16="http://schemas.microsoft.com/office/drawing/2014/main" val="20858358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rPr>
                        <a:t>Led to any</a:t>
                      </a:r>
                      <a:r>
                        <a:rPr lang="en-US" sz="1400" baseline="0" noProof="0" dirty="0">
                          <a:solidFill>
                            <a:schemeClr val="tx1"/>
                          </a:solidFill>
                        </a:rPr>
                        <a:t> </a:t>
                      </a:r>
                      <a:r>
                        <a:rPr lang="en-US" sz="1400" noProof="0" dirty="0">
                          <a:solidFill>
                            <a:schemeClr val="tx1"/>
                          </a:solidFill>
                        </a:rPr>
                        <a:t>treatment component discontinuation</a:t>
                      </a:r>
                    </a:p>
                  </a:txBody>
                  <a:tcPr marL="90000" marR="90000" marT="46800" marB="46800" anchor="ctr"/>
                </a:tc>
                <a:tc>
                  <a:txBody>
                    <a:bodyPr/>
                    <a:lstStyle/>
                    <a:p>
                      <a:pPr algn="ctr"/>
                      <a:r>
                        <a:rPr lang="en-US" sz="1200" kern="1200" dirty="0">
                          <a:solidFill>
                            <a:schemeClr val="tx1"/>
                          </a:solidFill>
                          <a:latin typeface="+mn-lt"/>
                          <a:ea typeface="+mn-ea"/>
                          <a:cs typeface="+mn-cs"/>
                        </a:rPr>
                        <a:t>23</a:t>
                      </a:r>
                    </a:p>
                  </a:txBody>
                  <a:tcPr anchor="ctr"/>
                </a:tc>
                <a:tc>
                  <a:txBody>
                    <a:bodyPr/>
                    <a:lstStyle/>
                    <a:p>
                      <a:pPr algn="ctr"/>
                      <a:r>
                        <a:rPr lang="en-US" sz="1200" kern="1200" dirty="0">
                          <a:solidFill>
                            <a:schemeClr val="tx1"/>
                          </a:solidFill>
                          <a:latin typeface="+mn-lt"/>
                          <a:ea typeface="+mn-ea"/>
                          <a:cs typeface="+mn-cs"/>
                        </a:rPr>
                        <a:t>15</a:t>
                      </a:r>
                    </a:p>
                  </a:txBody>
                  <a:tcPr anchor="ctr"/>
                </a:tc>
                <a:tc>
                  <a:txBody>
                    <a:bodyPr/>
                    <a:lstStyle/>
                    <a:p>
                      <a:pPr algn="ctr"/>
                      <a:r>
                        <a:rPr lang="en-US" sz="1200" kern="1200" dirty="0">
                          <a:solidFill>
                            <a:schemeClr val="tx1"/>
                          </a:solidFill>
                          <a:latin typeface="+mn-lt"/>
                          <a:ea typeface="+mn-ea"/>
                          <a:cs typeface="+mn-cs"/>
                        </a:rPr>
                        <a:t>16</a:t>
                      </a:r>
                    </a:p>
                  </a:txBody>
                  <a:tcPr anchor="ctr"/>
                </a:tc>
                <a:tc>
                  <a:txBody>
                    <a:bodyPr/>
                    <a:lstStyle/>
                    <a:p>
                      <a:pPr algn="ctr"/>
                      <a:r>
                        <a:rPr lang="en-US" sz="1200" kern="1200" dirty="0">
                          <a:solidFill>
                            <a:schemeClr val="tx1"/>
                          </a:solidFill>
                          <a:latin typeface="+mn-lt"/>
                          <a:ea typeface="+mn-ea"/>
                          <a:cs typeface="+mn-cs"/>
                        </a:rPr>
                        <a:t>7</a:t>
                      </a:r>
                    </a:p>
                  </a:txBody>
                  <a:tcPr anchor="ctr"/>
                </a:tc>
                <a:extLst>
                  <a:ext uri="{0D108BD9-81ED-4DB2-BD59-A6C34878D82A}">
                    <a16:rowId xmlns:a16="http://schemas.microsoft.com/office/drawing/2014/main" val="3666450614"/>
                  </a:ext>
                </a:extLst>
              </a:tr>
              <a:tr h="0">
                <a:tc>
                  <a:txBody>
                    <a:bodyPr/>
                    <a:lstStyle/>
                    <a:p>
                      <a:r>
                        <a:rPr lang="en-US" sz="1400" noProof="0" dirty="0">
                          <a:solidFill>
                            <a:schemeClr val="tx1"/>
                          </a:solidFill>
                        </a:rPr>
                        <a:t>Led to all</a:t>
                      </a:r>
                      <a:r>
                        <a:rPr lang="en-US" sz="1400" baseline="0" noProof="0" dirty="0">
                          <a:solidFill>
                            <a:schemeClr val="tx1"/>
                          </a:solidFill>
                        </a:rPr>
                        <a:t> </a:t>
                      </a:r>
                      <a:r>
                        <a:rPr lang="en-US" sz="1400" noProof="0" dirty="0">
                          <a:solidFill>
                            <a:schemeClr val="tx1"/>
                          </a:solidFill>
                        </a:rPr>
                        <a:t>treatment discontinuation</a:t>
                      </a:r>
                    </a:p>
                  </a:txBody>
                  <a:tcPr marL="90000" marR="90000" marT="46800" marB="46800" anchor="ctr"/>
                </a:tc>
                <a:tc>
                  <a:txBody>
                    <a:bodyPr/>
                    <a:lstStyle/>
                    <a:p>
                      <a:pPr algn="ctr"/>
                      <a:r>
                        <a:rPr lang="en-US" sz="1200" kern="1200" dirty="0">
                          <a:solidFill>
                            <a:schemeClr val="tx1"/>
                          </a:solidFill>
                          <a:latin typeface="+mn-lt"/>
                          <a:ea typeface="+mn-ea"/>
                          <a:cs typeface="+mn-cs"/>
                        </a:rPr>
                        <a:t>17</a:t>
                      </a:r>
                    </a:p>
                  </a:txBody>
                  <a:tcPr anchor="ctr"/>
                </a:tc>
                <a:tc>
                  <a:txBody>
                    <a:bodyPr/>
                    <a:lstStyle/>
                    <a:p>
                      <a:pPr algn="ctr"/>
                      <a:r>
                        <a:rPr lang="en-US" sz="1200" kern="1200" dirty="0">
                          <a:solidFill>
                            <a:schemeClr val="tx1"/>
                          </a:solidFill>
                          <a:latin typeface="+mn-lt"/>
                          <a:ea typeface="+mn-ea"/>
                          <a:cs typeface="+mn-cs"/>
                        </a:rPr>
                        <a:t>13</a:t>
                      </a:r>
                    </a:p>
                  </a:txBody>
                  <a:tcPr anchor="ctr"/>
                </a:tc>
                <a:tc>
                  <a:txBody>
                    <a:bodyPr/>
                    <a:lstStyle/>
                    <a:p>
                      <a:pPr algn="ctr"/>
                      <a:r>
                        <a:rPr lang="en-US" sz="1200" kern="1200" dirty="0">
                          <a:solidFill>
                            <a:schemeClr val="tx1"/>
                          </a:solidFill>
                          <a:latin typeface="+mn-lt"/>
                          <a:ea typeface="+mn-ea"/>
                          <a:cs typeface="+mn-cs"/>
                        </a:rPr>
                        <a:t>8</a:t>
                      </a:r>
                    </a:p>
                  </a:txBody>
                  <a:tcPr anchor="ctr"/>
                </a:tc>
                <a:tc>
                  <a:txBody>
                    <a:bodyPr/>
                    <a:lstStyle/>
                    <a:p>
                      <a:pPr algn="ctr"/>
                      <a:r>
                        <a:rPr lang="en-US" sz="1200" kern="1200" dirty="0">
                          <a:solidFill>
                            <a:schemeClr val="tx1"/>
                          </a:solidFill>
                          <a:latin typeface="+mn-lt"/>
                          <a:ea typeface="+mn-ea"/>
                          <a:cs typeface="+mn-cs"/>
                        </a:rPr>
                        <a:t>5</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Serious</a:t>
                      </a:r>
                    </a:p>
                  </a:txBody>
                  <a:tcPr marL="90000" marR="90000" marT="46800" marB="46800" anchor="ctr"/>
                </a:tc>
                <a:tc>
                  <a:txBody>
                    <a:bodyPr/>
                    <a:lstStyle/>
                    <a:p>
                      <a:pPr algn="ctr"/>
                      <a:r>
                        <a:rPr lang="en-US" sz="1200" kern="1200" dirty="0">
                          <a:solidFill>
                            <a:schemeClr val="tx1"/>
                          </a:solidFill>
                          <a:latin typeface="+mn-lt"/>
                          <a:ea typeface="+mn-ea"/>
                          <a:cs typeface="+mn-cs"/>
                        </a:rPr>
                        <a:t>21</a:t>
                      </a:r>
                    </a:p>
                  </a:txBody>
                  <a:tcPr anchor="ctr"/>
                </a:tc>
                <a:tc>
                  <a:txBody>
                    <a:bodyPr/>
                    <a:lstStyle/>
                    <a:p>
                      <a:pPr algn="ctr"/>
                      <a:r>
                        <a:rPr lang="en-US" sz="1200" kern="1200" dirty="0">
                          <a:solidFill>
                            <a:schemeClr val="tx1"/>
                          </a:solidFill>
                          <a:latin typeface="+mn-lt"/>
                          <a:ea typeface="+mn-ea"/>
                          <a:cs typeface="+mn-cs"/>
                        </a:rPr>
                        <a:t>16</a:t>
                      </a:r>
                    </a:p>
                  </a:txBody>
                  <a:tcPr anchor="ctr"/>
                </a:tc>
                <a:tc>
                  <a:txBody>
                    <a:bodyPr/>
                    <a:lstStyle/>
                    <a:p>
                      <a:pPr algn="ctr"/>
                      <a:r>
                        <a:rPr lang="en-US" sz="1200" kern="1200" dirty="0">
                          <a:solidFill>
                            <a:schemeClr val="tx1"/>
                          </a:solidFill>
                          <a:latin typeface="+mn-lt"/>
                          <a:ea typeface="+mn-ea"/>
                          <a:cs typeface="+mn-cs"/>
                        </a:rPr>
                        <a:t>8</a:t>
                      </a:r>
                    </a:p>
                  </a:txBody>
                  <a:tcPr anchor="ctr"/>
                </a:tc>
                <a:tc>
                  <a:txBody>
                    <a:bodyPr/>
                    <a:lstStyle/>
                    <a:p>
                      <a:pPr algn="ctr"/>
                      <a:r>
                        <a:rPr lang="en-US" sz="1200" kern="1200" dirty="0">
                          <a:solidFill>
                            <a:schemeClr val="tx1"/>
                          </a:solidFill>
                          <a:latin typeface="+mn-lt"/>
                          <a:ea typeface="+mn-ea"/>
                          <a:cs typeface="+mn-cs"/>
                        </a:rPr>
                        <a:t>6</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mn-lt"/>
                          <a:ea typeface="+mn-ea"/>
                          <a:cs typeface="+mn-cs"/>
                        </a:rPr>
                        <a:t>Led to death</a:t>
                      </a:r>
                      <a:endParaRPr lang="en-US" sz="1400" noProof="0" dirty="0">
                        <a:solidFill>
                          <a:schemeClr val="tx1"/>
                        </a:solidFill>
                      </a:endParaRPr>
                    </a:p>
                  </a:txBody>
                  <a:tcPr marL="90000" marR="90000" marT="46800" marB="46800" anchor="ctr"/>
                </a:tc>
                <a:tc gridSpan="2">
                  <a:txBody>
                    <a:bodyPr/>
                    <a:lstStyle/>
                    <a:p>
                      <a:pPr algn="ctr"/>
                      <a:r>
                        <a:rPr lang="en-US" sz="1200" kern="1200" dirty="0">
                          <a:solidFill>
                            <a:schemeClr val="tx1"/>
                          </a:solidFill>
                          <a:latin typeface="+mn-lt"/>
                          <a:ea typeface="+mn-ea"/>
                          <a:cs typeface="+mn-cs"/>
                        </a:rPr>
                        <a:t>1</a:t>
                      </a:r>
                    </a:p>
                  </a:txBody>
                  <a:tcPr anchor="ctr"/>
                </a:tc>
                <a:tc hMerge="1">
                  <a:txBody>
                    <a:bodyPr/>
                    <a:lstStyle/>
                    <a:p>
                      <a:pPr algn="ctr"/>
                      <a:endParaRPr lang="en-US" sz="1200" kern="1200" dirty="0">
                        <a:solidFill>
                          <a:schemeClr val="tx1"/>
                        </a:solidFill>
                        <a:latin typeface="+mn-lt"/>
                        <a:ea typeface="+mn-ea"/>
                        <a:cs typeface="+mn-cs"/>
                      </a:endParaRPr>
                    </a:p>
                  </a:txBody>
                  <a:tcPr anchor="ctr"/>
                </a:tc>
                <a:tc>
                  <a:txBody>
                    <a:bodyPr/>
                    <a:lstStyle/>
                    <a:p>
                      <a:pPr algn="ctr"/>
                      <a:r>
                        <a:rPr lang="en-US" sz="1200" kern="1200" dirty="0">
                          <a:solidFill>
                            <a:schemeClr val="tx1"/>
                          </a:solidFill>
                          <a:latin typeface="+mn-lt"/>
                          <a:ea typeface="+mn-ea"/>
                          <a:cs typeface="+mn-cs"/>
                        </a:rPr>
                        <a:t>&lt;1</a:t>
                      </a:r>
                    </a:p>
                  </a:txBody>
                  <a:tcPr anchor="ctr"/>
                </a:tc>
                <a:tc>
                  <a:txBody>
                    <a:bodyPr/>
                    <a:lstStyle/>
                    <a:p>
                      <a:pPr algn="ctr"/>
                      <a:endParaRPr 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3332965596"/>
                  </a:ext>
                </a:extLst>
              </a:tr>
            </a:tbl>
          </a:graphicData>
        </a:graphic>
      </p:graphicFrame>
    </p:spTree>
    <p:extLst>
      <p:ext uri="{BB962C8B-B14F-4D97-AF65-F5344CB8AC3E}">
        <p14:creationId xmlns:p14="http://schemas.microsoft.com/office/powerpoint/2010/main" val="398495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1732MO: </a:t>
            </a:r>
            <a:r>
              <a:rPr lang="en-GB" dirty="0"/>
              <a:t>Pembrolizumab and nintedanib for patients with advanced mesothelioma</a:t>
            </a:r>
            <a:br>
              <a:rPr lang="en-GB" dirty="0"/>
            </a:br>
            <a:r>
              <a:rPr lang="en-US" dirty="0"/>
              <a:t>– Danios FX,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nintedanib + pembrolizumab in patients with advanced malignant mesothelioma</a:t>
            </a:r>
          </a:p>
        </p:txBody>
      </p:sp>
      <p:sp>
        <p:nvSpPr>
          <p:cNvPr id="5" name="Text Placeholder 4"/>
          <p:cNvSpPr>
            <a:spLocks noGrp="1"/>
          </p:cNvSpPr>
          <p:nvPr>
            <p:ph type="body" sz="quarter" idx="11"/>
          </p:nvPr>
        </p:nvSpPr>
        <p:spPr/>
        <p:txBody>
          <a:bodyPr/>
          <a:lstStyle/>
          <a:p>
            <a:r>
              <a:rPr lang="en-US" dirty="0"/>
              <a:t>Danios FX, et al. Ann </a:t>
            </a:r>
            <a:r>
              <a:rPr lang="en-US" dirty="0" err="1"/>
              <a:t>Oncol</a:t>
            </a:r>
            <a:r>
              <a:rPr lang="en-US" dirty="0"/>
              <a:t> 2021;32(</a:t>
            </a:r>
            <a:r>
              <a:rPr lang="en-US" dirty="0" err="1"/>
              <a:t>suppl</a:t>
            </a:r>
            <a:r>
              <a:rPr lang="en-US" dirty="0"/>
              <a:t>):</a:t>
            </a:r>
            <a:r>
              <a:rPr lang="en-US" dirty="0" err="1"/>
              <a:t>Abstr</a:t>
            </a:r>
            <a:r>
              <a:rPr lang="en-US" dirty="0"/>
              <a:t> 1732MO</a:t>
            </a:r>
          </a:p>
        </p:txBody>
      </p:sp>
      <p:cxnSp>
        <p:nvCxnSpPr>
          <p:cNvPr id="7" name="AutoShape 21"/>
          <p:cNvCxnSpPr>
            <a:cxnSpLocks noChangeShapeType="1"/>
            <a:stCxn id="8" idx="3"/>
            <a:endCxn id="9" idx="1"/>
          </p:cNvCxnSpPr>
          <p:nvPr/>
        </p:nvCxnSpPr>
        <p:spPr bwMode="auto">
          <a:xfrm flipV="1">
            <a:off x="3894722" y="3811981"/>
            <a:ext cx="531470"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660281" y="2874387"/>
            <a:ext cx="3234441" cy="187518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chemeClr val="tx2"/>
                </a:solidFill>
                <a:ea typeface="SimSun" pitchFamily="2" charset="-122"/>
              </a:rPr>
              <a:t>Key patient inclusion criteria</a:t>
            </a:r>
            <a:endParaRPr lang="en-GB" altLang="zh-CN" sz="1600" b="1"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sz="1600" dirty="0">
                <a:solidFill>
                  <a:schemeClr val="tx2"/>
                </a:solidFill>
                <a:ea typeface="SimSun" pitchFamily="2" charset="-122"/>
              </a:rPr>
              <a:t>Advanced </a:t>
            </a:r>
            <a:r>
              <a:rPr lang="en-GB" altLang="zh-CN" sz="1600" dirty="0">
                <a:solidFill>
                  <a:schemeClr val="tx2"/>
                </a:solidFill>
                <a:ea typeface="SimSun" pitchFamily="2" charset="-122"/>
              </a:rPr>
              <a:t>pleural mesothelioma </a:t>
            </a:r>
          </a:p>
          <a:p>
            <a:pPr marL="228600" indent="-228600" defTabSz="892175" eaLnBrk="0">
              <a:spcAft>
                <a:spcPct val="30000"/>
              </a:spcAft>
              <a:buFont typeface="Arial" pitchFamily="34" charset="0"/>
              <a:buChar char="•"/>
            </a:pPr>
            <a:r>
              <a:rPr lang="en-GB" altLang="zh-CN" sz="1600" dirty="0">
                <a:solidFill>
                  <a:schemeClr val="tx2"/>
                </a:solidFill>
                <a:ea typeface="SimSun" pitchFamily="2" charset="-122"/>
              </a:rPr>
              <a:t>Relapsed after platinum-based chemotherapy </a:t>
            </a:r>
          </a:p>
          <a:p>
            <a:pPr marL="292100" indent="-292100" defTabSz="892175" eaLnBrk="0" hangingPunct="0">
              <a:spcAft>
                <a:spcPct val="30000"/>
              </a:spcAft>
              <a:buFont typeface="Wingdings" pitchFamily="2" charset="2"/>
              <a:buNone/>
            </a:pPr>
            <a:r>
              <a:rPr lang="en-GB" altLang="zh-CN" sz="1600" dirty="0">
                <a:solidFill>
                  <a:schemeClr val="tx2"/>
                </a:solidFill>
                <a:ea typeface="SimSun" pitchFamily="2" charset="-122"/>
              </a:rPr>
              <a:t>(n=30)</a:t>
            </a:r>
          </a:p>
        </p:txBody>
      </p:sp>
      <p:sp>
        <p:nvSpPr>
          <p:cNvPr id="9" name="AutoShape 8"/>
          <p:cNvSpPr>
            <a:spLocks noChangeArrowheads="1"/>
          </p:cNvSpPr>
          <p:nvPr/>
        </p:nvSpPr>
        <p:spPr bwMode="auto">
          <a:xfrm>
            <a:off x="4426192" y="3183172"/>
            <a:ext cx="2457826" cy="125761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en-GB" altLang="zh-CN" sz="1600" dirty="0">
                <a:solidFill>
                  <a:schemeClr val="tx2"/>
                </a:solidFill>
                <a:ea typeface="SimSun" pitchFamily="2" charset="-122"/>
              </a:rPr>
              <a:t>Nintedanib 150 mg BID </a:t>
            </a:r>
          </a:p>
          <a:p>
            <a:pPr algn="ctr" defTabSz="892175" eaLnBrk="0"/>
            <a:r>
              <a:rPr lang="en-GB" altLang="zh-CN" sz="1600" dirty="0">
                <a:solidFill>
                  <a:schemeClr val="tx2"/>
                </a:solidFill>
                <a:ea typeface="SimSun" pitchFamily="2" charset="-122"/>
              </a:rPr>
              <a:t>(n= 30)</a:t>
            </a:r>
          </a:p>
        </p:txBody>
      </p:sp>
      <p:sp>
        <p:nvSpPr>
          <p:cNvPr id="11" name="AutoShape 8"/>
          <p:cNvSpPr>
            <a:spLocks noChangeArrowheads="1"/>
          </p:cNvSpPr>
          <p:nvPr/>
        </p:nvSpPr>
        <p:spPr bwMode="auto">
          <a:xfrm>
            <a:off x="10294315" y="3530528"/>
            <a:ext cx="1232750" cy="562906"/>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PD</a:t>
            </a:r>
          </a:p>
        </p:txBody>
      </p:sp>
      <p:cxnSp>
        <p:nvCxnSpPr>
          <p:cNvPr id="12" name="AutoShape 21"/>
          <p:cNvCxnSpPr>
            <a:cxnSpLocks noChangeShapeType="1"/>
            <a:stCxn id="24" idx="3"/>
            <a:endCxn id="11" idx="1"/>
          </p:cNvCxnSpPr>
          <p:nvPr/>
        </p:nvCxnSpPr>
        <p:spPr bwMode="auto">
          <a:xfrm>
            <a:off x="9851863" y="3811981"/>
            <a:ext cx="442452" cy="0"/>
          </a:xfrm>
          <a:prstGeom prst="straightConnector1">
            <a:avLst/>
          </a:prstGeom>
          <a:noFill/>
          <a:ln w="38100">
            <a:solidFill>
              <a:schemeClr val="bg1"/>
            </a:solidFill>
            <a:round/>
            <a:headEnd/>
            <a:tailEnd type="triangle" w="med" len="med"/>
          </a:ln>
        </p:spPr>
      </p:cxnSp>
      <p:sp>
        <p:nvSpPr>
          <p:cNvPr id="14" name="TextBox 13"/>
          <p:cNvSpPr txBox="1"/>
          <p:nvPr/>
        </p:nvSpPr>
        <p:spPr>
          <a:xfrm>
            <a:off x="5230976" y="4490266"/>
            <a:ext cx="3636961" cy="646331"/>
          </a:xfrm>
          <a:prstGeom prst="rect">
            <a:avLst/>
          </a:prstGeom>
          <a:noFill/>
        </p:spPr>
        <p:txBody>
          <a:bodyPr wrap="square" rtlCol="0">
            <a:spAutoFit/>
          </a:bodyPr>
          <a:lstStyle/>
          <a:p>
            <a:pPr algn="ctr"/>
            <a:r>
              <a:rPr lang="en-US" dirty="0">
                <a:solidFill>
                  <a:schemeClr val="tx1"/>
                </a:solidFill>
              </a:rPr>
              <a:t>Blood and </a:t>
            </a:r>
            <a:r>
              <a:rPr lang="en-GB" dirty="0">
                <a:solidFill>
                  <a:schemeClr val="tx1"/>
                </a:solidFill>
              </a:rPr>
              <a:t>tumour</a:t>
            </a:r>
            <a:r>
              <a:rPr lang="en-US" dirty="0">
                <a:solidFill>
                  <a:schemeClr val="tx1"/>
                </a:solidFill>
              </a:rPr>
              <a:t> sample were taken during treatment</a:t>
            </a:r>
          </a:p>
        </p:txBody>
      </p:sp>
      <p:sp>
        <p:nvSpPr>
          <p:cNvPr id="24" name="AutoShape 8"/>
          <p:cNvSpPr>
            <a:spLocks noChangeArrowheads="1"/>
          </p:cNvSpPr>
          <p:nvPr/>
        </p:nvSpPr>
        <p:spPr bwMode="auto">
          <a:xfrm>
            <a:off x="7370538" y="3183172"/>
            <a:ext cx="2481325" cy="1257618"/>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en-GB" altLang="zh-CN" sz="1600" dirty="0">
                <a:solidFill>
                  <a:schemeClr val="tx2"/>
                </a:solidFill>
                <a:ea typeface="SimSun" pitchFamily="2" charset="-122"/>
              </a:rPr>
              <a:t>Nintedanib 150 mg BID + pembrolizumab </a:t>
            </a:r>
            <a:br>
              <a:rPr lang="en-GB" altLang="zh-CN" sz="1600" dirty="0">
                <a:solidFill>
                  <a:schemeClr val="tx2"/>
                </a:solidFill>
                <a:ea typeface="SimSun" pitchFamily="2" charset="-122"/>
              </a:rPr>
            </a:br>
            <a:r>
              <a:rPr lang="en-GB" altLang="zh-CN" sz="1600" dirty="0">
                <a:solidFill>
                  <a:schemeClr val="tx2"/>
                </a:solidFill>
                <a:ea typeface="SimSun" pitchFamily="2" charset="-122"/>
              </a:rPr>
              <a:t>200 mg q3w</a:t>
            </a:r>
          </a:p>
          <a:p>
            <a:pPr algn="ctr" defTabSz="892175" eaLnBrk="0" hangingPunct="0"/>
            <a:r>
              <a:rPr lang="en-GB" altLang="zh-CN" sz="1600" dirty="0">
                <a:solidFill>
                  <a:schemeClr val="tx2"/>
                </a:solidFill>
                <a:ea typeface="SimSun" pitchFamily="2" charset="-122"/>
              </a:rPr>
              <a:t> (n= 30)</a:t>
            </a:r>
          </a:p>
        </p:txBody>
      </p:sp>
      <p:cxnSp>
        <p:nvCxnSpPr>
          <p:cNvPr id="27" name="AutoShape 21"/>
          <p:cNvCxnSpPr>
            <a:cxnSpLocks noChangeShapeType="1"/>
            <a:stCxn id="9" idx="3"/>
            <a:endCxn id="24" idx="1"/>
          </p:cNvCxnSpPr>
          <p:nvPr/>
        </p:nvCxnSpPr>
        <p:spPr bwMode="auto">
          <a:xfrm>
            <a:off x="6884018" y="3811981"/>
            <a:ext cx="486520" cy="0"/>
          </a:xfrm>
          <a:prstGeom prst="straightConnector1">
            <a:avLst/>
          </a:prstGeom>
          <a:noFill/>
          <a:ln w="38100">
            <a:solidFill>
              <a:schemeClr val="bg1"/>
            </a:solidFill>
            <a:round/>
            <a:headEnd/>
            <a:tailEnd type="triangle" w="med" len="med"/>
          </a:ln>
        </p:spPr>
      </p:cxnSp>
      <p:sp>
        <p:nvSpPr>
          <p:cNvPr id="30" name="TextBox 29"/>
          <p:cNvSpPr txBox="1"/>
          <p:nvPr/>
        </p:nvSpPr>
        <p:spPr>
          <a:xfrm>
            <a:off x="5101107" y="2814480"/>
            <a:ext cx="1107996" cy="338554"/>
          </a:xfrm>
          <a:prstGeom prst="rect">
            <a:avLst/>
          </a:prstGeom>
          <a:noFill/>
        </p:spPr>
        <p:txBody>
          <a:bodyPr wrap="none" rtlCol="0">
            <a:spAutoFit/>
          </a:bodyPr>
          <a:lstStyle/>
          <a:p>
            <a:pPr algn="ctr"/>
            <a:r>
              <a:rPr lang="en-GB" sz="1600" b="1" dirty="0">
                <a:solidFill>
                  <a:schemeClr val="tx1"/>
                </a:solidFill>
              </a:rPr>
              <a:t>Induction</a:t>
            </a:r>
          </a:p>
        </p:txBody>
      </p:sp>
      <p:sp>
        <p:nvSpPr>
          <p:cNvPr id="31" name="TextBox 30"/>
          <p:cNvSpPr txBox="1"/>
          <p:nvPr/>
        </p:nvSpPr>
        <p:spPr>
          <a:xfrm>
            <a:off x="7897703" y="2795142"/>
            <a:ext cx="1426994" cy="338554"/>
          </a:xfrm>
          <a:prstGeom prst="rect">
            <a:avLst/>
          </a:prstGeom>
          <a:noFill/>
        </p:spPr>
        <p:txBody>
          <a:bodyPr wrap="none" rtlCol="0">
            <a:spAutoFit/>
          </a:bodyPr>
          <a:lstStyle/>
          <a:p>
            <a:pPr algn="ctr"/>
            <a:r>
              <a:rPr lang="en-GB" sz="1600" b="1" dirty="0">
                <a:solidFill>
                  <a:schemeClr val="tx1"/>
                </a:solidFill>
              </a:rPr>
              <a:t>Maintenance</a:t>
            </a:r>
          </a:p>
        </p:txBody>
      </p:sp>
    </p:spTree>
    <p:extLst>
      <p:ext uri="{BB962C8B-B14F-4D97-AF65-F5344CB8AC3E}">
        <p14:creationId xmlns:p14="http://schemas.microsoft.com/office/powerpoint/2010/main" val="22461963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Straight Connector 290">
            <a:extLst>
              <a:ext uri="{FF2B5EF4-FFF2-40B4-BE49-F238E27FC236}">
                <a16:creationId xmlns:a16="http://schemas.microsoft.com/office/drawing/2014/main" id="{37C85B74-39C1-4F61-A6BC-20DA91B2B5AC}"/>
              </a:ext>
            </a:extLst>
          </p:cNvPr>
          <p:cNvCxnSpPr>
            <a:cxnSpLocks/>
          </p:cNvCxnSpPr>
          <p:nvPr/>
        </p:nvCxnSpPr>
        <p:spPr>
          <a:xfrm flipV="1">
            <a:off x="11022057" y="5545322"/>
            <a:ext cx="0" cy="468471"/>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13" name="Straight Connector 212">
            <a:extLst>
              <a:ext uri="{FF2B5EF4-FFF2-40B4-BE49-F238E27FC236}">
                <a16:creationId xmlns:a16="http://schemas.microsoft.com/office/drawing/2014/main" id="{DBA4FD08-32EE-4329-B956-F068AD2B62E6}"/>
              </a:ext>
            </a:extLst>
          </p:cNvPr>
          <p:cNvCxnSpPr>
            <a:cxnSpLocks/>
          </p:cNvCxnSpPr>
          <p:nvPr/>
        </p:nvCxnSpPr>
        <p:spPr>
          <a:xfrm flipV="1">
            <a:off x="9561046" y="4747159"/>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 name="Title 1"/>
          <p:cNvSpPr>
            <a:spLocks noGrp="1"/>
          </p:cNvSpPr>
          <p:nvPr>
            <p:ph type="title"/>
          </p:nvPr>
        </p:nvSpPr>
        <p:spPr>
          <a:xfrm>
            <a:off x="304799" y="107693"/>
            <a:ext cx="11582401" cy="939801"/>
          </a:xfrm>
        </p:spPr>
        <p:txBody>
          <a:bodyPr/>
          <a:lstStyle/>
          <a:p>
            <a:r>
              <a:rPr lang="en-US" dirty="0"/>
              <a:t>1732MO: </a:t>
            </a:r>
            <a:r>
              <a:rPr lang="en-GB" dirty="0"/>
              <a:t>Pembrolizumab and nintedanib for patients with advanced mesothelioma</a:t>
            </a:r>
            <a:br>
              <a:rPr lang="en-GB" dirty="0"/>
            </a:br>
            <a:r>
              <a:rPr lang="en-US" dirty="0"/>
              <a:t>– Danios FX, et al</a:t>
            </a:r>
          </a:p>
        </p:txBody>
      </p:sp>
      <p:sp>
        <p:nvSpPr>
          <p:cNvPr id="3" name="Content Placeholder 2"/>
          <p:cNvSpPr>
            <a:spLocks noGrp="1"/>
          </p:cNvSpPr>
          <p:nvPr>
            <p:ph idx="1"/>
          </p:nvPr>
        </p:nvSpPr>
        <p:spPr>
          <a:xfrm>
            <a:off x="304800" y="1246909"/>
            <a:ext cx="11582400" cy="312439"/>
          </a:xfrm>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Danios FX, et al. Ann </a:t>
            </a:r>
            <a:r>
              <a:rPr lang="en-US" dirty="0" err="1"/>
              <a:t>Oncol</a:t>
            </a:r>
            <a:r>
              <a:rPr lang="en-US" dirty="0"/>
              <a:t> 2021;32(</a:t>
            </a:r>
            <a:r>
              <a:rPr lang="en-US" dirty="0" err="1"/>
              <a:t>suppl</a:t>
            </a:r>
            <a:r>
              <a:rPr lang="en-US" dirty="0"/>
              <a:t>):</a:t>
            </a:r>
            <a:r>
              <a:rPr lang="en-US" dirty="0" err="1"/>
              <a:t>Abstr</a:t>
            </a:r>
            <a:r>
              <a:rPr lang="en-US" dirty="0"/>
              <a:t> 1732MO</a:t>
            </a:r>
          </a:p>
        </p:txBody>
      </p:sp>
      <p:grpSp>
        <p:nvGrpSpPr>
          <p:cNvPr id="9" name="Group 8">
            <a:extLst>
              <a:ext uri="{FF2B5EF4-FFF2-40B4-BE49-F238E27FC236}">
                <a16:creationId xmlns:a16="http://schemas.microsoft.com/office/drawing/2014/main" id="{F2F5813D-2AF7-47FA-AA42-BAF85E3F1C9B}"/>
              </a:ext>
            </a:extLst>
          </p:cNvPr>
          <p:cNvGrpSpPr/>
          <p:nvPr/>
        </p:nvGrpSpPr>
        <p:grpSpPr>
          <a:xfrm>
            <a:off x="845518" y="2062367"/>
            <a:ext cx="65950" cy="2880000"/>
            <a:chOff x="1969325" y="2321724"/>
            <a:chExt cx="72000" cy="2880000"/>
          </a:xfrm>
        </p:grpSpPr>
        <p:cxnSp>
          <p:nvCxnSpPr>
            <p:cNvPr id="10" name="Straight Connector 9">
              <a:extLst>
                <a:ext uri="{FF2B5EF4-FFF2-40B4-BE49-F238E27FC236}">
                  <a16:creationId xmlns:a16="http://schemas.microsoft.com/office/drawing/2014/main" id="{882A6D2A-908A-450C-8923-88951CEB700F}"/>
                </a:ext>
              </a:extLst>
            </p:cNvPr>
            <p:cNvCxnSpPr/>
            <p:nvPr/>
          </p:nvCxnSpPr>
          <p:spPr>
            <a:xfrm>
              <a:off x="2034073" y="2321724"/>
              <a:ext cx="0" cy="288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D71785-A898-4854-9F40-9727C118A0C0}"/>
                </a:ext>
              </a:extLst>
            </p:cNvPr>
            <p:cNvCxnSpPr/>
            <p:nvPr/>
          </p:nvCxnSpPr>
          <p:spPr>
            <a:xfrm>
              <a:off x="1969325" y="2326270"/>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1146C0-3EF6-4892-84D0-49B91C7845ED}"/>
                </a:ext>
              </a:extLst>
            </p:cNvPr>
            <p:cNvCxnSpPr/>
            <p:nvPr/>
          </p:nvCxnSpPr>
          <p:spPr>
            <a:xfrm>
              <a:off x="1969325" y="2682283"/>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6D4192-2F0A-436D-81A9-6DEC44B93EA9}"/>
                </a:ext>
              </a:extLst>
            </p:cNvPr>
            <p:cNvCxnSpPr/>
            <p:nvPr/>
          </p:nvCxnSpPr>
          <p:spPr>
            <a:xfrm>
              <a:off x="1969325" y="30402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389724-BFCD-4E96-A3AD-B8E573025273}"/>
                </a:ext>
              </a:extLst>
            </p:cNvPr>
            <p:cNvCxnSpPr/>
            <p:nvPr/>
          </p:nvCxnSpPr>
          <p:spPr>
            <a:xfrm>
              <a:off x="1969325" y="339621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6C61E-8C15-4856-91B3-E4AF87899BE6}"/>
                </a:ext>
              </a:extLst>
            </p:cNvPr>
            <p:cNvCxnSpPr/>
            <p:nvPr/>
          </p:nvCxnSpPr>
          <p:spPr>
            <a:xfrm>
              <a:off x="1969325" y="3755494"/>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3C7E3C-F098-4A1C-9E2D-4FA76268B1EE}"/>
                </a:ext>
              </a:extLst>
            </p:cNvPr>
            <p:cNvCxnSpPr/>
            <p:nvPr/>
          </p:nvCxnSpPr>
          <p:spPr>
            <a:xfrm>
              <a:off x="1969325" y="4127501"/>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D0808F-8695-4A44-847B-D9AAEA37DC6C}"/>
                </a:ext>
              </a:extLst>
            </p:cNvPr>
            <p:cNvCxnSpPr/>
            <p:nvPr/>
          </p:nvCxnSpPr>
          <p:spPr>
            <a:xfrm>
              <a:off x="1969325" y="4483275"/>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E4BB4A-458A-4D87-A08F-DE6C459C2C02}"/>
                </a:ext>
              </a:extLst>
            </p:cNvPr>
            <p:cNvCxnSpPr/>
            <p:nvPr/>
          </p:nvCxnSpPr>
          <p:spPr>
            <a:xfrm>
              <a:off x="1969325" y="4839288"/>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DCC6BF-068E-48C8-97C1-1F3E4BC6E9DF}"/>
                </a:ext>
              </a:extLst>
            </p:cNvPr>
            <p:cNvCxnSpPr/>
            <p:nvPr/>
          </p:nvCxnSpPr>
          <p:spPr>
            <a:xfrm>
              <a:off x="1969325" y="5197206"/>
              <a:ext cx="7200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1AFC3CD3-5585-4CBB-AC8D-78DD7944CEEA}"/>
              </a:ext>
            </a:extLst>
          </p:cNvPr>
          <p:cNvSpPr/>
          <p:nvPr/>
        </p:nvSpPr>
        <p:spPr>
          <a:xfrm rot="10800000">
            <a:off x="1309209" y="2695694"/>
            <a:ext cx="197850" cy="432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1" name="Group 20">
            <a:extLst>
              <a:ext uri="{FF2B5EF4-FFF2-40B4-BE49-F238E27FC236}">
                <a16:creationId xmlns:a16="http://schemas.microsoft.com/office/drawing/2014/main" id="{A173FE0E-524C-4281-B9EE-44F43300658F}"/>
              </a:ext>
            </a:extLst>
          </p:cNvPr>
          <p:cNvGrpSpPr/>
          <p:nvPr/>
        </p:nvGrpSpPr>
        <p:grpSpPr>
          <a:xfrm>
            <a:off x="567266" y="1921395"/>
            <a:ext cx="271476" cy="1356852"/>
            <a:chOff x="1665549" y="2180752"/>
            <a:chExt cx="296380" cy="1356852"/>
          </a:xfrm>
        </p:grpSpPr>
        <p:sp>
          <p:nvSpPr>
            <p:cNvPr id="22" name="TextBox 21">
              <a:extLst>
                <a:ext uri="{FF2B5EF4-FFF2-40B4-BE49-F238E27FC236}">
                  <a16:creationId xmlns:a16="http://schemas.microsoft.com/office/drawing/2014/main" id="{3C76976D-A128-4C92-BF43-CBF3B19E7DBC}"/>
                </a:ext>
              </a:extLst>
            </p:cNvPr>
            <p:cNvSpPr txBox="1"/>
            <p:nvPr/>
          </p:nvSpPr>
          <p:spPr>
            <a:xfrm>
              <a:off x="1665549" y="2180752"/>
              <a:ext cx="296380" cy="288147"/>
            </a:xfrm>
            <a:prstGeom prst="rect">
              <a:avLst/>
            </a:prstGeom>
            <a:noFill/>
          </p:spPr>
          <p:txBody>
            <a:bodyPr wrap="none" lIns="36000" tIns="36000" rIns="36000" bIns="36000" rtlCol="0">
              <a:spAutoFit/>
            </a:bodyPr>
            <a:lstStyle/>
            <a:p>
              <a:pPr algn="r"/>
              <a:r>
                <a:rPr lang="en-GB" sz="1400" dirty="0">
                  <a:solidFill>
                    <a:schemeClr val="tx1"/>
                  </a:solidFill>
                </a:rPr>
                <a:t>60</a:t>
              </a:r>
            </a:p>
          </p:txBody>
        </p:sp>
        <p:sp>
          <p:nvSpPr>
            <p:cNvPr id="23" name="TextBox 22">
              <a:extLst>
                <a:ext uri="{FF2B5EF4-FFF2-40B4-BE49-F238E27FC236}">
                  <a16:creationId xmlns:a16="http://schemas.microsoft.com/office/drawing/2014/main" id="{F9D7D713-338D-4B1B-98A6-D777E0871813}"/>
                </a:ext>
              </a:extLst>
            </p:cNvPr>
            <p:cNvSpPr txBox="1"/>
            <p:nvPr/>
          </p:nvSpPr>
          <p:spPr>
            <a:xfrm>
              <a:off x="1665549" y="2535082"/>
              <a:ext cx="296380" cy="288147"/>
            </a:xfrm>
            <a:prstGeom prst="rect">
              <a:avLst/>
            </a:prstGeom>
            <a:noFill/>
          </p:spPr>
          <p:txBody>
            <a:bodyPr wrap="none" lIns="36000" tIns="36000" rIns="36000" bIns="36000" rtlCol="0">
              <a:spAutoFit/>
            </a:bodyPr>
            <a:lstStyle/>
            <a:p>
              <a:pPr algn="r"/>
              <a:r>
                <a:rPr lang="en-GB" sz="1400" dirty="0">
                  <a:solidFill>
                    <a:schemeClr val="tx1"/>
                  </a:solidFill>
                </a:rPr>
                <a:t>40</a:t>
              </a:r>
            </a:p>
          </p:txBody>
        </p:sp>
        <p:sp>
          <p:nvSpPr>
            <p:cNvPr id="24" name="TextBox 23">
              <a:extLst>
                <a:ext uri="{FF2B5EF4-FFF2-40B4-BE49-F238E27FC236}">
                  <a16:creationId xmlns:a16="http://schemas.microsoft.com/office/drawing/2014/main" id="{0A5C188C-5D53-42AB-991C-0E6BBE5976F9}"/>
                </a:ext>
              </a:extLst>
            </p:cNvPr>
            <p:cNvSpPr txBox="1"/>
            <p:nvPr/>
          </p:nvSpPr>
          <p:spPr>
            <a:xfrm>
              <a:off x="1665549" y="2895127"/>
              <a:ext cx="296380" cy="288147"/>
            </a:xfrm>
            <a:prstGeom prst="rect">
              <a:avLst/>
            </a:prstGeom>
            <a:noFill/>
          </p:spPr>
          <p:txBody>
            <a:bodyPr wrap="none" lIns="36000" tIns="36000" rIns="36000" bIns="36000" rtlCol="0">
              <a:spAutoFit/>
            </a:bodyPr>
            <a:lstStyle/>
            <a:p>
              <a:pPr algn="r"/>
              <a:r>
                <a:rPr lang="en-GB" sz="1400" dirty="0">
                  <a:solidFill>
                    <a:schemeClr val="tx1"/>
                  </a:solidFill>
                </a:rPr>
                <a:t>20</a:t>
              </a:r>
            </a:p>
          </p:txBody>
        </p:sp>
        <p:sp>
          <p:nvSpPr>
            <p:cNvPr id="25" name="TextBox 24">
              <a:extLst>
                <a:ext uri="{FF2B5EF4-FFF2-40B4-BE49-F238E27FC236}">
                  <a16:creationId xmlns:a16="http://schemas.microsoft.com/office/drawing/2014/main" id="{7C1F6768-2524-494D-91D2-4B5BF117D554}"/>
                </a:ext>
              </a:extLst>
            </p:cNvPr>
            <p:cNvSpPr txBox="1"/>
            <p:nvPr/>
          </p:nvSpPr>
          <p:spPr>
            <a:xfrm>
              <a:off x="1774052" y="3249457"/>
              <a:ext cx="187877" cy="288147"/>
            </a:xfrm>
            <a:prstGeom prst="rect">
              <a:avLst/>
            </a:prstGeom>
            <a:noFill/>
          </p:spPr>
          <p:txBody>
            <a:bodyPr wrap="none" lIns="36000" tIns="36000" rIns="36000" bIns="36000" rtlCol="0">
              <a:spAutoFit/>
            </a:bodyPr>
            <a:lstStyle/>
            <a:p>
              <a:pPr algn="r"/>
              <a:r>
                <a:rPr lang="en-GB" sz="1400" dirty="0">
                  <a:solidFill>
                    <a:schemeClr val="tx1"/>
                  </a:solidFill>
                </a:rPr>
                <a:t>0</a:t>
              </a:r>
            </a:p>
          </p:txBody>
        </p:sp>
      </p:grpSp>
      <p:sp>
        <p:nvSpPr>
          <p:cNvPr id="26" name="TextBox 25">
            <a:extLst>
              <a:ext uri="{FF2B5EF4-FFF2-40B4-BE49-F238E27FC236}">
                <a16:creationId xmlns:a16="http://schemas.microsoft.com/office/drawing/2014/main" id="{3DAE7E8E-5361-4FF5-8B2B-A0E89C00354F}"/>
              </a:ext>
            </a:extLst>
          </p:cNvPr>
          <p:cNvSpPr txBox="1"/>
          <p:nvPr/>
        </p:nvSpPr>
        <p:spPr>
          <a:xfrm>
            <a:off x="467882" y="3348240"/>
            <a:ext cx="370862" cy="288147"/>
          </a:xfrm>
          <a:prstGeom prst="rect">
            <a:avLst/>
          </a:prstGeom>
          <a:noFill/>
        </p:spPr>
        <p:txBody>
          <a:bodyPr wrap="none" lIns="36000" tIns="36000" rIns="36000" bIns="36000" rtlCol="0">
            <a:spAutoFit/>
          </a:bodyPr>
          <a:lstStyle/>
          <a:p>
            <a:pPr algn="r"/>
            <a:r>
              <a:rPr lang="en-GB" sz="1400" dirty="0">
                <a:solidFill>
                  <a:schemeClr val="tx1"/>
                </a:solidFill>
              </a:rPr>
              <a:t>–20</a:t>
            </a:r>
          </a:p>
        </p:txBody>
      </p:sp>
      <p:grpSp>
        <p:nvGrpSpPr>
          <p:cNvPr id="27" name="Group 26">
            <a:extLst>
              <a:ext uri="{FF2B5EF4-FFF2-40B4-BE49-F238E27FC236}">
                <a16:creationId xmlns:a16="http://schemas.microsoft.com/office/drawing/2014/main" id="{06B679DB-DFA5-496A-9221-CD69F0E4DB02}"/>
              </a:ext>
            </a:extLst>
          </p:cNvPr>
          <p:cNvGrpSpPr/>
          <p:nvPr/>
        </p:nvGrpSpPr>
        <p:grpSpPr>
          <a:xfrm>
            <a:off x="368494" y="3719691"/>
            <a:ext cx="470249" cy="1356852"/>
            <a:chOff x="1448542" y="1826422"/>
            <a:chExt cx="513387" cy="1356852"/>
          </a:xfrm>
        </p:grpSpPr>
        <p:sp>
          <p:nvSpPr>
            <p:cNvPr id="28" name="TextBox 27">
              <a:extLst>
                <a:ext uri="{FF2B5EF4-FFF2-40B4-BE49-F238E27FC236}">
                  <a16:creationId xmlns:a16="http://schemas.microsoft.com/office/drawing/2014/main" id="{ED95B5D3-61E6-4B74-ACAD-C221F92EB6D5}"/>
                </a:ext>
              </a:extLst>
            </p:cNvPr>
            <p:cNvSpPr txBox="1"/>
            <p:nvPr/>
          </p:nvSpPr>
          <p:spPr>
            <a:xfrm>
              <a:off x="1557046" y="1826422"/>
              <a:ext cx="404883" cy="288147"/>
            </a:xfrm>
            <a:prstGeom prst="rect">
              <a:avLst/>
            </a:prstGeom>
            <a:noFill/>
          </p:spPr>
          <p:txBody>
            <a:bodyPr wrap="none" lIns="36000" tIns="36000" rIns="36000" bIns="36000" rtlCol="0">
              <a:spAutoFit/>
            </a:bodyPr>
            <a:lstStyle/>
            <a:p>
              <a:pPr algn="r"/>
              <a:r>
                <a:rPr lang="en-GB" sz="1400" dirty="0">
                  <a:solidFill>
                    <a:schemeClr val="tx1"/>
                  </a:solidFill>
                </a:rPr>
                <a:t>–40</a:t>
              </a:r>
            </a:p>
          </p:txBody>
        </p:sp>
        <p:sp>
          <p:nvSpPr>
            <p:cNvPr id="29" name="TextBox 28">
              <a:extLst>
                <a:ext uri="{FF2B5EF4-FFF2-40B4-BE49-F238E27FC236}">
                  <a16:creationId xmlns:a16="http://schemas.microsoft.com/office/drawing/2014/main" id="{F6482341-0276-46D9-9973-45715D8A1C36}"/>
                </a:ext>
              </a:extLst>
            </p:cNvPr>
            <p:cNvSpPr txBox="1"/>
            <p:nvPr/>
          </p:nvSpPr>
          <p:spPr>
            <a:xfrm>
              <a:off x="1557046" y="2180752"/>
              <a:ext cx="404883" cy="288147"/>
            </a:xfrm>
            <a:prstGeom prst="rect">
              <a:avLst/>
            </a:prstGeom>
            <a:noFill/>
          </p:spPr>
          <p:txBody>
            <a:bodyPr wrap="none" lIns="36000" tIns="36000" rIns="36000" bIns="36000" rtlCol="0">
              <a:spAutoFit/>
            </a:bodyPr>
            <a:lstStyle/>
            <a:p>
              <a:pPr algn="r"/>
              <a:r>
                <a:rPr lang="en-GB" sz="1400" dirty="0">
                  <a:solidFill>
                    <a:schemeClr val="tx1"/>
                  </a:solidFill>
                </a:rPr>
                <a:t>–60</a:t>
              </a:r>
            </a:p>
          </p:txBody>
        </p:sp>
        <p:sp>
          <p:nvSpPr>
            <p:cNvPr id="30" name="TextBox 29">
              <a:extLst>
                <a:ext uri="{FF2B5EF4-FFF2-40B4-BE49-F238E27FC236}">
                  <a16:creationId xmlns:a16="http://schemas.microsoft.com/office/drawing/2014/main" id="{392A77F4-9693-48A7-B518-FCD47533C1BD}"/>
                </a:ext>
              </a:extLst>
            </p:cNvPr>
            <p:cNvSpPr txBox="1"/>
            <p:nvPr/>
          </p:nvSpPr>
          <p:spPr>
            <a:xfrm>
              <a:off x="1557046" y="2535082"/>
              <a:ext cx="404883" cy="288147"/>
            </a:xfrm>
            <a:prstGeom prst="rect">
              <a:avLst/>
            </a:prstGeom>
            <a:noFill/>
          </p:spPr>
          <p:txBody>
            <a:bodyPr wrap="none" lIns="36000" tIns="36000" rIns="36000" bIns="36000" rtlCol="0">
              <a:spAutoFit/>
            </a:bodyPr>
            <a:lstStyle/>
            <a:p>
              <a:pPr algn="r"/>
              <a:r>
                <a:rPr lang="en-GB" sz="1400" dirty="0">
                  <a:solidFill>
                    <a:schemeClr val="tx1"/>
                  </a:solidFill>
                </a:rPr>
                <a:t>–80</a:t>
              </a:r>
            </a:p>
          </p:txBody>
        </p:sp>
        <p:sp>
          <p:nvSpPr>
            <p:cNvPr id="31" name="TextBox 30">
              <a:extLst>
                <a:ext uri="{FF2B5EF4-FFF2-40B4-BE49-F238E27FC236}">
                  <a16:creationId xmlns:a16="http://schemas.microsoft.com/office/drawing/2014/main" id="{8ACD5F51-D2A8-4096-8FB2-D1F1401AA0C8}"/>
                </a:ext>
              </a:extLst>
            </p:cNvPr>
            <p:cNvSpPr txBox="1"/>
            <p:nvPr/>
          </p:nvSpPr>
          <p:spPr>
            <a:xfrm>
              <a:off x="1448542" y="2895127"/>
              <a:ext cx="513387" cy="288147"/>
            </a:xfrm>
            <a:prstGeom prst="rect">
              <a:avLst/>
            </a:prstGeom>
            <a:noFill/>
          </p:spPr>
          <p:txBody>
            <a:bodyPr wrap="none" lIns="36000" tIns="36000" rIns="36000" bIns="36000" rtlCol="0">
              <a:spAutoFit/>
            </a:bodyPr>
            <a:lstStyle/>
            <a:p>
              <a:pPr algn="r"/>
              <a:r>
                <a:rPr lang="en-GB" sz="1400" dirty="0">
                  <a:solidFill>
                    <a:schemeClr val="tx1"/>
                  </a:solidFill>
                </a:rPr>
                <a:t>–100</a:t>
              </a:r>
            </a:p>
          </p:txBody>
        </p:sp>
      </p:grpSp>
      <p:sp>
        <p:nvSpPr>
          <p:cNvPr id="32" name="Rectangle 31">
            <a:extLst>
              <a:ext uri="{FF2B5EF4-FFF2-40B4-BE49-F238E27FC236}">
                <a16:creationId xmlns:a16="http://schemas.microsoft.com/office/drawing/2014/main" id="{91854645-7CCF-462E-BA19-5B9CD3A19FC5}"/>
              </a:ext>
            </a:extLst>
          </p:cNvPr>
          <p:cNvSpPr/>
          <p:nvPr/>
        </p:nvSpPr>
        <p:spPr>
          <a:xfrm rot="10800000">
            <a:off x="1125350" y="2443694"/>
            <a:ext cx="197850" cy="684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a:extLst>
              <a:ext uri="{FF2B5EF4-FFF2-40B4-BE49-F238E27FC236}">
                <a16:creationId xmlns:a16="http://schemas.microsoft.com/office/drawing/2014/main" id="{BB6A2BD0-E767-423D-B79D-48715C98A027}"/>
              </a:ext>
            </a:extLst>
          </p:cNvPr>
          <p:cNvSpPr/>
          <p:nvPr/>
        </p:nvSpPr>
        <p:spPr>
          <a:xfrm rot="10800000">
            <a:off x="931348" y="1831694"/>
            <a:ext cx="197850" cy="1296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a:extLst>
              <a:ext uri="{FF2B5EF4-FFF2-40B4-BE49-F238E27FC236}">
                <a16:creationId xmlns:a16="http://schemas.microsoft.com/office/drawing/2014/main" id="{0E3579F4-CC55-4FA1-B950-F57640725858}"/>
              </a:ext>
            </a:extLst>
          </p:cNvPr>
          <p:cNvSpPr/>
          <p:nvPr/>
        </p:nvSpPr>
        <p:spPr>
          <a:xfrm rot="10800000">
            <a:off x="1512401" y="2803694"/>
            <a:ext cx="197850" cy="324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52EA33BD-BBD7-4FEB-9830-67D2356C164E}"/>
              </a:ext>
            </a:extLst>
          </p:cNvPr>
          <p:cNvSpPr/>
          <p:nvPr/>
        </p:nvSpPr>
        <p:spPr>
          <a:xfrm rot="10800000">
            <a:off x="1713522" y="2875694"/>
            <a:ext cx="197850" cy="25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a:extLst>
              <a:ext uri="{FF2B5EF4-FFF2-40B4-BE49-F238E27FC236}">
                <a16:creationId xmlns:a16="http://schemas.microsoft.com/office/drawing/2014/main" id="{829A4C07-6059-4542-A37E-C79C0326B11A}"/>
              </a:ext>
            </a:extLst>
          </p:cNvPr>
          <p:cNvSpPr/>
          <p:nvPr/>
        </p:nvSpPr>
        <p:spPr>
          <a:xfrm rot="10800000">
            <a:off x="1911372" y="2929694"/>
            <a:ext cx="197850" cy="198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a:extLst>
              <a:ext uri="{FF2B5EF4-FFF2-40B4-BE49-F238E27FC236}">
                <a16:creationId xmlns:a16="http://schemas.microsoft.com/office/drawing/2014/main" id="{7CF5AAE8-A6D3-4894-AD2E-03BCFD10A392}"/>
              </a:ext>
            </a:extLst>
          </p:cNvPr>
          <p:cNvSpPr/>
          <p:nvPr/>
        </p:nvSpPr>
        <p:spPr>
          <a:xfrm rot="10800000">
            <a:off x="2108547" y="2983694"/>
            <a:ext cx="197850" cy="14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a:extLst>
              <a:ext uri="{FF2B5EF4-FFF2-40B4-BE49-F238E27FC236}">
                <a16:creationId xmlns:a16="http://schemas.microsoft.com/office/drawing/2014/main" id="{549E7D04-7212-41FE-9C26-A8A5514AD63C}"/>
              </a:ext>
            </a:extLst>
          </p:cNvPr>
          <p:cNvSpPr/>
          <p:nvPr/>
        </p:nvSpPr>
        <p:spPr>
          <a:xfrm rot="10800000">
            <a:off x="2311605" y="2983694"/>
            <a:ext cx="197850" cy="14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a:extLst>
              <a:ext uri="{FF2B5EF4-FFF2-40B4-BE49-F238E27FC236}">
                <a16:creationId xmlns:a16="http://schemas.microsoft.com/office/drawing/2014/main" id="{23587F5F-C68D-413B-B674-467208C480D0}"/>
              </a:ext>
            </a:extLst>
          </p:cNvPr>
          <p:cNvSpPr/>
          <p:nvPr/>
        </p:nvSpPr>
        <p:spPr>
          <a:xfrm rot="10800000">
            <a:off x="2509456" y="3055694"/>
            <a:ext cx="197850"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a:extLst>
              <a:ext uri="{FF2B5EF4-FFF2-40B4-BE49-F238E27FC236}">
                <a16:creationId xmlns:a16="http://schemas.microsoft.com/office/drawing/2014/main" id="{E8575B72-A452-447F-AD36-35B1C7E3FFE7}"/>
              </a:ext>
            </a:extLst>
          </p:cNvPr>
          <p:cNvSpPr/>
          <p:nvPr/>
        </p:nvSpPr>
        <p:spPr>
          <a:xfrm rot="10800000">
            <a:off x="2707306" y="3055694"/>
            <a:ext cx="181363"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a:extLst>
              <a:ext uri="{FF2B5EF4-FFF2-40B4-BE49-F238E27FC236}">
                <a16:creationId xmlns:a16="http://schemas.microsoft.com/office/drawing/2014/main" id="{4E7A8AFD-1072-4ECD-BCA7-D263C7C3CC22}"/>
              </a:ext>
            </a:extLst>
          </p:cNvPr>
          <p:cNvSpPr/>
          <p:nvPr/>
        </p:nvSpPr>
        <p:spPr>
          <a:xfrm rot="10800000">
            <a:off x="2876392" y="3055694"/>
            <a:ext cx="197850" cy="7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a:extLst>
              <a:ext uri="{FF2B5EF4-FFF2-40B4-BE49-F238E27FC236}">
                <a16:creationId xmlns:a16="http://schemas.microsoft.com/office/drawing/2014/main" id="{CE5BB43A-95DF-4A88-84B5-AC105D10B11E}"/>
              </a:ext>
            </a:extLst>
          </p:cNvPr>
          <p:cNvSpPr/>
          <p:nvPr/>
        </p:nvSpPr>
        <p:spPr>
          <a:xfrm rot="10800000">
            <a:off x="3073567" y="3073694"/>
            <a:ext cx="197850" cy="5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a:extLst>
              <a:ext uri="{FF2B5EF4-FFF2-40B4-BE49-F238E27FC236}">
                <a16:creationId xmlns:a16="http://schemas.microsoft.com/office/drawing/2014/main" id="{DDB18854-FDF9-4A1C-86C1-F135F3219E70}"/>
              </a:ext>
            </a:extLst>
          </p:cNvPr>
          <p:cNvSpPr/>
          <p:nvPr/>
        </p:nvSpPr>
        <p:spPr>
          <a:xfrm rot="10800000">
            <a:off x="3271417" y="3073694"/>
            <a:ext cx="197850" cy="5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a:extLst>
              <a:ext uri="{FF2B5EF4-FFF2-40B4-BE49-F238E27FC236}">
                <a16:creationId xmlns:a16="http://schemas.microsoft.com/office/drawing/2014/main" id="{79F7F07B-3B5F-4C8A-AF55-52553B6AF6B0}"/>
              </a:ext>
            </a:extLst>
          </p:cNvPr>
          <p:cNvSpPr/>
          <p:nvPr/>
        </p:nvSpPr>
        <p:spPr>
          <a:xfrm>
            <a:off x="3832420" y="3111404"/>
            <a:ext cx="197850" cy="90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a:extLst>
              <a:ext uri="{FF2B5EF4-FFF2-40B4-BE49-F238E27FC236}">
                <a16:creationId xmlns:a16="http://schemas.microsoft.com/office/drawing/2014/main" id="{80E0756C-B06D-493B-82B2-98DDAB44FBD0}"/>
              </a:ext>
            </a:extLst>
          </p:cNvPr>
          <p:cNvSpPr/>
          <p:nvPr/>
        </p:nvSpPr>
        <p:spPr>
          <a:xfrm>
            <a:off x="4013783" y="3111404"/>
            <a:ext cx="197850" cy="21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a:extLst>
              <a:ext uri="{FF2B5EF4-FFF2-40B4-BE49-F238E27FC236}">
                <a16:creationId xmlns:a16="http://schemas.microsoft.com/office/drawing/2014/main" id="{B7118C9F-67C8-4EFC-A195-DEBE92759FE1}"/>
              </a:ext>
            </a:extLst>
          </p:cNvPr>
          <p:cNvSpPr/>
          <p:nvPr/>
        </p:nvSpPr>
        <p:spPr>
          <a:xfrm>
            <a:off x="4206216" y="3111404"/>
            <a:ext cx="197850" cy="288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a:extLst>
              <a:ext uri="{FF2B5EF4-FFF2-40B4-BE49-F238E27FC236}">
                <a16:creationId xmlns:a16="http://schemas.microsoft.com/office/drawing/2014/main" id="{382986A1-041D-45C8-A32B-72A25C52428B}"/>
              </a:ext>
            </a:extLst>
          </p:cNvPr>
          <p:cNvSpPr/>
          <p:nvPr/>
        </p:nvSpPr>
        <p:spPr>
          <a:xfrm>
            <a:off x="4401645" y="3111404"/>
            <a:ext cx="197850" cy="324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a:extLst>
              <a:ext uri="{FF2B5EF4-FFF2-40B4-BE49-F238E27FC236}">
                <a16:creationId xmlns:a16="http://schemas.microsoft.com/office/drawing/2014/main" id="{A9AFD84E-8058-4764-8C52-C96CF676E9FE}"/>
              </a:ext>
            </a:extLst>
          </p:cNvPr>
          <p:cNvSpPr/>
          <p:nvPr/>
        </p:nvSpPr>
        <p:spPr>
          <a:xfrm>
            <a:off x="4597075" y="3111404"/>
            <a:ext cx="197850" cy="432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a:extLst>
              <a:ext uri="{FF2B5EF4-FFF2-40B4-BE49-F238E27FC236}">
                <a16:creationId xmlns:a16="http://schemas.microsoft.com/office/drawing/2014/main" id="{32D49D20-8562-4E97-94ED-99216BD7FEE2}"/>
              </a:ext>
            </a:extLst>
          </p:cNvPr>
          <p:cNvSpPr/>
          <p:nvPr/>
        </p:nvSpPr>
        <p:spPr>
          <a:xfrm>
            <a:off x="4792504" y="3111404"/>
            <a:ext cx="197850" cy="612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a:extLst>
              <a:ext uri="{FF2B5EF4-FFF2-40B4-BE49-F238E27FC236}">
                <a16:creationId xmlns:a16="http://schemas.microsoft.com/office/drawing/2014/main" id="{2BA035E1-0B16-4813-8C9A-1430F4A3B8D5}"/>
              </a:ext>
            </a:extLst>
          </p:cNvPr>
          <p:cNvSpPr/>
          <p:nvPr/>
        </p:nvSpPr>
        <p:spPr>
          <a:xfrm>
            <a:off x="4987934" y="3111404"/>
            <a:ext cx="197850" cy="684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a:extLst>
              <a:ext uri="{FF2B5EF4-FFF2-40B4-BE49-F238E27FC236}">
                <a16:creationId xmlns:a16="http://schemas.microsoft.com/office/drawing/2014/main" id="{95CF67BD-4A10-40C6-9453-0C1E5BB8E9F4}"/>
              </a:ext>
            </a:extLst>
          </p:cNvPr>
          <p:cNvSpPr/>
          <p:nvPr/>
        </p:nvSpPr>
        <p:spPr>
          <a:xfrm>
            <a:off x="5183363" y="3111404"/>
            <a:ext cx="197850" cy="1404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a:extLst>
              <a:ext uri="{FF2B5EF4-FFF2-40B4-BE49-F238E27FC236}">
                <a16:creationId xmlns:a16="http://schemas.microsoft.com/office/drawing/2014/main" id="{4C2986A2-31E0-44B6-88C2-235171C7813F}"/>
              </a:ext>
            </a:extLst>
          </p:cNvPr>
          <p:cNvSpPr/>
          <p:nvPr/>
        </p:nvSpPr>
        <p:spPr>
          <a:xfrm>
            <a:off x="5378793"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68F9F529-483E-4D19-A057-3E11465F6460}"/>
              </a:ext>
            </a:extLst>
          </p:cNvPr>
          <p:cNvSpPr/>
          <p:nvPr/>
        </p:nvSpPr>
        <p:spPr>
          <a:xfrm>
            <a:off x="5574222"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a:extLst>
              <a:ext uri="{FF2B5EF4-FFF2-40B4-BE49-F238E27FC236}">
                <a16:creationId xmlns:a16="http://schemas.microsoft.com/office/drawing/2014/main" id="{18D3A357-B4E4-4E9A-86FE-FC934D08607F}"/>
              </a:ext>
            </a:extLst>
          </p:cNvPr>
          <p:cNvSpPr/>
          <p:nvPr/>
        </p:nvSpPr>
        <p:spPr>
          <a:xfrm>
            <a:off x="5769652"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a:extLst>
              <a:ext uri="{FF2B5EF4-FFF2-40B4-BE49-F238E27FC236}">
                <a16:creationId xmlns:a16="http://schemas.microsoft.com/office/drawing/2014/main" id="{958381B4-B9FC-4796-B44E-64304E630E30}"/>
              </a:ext>
            </a:extLst>
          </p:cNvPr>
          <p:cNvSpPr/>
          <p:nvPr/>
        </p:nvSpPr>
        <p:spPr>
          <a:xfrm>
            <a:off x="5965081" y="3111404"/>
            <a:ext cx="197850" cy="1728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1" name="Straight Connector 60">
            <a:extLst>
              <a:ext uri="{FF2B5EF4-FFF2-40B4-BE49-F238E27FC236}">
                <a16:creationId xmlns:a16="http://schemas.microsoft.com/office/drawing/2014/main" id="{295DDA65-2B2E-418E-B11B-D057A32EE4BC}"/>
              </a:ext>
            </a:extLst>
          </p:cNvPr>
          <p:cNvCxnSpPr>
            <a:cxnSpLocks/>
          </p:cNvCxnSpPr>
          <p:nvPr/>
        </p:nvCxnSpPr>
        <p:spPr>
          <a:xfrm flipH="1">
            <a:off x="904828" y="3127694"/>
            <a:ext cx="5299195" cy="0"/>
          </a:xfrm>
          <a:prstGeom prst="line">
            <a:avLst/>
          </a:prstGeom>
          <a:solidFill>
            <a:srgbClr val="FF6600"/>
          </a:solidFill>
          <a:ln w="22225">
            <a:solidFill>
              <a:srgbClr val="363636"/>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2BD9495-2C67-4FA1-866B-F0A976108040}"/>
              </a:ext>
            </a:extLst>
          </p:cNvPr>
          <p:cNvSpPr txBox="1"/>
          <p:nvPr/>
        </p:nvSpPr>
        <p:spPr>
          <a:xfrm rot="16200000">
            <a:off x="-778353" y="3364992"/>
            <a:ext cx="2194832" cy="307777"/>
          </a:xfrm>
          <a:prstGeom prst="rect">
            <a:avLst/>
          </a:prstGeom>
          <a:noFill/>
        </p:spPr>
        <p:txBody>
          <a:bodyPr wrap="none" rtlCol="0">
            <a:spAutoFit/>
          </a:bodyPr>
          <a:lstStyle/>
          <a:p>
            <a:pPr algn="ctr"/>
            <a:r>
              <a:rPr lang="en-US" sz="1400" dirty="0">
                <a:solidFill>
                  <a:schemeClr val="tx1"/>
                </a:solidFill>
              </a:rPr>
              <a:t>Change from baseline, %</a:t>
            </a:r>
            <a:endParaRPr lang="en-GB" sz="1400" dirty="0">
              <a:solidFill>
                <a:schemeClr val="tx1"/>
              </a:solidFill>
            </a:endParaRPr>
          </a:p>
        </p:txBody>
      </p:sp>
      <p:sp>
        <p:nvSpPr>
          <p:cNvPr id="68" name="TextBox 67">
            <a:extLst>
              <a:ext uri="{FF2B5EF4-FFF2-40B4-BE49-F238E27FC236}">
                <a16:creationId xmlns:a16="http://schemas.microsoft.com/office/drawing/2014/main" id="{37EFC8A8-93B1-41EC-B419-368D1F43A417}"/>
              </a:ext>
            </a:extLst>
          </p:cNvPr>
          <p:cNvSpPr txBox="1"/>
          <p:nvPr/>
        </p:nvSpPr>
        <p:spPr>
          <a:xfrm>
            <a:off x="1185329" y="3886215"/>
            <a:ext cx="2085827" cy="307777"/>
          </a:xfrm>
          <a:prstGeom prst="rect">
            <a:avLst/>
          </a:prstGeom>
          <a:noFill/>
        </p:spPr>
        <p:txBody>
          <a:bodyPr wrap="none" rtlCol="0">
            <a:spAutoFit/>
          </a:bodyPr>
          <a:lstStyle/>
          <a:p>
            <a:r>
              <a:rPr lang="en-US" sz="1400" dirty="0">
                <a:solidFill>
                  <a:schemeClr val="tx1"/>
                </a:solidFill>
              </a:rPr>
              <a:t>Best objective response</a:t>
            </a:r>
            <a:endParaRPr lang="en-GB" sz="1400" dirty="0">
              <a:solidFill>
                <a:schemeClr val="tx1"/>
              </a:solidFill>
            </a:endParaRPr>
          </a:p>
        </p:txBody>
      </p:sp>
      <p:sp>
        <p:nvSpPr>
          <p:cNvPr id="69" name="TextBox 68">
            <a:extLst>
              <a:ext uri="{FF2B5EF4-FFF2-40B4-BE49-F238E27FC236}">
                <a16:creationId xmlns:a16="http://schemas.microsoft.com/office/drawing/2014/main" id="{88094DC0-5ABE-4529-AF96-7582F84E590D}"/>
              </a:ext>
            </a:extLst>
          </p:cNvPr>
          <p:cNvSpPr txBox="1"/>
          <p:nvPr/>
        </p:nvSpPr>
        <p:spPr>
          <a:xfrm>
            <a:off x="2159705" y="4210672"/>
            <a:ext cx="434734" cy="1061829"/>
          </a:xfrm>
          <a:prstGeom prst="rect">
            <a:avLst/>
          </a:prstGeom>
          <a:noFill/>
        </p:spPr>
        <p:txBody>
          <a:bodyPr wrap="none" rtlCol="0">
            <a:spAutoFit/>
          </a:bodyPr>
          <a:lstStyle/>
          <a:p>
            <a:pPr>
              <a:lnSpc>
                <a:spcPct val="150000"/>
              </a:lnSpc>
            </a:pPr>
            <a:r>
              <a:rPr lang="en-US" sz="1400" dirty="0">
                <a:solidFill>
                  <a:schemeClr val="tx1"/>
                </a:solidFill>
              </a:rPr>
              <a:t>PD</a:t>
            </a:r>
          </a:p>
          <a:p>
            <a:pPr>
              <a:lnSpc>
                <a:spcPct val="150000"/>
              </a:lnSpc>
            </a:pPr>
            <a:r>
              <a:rPr lang="en-US" sz="1400" dirty="0">
                <a:solidFill>
                  <a:schemeClr val="tx1"/>
                </a:solidFill>
              </a:rPr>
              <a:t>SD</a:t>
            </a:r>
            <a:endParaRPr lang="en-GB" sz="1400" dirty="0">
              <a:solidFill>
                <a:schemeClr val="tx1"/>
              </a:solidFill>
            </a:endParaRPr>
          </a:p>
          <a:p>
            <a:pPr>
              <a:lnSpc>
                <a:spcPct val="150000"/>
              </a:lnSpc>
            </a:pPr>
            <a:r>
              <a:rPr lang="en-US" sz="1400" dirty="0">
                <a:solidFill>
                  <a:schemeClr val="tx1"/>
                </a:solidFill>
              </a:rPr>
              <a:t>PR</a:t>
            </a:r>
            <a:endParaRPr lang="en-GB" sz="1400" dirty="0">
              <a:solidFill>
                <a:schemeClr val="tx1"/>
              </a:solidFill>
            </a:endParaRPr>
          </a:p>
        </p:txBody>
      </p:sp>
      <p:sp>
        <p:nvSpPr>
          <p:cNvPr id="70" name="Rectangle 69">
            <a:extLst>
              <a:ext uri="{FF2B5EF4-FFF2-40B4-BE49-F238E27FC236}">
                <a16:creationId xmlns:a16="http://schemas.microsoft.com/office/drawing/2014/main" id="{A72BFD00-DF4B-42D1-8E2E-2EE3F9A3A8A0}"/>
              </a:ext>
            </a:extLst>
          </p:cNvPr>
          <p:cNvSpPr/>
          <p:nvPr/>
        </p:nvSpPr>
        <p:spPr>
          <a:xfrm rot="10800000">
            <a:off x="1923276" y="4338991"/>
            <a:ext cx="197850" cy="216000"/>
          </a:xfrm>
          <a:prstGeom prst="rect">
            <a:avLst/>
          </a:prstGeom>
          <a:solidFill>
            <a:srgbClr val="FF66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Rectangle 70">
            <a:extLst>
              <a:ext uri="{FF2B5EF4-FFF2-40B4-BE49-F238E27FC236}">
                <a16:creationId xmlns:a16="http://schemas.microsoft.com/office/drawing/2014/main" id="{5CCD94FA-CBB6-489E-A59B-0555669AD5C3}"/>
              </a:ext>
            </a:extLst>
          </p:cNvPr>
          <p:cNvSpPr/>
          <p:nvPr/>
        </p:nvSpPr>
        <p:spPr>
          <a:xfrm rot="10800000">
            <a:off x="1930033" y="4618059"/>
            <a:ext cx="197850" cy="216000"/>
          </a:xfrm>
          <a:prstGeom prst="rect">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2" name="Rectangle 71">
            <a:extLst>
              <a:ext uri="{FF2B5EF4-FFF2-40B4-BE49-F238E27FC236}">
                <a16:creationId xmlns:a16="http://schemas.microsoft.com/office/drawing/2014/main" id="{AAF67080-2534-4012-B0F0-D1AA00391083}"/>
              </a:ext>
            </a:extLst>
          </p:cNvPr>
          <p:cNvSpPr/>
          <p:nvPr/>
        </p:nvSpPr>
        <p:spPr>
          <a:xfrm rot="10800000">
            <a:off x="1936789" y="4949656"/>
            <a:ext cx="197850" cy="216000"/>
          </a:xfrm>
          <a:prstGeom prst="rect">
            <a:avLst/>
          </a:prstGeom>
          <a:solidFill>
            <a:srgbClr val="2894FF"/>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a:extLst>
              <a:ext uri="{FF2B5EF4-FFF2-40B4-BE49-F238E27FC236}">
                <a16:creationId xmlns:a16="http://schemas.microsoft.com/office/drawing/2014/main" id="{C87C810A-A94E-4AB0-BAC5-2C4FA09C904A}"/>
              </a:ext>
            </a:extLst>
          </p:cNvPr>
          <p:cNvSpPr txBox="1"/>
          <p:nvPr/>
        </p:nvSpPr>
        <p:spPr>
          <a:xfrm>
            <a:off x="2229461" y="1784855"/>
            <a:ext cx="2523448" cy="584775"/>
          </a:xfrm>
          <a:prstGeom prst="rect">
            <a:avLst/>
          </a:prstGeom>
          <a:noFill/>
        </p:spPr>
        <p:txBody>
          <a:bodyPr wrap="none" rtlCol="0">
            <a:spAutoFit/>
          </a:bodyPr>
          <a:lstStyle/>
          <a:p>
            <a:pPr algn="ctr"/>
            <a:r>
              <a:rPr lang="en-US" sz="1600" b="1" dirty="0">
                <a:solidFill>
                  <a:schemeClr val="tx1"/>
                </a:solidFill>
              </a:rPr>
              <a:t>DCR at 12 weeks 68.4% </a:t>
            </a:r>
          </a:p>
          <a:p>
            <a:pPr algn="ctr"/>
            <a:r>
              <a:rPr lang="en-US" sz="1600" b="1" dirty="0">
                <a:solidFill>
                  <a:schemeClr val="tx1"/>
                </a:solidFill>
              </a:rPr>
              <a:t>(95%CI 43.4, 87.4)</a:t>
            </a:r>
            <a:endParaRPr lang="en-GB" sz="1600" b="1" dirty="0">
              <a:solidFill>
                <a:schemeClr val="tx1"/>
              </a:solidFill>
            </a:endParaRPr>
          </a:p>
        </p:txBody>
      </p:sp>
      <p:cxnSp>
        <p:nvCxnSpPr>
          <p:cNvPr id="62" name="Straight Connector 61">
            <a:extLst>
              <a:ext uri="{FF2B5EF4-FFF2-40B4-BE49-F238E27FC236}">
                <a16:creationId xmlns:a16="http://schemas.microsoft.com/office/drawing/2014/main" id="{B07651F6-F745-486E-A61A-566821FC3516}"/>
              </a:ext>
            </a:extLst>
          </p:cNvPr>
          <p:cNvCxnSpPr>
            <a:cxnSpLocks/>
          </p:cNvCxnSpPr>
          <p:nvPr/>
        </p:nvCxnSpPr>
        <p:spPr>
          <a:xfrm>
            <a:off x="904828" y="3675207"/>
            <a:ext cx="5374674" cy="0"/>
          </a:xfrm>
          <a:prstGeom prst="line">
            <a:avLst/>
          </a:prstGeom>
          <a:ln w="25400">
            <a:solidFill>
              <a:srgbClr val="FF6600"/>
            </a:solidFill>
            <a:prstDash val="dash"/>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CC014495-E8CC-4CD8-9572-034DE6A3E846}"/>
              </a:ext>
            </a:extLst>
          </p:cNvPr>
          <p:cNvGrpSpPr/>
          <p:nvPr/>
        </p:nvGrpSpPr>
        <p:grpSpPr>
          <a:xfrm>
            <a:off x="7715764" y="1315175"/>
            <a:ext cx="3309758" cy="2454832"/>
            <a:chOff x="7798238" y="1377455"/>
            <a:chExt cx="3309758" cy="2454832"/>
          </a:xfrm>
        </p:grpSpPr>
        <p:sp>
          <p:nvSpPr>
            <p:cNvPr id="65" name="TextBox 64">
              <a:extLst>
                <a:ext uri="{FF2B5EF4-FFF2-40B4-BE49-F238E27FC236}">
                  <a16:creationId xmlns:a16="http://schemas.microsoft.com/office/drawing/2014/main" id="{13450A98-8DD4-4551-88EC-3F965FBA9F29}"/>
                </a:ext>
              </a:extLst>
            </p:cNvPr>
            <p:cNvSpPr txBox="1"/>
            <p:nvPr/>
          </p:nvSpPr>
          <p:spPr>
            <a:xfrm>
              <a:off x="9133416" y="1377455"/>
              <a:ext cx="537328" cy="338554"/>
            </a:xfrm>
            <a:prstGeom prst="rect">
              <a:avLst/>
            </a:prstGeom>
            <a:noFill/>
          </p:spPr>
          <p:txBody>
            <a:bodyPr wrap="none" rtlCol="0">
              <a:spAutoFit/>
            </a:bodyPr>
            <a:lstStyle/>
            <a:p>
              <a:pPr algn="ctr"/>
              <a:r>
                <a:rPr lang="en-US" sz="1600" b="1" dirty="0">
                  <a:solidFill>
                    <a:schemeClr val="tx1"/>
                  </a:solidFill>
                </a:rPr>
                <a:t>IHC</a:t>
              </a:r>
              <a:endParaRPr lang="en-GB" sz="1600" b="1" dirty="0">
                <a:solidFill>
                  <a:schemeClr val="tx1"/>
                </a:solidFill>
              </a:endParaRPr>
            </a:p>
          </p:txBody>
        </p:sp>
        <p:sp>
          <p:nvSpPr>
            <p:cNvPr id="66" name="Freeform 21">
              <a:extLst>
                <a:ext uri="{FF2B5EF4-FFF2-40B4-BE49-F238E27FC236}">
                  <a16:creationId xmlns:a16="http://schemas.microsoft.com/office/drawing/2014/main" id="{9ABB61AE-98FA-47AC-8769-C11589E8853B}"/>
                </a:ext>
              </a:extLst>
            </p:cNvPr>
            <p:cNvSpPr>
              <a:spLocks/>
            </p:cNvSpPr>
            <p:nvPr/>
          </p:nvSpPr>
          <p:spPr bwMode="auto">
            <a:xfrm>
              <a:off x="8712558" y="203056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44" name="TextBox 43">
              <a:extLst>
                <a:ext uri="{FF2B5EF4-FFF2-40B4-BE49-F238E27FC236}">
                  <a16:creationId xmlns:a16="http://schemas.microsoft.com/office/drawing/2014/main" id="{9DE48276-0825-4A2D-B7ED-4D869D6AA099}"/>
                </a:ext>
              </a:extLst>
            </p:cNvPr>
            <p:cNvSpPr txBox="1"/>
            <p:nvPr/>
          </p:nvSpPr>
          <p:spPr>
            <a:xfrm>
              <a:off x="7798238" y="1666429"/>
              <a:ext cx="2696572" cy="307777"/>
            </a:xfrm>
            <a:prstGeom prst="rect">
              <a:avLst/>
            </a:prstGeom>
            <a:noFill/>
          </p:spPr>
          <p:txBody>
            <a:bodyPr wrap="none" rtlCol="0">
              <a:spAutoFit/>
            </a:bodyPr>
            <a:lstStyle/>
            <a:p>
              <a:r>
                <a:rPr lang="en-US" sz="1400" dirty="0">
                  <a:solidFill>
                    <a:schemeClr val="tx1"/>
                  </a:solidFill>
                </a:rPr>
                <a:t>PD-L1+ on </a:t>
              </a:r>
              <a:r>
                <a:rPr lang="en-GB" sz="1400" dirty="0">
                  <a:solidFill>
                    <a:schemeClr val="tx1"/>
                  </a:solidFill>
                </a:rPr>
                <a:t>tumour</a:t>
              </a:r>
              <a:r>
                <a:rPr lang="en-US" sz="1400" dirty="0">
                  <a:solidFill>
                    <a:schemeClr val="tx1"/>
                  </a:solidFill>
                </a:rPr>
                <a:t> cells surface</a:t>
              </a:r>
              <a:endParaRPr lang="en-GB" sz="1400" dirty="0">
                <a:solidFill>
                  <a:schemeClr val="tx1"/>
                </a:solidFill>
              </a:endParaRPr>
            </a:p>
          </p:txBody>
        </p:sp>
        <p:grpSp>
          <p:nvGrpSpPr>
            <p:cNvPr id="73" name="Group 72">
              <a:extLst>
                <a:ext uri="{FF2B5EF4-FFF2-40B4-BE49-F238E27FC236}">
                  <a16:creationId xmlns:a16="http://schemas.microsoft.com/office/drawing/2014/main" id="{EC99D9BF-AA43-4803-B8DB-5B2B5FF9D840}"/>
                </a:ext>
              </a:extLst>
            </p:cNvPr>
            <p:cNvGrpSpPr/>
            <p:nvPr/>
          </p:nvGrpSpPr>
          <p:grpSpPr>
            <a:xfrm>
              <a:off x="8004523" y="2054949"/>
              <a:ext cx="700353" cy="1638838"/>
              <a:chOff x="3064383" y="1691634"/>
              <a:chExt cx="700353" cy="2438527"/>
            </a:xfrm>
          </p:grpSpPr>
          <p:sp>
            <p:nvSpPr>
              <p:cNvPr id="74" name="Line 7">
                <a:extLst>
                  <a:ext uri="{FF2B5EF4-FFF2-40B4-BE49-F238E27FC236}">
                    <a16:creationId xmlns:a16="http://schemas.microsoft.com/office/drawing/2014/main" id="{0BDB2887-0AAC-41DB-BCE2-218FFC64894E}"/>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5" name="Line 8">
                <a:extLst>
                  <a:ext uri="{FF2B5EF4-FFF2-40B4-BE49-F238E27FC236}">
                    <a16:creationId xmlns:a16="http://schemas.microsoft.com/office/drawing/2014/main" id="{A7B166B0-FF28-4EB0-BB23-B70FDFD16D21}"/>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6" name="Line 9">
                <a:extLst>
                  <a:ext uri="{FF2B5EF4-FFF2-40B4-BE49-F238E27FC236}">
                    <a16:creationId xmlns:a16="http://schemas.microsoft.com/office/drawing/2014/main" id="{D6EE53EA-C2B2-40F7-9435-D8DBAEC12F13}"/>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7" name="Line 10">
                <a:extLst>
                  <a:ext uri="{FF2B5EF4-FFF2-40B4-BE49-F238E27FC236}">
                    <a16:creationId xmlns:a16="http://schemas.microsoft.com/office/drawing/2014/main" id="{EC23C135-F590-4781-A9CD-008D88245996}"/>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8" name="Line 11">
                <a:extLst>
                  <a:ext uri="{FF2B5EF4-FFF2-40B4-BE49-F238E27FC236}">
                    <a16:creationId xmlns:a16="http://schemas.microsoft.com/office/drawing/2014/main" id="{8896EE64-5DB9-444A-9902-5BD6DBC7EB20}"/>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79" name="TextBox 78">
                <a:extLst>
                  <a:ext uri="{FF2B5EF4-FFF2-40B4-BE49-F238E27FC236}">
                    <a16:creationId xmlns:a16="http://schemas.microsoft.com/office/drawing/2014/main" id="{2D3001B4-8C0E-4C34-A481-2D7DE10F707C}"/>
                  </a:ext>
                </a:extLst>
              </p:cNvPr>
              <p:cNvSpPr txBox="1"/>
              <p:nvPr/>
            </p:nvSpPr>
            <p:spPr>
              <a:xfrm rot="16200000">
                <a:off x="2482312" y="2560727"/>
                <a:ext cx="1441141" cy="276999"/>
              </a:xfrm>
              <a:prstGeom prst="rect">
                <a:avLst/>
              </a:prstGeom>
              <a:noFill/>
            </p:spPr>
            <p:txBody>
              <a:bodyPr wrap="none" rtlCol="0">
                <a:spAutoFit/>
              </a:bodyPr>
              <a:lstStyle/>
              <a:p>
                <a:pPr algn="ctr" fontAlgn="base">
                  <a:spcBef>
                    <a:spcPct val="0"/>
                  </a:spcBef>
                  <a:spcAft>
                    <a:spcPct val="0"/>
                  </a:spcAft>
                </a:pPr>
                <a:r>
                  <a:rPr lang="en-GB" sz="1200" dirty="0">
                    <a:solidFill>
                      <a:schemeClr val="tx1"/>
                    </a:solidFill>
                    <a:cs typeface="Arial" panose="020B0604020202020204" pitchFamily="34" charset="0"/>
                  </a:rPr>
                  <a:t>Percentage</a:t>
                </a:r>
              </a:p>
            </p:txBody>
          </p:sp>
          <p:sp>
            <p:nvSpPr>
              <p:cNvPr id="80" name="TextBox 79">
                <a:extLst>
                  <a:ext uri="{FF2B5EF4-FFF2-40B4-BE49-F238E27FC236}">
                    <a16:creationId xmlns:a16="http://schemas.microsoft.com/office/drawing/2014/main" id="{4292A34F-DDEB-47CB-87E9-0F8A2B534451}"/>
                  </a:ext>
                </a:extLst>
              </p:cNvPr>
              <p:cNvSpPr txBox="1"/>
              <p:nvPr/>
            </p:nvSpPr>
            <p:spPr>
              <a:xfrm>
                <a:off x="3336598" y="1691634"/>
                <a:ext cx="354584" cy="41216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40</a:t>
                </a:r>
              </a:p>
            </p:txBody>
          </p:sp>
          <p:sp>
            <p:nvSpPr>
              <p:cNvPr id="81" name="TextBox 80">
                <a:extLst>
                  <a:ext uri="{FF2B5EF4-FFF2-40B4-BE49-F238E27FC236}">
                    <a16:creationId xmlns:a16="http://schemas.microsoft.com/office/drawing/2014/main" id="{FE306919-81A3-4B8A-B1F2-54F149A98E89}"/>
                  </a:ext>
                </a:extLst>
              </p:cNvPr>
              <p:cNvSpPr txBox="1"/>
              <p:nvPr/>
            </p:nvSpPr>
            <p:spPr>
              <a:xfrm>
                <a:off x="3336598" y="2190165"/>
                <a:ext cx="354584" cy="41216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30</a:t>
                </a:r>
              </a:p>
            </p:txBody>
          </p:sp>
          <p:sp>
            <p:nvSpPr>
              <p:cNvPr id="82" name="TextBox 81">
                <a:extLst>
                  <a:ext uri="{FF2B5EF4-FFF2-40B4-BE49-F238E27FC236}">
                    <a16:creationId xmlns:a16="http://schemas.microsoft.com/office/drawing/2014/main" id="{C9477CCC-FE4D-4124-B7F5-17433C9C12F7}"/>
                  </a:ext>
                </a:extLst>
              </p:cNvPr>
              <p:cNvSpPr txBox="1"/>
              <p:nvPr/>
            </p:nvSpPr>
            <p:spPr>
              <a:xfrm>
                <a:off x="3336598" y="2704819"/>
                <a:ext cx="354584" cy="41216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20</a:t>
                </a:r>
              </a:p>
            </p:txBody>
          </p:sp>
          <p:sp>
            <p:nvSpPr>
              <p:cNvPr id="83" name="TextBox 82">
                <a:extLst>
                  <a:ext uri="{FF2B5EF4-FFF2-40B4-BE49-F238E27FC236}">
                    <a16:creationId xmlns:a16="http://schemas.microsoft.com/office/drawing/2014/main" id="{232E865A-90F3-4B18-9DFA-D64200F9CBCC}"/>
                  </a:ext>
                </a:extLst>
              </p:cNvPr>
              <p:cNvSpPr txBox="1"/>
              <p:nvPr/>
            </p:nvSpPr>
            <p:spPr>
              <a:xfrm>
                <a:off x="3336598" y="3208721"/>
                <a:ext cx="354584" cy="41216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10</a:t>
                </a:r>
              </a:p>
            </p:txBody>
          </p:sp>
          <p:sp>
            <p:nvSpPr>
              <p:cNvPr id="84" name="TextBox 83">
                <a:extLst>
                  <a:ext uri="{FF2B5EF4-FFF2-40B4-BE49-F238E27FC236}">
                    <a16:creationId xmlns:a16="http://schemas.microsoft.com/office/drawing/2014/main" id="{0792EC58-7109-4A3F-ADA0-A5627A866AC5}"/>
                  </a:ext>
                </a:extLst>
              </p:cNvPr>
              <p:cNvSpPr txBox="1"/>
              <p:nvPr/>
            </p:nvSpPr>
            <p:spPr>
              <a:xfrm>
                <a:off x="3421565" y="3717997"/>
                <a:ext cx="269625" cy="412164"/>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0</a:t>
                </a:r>
              </a:p>
            </p:txBody>
          </p:sp>
        </p:grpSp>
        <p:grpSp>
          <p:nvGrpSpPr>
            <p:cNvPr id="63" name="Group 62">
              <a:extLst>
                <a:ext uri="{FF2B5EF4-FFF2-40B4-BE49-F238E27FC236}">
                  <a16:creationId xmlns:a16="http://schemas.microsoft.com/office/drawing/2014/main" id="{ED9F65BF-6A1C-4D84-A061-10E7F4C3E9AA}"/>
                </a:ext>
              </a:extLst>
            </p:cNvPr>
            <p:cNvGrpSpPr/>
            <p:nvPr/>
          </p:nvGrpSpPr>
          <p:grpSpPr>
            <a:xfrm>
              <a:off x="9161797" y="2135044"/>
              <a:ext cx="617693" cy="72000"/>
              <a:chOff x="9067800" y="2116009"/>
              <a:chExt cx="617693" cy="72000"/>
            </a:xfrm>
          </p:grpSpPr>
          <p:cxnSp>
            <p:nvCxnSpPr>
              <p:cNvPr id="58" name="Straight Connector 57">
                <a:extLst>
                  <a:ext uri="{FF2B5EF4-FFF2-40B4-BE49-F238E27FC236}">
                    <a16:creationId xmlns:a16="http://schemas.microsoft.com/office/drawing/2014/main" id="{28F87E7F-7821-4C95-98A1-A3864B28CBFA}"/>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a:extLst>
                  <a:ext uri="{FF2B5EF4-FFF2-40B4-BE49-F238E27FC236}">
                    <a16:creationId xmlns:a16="http://schemas.microsoft.com/office/drawing/2014/main" id="{CFF27B32-FA57-4AE5-AC48-61E259ACCA68}"/>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a:extLst>
                  <a:ext uri="{FF2B5EF4-FFF2-40B4-BE49-F238E27FC236}">
                    <a16:creationId xmlns:a16="http://schemas.microsoft.com/office/drawing/2014/main" id="{B232A422-8575-4FFE-99C5-2CC74F8228B7}"/>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sp>
          <p:nvSpPr>
            <p:cNvPr id="86" name="TextBox 85">
              <a:extLst>
                <a:ext uri="{FF2B5EF4-FFF2-40B4-BE49-F238E27FC236}">
                  <a16:creationId xmlns:a16="http://schemas.microsoft.com/office/drawing/2014/main" id="{633F7833-45ED-4059-BDD5-8C6851344011}"/>
                </a:ext>
              </a:extLst>
            </p:cNvPr>
            <p:cNvSpPr txBox="1"/>
            <p:nvPr/>
          </p:nvSpPr>
          <p:spPr>
            <a:xfrm>
              <a:off x="8769044" y="3555288"/>
              <a:ext cx="747320" cy="276999"/>
            </a:xfrm>
            <a:prstGeom prst="rect">
              <a:avLst/>
            </a:prstGeom>
            <a:noFill/>
          </p:spPr>
          <p:txBody>
            <a:bodyPr wrap="none" rtlCol="0">
              <a:spAutoFit/>
            </a:bodyPr>
            <a:lstStyle/>
            <a:p>
              <a:pPr algn="ctr"/>
              <a:r>
                <a:rPr lang="en-US" sz="1200" dirty="0">
                  <a:solidFill>
                    <a:schemeClr val="tx1"/>
                  </a:solidFill>
                </a:rPr>
                <a:t>No DCB</a:t>
              </a:r>
              <a:endParaRPr lang="en-GB" sz="1200" dirty="0">
                <a:solidFill>
                  <a:schemeClr val="tx1"/>
                </a:solidFill>
              </a:endParaRPr>
            </a:p>
          </p:txBody>
        </p:sp>
        <p:sp>
          <p:nvSpPr>
            <p:cNvPr id="87" name="TextBox 86">
              <a:extLst>
                <a:ext uri="{FF2B5EF4-FFF2-40B4-BE49-F238E27FC236}">
                  <a16:creationId xmlns:a16="http://schemas.microsoft.com/office/drawing/2014/main" id="{DA09437D-BD21-407C-9953-BA40E1808B91}"/>
                </a:ext>
              </a:extLst>
            </p:cNvPr>
            <p:cNvSpPr txBox="1"/>
            <p:nvPr/>
          </p:nvSpPr>
          <p:spPr>
            <a:xfrm>
              <a:off x="9561809" y="3555288"/>
              <a:ext cx="508473" cy="276999"/>
            </a:xfrm>
            <a:prstGeom prst="rect">
              <a:avLst/>
            </a:prstGeom>
            <a:noFill/>
          </p:spPr>
          <p:txBody>
            <a:bodyPr wrap="none" rtlCol="0">
              <a:spAutoFit/>
            </a:bodyPr>
            <a:lstStyle/>
            <a:p>
              <a:pPr algn="ctr"/>
              <a:r>
                <a:rPr lang="en-US" sz="1200" dirty="0">
                  <a:solidFill>
                    <a:schemeClr val="tx1"/>
                  </a:solidFill>
                </a:rPr>
                <a:t>DCB</a:t>
              </a:r>
              <a:endParaRPr lang="en-GB" sz="1200" dirty="0">
                <a:solidFill>
                  <a:schemeClr val="tx1"/>
                </a:solidFill>
              </a:endParaRPr>
            </a:p>
          </p:txBody>
        </p:sp>
        <p:cxnSp>
          <p:nvCxnSpPr>
            <p:cNvPr id="89" name="Straight Connector 88">
              <a:extLst>
                <a:ext uri="{FF2B5EF4-FFF2-40B4-BE49-F238E27FC236}">
                  <a16:creationId xmlns:a16="http://schemas.microsoft.com/office/drawing/2014/main" id="{1C100449-2DE1-4ED6-8FA8-02B7AD36E37C}"/>
                </a:ext>
              </a:extLst>
            </p:cNvPr>
            <p:cNvCxnSpPr/>
            <p:nvPr/>
          </p:nvCxnSpPr>
          <p:spPr>
            <a:xfrm>
              <a:off x="8947477" y="3534172"/>
              <a:ext cx="432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90" name="TextBox 89">
              <a:extLst>
                <a:ext uri="{FF2B5EF4-FFF2-40B4-BE49-F238E27FC236}">
                  <a16:creationId xmlns:a16="http://schemas.microsoft.com/office/drawing/2014/main" id="{49F19B08-4808-4D7D-994B-F0A22391FA6D}"/>
                </a:ext>
              </a:extLst>
            </p:cNvPr>
            <p:cNvSpPr txBox="1"/>
            <p:nvPr/>
          </p:nvSpPr>
          <p:spPr>
            <a:xfrm>
              <a:off x="10589904" y="2358771"/>
              <a:ext cx="518092" cy="276999"/>
            </a:xfrm>
            <a:prstGeom prst="rect">
              <a:avLst/>
            </a:prstGeom>
            <a:noFill/>
          </p:spPr>
          <p:txBody>
            <a:bodyPr wrap="none" rtlCol="0">
              <a:spAutoFit/>
            </a:bodyPr>
            <a:lstStyle/>
            <a:p>
              <a:pPr algn="ctr"/>
              <a:r>
                <a:rPr lang="en-US" sz="1200" dirty="0">
                  <a:solidFill>
                    <a:schemeClr val="tx1"/>
                  </a:solidFill>
                </a:rPr>
                <a:t>BOR</a:t>
              </a:r>
              <a:endParaRPr lang="en-GB" sz="1200" dirty="0">
                <a:solidFill>
                  <a:schemeClr val="tx1"/>
                </a:solidFill>
              </a:endParaRPr>
            </a:p>
          </p:txBody>
        </p:sp>
        <p:sp>
          <p:nvSpPr>
            <p:cNvPr id="91" name="TextBox 90">
              <a:extLst>
                <a:ext uri="{FF2B5EF4-FFF2-40B4-BE49-F238E27FC236}">
                  <a16:creationId xmlns:a16="http://schemas.microsoft.com/office/drawing/2014/main" id="{B44A4F4B-A2DF-4CC4-A995-C670216F5980}"/>
                </a:ext>
              </a:extLst>
            </p:cNvPr>
            <p:cNvSpPr txBox="1"/>
            <p:nvPr/>
          </p:nvSpPr>
          <p:spPr>
            <a:xfrm>
              <a:off x="10650018" y="2571670"/>
              <a:ext cx="397865" cy="646331"/>
            </a:xfrm>
            <a:prstGeom prst="rect">
              <a:avLst/>
            </a:prstGeom>
            <a:noFill/>
          </p:spPr>
          <p:txBody>
            <a:bodyPr wrap="none" rtlCol="0">
              <a:spAutoFit/>
            </a:bodyPr>
            <a:lstStyle/>
            <a:p>
              <a:pPr algn="ctr"/>
              <a:r>
                <a:rPr lang="en-US" sz="1200" dirty="0">
                  <a:solidFill>
                    <a:schemeClr val="tx1"/>
                  </a:solidFill>
                </a:rPr>
                <a:t>PD</a:t>
              </a:r>
            </a:p>
            <a:p>
              <a:pPr algn="ctr"/>
              <a:r>
                <a:rPr lang="en-US" sz="1200" dirty="0">
                  <a:solidFill>
                    <a:schemeClr val="tx1"/>
                  </a:solidFill>
                </a:rPr>
                <a:t>SD</a:t>
              </a:r>
            </a:p>
            <a:p>
              <a:pPr algn="ctr"/>
              <a:r>
                <a:rPr lang="en-US" sz="1200" dirty="0">
                  <a:solidFill>
                    <a:schemeClr val="tx1"/>
                  </a:solidFill>
                </a:rPr>
                <a:t>PR</a:t>
              </a:r>
              <a:endParaRPr lang="en-GB" sz="1200" dirty="0">
                <a:solidFill>
                  <a:schemeClr val="tx1"/>
                </a:solidFill>
              </a:endParaRPr>
            </a:p>
          </p:txBody>
        </p:sp>
        <p:sp>
          <p:nvSpPr>
            <p:cNvPr id="92" name="Oval 91">
              <a:extLst>
                <a:ext uri="{FF2B5EF4-FFF2-40B4-BE49-F238E27FC236}">
                  <a16:creationId xmlns:a16="http://schemas.microsoft.com/office/drawing/2014/main" id="{F200E6E6-7F4A-4C9F-A0B3-37FFACBB9C68}"/>
                </a:ext>
              </a:extLst>
            </p:cNvPr>
            <p:cNvSpPr>
              <a:spLocks noChangeAspect="1"/>
            </p:cNvSpPr>
            <p:nvPr/>
          </p:nvSpPr>
          <p:spPr>
            <a:xfrm>
              <a:off x="10542018" y="2668725"/>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Oval 92">
              <a:extLst>
                <a:ext uri="{FF2B5EF4-FFF2-40B4-BE49-F238E27FC236}">
                  <a16:creationId xmlns:a16="http://schemas.microsoft.com/office/drawing/2014/main" id="{F60F7B4C-0DAE-4BCC-8BD1-98B902E3E071}"/>
                </a:ext>
              </a:extLst>
            </p:cNvPr>
            <p:cNvSpPr>
              <a:spLocks noChangeAspect="1"/>
            </p:cNvSpPr>
            <p:nvPr/>
          </p:nvSpPr>
          <p:spPr>
            <a:xfrm>
              <a:off x="10542018" y="2847679"/>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Oval 93">
              <a:extLst>
                <a:ext uri="{FF2B5EF4-FFF2-40B4-BE49-F238E27FC236}">
                  <a16:creationId xmlns:a16="http://schemas.microsoft.com/office/drawing/2014/main" id="{7BF229C6-2BE1-480B-B46D-4067FC3080E7}"/>
                </a:ext>
              </a:extLst>
            </p:cNvPr>
            <p:cNvSpPr>
              <a:spLocks noChangeAspect="1"/>
            </p:cNvSpPr>
            <p:nvPr/>
          </p:nvSpPr>
          <p:spPr>
            <a:xfrm>
              <a:off x="10542018" y="3026633"/>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Rectangle 94">
              <a:extLst>
                <a:ext uri="{FF2B5EF4-FFF2-40B4-BE49-F238E27FC236}">
                  <a16:creationId xmlns:a16="http://schemas.microsoft.com/office/drawing/2014/main" id="{5A39EE57-0B17-4FC9-A88F-CCC0825B1D5D}"/>
                </a:ext>
              </a:extLst>
            </p:cNvPr>
            <p:cNvSpPr/>
            <p:nvPr/>
          </p:nvSpPr>
          <p:spPr>
            <a:xfrm>
              <a:off x="9566910" y="3127694"/>
              <a:ext cx="473380" cy="4064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A420D43B-4672-4FFE-B59A-230BA305772E}"/>
                </a:ext>
              </a:extLst>
            </p:cNvPr>
            <p:cNvSpPr>
              <a:spLocks noChangeAspect="1"/>
            </p:cNvSpPr>
            <p:nvPr/>
          </p:nvSpPr>
          <p:spPr>
            <a:xfrm>
              <a:off x="9741483" y="2196145"/>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Oval 96">
              <a:extLst>
                <a:ext uri="{FF2B5EF4-FFF2-40B4-BE49-F238E27FC236}">
                  <a16:creationId xmlns:a16="http://schemas.microsoft.com/office/drawing/2014/main" id="{0C7E6A5C-072D-441E-90DC-F5AFEF80803B}"/>
                </a:ext>
              </a:extLst>
            </p:cNvPr>
            <p:cNvSpPr>
              <a:spLocks noChangeAspect="1"/>
            </p:cNvSpPr>
            <p:nvPr/>
          </p:nvSpPr>
          <p:spPr>
            <a:xfrm>
              <a:off x="9093974" y="329777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8" name="Oval 97">
              <a:extLst>
                <a:ext uri="{FF2B5EF4-FFF2-40B4-BE49-F238E27FC236}">
                  <a16:creationId xmlns:a16="http://schemas.microsoft.com/office/drawing/2014/main" id="{2D116CD8-FE99-442F-BEB7-0DAB97AE4243}"/>
                </a:ext>
              </a:extLst>
            </p:cNvPr>
            <p:cNvSpPr>
              <a:spLocks noChangeAspect="1"/>
            </p:cNvSpPr>
            <p:nvPr/>
          </p:nvSpPr>
          <p:spPr>
            <a:xfrm>
              <a:off x="9764695" y="329424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Oval 98">
              <a:extLst>
                <a:ext uri="{FF2B5EF4-FFF2-40B4-BE49-F238E27FC236}">
                  <a16:creationId xmlns:a16="http://schemas.microsoft.com/office/drawing/2014/main" id="{5160CA66-D116-4FC8-8210-9A8F0BD7DDD7}"/>
                </a:ext>
              </a:extLst>
            </p:cNvPr>
            <p:cNvSpPr>
              <a:spLocks noChangeAspect="1"/>
            </p:cNvSpPr>
            <p:nvPr/>
          </p:nvSpPr>
          <p:spPr>
            <a:xfrm>
              <a:off x="9764695" y="346746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Oval 99">
              <a:extLst>
                <a:ext uri="{FF2B5EF4-FFF2-40B4-BE49-F238E27FC236}">
                  <a16:creationId xmlns:a16="http://schemas.microsoft.com/office/drawing/2014/main" id="{D2C032B5-89E0-4D83-AB12-5CEC05FA638A}"/>
                </a:ext>
              </a:extLst>
            </p:cNvPr>
            <p:cNvSpPr>
              <a:spLocks noChangeAspect="1"/>
            </p:cNvSpPr>
            <p:nvPr/>
          </p:nvSpPr>
          <p:spPr>
            <a:xfrm>
              <a:off x="9763977" y="314467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1" name="Oval 100">
              <a:extLst>
                <a:ext uri="{FF2B5EF4-FFF2-40B4-BE49-F238E27FC236}">
                  <a16:creationId xmlns:a16="http://schemas.microsoft.com/office/drawing/2014/main" id="{3D60CE73-6CBC-4B5F-93B4-F8FCB2F29951}"/>
                </a:ext>
              </a:extLst>
            </p:cNvPr>
            <p:cNvSpPr>
              <a:spLocks noChangeAspect="1"/>
            </p:cNvSpPr>
            <p:nvPr/>
          </p:nvSpPr>
          <p:spPr>
            <a:xfrm>
              <a:off x="9091492" y="3461352"/>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2" name="TextBox 101">
              <a:extLst>
                <a:ext uri="{FF2B5EF4-FFF2-40B4-BE49-F238E27FC236}">
                  <a16:creationId xmlns:a16="http://schemas.microsoft.com/office/drawing/2014/main" id="{A2A8B699-FE21-4D70-B0E8-45DE247FE1F3}"/>
                </a:ext>
              </a:extLst>
            </p:cNvPr>
            <p:cNvSpPr txBox="1"/>
            <p:nvPr/>
          </p:nvSpPr>
          <p:spPr>
            <a:xfrm>
              <a:off x="9758411" y="3378326"/>
              <a:ext cx="397864" cy="215444"/>
            </a:xfrm>
            <a:prstGeom prst="rect">
              <a:avLst/>
            </a:prstGeom>
            <a:noFill/>
          </p:spPr>
          <p:txBody>
            <a:bodyPr wrap="square" rtlCol="0">
              <a:spAutoFit/>
            </a:bodyPr>
            <a:lstStyle/>
            <a:p>
              <a:pPr algn="ctr"/>
              <a:r>
                <a:rPr lang="en-US" sz="800" dirty="0">
                  <a:solidFill>
                    <a:schemeClr val="tx1"/>
                  </a:solidFill>
                </a:rPr>
                <a:t>38</a:t>
              </a:r>
              <a:endParaRPr lang="en-GB" sz="800" dirty="0">
                <a:solidFill>
                  <a:schemeClr val="tx1"/>
                </a:solidFill>
              </a:endParaRPr>
            </a:p>
          </p:txBody>
        </p:sp>
        <p:cxnSp>
          <p:nvCxnSpPr>
            <p:cNvPr id="104" name="Straight Connector 103">
              <a:extLst>
                <a:ext uri="{FF2B5EF4-FFF2-40B4-BE49-F238E27FC236}">
                  <a16:creationId xmlns:a16="http://schemas.microsoft.com/office/drawing/2014/main" id="{C00EC07A-3BB7-48A9-BD40-465A76DCAA70}"/>
                </a:ext>
              </a:extLst>
            </p:cNvPr>
            <p:cNvCxnSpPr>
              <a:cxnSpLocks/>
            </p:cNvCxnSpPr>
            <p:nvPr/>
          </p:nvCxnSpPr>
          <p:spPr>
            <a:xfrm>
              <a:off x="9566910" y="3426181"/>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05" name="TextBox 104">
              <a:extLst>
                <a:ext uri="{FF2B5EF4-FFF2-40B4-BE49-F238E27FC236}">
                  <a16:creationId xmlns:a16="http://schemas.microsoft.com/office/drawing/2014/main" id="{F65C1008-4F92-4B77-B2A0-9126097ED83F}"/>
                </a:ext>
              </a:extLst>
            </p:cNvPr>
            <p:cNvSpPr txBox="1"/>
            <p:nvPr/>
          </p:nvSpPr>
          <p:spPr>
            <a:xfrm>
              <a:off x="9836001" y="3282661"/>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40</a:t>
              </a:r>
              <a:endParaRPr lang="en-GB" sz="800" dirty="0">
                <a:solidFill>
                  <a:schemeClr val="tx1"/>
                </a:solidFill>
              </a:endParaRPr>
            </a:p>
          </p:txBody>
        </p:sp>
        <p:sp>
          <p:nvSpPr>
            <p:cNvPr id="106" name="TextBox 105">
              <a:extLst>
                <a:ext uri="{FF2B5EF4-FFF2-40B4-BE49-F238E27FC236}">
                  <a16:creationId xmlns:a16="http://schemas.microsoft.com/office/drawing/2014/main" id="{D27D9759-EF44-4E0C-BCB0-18296CDE670E}"/>
                </a:ext>
              </a:extLst>
            </p:cNvPr>
            <p:cNvSpPr txBox="1"/>
            <p:nvPr/>
          </p:nvSpPr>
          <p:spPr>
            <a:xfrm>
              <a:off x="9836001" y="3137848"/>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62</a:t>
              </a:r>
              <a:endParaRPr lang="en-GB" sz="800" dirty="0">
                <a:solidFill>
                  <a:schemeClr val="tx1"/>
                </a:solidFill>
              </a:endParaRPr>
            </a:p>
          </p:txBody>
        </p:sp>
        <p:cxnSp>
          <p:nvCxnSpPr>
            <p:cNvPr id="107" name="Straight Connector 106">
              <a:extLst>
                <a:ext uri="{FF2B5EF4-FFF2-40B4-BE49-F238E27FC236}">
                  <a16:creationId xmlns:a16="http://schemas.microsoft.com/office/drawing/2014/main" id="{B5457F6A-22D8-4D35-97DA-E3B1ABB67848}"/>
                </a:ext>
              </a:extLst>
            </p:cNvPr>
            <p:cNvCxnSpPr>
              <a:cxnSpLocks/>
            </p:cNvCxnSpPr>
            <p:nvPr/>
          </p:nvCxnSpPr>
          <p:spPr>
            <a:xfrm rot="5400000">
              <a:off x="9673977" y="2986251"/>
              <a:ext cx="288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08" name="Oval 107">
              <a:extLst>
                <a:ext uri="{FF2B5EF4-FFF2-40B4-BE49-F238E27FC236}">
                  <a16:creationId xmlns:a16="http://schemas.microsoft.com/office/drawing/2014/main" id="{C8493343-5767-466C-B781-75CFDAAC0FD5}"/>
                </a:ext>
              </a:extLst>
            </p:cNvPr>
            <p:cNvSpPr>
              <a:spLocks noChangeAspect="1"/>
            </p:cNvSpPr>
            <p:nvPr/>
          </p:nvSpPr>
          <p:spPr>
            <a:xfrm>
              <a:off x="9757090" y="280228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9" name="TextBox 108">
              <a:extLst>
                <a:ext uri="{FF2B5EF4-FFF2-40B4-BE49-F238E27FC236}">
                  <a16:creationId xmlns:a16="http://schemas.microsoft.com/office/drawing/2014/main" id="{D4CBE1A9-8F27-451C-95F2-C76F205D714C}"/>
                </a:ext>
              </a:extLst>
            </p:cNvPr>
            <p:cNvSpPr txBox="1"/>
            <p:nvPr/>
          </p:nvSpPr>
          <p:spPr>
            <a:xfrm>
              <a:off x="9828541" y="2794725"/>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63</a:t>
              </a:r>
              <a:endParaRPr lang="en-GB" sz="800" dirty="0">
                <a:solidFill>
                  <a:schemeClr val="tx1"/>
                </a:solidFill>
              </a:endParaRPr>
            </a:p>
          </p:txBody>
        </p:sp>
        <p:sp>
          <p:nvSpPr>
            <p:cNvPr id="110" name="TextBox 109">
              <a:extLst>
                <a:ext uri="{FF2B5EF4-FFF2-40B4-BE49-F238E27FC236}">
                  <a16:creationId xmlns:a16="http://schemas.microsoft.com/office/drawing/2014/main" id="{05AFE85D-F334-4C95-9BBB-A30ACDB676F6}"/>
                </a:ext>
              </a:extLst>
            </p:cNvPr>
            <p:cNvSpPr txBox="1"/>
            <p:nvPr/>
          </p:nvSpPr>
          <p:spPr>
            <a:xfrm>
              <a:off x="9814286" y="2188590"/>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19</a:t>
              </a:r>
              <a:endParaRPr lang="en-GB" sz="800" dirty="0">
                <a:solidFill>
                  <a:schemeClr val="tx1"/>
                </a:solidFill>
              </a:endParaRPr>
            </a:p>
          </p:txBody>
        </p:sp>
        <p:sp>
          <p:nvSpPr>
            <p:cNvPr id="111" name="TextBox 110">
              <a:extLst>
                <a:ext uri="{FF2B5EF4-FFF2-40B4-BE49-F238E27FC236}">
                  <a16:creationId xmlns:a16="http://schemas.microsoft.com/office/drawing/2014/main" id="{0E5252A5-C2D1-4D8D-AEEB-76C151F151A3}"/>
                </a:ext>
              </a:extLst>
            </p:cNvPr>
            <p:cNvSpPr txBox="1"/>
            <p:nvPr/>
          </p:nvSpPr>
          <p:spPr>
            <a:xfrm>
              <a:off x="9165128" y="3278062"/>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23</a:t>
              </a:r>
              <a:endParaRPr lang="en-GB" sz="800" dirty="0">
                <a:solidFill>
                  <a:schemeClr val="tx1"/>
                </a:solidFill>
              </a:endParaRPr>
            </a:p>
          </p:txBody>
        </p:sp>
        <p:sp>
          <p:nvSpPr>
            <p:cNvPr id="112" name="TextBox 111">
              <a:extLst>
                <a:ext uri="{FF2B5EF4-FFF2-40B4-BE49-F238E27FC236}">
                  <a16:creationId xmlns:a16="http://schemas.microsoft.com/office/drawing/2014/main" id="{F302EE51-F72F-4A4A-99AB-E83E0CF1BD14}"/>
                </a:ext>
              </a:extLst>
            </p:cNvPr>
            <p:cNvSpPr txBox="1"/>
            <p:nvPr/>
          </p:nvSpPr>
          <p:spPr>
            <a:xfrm>
              <a:off x="9149612" y="3421619"/>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15</a:t>
              </a:r>
              <a:endParaRPr lang="en-GB" sz="800" dirty="0">
                <a:solidFill>
                  <a:schemeClr val="tx1"/>
                </a:solidFill>
              </a:endParaRPr>
            </a:p>
          </p:txBody>
        </p:sp>
      </p:grpSp>
      <p:grpSp>
        <p:nvGrpSpPr>
          <p:cNvPr id="216" name="Group 215">
            <a:extLst>
              <a:ext uri="{FF2B5EF4-FFF2-40B4-BE49-F238E27FC236}">
                <a16:creationId xmlns:a16="http://schemas.microsoft.com/office/drawing/2014/main" id="{B6254017-98F5-45FC-BE4B-F6559C890A1A}"/>
              </a:ext>
            </a:extLst>
          </p:cNvPr>
          <p:cNvGrpSpPr/>
          <p:nvPr/>
        </p:nvGrpSpPr>
        <p:grpSpPr>
          <a:xfrm>
            <a:off x="6133220" y="4161565"/>
            <a:ext cx="2164753" cy="2237984"/>
            <a:chOff x="6423293" y="4079270"/>
            <a:chExt cx="2164753" cy="2237984"/>
          </a:xfrm>
        </p:grpSpPr>
        <p:cxnSp>
          <p:nvCxnSpPr>
            <p:cNvPr id="212" name="Straight Connector 211">
              <a:extLst>
                <a:ext uri="{FF2B5EF4-FFF2-40B4-BE49-F238E27FC236}">
                  <a16:creationId xmlns:a16="http://schemas.microsoft.com/office/drawing/2014/main" id="{CD77AA26-38B7-48E2-9A89-C651B3AE9D63}"/>
                </a:ext>
              </a:extLst>
            </p:cNvPr>
            <p:cNvCxnSpPr>
              <a:cxnSpLocks/>
            </p:cNvCxnSpPr>
            <p:nvPr/>
          </p:nvCxnSpPr>
          <p:spPr>
            <a:xfrm flipV="1">
              <a:off x="8127202" y="4618306"/>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28" name="TextBox 127">
              <a:extLst>
                <a:ext uri="{FF2B5EF4-FFF2-40B4-BE49-F238E27FC236}">
                  <a16:creationId xmlns:a16="http://schemas.microsoft.com/office/drawing/2014/main" id="{58433755-BFB2-4B1C-AC9B-287316F94D6A}"/>
                </a:ext>
              </a:extLst>
            </p:cNvPr>
            <p:cNvSpPr txBox="1"/>
            <p:nvPr/>
          </p:nvSpPr>
          <p:spPr>
            <a:xfrm rot="16200000">
              <a:off x="5892539" y="5085074"/>
              <a:ext cx="1523173" cy="461665"/>
            </a:xfrm>
            <a:prstGeom prst="rect">
              <a:avLst/>
            </a:prstGeom>
            <a:noFill/>
          </p:spPr>
          <p:txBody>
            <a:bodyPr wrap="none" rtlCol="0">
              <a:spAutoFit/>
            </a:bodyPr>
            <a:lstStyle/>
            <a:p>
              <a:pPr algn="ctr"/>
              <a:r>
                <a:rPr lang="en-US" sz="1200" dirty="0">
                  <a:solidFill>
                    <a:schemeClr val="tx1"/>
                  </a:solidFill>
                </a:rPr>
                <a:t>Percentage among </a:t>
              </a:r>
            </a:p>
            <a:p>
              <a:pPr algn="ctr"/>
              <a:r>
                <a:rPr lang="en-US" sz="1200" dirty="0">
                  <a:solidFill>
                    <a:schemeClr val="tx1"/>
                  </a:solidFill>
                </a:rPr>
                <a:t>total cells</a:t>
              </a:r>
              <a:endParaRPr lang="en-GB" sz="1200" dirty="0">
                <a:solidFill>
                  <a:schemeClr val="tx1"/>
                </a:solidFill>
              </a:endParaRPr>
            </a:p>
          </p:txBody>
        </p:sp>
        <p:grpSp>
          <p:nvGrpSpPr>
            <p:cNvPr id="162" name="Group 161">
              <a:extLst>
                <a:ext uri="{FF2B5EF4-FFF2-40B4-BE49-F238E27FC236}">
                  <a16:creationId xmlns:a16="http://schemas.microsoft.com/office/drawing/2014/main" id="{37390546-9193-4D2A-A943-E861D270F27E}"/>
                </a:ext>
              </a:extLst>
            </p:cNvPr>
            <p:cNvGrpSpPr/>
            <p:nvPr/>
          </p:nvGrpSpPr>
          <p:grpSpPr>
            <a:xfrm>
              <a:off x="6746166" y="4079270"/>
              <a:ext cx="1841880" cy="2237984"/>
              <a:chOff x="6746166" y="4079270"/>
              <a:chExt cx="1841880" cy="2237984"/>
            </a:xfrm>
          </p:grpSpPr>
          <p:sp>
            <p:nvSpPr>
              <p:cNvPr id="150" name="Oval 149">
                <a:extLst>
                  <a:ext uri="{FF2B5EF4-FFF2-40B4-BE49-F238E27FC236}">
                    <a16:creationId xmlns:a16="http://schemas.microsoft.com/office/drawing/2014/main" id="{2A4D6C41-F541-47B4-8855-21917BC26C52}"/>
                  </a:ext>
                </a:extLst>
              </p:cNvPr>
              <p:cNvSpPr>
                <a:spLocks noChangeAspect="1"/>
              </p:cNvSpPr>
              <p:nvPr/>
            </p:nvSpPr>
            <p:spPr>
              <a:xfrm>
                <a:off x="7457056" y="5829339"/>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Freeform 21">
                <a:extLst>
                  <a:ext uri="{FF2B5EF4-FFF2-40B4-BE49-F238E27FC236}">
                    <a16:creationId xmlns:a16="http://schemas.microsoft.com/office/drawing/2014/main" id="{0A083DE9-1617-4830-BBD0-4FBB1AB6D717}"/>
                  </a:ext>
                </a:extLst>
              </p:cNvPr>
              <p:cNvSpPr>
                <a:spLocks/>
              </p:cNvSpPr>
              <p:nvPr/>
            </p:nvSpPr>
            <p:spPr bwMode="auto">
              <a:xfrm>
                <a:off x="7126293" y="451540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13" name="Freeform 21">
                <a:extLst>
                  <a:ext uri="{FF2B5EF4-FFF2-40B4-BE49-F238E27FC236}">
                    <a16:creationId xmlns:a16="http://schemas.microsoft.com/office/drawing/2014/main" id="{B54AF8BC-6E3F-4DB7-AD7C-F2CC22CB882E}"/>
                  </a:ext>
                </a:extLst>
              </p:cNvPr>
              <p:cNvSpPr>
                <a:spLocks/>
              </p:cNvSpPr>
              <p:nvPr/>
            </p:nvSpPr>
            <p:spPr bwMode="auto">
              <a:xfrm>
                <a:off x="7127806" y="450987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18" name="Group 117">
                <a:extLst>
                  <a:ext uri="{FF2B5EF4-FFF2-40B4-BE49-F238E27FC236}">
                    <a16:creationId xmlns:a16="http://schemas.microsoft.com/office/drawing/2014/main" id="{82F074B3-D114-4765-B0FE-39BA62D584C6}"/>
                  </a:ext>
                </a:extLst>
              </p:cNvPr>
              <p:cNvGrpSpPr/>
              <p:nvPr/>
            </p:nvGrpSpPr>
            <p:grpSpPr>
              <a:xfrm>
                <a:off x="7152792" y="6040255"/>
                <a:ext cx="1301238" cy="276999"/>
                <a:chOff x="6934291" y="4001886"/>
                <a:chExt cx="1301238" cy="276999"/>
              </a:xfrm>
            </p:grpSpPr>
            <p:sp>
              <p:nvSpPr>
                <p:cNvPr id="116" name="TextBox 115">
                  <a:extLst>
                    <a:ext uri="{FF2B5EF4-FFF2-40B4-BE49-F238E27FC236}">
                      <a16:creationId xmlns:a16="http://schemas.microsoft.com/office/drawing/2014/main" id="{3E72639A-7EE1-43C9-85B2-390F5017BE66}"/>
                    </a:ext>
                  </a:extLst>
                </p:cNvPr>
                <p:cNvSpPr txBox="1"/>
                <p:nvPr/>
              </p:nvSpPr>
              <p:spPr>
                <a:xfrm>
                  <a:off x="6934291" y="4001886"/>
                  <a:ext cx="747320" cy="276999"/>
                </a:xfrm>
                <a:prstGeom prst="rect">
                  <a:avLst/>
                </a:prstGeom>
                <a:noFill/>
              </p:spPr>
              <p:txBody>
                <a:bodyPr wrap="none" rtlCol="0">
                  <a:spAutoFit/>
                </a:bodyPr>
                <a:lstStyle/>
                <a:p>
                  <a:pPr algn="ctr"/>
                  <a:r>
                    <a:rPr lang="en-US" sz="1200" dirty="0">
                      <a:solidFill>
                        <a:schemeClr val="tx1"/>
                      </a:solidFill>
                    </a:rPr>
                    <a:t>No DCB</a:t>
                  </a:r>
                  <a:endParaRPr lang="en-GB" sz="1200" dirty="0">
                    <a:solidFill>
                      <a:schemeClr val="tx1"/>
                    </a:solidFill>
                  </a:endParaRPr>
                </a:p>
              </p:txBody>
            </p:sp>
            <p:sp>
              <p:nvSpPr>
                <p:cNvPr id="117" name="TextBox 116">
                  <a:extLst>
                    <a:ext uri="{FF2B5EF4-FFF2-40B4-BE49-F238E27FC236}">
                      <a16:creationId xmlns:a16="http://schemas.microsoft.com/office/drawing/2014/main" id="{0854EAC7-B75F-4D96-9AA8-BF48F45AAB4B}"/>
                    </a:ext>
                  </a:extLst>
                </p:cNvPr>
                <p:cNvSpPr txBox="1"/>
                <p:nvPr/>
              </p:nvSpPr>
              <p:spPr>
                <a:xfrm>
                  <a:off x="7727056" y="4001886"/>
                  <a:ext cx="508473" cy="276999"/>
                </a:xfrm>
                <a:prstGeom prst="rect">
                  <a:avLst/>
                </a:prstGeom>
                <a:noFill/>
              </p:spPr>
              <p:txBody>
                <a:bodyPr wrap="none" rtlCol="0">
                  <a:spAutoFit/>
                </a:bodyPr>
                <a:lstStyle/>
                <a:p>
                  <a:pPr algn="ctr"/>
                  <a:r>
                    <a:rPr lang="en-US" sz="1200" dirty="0">
                      <a:solidFill>
                        <a:schemeClr val="tx1"/>
                      </a:solidFill>
                    </a:rPr>
                    <a:t>DCB</a:t>
                  </a:r>
                  <a:endParaRPr lang="en-GB" sz="1200" dirty="0">
                    <a:solidFill>
                      <a:schemeClr val="tx1"/>
                    </a:solidFill>
                  </a:endParaRPr>
                </a:p>
              </p:txBody>
            </p:sp>
          </p:grpSp>
          <p:grpSp>
            <p:nvGrpSpPr>
              <p:cNvPr id="127" name="Group 126">
                <a:extLst>
                  <a:ext uri="{FF2B5EF4-FFF2-40B4-BE49-F238E27FC236}">
                    <a16:creationId xmlns:a16="http://schemas.microsoft.com/office/drawing/2014/main" id="{28792AA9-8082-44AA-A003-6E94501E6B85}"/>
                  </a:ext>
                </a:extLst>
              </p:cNvPr>
              <p:cNvGrpSpPr/>
              <p:nvPr/>
            </p:nvGrpSpPr>
            <p:grpSpPr>
              <a:xfrm>
                <a:off x="6746166" y="4469453"/>
                <a:ext cx="372258" cy="1713559"/>
                <a:chOff x="3018795" y="1356234"/>
                <a:chExt cx="372258" cy="1809613"/>
              </a:xfrm>
            </p:grpSpPr>
            <p:sp>
              <p:nvSpPr>
                <p:cNvPr id="119" name="Line 7">
                  <a:extLst>
                    <a:ext uri="{FF2B5EF4-FFF2-40B4-BE49-F238E27FC236}">
                      <a16:creationId xmlns:a16="http://schemas.microsoft.com/office/drawing/2014/main" id="{9A6DFBFF-64E7-45AC-B0AA-CD6381F756FE}"/>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0" name="Line 8">
                  <a:extLst>
                    <a:ext uri="{FF2B5EF4-FFF2-40B4-BE49-F238E27FC236}">
                      <a16:creationId xmlns:a16="http://schemas.microsoft.com/office/drawing/2014/main" id="{B3057965-FFA5-4ED6-8923-05E78F50060B}"/>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1" name="Line 9">
                  <a:extLst>
                    <a:ext uri="{FF2B5EF4-FFF2-40B4-BE49-F238E27FC236}">
                      <a16:creationId xmlns:a16="http://schemas.microsoft.com/office/drawing/2014/main" id="{B9C5B3EB-2CFA-4756-A854-78C337036110}"/>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2" name="Line 10">
                  <a:extLst>
                    <a:ext uri="{FF2B5EF4-FFF2-40B4-BE49-F238E27FC236}">
                      <a16:creationId xmlns:a16="http://schemas.microsoft.com/office/drawing/2014/main" id="{65F63157-E497-494F-9626-7BD709A3E511}"/>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123" name="TextBox 122">
                  <a:extLst>
                    <a:ext uri="{FF2B5EF4-FFF2-40B4-BE49-F238E27FC236}">
                      <a16:creationId xmlns:a16="http://schemas.microsoft.com/office/drawing/2014/main" id="{3D26F39C-FBFC-49EB-ACB5-8570513523FF}"/>
                    </a:ext>
                  </a:extLst>
                </p:cNvPr>
                <p:cNvSpPr txBox="1"/>
                <p:nvPr/>
              </p:nvSpPr>
              <p:spPr>
                <a:xfrm>
                  <a:off x="3018795" y="1356234"/>
                  <a:ext cx="354584"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15</a:t>
                  </a:r>
                </a:p>
              </p:txBody>
            </p:sp>
            <p:sp>
              <p:nvSpPr>
                <p:cNvPr id="124" name="TextBox 123">
                  <a:extLst>
                    <a:ext uri="{FF2B5EF4-FFF2-40B4-BE49-F238E27FC236}">
                      <a16:creationId xmlns:a16="http://schemas.microsoft.com/office/drawing/2014/main" id="{904C49BB-51DE-4B69-8A4C-D08547DCEA86}"/>
                    </a:ext>
                  </a:extLst>
                </p:cNvPr>
                <p:cNvSpPr txBox="1"/>
                <p:nvPr/>
              </p:nvSpPr>
              <p:spPr>
                <a:xfrm>
                  <a:off x="3018795" y="1854765"/>
                  <a:ext cx="354584"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10</a:t>
                  </a:r>
                </a:p>
              </p:txBody>
            </p:sp>
            <p:sp>
              <p:nvSpPr>
                <p:cNvPr id="125" name="TextBox 124">
                  <a:extLst>
                    <a:ext uri="{FF2B5EF4-FFF2-40B4-BE49-F238E27FC236}">
                      <a16:creationId xmlns:a16="http://schemas.microsoft.com/office/drawing/2014/main" id="{4925850E-4140-4D5F-A98F-88C40B45C1A9}"/>
                    </a:ext>
                  </a:extLst>
                </p:cNvPr>
                <p:cNvSpPr txBox="1"/>
                <p:nvPr/>
              </p:nvSpPr>
              <p:spPr>
                <a:xfrm>
                  <a:off x="3103753" y="2369418"/>
                  <a:ext cx="269626"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5</a:t>
                  </a:r>
                </a:p>
              </p:txBody>
            </p:sp>
            <p:sp>
              <p:nvSpPr>
                <p:cNvPr id="126" name="TextBox 125">
                  <a:extLst>
                    <a:ext uri="{FF2B5EF4-FFF2-40B4-BE49-F238E27FC236}">
                      <a16:creationId xmlns:a16="http://schemas.microsoft.com/office/drawing/2014/main" id="{2E927B56-6AF0-47B6-BC55-E9D0D813F5B0}"/>
                    </a:ext>
                  </a:extLst>
                </p:cNvPr>
                <p:cNvSpPr txBox="1"/>
                <p:nvPr/>
              </p:nvSpPr>
              <p:spPr>
                <a:xfrm>
                  <a:off x="3103753" y="2873321"/>
                  <a:ext cx="269626"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0</a:t>
                  </a:r>
                </a:p>
              </p:txBody>
            </p:sp>
          </p:grpSp>
          <p:grpSp>
            <p:nvGrpSpPr>
              <p:cNvPr id="129" name="Group 128">
                <a:extLst>
                  <a:ext uri="{FF2B5EF4-FFF2-40B4-BE49-F238E27FC236}">
                    <a16:creationId xmlns:a16="http://schemas.microsoft.com/office/drawing/2014/main" id="{BCD0DD98-A378-4A6D-AB64-A1C5A70F237A}"/>
                  </a:ext>
                </a:extLst>
              </p:cNvPr>
              <p:cNvGrpSpPr/>
              <p:nvPr/>
            </p:nvGrpSpPr>
            <p:grpSpPr>
              <a:xfrm>
                <a:off x="7495790" y="4615003"/>
                <a:ext cx="617693" cy="72000"/>
                <a:chOff x="9067800" y="2116009"/>
                <a:chExt cx="617693" cy="72000"/>
              </a:xfrm>
            </p:grpSpPr>
            <p:cxnSp>
              <p:nvCxnSpPr>
                <p:cNvPr id="130" name="Straight Connector 129">
                  <a:extLst>
                    <a:ext uri="{FF2B5EF4-FFF2-40B4-BE49-F238E27FC236}">
                      <a16:creationId xmlns:a16="http://schemas.microsoft.com/office/drawing/2014/main" id="{66D99C6B-79BD-4AE1-83CC-2250C4871FC2}"/>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a:extLst>
                    <a:ext uri="{FF2B5EF4-FFF2-40B4-BE49-F238E27FC236}">
                      <a16:creationId xmlns:a16="http://schemas.microsoft.com/office/drawing/2014/main" id="{BCFFC6EF-1BBB-41F1-9AA8-A22117A18689}"/>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32" name="Straight Connector 131">
                  <a:extLst>
                    <a:ext uri="{FF2B5EF4-FFF2-40B4-BE49-F238E27FC236}">
                      <a16:creationId xmlns:a16="http://schemas.microsoft.com/office/drawing/2014/main" id="{7F4DFEDD-8970-4C64-BBFB-4811CAE98F2E}"/>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133" name="Straight Connector 132">
                <a:extLst>
                  <a:ext uri="{FF2B5EF4-FFF2-40B4-BE49-F238E27FC236}">
                    <a16:creationId xmlns:a16="http://schemas.microsoft.com/office/drawing/2014/main" id="{95D2F802-ECE5-44EC-BC2F-24C758498445}"/>
                  </a:ext>
                </a:extLst>
              </p:cNvPr>
              <p:cNvCxnSpPr/>
              <p:nvPr/>
            </p:nvCxnSpPr>
            <p:spPr>
              <a:xfrm>
                <a:off x="7262419" y="6014131"/>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4" name="Rectangle 133">
                <a:extLst>
                  <a:ext uri="{FF2B5EF4-FFF2-40B4-BE49-F238E27FC236}">
                    <a16:creationId xmlns:a16="http://schemas.microsoft.com/office/drawing/2014/main" id="{1B359828-F967-4ED2-8F5D-6E01E1B5D081}"/>
                  </a:ext>
                </a:extLst>
              </p:cNvPr>
              <p:cNvSpPr/>
              <p:nvPr/>
            </p:nvSpPr>
            <p:spPr>
              <a:xfrm>
                <a:off x="7900903" y="5119098"/>
                <a:ext cx="473380" cy="883305"/>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35" name="Straight Connector 134">
                <a:extLst>
                  <a:ext uri="{FF2B5EF4-FFF2-40B4-BE49-F238E27FC236}">
                    <a16:creationId xmlns:a16="http://schemas.microsoft.com/office/drawing/2014/main" id="{A6DC00E3-70F1-46AA-8BB3-B3525FD13EC2}"/>
                  </a:ext>
                </a:extLst>
              </p:cNvPr>
              <p:cNvCxnSpPr>
                <a:cxnSpLocks/>
              </p:cNvCxnSpPr>
              <p:nvPr/>
            </p:nvCxnSpPr>
            <p:spPr>
              <a:xfrm>
                <a:off x="7900903" y="5914479"/>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36" name="TextBox 135">
                <a:extLst>
                  <a:ext uri="{FF2B5EF4-FFF2-40B4-BE49-F238E27FC236}">
                    <a16:creationId xmlns:a16="http://schemas.microsoft.com/office/drawing/2014/main" id="{2CDA3B4D-15B6-4851-A41C-C3D4478ADDB1}"/>
                  </a:ext>
                </a:extLst>
              </p:cNvPr>
              <p:cNvSpPr txBox="1"/>
              <p:nvPr/>
            </p:nvSpPr>
            <p:spPr>
              <a:xfrm>
                <a:off x="8152833" y="4603489"/>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56</a:t>
                </a:r>
                <a:endParaRPr lang="en-GB" sz="800" dirty="0">
                  <a:solidFill>
                    <a:schemeClr val="tx1"/>
                  </a:solidFill>
                </a:endParaRPr>
              </a:p>
            </p:txBody>
          </p:sp>
          <p:sp>
            <p:nvSpPr>
              <p:cNvPr id="137" name="TextBox 136">
                <a:extLst>
                  <a:ext uri="{FF2B5EF4-FFF2-40B4-BE49-F238E27FC236}">
                    <a16:creationId xmlns:a16="http://schemas.microsoft.com/office/drawing/2014/main" id="{2586011E-7AB7-4A3A-82DD-7EFE7B88A1BA}"/>
                  </a:ext>
                </a:extLst>
              </p:cNvPr>
              <p:cNvSpPr txBox="1"/>
              <p:nvPr/>
            </p:nvSpPr>
            <p:spPr>
              <a:xfrm>
                <a:off x="8127225" y="5173219"/>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19</a:t>
                </a:r>
                <a:endParaRPr lang="en-GB" sz="800" dirty="0">
                  <a:solidFill>
                    <a:schemeClr val="tx1"/>
                  </a:solidFill>
                </a:endParaRPr>
              </a:p>
            </p:txBody>
          </p:sp>
          <p:sp>
            <p:nvSpPr>
              <p:cNvPr id="138" name="TextBox 137">
                <a:extLst>
                  <a:ext uri="{FF2B5EF4-FFF2-40B4-BE49-F238E27FC236}">
                    <a16:creationId xmlns:a16="http://schemas.microsoft.com/office/drawing/2014/main" id="{8B8967CD-FA39-419C-8D5A-E9BBD7C23CB2}"/>
                  </a:ext>
                </a:extLst>
              </p:cNvPr>
              <p:cNvSpPr txBox="1"/>
              <p:nvPr/>
            </p:nvSpPr>
            <p:spPr>
              <a:xfrm>
                <a:off x="8127225" y="5748695"/>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40</a:t>
                </a:r>
                <a:endParaRPr lang="en-GB" sz="800" dirty="0">
                  <a:solidFill>
                    <a:schemeClr val="tx1"/>
                  </a:solidFill>
                </a:endParaRPr>
              </a:p>
            </p:txBody>
          </p:sp>
          <p:sp>
            <p:nvSpPr>
              <p:cNvPr id="139" name="TextBox 138">
                <a:extLst>
                  <a:ext uri="{FF2B5EF4-FFF2-40B4-BE49-F238E27FC236}">
                    <a16:creationId xmlns:a16="http://schemas.microsoft.com/office/drawing/2014/main" id="{B75DD2C8-D4B9-4960-AA84-0004919C7045}"/>
                  </a:ext>
                </a:extLst>
              </p:cNvPr>
              <p:cNvSpPr txBox="1"/>
              <p:nvPr/>
            </p:nvSpPr>
            <p:spPr>
              <a:xfrm>
                <a:off x="7545250" y="5789786"/>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45</a:t>
                </a:r>
                <a:endParaRPr lang="en-GB" sz="800" dirty="0">
                  <a:solidFill>
                    <a:schemeClr val="tx1"/>
                  </a:solidFill>
                </a:endParaRPr>
              </a:p>
            </p:txBody>
          </p:sp>
          <p:sp>
            <p:nvSpPr>
              <p:cNvPr id="143" name="Oval 142">
                <a:extLst>
                  <a:ext uri="{FF2B5EF4-FFF2-40B4-BE49-F238E27FC236}">
                    <a16:creationId xmlns:a16="http://schemas.microsoft.com/office/drawing/2014/main" id="{BC57A7AF-2C1E-458F-AE04-03E321F67EA3}"/>
                  </a:ext>
                </a:extLst>
              </p:cNvPr>
              <p:cNvSpPr>
                <a:spLocks noChangeAspect="1"/>
              </p:cNvSpPr>
              <p:nvPr/>
            </p:nvSpPr>
            <p:spPr>
              <a:xfrm>
                <a:off x="8073225" y="460249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4" name="Oval 143">
                <a:extLst>
                  <a:ext uri="{FF2B5EF4-FFF2-40B4-BE49-F238E27FC236}">
                    <a16:creationId xmlns:a16="http://schemas.microsoft.com/office/drawing/2014/main" id="{BE3808BA-612F-42C1-B246-41D26FE9E244}"/>
                  </a:ext>
                </a:extLst>
              </p:cNvPr>
              <p:cNvSpPr>
                <a:spLocks noChangeAspect="1"/>
              </p:cNvSpPr>
              <p:nvPr/>
            </p:nvSpPr>
            <p:spPr>
              <a:xfrm>
                <a:off x="8073225" y="4710490"/>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5" name="Oval 144">
                <a:extLst>
                  <a:ext uri="{FF2B5EF4-FFF2-40B4-BE49-F238E27FC236}">
                    <a16:creationId xmlns:a16="http://schemas.microsoft.com/office/drawing/2014/main" id="{E0AFA6C2-B535-4FEF-9CB1-A082F77FB253}"/>
                  </a:ext>
                </a:extLst>
              </p:cNvPr>
              <p:cNvSpPr>
                <a:spLocks noChangeAspect="1"/>
              </p:cNvSpPr>
              <p:nvPr/>
            </p:nvSpPr>
            <p:spPr>
              <a:xfrm>
                <a:off x="8069291" y="5186129"/>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Oval 145">
                <a:extLst>
                  <a:ext uri="{FF2B5EF4-FFF2-40B4-BE49-F238E27FC236}">
                    <a16:creationId xmlns:a16="http://schemas.microsoft.com/office/drawing/2014/main" id="{89DF1434-BC96-4130-A944-32D9A89DCD39}"/>
                  </a:ext>
                </a:extLst>
              </p:cNvPr>
              <p:cNvSpPr>
                <a:spLocks noChangeAspect="1"/>
              </p:cNvSpPr>
              <p:nvPr/>
            </p:nvSpPr>
            <p:spPr>
              <a:xfrm>
                <a:off x="796764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7" name="Oval 146">
                <a:extLst>
                  <a:ext uri="{FF2B5EF4-FFF2-40B4-BE49-F238E27FC236}">
                    <a16:creationId xmlns:a16="http://schemas.microsoft.com/office/drawing/2014/main" id="{9162A1B2-F2FC-440D-89DE-3BC3892C78E5}"/>
                  </a:ext>
                </a:extLst>
              </p:cNvPr>
              <p:cNvSpPr>
                <a:spLocks noChangeAspect="1"/>
              </p:cNvSpPr>
              <p:nvPr/>
            </p:nvSpPr>
            <p:spPr>
              <a:xfrm>
                <a:off x="8073225" y="5862578"/>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8" name="Oval 147">
                <a:extLst>
                  <a:ext uri="{FF2B5EF4-FFF2-40B4-BE49-F238E27FC236}">
                    <a16:creationId xmlns:a16="http://schemas.microsoft.com/office/drawing/2014/main" id="{E8ECAF66-38FE-405D-AE85-CB4DCB63041B}"/>
                  </a:ext>
                </a:extLst>
              </p:cNvPr>
              <p:cNvSpPr>
                <a:spLocks noChangeAspect="1"/>
              </p:cNvSpPr>
              <p:nvPr/>
            </p:nvSpPr>
            <p:spPr>
              <a:xfrm>
                <a:off x="7458569" y="590010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9" name="Oval 148">
                <a:extLst>
                  <a:ext uri="{FF2B5EF4-FFF2-40B4-BE49-F238E27FC236}">
                    <a16:creationId xmlns:a16="http://schemas.microsoft.com/office/drawing/2014/main" id="{C26ACA26-DBBC-40A4-860A-596D2354CCFD}"/>
                  </a:ext>
                </a:extLst>
              </p:cNvPr>
              <p:cNvSpPr>
                <a:spLocks noChangeAspect="1"/>
              </p:cNvSpPr>
              <p:nvPr/>
            </p:nvSpPr>
            <p:spPr>
              <a:xfrm>
                <a:off x="7452882" y="5944629"/>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1" name="Oval 150">
                <a:extLst>
                  <a:ext uri="{FF2B5EF4-FFF2-40B4-BE49-F238E27FC236}">
                    <a16:creationId xmlns:a16="http://schemas.microsoft.com/office/drawing/2014/main" id="{27415206-7917-46DA-A6FD-204EC21DCADF}"/>
                  </a:ext>
                </a:extLst>
              </p:cNvPr>
              <p:cNvSpPr>
                <a:spLocks noChangeAspect="1"/>
              </p:cNvSpPr>
              <p:nvPr/>
            </p:nvSpPr>
            <p:spPr>
              <a:xfrm>
                <a:off x="7208419"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2" name="Oval 151">
                <a:extLst>
                  <a:ext uri="{FF2B5EF4-FFF2-40B4-BE49-F238E27FC236}">
                    <a16:creationId xmlns:a16="http://schemas.microsoft.com/office/drawing/2014/main" id="{5A4A474A-C19D-4840-B33E-36E9BCE59BD6}"/>
                  </a:ext>
                </a:extLst>
              </p:cNvPr>
              <p:cNvSpPr>
                <a:spLocks noChangeAspect="1"/>
              </p:cNvSpPr>
              <p:nvPr/>
            </p:nvSpPr>
            <p:spPr>
              <a:xfrm>
                <a:off x="7283396"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3" name="Oval 152">
                <a:extLst>
                  <a:ext uri="{FF2B5EF4-FFF2-40B4-BE49-F238E27FC236}">
                    <a16:creationId xmlns:a16="http://schemas.microsoft.com/office/drawing/2014/main" id="{4A67FE06-0A4E-40FB-A948-071AE8A43934}"/>
                  </a:ext>
                </a:extLst>
              </p:cNvPr>
              <p:cNvSpPr>
                <a:spLocks noChangeAspect="1"/>
              </p:cNvSpPr>
              <p:nvPr/>
            </p:nvSpPr>
            <p:spPr>
              <a:xfrm>
                <a:off x="7360490"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4" name="Oval 153">
                <a:extLst>
                  <a:ext uri="{FF2B5EF4-FFF2-40B4-BE49-F238E27FC236}">
                    <a16:creationId xmlns:a16="http://schemas.microsoft.com/office/drawing/2014/main" id="{7A82D8AC-B515-4FAA-B525-EE8A4B368AA3}"/>
                  </a:ext>
                </a:extLst>
              </p:cNvPr>
              <p:cNvSpPr>
                <a:spLocks noChangeAspect="1"/>
              </p:cNvSpPr>
              <p:nvPr/>
            </p:nvSpPr>
            <p:spPr>
              <a:xfrm>
                <a:off x="7547654"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5" name="Oval 154">
                <a:extLst>
                  <a:ext uri="{FF2B5EF4-FFF2-40B4-BE49-F238E27FC236}">
                    <a16:creationId xmlns:a16="http://schemas.microsoft.com/office/drawing/2014/main" id="{B2FD99B0-A9B2-4F7E-AA7C-7E98079DEAF0}"/>
                  </a:ext>
                </a:extLst>
              </p:cNvPr>
              <p:cNvSpPr>
                <a:spLocks noChangeAspect="1"/>
              </p:cNvSpPr>
              <p:nvPr/>
            </p:nvSpPr>
            <p:spPr>
              <a:xfrm>
                <a:off x="7732701"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6" name="Oval 155">
                <a:extLst>
                  <a:ext uri="{FF2B5EF4-FFF2-40B4-BE49-F238E27FC236}">
                    <a16:creationId xmlns:a16="http://schemas.microsoft.com/office/drawing/2014/main" id="{ACA69281-4CCD-4691-8061-38834D5B0D39}"/>
                  </a:ext>
                </a:extLst>
              </p:cNvPr>
              <p:cNvSpPr>
                <a:spLocks noChangeAspect="1"/>
              </p:cNvSpPr>
              <p:nvPr/>
            </p:nvSpPr>
            <p:spPr>
              <a:xfrm>
                <a:off x="7636075"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7" name="Oval 156">
                <a:extLst>
                  <a:ext uri="{FF2B5EF4-FFF2-40B4-BE49-F238E27FC236}">
                    <a16:creationId xmlns:a16="http://schemas.microsoft.com/office/drawing/2014/main" id="{D5C1FBD1-3936-496A-80D8-D76541A738FA}"/>
                  </a:ext>
                </a:extLst>
              </p:cNvPr>
              <p:cNvSpPr>
                <a:spLocks noChangeAspect="1"/>
              </p:cNvSpPr>
              <p:nvPr/>
            </p:nvSpPr>
            <p:spPr>
              <a:xfrm>
                <a:off x="8073225" y="583075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8" name="Oval 157">
                <a:extLst>
                  <a:ext uri="{FF2B5EF4-FFF2-40B4-BE49-F238E27FC236}">
                    <a16:creationId xmlns:a16="http://schemas.microsoft.com/office/drawing/2014/main" id="{838D5B8F-BA62-45D8-A34B-CEB3C981727F}"/>
                  </a:ext>
                </a:extLst>
              </p:cNvPr>
              <p:cNvSpPr>
                <a:spLocks noChangeAspect="1"/>
              </p:cNvSpPr>
              <p:nvPr/>
            </p:nvSpPr>
            <p:spPr>
              <a:xfrm>
                <a:off x="8074738" y="592481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9" name="Oval 158">
                <a:extLst>
                  <a:ext uri="{FF2B5EF4-FFF2-40B4-BE49-F238E27FC236}">
                    <a16:creationId xmlns:a16="http://schemas.microsoft.com/office/drawing/2014/main" id="{2BC5376A-10BD-4C11-901F-5FA352A72204}"/>
                  </a:ext>
                </a:extLst>
              </p:cNvPr>
              <p:cNvSpPr>
                <a:spLocks noChangeAspect="1"/>
              </p:cNvSpPr>
              <p:nvPr/>
            </p:nvSpPr>
            <p:spPr>
              <a:xfrm>
                <a:off x="817781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1" name="TextBox 160">
                <a:extLst>
                  <a:ext uri="{FF2B5EF4-FFF2-40B4-BE49-F238E27FC236}">
                    <a16:creationId xmlns:a16="http://schemas.microsoft.com/office/drawing/2014/main" id="{41A3E79E-B44E-4D26-AA98-F707D605E667}"/>
                  </a:ext>
                </a:extLst>
              </p:cNvPr>
              <p:cNvSpPr txBox="1"/>
              <p:nvPr/>
            </p:nvSpPr>
            <p:spPr>
              <a:xfrm>
                <a:off x="7208419" y="4079270"/>
                <a:ext cx="1239442" cy="523220"/>
              </a:xfrm>
              <a:prstGeom prst="rect">
                <a:avLst/>
              </a:prstGeom>
              <a:noFill/>
            </p:spPr>
            <p:txBody>
              <a:bodyPr wrap="none" rtlCol="0">
                <a:spAutoFit/>
              </a:bodyPr>
              <a:lstStyle/>
              <a:p>
                <a:pPr algn="ctr"/>
                <a:r>
                  <a:rPr lang="en-US" sz="1400" dirty="0">
                    <a:solidFill>
                      <a:schemeClr val="tx1"/>
                    </a:solidFill>
                  </a:rPr>
                  <a:t>Total CD45+ </a:t>
                </a:r>
              </a:p>
              <a:p>
                <a:pPr algn="ctr"/>
                <a:r>
                  <a:rPr lang="en-US" sz="1400" dirty="0">
                    <a:solidFill>
                      <a:schemeClr val="tx1"/>
                    </a:solidFill>
                  </a:rPr>
                  <a:t>immune cells</a:t>
                </a:r>
                <a:endParaRPr lang="en-GB" sz="1400" dirty="0">
                  <a:solidFill>
                    <a:schemeClr val="tx1"/>
                  </a:solidFill>
                </a:endParaRPr>
              </a:p>
            </p:txBody>
          </p:sp>
        </p:grpSp>
      </p:grpSp>
      <p:grpSp>
        <p:nvGrpSpPr>
          <p:cNvPr id="163" name="Group 162">
            <a:extLst>
              <a:ext uri="{FF2B5EF4-FFF2-40B4-BE49-F238E27FC236}">
                <a16:creationId xmlns:a16="http://schemas.microsoft.com/office/drawing/2014/main" id="{11BB7877-EEBD-4C46-98FB-895CFFD5963E}"/>
              </a:ext>
            </a:extLst>
          </p:cNvPr>
          <p:cNvGrpSpPr/>
          <p:nvPr/>
        </p:nvGrpSpPr>
        <p:grpSpPr>
          <a:xfrm>
            <a:off x="8267080" y="4161565"/>
            <a:ext cx="1756922" cy="2237984"/>
            <a:chOff x="6831124" y="4079270"/>
            <a:chExt cx="1756922" cy="2237984"/>
          </a:xfrm>
        </p:grpSpPr>
        <p:sp>
          <p:nvSpPr>
            <p:cNvPr id="164" name="Oval 163">
              <a:extLst>
                <a:ext uri="{FF2B5EF4-FFF2-40B4-BE49-F238E27FC236}">
                  <a16:creationId xmlns:a16="http://schemas.microsoft.com/office/drawing/2014/main" id="{8123FA35-C140-4A5A-96A1-281DDB8D30DD}"/>
                </a:ext>
              </a:extLst>
            </p:cNvPr>
            <p:cNvSpPr>
              <a:spLocks noChangeAspect="1"/>
            </p:cNvSpPr>
            <p:nvPr/>
          </p:nvSpPr>
          <p:spPr>
            <a:xfrm>
              <a:off x="7457056" y="5829339"/>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5" name="Freeform 21">
              <a:extLst>
                <a:ext uri="{FF2B5EF4-FFF2-40B4-BE49-F238E27FC236}">
                  <a16:creationId xmlns:a16="http://schemas.microsoft.com/office/drawing/2014/main" id="{9ED0D73B-5CE4-4880-9899-D317AF53CAC8}"/>
                </a:ext>
              </a:extLst>
            </p:cNvPr>
            <p:cNvSpPr>
              <a:spLocks/>
            </p:cNvSpPr>
            <p:nvPr/>
          </p:nvSpPr>
          <p:spPr bwMode="auto">
            <a:xfrm>
              <a:off x="7126293" y="451540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166" name="Freeform 21">
              <a:extLst>
                <a:ext uri="{FF2B5EF4-FFF2-40B4-BE49-F238E27FC236}">
                  <a16:creationId xmlns:a16="http://schemas.microsoft.com/office/drawing/2014/main" id="{5CBB6A39-1286-436B-969F-4A28F7F928AD}"/>
                </a:ext>
              </a:extLst>
            </p:cNvPr>
            <p:cNvSpPr>
              <a:spLocks/>
            </p:cNvSpPr>
            <p:nvPr/>
          </p:nvSpPr>
          <p:spPr bwMode="auto">
            <a:xfrm>
              <a:off x="7127806" y="4509873"/>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167" name="Group 166">
              <a:extLst>
                <a:ext uri="{FF2B5EF4-FFF2-40B4-BE49-F238E27FC236}">
                  <a16:creationId xmlns:a16="http://schemas.microsoft.com/office/drawing/2014/main" id="{19F71DEF-1D63-4A37-AF9B-9FCF98A33E21}"/>
                </a:ext>
              </a:extLst>
            </p:cNvPr>
            <p:cNvGrpSpPr/>
            <p:nvPr/>
          </p:nvGrpSpPr>
          <p:grpSpPr>
            <a:xfrm>
              <a:off x="7152792" y="6040255"/>
              <a:ext cx="1301238" cy="276999"/>
              <a:chOff x="6934291" y="4001886"/>
              <a:chExt cx="1301238" cy="276999"/>
            </a:xfrm>
          </p:grpSpPr>
          <p:sp>
            <p:nvSpPr>
              <p:cNvPr id="208" name="TextBox 207">
                <a:extLst>
                  <a:ext uri="{FF2B5EF4-FFF2-40B4-BE49-F238E27FC236}">
                    <a16:creationId xmlns:a16="http://schemas.microsoft.com/office/drawing/2014/main" id="{7C473C95-96E5-4A00-BF19-E0325B8CBE82}"/>
                  </a:ext>
                </a:extLst>
              </p:cNvPr>
              <p:cNvSpPr txBox="1"/>
              <p:nvPr/>
            </p:nvSpPr>
            <p:spPr>
              <a:xfrm>
                <a:off x="6934291" y="4001886"/>
                <a:ext cx="747320" cy="276999"/>
              </a:xfrm>
              <a:prstGeom prst="rect">
                <a:avLst/>
              </a:prstGeom>
              <a:noFill/>
            </p:spPr>
            <p:txBody>
              <a:bodyPr wrap="none" rtlCol="0">
                <a:spAutoFit/>
              </a:bodyPr>
              <a:lstStyle/>
              <a:p>
                <a:pPr algn="ctr"/>
                <a:r>
                  <a:rPr lang="en-US" sz="1200" dirty="0">
                    <a:solidFill>
                      <a:schemeClr val="tx1"/>
                    </a:solidFill>
                  </a:rPr>
                  <a:t>No DCB</a:t>
                </a:r>
                <a:endParaRPr lang="en-GB" sz="1200" dirty="0">
                  <a:solidFill>
                    <a:schemeClr val="tx1"/>
                  </a:solidFill>
                </a:endParaRPr>
              </a:p>
            </p:txBody>
          </p:sp>
          <p:sp>
            <p:nvSpPr>
              <p:cNvPr id="209" name="TextBox 208">
                <a:extLst>
                  <a:ext uri="{FF2B5EF4-FFF2-40B4-BE49-F238E27FC236}">
                    <a16:creationId xmlns:a16="http://schemas.microsoft.com/office/drawing/2014/main" id="{52DC1C9D-CBB9-4961-B955-CCCF363A10C3}"/>
                  </a:ext>
                </a:extLst>
              </p:cNvPr>
              <p:cNvSpPr txBox="1"/>
              <p:nvPr/>
            </p:nvSpPr>
            <p:spPr>
              <a:xfrm>
                <a:off x="7727056" y="4001886"/>
                <a:ext cx="508473" cy="276999"/>
              </a:xfrm>
              <a:prstGeom prst="rect">
                <a:avLst/>
              </a:prstGeom>
              <a:noFill/>
            </p:spPr>
            <p:txBody>
              <a:bodyPr wrap="none" rtlCol="0">
                <a:spAutoFit/>
              </a:bodyPr>
              <a:lstStyle/>
              <a:p>
                <a:pPr algn="ctr"/>
                <a:r>
                  <a:rPr lang="en-US" sz="1200" dirty="0">
                    <a:solidFill>
                      <a:schemeClr val="tx1"/>
                    </a:solidFill>
                  </a:rPr>
                  <a:t>DCB</a:t>
                </a:r>
                <a:endParaRPr lang="en-GB" sz="1200" dirty="0">
                  <a:solidFill>
                    <a:schemeClr val="tx1"/>
                  </a:solidFill>
                </a:endParaRPr>
              </a:p>
            </p:txBody>
          </p:sp>
        </p:grpSp>
        <p:grpSp>
          <p:nvGrpSpPr>
            <p:cNvPr id="168" name="Group 167">
              <a:extLst>
                <a:ext uri="{FF2B5EF4-FFF2-40B4-BE49-F238E27FC236}">
                  <a16:creationId xmlns:a16="http://schemas.microsoft.com/office/drawing/2014/main" id="{B1EFAD4A-BC0C-4E7A-91E0-FCCE94F5B4A3}"/>
                </a:ext>
              </a:extLst>
            </p:cNvPr>
            <p:cNvGrpSpPr/>
            <p:nvPr/>
          </p:nvGrpSpPr>
          <p:grpSpPr>
            <a:xfrm>
              <a:off x="6831124" y="4469453"/>
              <a:ext cx="287300" cy="1713559"/>
              <a:chOff x="3103753" y="1356234"/>
              <a:chExt cx="287300" cy="1809613"/>
            </a:xfrm>
          </p:grpSpPr>
          <p:sp>
            <p:nvSpPr>
              <p:cNvPr id="200" name="Line 7">
                <a:extLst>
                  <a:ext uri="{FF2B5EF4-FFF2-40B4-BE49-F238E27FC236}">
                    <a16:creationId xmlns:a16="http://schemas.microsoft.com/office/drawing/2014/main" id="{920C7CE7-76C9-4091-9233-ED68C020B010}"/>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1" name="Line 8">
                <a:extLst>
                  <a:ext uri="{FF2B5EF4-FFF2-40B4-BE49-F238E27FC236}">
                    <a16:creationId xmlns:a16="http://schemas.microsoft.com/office/drawing/2014/main" id="{C6B3992E-F5E7-44EC-8104-50CCAFD9B3BA}"/>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2" name="Line 9">
                <a:extLst>
                  <a:ext uri="{FF2B5EF4-FFF2-40B4-BE49-F238E27FC236}">
                    <a16:creationId xmlns:a16="http://schemas.microsoft.com/office/drawing/2014/main" id="{C6ACC6B0-560B-4CAB-97FD-AED973BDFBF0}"/>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3" name="Line 10">
                <a:extLst>
                  <a:ext uri="{FF2B5EF4-FFF2-40B4-BE49-F238E27FC236}">
                    <a16:creationId xmlns:a16="http://schemas.microsoft.com/office/drawing/2014/main" id="{F69B0130-99E6-45BC-B03E-DBCAB3BC99E3}"/>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04" name="TextBox 203">
                <a:extLst>
                  <a:ext uri="{FF2B5EF4-FFF2-40B4-BE49-F238E27FC236}">
                    <a16:creationId xmlns:a16="http://schemas.microsoft.com/office/drawing/2014/main" id="{204F7A32-E1F7-46AB-BCED-8603FE5129B1}"/>
                  </a:ext>
                </a:extLst>
              </p:cNvPr>
              <p:cNvSpPr txBox="1"/>
              <p:nvPr/>
            </p:nvSpPr>
            <p:spPr>
              <a:xfrm>
                <a:off x="3103754" y="1356234"/>
                <a:ext cx="269625"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6</a:t>
                </a:r>
              </a:p>
            </p:txBody>
          </p:sp>
          <p:sp>
            <p:nvSpPr>
              <p:cNvPr id="205" name="TextBox 204">
                <a:extLst>
                  <a:ext uri="{FF2B5EF4-FFF2-40B4-BE49-F238E27FC236}">
                    <a16:creationId xmlns:a16="http://schemas.microsoft.com/office/drawing/2014/main" id="{9F69404D-E4AE-4D73-82A9-3B012068FDB8}"/>
                  </a:ext>
                </a:extLst>
              </p:cNvPr>
              <p:cNvSpPr txBox="1"/>
              <p:nvPr/>
            </p:nvSpPr>
            <p:spPr>
              <a:xfrm>
                <a:off x="3103754" y="1854765"/>
                <a:ext cx="269625"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4</a:t>
                </a:r>
              </a:p>
            </p:txBody>
          </p:sp>
          <p:sp>
            <p:nvSpPr>
              <p:cNvPr id="206" name="TextBox 205">
                <a:extLst>
                  <a:ext uri="{FF2B5EF4-FFF2-40B4-BE49-F238E27FC236}">
                    <a16:creationId xmlns:a16="http://schemas.microsoft.com/office/drawing/2014/main" id="{7C25F83C-C5E6-4288-BC0A-62E7207F2DE2}"/>
                  </a:ext>
                </a:extLst>
              </p:cNvPr>
              <p:cNvSpPr txBox="1"/>
              <p:nvPr/>
            </p:nvSpPr>
            <p:spPr>
              <a:xfrm>
                <a:off x="3103753" y="2369418"/>
                <a:ext cx="269626"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2</a:t>
                </a:r>
              </a:p>
            </p:txBody>
          </p:sp>
          <p:sp>
            <p:nvSpPr>
              <p:cNvPr id="207" name="TextBox 206">
                <a:extLst>
                  <a:ext uri="{FF2B5EF4-FFF2-40B4-BE49-F238E27FC236}">
                    <a16:creationId xmlns:a16="http://schemas.microsoft.com/office/drawing/2014/main" id="{3C5753EB-52A1-4F23-A263-46E68BBCB8DA}"/>
                  </a:ext>
                </a:extLst>
              </p:cNvPr>
              <p:cNvSpPr txBox="1"/>
              <p:nvPr/>
            </p:nvSpPr>
            <p:spPr>
              <a:xfrm>
                <a:off x="3103753" y="2873321"/>
                <a:ext cx="269626" cy="292526"/>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0</a:t>
                </a:r>
              </a:p>
            </p:txBody>
          </p:sp>
        </p:grpSp>
        <p:grpSp>
          <p:nvGrpSpPr>
            <p:cNvPr id="169" name="Group 168">
              <a:extLst>
                <a:ext uri="{FF2B5EF4-FFF2-40B4-BE49-F238E27FC236}">
                  <a16:creationId xmlns:a16="http://schemas.microsoft.com/office/drawing/2014/main" id="{A8DB67B1-1DE7-4EFF-ABA8-E14381D360B5}"/>
                </a:ext>
              </a:extLst>
            </p:cNvPr>
            <p:cNvGrpSpPr/>
            <p:nvPr/>
          </p:nvGrpSpPr>
          <p:grpSpPr>
            <a:xfrm>
              <a:off x="7495790" y="4615003"/>
              <a:ext cx="617693" cy="72000"/>
              <a:chOff x="9067800" y="2116009"/>
              <a:chExt cx="617693" cy="72000"/>
            </a:xfrm>
          </p:grpSpPr>
          <p:cxnSp>
            <p:nvCxnSpPr>
              <p:cNvPr id="197" name="Straight Connector 196">
                <a:extLst>
                  <a:ext uri="{FF2B5EF4-FFF2-40B4-BE49-F238E27FC236}">
                    <a16:creationId xmlns:a16="http://schemas.microsoft.com/office/drawing/2014/main" id="{2572765A-1168-4A49-9BDF-C3453A5AC73E}"/>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98" name="Straight Connector 197">
                <a:extLst>
                  <a:ext uri="{FF2B5EF4-FFF2-40B4-BE49-F238E27FC236}">
                    <a16:creationId xmlns:a16="http://schemas.microsoft.com/office/drawing/2014/main" id="{5B1B13F9-7FC2-433A-AD7B-8B391EAF72F6}"/>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199" name="Straight Connector 198">
                <a:extLst>
                  <a:ext uri="{FF2B5EF4-FFF2-40B4-BE49-F238E27FC236}">
                    <a16:creationId xmlns:a16="http://schemas.microsoft.com/office/drawing/2014/main" id="{60BA17D6-1712-4EE3-8070-6CF16F1F1785}"/>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170" name="Straight Connector 169">
              <a:extLst>
                <a:ext uri="{FF2B5EF4-FFF2-40B4-BE49-F238E27FC236}">
                  <a16:creationId xmlns:a16="http://schemas.microsoft.com/office/drawing/2014/main" id="{AD7B845C-0CDE-457E-9310-F608AFC64B22}"/>
                </a:ext>
              </a:extLst>
            </p:cNvPr>
            <p:cNvCxnSpPr/>
            <p:nvPr/>
          </p:nvCxnSpPr>
          <p:spPr>
            <a:xfrm>
              <a:off x="7262419" y="6014131"/>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71" name="Rectangle 170">
              <a:extLst>
                <a:ext uri="{FF2B5EF4-FFF2-40B4-BE49-F238E27FC236}">
                  <a16:creationId xmlns:a16="http://schemas.microsoft.com/office/drawing/2014/main" id="{9F34E6CF-112C-411E-B296-3476739E415E}"/>
                </a:ext>
              </a:extLst>
            </p:cNvPr>
            <p:cNvSpPr/>
            <p:nvPr/>
          </p:nvSpPr>
          <p:spPr>
            <a:xfrm>
              <a:off x="7900903" y="5165656"/>
              <a:ext cx="473380" cy="836747"/>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72" name="Straight Connector 171">
              <a:extLst>
                <a:ext uri="{FF2B5EF4-FFF2-40B4-BE49-F238E27FC236}">
                  <a16:creationId xmlns:a16="http://schemas.microsoft.com/office/drawing/2014/main" id="{C6918438-58EA-4A4E-9D6F-AD0219ABCBB5}"/>
                </a:ext>
              </a:extLst>
            </p:cNvPr>
            <p:cNvCxnSpPr>
              <a:cxnSpLocks/>
            </p:cNvCxnSpPr>
            <p:nvPr/>
          </p:nvCxnSpPr>
          <p:spPr>
            <a:xfrm>
              <a:off x="7900903" y="5914479"/>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174" name="TextBox 173">
              <a:extLst>
                <a:ext uri="{FF2B5EF4-FFF2-40B4-BE49-F238E27FC236}">
                  <a16:creationId xmlns:a16="http://schemas.microsoft.com/office/drawing/2014/main" id="{1CA71693-F7C3-4BE2-A120-B52F7B5C8299}"/>
                </a:ext>
              </a:extLst>
            </p:cNvPr>
            <p:cNvSpPr txBox="1"/>
            <p:nvPr/>
          </p:nvSpPr>
          <p:spPr>
            <a:xfrm>
              <a:off x="8134083" y="4587379"/>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19</a:t>
              </a:r>
              <a:endParaRPr lang="en-GB" sz="800" dirty="0">
                <a:solidFill>
                  <a:schemeClr val="tx1"/>
                </a:solidFill>
              </a:endParaRPr>
            </a:p>
          </p:txBody>
        </p:sp>
        <p:sp>
          <p:nvSpPr>
            <p:cNvPr id="175" name="TextBox 174">
              <a:extLst>
                <a:ext uri="{FF2B5EF4-FFF2-40B4-BE49-F238E27FC236}">
                  <a16:creationId xmlns:a16="http://schemas.microsoft.com/office/drawing/2014/main" id="{FFCA3EF2-7675-40C9-8038-01C1A07F54BB}"/>
                </a:ext>
              </a:extLst>
            </p:cNvPr>
            <p:cNvSpPr txBox="1"/>
            <p:nvPr/>
          </p:nvSpPr>
          <p:spPr>
            <a:xfrm>
              <a:off x="8127225" y="5748695"/>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40</a:t>
              </a:r>
              <a:endParaRPr lang="en-GB" sz="800" dirty="0">
                <a:solidFill>
                  <a:schemeClr val="tx1"/>
                </a:solidFill>
              </a:endParaRPr>
            </a:p>
          </p:txBody>
        </p:sp>
        <p:sp>
          <p:nvSpPr>
            <p:cNvPr id="176" name="TextBox 175">
              <a:extLst>
                <a:ext uri="{FF2B5EF4-FFF2-40B4-BE49-F238E27FC236}">
                  <a16:creationId xmlns:a16="http://schemas.microsoft.com/office/drawing/2014/main" id="{CB1887A6-2DBF-4280-9698-1DF70FE03381}"/>
                </a:ext>
              </a:extLst>
            </p:cNvPr>
            <p:cNvSpPr txBox="1"/>
            <p:nvPr/>
          </p:nvSpPr>
          <p:spPr>
            <a:xfrm>
              <a:off x="7545250" y="5789786"/>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16</a:t>
              </a:r>
              <a:endParaRPr lang="en-GB" sz="800" dirty="0">
                <a:solidFill>
                  <a:schemeClr val="tx1"/>
                </a:solidFill>
              </a:endParaRPr>
            </a:p>
          </p:txBody>
        </p:sp>
        <p:sp>
          <p:nvSpPr>
            <p:cNvPr id="178" name="Oval 177">
              <a:extLst>
                <a:ext uri="{FF2B5EF4-FFF2-40B4-BE49-F238E27FC236}">
                  <a16:creationId xmlns:a16="http://schemas.microsoft.com/office/drawing/2014/main" id="{B4545D3E-4692-4B6D-82F4-81064D75D1CF}"/>
                </a:ext>
              </a:extLst>
            </p:cNvPr>
            <p:cNvSpPr>
              <a:spLocks noChangeAspect="1"/>
            </p:cNvSpPr>
            <p:nvPr/>
          </p:nvSpPr>
          <p:spPr>
            <a:xfrm>
              <a:off x="8075958" y="497085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0" name="Oval 179">
              <a:extLst>
                <a:ext uri="{FF2B5EF4-FFF2-40B4-BE49-F238E27FC236}">
                  <a16:creationId xmlns:a16="http://schemas.microsoft.com/office/drawing/2014/main" id="{4856815C-7005-4E89-AB71-5CE1A7C32D34}"/>
                </a:ext>
              </a:extLst>
            </p:cNvPr>
            <p:cNvSpPr>
              <a:spLocks noChangeAspect="1"/>
            </p:cNvSpPr>
            <p:nvPr/>
          </p:nvSpPr>
          <p:spPr>
            <a:xfrm>
              <a:off x="8073225" y="4602490"/>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2" name="Oval 181">
              <a:extLst>
                <a:ext uri="{FF2B5EF4-FFF2-40B4-BE49-F238E27FC236}">
                  <a16:creationId xmlns:a16="http://schemas.microsoft.com/office/drawing/2014/main" id="{4EE8ED4E-A487-48CC-85C0-1D2BD31C7E58}"/>
                </a:ext>
              </a:extLst>
            </p:cNvPr>
            <p:cNvSpPr>
              <a:spLocks noChangeAspect="1"/>
            </p:cNvSpPr>
            <p:nvPr/>
          </p:nvSpPr>
          <p:spPr>
            <a:xfrm>
              <a:off x="8069291" y="5186129"/>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3" name="Oval 182">
              <a:extLst>
                <a:ext uri="{FF2B5EF4-FFF2-40B4-BE49-F238E27FC236}">
                  <a16:creationId xmlns:a16="http://schemas.microsoft.com/office/drawing/2014/main" id="{257F675F-FA21-4ADE-9852-3CFCD6DF51B9}"/>
                </a:ext>
              </a:extLst>
            </p:cNvPr>
            <p:cNvSpPr>
              <a:spLocks noChangeAspect="1"/>
            </p:cNvSpPr>
            <p:nvPr/>
          </p:nvSpPr>
          <p:spPr>
            <a:xfrm>
              <a:off x="796764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4" name="Oval 183">
              <a:extLst>
                <a:ext uri="{FF2B5EF4-FFF2-40B4-BE49-F238E27FC236}">
                  <a16:creationId xmlns:a16="http://schemas.microsoft.com/office/drawing/2014/main" id="{FAB8DCF5-08C7-4FAF-8F88-665225ECE4A8}"/>
                </a:ext>
              </a:extLst>
            </p:cNvPr>
            <p:cNvSpPr>
              <a:spLocks noChangeAspect="1"/>
            </p:cNvSpPr>
            <p:nvPr/>
          </p:nvSpPr>
          <p:spPr>
            <a:xfrm>
              <a:off x="8073225" y="5862578"/>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5" name="Oval 184">
              <a:extLst>
                <a:ext uri="{FF2B5EF4-FFF2-40B4-BE49-F238E27FC236}">
                  <a16:creationId xmlns:a16="http://schemas.microsoft.com/office/drawing/2014/main" id="{64A1FDD4-1A2A-4D2D-A1BC-FD30E524CBF2}"/>
                </a:ext>
              </a:extLst>
            </p:cNvPr>
            <p:cNvSpPr>
              <a:spLocks noChangeAspect="1"/>
            </p:cNvSpPr>
            <p:nvPr/>
          </p:nvSpPr>
          <p:spPr>
            <a:xfrm>
              <a:off x="7458569" y="590010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6" name="Oval 185">
              <a:extLst>
                <a:ext uri="{FF2B5EF4-FFF2-40B4-BE49-F238E27FC236}">
                  <a16:creationId xmlns:a16="http://schemas.microsoft.com/office/drawing/2014/main" id="{BD585E1D-21C6-4067-ABD0-3074DDF18EDF}"/>
                </a:ext>
              </a:extLst>
            </p:cNvPr>
            <p:cNvSpPr>
              <a:spLocks noChangeAspect="1"/>
            </p:cNvSpPr>
            <p:nvPr/>
          </p:nvSpPr>
          <p:spPr>
            <a:xfrm>
              <a:off x="7452882" y="5944629"/>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7" name="Oval 186">
              <a:extLst>
                <a:ext uri="{FF2B5EF4-FFF2-40B4-BE49-F238E27FC236}">
                  <a16:creationId xmlns:a16="http://schemas.microsoft.com/office/drawing/2014/main" id="{72CE0521-0B04-495F-9402-B106A3BBBFF0}"/>
                </a:ext>
              </a:extLst>
            </p:cNvPr>
            <p:cNvSpPr>
              <a:spLocks noChangeAspect="1"/>
            </p:cNvSpPr>
            <p:nvPr/>
          </p:nvSpPr>
          <p:spPr>
            <a:xfrm>
              <a:off x="7208419"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8" name="Oval 187">
              <a:extLst>
                <a:ext uri="{FF2B5EF4-FFF2-40B4-BE49-F238E27FC236}">
                  <a16:creationId xmlns:a16="http://schemas.microsoft.com/office/drawing/2014/main" id="{A6A98741-1941-4623-AD81-2D0D8E411F94}"/>
                </a:ext>
              </a:extLst>
            </p:cNvPr>
            <p:cNvSpPr>
              <a:spLocks noChangeAspect="1"/>
            </p:cNvSpPr>
            <p:nvPr/>
          </p:nvSpPr>
          <p:spPr>
            <a:xfrm>
              <a:off x="7283396"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Oval 188">
              <a:extLst>
                <a:ext uri="{FF2B5EF4-FFF2-40B4-BE49-F238E27FC236}">
                  <a16:creationId xmlns:a16="http://schemas.microsoft.com/office/drawing/2014/main" id="{8DE15F61-5A11-47B4-9EE8-A812B81EDD13}"/>
                </a:ext>
              </a:extLst>
            </p:cNvPr>
            <p:cNvSpPr>
              <a:spLocks noChangeAspect="1"/>
            </p:cNvSpPr>
            <p:nvPr/>
          </p:nvSpPr>
          <p:spPr>
            <a:xfrm>
              <a:off x="7360490"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Oval 189">
              <a:extLst>
                <a:ext uri="{FF2B5EF4-FFF2-40B4-BE49-F238E27FC236}">
                  <a16:creationId xmlns:a16="http://schemas.microsoft.com/office/drawing/2014/main" id="{24CE4CDC-4FE3-424A-83EF-DC39EEF9FE13}"/>
                </a:ext>
              </a:extLst>
            </p:cNvPr>
            <p:cNvSpPr>
              <a:spLocks noChangeAspect="1"/>
            </p:cNvSpPr>
            <p:nvPr/>
          </p:nvSpPr>
          <p:spPr>
            <a:xfrm>
              <a:off x="7547654"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Oval 190">
              <a:extLst>
                <a:ext uri="{FF2B5EF4-FFF2-40B4-BE49-F238E27FC236}">
                  <a16:creationId xmlns:a16="http://schemas.microsoft.com/office/drawing/2014/main" id="{4F1E822F-944E-44C7-970E-B90252488F61}"/>
                </a:ext>
              </a:extLst>
            </p:cNvPr>
            <p:cNvSpPr>
              <a:spLocks noChangeAspect="1"/>
            </p:cNvSpPr>
            <p:nvPr/>
          </p:nvSpPr>
          <p:spPr>
            <a:xfrm>
              <a:off x="7732701"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2" name="Oval 191">
              <a:extLst>
                <a:ext uri="{FF2B5EF4-FFF2-40B4-BE49-F238E27FC236}">
                  <a16:creationId xmlns:a16="http://schemas.microsoft.com/office/drawing/2014/main" id="{6469A522-FE74-4E3C-A3D8-7D899110ED40}"/>
                </a:ext>
              </a:extLst>
            </p:cNvPr>
            <p:cNvSpPr>
              <a:spLocks noChangeAspect="1"/>
            </p:cNvSpPr>
            <p:nvPr/>
          </p:nvSpPr>
          <p:spPr>
            <a:xfrm>
              <a:off x="7636075" y="5944629"/>
              <a:ext cx="108000" cy="108000"/>
            </a:xfrm>
            <a:prstGeom prst="ellipse">
              <a:avLst/>
            </a:prstGeom>
            <a:solidFill>
              <a:srgbClr val="36363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4" name="Oval 193">
              <a:extLst>
                <a:ext uri="{FF2B5EF4-FFF2-40B4-BE49-F238E27FC236}">
                  <a16:creationId xmlns:a16="http://schemas.microsoft.com/office/drawing/2014/main" id="{466B2159-46E6-4372-8E76-AA863F0D0971}"/>
                </a:ext>
              </a:extLst>
            </p:cNvPr>
            <p:cNvSpPr>
              <a:spLocks noChangeAspect="1"/>
            </p:cNvSpPr>
            <p:nvPr/>
          </p:nvSpPr>
          <p:spPr>
            <a:xfrm>
              <a:off x="8074738" y="592481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5" name="Oval 194">
              <a:extLst>
                <a:ext uri="{FF2B5EF4-FFF2-40B4-BE49-F238E27FC236}">
                  <a16:creationId xmlns:a16="http://schemas.microsoft.com/office/drawing/2014/main" id="{F4673FE9-51E2-4553-AA2D-529E152039EA}"/>
                </a:ext>
              </a:extLst>
            </p:cNvPr>
            <p:cNvSpPr>
              <a:spLocks noChangeAspect="1"/>
            </p:cNvSpPr>
            <p:nvPr/>
          </p:nvSpPr>
          <p:spPr>
            <a:xfrm>
              <a:off x="8177812" y="5924817"/>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6" name="TextBox 195">
              <a:extLst>
                <a:ext uri="{FF2B5EF4-FFF2-40B4-BE49-F238E27FC236}">
                  <a16:creationId xmlns:a16="http://schemas.microsoft.com/office/drawing/2014/main" id="{0731AD90-F247-41AC-BC33-D93494FD1985}"/>
                </a:ext>
              </a:extLst>
            </p:cNvPr>
            <p:cNvSpPr txBox="1"/>
            <p:nvPr/>
          </p:nvSpPr>
          <p:spPr>
            <a:xfrm>
              <a:off x="7255708" y="4079270"/>
              <a:ext cx="1144865" cy="523220"/>
            </a:xfrm>
            <a:prstGeom prst="rect">
              <a:avLst/>
            </a:prstGeom>
            <a:noFill/>
          </p:spPr>
          <p:txBody>
            <a:bodyPr wrap="none" rtlCol="0">
              <a:spAutoFit/>
            </a:bodyPr>
            <a:lstStyle/>
            <a:p>
              <a:pPr algn="ctr"/>
              <a:r>
                <a:rPr lang="en-US" sz="1400" dirty="0">
                  <a:solidFill>
                    <a:schemeClr val="tx1"/>
                  </a:solidFill>
                </a:rPr>
                <a:t>Total CD3+ </a:t>
              </a:r>
            </a:p>
            <a:p>
              <a:pPr algn="ctr"/>
              <a:r>
                <a:rPr lang="en-US" sz="1400" dirty="0">
                  <a:solidFill>
                    <a:schemeClr val="tx1"/>
                  </a:solidFill>
                </a:rPr>
                <a:t>T cells</a:t>
              </a:r>
              <a:endParaRPr lang="en-GB" sz="1400" dirty="0">
                <a:solidFill>
                  <a:schemeClr val="tx1"/>
                </a:solidFill>
              </a:endParaRPr>
            </a:p>
          </p:txBody>
        </p:sp>
        <p:sp>
          <p:nvSpPr>
            <p:cNvPr id="214" name="TextBox 213">
              <a:extLst>
                <a:ext uri="{FF2B5EF4-FFF2-40B4-BE49-F238E27FC236}">
                  <a16:creationId xmlns:a16="http://schemas.microsoft.com/office/drawing/2014/main" id="{26B78CD7-EC2C-4E4C-9D61-624E60831C0E}"/>
                </a:ext>
              </a:extLst>
            </p:cNvPr>
            <p:cNvSpPr txBox="1"/>
            <p:nvPr/>
          </p:nvSpPr>
          <p:spPr>
            <a:xfrm>
              <a:off x="8145948" y="4961483"/>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55</a:t>
              </a:r>
              <a:endParaRPr lang="en-GB" sz="800" dirty="0">
                <a:solidFill>
                  <a:schemeClr val="tx1"/>
                </a:solidFill>
              </a:endParaRPr>
            </a:p>
          </p:txBody>
        </p:sp>
        <p:sp>
          <p:nvSpPr>
            <p:cNvPr id="215" name="TextBox 214">
              <a:extLst>
                <a:ext uri="{FF2B5EF4-FFF2-40B4-BE49-F238E27FC236}">
                  <a16:creationId xmlns:a16="http://schemas.microsoft.com/office/drawing/2014/main" id="{C4C3EED8-2B12-4635-8867-E1728FA0ECF6}"/>
                </a:ext>
              </a:extLst>
            </p:cNvPr>
            <p:cNvSpPr txBox="1"/>
            <p:nvPr/>
          </p:nvSpPr>
          <p:spPr>
            <a:xfrm>
              <a:off x="8134082" y="5177260"/>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30</a:t>
              </a:r>
              <a:endParaRPr lang="en-GB" sz="800" dirty="0">
                <a:solidFill>
                  <a:schemeClr val="tx1"/>
                </a:solidFill>
              </a:endParaRPr>
            </a:p>
          </p:txBody>
        </p:sp>
      </p:grpSp>
      <p:sp>
        <p:nvSpPr>
          <p:cNvPr id="210" name="TextBox 209">
            <a:extLst>
              <a:ext uri="{FF2B5EF4-FFF2-40B4-BE49-F238E27FC236}">
                <a16:creationId xmlns:a16="http://schemas.microsoft.com/office/drawing/2014/main" id="{E85E112F-1C28-4073-8BA8-4F2C77AA9FD9}"/>
              </a:ext>
            </a:extLst>
          </p:cNvPr>
          <p:cNvSpPr txBox="1"/>
          <p:nvPr/>
        </p:nvSpPr>
        <p:spPr>
          <a:xfrm>
            <a:off x="8667735" y="3835551"/>
            <a:ext cx="1691490" cy="338554"/>
          </a:xfrm>
          <a:prstGeom prst="rect">
            <a:avLst/>
          </a:prstGeom>
          <a:noFill/>
        </p:spPr>
        <p:txBody>
          <a:bodyPr wrap="none" rtlCol="0">
            <a:spAutoFit/>
          </a:bodyPr>
          <a:lstStyle/>
          <a:p>
            <a:pPr algn="ctr"/>
            <a:r>
              <a:rPr lang="en-US" sz="1600" b="1" dirty="0">
                <a:solidFill>
                  <a:schemeClr val="tx1"/>
                </a:solidFill>
              </a:rPr>
              <a:t>Flow cytometry</a:t>
            </a:r>
            <a:endParaRPr lang="en-GB" sz="1600" b="1" dirty="0">
              <a:solidFill>
                <a:schemeClr val="tx1"/>
              </a:solidFill>
            </a:endParaRPr>
          </a:p>
        </p:txBody>
      </p:sp>
      <p:cxnSp>
        <p:nvCxnSpPr>
          <p:cNvPr id="218" name="Straight Connector 217">
            <a:extLst>
              <a:ext uri="{FF2B5EF4-FFF2-40B4-BE49-F238E27FC236}">
                <a16:creationId xmlns:a16="http://schemas.microsoft.com/office/drawing/2014/main" id="{BB246852-1CA5-46F8-867E-734415DD7230}"/>
              </a:ext>
            </a:extLst>
          </p:cNvPr>
          <p:cNvCxnSpPr>
            <a:cxnSpLocks/>
          </p:cNvCxnSpPr>
          <p:nvPr/>
        </p:nvCxnSpPr>
        <p:spPr>
          <a:xfrm flipV="1">
            <a:off x="11647418" y="4666983"/>
            <a:ext cx="0" cy="500792"/>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19" name="TextBox 218">
            <a:extLst>
              <a:ext uri="{FF2B5EF4-FFF2-40B4-BE49-F238E27FC236}">
                <a16:creationId xmlns:a16="http://schemas.microsoft.com/office/drawing/2014/main" id="{8BEA154D-4E9F-412B-A46C-EE4B30D17BE5}"/>
              </a:ext>
            </a:extLst>
          </p:cNvPr>
          <p:cNvSpPr txBox="1"/>
          <p:nvPr/>
        </p:nvSpPr>
        <p:spPr>
          <a:xfrm rot="16200000">
            <a:off x="9427888" y="5133751"/>
            <a:ext cx="1523173" cy="461665"/>
          </a:xfrm>
          <a:prstGeom prst="rect">
            <a:avLst/>
          </a:prstGeom>
          <a:noFill/>
        </p:spPr>
        <p:txBody>
          <a:bodyPr wrap="none" rtlCol="0">
            <a:spAutoFit/>
          </a:bodyPr>
          <a:lstStyle/>
          <a:p>
            <a:pPr algn="ctr"/>
            <a:r>
              <a:rPr lang="en-US" sz="1200" dirty="0">
                <a:solidFill>
                  <a:schemeClr val="tx1"/>
                </a:solidFill>
              </a:rPr>
              <a:t>Percentage among </a:t>
            </a:r>
          </a:p>
          <a:p>
            <a:pPr algn="ctr"/>
            <a:r>
              <a:rPr lang="en-US" sz="1200" dirty="0">
                <a:solidFill>
                  <a:schemeClr val="tx1"/>
                </a:solidFill>
              </a:rPr>
              <a:t>CD3+ cells</a:t>
            </a:r>
            <a:endParaRPr lang="en-GB" sz="1200" dirty="0">
              <a:solidFill>
                <a:schemeClr val="tx1"/>
              </a:solidFill>
            </a:endParaRPr>
          </a:p>
        </p:txBody>
      </p:sp>
      <p:sp>
        <p:nvSpPr>
          <p:cNvPr id="222" name="Freeform 21">
            <a:extLst>
              <a:ext uri="{FF2B5EF4-FFF2-40B4-BE49-F238E27FC236}">
                <a16:creationId xmlns:a16="http://schemas.microsoft.com/office/drawing/2014/main" id="{4D824B0B-4C82-4968-8456-09EBE512C53F}"/>
              </a:ext>
            </a:extLst>
          </p:cNvPr>
          <p:cNvSpPr>
            <a:spLocks/>
          </p:cNvSpPr>
          <p:nvPr/>
        </p:nvSpPr>
        <p:spPr bwMode="auto">
          <a:xfrm>
            <a:off x="10646509" y="456408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sp>
        <p:nvSpPr>
          <p:cNvPr id="223" name="Freeform 21">
            <a:extLst>
              <a:ext uri="{FF2B5EF4-FFF2-40B4-BE49-F238E27FC236}">
                <a16:creationId xmlns:a16="http://schemas.microsoft.com/office/drawing/2014/main" id="{36B6B5D6-7877-41B2-BF58-89F16BC6EC59}"/>
              </a:ext>
            </a:extLst>
          </p:cNvPr>
          <p:cNvSpPr>
            <a:spLocks/>
          </p:cNvSpPr>
          <p:nvPr/>
        </p:nvSpPr>
        <p:spPr bwMode="auto">
          <a:xfrm>
            <a:off x="10648022" y="4558550"/>
            <a:ext cx="1460240" cy="15631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solidFill>
            </a:endParaRPr>
          </a:p>
        </p:txBody>
      </p:sp>
      <p:grpSp>
        <p:nvGrpSpPr>
          <p:cNvPr id="224" name="Group 223">
            <a:extLst>
              <a:ext uri="{FF2B5EF4-FFF2-40B4-BE49-F238E27FC236}">
                <a16:creationId xmlns:a16="http://schemas.microsoft.com/office/drawing/2014/main" id="{EFA36FBC-8016-419D-99C7-13D620029F7A}"/>
              </a:ext>
            </a:extLst>
          </p:cNvPr>
          <p:cNvGrpSpPr/>
          <p:nvPr/>
        </p:nvGrpSpPr>
        <p:grpSpPr>
          <a:xfrm>
            <a:off x="10673008" y="6088932"/>
            <a:ext cx="1301238" cy="276999"/>
            <a:chOff x="6934291" y="4001886"/>
            <a:chExt cx="1301238" cy="276999"/>
          </a:xfrm>
        </p:grpSpPr>
        <p:sp>
          <p:nvSpPr>
            <p:cNvPr id="262" name="TextBox 261">
              <a:extLst>
                <a:ext uri="{FF2B5EF4-FFF2-40B4-BE49-F238E27FC236}">
                  <a16:creationId xmlns:a16="http://schemas.microsoft.com/office/drawing/2014/main" id="{17BF1672-10A9-4AC9-8011-F6EA0DFEA045}"/>
                </a:ext>
              </a:extLst>
            </p:cNvPr>
            <p:cNvSpPr txBox="1"/>
            <p:nvPr/>
          </p:nvSpPr>
          <p:spPr>
            <a:xfrm>
              <a:off x="6934291" y="4001886"/>
              <a:ext cx="747320" cy="276999"/>
            </a:xfrm>
            <a:prstGeom prst="rect">
              <a:avLst/>
            </a:prstGeom>
            <a:noFill/>
          </p:spPr>
          <p:txBody>
            <a:bodyPr wrap="none" rtlCol="0">
              <a:spAutoFit/>
            </a:bodyPr>
            <a:lstStyle/>
            <a:p>
              <a:pPr algn="ctr"/>
              <a:r>
                <a:rPr lang="en-US" sz="1200" dirty="0">
                  <a:solidFill>
                    <a:schemeClr val="tx1"/>
                  </a:solidFill>
                </a:rPr>
                <a:t>No DCB</a:t>
              </a:r>
              <a:endParaRPr lang="en-GB" sz="1200" dirty="0">
                <a:solidFill>
                  <a:schemeClr val="tx1"/>
                </a:solidFill>
              </a:endParaRPr>
            </a:p>
          </p:txBody>
        </p:sp>
        <p:sp>
          <p:nvSpPr>
            <p:cNvPr id="263" name="TextBox 262">
              <a:extLst>
                <a:ext uri="{FF2B5EF4-FFF2-40B4-BE49-F238E27FC236}">
                  <a16:creationId xmlns:a16="http://schemas.microsoft.com/office/drawing/2014/main" id="{97F13EA1-52F5-4C54-9B28-4D8391312AB8}"/>
                </a:ext>
              </a:extLst>
            </p:cNvPr>
            <p:cNvSpPr txBox="1"/>
            <p:nvPr/>
          </p:nvSpPr>
          <p:spPr>
            <a:xfrm>
              <a:off x="7727056" y="4001886"/>
              <a:ext cx="508473" cy="276999"/>
            </a:xfrm>
            <a:prstGeom prst="rect">
              <a:avLst/>
            </a:prstGeom>
            <a:noFill/>
          </p:spPr>
          <p:txBody>
            <a:bodyPr wrap="none" rtlCol="0">
              <a:spAutoFit/>
            </a:bodyPr>
            <a:lstStyle/>
            <a:p>
              <a:pPr algn="ctr"/>
              <a:r>
                <a:rPr lang="en-US" sz="1200" dirty="0">
                  <a:solidFill>
                    <a:schemeClr val="tx1"/>
                  </a:solidFill>
                </a:rPr>
                <a:t>DCB</a:t>
              </a:r>
              <a:endParaRPr lang="en-GB" sz="1200" dirty="0">
                <a:solidFill>
                  <a:schemeClr val="tx1"/>
                </a:solidFill>
              </a:endParaRPr>
            </a:p>
          </p:txBody>
        </p:sp>
      </p:grpSp>
      <p:grpSp>
        <p:nvGrpSpPr>
          <p:cNvPr id="225" name="Group 224">
            <a:extLst>
              <a:ext uri="{FF2B5EF4-FFF2-40B4-BE49-F238E27FC236}">
                <a16:creationId xmlns:a16="http://schemas.microsoft.com/office/drawing/2014/main" id="{07660A0B-DE69-4792-ADDE-35054349CFB8}"/>
              </a:ext>
            </a:extLst>
          </p:cNvPr>
          <p:cNvGrpSpPr/>
          <p:nvPr/>
        </p:nvGrpSpPr>
        <p:grpSpPr>
          <a:xfrm>
            <a:off x="10266382" y="4740760"/>
            <a:ext cx="372258" cy="1454041"/>
            <a:chOff x="3018795" y="1323986"/>
            <a:chExt cx="372258" cy="1874110"/>
          </a:xfrm>
        </p:grpSpPr>
        <p:sp>
          <p:nvSpPr>
            <p:cNvPr id="254" name="Line 7">
              <a:extLst>
                <a:ext uri="{FF2B5EF4-FFF2-40B4-BE49-F238E27FC236}">
                  <a16:creationId xmlns:a16="http://schemas.microsoft.com/office/drawing/2014/main" id="{2C4A9A5E-F59B-45D5-850F-82E45BFC58C2}"/>
                </a:ext>
              </a:extLst>
            </p:cNvPr>
            <p:cNvSpPr>
              <a:spLocks noChangeShapeType="1"/>
            </p:cNvSpPr>
            <p:nvPr/>
          </p:nvSpPr>
          <p:spPr bwMode="auto">
            <a:xfrm>
              <a:off x="3304819" y="150333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5" name="Line 8">
              <a:extLst>
                <a:ext uri="{FF2B5EF4-FFF2-40B4-BE49-F238E27FC236}">
                  <a16:creationId xmlns:a16="http://schemas.microsoft.com/office/drawing/2014/main" id="{0A5FA68A-9DBA-464B-B2EE-EC9E77B34CF8}"/>
                </a:ext>
              </a:extLst>
            </p:cNvPr>
            <p:cNvSpPr>
              <a:spLocks noChangeShapeType="1"/>
            </p:cNvSpPr>
            <p:nvPr/>
          </p:nvSpPr>
          <p:spPr bwMode="auto">
            <a:xfrm>
              <a:off x="3304819" y="200209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6" name="Line 9">
              <a:extLst>
                <a:ext uri="{FF2B5EF4-FFF2-40B4-BE49-F238E27FC236}">
                  <a16:creationId xmlns:a16="http://schemas.microsoft.com/office/drawing/2014/main" id="{D3E01A7E-37C9-4038-A902-CC80E35540FD}"/>
                </a:ext>
              </a:extLst>
            </p:cNvPr>
            <p:cNvSpPr>
              <a:spLocks noChangeShapeType="1"/>
            </p:cNvSpPr>
            <p:nvPr/>
          </p:nvSpPr>
          <p:spPr bwMode="auto">
            <a:xfrm>
              <a:off x="3304819" y="251697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7" name="Line 10">
              <a:extLst>
                <a:ext uri="{FF2B5EF4-FFF2-40B4-BE49-F238E27FC236}">
                  <a16:creationId xmlns:a16="http://schemas.microsoft.com/office/drawing/2014/main" id="{2D16215C-4D3C-49D5-A55D-70409D30D10F}"/>
                </a:ext>
              </a:extLst>
            </p:cNvPr>
            <p:cNvSpPr>
              <a:spLocks noChangeShapeType="1"/>
            </p:cNvSpPr>
            <p:nvPr/>
          </p:nvSpPr>
          <p:spPr bwMode="auto">
            <a:xfrm>
              <a:off x="3304819" y="302111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chemeClr val="tx1"/>
                </a:solidFill>
              </a:endParaRPr>
            </a:p>
          </p:txBody>
        </p:sp>
        <p:sp>
          <p:nvSpPr>
            <p:cNvPr id="258" name="TextBox 257">
              <a:extLst>
                <a:ext uri="{FF2B5EF4-FFF2-40B4-BE49-F238E27FC236}">
                  <a16:creationId xmlns:a16="http://schemas.microsoft.com/office/drawing/2014/main" id="{B3BD2959-702C-4626-848B-E32645A9983B}"/>
                </a:ext>
              </a:extLst>
            </p:cNvPr>
            <p:cNvSpPr txBox="1"/>
            <p:nvPr/>
          </p:nvSpPr>
          <p:spPr>
            <a:xfrm>
              <a:off x="3018795" y="1323986"/>
              <a:ext cx="354584" cy="35702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15</a:t>
              </a:r>
            </a:p>
          </p:txBody>
        </p:sp>
        <p:sp>
          <p:nvSpPr>
            <p:cNvPr id="259" name="TextBox 258">
              <a:extLst>
                <a:ext uri="{FF2B5EF4-FFF2-40B4-BE49-F238E27FC236}">
                  <a16:creationId xmlns:a16="http://schemas.microsoft.com/office/drawing/2014/main" id="{E4906CCE-8AAB-429C-9BF4-41899FB51C39}"/>
                </a:ext>
              </a:extLst>
            </p:cNvPr>
            <p:cNvSpPr txBox="1"/>
            <p:nvPr/>
          </p:nvSpPr>
          <p:spPr>
            <a:xfrm>
              <a:off x="3018795" y="1822516"/>
              <a:ext cx="354584" cy="35702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10</a:t>
              </a:r>
            </a:p>
          </p:txBody>
        </p:sp>
        <p:sp>
          <p:nvSpPr>
            <p:cNvPr id="260" name="TextBox 259">
              <a:extLst>
                <a:ext uri="{FF2B5EF4-FFF2-40B4-BE49-F238E27FC236}">
                  <a16:creationId xmlns:a16="http://schemas.microsoft.com/office/drawing/2014/main" id="{1450DBF8-CB67-4C82-AB97-AC51E0594C17}"/>
                </a:ext>
              </a:extLst>
            </p:cNvPr>
            <p:cNvSpPr txBox="1"/>
            <p:nvPr/>
          </p:nvSpPr>
          <p:spPr>
            <a:xfrm>
              <a:off x="3103754" y="2337169"/>
              <a:ext cx="269625" cy="35702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5</a:t>
              </a:r>
            </a:p>
          </p:txBody>
        </p:sp>
        <p:sp>
          <p:nvSpPr>
            <p:cNvPr id="261" name="TextBox 260">
              <a:extLst>
                <a:ext uri="{FF2B5EF4-FFF2-40B4-BE49-F238E27FC236}">
                  <a16:creationId xmlns:a16="http://schemas.microsoft.com/office/drawing/2014/main" id="{F7D7775D-5656-4C81-B494-9C35A1BBC8CF}"/>
                </a:ext>
              </a:extLst>
            </p:cNvPr>
            <p:cNvSpPr txBox="1"/>
            <p:nvPr/>
          </p:nvSpPr>
          <p:spPr>
            <a:xfrm>
              <a:off x="3103754" y="2841073"/>
              <a:ext cx="269625" cy="357023"/>
            </a:xfrm>
            <a:prstGeom prst="rect">
              <a:avLst/>
            </a:prstGeom>
            <a:noFill/>
          </p:spPr>
          <p:txBody>
            <a:bodyPr wrap="none" rtlCol="0" anchor="ctr" anchorCtr="0">
              <a:spAutoFit/>
            </a:bodyPr>
            <a:lstStyle/>
            <a:p>
              <a:pPr algn="r"/>
              <a:r>
                <a:rPr lang="en-GB" sz="1200" dirty="0">
                  <a:solidFill>
                    <a:schemeClr val="tx1"/>
                  </a:solidFill>
                  <a:cs typeface="Arial" panose="020B0604020202020204" pitchFamily="34" charset="0"/>
                </a:rPr>
                <a:t>0</a:t>
              </a:r>
            </a:p>
          </p:txBody>
        </p:sp>
      </p:grpSp>
      <p:grpSp>
        <p:nvGrpSpPr>
          <p:cNvPr id="226" name="Group 225">
            <a:extLst>
              <a:ext uri="{FF2B5EF4-FFF2-40B4-BE49-F238E27FC236}">
                <a16:creationId xmlns:a16="http://schemas.microsoft.com/office/drawing/2014/main" id="{90245050-11C5-4A3F-A12C-757EB97CFA4A}"/>
              </a:ext>
            </a:extLst>
          </p:cNvPr>
          <p:cNvGrpSpPr/>
          <p:nvPr/>
        </p:nvGrpSpPr>
        <p:grpSpPr>
          <a:xfrm>
            <a:off x="11016006" y="4663680"/>
            <a:ext cx="617693" cy="72000"/>
            <a:chOff x="9067800" y="2116009"/>
            <a:chExt cx="617693" cy="72000"/>
          </a:xfrm>
        </p:grpSpPr>
        <p:cxnSp>
          <p:nvCxnSpPr>
            <p:cNvPr id="251" name="Straight Connector 250">
              <a:extLst>
                <a:ext uri="{FF2B5EF4-FFF2-40B4-BE49-F238E27FC236}">
                  <a16:creationId xmlns:a16="http://schemas.microsoft.com/office/drawing/2014/main" id="{9828C989-2213-4EA8-9202-869CBADDBB61}"/>
                </a:ext>
              </a:extLst>
            </p:cNvPr>
            <p:cNvCxnSpPr>
              <a:cxnSpLocks/>
            </p:cNvCxnSpPr>
            <p:nvPr/>
          </p:nvCxnSpPr>
          <p:spPr>
            <a:xfrm>
              <a:off x="9073462" y="2116009"/>
              <a:ext cx="612031"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52" name="Straight Connector 251">
              <a:extLst>
                <a:ext uri="{FF2B5EF4-FFF2-40B4-BE49-F238E27FC236}">
                  <a16:creationId xmlns:a16="http://schemas.microsoft.com/office/drawing/2014/main" id="{5AB341E7-63F9-4856-BE63-CB76AE577E6B}"/>
                </a:ext>
              </a:extLst>
            </p:cNvPr>
            <p:cNvCxnSpPr>
              <a:cxnSpLocks/>
            </p:cNvCxnSpPr>
            <p:nvPr/>
          </p:nvCxnSpPr>
          <p:spPr>
            <a:xfrm>
              <a:off x="9067800"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cxnSp>
          <p:nvCxnSpPr>
            <p:cNvPr id="253" name="Straight Connector 252">
              <a:extLst>
                <a:ext uri="{FF2B5EF4-FFF2-40B4-BE49-F238E27FC236}">
                  <a16:creationId xmlns:a16="http://schemas.microsoft.com/office/drawing/2014/main" id="{EAB13F2C-62E4-4BB7-B6E9-76EFEDF80832}"/>
                </a:ext>
              </a:extLst>
            </p:cNvPr>
            <p:cNvCxnSpPr>
              <a:cxnSpLocks/>
            </p:cNvCxnSpPr>
            <p:nvPr/>
          </p:nvCxnSpPr>
          <p:spPr>
            <a:xfrm>
              <a:off x="9685493" y="2116009"/>
              <a:ext cx="0" cy="7200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grpSp>
      <p:cxnSp>
        <p:nvCxnSpPr>
          <p:cNvPr id="227" name="Straight Connector 226">
            <a:extLst>
              <a:ext uri="{FF2B5EF4-FFF2-40B4-BE49-F238E27FC236}">
                <a16:creationId xmlns:a16="http://schemas.microsoft.com/office/drawing/2014/main" id="{FA829D31-8935-4171-A6A7-679D3CA4F172}"/>
              </a:ext>
            </a:extLst>
          </p:cNvPr>
          <p:cNvCxnSpPr/>
          <p:nvPr/>
        </p:nvCxnSpPr>
        <p:spPr>
          <a:xfrm>
            <a:off x="10782635" y="6062808"/>
            <a:ext cx="50400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28" name="Rectangle 227">
            <a:extLst>
              <a:ext uri="{FF2B5EF4-FFF2-40B4-BE49-F238E27FC236}">
                <a16:creationId xmlns:a16="http://schemas.microsoft.com/office/drawing/2014/main" id="{F768BB24-C292-427A-A779-4CA2FB5874A0}"/>
              </a:ext>
            </a:extLst>
          </p:cNvPr>
          <p:cNvSpPr/>
          <p:nvPr/>
        </p:nvSpPr>
        <p:spPr>
          <a:xfrm>
            <a:off x="11429678" y="4855990"/>
            <a:ext cx="473380" cy="317315"/>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29" name="Straight Connector 228">
            <a:extLst>
              <a:ext uri="{FF2B5EF4-FFF2-40B4-BE49-F238E27FC236}">
                <a16:creationId xmlns:a16="http://schemas.microsoft.com/office/drawing/2014/main" id="{B0A49871-CE15-4051-AD1F-77A217BF0696}"/>
              </a:ext>
            </a:extLst>
          </p:cNvPr>
          <p:cNvCxnSpPr>
            <a:cxnSpLocks/>
          </p:cNvCxnSpPr>
          <p:nvPr/>
        </p:nvCxnSpPr>
        <p:spPr>
          <a:xfrm>
            <a:off x="11429678" y="4992738"/>
            <a:ext cx="473380" cy="0"/>
          </a:xfrm>
          <a:prstGeom prst="line">
            <a:avLst/>
          </a:pr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cxnSp>
      <p:sp>
        <p:nvSpPr>
          <p:cNvPr id="230" name="TextBox 229">
            <a:extLst>
              <a:ext uri="{FF2B5EF4-FFF2-40B4-BE49-F238E27FC236}">
                <a16:creationId xmlns:a16="http://schemas.microsoft.com/office/drawing/2014/main" id="{3B7A7740-2BAA-411D-9782-337A492E5986}"/>
              </a:ext>
            </a:extLst>
          </p:cNvPr>
          <p:cNvSpPr txBox="1"/>
          <p:nvPr/>
        </p:nvSpPr>
        <p:spPr>
          <a:xfrm>
            <a:off x="11643767" y="4677564"/>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56</a:t>
            </a:r>
            <a:endParaRPr lang="en-GB" sz="800" dirty="0">
              <a:solidFill>
                <a:schemeClr val="tx1"/>
              </a:solidFill>
            </a:endParaRPr>
          </a:p>
        </p:txBody>
      </p:sp>
      <p:sp>
        <p:nvSpPr>
          <p:cNvPr id="233" name="TextBox 232">
            <a:extLst>
              <a:ext uri="{FF2B5EF4-FFF2-40B4-BE49-F238E27FC236}">
                <a16:creationId xmlns:a16="http://schemas.microsoft.com/office/drawing/2014/main" id="{ECFD1FAD-C9E2-4559-8FD4-96917CC8E878}"/>
              </a:ext>
            </a:extLst>
          </p:cNvPr>
          <p:cNvSpPr txBox="1"/>
          <p:nvPr/>
        </p:nvSpPr>
        <p:spPr>
          <a:xfrm>
            <a:off x="11048668" y="5911255"/>
            <a:ext cx="234479" cy="123111"/>
          </a:xfrm>
          <a:prstGeom prst="rect">
            <a:avLst/>
          </a:prstGeom>
          <a:noFill/>
        </p:spPr>
        <p:txBody>
          <a:bodyPr wrap="square" lIns="0" tIns="0" rIns="0" bIns="0" rtlCol="0" anchor="ctr" anchorCtr="0">
            <a:spAutoFit/>
          </a:bodyPr>
          <a:lstStyle/>
          <a:p>
            <a:pPr algn="ctr"/>
            <a:r>
              <a:rPr lang="en-US" sz="800" dirty="0">
                <a:solidFill>
                  <a:schemeClr val="tx1"/>
                </a:solidFill>
              </a:rPr>
              <a:t>55</a:t>
            </a:r>
            <a:endParaRPr lang="en-GB" sz="800" dirty="0">
              <a:solidFill>
                <a:schemeClr val="tx1"/>
              </a:solidFill>
            </a:endParaRPr>
          </a:p>
        </p:txBody>
      </p:sp>
      <p:sp>
        <p:nvSpPr>
          <p:cNvPr id="234" name="Oval 233">
            <a:extLst>
              <a:ext uri="{FF2B5EF4-FFF2-40B4-BE49-F238E27FC236}">
                <a16:creationId xmlns:a16="http://schemas.microsoft.com/office/drawing/2014/main" id="{70B1B381-9348-4CE5-A3A8-A2A0142F7C75}"/>
              </a:ext>
            </a:extLst>
          </p:cNvPr>
          <p:cNvSpPr>
            <a:spLocks noChangeAspect="1"/>
          </p:cNvSpPr>
          <p:nvPr/>
        </p:nvSpPr>
        <p:spPr>
          <a:xfrm>
            <a:off x="11593441" y="4651167"/>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5" name="Oval 234">
            <a:extLst>
              <a:ext uri="{FF2B5EF4-FFF2-40B4-BE49-F238E27FC236}">
                <a16:creationId xmlns:a16="http://schemas.microsoft.com/office/drawing/2014/main" id="{28665C60-462F-468E-B6D4-678563BB6DBA}"/>
              </a:ext>
            </a:extLst>
          </p:cNvPr>
          <p:cNvSpPr>
            <a:spLocks noChangeAspect="1"/>
          </p:cNvSpPr>
          <p:nvPr/>
        </p:nvSpPr>
        <p:spPr>
          <a:xfrm>
            <a:off x="11593441" y="4759167"/>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0" name="Oval 239">
            <a:extLst>
              <a:ext uri="{FF2B5EF4-FFF2-40B4-BE49-F238E27FC236}">
                <a16:creationId xmlns:a16="http://schemas.microsoft.com/office/drawing/2014/main" id="{93B3EEF0-54D7-4E00-9CEB-2ED553BB7DCC}"/>
              </a:ext>
            </a:extLst>
          </p:cNvPr>
          <p:cNvSpPr>
            <a:spLocks noChangeAspect="1"/>
          </p:cNvSpPr>
          <p:nvPr/>
        </p:nvSpPr>
        <p:spPr>
          <a:xfrm>
            <a:off x="10967668" y="5982871"/>
            <a:ext cx="108000" cy="108000"/>
          </a:xfrm>
          <a:prstGeom prst="ellipse">
            <a:avLst/>
          </a:prstGeom>
          <a:solidFill>
            <a:srgbClr val="969696"/>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0" name="TextBox 249">
            <a:extLst>
              <a:ext uri="{FF2B5EF4-FFF2-40B4-BE49-F238E27FC236}">
                <a16:creationId xmlns:a16="http://schemas.microsoft.com/office/drawing/2014/main" id="{0B9191A9-3B7F-4BCC-B15B-D2283DC5E309}"/>
              </a:ext>
            </a:extLst>
          </p:cNvPr>
          <p:cNvSpPr txBox="1"/>
          <p:nvPr/>
        </p:nvSpPr>
        <p:spPr>
          <a:xfrm>
            <a:off x="10775924" y="4127947"/>
            <a:ext cx="1144865" cy="523220"/>
          </a:xfrm>
          <a:prstGeom prst="rect">
            <a:avLst/>
          </a:prstGeom>
          <a:noFill/>
        </p:spPr>
        <p:txBody>
          <a:bodyPr wrap="none" rtlCol="0">
            <a:spAutoFit/>
          </a:bodyPr>
          <a:lstStyle/>
          <a:p>
            <a:pPr algn="ctr"/>
            <a:r>
              <a:rPr lang="en-US" sz="1400" dirty="0">
                <a:solidFill>
                  <a:schemeClr val="tx1"/>
                </a:solidFill>
              </a:rPr>
              <a:t>Total CD8+ </a:t>
            </a:r>
          </a:p>
          <a:p>
            <a:pPr algn="ctr"/>
            <a:r>
              <a:rPr lang="en-US" sz="1400" dirty="0">
                <a:solidFill>
                  <a:schemeClr val="tx1"/>
                </a:solidFill>
              </a:rPr>
              <a:t>T cells</a:t>
            </a:r>
            <a:endParaRPr lang="en-GB" sz="1400" dirty="0">
              <a:solidFill>
                <a:schemeClr val="tx1"/>
              </a:solidFill>
            </a:endParaRPr>
          </a:p>
        </p:txBody>
      </p:sp>
      <p:sp>
        <p:nvSpPr>
          <p:cNvPr id="265" name="Rectangle 264">
            <a:extLst>
              <a:ext uri="{FF2B5EF4-FFF2-40B4-BE49-F238E27FC236}">
                <a16:creationId xmlns:a16="http://schemas.microsoft.com/office/drawing/2014/main" id="{50C92C93-C2AD-465D-AA06-34568DBD9F89}"/>
              </a:ext>
            </a:extLst>
          </p:cNvPr>
          <p:cNvSpPr/>
          <p:nvPr/>
        </p:nvSpPr>
        <p:spPr>
          <a:xfrm>
            <a:off x="10788495" y="5126519"/>
            <a:ext cx="473380" cy="420631"/>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6" name="Oval 265">
            <a:extLst>
              <a:ext uri="{FF2B5EF4-FFF2-40B4-BE49-F238E27FC236}">
                <a16:creationId xmlns:a16="http://schemas.microsoft.com/office/drawing/2014/main" id="{7DCC8BEC-4CC0-4CD6-BA09-7A30612C0050}"/>
              </a:ext>
            </a:extLst>
          </p:cNvPr>
          <p:cNvSpPr>
            <a:spLocks noChangeAspect="1"/>
          </p:cNvSpPr>
          <p:nvPr/>
        </p:nvSpPr>
        <p:spPr>
          <a:xfrm>
            <a:off x="11571876" y="4638796"/>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7" name="Oval 266">
            <a:extLst>
              <a:ext uri="{FF2B5EF4-FFF2-40B4-BE49-F238E27FC236}">
                <a16:creationId xmlns:a16="http://schemas.microsoft.com/office/drawing/2014/main" id="{DE385243-A43B-4B89-A0F9-71A43AC2605E}"/>
              </a:ext>
            </a:extLst>
          </p:cNvPr>
          <p:cNvSpPr>
            <a:spLocks noChangeAspect="1"/>
          </p:cNvSpPr>
          <p:nvPr/>
        </p:nvSpPr>
        <p:spPr>
          <a:xfrm>
            <a:off x="11574130" y="4702269"/>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8" name="Oval 267">
            <a:extLst>
              <a:ext uri="{FF2B5EF4-FFF2-40B4-BE49-F238E27FC236}">
                <a16:creationId xmlns:a16="http://schemas.microsoft.com/office/drawing/2014/main" id="{311E5A77-4FCC-4BFD-864F-0E8DD5D1D790}"/>
              </a:ext>
            </a:extLst>
          </p:cNvPr>
          <p:cNvSpPr>
            <a:spLocks noChangeAspect="1"/>
          </p:cNvSpPr>
          <p:nvPr/>
        </p:nvSpPr>
        <p:spPr>
          <a:xfrm>
            <a:off x="10962939" y="4854250"/>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1" name="TextBox 270">
            <a:extLst>
              <a:ext uri="{FF2B5EF4-FFF2-40B4-BE49-F238E27FC236}">
                <a16:creationId xmlns:a16="http://schemas.microsoft.com/office/drawing/2014/main" id="{2F0C1600-F386-4E96-8C72-F8062F3AB72C}"/>
              </a:ext>
            </a:extLst>
          </p:cNvPr>
          <p:cNvSpPr txBox="1"/>
          <p:nvPr/>
        </p:nvSpPr>
        <p:spPr>
          <a:xfrm>
            <a:off x="11610965" y="4822983"/>
            <a:ext cx="300083" cy="215444"/>
          </a:xfrm>
          <a:prstGeom prst="rect">
            <a:avLst/>
          </a:prstGeom>
          <a:noFill/>
        </p:spPr>
        <p:txBody>
          <a:bodyPr wrap="none" rtlCol="0">
            <a:spAutoFit/>
          </a:bodyPr>
          <a:lstStyle/>
          <a:p>
            <a:pPr algn="ctr"/>
            <a:r>
              <a:rPr lang="en-US" sz="800" dirty="0">
                <a:solidFill>
                  <a:schemeClr val="tx1"/>
                </a:solidFill>
              </a:rPr>
              <a:t>40</a:t>
            </a:r>
            <a:endParaRPr lang="en-GB" sz="800" dirty="0">
              <a:solidFill>
                <a:schemeClr val="tx1"/>
              </a:solidFill>
            </a:endParaRPr>
          </a:p>
        </p:txBody>
      </p:sp>
      <p:sp>
        <p:nvSpPr>
          <p:cNvPr id="272" name="TextBox 271">
            <a:extLst>
              <a:ext uri="{FF2B5EF4-FFF2-40B4-BE49-F238E27FC236}">
                <a16:creationId xmlns:a16="http://schemas.microsoft.com/office/drawing/2014/main" id="{4616AA74-2AC8-4BE7-81DB-C9A7BC674F69}"/>
              </a:ext>
            </a:extLst>
          </p:cNvPr>
          <p:cNvSpPr txBox="1"/>
          <p:nvPr/>
        </p:nvSpPr>
        <p:spPr>
          <a:xfrm>
            <a:off x="10997679" y="5142456"/>
            <a:ext cx="300083" cy="215444"/>
          </a:xfrm>
          <a:prstGeom prst="rect">
            <a:avLst/>
          </a:prstGeom>
          <a:noFill/>
        </p:spPr>
        <p:txBody>
          <a:bodyPr wrap="none" rtlCol="0">
            <a:spAutoFit/>
          </a:bodyPr>
          <a:lstStyle/>
          <a:p>
            <a:pPr algn="ctr"/>
            <a:r>
              <a:rPr lang="en-US" sz="800" dirty="0">
                <a:solidFill>
                  <a:schemeClr val="tx1"/>
                </a:solidFill>
              </a:rPr>
              <a:t>22</a:t>
            </a:r>
            <a:endParaRPr lang="en-GB" sz="800" dirty="0">
              <a:solidFill>
                <a:schemeClr val="tx1"/>
              </a:solidFill>
            </a:endParaRPr>
          </a:p>
        </p:txBody>
      </p:sp>
      <p:sp>
        <p:nvSpPr>
          <p:cNvPr id="273" name="TextBox 272">
            <a:extLst>
              <a:ext uri="{FF2B5EF4-FFF2-40B4-BE49-F238E27FC236}">
                <a16:creationId xmlns:a16="http://schemas.microsoft.com/office/drawing/2014/main" id="{A418936E-E87C-4CAE-ACBC-A8D59A52EEC5}"/>
              </a:ext>
            </a:extLst>
          </p:cNvPr>
          <p:cNvSpPr txBox="1"/>
          <p:nvPr/>
        </p:nvSpPr>
        <p:spPr>
          <a:xfrm>
            <a:off x="11000037" y="5261026"/>
            <a:ext cx="300083" cy="215444"/>
          </a:xfrm>
          <a:prstGeom prst="rect">
            <a:avLst/>
          </a:prstGeom>
          <a:noFill/>
        </p:spPr>
        <p:txBody>
          <a:bodyPr wrap="none" rtlCol="0">
            <a:spAutoFit/>
          </a:bodyPr>
          <a:lstStyle/>
          <a:p>
            <a:pPr algn="ctr"/>
            <a:r>
              <a:rPr lang="en-US" sz="800" dirty="0">
                <a:solidFill>
                  <a:schemeClr val="tx1"/>
                </a:solidFill>
              </a:rPr>
              <a:t>50</a:t>
            </a:r>
            <a:endParaRPr lang="en-GB" sz="800" dirty="0">
              <a:solidFill>
                <a:schemeClr val="tx1"/>
              </a:solidFill>
            </a:endParaRPr>
          </a:p>
        </p:txBody>
      </p:sp>
      <p:sp>
        <p:nvSpPr>
          <p:cNvPr id="274" name="TextBox 273">
            <a:extLst>
              <a:ext uri="{FF2B5EF4-FFF2-40B4-BE49-F238E27FC236}">
                <a16:creationId xmlns:a16="http://schemas.microsoft.com/office/drawing/2014/main" id="{45E12A06-37F3-4BB8-8BB4-0E0444DC3BFA}"/>
              </a:ext>
            </a:extLst>
          </p:cNvPr>
          <p:cNvSpPr txBox="1"/>
          <p:nvPr/>
        </p:nvSpPr>
        <p:spPr>
          <a:xfrm>
            <a:off x="11007935" y="5356598"/>
            <a:ext cx="300083" cy="215444"/>
          </a:xfrm>
          <a:prstGeom prst="rect">
            <a:avLst/>
          </a:prstGeom>
          <a:noFill/>
        </p:spPr>
        <p:txBody>
          <a:bodyPr wrap="none" rtlCol="0">
            <a:spAutoFit/>
          </a:bodyPr>
          <a:lstStyle/>
          <a:p>
            <a:pPr algn="ctr"/>
            <a:r>
              <a:rPr lang="en-US" sz="800" dirty="0">
                <a:solidFill>
                  <a:schemeClr val="tx1"/>
                </a:solidFill>
              </a:rPr>
              <a:t>18</a:t>
            </a:r>
            <a:endParaRPr lang="en-GB" sz="800" dirty="0">
              <a:solidFill>
                <a:schemeClr val="tx1"/>
              </a:solidFill>
            </a:endParaRPr>
          </a:p>
        </p:txBody>
      </p:sp>
      <p:sp>
        <p:nvSpPr>
          <p:cNvPr id="275" name="TextBox 274">
            <a:extLst>
              <a:ext uri="{FF2B5EF4-FFF2-40B4-BE49-F238E27FC236}">
                <a16:creationId xmlns:a16="http://schemas.microsoft.com/office/drawing/2014/main" id="{DE4B44CB-103D-4600-817C-E45D04BF4CBB}"/>
              </a:ext>
            </a:extLst>
          </p:cNvPr>
          <p:cNvSpPr txBox="1"/>
          <p:nvPr/>
        </p:nvSpPr>
        <p:spPr>
          <a:xfrm>
            <a:off x="10945785" y="5764359"/>
            <a:ext cx="300083" cy="215444"/>
          </a:xfrm>
          <a:prstGeom prst="rect">
            <a:avLst/>
          </a:prstGeom>
          <a:noFill/>
        </p:spPr>
        <p:txBody>
          <a:bodyPr wrap="none" rtlCol="0">
            <a:spAutoFit/>
          </a:bodyPr>
          <a:lstStyle/>
          <a:p>
            <a:pPr algn="ctr"/>
            <a:r>
              <a:rPr lang="en-US" sz="800" dirty="0">
                <a:solidFill>
                  <a:schemeClr val="tx1"/>
                </a:solidFill>
              </a:rPr>
              <a:t>55</a:t>
            </a:r>
            <a:endParaRPr lang="en-GB" sz="800" dirty="0">
              <a:solidFill>
                <a:schemeClr val="tx1"/>
              </a:solidFill>
            </a:endParaRPr>
          </a:p>
        </p:txBody>
      </p:sp>
      <p:sp>
        <p:nvSpPr>
          <p:cNvPr id="276" name="TextBox 275">
            <a:extLst>
              <a:ext uri="{FF2B5EF4-FFF2-40B4-BE49-F238E27FC236}">
                <a16:creationId xmlns:a16="http://schemas.microsoft.com/office/drawing/2014/main" id="{A3C4C962-14DD-4FF6-BC1F-B1C258D90873}"/>
              </a:ext>
            </a:extLst>
          </p:cNvPr>
          <p:cNvSpPr txBox="1"/>
          <p:nvPr/>
        </p:nvSpPr>
        <p:spPr>
          <a:xfrm>
            <a:off x="11610965" y="4982470"/>
            <a:ext cx="300083" cy="215444"/>
          </a:xfrm>
          <a:prstGeom prst="rect">
            <a:avLst/>
          </a:prstGeom>
          <a:noFill/>
        </p:spPr>
        <p:txBody>
          <a:bodyPr wrap="none" rtlCol="0">
            <a:spAutoFit/>
          </a:bodyPr>
          <a:lstStyle/>
          <a:p>
            <a:pPr algn="ctr"/>
            <a:r>
              <a:rPr lang="en-US" sz="800" dirty="0">
                <a:solidFill>
                  <a:schemeClr val="tx1"/>
                </a:solidFill>
              </a:rPr>
              <a:t>30</a:t>
            </a:r>
            <a:endParaRPr lang="en-GB" sz="800" dirty="0">
              <a:solidFill>
                <a:schemeClr val="tx1"/>
              </a:solidFill>
            </a:endParaRPr>
          </a:p>
        </p:txBody>
      </p:sp>
      <p:sp>
        <p:nvSpPr>
          <p:cNvPr id="277" name="Oval 276">
            <a:extLst>
              <a:ext uri="{FF2B5EF4-FFF2-40B4-BE49-F238E27FC236}">
                <a16:creationId xmlns:a16="http://schemas.microsoft.com/office/drawing/2014/main" id="{1F81B607-723F-4514-B8EA-AAB207775AB1}"/>
              </a:ext>
            </a:extLst>
          </p:cNvPr>
          <p:cNvSpPr>
            <a:spLocks noChangeAspect="1"/>
          </p:cNvSpPr>
          <p:nvPr/>
        </p:nvSpPr>
        <p:spPr>
          <a:xfrm>
            <a:off x="11577650" y="4757902"/>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8" name="Oval 277">
            <a:extLst>
              <a:ext uri="{FF2B5EF4-FFF2-40B4-BE49-F238E27FC236}">
                <a16:creationId xmlns:a16="http://schemas.microsoft.com/office/drawing/2014/main" id="{86964ABA-4B20-4EB5-9642-408811998082}"/>
              </a:ext>
            </a:extLst>
          </p:cNvPr>
          <p:cNvSpPr>
            <a:spLocks noChangeAspect="1"/>
          </p:cNvSpPr>
          <p:nvPr/>
        </p:nvSpPr>
        <p:spPr>
          <a:xfrm>
            <a:off x="11577650" y="4877008"/>
            <a:ext cx="108000" cy="108000"/>
          </a:xfrm>
          <a:prstGeom prst="ellipse">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9" name="Oval 278">
            <a:extLst>
              <a:ext uri="{FF2B5EF4-FFF2-40B4-BE49-F238E27FC236}">
                <a16:creationId xmlns:a16="http://schemas.microsoft.com/office/drawing/2014/main" id="{A05AEF8F-822C-47EC-BB46-294627FD7776}"/>
              </a:ext>
            </a:extLst>
          </p:cNvPr>
          <p:cNvSpPr>
            <a:spLocks noChangeAspect="1"/>
          </p:cNvSpPr>
          <p:nvPr/>
        </p:nvSpPr>
        <p:spPr>
          <a:xfrm>
            <a:off x="11577650" y="4987631"/>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0" name="Oval 279">
            <a:extLst>
              <a:ext uri="{FF2B5EF4-FFF2-40B4-BE49-F238E27FC236}">
                <a16:creationId xmlns:a16="http://schemas.microsoft.com/office/drawing/2014/main" id="{7CB672D8-C9DA-4E97-A39C-11BF7074ADB1}"/>
              </a:ext>
            </a:extLst>
          </p:cNvPr>
          <p:cNvSpPr>
            <a:spLocks noChangeAspect="1"/>
          </p:cNvSpPr>
          <p:nvPr/>
        </p:nvSpPr>
        <p:spPr>
          <a:xfrm>
            <a:off x="11574130" y="5121496"/>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1" name="TextBox 280">
            <a:extLst>
              <a:ext uri="{FF2B5EF4-FFF2-40B4-BE49-F238E27FC236}">
                <a16:creationId xmlns:a16="http://schemas.microsoft.com/office/drawing/2014/main" id="{5B118654-B4D5-43CA-B95E-A814A9ECF39A}"/>
              </a:ext>
            </a:extLst>
          </p:cNvPr>
          <p:cNvSpPr txBox="1"/>
          <p:nvPr/>
        </p:nvSpPr>
        <p:spPr>
          <a:xfrm>
            <a:off x="11000037" y="4884159"/>
            <a:ext cx="300083" cy="215444"/>
          </a:xfrm>
          <a:prstGeom prst="rect">
            <a:avLst/>
          </a:prstGeom>
          <a:noFill/>
        </p:spPr>
        <p:txBody>
          <a:bodyPr wrap="none" rtlCol="0">
            <a:spAutoFit/>
          </a:bodyPr>
          <a:lstStyle/>
          <a:p>
            <a:pPr algn="ctr"/>
            <a:r>
              <a:rPr lang="en-US" sz="800" dirty="0">
                <a:solidFill>
                  <a:schemeClr val="tx1"/>
                </a:solidFill>
              </a:rPr>
              <a:t>44</a:t>
            </a:r>
            <a:endParaRPr lang="en-GB" sz="800" dirty="0">
              <a:solidFill>
                <a:schemeClr val="tx1"/>
              </a:solidFill>
            </a:endParaRPr>
          </a:p>
        </p:txBody>
      </p:sp>
      <p:sp>
        <p:nvSpPr>
          <p:cNvPr id="282" name="Oval 281">
            <a:extLst>
              <a:ext uri="{FF2B5EF4-FFF2-40B4-BE49-F238E27FC236}">
                <a16:creationId xmlns:a16="http://schemas.microsoft.com/office/drawing/2014/main" id="{4E60D0DD-8D6A-4330-8E42-2E308289919D}"/>
              </a:ext>
            </a:extLst>
          </p:cNvPr>
          <p:cNvSpPr>
            <a:spLocks noChangeAspect="1"/>
          </p:cNvSpPr>
          <p:nvPr/>
        </p:nvSpPr>
        <p:spPr>
          <a:xfrm>
            <a:off x="10964755" y="494722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3" name="Oval 282">
            <a:extLst>
              <a:ext uri="{FF2B5EF4-FFF2-40B4-BE49-F238E27FC236}">
                <a16:creationId xmlns:a16="http://schemas.microsoft.com/office/drawing/2014/main" id="{6C219D65-D6AD-406D-A401-8A650C930954}"/>
              </a:ext>
            </a:extLst>
          </p:cNvPr>
          <p:cNvSpPr>
            <a:spLocks noChangeAspect="1"/>
          </p:cNvSpPr>
          <p:nvPr/>
        </p:nvSpPr>
        <p:spPr>
          <a:xfrm>
            <a:off x="10967668" y="504952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4" name="Oval 283">
            <a:extLst>
              <a:ext uri="{FF2B5EF4-FFF2-40B4-BE49-F238E27FC236}">
                <a16:creationId xmlns:a16="http://schemas.microsoft.com/office/drawing/2014/main" id="{F2D24576-36A7-4149-8A2C-8EA7B37CC48F}"/>
              </a:ext>
            </a:extLst>
          </p:cNvPr>
          <p:cNvSpPr>
            <a:spLocks noChangeAspect="1"/>
          </p:cNvSpPr>
          <p:nvPr/>
        </p:nvSpPr>
        <p:spPr>
          <a:xfrm>
            <a:off x="10873443" y="5046794"/>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5" name="Oval 284">
            <a:extLst>
              <a:ext uri="{FF2B5EF4-FFF2-40B4-BE49-F238E27FC236}">
                <a16:creationId xmlns:a16="http://schemas.microsoft.com/office/drawing/2014/main" id="{3E6FEABE-8D7F-4285-932D-378E5CD03494}"/>
              </a:ext>
            </a:extLst>
          </p:cNvPr>
          <p:cNvSpPr>
            <a:spLocks noChangeAspect="1"/>
          </p:cNvSpPr>
          <p:nvPr/>
        </p:nvSpPr>
        <p:spPr>
          <a:xfrm>
            <a:off x="11070939" y="5044065"/>
            <a:ext cx="108000" cy="108000"/>
          </a:xfrm>
          <a:prstGeom prst="ellipse">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6" name="Oval 285">
            <a:extLst>
              <a:ext uri="{FF2B5EF4-FFF2-40B4-BE49-F238E27FC236}">
                <a16:creationId xmlns:a16="http://schemas.microsoft.com/office/drawing/2014/main" id="{7BE55B41-8A15-48AB-8CC9-362DD4AE154F}"/>
              </a:ext>
            </a:extLst>
          </p:cNvPr>
          <p:cNvSpPr>
            <a:spLocks noChangeAspect="1"/>
          </p:cNvSpPr>
          <p:nvPr/>
        </p:nvSpPr>
        <p:spPr>
          <a:xfrm>
            <a:off x="10957873" y="5187717"/>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7" name="Oval 286">
            <a:extLst>
              <a:ext uri="{FF2B5EF4-FFF2-40B4-BE49-F238E27FC236}">
                <a16:creationId xmlns:a16="http://schemas.microsoft.com/office/drawing/2014/main" id="{C23A5643-5605-454C-8091-D4165025A621}"/>
              </a:ext>
            </a:extLst>
          </p:cNvPr>
          <p:cNvSpPr>
            <a:spLocks noChangeAspect="1"/>
          </p:cNvSpPr>
          <p:nvPr/>
        </p:nvSpPr>
        <p:spPr>
          <a:xfrm>
            <a:off x="10957873" y="5219589"/>
            <a:ext cx="108000" cy="1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8" name="Oval 287">
            <a:extLst>
              <a:ext uri="{FF2B5EF4-FFF2-40B4-BE49-F238E27FC236}">
                <a16:creationId xmlns:a16="http://schemas.microsoft.com/office/drawing/2014/main" id="{742419A1-CAEF-432A-93D9-114319C84714}"/>
              </a:ext>
            </a:extLst>
          </p:cNvPr>
          <p:cNvSpPr>
            <a:spLocks noChangeAspect="1"/>
          </p:cNvSpPr>
          <p:nvPr/>
        </p:nvSpPr>
        <p:spPr>
          <a:xfrm>
            <a:off x="10967970" y="547430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9" name="Oval 288">
            <a:extLst>
              <a:ext uri="{FF2B5EF4-FFF2-40B4-BE49-F238E27FC236}">
                <a16:creationId xmlns:a16="http://schemas.microsoft.com/office/drawing/2014/main" id="{5497CB08-3F33-4F86-9557-A5AB426A1F86}"/>
              </a:ext>
            </a:extLst>
          </p:cNvPr>
          <p:cNvSpPr>
            <a:spLocks noChangeAspect="1"/>
          </p:cNvSpPr>
          <p:nvPr/>
        </p:nvSpPr>
        <p:spPr>
          <a:xfrm>
            <a:off x="10967970" y="5942774"/>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2" name="Oval 291">
            <a:extLst>
              <a:ext uri="{FF2B5EF4-FFF2-40B4-BE49-F238E27FC236}">
                <a16:creationId xmlns:a16="http://schemas.microsoft.com/office/drawing/2014/main" id="{C23A5643-5605-454C-8091-D4165025A621}"/>
              </a:ext>
            </a:extLst>
          </p:cNvPr>
          <p:cNvSpPr>
            <a:spLocks noChangeAspect="1"/>
          </p:cNvSpPr>
          <p:nvPr/>
        </p:nvSpPr>
        <p:spPr>
          <a:xfrm>
            <a:off x="10957873" y="5335938"/>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3" name="Oval 292">
            <a:extLst>
              <a:ext uri="{FF2B5EF4-FFF2-40B4-BE49-F238E27FC236}">
                <a16:creationId xmlns:a16="http://schemas.microsoft.com/office/drawing/2014/main" id="{466B2159-46E6-4372-8E76-AA863F0D0971}"/>
              </a:ext>
            </a:extLst>
          </p:cNvPr>
          <p:cNvSpPr>
            <a:spLocks noChangeAspect="1"/>
          </p:cNvSpPr>
          <p:nvPr/>
        </p:nvSpPr>
        <p:spPr>
          <a:xfrm>
            <a:off x="9517980" y="6065893"/>
            <a:ext cx="108000" cy="108000"/>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4" name="Oval 293">
            <a:extLst>
              <a:ext uri="{FF2B5EF4-FFF2-40B4-BE49-F238E27FC236}">
                <a16:creationId xmlns:a16="http://schemas.microsoft.com/office/drawing/2014/main" id="{8123FA35-C140-4A5A-96A1-281DDB8D30DD}"/>
              </a:ext>
            </a:extLst>
          </p:cNvPr>
          <p:cNvSpPr>
            <a:spLocks noChangeAspect="1"/>
          </p:cNvSpPr>
          <p:nvPr/>
        </p:nvSpPr>
        <p:spPr>
          <a:xfrm>
            <a:off x="8894190" y="5839732"/>
            <a:ext cx="108000" cy="108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3562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1732MO: </a:t>
            </a:r>
            <a:r>
              <a:rPr lang="en-GB" dirty="0"/>
              <a:t>Pembrolizumab and nintedanib for patients with advanced mesothelioma</a:t>
            </a:r>
            <a:br>
              <a:rPr lang="en-GB" dirty="0"/>
            </a:br>
            <a:r>
              <a:rPr lang="en-US" dirty="0"/>
              <a:t>– Danios FX, et al</a:t>
            </a:r>
          </a:p>
        </p:txBody>
      </p:sp>
      <p:sp>
        <p:nvSpPr>
          <p:cNvPr id="3" name="Content Placeholder 2"/>
          <p:cNvSpPr>
            <a:spLocks noGrp="1"/>
          </p:cNvSpPr>
          <p:nvPr>
            <p:ph idx="1"/>
          </p:nvPr>
        </p:nvSpPr>
        <p:spPr/>
        <p:txBody>
          <a:bodyPr/>
          <a:lstStyle/>
          <a:p>
            <a:r>
              <a:rPr lang="en-US" b="1" dirty="0"/>
              <a:t>Key results (cont.)</a:t>
            </a:r>
          </a:p>
          <a:p>
            <a:pPr lvl="1"/>
            <a:r>
              <a:rPr lang="en-US" dirty="0"/>
              <a:t>The most common grade 3 AEs occurring in ≥5% of patients were fatigue (6.7%), </a:t>
            </a:r>
            <a:r>
              <a:rPr lang="en-GB" dirty="0"/>
              <a:t>dyspnoea</a:t>
            </a:r>
            <a:r>
              <a:rPr lang="en-US" dirty="0"/>
              <a:t> (6.7%), skin disorder (6.7%) and increased lipase (6.7%)</a:t>
            </a:r>
          </a:p>
          <a:p>
            <a:pPr lvl="1"/>
            <a:r>
              <a:rPr lang="en-US" dirty="0"/>
              <a:t>Grade 5 myocarditis and cardiac disorder occurred in 1 (3%) patient</a:t>
            </a:r>
          </a:p>
          <a:p>
            <a:pPr>
              <a:spcBef>
                <a:spcPts val="1800"/>
              </a:spcBef>
            </a:pPr>
            <a:r>
              <a:rPr lang="en-US" b="1" dirty="0"/>
              <a:t>Conclusions</a:t>
            </a:r>
          </a:p>
          <a:p>
            <a:pPr lvl="1"/>
            <a:r>
              <a:rPr lang="en-GB" dirty="0"/>
              <a:t>In patients with unresectable advanced MPM, nintedanib + pembrolizumab showed activity and had a manageable safety profile</a:t>
            </a:r>
          </a:p>
          <a:p>
            <a:pPr lvl="1"/>
            <a:r>
              <a:rPr lang="en-GB" dirty="0"/>
              <a:t>Baseline tumour levels of PD-L1 and CD8+ T-cells were predictive of treatment response </a:t>
            </a:r>
            <a:endParaRPr lang="en-US" dirty="0"/>
          </a:p>
        </p:txBody>
      </p:sp>
      <p:sp>
        <p:nvSpPr>
          <p:cNvPr id="5" name="Text Placeholder 4"/>
          <p:cNvSpPr>
            <a:spLocks noGrp="1"/>
          </p:cNvSpPr>
          <p:nvPr>
            <p:ph type="body" sz="quarter" idx="11"/>
          </p:nvPr>
        </p:nvSpPr>
        <p:spPr/>
        <p:txBody>
          <a:bodyPr/>
          <a:lstStyle/>
          <a:p>
            <a:r>
              <a:rPr lang="en-US" dirty="0"/>
              <a:t>Danios FX, et al. Ann </a:t>
            </a:r>
            <a:r>
              <a:rPr lang="en-US" dirty="0" err="1"/>
              <a:t>Oncol</a:t>
            </a:r>
            <a:r>
              <a:rPr lang="en-US" dirty="0"/>
              <a:t> 2021;32(</a:t>
            </a:r>
            <a:r>
              <a:rPr lang="en-US" dirty="0" err="1"/>
              <a:t>suppl</a:t>
            </a:r>
            <a:r>
              <a:rPr lang="en-US" dirty="0"/>
              <a:t>):</a:t>
            </a:r>
            <a:r>
              <a:rPr lang="en-US" dirty="0" err="1"/>
              <a:t>Abstr</a:t>
            </a:r>
            <a:r>
              <a:rPr lang="en-US" dirty="0"/>
              <a:t> 1732MO</a:t>
            </a:r>
          </a:p>
        </p:txBody>
      </p:sp>
    </p:spTree>
    <p:extLst>
      <p:ext uri="{BB962C8B-B14F-4D97-AF65-F5344CB8AC3E}">
        <p14:creationId xmlns:p14="http://schemas.microsoft.com/office/powerpoint/2010/main" val="51173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LBA68: </a:t>
            </a:r>
            <a:r>
              <a:rPr lang="en-GB" dirty="0"/>
              <a:t>Clinical value of pre-treatment T-Cell receptors (TCR) repertoire in non-small cell lung cancer (NSCLC) patients treated with single agent immunotherapy </a:t>
            </a:r>
            <a:br>
              <a:rPr lang="en-GB" dirty="0"/>
            </a:br>
            <a:r>
              <a:rPr lang="en-US" dirty="0"/>
              <a:t>– Abed A, et al</a:t>
            </a:r>
          </a:p>
        </p:txBody>
      </p:sp>
      <p:sp>
        <p:nvSpPr>
          <p:cNvPr id="3" name="Content Placeholder 2"/>
          <p:cNvSpPr>
            <a:spLocks noGrp="1"/>
          </p:cNvSpPr>
          <p:nvPr>
            <p:ph idx="1"/>
          </p:nvPr>
        </p:nvSpPr>
        <p:spPr/>
        <p:txBody>
          <a:bodyPr/>
          <a:lstStyle/>
          <a:p>
            <a:r>
              <a:rPr lang="en-US" b="1" dirty="0"/>
              <a:t>Key results (cont.)</a:t>
            </a:r>
          </a:p>
          <a:p>
            <a:pPr lvl="1"/>
            <a:r>
              <a:rPr lang="en-US" dirty="0"/>
              <a:t>TRVB6-4, 10-2 and 10-3 gene usage appears to be more frequent among non-responders </a:t>
            </a:r>
          </a:p>
          <a:p>
            <a:pPr>
              <a:spcBef>
                <a:spcPts val="1800"/>
              </a:spcBef>
            </a:pPr>
            <a:r>
              <a:rPr lang="en-US" b="1" dirty="0"/>
              <a:t>Conclusions</a:t>
            </a:r>
          </a:p>
          <a:p>
            <a:pPr lvl="1"/>
            <a:r>
              <a:rPr lang="en-US" dirty="0"/>
              <a:t>In patients with NSCLC receiving pembrolizumab, low TCR diversity at baseline was </a:t>
            </a:r>
            <a:r>
              <a:rPr lang="en-GB" dirty="0"/>
              <a:t>associated with significant improvements in ORR and PFS, but not OS</a:t>
            </a:r>
          </a:p>
          <a:p>
            <a:pPr lvl="1"/>
            <a:r>
              <a:rPr lang="en-GB" dirty="0"/>
              <a:t>Low TCR evenness and increased clonality were significantly associated with increased immune-related toxicity</a:t>
            </a:r>
          </a:p>
        </p:txBody>
      </p:sp>
      <p:sp>
        <p:nvSpPr>
          <p:cNvPr id="5" name="Text Placeholder 4"/>
          <p:cNvSpPr>
            <a:spLocks noGrp="1"/>
          </p:cNvSpPr>
          <p:nvPr>
            <p:ph type="body" sz="quarter" idx="11"/>
          </p:nvPr>
        </p:nvSpPr>
        <p:spPr/>
        <p:txBody>
          <a:bodyPr/>
          <a:lstStyle/>
          <a:p>
            <a:r>
              <a:rPr lang="en-US" dirty="0"/>
              <a:t>Abed A, et al. Ann </a:t>
            </a:r>
            <a:r>
              <a:rPr lang="en-US" dirty="0" err="1"/>
              <a:t>Oncol</a:t>
            </a:r>
            <a:r>
              <a:rPr lang="en-US" dirty="0"/>
              <a:t> 2021;32(</a:t>
            </a:r>
            <a:r>
              <a:rPr lang="en-US" dirty="0" err="1"/>
              <a:t>suppl</a:t>
            </a:r>
            <a:r>
              <a:rPr lang="en-US" dirty="0"/>
              <a:t>):</a:t>
            </a:r>
            <a:r>
              <a:rPr lang="en-US" dirty="0" err="1"/>
              <a:t>Abstr</a:t>
            </a:r>
            <a:r>
              <a:rPr lang="en-US" dirty="0"/>
              <a:t> LBA68</a:t>
            </a:r>
          </a:p>
        </p:txBody>
      </p:sp>
    </p:spTree>
    <p:extLst>
      <p:ext uri="{BB962C8B-B14F-4D97-AF65-F5344CB8AC3E}">
        <p14:creationId xmlns:p14="http://schemas.microsoft.com/office/powerpoint/2010/main" val="13180748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LBA66: </a:t>
            </a:r>
            <a:r>
              <a:rPr lang="en-GB" dirty="0"/>
              <a:t>Efficacy and safety of nivolumab for patients with pre-treated type B3 </a:t>
            </a:r>
            <a:r>
              <a:rPr lang="en-GB" dirty="0" err="1"/>
              <a:t>thymoma</a:t>
            </a:r>
            <a:r>
              <a:rPr lang="en-GB" dirty="0"/>
              <a:t> and thymic carcinoma: results from the EORTC-ETOP NIVOTHYM phase II trial </a:t>
            </a:r>
            <a:r>
              <a:rPr lang="en-US" dirty="0"/>
              <a:t>– Girard N, et al</a:t>
            </a:r>
          </a:p>
        </p:txBody>
      </p:sp>
      <p:sp>
        <p:nvSpPr>
          <p:cNvPr id="3" name="Content Placeholder 2"/>
          <p:cNvSpPr>
            <a:spLocks noGrp="1"/>
          </p:cNvSpPr>
          <p:nvPr>
            <p:ph idx="1"/>
          </p:nvPr>
        </p:nvSpPr>
        <p:spPr/>
        <p:txBody>
          <a:bodyPr/>
          <a:lstStyle/>
          <a:p>
            <a:r>
              <a:rPr lang="en-US" b="1" dirty="0"/>
              <a:t>Study objective</a:t>
            </a:r>
          </a:p>
          <a:p>
            <a:pPr lvl="1"/>
            <a:r>
              <a:rPr lang="en-US" dirty="0"/>
              <a:t>To evaluate the efficacy and safety of 2L nivolumab with or without ipilimumab in patients with advanced type B3 thymoma or thymic carcinoma in the NIVOTHYM study</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LBA66</a:t>
            </a:r>
          </a:p>
        </p:txBody>
      </p:sp>
      <p:sp>
        <p:nvSpPr>
          <p:cNvPr id="6" name="AutoShape 8"/>
          <p:cNvSpPr>
            <a:spLocks noChangeArrowheads="1"/>
          </p:cNvSpPr>
          <p:nvPr/>
        </p:nvSpPr>
        <p:spPr bwMode="auto">
          <a:xfrm>
            <a:off x="5746983" y="4159111"/>
            <a:ext cx="5008803" cy="90162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sng" strike="noStrike" kern="1200" cap="none" spc="0" normalizeH="0" baseline="0" noProof="0" dirty="0">
                <a:ln>
                  <a:noFill/>
                </a:ln>
                <a:solidFill>
                  <a:srgbClr val="FFFFFF"/>
                </a:solidFill>
                <a:effectLst/>
                <a:uLnTx/>
                <a:uFillTx/>
                <a:latin typeface="Arial" charset="0"/>
                <a:ea typeface="SimSun" pitchFamily="2" charset="-122"/>
                <a:cs typeface="Arial" charset="0"/>
              </a:rPr>
              <a:t>Cohort 2</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kern="1200" dirty="0">
                <a:solidFill>
                  <a:srgbClr val="FFFFFF"/>
                </a:solidFill>
                <a:latin typeface="Arial" charset="0"/>
                <a:ea typeface="SimSun" pitchFamily="2" charset="-122"/>
                <a:cs typeface="Arial" charset="0"/>
              </a:rPr>
              <a:t>Nivolumab 240 mg q2w + </a:t>
            </a:r>
            <a:br>
              <a:rPr lang="en-GB" altLang="zh-CN" kern="1200" dirty="0">
                <a:solidFill>
                  <a:srgbClr val="FFFFFF"/>
                </a:solidFill>
                <a:latin typeface="Arial" charset="0"/>
                <a:ea typeface="SimSun" pitchFamily="2" charset="-122"/>
                <a:cs typeface="Arial" charset="0"/>
              </a:rPr>
            </a:br>
            <a:r>
              <a:rPr lang="en-GB" altLang="zh-CN" kern="1200" dirty="0">
                <a:solidFill>
                  <a:srgbClr val="FFFFFF"/>
                </a:solidFill>
                <a:latin typeface="Arial" charset="0"/>
                <a:ea typeface="SimSun" pitchFamily="2" charset="-122"/>
                <a:cs typeface="Arial" charset="0"/>
              </a:rPr>
              <a:t>ipilimumab 1mg/kg q6w</a:t>
            </a:r>
            <a:endParaRPr kumimoji="0" lang="en-GB" altLang="zh-CN"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8" name="AutoShape 15"/>
          <p:cNvCxnSpPr>
            <a:cxnSpLocks noChangeShapeType="1"/>
            <a:stCxn id="12" idx="3"/>
            <a:endCxn id="10" idx="1"/>
          </p:cNvCxnSpPr>
          <p:nvPr/>
        </p:nvCxnSpPr>
        <p:spPr bwMode="auto">
          <a:xfrm flipV="1">
            <a:off x="4854358" y="2974897"/>
            <a:ext cx="892624" cy="820022"/>
          </a:xfrm>
          <a:prstGeom prst="bentConnector3">
            <a:avLst>
              <a:gd name="adj1" fmla="val 50000"/>
            </a:avLst>
          </a:prstGeom>
          <a:noFill/>
          <a:ln w="38100">
            <a:solidFill>
              <a:schemeClr val="bg1"/>
            </a:solidFill>
            <a:miter lim="800000"/>
            <a:headEnd/>
            <a:tailEnd type="triangle" w="med" len="med"/>
          </a:ln>
        </p:spPr>
      </p:cxnSp>
      <p:cxnSp>
        <p:nvCxnSpPr>
          <p:cNvPr id="9" name="AutoShape 16"/>
          <p:cNvCxnSpPr>
            <a:cxnSpLocks noChangeShapeType="1"/>
            <a:stCxn id="12" idx="3"/>
            <a:endCxn id="6" idx="1"/>
          </p:cNvCxnSpPr>
          <p:nvPr/>
        </p:nvCxnSpPr>
        <p:spPr bwMode="auto">
          <a:xfrm>
            <a:off x="4854358" y="3794919"/>
            <a:ext cx="892625" cy="815006"/>
          </a:xfrm>
          <a:prstGeom prst="bentConnector3">
            <a:avLst>
              <a:gd name="adj1" fmla="val 50000"/>
            </a:avLst>
          </a:prstGeom>
          <a:noFill/>
          <a:ln w="38100">
            <a:solidFill>
              <a:schemeClr val="bg1"/>
            </a:solidFill>
            <a:miter lim="800000"/>
            <a:headEnd/>
            <a:tailEnd type="triangle" w="med" len="med"/>
          </a:ln>
        </p:spPr>
      </p:cxnSp>
      <p:sp>
        <p:nvSpPr>
          <p:cNvPr id="10" name="AutoShape 8"/>
          <p:cNvSpPr>
            <a:spLocks noChangeArrowheads="1"/>
          </p:cNvSpPr>
          <p:nvPr/>
        </p:nvSpPr>
        <p:spPr bwMode="auto">
          <a:xfrm>
            <a:off x="5746982" y="2512802"/>
            <a:ext cx="5008803"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b="0" i="0" u="sng" strike="noStrike" kern="1200" cap="none" spc="0" normalizeH="0" baseline="0" noProof="0" dirty="0">
                <a:ln>
                  <a:noFill/>
                </a:ln>
                <a:solidFill>
                  <a:srgbClr val="FFFFFF"/>
                </a:solidFill>
                <a:effectLst/>
                <a:uLnTx/>
                <a:uFillTx/>
                <a:latin typeface="Arial" charset="0"/>
                <a:ea typeface="SimSun" pitchFamily="2" charset="-122"/>
                <a:cs typeface="Arial" charset="0"/>
              </a:rPr>
              <a:t>Cohort 1</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kern="1200" dirty="0">
                <a:solidFill>
                  <a:srgbClr val="FFFFFF"/>
                </a:solidFill>
                <a:latin typeface="Arial" charset="0"/>
                <a:ea typeface="SimSun" pitchFamily="2" charset="-122"/>
                <a:cs typeface="Arial" charset="0"/>
              </a:rPr>
              <a:t>Nivolumab 240 mg q2w</a:t>
            </a:r>
          </a:p>
          <a:p>
            <a:pPr algn="ctr" defTabSz="892175" eaLnBrk="0" fontAlgn="base">
              <a:spcBef>
                <a:spcPct val="0"/>
              </a:spcBef>
              <a:spcAft>
                <a:spcPct val="0"/>
              </a:spcAft>
              <a:defRPr/>
            </a:pPr>
            <a:r>
              <a:rPr lang="en-GB" altLang="zh-CN" kern="1200" dirty="0">
                <a:solidFill>
                  <a:srgbClr val="FFFFFF"/>
                </a:solidFill>
                <a:latin typeface="Arial" charset="0"/>
                <a:ea typeface="SimSun" pitchFamily="2" charset="-122"/>
                <a:cs typeface="Arial" charset="0"/>
              </a:rPr>
              <a:t>(n=49)</a:t>
            </a:r>
          </a:p>
        </p:txBody>
      </p:sp>
      <p:sp>
        <p:nvSpPr>
          <p:cNvPr id="12" name="AutoShape 9"/>
          <p:cNvSpPr>
            <a:spLocks noChangeArrowheads="1"/>
          </p:cNvSpPr>
          <p:nvPr/>
        </p:nvSpPr>
        <p:spPr bwMode="auto">
          <a:xfrm>
            <a:off x="1283857" y="2857324"/>
            <a:ext cx="3570501" cy="187518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fontAlgn="base">
              <a:spcBef>
                <a:spcPct val="0"/>
              </a:spcBef>
              <a:spcAft>
                <a:spcPct val="30000"/>
              </a:spcAft>
              <a:buFont typeface="Arial" pitchFamily="34" charset="0"/>
              <a:buChar char="•"/>
              <a:defRPr/>
            </a:pPr>
            <a:r>
              <a:rPr lang="en-GB" altLang="zh-CN" sz="1600" dirty="0">
                <a:solidFill>
                  <a:schemeClr val="tx2"/>
                </a:solidFill>
                <a:ea typeface="SimSun" pitchFamily="2" charset="-122"/>
              </a:rPr>
              <a:t>Advanced/relapsed type B3 thymoma or thymic carcinoma</a:t>
            </a:r>
          </a:p>
          <a:p>
            <a:pPr marL="228600" lvl="0" indent="-228600" defTabSz="892175" eaLnBrk="0" fontAlgn="base">
              <a:spcBef>
                <a:spcPct val="0"/>
              </a:spcBef>
              <a:spcAft>
                <a:spcPct val="30000"/>
              </a:spcAft>
              <a:buFont typeface="Arial" pitchFamily="34" charset="0"/>
              <a:buChar char="•"/>
              <a:defRPr/>
            </a:pPr>
            <a:r>
              <a:rPr lang="en-GB" altLang="zh-CN" sz="1600" dirty="0">
                <a:solidFill>
                  <a:schemeClr val="tx2"/>
                </a:solidFill>
                <a:ea typeface="SimSun" pitchFamily="2" charset="-122"/>
              </a:rPr>
              <a:t>Prior platinum-based chemotherapy </a:t>
            </a:r>
          </a:p>
          <a:p>
            <a:pPr lvl="0" defTabSz="892175" eaLnBrk="0" hangingPunct="0">
              <a:spcAft>
                <a:spcPct val="30000"/>
              </a:spcAft>
              <a:defRPr/>
            </a:pPr>
            <a:r>
              <a:rPr lang="en-GB" altLang="zh-CN" sz="1600" dirty="0">
                <a:solidFill>
                  <a:srgbClr val="FFFFFF"/>
                </a:solidFill>
                <a:ea typeface="SimSun" pitchFamily="2" charset="-122"/>
              </a:rPr>
              <a:t>(n=55)</a:t>
            </a:r>
          </a:p>
        </p:txBody>
      </p:sp>
      <p:sp>
        <p:nvSpPr>
          <p:cNvPr id="17" name="Rectangle 9"/>
          <p:cNvSpPr txBox="1">
            <a:spLocks noChangeArrowheads="1"/>
          </p:cNvSpPr>
          <p:nvPr/>
        </p:nvSpPr>
        <p:spPr bwMode="auto">
          <a:xfrm>
            <a:off x="2236749" y="5316126"/>
            <a:ext cx="3299730" cy="73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en-GB" sz="1600" noProof="0" dirty="0">
                <a:solidFill>
                  <a:srgbClr val="363636"/>
                </a:solidFill>
                <a:latin typeface="Arial"/>
                <a:cs typeface="Arial"/>
              </a:rPr>
              <a:t>6-month PFS rate (RECIST v1.1)</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8" name="Content Placeholder 26"/>
          <p:cNvSpPr txBox="1">
            <a:spLocks/>
          </p:cNvSpPr>
          <p:nvPr/>
        </p:nvSpPr>
        <p:spPr>
          <a:xfrm>
            <a:off x="6130411" y="5316126"/>
            <a:ext cx="4625375"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en-GB" sz="1600" b="1" i="0" u="none" strike="noStrike" kern="1200" cap="none" spc="0" normalizeH="0" baseline="0" noProof="0" dirty="0">
                <a:ln>
                  <a:noFill/>
                </a:ln>
                <a:solidFill>
                  <a:srgbClr val="363636"/>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en-GB" sz="1600" dirty="0">
                <a:solidFill>
                  <a:srgbClr val="363636"/>
                </a:solidFill>
                <a:latin typeface="Arial"/>
                <a:cs typeface="Arial"/>
              </a:rPr>
              <a:t>ORR, DCR, PFS, OS, safety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14623454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LBA66: </a:t>
            </a:r>
            <a:r>
              <a:rPr lang="en-GB" dirty="0"/>
              <a:t>Efficacy and safety of nivolumab for patients with pre-treated type B3 </a:t>
            </a:r>
            <a:r>
              <a:rPr lang="en-GB" dirty="0" err="1"/>
              <a:t>thymoma</a:t>
            </a:r>
            <a:r>
              <a:rPr lang="en-GB" dirty="0"/>
              <a:t> and thymic carcinoma: results from the EORTC-ETOP NIVOTHYM phase II trial </a:t>
            </a:r>
            <a:r>
              <a:rPr lang="en-US" dirty="0"/>
              <a:t>– Girard N, et al</a:t>
            </a:r>
          </a:p>
        </p:txBody>
      </p:sp>
      <p:sp>
        <p:nvSpPr>
          <p:cNvPr id="3" name="Content Placeholder 2"/>
          <p:cNvSpPr>
            <a:spLocks noGrp="1"/>
          </p:cNvSpPr>
          <p:nvPr>
            <p:ph idx="1"/>
          </p:nvPr>
        </p:nvSpPr>
        <p:spPr/>
        <p:txBody>
          <a:bodyPr/>
          <a:lstStyle/>
          <a:p>
            <a:r>
              <a:rPr lang="en-US" b="1" dirty="0"/>
              <a:t>Key results</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LBA66</a:t>
            </a:r>
          </a:p>
        </p:txBody>
      </p:sp>
      <p:graphicFrame>
        <p:nvGraphicFramePr>
          <p:cNvPr id="6" name="Table 5"/>
          <p:cNvGraphicFramePr>
            <a:graphicFrameLocks noGrp="1"/>
          </p:cNvGraphicFramePr>
          <p:nvPr>
            <p:extLst>
              <p:ext uri="{D42A27DB-BD31-4B8C-83A1-F6EECF244321}">
                <p14:modId xmlns:p14="http://schemas.microsoft.com/office/powerpoint/2010/main" val="1167040875"/>
              </p:ext>
            </p:extLst>
          </p:nvPr>
        </p:nvGraphicFramePr>
        <p:xfrm>
          <a:off x="1567904" y="1681879"/>
          <a:ext cx="9056193" cy="4185709"/>
        </p:xfrm>
        <a:graphic>
          <a:graphicData uri="http://schemas.openxmlformats.org/drawingml/2006/table">
            <a:tbl>
              <a:tblPr firstRow="1" bandRow="1">
                <a:tableStyleId>{69012ECD-51FC-41F1-AA8D-1B2483CD663E}</a:tableStyleId>
              </a:tblPr>
              <a:tblGrid>
                <a:gridCol w="4063049">
                  <a:extLst>
                    <a:ext uri="{9D8B030D-6E8A-4147-A177-3AD203B41FA5}">
                      <a16:colId xmlns:a16="http://schemas.microsoft.com/office/drawing/2014/main" val="1739847550"/>
                    </a:ext>
                  </a:extLst>
                </a:gridCol>
                <a:gridCol w="2496572">
                  <a:extLst>
                    <a:ext uri="{9D8B030D-6E8A-4147-A177-3AD203B41FA5}">
                      <a16:colId xmlns:a16="http://schemas.microsoft.com/office/drawing/2014/main" val="3008531950"/>
                    </a:ext>
                  </a:extLst>
                </a:gridCol>
                <a:gridCol w="2496572">
                  <a:extLst>
                    <a:ext uri="{9D8B030D-6E8A-4147-A177-3AD203B41FA5}">
                      <a16:colId xmlns:a16="http://schemas.microsoft.com/office/drawing/2014/main" val="3079949534"/>
                    </a:ext>
                  </a:extLst>
                </a:gridCol>
              </a:tblGrid>
              <a:tr h="476029">
                <a:tc>
                  <a:txBody>
                    <a:bodyPr/>
                    <a:lstStyle/>
                    <a:p>
                      <a:pPr algn="l"/>
                      <a:endParaRPr lang="en-US" sz="1600" dirty="0">
                        <a:solidFill>
                          <a:schemeClr val="tx2"/>
                        </a:solidFill>
                      </a:endParaRPr>
                    </a:p>
                  </a:txBody>
                  <a:tcPr anchor="b"/>
                </a:tc>
                <a:tc gridSpan="2">
                  <a:txBody>
                    <a:bodyPr/>
                    <a:lstStyle/>
                    <a:p>
                      <a:pPr algn="ctr"/>
                      <a:r>
                        <a:rPr lang="en-US" sz="1600" b="1" dirty="0">
                          <a:solidFill>
                            <a:schemeClr val="tx2"/>
                          </a:solidFill>
                        </a:rPr>
                        <a:t>NIVO</a:t>
                      </a:r>
                      <a:r>
                        <a:rPr lang="en-US" sz="1600" b="1" baseline="0" dirty="0">
                          <a:solidFill>
                            <a:schemeClr val="tx2"/>
                          </a:solidFill>
                        </a:rPr>
                        <a:t> (n=49)</a:t>
                      </a:r>
                      <a:endParaRPr lang="en-US" sz="1600" b="1" dirty="0">
                        <a:solidFill>
                          <a:schemeClr val="tx2"/>
                        </a:solidFill>
                      </a:endParaRPr>
                    </a:p>
                  </a:txBody>
                  <a:tcPr anchor="ctr"/>
                </a:tc>
                <a:tc hMerge="1">
                  <a:txBody>
                    <a:bodyPr/>
                    <a:lstStyle/>
                    <a:p>
                      <a:pPr algn="ctr"/>
                      <a:endParaRPr lang="en-US" sz="1200" b="1" dirty="0">
                        <a:solidFill>
                          <a:schemeClr val="tx2"/>
                        </a:solidFill>
                      </a:endParaRPr>
                    </a:p>
                  </a:txBody>
                  <a:tcPr anchor="ctr"/>
                </a:tc>
                <a:extLst>
                  <a:ext uri="{0D108BD9-81ED-4DB2-BD59-A6C34878D82A}">
                    <a16:rowId xmlns:a16="http://schemas.microsoft.com/office/drawing/2014/main" val="2118980697"/>
                  </a:ext>
                </a:extLst>
              </a:tr>
              <a:tr h="0">
                <a:tc>
                  <a:txBody>
                    <a:bodyPr/>
                    <a:lstStyle/>
                    <a:p>
                      <a:pPr algn="l"/>
                      <a:r>
                        <a:rPr lang="en-US" sz="1600" b="1" baseline="0" dirty="0">
                          <a:solidFill>
                            <a:schemeClr val="tx2"/>
                          </a:solidFill>
                        </a:rPr>
                        <a:t>n (%)</a:t>
                      </a:r>
                      <a:endParaRPr lang="en-US" sz="1600" b="1" dirty="0">
                        <a:solidFill>
                          <a:schemeClr val="tx2"/>
                        </a:solidFill>
                      </a:endParaRPr>
                    </a:p>
                  </a:txBody>
                  <a:tcPr anchor="b">
                    <a:solidFill>
                      <a:schemeClr val="accent1"/>
                    </a:solidFill>
                  </a:tcPr>
                </a:tc>
                <a:tc>
                  <a:txBody>
                    <a:bodyPr/>
                    <a:lstStyle/>
                    <a:p>
                      <a:pPr algn="ctr"/>
                      <a:r>
                        <a:rPr lang="en-US" sz="1600" b="1" dirty="0">
                          <a:solidFill>
                            <a:schemeClr val="tx2"/>
                          </a:solidFill>
                        </a:rPr>
                        <a:t>By central</a:t>
                      </a:r>
                      <a:r>
                        <a:rPr lang="en-US" sz="1600" b="1" baseline="0" dirty="0">
                          <a:solidFill>
                            <a:schemeClr val="tx2"/>
                          </a:solidFill>
                        </a:rPr>
                        <a:t> review</a:t>
                      </a:r>
                      <a:endParaRPr lang="en-US" sz="1600" b="1" dirty="0">
                        <a:solidFill>
                          <a:schemeClr val="tx2"/>
                        </a:solidFill>
                      </a:endParaRPr>
                    </a:p>
                  </a:txBody>
                  <a:tcPr anchor="ctr">
                    <a:solidFill>
                      <a:schemeClr val="accent1"/>
                    </a:solidFill>
                  </a:tcPr>
                </a:tc>
                <a:tc>
                  <a:txBody>
                    <a:bodyPr/>
                    <a:lstStyle/>
                    <a:p>
                      <a:pPr algn="ctr"/>
                      <a:r>
                        <a:rPr lang="en-US" sz="1600" b="1" dirty="0">
                          <a:solidFill>
                            <a:schemeClr val="tx2"/>
                          </a:solidFill>
                        </a:rPr>
                        <a:t>By local investigator</a:t>
                      </a:r>
                    </a:p>
                  </a:txBody>
                  <a:tcPr anchor="ctr">
                    <a:solidFill>
                      <a:schemeClr val="accent1"/>
                    </a:solidFill>
                  </a:tcPr>
                </a:tc>
                <a:extLst>
                  <a:ext uri="{0D108BD9-81ED-4DB2-BD59-A6C34878D82A}">
                    <a16:rowId xmlns:a16="http://schemas.microsoft.com/office/drawing/2014/main" val="859946291"/>
                  </a:ext>
                </a:extLst>
              </a:tr>
              <a:tr h="306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rPr>
                        <a:t>6-mo</a:t>
                      </a:r>
                      <a:r>
                        <a:rPr lang="en-US" sz="1600" b="1" baseline="0" noProof="0" dirty="0">
                          <a:solidFill>
                            <a:schemeClr val="tx1"/>
                          </a:solidFill>
                        </a:rPr>
                        <a:t> </a:t>
                      </a:r>
                      <a:r>
                        <a:rPr lang="en-US" sz="1600" b="1" noProof="0" dirty="0">
                          <a:solidFill>
                            <a:schemeClr val="tx1"/>
                          </a:solidFill>
                        </a:rPr>
                        <a:t>PFS rate</a:t>
                      </a:r>
                    </a:p>
                  </a:txBody>
                  <a:tcPr marL="72000" marR="90000" marT="46800" marB="46800" anchor="ctr"/>
                </a:tc>
                <a:tc>
                  <a:txBody>
                    <a:bodyPr/>
                    <a:lstStyle/>
                    <a:p>
                      <a:pPr algn="ctr"/>
                      <a:endParaRPr lang="en-US" sz="1600" kern="1200" dirty="0">
                        <a:solidFill>
                          <a:schemeClr val="tx1"/>
                        </a:solidFill>
                        <a:latin typeface="+mn-lt"/>
                        <a:ea typeface="+mn-ea"/>
                        <a:cs typeface="+mn-cs"/>
                      </a:endParaRPr>
                    </a:p>
                  </a:txBody>
                  <a:tcPr anchor="ctr"/>
                </a:tc>
                <a:tc>
                  <a:txBody>
                    <a:bodyPr/>
                    <a:lstStyle/>
                    <a:p>
                      <a:pPr algn="ct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3593720986"/>
                  </a:ext>
                </a:extLst>
              </a:tr>
              <a:tr h="306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Success</a:t>
                      </a:r>
                    </a:p>
                  </a:txBody>
                  <a:tcPr marL="180000" marR="90000" marT="46800" marB="46800" anchor="ctr"/>
                </a:tc>
                <a:tc>
                  <a:txBody>
                    <a:bodyPr/>
                    <a:lstStyle/>
                    <a:p>
                      <a:pPr algn="ctr"/>
                      <a:r>
                        <a:rPr lang="en-US" sz="1600" kern="1200" dirty="0">
                          <a:solidFill>
                            <a:schemeClr val="tx1"/>
                          </a:solidFill>
                          <a:latin typeface="+mn-lt"/>
                          <a:ea typeface="+mn-ea"/>
                          <a:cs typeface="+mn-cs"/>
                        </a:rPr>
                        <a:t>17</a:t>
                      </a:r>
                      <a:r>
                        <a:rPr lang="en-US" sz="1600" kern="1200" baseline="0" dirty="0">
                          <a:solidFill>
                            <a:schemeClr val="tx1"/>
                          </a:solidFill>
                          <a:latin typeface="+mn-lt"/>
                          <a:ea typeface="+mn-ea"/>
                          <a:cs typeface="+mn-cs"/>
                        </a:rPr>
                        <a:t> (35)</a:t>
                      </a:r>
                      <a:endParaRPr lang="en-US" sz="1600" kern="1200" dirty="0">
                        <a:solidFill>
                          <a:schemeClr val="tx1"/>
                        </a:solidFill>
                        <a:latin typeface="+mn-lt"/>
                        <a:ea typeface="+mn-ea"/>
                        <a:cs typeface="+mn-cs"/>
                      </a:endParaRPr>
                    </a:p>
                  </a:txBody>
                  <a:tcPr anchor="ctr"/>
                </a:tc>
                <a:tc>
                  <a:txBody>
                    <a:bodyPr/>
                    <a:lstStyle/>
                    <a:p>
                      <a:pPr algn="ctr"/>
                      <a:r>
                        <a:rPr lang="en-US" sz="1600" kern="1200" dirty="0">
                          <a:solidFill>
                            <a:schemeClr val="tx1"/>
                          </a:solidFill>
                          <a:latin typeface="+mn-lt"/>
                          <a:ea typeface="+mn-ea"/>
                          <a:cs typeface="+mn-cs"/>
                        </a:rPr>
                        <a:t>19 (39)</a:t>
                      </a:r>
                    </a:p>
                  </a:txBody>
                  <a:tcPr anchor="ctr"/>
                </a:tc>
                <a:extLst>
                  <a:ext uri="{0D108BD9-81ED-4DB2-BD59-A6C34878D82A}">
                    <a16:rowId xmlns:a16="http://schemas.microsoft.com/office/drawing/2014/main" val="3666450614"/>
                  </a:ext>
                </a:extLst>
              </a:tr>
              <a:tr h="0">
                <a:tc>
                  <a:txBody>
                    <a:bodyPr/>
                    <a:lstStyle/>
                    <a:p>
                      <a:r>
                        <a:rPr lang="en-US" sz="1600" noProof="0" dirty="0">
                          <a:solidFill>
                            <a:schemeClr val="tx1"/>
                          </a:solidFill>
                        </a:rPr>
                        <a:t>Failure</a:t>
                      </a:r>
                    </a:p>
                  </a:txBody>
                  <a:tcPr marL="180000" marR="90000" marT="46800" marB="46800" anchor="ctr"/>
                </a:tc>
                <a:tc>
                  <a:txBody>
                    <a:bodyPr/>
                    <a:lstStyle/>
                    <a:p>
                      <a:pPr algn="ctr"/>
                      <a:r>
                        <a:rPr lang="en-US" sz="1600" kern="1200" dirty="0">
                          <a:solidFill>
                            <a:schemeClr val="tx1"/>
                          </a:solidFill>
                          <a:latin typeface="+mn-lt"/>
                          <a:ea typeface="+mn-ea"/>
                          <a:cs typeface="+mn-cs"/>
                        </a:rPr>
                        <a:t>32 (65)</a:t>
                      </a:r>
                    </a:p>
                  </a:txBody>
                  <a:tcPr anchor="ctr"/>
                </a:tc>
                <a:tc>
                  <a:txBody>
                    <a:bodyPr/>
                    <a:lstStyle/>
                    <a:p>
                      <a:pPr algn="ctr"/>
                      <a:r>
                        <a:rPr lang="en-US" sz="1600" kern="1200" dirty="0">
                          <a:solidFill>
                            <a:schemeClr val="tx1"/>
                          </a:solidFill>
                          <a:latin typeface="+mn-lt"/>
                          <a:ea typeface="+mn-ea"/>
                          <a:cs typeface="+mn-cs"/>
                        </a:rPr>
                        <a:t>30 (61)</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noProof="0" dirty="0">
                          <a:solidFill>
                            <a:schemeClr val="tx1"/>
                          </a:solidFill>
                          <a:latin typeface="+mn-lt"/>
                          <a:ea typeface="+mn-ea"/>
                          <a:cs typeface="+mn-cs"/>
                        </a:rPr>
                        <a:t>95%CI</a:t>
                      </a:r>
                    </a:p>
                  </a:txBody>
                  <a:tcPr marL="180000" marR="90000" marT="46800" marB="46800" anchor="ctr"/>
                </a:tc>
                <a:tc>
                  <a:txBody>
                    <a:bodyPr/>
                    <a:lstStyle/>
                    <a:p>
                      <a:pPr algn="ctr"/>
                      <a:r>
                        <a:rPr lang="en-US" sz="1600" kern="1200" dirty="0">
                          <a:solidFill>
                            <a:schemeClr val="tx1"/>
                          </a:solidFill>
                          <a:latin typeface="+mn-lt"/>
                          <a:ea typeface="+mn-ea"/>
                          <a:cs typeface="+mn-cs"/>
                        </a:rPr>
                        <a:t>22,</a:t>
                      </a:r>
                      <a:r>
                        <a:rPr lang="en-US" sz="1600" kern="1200" baseline="0" dirty="0">
                          <a:solidFill>
                            <a:schemeClr val="tx1"/>
                          </a:solidFill>
                          <a:latin typeface="+mn-lt"/>
                          <a:ea typeface="+mn-ea"/>
                          <a:cs typeface="+mn-cs"/>
                        </a:rPr>
                        <a:t> 50</a:t>
                      </a:r>
                      <a:endParaRPr lang="en-US" sz="1600" kern="1200" dirty="0">
                        <a:solidFill>
                          <a:schemeClr val="tx1"/>
                        </a:solidFill>
                        <a:latin typeface="+mn-lt"/>
                        <a:ea typeface="+mn-ea"/>
                        <a:cs typeface="+mn-cs"/>
                      </a:endParaRPr>
                    </a:p>
                  </a:txBody>
                  <a:tcPr anchor="ctr"/>
                </a:tc>
                <a:tc>
                  <a:txBody>
                    <a:bodyPr/>
                    <a:lstStyle/>
                    <a:p>
                      <a:pPr algn="ctr"/>
                      <a:r>
                        <a:rPr lang="en-US" sz="1600" kern="1200" dirty="0">
                          <a:solidFill>
                            <a:schemeClr val="tx1"/>
                          </a:solidFill>
                          <a:latin typeface="+mn-lt"/>
                          <a:ea typeface="+mn-ea"/>
                          <a:cs typeface="+mn-cs"/>
                        </a:rPr>
                        <a:t>25, 54</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80%CI</a:t>
                      </a:r>
                    </a:p>
                  </a:txBody>
                  <a:tcPr marL="180000" marR="90000" marT="46800" marB="46800" anchor="ctr"/>
                </a:tc>
                <a:tc>
                  <a:txBody>
                    <a:bodyPr/>
                    <a:lstStyle/>
                    <a:p>
                      <a:pPr algn="ctr"/>
                      <a:r>
                        <a:rPr lang="en-US" sz="1600" kern="1200" dirty="0">
                          <a:solidFill>
                            <a:schemeClr val="tx1"/>
                          </a:solidFill>
                          <a:latin typeface="+mn-lt"/>
                          <a:ea typeface="+mn-ea"/>
                          <a:cs typeface="+mn-cs"/>
                        </a:rPr>
                        <a:t>26, 45</a:t>
                      </a:r>
                    </a:p>
                  </a:txBody>
                  <a:tcPr anchor="ctr"/>
                </a:tc>
                <a:tc>
                  <a:txBody>
                    <a:bodyPr/>
                    <a:lstStyle/>
                    <a:p>
                      <a:pPr algn="ctr"/>
                      <a:r>
                        <a:rPr lang="en-US" sz="1600" kern="1200" dirty="0">
                          <a:solidFill>
                            <a:schemeClr val="tx1"/>
                          </a:solidFill>
                          <a:latin typeface="+mn-lt"/>
                          <a:ea typeface="+mn-ea"/>
                          <a:cs typeface="+mn-cs"/>
                        </a:rPr>
                        <a:t>29, 49</a:t>
                      </a:r>
                    </a:p>
                  </a:txBody>
                  <a:tcPr anchor="ctr"/>
                </a:tc>
                <a:extLst>
                  <a:ext uri="{0D108BD9-81ED-4DB2-BD59-A6C34878D82A}">
                    <a16:rowId xmlns:a16="http://schemas.microsoft.com/office/drawing/2014/main" val="33329655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rPr>
                        <a:t>Reason for</a:t>
                      </a:r>
                      <a:r>
                        <a:rPr lang="en-US" sz="1600" b="1" baseline="0" noProof="0" dirty="0">
                          <a:solidFill>
                            <a:schemeClr val="tx1"/>
                          </a:solidFill>
                        </a:rPr>
                        <a:t> failure</a:t>
                      </a:r>
                      <a:endParaRPr lang="en-US" sz="1600" b="1" noProof="0" dirty="0">
                        <a:solidFill>
                          <a:schemeClr val="tx1"/>
                        </a:solidFill>
                      </a:endParaRPr>
                    </a:p>
                  </a:txBody>
                  <a:tcPr marL="90000" marR="90000" marT="46800" marB="46800" anchor="ctr"/>
                </a:tc>
                <a:tc>
                  <a:txBody>
                    <a:bodyPr/>
                    <a:lstStyle/>
                    <a:p>
                      <a:pPr algn="ctr"/>
                      <a:endParaRPr lang="en-US" sz="1600" kern="1200" dirty="0">
                        <a:solidFill>
                          <a:schemeClr val="tx1"/>
                        </a:solidFill>
                        <a:latin typeface="+mn-lt"/>
                        <a:ea typeface="+mn-ea"/>
                        <a:cs typeface="+mn-cs"/>
                      </a:endParaRPr>
                    </a:p>
                  </a:txBody>
                  <a:tcPr anchor="ctr"/>
                </a:tc>
                <a:tc>
                  <a:txBody>
                    <a:bodyPr/>
                    <a:lstStyle/>
                    <a:p>
                      <a:pPr algn="ct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16070646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PD</a:t>
                      </a:r>
                    </a:p>
                  </a:txBody>
                  <a:tcPr marL="180000" marR="90000" marT="46800" marB="46800" anchor="ctr"/>
                </a:tc>
                <a:tc>
                  <a:txBody>
                    <a:bodyPr/>
                    <a:lstStyle/>
                    <a:p>
                      <a:pPr algn="ctr"/>
                      <a:r>
                        <a:rPr lang="en-US" sz="1600" kern="1200" dirty="0">
                          <a:solidFill>
                            <a:schemeClr val="tx1"/>
                          </a:solidFill>
                          <a:latin typeface="+mn-lt"/>
                          <a:ea typeface="+mn-ea"/>
                          <a:cs typeface="+mn-cs"/>
                        </a:rPr>
                        <a:t>24</a:t>
                      </a:r>
                    </a:p>
                  </a:txBody>
                  <a:tcPr anchor="ctr"/>
                </a:tc>
                <a:tc>
                  <a:txBody>
                    <a:bodyPr/>
                    <a:lstStyle/>
                    <a:p>
                      <a:pPr algn="ctr"/>
                      <a:r>
                        <a:rPr lang="en-US" sz="1600" kern="1200" dirty="0">
                          <a:solidFill>
                            <a:schemeClr val="tx1"/>
                          </a:solidFill>
                          <a:latin typeface="+mn-lt"/>
                          <a:ea typeface="+mn-ea"/>
                          <a:cs typeface="+mn-cs"/>
                        </a:rPr>
                        <a:t>24</a:t>
                      </a:r>
                    </a:p>
                  </a:txBody>
                  <a:tcPr anchor="ctr"/>
                </a:tc>
                <a:extLst>
                  <a:ext uri="{0D108BD9-81ED-4DB2-BD59-A6C34878D82A}">
                    <a16:rowId xmlns:a16="http://schemas.microsoft.com/office/drawing/2014/main" val="12121144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Death without PD before</a:t>
                      </a:r>
                      <a:r>
                        <a:rPr lang="en-US" sz="1600" baseline="0" noProof="0" dirty="0">
                          <a:solidFill>
                            <a:schemeClr val="tx1"/>
                          </a:solidFill>
                        </a:rPr>
                        <a:t> 6 months</a:t>
                      </a:r>
                      <a:endParaRPr lang="en-US" sz="1600" noProof="0" dirty="0">
                        <a:solidFill>
                          <a:schemeClr val="tx1"/>
                        </a:solidFill>
                      </a:endParaRPr>
                    </a:p>
                  </a:txBody>
                  <a:tcPr marL="180000" marR="90000" marT="46800" marB="46800" anchor="ctr"/>
                </a:tc>
                <a:tc>
                  <a:txBody>
                    <a:bodyPr/>
                    <a:lstStyle/>
                    <a:p>
                      <a:pPr algn="ctr"/>
                      <a:r>
                        <a:rPr lang="en-US" sz="1600" kern="1200" dirty="0">
                          <a:solidFill>
                            <a:schemeClr val="tx1"/>
                          </a:solidFill>
                          <a:latin typeface="+mn-lt"/>
                          <a:ea typeface="+mn-ea"/>
                          <a:cs typeface="+mn-cs"/>
                        </a:rPr>
                        <a:t>3</a:t>
                      </a:r>
                    </a:p>
                  </a:txBody>
                  <a:tcPr anchor="ctr"/>
                </a:tc>
                <a:tc>
                  <a:txBody>
                    <a:bodyPr/>
                    <a:lstStyle/>
                    <a:p>
                      <a:pPr algn="ctr"/>
                      <a:r>
                        <a:rPr lang="en-US" sz="1600" kern="1200" dirty="0">
                          <a:solidFill>
                            <a:schemeClr val="tx1"/>
                          </a:solidFill>
                          <a:latin typeface="+mn-lt"/>
                          <a:ea typeface="+mn-ea"/>
                          <a:cs typeface="+mn-cs"/>
                        </a:rPr>
                        <a:t>3</a:t>
                      </a:r>
                    </a:p>
                  </a:txBody>
                  <a:tcPr anchor="ctr"/>
                </a:tc>
                <a:extLst>
                  <a:ext uri="{0D108BD9-81ED-4DB2-BD59-A6C34878D82A}">
                    <a16:rowId xmlns:a16="http://schemas.microsoft.com/office/drawing/2014/main" val="41084505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Start of new treatment before PD</a:t>
                      </a:r>
                    </a:p>
                  </a:txBody>
                  <a:tcPr marL="180000" marR="90000" marT="46800" marB="46800" anchor="ctr"/>
                </a:tc>
                <a:tc>
                  <a:txBody>
                    <a:bodyPr/>
                    <a:lstStyle/>
                    <a:p>
                      <a:pPr algn="ctr"/>
                      <a:r>
                        <a:rPr lang="en-US" sz="1600" kern="1200" dirty="0">
                          <a:solidFill>
                            <a:schemeClr val="tx1"/>
                          </a:solidFill>
                          <a:latin typeface="+mn-lt"/>
                          <a:ea typeface="+mn-ea"/>
                          <a:cs typeface="+mn-cs"/>
                        </a:rPr>
                        <a:t>1</a:t>
                      </a:r>
                    </a:p>
                  </a:txBody>
                  <a:tcPr anchor="ctr"/>
                </a:tc>
                <a:tc>
                  <a:txBody>
                    <a:bodyPr/>
                    <a:lstStyle/>
                    <a:p>
                      <a:pPr algn="ctr"/>
                      <a:r>
                        <a:rPr lang="en-US" sz="1600" kern="1200" dirty="0">
                          <a:solidFill>
                            <a:schemeClr val="tx1"/>
                          </a:solidFill>
                          <a:latin typeface="+mn-lt"/>
                          <a:ea typeface="+mn-ea"/>
                          <a:cs typeface="+mn-cs"/>
                        </a:rPr>
                        <a:t>-</a:t>
                      </a:r>
                    </a:p>
                  </a:txBody>
                  <a:tcPr anchor="ctr"/>
                </a:tc>
                <a:extLst>
                  <a:ext uri="{0D108BD9-81ED-4DB2-BD59-A6C34878D82A}">
                    <a16:rowId xmlns:a16="http://schemas.microsoft.com/office/drawing/2014/main" val="15772288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Unknown disease</a:t>
                      </a:r>
                      <a:r>
                        <a:rPr lang="en-US" sz="1600" baseline="0" noProof="0" dirty="0">
                          <a:solidFill>
                            <a:schemeClr val="tx1"/>
                          </a:solidFill>
                        </a:rPr>
                        <a:t> status</a:t>
                      </a:r>
                      <a:endParaRPr lang="en-US" sz="1600" noProof="0" dirty="0">
                        <a:solidFill>
                          <a:schemeClr val="tx1"/>
                        </a:solidFill>
                      </a:endParaRPr>
                    </a:p>
                  </a:txBody>
                  <a:tcPr marL="180000" marR="90000" marT="46800" marB="46800" anchor="ctr"/>
                </a:tc>
                <a:tc>
                  <a:txBody>
                    <a:bodyPr/>
                    <a:lstStyle/>
                    <a:p>
                      <a:pPr algn="ctr"/>
                      <a:r>
                        <a:rPr lang="en-US" sz="1600" kern="1200" dirty="0">
                          <a:solidFill>
                            <a:schemeClr val="tx1"/>
                          </a:solidFill>
                          <a:latin typeface="+mn-lt"/>
                          <a:ea typeface="+mn-ea"/>
                          <a:cs typeface="+mn-cs"/>
                        </a:rPr>
                        <a:t>4</a:t>
                      </a:r>
                    </a:p>
                  </a:txBody>
                  <a:tcPr anchor="ctr"/>
                </a:tc>
                <a:tc>
                  <a:txBody>
                    <a:bodyPr/>
                    <a:lstStyle/>
                    <a:p>
                      <a:pPr algn="ctr"/>
                      <a:r>
                        <a:rPr lang="en-US" sz="1600" kern="1200" dirty="0">
                          <a:solidFill>
                            <a:schemeClr val="tx1"/>
                          </a:solidFill>
                          <a:latin typeface="+mn-lt"/>
                          <a:ea typeface="+mn-ea"/>
                          <a:cs typeface="+mn-cs"/>
                        </a:rPr>
                        <a:t>3</a:t>
                      </a:r>
                    </a:p>
                  </a:txBody>
                  <a:tcPr anchor="ctr"/>
                </a:tc>
                <a:extLst>
                  <a:ext uri="{0D108BD9-81ED-4DB2-BD59-A6C34878D82A}">
                    <a16:rowId xmlns:a16="http://schemas.microsoft.com/office/drawing/2014/main" val="1920039218"/>
                  </a:ext>
                </a:extLst>
              </a:tr>
            </a:tbl>
          </a:graphicData>
        </a:graphic>
      </p:graphicFrame>
    </p:spTree>
    <p:extLst>
      <p:ext uri="{BB962C8B-B14F-4D97-AF65-F5344CB8AC3E}">
        <p14:creationId xmlns:p14="http://schemas.microsoft.com/office/powerpoint/2010/main" val="24145713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LBA66: </a:t>
            </a:r>
            <a:r>
              <a:rPr lang="en-GB" dirty="0"/>
              <a:t>Efficacy and safety of nivolumab for patients with pre-treated type B3 </a:t>
            </a:r>
            <a:r>
              <a:rPr lang="en-GB" dirty="0" err="1"/>
              <a:t>thymoma</a:t>
            </a:r>
            <a:r>
              <a:rPr lang="en-GB" dirty="0"/>
              <a:t> and thymic carcinoma: results from the EORTC-ETOP NIVOTHYM phase II trial </a:t>
            </a:r>
            <a:r>
              <a:rPr lang="en-US" dirty="0"/>
              <a:t>– Girard N, et al</a:t>
            </a:r>
          </a:p>
        </p:txBody>
      </p:sp>
      <p:sp>
        <p:nvSpPr>
          <p:cNvPr id="3" name="Content Placeholder 2"/>
          <p:cNvSpPr>
            <a:spLocks noGrp="1"/>
          </p:cNvSpPr>
          <p:nvPr>
            <p:ph idx="1"/>
          </p:nvPr>
        </p:nvSpPr>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LBA66</a:t>
            </a:r>
          </a:p>
        </p:txBody>
      </p:sp>
      <p:graphicFrame>
        <p:nvGraphicFramePr>
          <p:cNvPr id="6" name="Table 5"/>
          <p:cNvGraphicFramePr>
            <a:graphicFrameLocks noGrp="1"/>
          </p:cNvGraphicFramePr>
          <p:nvPr>
            <p:extLst>
              <p:ext uri="{D42A27DB-BD31-4B8C-83A1-F6EECF244321}">
                <p14:modId xmlns:p14="http://schemas.microsoft.com/office/powerpoint/2010/main" val="235992078"/>
              </p:ext>
            </p:extLst>
          </p:nvPr>
        </p:nvGraphicFramePr>
        <p:xfrm>
          <a:off x="2083468" y="1985070"/>
          <a:ext cx="8354311" cy="2838109"/>
        </p:xfrm>
        <a:graphic>
          <a:graphicData uri="http://schemas.openxmlformats.org/drawingml/2006/table">
            <a:tbl>
              <a:tblPr firstRow="1" bandRow="1">
                <a:tableStyleId>{69012ECD-51FC-41F1-AA8D-1B2483CD663E}</a:tableStyleId>
              </a:tblPr>
              <a:tblGrid>
                <a:gridCol w="5174685">
                  <a:extLst>
                    <a:ext uri="{9D8B030D-6E8A-4147-A177-3AD203B41FA5}">
                      <a16:colId xmlns:a16="http://schemas.microsoft.com/office/drawing/2014/main" val="1739847550"/>
                    </a:ext>
                  </a:extLst>
                </a:gridCol>
                <a:gridCol w="3179626">
                  <a:extLst>
                    <a:ext uri="{9D8B030D-6E8A-4147-A177-3AD203B41FA5}">
                      <a16:colId xmlns:a16="http://schemas.microsoft.com/office/drawing/2014/main" val="3008531950"/>
                    </a:ext>
                  </a:extLst>
                </a:gridCol>
              </a:tblGrid>
              <a:tr h="476029">
                <a:tc>
                  <a:txBody>
                    <a:bodyPr/>
                    <a:lstStyle/>
                    <a:p>
                      <a:pPr algn="l"/>
                      <a:endParaRPr lang="en-US" sz="1600" dirty="0">
                        <a:solidFill>
                          <a:schemeClr val="tx2"/>
                        </a:solidFill>
                      </a:endParaRPr>
                    </a:p>
                  </a:txBody>
                  <a:tcPr anchor="b"/>
                </a:tc>
                <a:tc>
                  <a:txBody>
                    <a:bodyPr/>
                    <a:lstStyle/>
                    <a:p>
                      <a:pPr algn="ctr"/>
                      <a:r>
                        <a:rPr lang="en-US" sz="1600" b="1" dirty="0">
                          <a:solidFill>
                            <a:schemeClr val="tx2"/>
                          </a:solidFill>
                        </a:rPr>
                        <a:t>NIVO</a:t>
                      </a:r>
                      <a:r>
                        <a:rPr lang="en-US" sz="1600" b="1" baseline="0" dirty="0">
                          <a:solidFill>
                            <a:schemeClr val="tx2"/>
                          </a:solidFill>
                        </a:rPr>
                        <a:t> (n=49)</a:t>
                      </a:r>
                      <a:endParaRPr lang="en-US" sz="1600" b="1" dirty="0">
                        <a:solidFill>
                          <a:schemeClr val="tx2"/>
                        </a:solidFill>
                      </a:endParaRPr>
                    </a:p>
                  </a:txBody>
                  <a:tcPr anchor="ctr"/>
                </a:tc>
                <a:extLst>
                  <a:ext uri="{0D108BD9-81ED-4DB2-BD59-A6C34878D82A}">
                    <a16:rowId xmlns:a16="http://schemas.microsoft.com/office/drawing/2014/main" val="21189806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BOR (investigator)</a:t>
                      </a:r>
                      <a:r>
                        <a:rPr lang="en-US" sz="1600" b="0" baseline="0" noProof="0" dirty="0">
                          <a:solidFill>
                            <a:schemeClr val="tx1"/>
                          </a:solidFill>
                        </a:rPr>
                        <a:t>, n (%)</a:t>
                      </a:r>
                      <a:endParaRPr lang="en-US" sz="1600" b="0" noProof="0" dirty="0">
                        <a:solidFill>
                          <a:schemeClr val="tx1"/>
                        </a:solidFill>
                      </a:endParaRPr>
                    </a:p>
                  </a:txBody>
                  <a:tcPr marL="90000" marR="90000" marT="46800" marB="46800" anchor="ctr"/>
                </a:tc>
                <a:tc>
                  <a:txBody>
                    <a:bodyPr/>
                    <a:lstStyle/>
                    <a:p>
                      <a:pPr algn="ct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3666450614"/>
                  </a:ext>
                </a:extLst>
              </a:tr>
              <a:tr h="0">
                <a:tc>
                  <a:txBody>
                    <a:bodyPr/>
                    <a:lstStyle/>
                    <a:p>
                      <a:r>
                        <a:rPr lang="en-US" sz="1600" b="0" noProof="0" dirty="0">
                          <a:solidFill>
                            <a:schemeClr val="tx1"/>
                          </a:solidFill>
                        </a:rPr>
                        <a:t>PR</a:t>
                      </a:r>
                    </a:p>
                  </a:txBody>
                  <a:tcPr marL="180000" marR="90000" marT="46800" marB="46800" anchor="ctr"/>
                </a:tc>
                <a:tc>
                  <a:txBody>
                    <a:bodyPr/>
                    <a:lstStyle/>
                    <a:p>
                      <a:pPr algn="ctr"/>
                      <a:r>
                        <a:rPr lang="en-US" sz="1600" kern="1200" dirty="0">
                          <a:solidFill>
                            <a:schemeClr val="tx1"/>
                          </a:solidFill>
                          <a:latin typeface="+mn-lt"/>
                          <a:ea typeface="+mn-ea"/>
                          <a:cs typeface="+mn-cs"/>
                        </a:rPr>
                        <a:t>6 (12)</a:t>
                      </a:r>
                    </a:p>
                  </a:txBody>
                  <a:tcPr anchor="ctr"/>
                </a:tc>
                <a:extLst>
                  <a:ext uri="{0D108BD9-81ED-4DB2-BD59-A6C34878D82A}">
                    <a16:rowId xmlns:a16="http://schemas.microsoft.com/office/drawing/2014/main" val="254413266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noProof="0" dirty="0">
                          <a:solidFill>
                            <a:schemeClr val="tx1"/>
                          </a:solidFill>
                          <a:latin typeface="+mn-lt"/>
                          <a:ea typeface="+mn-ea"/>
                          <a:cs typeface="+mn-cs"/>
                        </a:rPr>
                        <a:t>SD</a:t>
                      </a:r>
                    </a:p>
                  </a:txBody>
                  <a:tcPr marL="180000" marR="90000" marT="46800" marB="46800" anchor="ctr"/>
                </a:tc>
                <a:tc>
                  <a:txBody>
                    <a:bodyPr/>
                    <a:lstStyle/>
                    <a:p>
                      <a:pPr algn="ctr"/>
                      <a:r>
                        <a:rPr lang="en-US" sz="1600" kern="1200" dirty="0">
                          <a:solidFill>
                            <a:schemeClr val="tx1"/>
                          </a:solidFill>
                          <a:latin typeface="+mn-lt"/>
                          <a:ea typeface="+mn-ea"/>
                          <a:cs typeface="+mn-cs"/>
                        </a:rPr>
                        <a:t>25 (51)</a:t>
                      </a:r>
                    </a:p>
                  </a:txBody>
                  <a:tcPr anchor="ctr"/>
                </a:tc>
                <a:extLst>
                  <a:ext uri="{0D108BD9-81ED-4DB2-BD59-A6C34878D82A}">
                    <a16:rowId xmlns:a16="http://schemas.microsoft.com/office/drawing/2014/main" val="30400105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PD</a:t>
                      </a:r>
                    </a:p>
                  </a:txBody>
                  <a:tcPr marL="180000" marR="90000" marT="46800" marB="46800" anchor="ctr"/>
                </a:tc>
                <a:tc>
                  <a:txBody>
                    <a:bodyPr/>
                    <a:lstStyle/>
                    <a:p>
                      <a:pPr algn="ctr"/>
                      <a:r>
                        <a:rPr lang="en-US" sz="1600" kern="1200" dirty="0">
                          <a:solidFill>
                            <a:schemeClr val="tx1"/>
                          </a:solidFill>
                          <a:latin typeface="+mn-lt"/>
                          <a:ea typeface="+mn-ea"/>
                          <a:cs typeface="+mn-cs"/>
                        </a:rPr>
                        <a:t>13 (27)</a:t>
                      </a:r>
                    </a:p>
                  </a:txBody>
                  <a:tcPr anchor="ctr"/>
                </a:tc>
                <a:extLst>
                  <a:ext uri="{0D108BD9-81ED-4DB2-BD59-A6C34878D82A}">
                    <a16:rowId xmlns:a16="http://schemas.microsoft.com/office/drawing/2014/main" val="33329655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NE</a:t>
                      </a:r>
                    </a:p>
                  </a:txBody>
                  <a:tcPr marL="180000" marR="90000" marT="46800" marB="46800" anchor="ctr"/>
                </a:tc>
                <a:tc>
                  <a:txBody>
                    <a:bodyPr/>
                    <a:lstStyle/>
                    <a:p>
                      <a:pPr algn="ctr"/>
                      <a:r>
                        <a:rPr lang="en-US" sz="1600" kern="1200" dirty="0">
                          <a:solidFill>
                            <a:schemeClr val="tx1"/>
                          </a:solidFill>
                          <a:latin typeface="+mn-lt"/>
                          <a:ea typeface="+mn-ea"/>
                          <a:cs typeface="+mn-cs"/>
                        </a:rPr>
                        <a:t>5 (10)</a:t>
                      </a:r>
                    </a:p>
                  </a:txBody>
                  <a:tcPr anchor="ctr"/>
                </a:tc>
                <a:extLst>
                  <a:ext uri="{0D108BD9-81ED-4DB2-BD59-A6C34878D82A}">
                    <a16:rowId xmlns:a16="http://schemas.microsoft.com/office/drawing/2014/main" val="16070646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Response rate (CR + PR), % (95%CI)</a:t>
                      </a:r>
                    </a:p>
                  </a:txBody>
                  <a:tcPr marL="72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12 (5,</a:t>
                      </a:r>
                      <a:r>
                        <a:rPr lang="en-US" sz="1600" kern="1200" baseline="0" dirty="0">
                          <a:solidFill>
                            <a:schemeClr val="tx1"/>
                          </a:solidFill>
                          <a:latin typeface="+mn-lt"/>
                          <a:ea typeface="+mn-ea"/>
                          <a:cs typeface="+mn-cs"/>
                        </a:rPr>
                        <a:t> 25)</a:t>
                      </a: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12121144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DCR (CR + PR + SD),</a:t>
                      </a:r>
                      <a:r>
                        <a:rPr lang="en-US" sz="1600" b="0" baseline="0" noProof="0" dirty="0">
                          <a:solidFill>
                            <a:schemeClr val="tx1"/>
                          </a:solidFill>
                        </a:rPr>
                        <a:t> %</a:t>
                      </a:r>
                      <a:r>
                        <a:rPr lang="en-US" sz="1600" b="0" noProof="0" dirty="0">
                          <a:solidFill>
                            <a:schemeClr val="tx1"/>
                          </a:solidFill>
                        </a:rPr>
                        <a:t> (95%CI)</a:t>
                      </a:r>
                    </a:p>
                  </a:txBody>
                  <a:tcPr marL="72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63 (48,</a:t>
                      </a:r>
                      <a:r>
                        <a:rPr lang="en-US" sz="1600" kern="1200" baseline="0" dirty="0">
                          <a:solidFill>
                            <a:schemeClr val="tx1"/>
                          </a:solidFill>
                          <a:latin typeface="+mn-lt"/>
                          <a:ea typeface="+mn-ea"/>
                          <a:cs typeface="+mn-cs"/>
                        </a:rPr>
                        <a:t> 77)</a:t>
                      </a:r>
                      <a:endParaRPr lang="en-US" sz="1600" kern="1200" dirty="0">
                        <a:solidFill>
                          <a:schemeClr val="tx1"/>
                        </a:solidFill>
                        <a:latin typeface="+mn-lt"/>
                        <a:ea typeface="+mn-ea"/>
                        <a:cs typeface="+mn-cs"/>
                      </a:endParaRPr>
                    </a:p>
                  </a:txBody>
                  <a:tcPr anchor="ctr"/>
                </a:tc>
                <a:extLst>
                  <a:ext uri="{0D108BD9-81ED-4DB2-BD59-A6C34878D82A}">
                    <a16:rowId xmlns:a16="http://schemas.microsoft.com/office/drawing/2014/main" val="1577228891"/>
                  </a:ext>
                </a:extLst>
              </a:tr>
            </a:tbl>
          </a:graphicData>
        </a:graphic>
      </p:graphicFrame>
    </p:spTree>
    <p:extLst>
      <p:ext uri="{BB962C8B-B14F-4D97-AF65-F5344CB8AC3E}">
        <p14:creationId xmlns:p14="http://schemas.microsoft.com/office/powerpoint/2010/main" val="19330644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raphic 220">
            <a:extLst>
              <a:ext uri="{FF2B5EF4-FFF2-40B4-BE49-F238E27FC236}">
                <a16:creationId xmlns:a16="http://schemas.microsoft.com/office/drawing/2014/main" id="{8C48CB0D-28A4-41D5-B232-042353FB8682}"/>
              </a:ext>
            </a:extLst>
          </p:cNvPr>
          <p:cNvSpPr/>
          <p:nvPr/>
        </p:nvSpPr>
        <p:spPr>
          <a:xfrm>
            <a:off x="7153614" y="2372445"/>
            <a:ext cx="4451706" cy="2553620"/>
          </a:xfrm>
          <a:custGeom>
            <a:avLst/>
            <a:gdLst>
              <a:gd name="connsiteX0" fmla="*/ 5420478 w 5420477"/>
              <a:gd name="connsiteY0" fmla="*/ 1735807 h 2719635"/>
              <a:gd name="connsiteX1" fmla="*/ 5420478 w 5420477"/>
              <a:gd name="connsiteY1" fmla="*/ 2719635 h 2719635"/>
              <a:gd name="connsiteX2" fmla="*/ 4862760 w 5420477"/>
              <a:gd name="connsiteY2" fmla="*/ 2719635 h 2719635"/>
              <a:gd name="connsiteX3" fmla="*/ 4862760 w 5420477"/>
              <a:gd name="connsiteY3" fmla="*/ 2055390 h 2719635"/>
              <a:gd name="connsiteX4" fmla="*/ 4048125 w 5420477"/>
              <a:gd name="connsiteY4" fmla="*/ 2055390 h 2719635"/>
              <a:gd name="connsiteX5" fmla="*/ 4048125 w 5420477"/>
              <a:gd name="connsiteY5" fmla="*/ 1754600 h 2719635"/>
              <a:gd name="connsiteX6" fmla="*/ 3534280 w 5420477"/>
              <a:gd name="connsiteY6" fmla="*/ 1754600 h 2719635"/>
              <a:gd name="connsiteX7" fmla="*/ 3534280 w 5420477"/>
              <a:gd name="connsiteY7" fmla="*/ 1579150 h 2719635"/>
              <a:gd name="connsiteX8" fmla="*/ 2230860 w 5420477"/>
              <a:gd name="connsiteY8" fmla="*/ 1579150 h 2719635"/>
              <a:gd name="connsiteX9" fmla="*/ 2230860 w 5420477"/>
              <a:gd name="connsiteY9" fmla="*/ 1353550 h 2719635"/>
              <a:gd name="connsiteX10" fmla="*/ 2036597 w 5420477"/>
              <a:gd name="connsiteY10" fmla="*/ 1353550 h 2719635"/>
              <a:gd name="connsiteX11" fmla="*/ 2036597 w 5420477"/>
              <a:gd name="connsiteY11" fmla="*/ 1221953 h 2719635"/>
              <a:gd name="connsiteX12" fmla="*/ 1623012 w 5420477"/>
              <a:gd name="connsiteY12" fmla="*/ 1221953 h 2719635"/>
              <a:gd name="connsiteX13" fmla="*/ 1623012 w 5420477"/>
              <a:gd name="connsiteY13" fmla="*/ 1077830 h 2719635"/>
              <a:gd name="connsiteX14" fmla="*/ 1297153 w 5420477"/>
              <a:gd name="connsiteY14" fmla="*/ 1077830 h 2719635"/>
              <a:gd name="connsiteX15" fmla="*/ 1297153 w 5420477"/>
              <a:gd name="connsiteY15" fmla="*/ 946234 h 2719635"/>
              <a:gd name="connsiteX16" fmla="*/ 990095 w 5420477"/>
              <a:gd name="connsiteY16" fmla="*/ 946234 h 2719635"/>
              <a:gd name="connsiteX17" fmla="*/ 990095 w 5420477"/>
              <a:gd name="connsiteY17" fmla="*/ 758241 h 2719635"/>
              <a:gd name="connsiteX18" fmla="*/ 770773 w 5420477"/>
              <a:gd name="connsiteY18" fmla="*/ 758241 h 2719635"/>
              <a:gd name="connsiteX19" fmla="*/ 770773 w 5420477"/>
              <a:gd name="connsiteY19" fmla="*/ 532649 h 2719635"/>
              <a:gd name="connsiteX20" fmla="*/ 401053 w 5420477"/>
              <a:gd name="connsiteY20" fmla="*/ 532649 h 2719635"/>
              <a:gd name="connsiteX21" fmla="*/ 401053 w 5420477"/>
              <a:gd name="connsiteY21" fmla="*/ 394786 h 2719635"/>
              <a:gd name="connsiteX22" fmla="*/ 50131 w 5420477"/>
              <a:gd name="connsiteY22" fmla="*/ 394786 h 2719635"/>
              <a:gd name="connsiteX23" fmla="*/ 50131 w 5420477"/>
              <a:gd name="connsiteY23" fmla="*/ 256924 h 2719635"/>
              <a:gd name="connsiteX24" fmla="*/ 0 w 5420477"/>
              <a:gd name="connsiteY24" fmla="*/ 256924 h 2719635"/>
              <a:gd name="connsiteX25" fmla="*/ 0 w 5420477"/>
              <a:gd name="connsiteY25" fmla="*/ 0 h 2719635"/>
              <a:gd name="connsiteX26" fmla="*/ 526382 w 5420477"/>
              <a:gd name="connsiteY26" fmla="*/ 0 h 2719635"/>
              <a:gd name="connsiteX27" fmla="*/ 526382 w 5420477"/>
              <a:gd name="connsiteY27" fmla="*/ 31332 h 2719635"/>
              <a:gd name="connsiteX28" fmla="*/ 777039 w 5420477"/>
              <a:gd name="connsiteY28" fmla="*/ 31332 h 2719635"/>
              <a:gd name="connsiteX29" fmla="*/ 777039 w 5420477"/>
              <a:gd name="connsiteY29" fmla="*/ 244392 h 2719635"/>
              <a:gd name="connsiteX30" fmla="*/ 1127960 w 5420477"/>
              <a:gd name="connsiteY30" fmla="*/ 244392 h 2719635"/>
              <a:gd name="connsiteX31" fmla="*/ 1127960 w 5420477"/>
              <a:gd name="connsiteY31" fmla="*/ 438651 h 2719635"/>
              <a:gd name="connsiteX32" fmla="*/ 1597943 w 5420477"/>
              <a:gd name="connsiteY32" fmla="*/ 438651 h 2719635"/>
              <a:gd name="connsiteX33" fmla="*/ 1597943 w 5420477"/>
              <a:gd name="connsiteY33" fmla="*/ 576513 h 2719635"/>
              <a:gd name="connsiteX34" fmla="*/ 2036597 w 5420477"/>
              <a:gd name="connsiteY34" fmla="*/ 576513 h 2719635"/>
              <a:gd name="connsiteX35" fmla="*/ 2036597 w 5420477"/>
              <a:gd name="connsiteY35" fmla="*/ 676776 h 2719635"/>
              <a:gd name="connsiteX36" fmla="*/ 3903993 w 5420477"/>
              <a:gd name="connsiteY36" fmla="*/ 676776 h 2719635"/>
              <a:gd name="connsiteX37" fmla="*/ 3903993 w 5420477"/>
              <a:gd name="connsiteY37" fmla="*/ 864770 h 2719635"/>
              <a:gd name="connsiteX38" fmla="*/ 4330113 w 5420477"/>
              <a:gd name="connsiteY38" fmla="*/ 864770 h 2719635"/>
              <a:gd name="connsiteX39" fmla="*/ 4330113 w 5420477"/>
              <a:gd name="connsiteY39" fmla="*/ 1052760 h 2719635"/>
              <a:gd name="connsiteX40" fmla="*/ 5044488 w 5420477"/>
              <a:gd name="connsiteY40" fmla="*/ 1052760 h 2719635"/>
              <a:gd name="connsiteX41" fmla="*/ 5044488 w 5420477"/>
              <a:gd name="connsiteY41" fmla="*/ 1610477 h 2719635"/>
              <a:gd name="connsiteX42" fmla="*/ 5389140 w 5420477"/>
              <a:gd name="connsiteY42" fmla="*/ 1610477 h 2719635"/>
              <a:gd name="connsiteX43" fmla="*/ 5389140 w 5420477"/>
              <a:gd name="connsiteY43" fmla="*/ 1735807 h 27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20477" h="2719635">
                <a:moveTo>
                  <a:pt x="5420478" y="1735807"/>
                </a:moveTo>
                <a:lnTo>
                  <a:pt x="5420478" y="2719635"/>
                </a:lnTo>
                <a:lnTo>
                  <a:pt x="4862760" y="2719635"/>
                </a:lnTo>
                <a:lnTo>
                  <a:pt x="4862760" y="2055390"/>
                </a:lnTo>
                <a:lnTo>
                  <a:pt x="4048125" y="2055390"/>
                </a:lnTo>
                <a:lnTo>
                  <a:pt x="4048125" y="1754600"/>
                </a:lnTo>
                <a:lnTo>
                  <a:pt x="3534280" y="1754600"/>
                </a:lnTo>
                <a:lnTo>
                  <a:pt x="3534280" y="1579150"/>
                </a:lnTo>
                <a:lnTo>
                  <a:pt x="2230860" y="1579150"/>
                </a:lnTo>
                <a:lnTo>
                  <a:pt x="2230860" y="1353550"/>
                </a:lnTo>
                <a:lnTo>
                  <a:pt x="2036597" y="1353550"/>
                </a:lnTo>
                <a:lnTo>
                  <a:pt x="2036597" y="1221953"/>
                </a:lnTo>
                <a:lnTo>
                  <a:pt x="1623012" y="1221953"/>
                </a:lnTo>
                <a:lnTo>
                  <a:pt x="1623012" y="1077830"/>
                </a:lnTo>
                <a:lnTo>
                  <a:pt x="1297153" y="1077830"/>
                </a:lnTo>
                <a:lnTo>
                  <a:pt x="1297153" y="946234"/>
                </a:lnTo>
                <a:lnTo>
                  <a:pt x="990095" y="946234"/>
                </a:lnTo>
                <a:lnTo>
                  <a:pt x="990095" y="758241"/>
                </a:lnTo>
                <a:lnTo>
                  <a:pt x="770773" y="758241"/>
                </a:lnTo>
                <a:lnTo>
                  <a:pt x="770773" y="532649"/>
                </a:lnTo>
                <a:lnTo>
                  <a:pt x="401053" y="532649"/>
                </a:lnTo>
                <a:lnTo>
                  <a:pt x="401053" y="394786"/>
                </a:lnTo>
                <a:lnTo>
                  <a:pt x="50131" y="394786"/>
                </a:lnTo>
                <a:lnTo>
                  <a:pt x="50131" y="256924"/>
                </a:lnTo>
                <a:lnTo>
                  <a:pt x="0" y="256924"/>
                </a:lnTo>
                <a:lnTo>
                  <a:pt x="0" y="0"/>
                </a:lnTo>
                <a:lnTo>
                  <a:pt x="526382" y="0"/>
                </a:lnTo>
                <a:lnTo>
                  <a:pt x="526382" y="31332"/>
                </a:lnTo>
                <a:lnTo>
                  <a:pt x="777039" y="31332"/>
                </a:lnTo>
                <a:lnTo>
                  <a:pt x="777039" y="244392"/>
                </a:lnTo>
                <a:lnTo>
                  <a:pt x="1127960" y="244392"/>
                </a:lnTo>
                <a:lnTo>
                  <a:pt x="1127960" y="438651"/>
                </a:lnTo>
                <a:lnTo>
                  <a:pt x="1597943" y="438651"/>
                </a:lnTo>
                <a:lnTo>
                  <a:pt x="1597943" y="576513"/>
                </a:lnTo>
                <a:lnTo>
                  <a:pt x="2036597" y="576513"/>
                </a:lnTo>
                <a:lnTo>
                  <a:pt x="2036597" y="676776"/>
                </a:lnTo>
                <a:lnTo>
                  <a:pt x="3903993" y="676776"/>
                </a:lnTo>
                <a:lnTo>
                  <a:pt x="3903993" y="864770"/>
                </a:lnTo>
                <a:lnTo>
                  <a:pt x="4330113" y="864770"/>
                </a:lnTo>
                <a:lnTo>
                  <a:pt x="4330113" y="1052760"/>
                </a:lnTo>
                <a:lnTo>
                  <a:pt x="5044488" y="1052760"/>
                </a:lnTo>
                <a:lnTo>
                  <a:pt x="5044488" y="1610477"/>
                </a:lnTo>
                <a:lnTo>
                  <a:pt x="5389140" y="1610477"/>
                </a:lnTo>
                <a:lnTo>
                  <a:pt x="5389140" y="1735807"/>
                </a:lnTo>
                <a:close/>
              </a:path>
            </a:pathLst>
          </a:custGeom>
          <a:solidFill>
            <a:schemeClr val="accent1">
              <a:lumMod val="75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Graphic 85">
            <a:extLst>
              <a:ext uri="{FF2B5EF4-FFF2-40B4-BE49-F238E27FC236}">
                <a16:creationId xmlns:a16="http://schemas.microsoft.com/office/drawing/2014/main" id="{AAA5B8B9-9AA1-4419-B277-F71E59BC169B}"/>
              </a:ext>
            </a:extLst>
          </p:cNvPr>
          <p:cNvSpPr/>
          <p:nvPr/>
        </p:nvSpPr>
        <p:spPr>
          <a:xfrm>
            <a:off x="1221689" y="2446347"/>
            <a:ext cx="4267709" cy="2633140"/>
          </a:xfrm>
          <a:custGeom>
            <a:avLst/>
            <a:gdLst>
              <a:gd name="connsiteX0" fmla="*/ 5326485 w 5326484"/>
              <a:gd name="connsiteY0" fmla="*/ 3289887 h 3289887"/>
              <a:gd name="connsiteX1" fmla="*/ 3966658 w 5326484"/>
              <a:gd name="connsiteY1" fmla="*/ 3289887 h 3289887"/>
              <a:gd name="connsiteX2" fmla="*/ 3966658 w 5326484"/>
              <a:gd name="connsiteY2" fmla="*/ 3164558 h 3289887"/>
              <a:gd name="connsiteX3" fmla="*/ 3509210 w 5326484"/>
              <a:gd name="connsiteY3" fmla="*/ 3164558 h 3289887"/>
              <a:gd name="connsiteX4" fmla="*/ 3509210 w 5326484"/>
              <a:gd name="connsiteY4" fmla="*/ 3126953 h 3289887"/>
              <a:gd name="connsiteX5" fmla="*/ 3152023 w 5326484"/>
              <a:gd name="connsiteY5" fmla="*/ 3126953 h 3289887"/>
              <a:gd name="connsiteX6" fmla="*/ 3152023 w 5326484"/>
              <a:gd name="connsiteY6" fmla="*/ 2989098 h 3289887"/>
              <a:gd name="connsiteX7" fmla="*/ 2594305 w 5326484"/>
              <a:gd name="connsiteY7" fmla="*/ 2989098 h 3289887"/>
              <a:gd name="connsiteX8" fmla="*/ 2594305 w 5326484"/>
              <a:gd name="connsiteY8" fmla="*/ 2895095 h 3289887"/>
              <a:gd name="connsiteX9" fmla="*/ 2387518 w 5326484"/>
              <a:gd name="connsiteY9" fmla="*/ 2895095 h 3289887"/>
              <a:gd name="connsiteX10" fmla="*/ 2387518 w 5326484"/>
              <a:gd name="connsiteY10" fmla="*/ 2631910 h 3289887"/>
              <a:gd name="connsiteX11" fmla="*/ 1823533 w 5326484"/>
              <a:gd name="connsiteY11" fmla="*/ 2631910 h 3289887"/>
              <a:gd name="connsiteX12" fmla="*/ 1823533 w 5326484"/>
              <a:gd name="connsiteY12" fmla="*/ 2525382 h 3289887"/>
              <a:gd name="connsiteX13" fmla="*/ 1535278 w 5326484"/>
              <a:gd name="connsiteY13" fmla="*/ 2525382 h 3289887"/>
              <a:gd name="connsiteX14" fmla="*/ 1535278 w 5326484"/>
              <a:gd name="connsiteY14" fmla="*/ 2374983 h 3289887"/>
              <a:gd name="connsiteX15" fmla="*/ 1347283 w 5326484"/>
              <a:gd name="connsiteY15" fmla="*/ 2374983 h 3289887"/>
              <a:gd name="connsiteX16" fmla="*/ 1347283 w 5326484"/>
              <a:gd name="connsiteY16" fmla="*/ 2274722 h 3289887"/>
              <a:gd name="connsiteX17" fmla="*/ 1071563 w 5326484"/>
              <a:gd name="connsiteY17" fmla="*/ 2274722 h 3289887"/>
              <a:gd name="connsiteX18" fmla="*/ 1071563 w 5326484"/>
              <a:gd name="connsiteY18" fmla="*/ 2130590 h 3289887"/>
              <a:gd name="connsiteX19" fmla="*/ 1033967 w 5326484"/>
              <a:gd name="connsiteY19" fmla="*/ 2130590 h 3289887"/>
              <a:gd name="connsiteX20" fmla="*/ 1033967 w 5326484"/>
              <a:gd name="connsiteY20" fmla="*/ 1961398 h 3289887"/>
              <a:gd name="connsiteX21" fmla="*/ 914902 w 5326484"/>
              <a:gd name="connsiteY21" fmla="*/ 1961398 h 3289887"/>
              <a:gd name="connsiteX22" fmla="*/ 914902 w 5326484"/>
              <a:gd name="connsiteY22" fmla="*/ 1854870 h 3289887"/>
              <a:gd name="connsiteX23" fmla="*/ 670510 w 5326484"/>
              <a:gd name="connsiteY23" fmla="*/ 1854870 h 3289887"/>
              <a:gd name="connsiteX24" fmla="*/ 670510 w 5326484"/>
              <a:gd name="connsiteY24" fmla="*/ 1685677 h 3289887"/>
              <a:gd name="connsiteX25" fmla="*/ 495050 w 5326484"/>
              <a:gd name="connsiteY25" fmla="*/ 1685677 h 3289887"/>
              <a:gd name="connsiteX26" fmla="*/ 495050 w 5326484"/>
              <a:gd name="connsiteY26" fmla="*/ 1416215 h 3289887"/>
              <a:gd name="connsiteX27" fmla="*/ 463717 w 5326484"/>
              <a:gd name="connsiteY27" fmla="*/ 1416215 h 3289887"/>
              <a:gd name="connsiteX28" fmla="*/ 463717 w 5326484"/>
              <a:gd name="connsiteY28" fmla="*/ 1203160 h 3289887"/>
              <a:gd name="connsiteX29" fmla="*/ 401053 w 5326484"/>
              <a:gd name="connsiteY29" fmla="*/ 1203160 h 3289887"/>
              <a:gd name="connsiteX30" fmla="*/ 401053 w 5326484"/>
              <a:gd name="connsiteY30" fmla="*/ 1046493 h 3289887"/>
              <a:gd name="connsiteX31" fmla="*/ 363454 w 5326484"/>
              <a:gd name="connsiteY31" fmla="*/ 1046493 h 3289887"/>
              <a:gd name="connsiteX32" fmla="*/ 363454 w 5326484"/>
              <a:gd name="connsiteY32" fmla="*/ 676776 h 3289887"/>
              <a:gd name="connsiteX33" fmla="*/ 307056 w 5326484"/>
              <a:gd name="connsiteY33" fmla="*/ 676776 h 3289887"/>
              <a:gd name="connsiteX34" fmla="*/ 307056 w 5326484"/>
              <a:gd name="connsiteY34" fmla="*/ 488783 h 3289887"/>
              <a:gd name="connsiteX35" fmla="*/ 219326 w 5326484"/>
              <a:gd name="connsiteY35" fmla="*/ 488783 h 3289887"/>
              <a:gd name="connsiteX36" fmla="*/ 219326 w 5326484"/>
              <a:gd name="connsiteY36" fmla="*/ 363454 h 3289887"/>
              <a:gd name="connsiteX37" fmla="*/ 162928 w 5326484"/>
              <a:gd name="connsiteY37" fmla="*/ 363454 h 3289887"/>
              <a:gd name="connsiteX38" fmla="*/ 162928 w 5326484"/>
              <a:gd name="connsiteY38" fmla="*/ 269457 h 3289887"/>
              <a:gd name="connsiteX39" fmla="*/ 81464 w 5326484"/>
              <a:gd name="connsiteY39" fmla="*/ 269457 h 3289887"/>
              <a:gd name="connsiteX40" fmla="*/ 81464 w 5326484"/>
              <a:gd name="connsiteY40" fmla="*/ 150395 h 3289887"/>
              <a:gd name="connsiteX41" fmla="*/ 0 w 5326484"/>
              <a:gd name="connsiteY41" fmla="*/ 150395 h 3289887"/>
              <a:gd name="connsiteX42" fmla="*/ 0 w 5326484"/>
              <a:gd name="connsiteY42" fmla="*/ 0 h 3289887"/>
              <a:gd name="connsiteX43" fmla="*/ 144129 w 5326484"/>
              <a:gd name="connsiteY43" fmla="*/ 0 h 3289887"/>
              <a:gd name="connsiteX44" fmla="*/ 144129 w 5326484"/>
              <a:gd name="connsiteY44" fmla="*/ 131596 h 3289887"/>
              <a:gd name="connsiteX45" fmla="*/ 225592 w 5326484"/>
              <a:gd name="connsiteY45" fmla="*/ 131596 h 3289887"/>
              <a:gd name="connsiteX46" fmla="*/ 225592 w 5326484"/>
              <a:gd name="connsiteY46" fmla="*/ 187993 h 3289887"/>
              <a:gd name="connsiteX47" fmla="*/ 350921 w 5326484"/>
              <a:gd name="connsiteY47" fmla="*/ 187993 h 3289887"/>
              <a:gd name="connsiteX48" fmla="*/ 350921 w 5326484"/>
              <a:gd name="connsiteY48" fmla="*/ 350921 h 3289887"/>
              <a:gd name="connsiteX49" fmla="*/ 432385 w 5326484"/>
              <a:gd name="connsiteY49" fmla="*/ 350921 h 3289887"/>
              <a:gd name="connsiteX50" fmla="*/ 432385 w 5326484"/>
              <a:gd name="connsiteY50" fmla="*/ 614112 h 3289887"/>
              <a:gd name="connsiteX51" fmla="*/ 513849 w 5326484"/>
              <a:gd name="connsiteY51" fmla="*/ 614112 h 3289887"/>
              <a:gd name="connsiteX52" fmla="*/ 513849 w 5326484"/>
              <a:gd name="connsiteY52" fmla="*/ 933701 h 3289887"/>
              <a:gd name="connsiteX53" fmla="*/ 607846 w 5326484"/>
              <a:gd name="connsiteY53" fmla="*/ 933701 h 3289887"/>
              <a:gd name="connsiteX54" fmla="*/ 607846 w 5326484"/>
              <a:gd name="connsiteY54" fmla="*/ 1040235 h 3289887"/>
              <a:gd name="connsiteX55" fmla="*/ 751974 w 5326484"/>
              <a:gd name="connsiteY55" fmla="*/ 1040235 h 3289887"/>
              <a:gd name="connsiteX56" fmla="*/ 751974 w 5326484"/>
              <a:gd name="connsiteY56" fmla="*/ 1059028 h 3289887"/>
              <a:gd name="connsiteX57" fmla="*/ 946234 w 5326484"/>
              <a:gd name="connsiteY57" fmla="*/ 1059028 h 3289887"/>
              <a:gd name="connsiteX58" fmla="*/ 946234 w 5326484"/>
              <a:gd name="connsiteY58" fmla="*/ 1171823 h 3289887"/>
              <a:gd name="connsiteX59" fmla="*/ 1027700 w 5326484"/>
              <a:gd name="connsiteY59" fmla="*/ 1171823 h 3289887"/>
              <a:gd name="connsiteX60" fmla="*/ 1027700 w 5326484"/>
              <a:gd name="connsiteY60" fmla="*/ 1278360 h 3289887"/>
              <a:gd name="connsiteX61" fmla="*/ 1403680 w 5326484"/>
              <a:gd name="connsiteY61" fmla="*/ 1278360 h 3289887"/>
              <a:gd name="connsiteX62" fmla="*/ 1403680 w 5326484"/>
              <a:gd name="connsiteY62" fmla="*/ 1409948 h 3289887"/>
              <a:gd name="connsiteX63" fmla="*/ 1522743 w 5326484"/>
              <a:gd name="connsiteY63" fmla="*/ 1409948 h 3289887"/>
              <a:gd name="connsiteX64" fmla="*/ 1522743 w 5326484"/>
              <a:gd name="connsiteY64" fmla="*/ 1554080 h 3289887"/>
              <a:gd name="connsiteX65" fmla="*/ 1704470 w 5326484"/>
              <a:gd name="connsiteY65" fmla="*/ 1554080 h 3289887"/>
              <a:gd name="connsiteX66" fmla="*/ 1704470 w 5326484"/>
              <a:gd name="connsiteY66" fmla="*/ 1710738 h 3289887"/>
              <a:gd name="connsiteX67" fmla="*/ 1930070 w 5326484"/>
              <a:gd name="connsiteY67" fmla="*/ 1710738 h 3289887"/>
              <a:gd name="connsiteX68" fmla="*/ 1930070 w 5326484"/>
              <a:gd name="connsiteY68" fmla="*/ 1773403 h 3289887"/>
              <a:gd name="connsiteX69" fmla="*/ 2312318 w 5326484"/>
              <a:gd name="connsiteY69" fmla="*/ 1773403 h 3289887"/>
              <a:gd name="connsiteX70" fmla="*/ 2312318 w 5326484"/>
              <a:gd name="connsiteY70" fmla="*/ 1867405 h 3289887"/>
              <a:gd name="connsiteX71" fmla="*/ 2456450 w 5326484"/>
              <a:gd name="connsiteY71" fmla="*/ 1867405 h 3289887"/>
              <a:gd name="connsiteX72" fmla="*/ 2456450 w 5326484"/>
              <a:gd name="connsiteY72" fmla="*/ 2055390 h 3289887"/>
              <a:gd name="connsiteX73" fmla="*/ 3089358 w 5326484"/>
              <a:gd name="connsiteY73" fmla="*/ 2055390 h 3289887"/>
              <a:gd name="connsiteX74" fmla="*/ 3089358 w 5326484"/>
              <a:gd name="connsiteY74" fmla="*/ 2243385 h 3289887"/>
              <a:gd name="connsiteX75" fmla="*/ 3872665 w 5326484"/>
              <a:gd name="connsiteY75" fmla="*/ 2243385 h 3289887"/>
              <a:gd name="connsiteX76" fmla="*/ 3872665 w 5326484"/>
              <a:gd name="connsiteY76" fmla="*/ 2349922 h 3289887"/>
              <a:gd name="connsiteX77" fmla="*/ 5295148 w 5326484"/>
              <a:gd name="connsiteY77" fmla="*/ 2349922 h 3289887"/>
              <a:gd name="connsiteX78" fmla="*/ 5295148 w 5326484"/>
              <a:gd name="connsiteY78" fmla="*/ 3289887 h 328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26484" h="3289887">
                <a:moveTo>
                  <a:pt x="5326485" y="3289887"/>
                </a:moveTo>
                <a:lnTo>
                  <a:pt x="3966658" y="3289887"/>
                </a:lnTo>
                <a:lnTo>
                  <a:pt x="3966658" y="3164558"/>
                </a:lnTo>
                <a:lnTo>
                  <a:pt x="3509210" y="3164558"/>
                </a:lnTo>
                <a:lnTo>
                  <a:pt x="3509210" y="3126953"/>
                </a:lnTo>
                <a:lnTo>
                  <a:pt x="3152023" y="3126953"/>
                </a:lnTo>
                <a:lnTo>
                  <a:pt x="3152023" y="2989098"/>
                </a:lnTo>
                <a:lnTo>
                  <a:pt x="2594305" y="2989098"/>
                </a:lnTo>
                <a:lnTo>
                  <a:pt x="2594305" y="2895095"/>
                </a:lnTo>
                <a:lnTo>
                  <a:pt x="2387518" y="2895095"/>
                </a:lnTo>
                <a:lnTo>
                  <a:pt x="2387518" y="2631910"/>
                </a:lnTo>
                <a:lnTo>
                  <a:pt x="1823533" y="2631910"/>
                </a:lnTo>
                <a:lnTo>
                  <a:pt x="1823533" y="2525382"/>
                </a:lnTo>
                <a:lnTo>
                  <a:pt x="1535278" y="2525382"/>
                </a:lnTo>
                <a:lnTo>
                  <a:pt x="1535278" y="2374983"/>
                </a:lnTo>
                <a:lnTo>
                  <a:pt x="1347283" y="2374983"/>
                </a:lnTo>
                <a:lnTo>
                  <a:pt x="1347283" y="2274722"/>
                </a:lnTo>
                <a:lnTo>
                  <a:pt x="1071563" y="2274722"/>
                </a:lnTo>
                <a:lnTo>
                  <a:pt x="1071563" y="2130590"/>
                </a:lnTo>
                <a:lnTo>
                  <a:pt x="1033967" y="2130590"/>
                </a:lnTo>
                <a:lnTo>
                  <a:pt x="1033967" y="1961398"/>
                </a:lnTo>
                <a:lnTo>
                  <a:pt x="914902" y="1961398"/>
                </a:lnTo>
                <a:lnTo>
                  <a:pt x="914902" y="1854870"/>
                </a:lnTo>
                <a:lnTo>
                  <a:pt x="670510" y="1854870"/>
                </a:lnTo>
                <a:lnTo>
                  <a:pt x="670510" y="1685677"/>
                </a:lnTo>
                <a:lnTo>
                  <a:pt x="495050" y="1685677"/>
                </a:lnTo>
                <a:lnTo>
                  <a:pt x="495050" y="1416215"/>
                </a:lnTo>
                <a:lnTo>
                  <a:pt x="463717" y="1416215"/>
                </a:lnTo>
                <a:lnTo>
                  <a:pt x="463717" y="1203160"/>
                </a:lnTo>
                <a:lnTo>
                  <a:pt x="401053" y="1203160"/>
                </a:lnTo>
                <a:lnTo>
                  <a:pt x="401053" y="1046493"/>
                </a:lnTo>
                <a:lnTo>
                  <a:pt x="363454" y="1046493"/>
                </a:lnTo>
                <a:lnTo>
                  <a:pt x="363454" y="676776"/>
                </a:lnTo>
                <a:lnTo>
                  <a:pt x="307056" y="676776"/>
                </a:lnTo>
                <a:lnTo>
                  <a:pt x="307056" y="488783"/>
                </a:lnTo>
                <a:lnTo>
                  <a:pt x="219326" y="488783"/>
                </a:lnTo>
                <a:lnTo>
                  <a:pt x="219326" y="363454"/>
                </a:lnTo>
                <a:lnTo>
                  <a:pt x="162928" y="363454"/>
                </a:lnTo>
                <a:lnTo>
                  <a:pt x="162928" y="269457"/>
                </a:lnTo>
                <a:lnTo>
                  <a:pt x="81464" y="269457"/>
                </a:lnTo>
                <a:lnTo>
                  <a:pt x="81464" y="150395"/>
                </a:lnTo>
                <a:lnTo>
                  <a:pt x="0" y="150395"/>
                </a:lnTo>
                <a:lnTo>
                  <a:pt x="0" y="0"/>
                </a:lnTo>
                <a:lnTo>
                  <a:pt x="144129" y="0"/>
                </a:lnTo>
                <a:lnTo>
                  <a:pt x="144129" y="131596"/>
                </a:lnTo>
                <a:lnTo>
                  <a:pt x="225592" y="131596"/>
                </a:lnTo>
                <a:lnTo>
                  <a:pt x="225592" y="187993"/>
                </a:lnTo>
                <a:lnTo>
                  <a:pt x="350921" y="187993"/>
                </a:lnTo>
                <a:lnTo>
                  <a:pt x="350921" y="350921"/>
                </a:lnTo>
                <a:lnTo>
                  <a:pt x="432385" y="350921"/>
                </a:lnTo>
                <a:lnTo>
                  <a:pt x="432385" y="614112"/>
                </a:lnTo>
                <a:lnTo>
                  <a:pt x="513849" y="614112"/>
                </a:lnTo>
                <a:lnTo>
                  <a:pt x="513849" y="933701"/>
                </a:lnTo>
                <a:lnTo>
                  <a:pt x="607846" y="933701"/>
                </a:lnTo>
                <a:lnTo>
                  <a:pt x="607846" y="1040235"/>
                </a:lnTo>
                <a:lnTo>
                  <a:pt x="751974" y="1040235"/>
                </a:lnTo>
                <a:lnTo>
                  <a:pt x="751974" y="1059028"/>
                </a:lnTo>
                <a:lnTo>
                  <a:pt x="946234" y="1059028"/>
                </a:lnTo>
                <a:lnTo>
                  <a:pt x="946234" y="1171823"/>
                </a:lnTo>
                <a:lnTo>
                  <a:pt x="1027700" y="1171823"/>
                </a:lnTo>
                <a:lnTo>
                  <a:pt x="1027700" y="1278360"/>
                </a:lnTo>
                <a:lnTo>
                  <a:pt x="1403680" y="1278360"/>
                </a:lnTo>
                <a:lnTo>
                  <a:pt x="1403680" y="1409948"/>
                </a:lnTo>
                <a:lnTo>
                  <a:pt x="1522743" y="1409948"/>
                </a:lnTo>
                <a:lnTo>
                  <a:pt x="1522743" y="1554080"/>
                </a:lnTo>
                <a:lnTo>
                  <a:pt x="1704470" y="1554080"/>
                </a:lnTo>
                <a:lnTo>
                  <a:pt x="1704470" y="1710738"/>
                </a:lnTo>
                <a:lnTo>
                  <a:pt x="1930070" y="1710738"/>
                </a:lnTo>
                <a:lnTo>
                  <a:pt x="1930070" y="1773403"/>
                </a:lnTo>
                <a:lnTo>
                  <a:pt x="2312318" y="1773403"/>
                </a:lnTo>
                <a:lnTo>
                  <a:pt x="2312318" y="1867405"/>
                </a:lnTo>
                <a:lnTo>
                  <a:pt x="2456450" y="1867405"/>
                </a:lnTo>
                <a:lnTo>
                  <a:pt x="2456450" y="2055390"/>
                </a:lnTo>
                <a:lnTo>
                  <a:pt x="3089358" y="2055390"/>
                </a:lnTo>
                <a:lnTo>
                  <a:pt x="3089358" y="2243385"/>
                </a:lnTo>
                <a:lnTo>
                  <a:pt x="3872665" y="2243385"/>
                </a:lnTo>
                <a:lnTo>
                  <a:pt x="3872665" y="2349922"/>
                </a:lnTo>
                <a:lnTo>
                  <a:pt x="5295148" y="2349922"/>
                </a:lnTo>
                <a:lnTo>
                  <a:pt x="5295148" y="3289887"/>
                </a:lnTo>
                <a:close/>
              </a:path>
            </a:pathLst>
          </a:custGeom>
          <a:solidFill>
            <a:schemeClr val="accent1">
              <a:lumMod val="75000"/>
              <a:alpha val="20000"/>
            </a:schemeClr>
          </a:solidFill>
          <a:ln w="9525" cap="flat">
            <a:noFill/>
            <a:prstDash val="solid"/>
            <a:miter/>
          </a:ln>
        </p:spPr>
        <p:txBody>
          <a:bodyPr rtlCol="0" anchor="ctr"/>
          <a:lstStyle/>
          <a:p>
            <a:endParaRPr lang="en-GB"/>
          </a:p>
        </p:txBody>
      </p:sp>
      <p:sp>
        <p:nvSpPr>
          <p:cNvPr id="2" name="Title 1"/>
          <p:cNvSpPr>
            <a:spLocks noGrp="1"/>
          </p:cNvSpPr>
          <p:nvPr>
            <p:ph type="title"/>
          </p:nvPr>
        </p:nvSpPr>
        <p:spPr>
          <a:xfrm>
            <a:off x="304799" y="107693"/>
            <a:ext cx="11582401" cy="939801"/>
          </a:xfrm>
        </p:spPr>
        <p:txBody>
          <a:bodyPr/>
          <a:lstStyle/>
          <a:p>
            <a:r>
              <a:rPr lang="en-US" dirty="0"/>
              <a:t>LBA66: </a:t>
            </a:r>
            <a:r>
              <a:rPr lang="en-GB" dirty="0"/>
              <a:t>Efficacy and safety of nivolumab for patients with pre-treated type B3 </a:t>
            </a:r>
            <a:r>
              <a:rPr lang="en-GB" dirty="0" err="1"/>
              <a:t>thymoma</a:t>
            </a:r>
            <a:r>
              <a:rPr lang="en-GB" dirty="0"/>
              <a:t> and thymic carcinoma: results from the EORTC-ETOP NIVOTHYM phase II trial </a:t>
            </a:r>
            <a:r>
              <a:rPr lang="en-US" dirty="0"/>
              <a:t>– Girard N, et al</a:t>
            </a:r>
          </a:p>
        </p:txBody>
      </p:sp>
      <p:sp>
        <p:nvSpPr>
          <p:cNvPr id="3" name="Content Placeholder 2"/>
          <p:cNvSpPr>
            <a:spLocks noGrp="1"/>
          </p:cNvSpPr>
          <p:nvPr>
            <p:ph idx="1"/>
          </p:nvPr>
        </p:nvSpPr>
        <p:spPr>
          <a:xfrm>
            <a:off x="304800" y="1246909"/>
            <a:ext cx="11582400" cy="424005"/>
          </a:xfrm>
        </p:spPr>
        <p:txBody>
          <a:bodyPr/>
          <a:lstStyle/>
          <a:p>
            <a:r>
              <a:rPr lang="en-US" b="1" dirty="0"/>
              <a:t>Key results (cont.)</a:t>
            </a:r>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LBA66</a:t>
            </a:r>
          </a:p>
        </p:txBody>
      </p:sp>
      <p:sp>
        <p:nvSpPr>
          <p:cNvPr id="7" name="TextBox 6">
            <a:extLst>
              <a:ext uri="{FF2B5EF4-FFF2-40B4-BE49-F238E27FC236}">
                <a16:creationId xmlns:a16="http://schemas.microsoft.com/office/drawing/2014/main" id="{DF23D1A7-C137-44F5-8D0A-B7F36D3AE1C3}"/>
              </a:ext>
            </a:extLst>
          </p:cNvPr>
          <p:cNvSpPr txBox="1"/>
          <p:nvPr/>
        </p:nvSpPr>
        <p:spPr>
          <a:xfrm>
            <a:off x="2180235" y="1757979"/>
            <a:ext cx="2659702" cy="338554"/>
          </a:xfrm>
          <a:prstGeom prst="rect">
            <a:avLst/>
          </a:prstGeom>
          <a:noFill/>
        </p:spPr>
        <p:txBody>
          <a:bodyPr wrap="none" rtlCol="0">
            <a:spAutoFit/>
          </a:bodyPr>
          <a:lstStyle/>
          <a:p>
            <a:pPr algn="ctr"/>
            <a:r>
              <a:rPr lang="en-US" sz="1600" b="1" dirty="0">
                <a:solidFill>
                  <a:srgbClr val="363636"/>
                </a:solidFill>
              </a:rPr>
              <a:t>Progression-free survival</a:t>
            </a:r>
            <a:endParaRPr lang="en-GB" sz="1600" b="1" dirty="0">
              <a:solidFill>
                <a:srgbClr val="363636"/>
              </a:solidFill>
            </a:endParaRPr>
          </a:p>
        </p:txBody>
      </p:sp>
      <p:sp>
        <p:nvSpPr>
          <p:cNvPr id="8" name="TextBox 7">
            <a:extLst>
              <a:ext uri="{FF2B5EF4-FFF2-40B4-BE49-F238E27FC236}">
                <a16:creationId xmlns:a16="http://schemas.microsoft.com/office/drawing/2014/main" id="{2F003A41-1B65-47F2-BD41-CA3E0A4FE0DF}"/>
              </a:ext>
            </a:extLst>
          </p:cNvPr>
          <p:cNvSpPr txBox="1"/>
          <p:nvPr/>
        </p:nvSpPr>
        <p:spPr>
          <a:xfrm>
            <a:off x="8312702" y="1757979"/>
            <a:ext cx="1715534" cy="338554"/>
          </a:xfrm>
          <a:prstGeom prst="rect">
            <a:avLst/>
          </a:prstGeom>
          <a:noFill/>
        </p:spPr>
        <p:txBody>
          <a:bodyPr wrap="none" rtlCol="0">
            <a:spAutoFit/>
          </a:bodyPr>
          <a:lstStyle/>
          <a:p>
            <a:pPr algn="ctr"/>
            <a:r>
              <a:rPr lang="en-US" sz="1600" b="1" dirty="0">
                <a:solidFill>
                  <a:srgbClr val="363636"/>
                </a:solidFill>
              </a:rPr>
              <a:t>Overall survival</a:t>
            </a:r>
            <a:endParaRPr lang="en-GB" sz="1600" b="1" dirty="0">
              <a:solidFill>
                <a:srgbClr val="363636"/>
              </a:solidFill>
            </a:endParaRPr>
          </a:p>
        </p:txBody>
      </p:sp>
      <p:graphicFrame>
        <p:nvGraphicFramePr>
          <p:cNvPr id="10" name="Table 10">
            <a:extLst>
              <a:ext uri="{FF2B5EF4-FFF2-40B4-BE49-F238E27FC236}">
                <a16:creationId xmlns:a16="http://schemas.microsoft.com/office/drawing/2014/main" id="{5EEDD05A-9D7F-4B16-BEE8-D9715B19ADAC}"/>
              </a:ext>
            </a:extLst>
          </p:cNvPr>
          <p:cNvGraphicFramePr>
            <a:graphicFrameLocks noGrp="1"/>
          </p:cNvGraphicFramePr>
          <p:nvPr>
            <p:extLst>
              <p:ext uri="{D42A27DB-BD31-4B8C-83A1-F6EECF244321}">
                <p14:modId xmlns:p14="http://schemas.microsoft.com/office/powerpoint/2010/main" val="1765965338"/>
              </p:ext>
            </p:extLst>
          </p:nvPr>
        </p:nvGraphicFramePr>
        <p:xfrm>
          <a:off x="2451812" y="2183598"/>
          <a:ext cx="3561530" cy="741680"/>
        </p:xfrm>
        <a:graphic>
          <a:graphicData uri="http://schemas.openxmlformats.org/drawingml/2006/table">
            <a:tbl>
              <a:tblPr firstRow="1" bandRow="1">
                <a:tableStyleId>{5C22544A-7EE6-4342-B048-85BDC9FD1C3A}</a:tableStyleId>
              </a:tblPr>
              <a:tblGrid>
                <a:gridCol w="1675842">
                  <a:extLst>
                    <a:ext uri="{9D8B030D-6E8A-4147-A177-3AD203B41FA5}">
                      <a16:colId xmlns:a16="http://schemas.microsoft.com/office/drawing/2014/main" val="4147280886"/>
                    </a:ext>
                  </a:extLst>
                </a:gridCol>
                <a:gridCol w="1885688">
                  <a:extLst>
                    <a:ext uri="{9D8B030D-6E8A-4147-A177-3AD203B41FA5}">
                      <a16:colId xmlns:a16="http://schemas.microsoft.com/office/drawing/2014/main" val="3144899407"/>
                    </a:ext>
                  </a:extLst>
                </a:gridCol>
              </a:tblGrid>
              <a:tr h="370840">
                <a:tc>
                  <a:txBody>
                    <a:bodyPr/>
                    <a:lstStyle/>
                    <a:p>
                      <a:pPr algn="ctr"/>
                      <a:r>
                        <a:rPr lang="en-US" sz="1400" dirty="0">
                          <a:solidFill>
                            <a:schemeClr val="tx1"/>
                          </a:solidFill>
                        </a:rPr>
                        <a:t>Events/total</a:t>
                      </a:r>
                      <a:endParaRPr lang="en-GB"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mPFS, </a:t>
                      </a:r>
                      <a:r>
                        <a:rPr lang="en-US" sz="1400" dirty="0" err="1">
                          <a:solidFill>
                            <a:schemeClr val="tx1"/>
                          </a:solidFill>
                        </a:rPr>
                        <a:t>mo</a:t>
                      </a:r>
                      <a:r>
                        <a:rPr lang="en-US" sz="1400" dirty="0">
                          <a:solidFill>
                            <a:schemeClr val="tx1"/>
                          </a:solidFill>
                        </a:rPr>
                        <a:t> (95%CI)</a:t>
                      </a:r>
                      <a:endParaRPr lang="en-GB"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030988"/>
                  </a:ext>
                </a:extLst>
              </a:tr>
              <a:tr h="370840">
                <a:tc>
                  <a:txBody>
                    <a:bodyPr/>
                    <a:lstStyle/>
                    <a:p>
                      <a:pPr algn="ctr"/>
                      <a:r>
                        <a:rPr lang="en-US" sz="1400" dirty="0">
                          <a:solidFill>
                            <a:schemeClr val="tx1"/>
                          </a:solidFill>
                        </a:rPr>
                        <a:t>34/49</a:t>
                      </a:r>
                      <a:endParaRPr lang="en-GB"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6.0 (3.1, 10.4)</a:t>
                      </a:r>
                      <a:endParaRPr lang="en-GB"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863594"/>
                  </a:ext>
                </a:extLst>
              </a:tr>
            </a:tbl>
          </a:graphicData>
        </a:graphic>
      </p:graphicFrame>
      <p:sp>
        <p:nvSpPr>
          <p:cNvPr id="9" name="Freeform 21">
            <a:extLst>
              <a:ext uri="{FF2B5EF4-FFF2-40B4-BE49-F238E27FC236}">
                <a16:creationId xmlns:a16="http://schemas.microsoft.com/office/drawing/2014/main" id="{4BD050BB-DA5A-4E7F-A1FE-AEDBFA6A8B9A}"/>
              </a:ext>
            </a:extLst>
          </p:cNvPr>
          <p:cNvSpPr>
            <a:spLocks/>
          </p:cNvSpPr>
          <p:nvPr/>
        </p:nvSpPr>
        <p:spPr bwMode="auto">
          <a:xfrm>
            <a:off x="1139095" y="2446197"/>
            <a:ext cx="4307112" cy="29095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90880C47-90A9-4F7F-9B41-C941722EDF0B}"/>
              </a:ext>
            </a:extLst>
          </p:cNvPr>
          <p:cNvGrpSpPr/>
          <p:nvPr/>
        </p:nvGrpSpPr>
        <p:grpSpPr>
          <a:xfrm>
            <a:off x="388035" y="2270591"/>
            <a:ext cx="751060" cy="3204000"/>
            <a:chOff x="1233295" y="1265887"/>
            <a:chExt cx="751060" cy="2858279"/>
          </a:xfrm>
        </p:grpSpPr>
        <p:sp>
          <p:nvSpPr>
            <p:cNvPr id="11" name="TextBox 10">
              <a:extLst>
                <a:ext uri="{FF2B5EF4-FFF2-40B4-BE49-F238E27FC236}">
                  <a16:creationId xmlns:a16="http://schemas.microsoft.com/office/drawing/2014/main" id="{BED66100-9711-4137-A9A0-84EE12E56614}"/>
                </a:ext>
              </a:extLst>
            </p:cNvPr>
            <p:cNvSpPr txBox="1"/>
            <p:nvPr/>
          </p:nvSpPr>
          <p:spPr>
            <a:xfrm rot="16200000">
              <a:off x="1033107" y="2569414"/>
              <a:ext cx="708153"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PFS, %</a:t>
              </a:r>
            </a:p>
          </p:txBody>
        </p:sp>
        <p:sp>
          <p:nvSpPr>
            <p:cNvPr id="12" name="TextBox 11">
              <a:extLst>
                <a:ext uri="{FF2B5EF4-FFF2-40B4-BE49-F238E27FC236}">
                  <a16:creationId xmlns:a16="http://schemas.microsoft.com/office/drawing/2014/main" id="{9FF4B74D-0BA9-4EC1-91A5-8FF8426DC424}"/>
                </a:ext>
              </a:extLst>
            </p:cNvPr>
            <p:cNvSpPr txBox="1"/>
            <p:nvPr/>
          </p:nvSpPr>
          <p:spPr>
            <a:xfrm>
              <a:off x="1431940" y="1265887"/>
              <a:ext cx="482825"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13" name="Line 6">
              <a:extLst>
                <a:ext uri="{FF2B5EF4-FFF2-40B4-BE49-F238E27FC236}">
                  <a16:creationId xmlns:a16="http://schemas.microsoft.com/office/drawing/2014/main" id="{3325339C-55FB-4D17-ACF3-B696E66FE408}"/>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7">
              <a:extLst>
                <a:ext uri="{FF2B5EF4-FFF2-40B4-BE49-F238E27FC236}">
                  <a16:creationId xmlns:a16="http://schemas.microsoft.com/office/drawing/2014/main" id="{3A0EBC99-CA94-4772-AD64-16B6A1C699E6}"/>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8">
              <a:extLst>
                <a:ext uri="{FF2B5EF4-FFF2-40B4-BE49-F238E27FC236}">
                  <a16:creationId xmlns:a16="http://schemas.microsoft.com/office/drawing/2014/main" id="{4891615A-8F54-475B-91AB-8B4F05956330}"/>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9">
              <a:extLst>
                <a:ext uri="{FF2B5EF4-FFF2-40B4-BE49-F238E27FC236}">
                  <a16:creationId xmlns:a16="http://schemas.microsoft.com/office/drawing/2014/main" id="{11934C20-6A49-489A-8BFB-E7CFC9E6D2B2}"/>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0">
              <a:extLst>
                <a:ext uri="{FF2B5EF4-FFF2-40B4-BE49-F238E27FC236}">
                  <a16:creationId xmlns:a16="http://schemas.microsoft.com/office/drawing/2014/main" id="{F3349B35-E8FC-4247-B6E9-E29189E27C74}"/>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11">
              <a:extLst>
                <a:ext uri="{FF2B5EF4-FFF2-40B4-BE49-F238E27FC236}">
                  <a16:creationId xmlns:a16="http://schemas.microsoft.com/office/drawing/2014/main" id="{0DE87D92-B913-4620-8156-A669B8F0F6C1}"/>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TextBox 18">
              <a:extLst>
                <a:ext uri="{FF2B5EF4-FFF2-40B4-BE49-F238E27FC236}">
                  <a16:creationId xmlns:a16="http://schemas.microsoft.com/office/drawing/2014/main" id="{EA2C2E6B-766A-446B-9153-261AC1A2D598}"/>
                </a:ext>
              </a:extLst>
            </p:cNvPr>
            <p:cNvSpPr txBox="1"/>
            <p:nvPr/>
          </p:nvSpPr>
          <p:spPr>
            <a:xfrm>
              <a:off x="1531332" y="1790026"/>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20" name="TextBox 19">
              <a:extLst>
                <a:ext uri="{FF2B5EF4-FFF2-40B4-BE49-F238E27FC236}">
                  <a16:creationId xmlns:a16="http://schemas.microsoft.com/office/drawing/2014/main" id="{8049DC5A-205E-459B-9778-4DAAD991291B}"/>
                </a:ext>
              </a:extLst>
            </p:cNvPr>
            <p:cNvSpPr txBox="1"/>
            <p:nvPr/>
          </p:nvSpPr>
          <p:spPr>
            <a:xfrm>
              <a:off x="1531332" y="2288557"/>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21" name="TextBox 20">
              <a:extLst>
                <a:ext uri="{FF2B5EF4-FFF2-40B4-BE49-F238E27FC236}">
                  <a16:creationId xmlns:a16="http://schemas.microsoft.com/office/drawing/2014/main" id="{D2F2D0AA-3A53-47C2-AA13-D32EAC888AFA}"/>
                </a:ext>
              </a:extLst>
            </p:cNvPr>
            <p:cNvSpPr txBox="1"/>
            <p:nvPr/>
          </p:nvSpPr>
          <p:spPr>
            <a:xfrm>
              <a:off x="1531332" y="2803210"/>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22" name="TextBox 21">
              <a:extLst>
                <a:ext uri="{FF2B5EF4-FFF2-40B4-BE49-F238E27FC236}">
                  <a16:creationId xmlns:a16="http://schemas.microsoft.com/office/drawing/2014/main" id="{FFCFB87B-2FC6-4895-A454-118DBC9BE2B0}"/>
                </a:ext>
              </a:extLst>
            </p:cNvPr>
            <p:cNvSpPr txBox="1"/>
            <p:nvPr/>
          </p:nvSpPr>
          <p:spPr>
            <a:xfrm>
              <a:off x="1531332" y="3307113"/>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B85C6791-867C-400B-8BA9-E329BC628478}"/>
                </a:ext>
              </a:extLst>
            </p:cNvPr>
            <p:cNvSpPr txBox="1"/>
            <p:nvPr/>
          </p:nvSpPr>
          <p:spPr>
            <a:xfrm>
              <a:off x="1630726" y="3816389"/>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sp>
        <p:nvSpPr>
          <p:cNvPr id="25" name="TextBox 24">
            <a:extLst>
              <a:ext uri="{FF2B5EF4-FFF2-40B4-BE49-F238E27FC236}">
                <a16:creationId xmlns:a16="http://schemas.microsoft.com/office/drawing/2014/main" id="{05FE1F3A-4270-40BB-B33F-5D4B6A2D6132}"/>
              </a:ext>
            </a:extLst>
          </p:cNvPr>
          <p:cNvSpPr txBox="1"/>
          <p:nvPr/>
        </p:nvSpPr>
        <p:spPr>
          <a:xfrm>
            <a:off x="2668163" y="5625247"/>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grpSp>
        <p:nvGrpSpPr>
          <p:cNvPr id="53" name="Group 52">
            <a:extLst>
              <a:ext uri="{FF2B5EF4-FFF2-40B4-BE49-F238E27FC236}">
                <a16:creationId xmlns:a16="http://schemas.microsoft.com/office/drawing/2014/main" id="{4865C9E0-8EF4-437A-8EB1-408F43D049CF}"/>
              </a:ext>
            </a:extLst>
          </p:cNvPr>
          <p:cNvGrpSpPr/>
          <p:nvPr/>
        </p:nvGrpSpPr>
        <p:grpSpPr>
          <a:xfrm>
            <a:off x="1090563" y="5357445"/>
            <a:ext cx="4476447" cy="360147"/>
            <a:chOff x="1517558" y="4939133"/>
            <a:chExt cx="4742613" cy="360147"/>
          </a:xfrm>
        </p:grpSpPr>
        <p:sp>
          <p:nvSpPr>
            <p:cNvPr id="26" name="Line 21">
              <a:extLst>
                <a:ext uri="{FF2B5EF4-FFF2-40B4-BE49-F238E27FC236}">
                  <a16:creationId xmlns:a16="http://schemas.microsoft.com/office/drawing/2014/main" id="{2FC85777-D271-480F-969A-D24711ED6A57}"/>
                </a:ext>
              </a:extLst>
            </p:cNvPr>
            <p:cNvSpPr>
              <a:spLocks noChangeShapeType="1"/>
            </p:cNvSpPr>
            <p:nvPr/>
          </p:nvSpPr>
          <p:spPr bwMode="auto">
            <a:xfrm>
              <a:off x="611947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955A5CF-A70B-4009-B70F-5C71F425939D}"/>
                </a:ext>
              </a:extLst>
            </p:cNvPr>
            <p:cNvSpPr txBox="1"/>
            <p:nvPr/>
          </p:nvSpPr>
          <p:spPr>
            <a:xfrm>
              <a:off x="5972554"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24</a:t>
              </a:r>
            </a:p>
          </p:txBody>
        </p:sp>
        <p:sp>
          <p:nvSpPr>
            <p:cNvPr id="28" name="Line 21">
              <a:extLst>
                <a:ext uri="{FF2B5EF4-FFF2-40B4-BE49-F238E27FC236}">
                  <a16:creationId xmlns:a16="http://schemas.microsoft.com/office/drawing/2014/main" id="{9C7FAE4D-E2E4-4821-BF77-B2E4EFA04CC6}"/>
                </a:ext>
              </a:extLst>
            </p:cNvPr>
            <p:cNvSpPr>
              <a:spLocks noChangeShapeType="1"/>
            </p:cNvSpPr>
            <p:nvPr/>
          </p:nvSpPr>
          <p:spPr bwMode="auto">
            <a:xfrm>
              <a:off x="574383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E75CAA5-FE33-44F0-AB82-099EC4CF8CE1}"/>
                </a:ext>
              </a:extLst>
            </p:cNvPr>
            <p:cNvSpPr txBox="1"/>
            <p:nvPr/>
          </p:nvSpPr>
          <p:spPr>
            <a:xfrm>
              <a:off x="5596917"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22</a:t>
              </a:r>
            </a:p>
          </p:txBody>
        </p:sp>
        <p:sp>
          <p:nvSpPr>
            <p:cNvPr id="30" name="Line 21">
              <a:extLst>
                <a:ext uri="{FF2B5EF4-FFF2-40B4-BE49-F238E27FC236}">
                  <a16:creationId xmlns:a16="http://schemas.microsoft.com/office/drawing/2014/main" id="{582BA914-65D7-46FF-985B-E4AA9B704611}"/>
                </a:ext>
              </a:extLst>
            </p:cNvPr>
            <p:cNvSpPr>
              <a:spLocks noChangeShapeType="1"/>
            </p:cNvSpPr>
            <p:nvPr/>
          </p:nvSpPr>
          <p:spPr bwMode="auto">
            <a:xfrm>
              <a:off x="536820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2F76654-54F2-459C-9D75-BB0E76964B94}"/>
                </a:ext>
              </a:extLst>
            </p:cNvPr>
            <p:cNvSpPr txBox="1"/>
            <p:nvPr/>
          </p:nvSpPr>
          <p:spPr>
            <a:xfrm>
              <a:off x="5221280"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id="{09CFC6EE-5196-4C7D-93C8-EA228E23ECD2}"/>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641DC78-154D-49C6-BC23-8191F8FC5F62}"/>
                </a:ext>
              </a:extLst>
            </p:cNvPr>
            <p:cNvSpPr txBox="1"/>
            <p:nvPr/>
          </p:nvSpPr>
          <p:spPr>
            <a:xfrm>
              <a:off x="4845644"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id="{3398D367-CF41-49CB-BCB1-01E22990E8DE}"/>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EC03FE5-9A81-408C-B514-F9F6EA06763E}"/>
                </a:ext>
              </a:extLst>
            </p:cNvPr>
            <p:cNvSpPr txBox="1"/>
            <p:nvPr/>
          </p:nvSpPr>
          <p:spPr>
            <a:xfrm>
              <a:off x="4470006"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16</a:t>
              </a:r>
            </a:p>
          </p:txBody>
        </p:sp>
        <p:sp>
          <p:nvSpPr>
            <p:cNvPr id="36" name="Line 21">
              <a:extLst>
                <a:ext uri="{FF2B5EF4-FFF2-40B4-BE49-F238E27FC236}">
                  <a16:creationId xmlns:a16="http://schemas.microsoft.com/office/drawing/2014/main" id="{7DE3EA35-836F-41DA-B637-8C45D9B88F45}"/>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46AAA01-B7C6-483E-8D06-B51E7654D706}"/>
                </a:ext>
              </a:extLst>
            </p:cNvPr>
            <p:cNvSpPr txBox="1"/>
            <p:nvPr/>
          </p:nvSpPr>
          <p:spPr>
            <a:xfrm>
              <a:off x="4094369"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14</a:t>
              </a:r>
            </a:p>
          </p:txBody>
        </p:sp>
        <p:sp>
          <p:nvSpPr>
            <p:cNvPr id="38" name="Line 21">
              <a:extLst>
                <a:ext uri="{FF2B5EF4-FFF2-40B4-BE49-F238E27FC236}">
                  <a16:creationId xmlns:a16="http://schemas.microsoft.com/office/drawing/2014/main" id="{7CD5D583-31F5-4343-A6DF-1951A1BA8747}"/>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14B0686-E96D-4BAF-942A-4B9E05CBF990}"/>
                </a:ext>
              </a:extLst>
            </p:cNvPr>
            <p:cNvSpPr txBox="1"/>
            <p:nvPr/>
          </p:nvSpPr>
          <p:spPr>
            <a:xfrm>
              <a:off x="3718732"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40" name="Line 21">
              <a:extLst>
                <a:ext uri="{FF2B5EF4-FFF2-40B4-BE49-F238E27FC236}">
                  <a16:creationId xmlns:a16="http://schemas.microsoft.com/office/drawing/2014/main" id="{5C641C77-3BD3-486E-AECC-F74BFE49CA57}"/>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17B01F5-F6ED-4DE8-9E8B-930D3542F0F3}"/>
                </a:ext>
              </a:extLst>
            </p:cNvPr>
            <p:cNvSpPr txBox="1"/>
            <p:nvPr/>
          </p:nvSpPr>
          <p:spPr>
            <a:xfrm>
              <a:off x="3343095" y="5011133"/>
              <a:ext cx="287617"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42" name="Line 21">
              <a:extLst>
                <a:ext uri="{FF2B5EF4-FFF2-40B4-BE49-F238E27FC236}">
                  <a16:creationId xmlns:a16="http://schemas.microsoft.com/office/drawing/2014/main" id="{39752FF7-667A-4D3B-BDB8-C7BE09416C1D}"/>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F55BA8D8-8D9D-47B9-AA5F-0B3A65B04870}"/>
                </a:ext>
              </a:extLst>
            </p:cNvPr>
            <p:cNvSpPr txBox="1"/>
            <p:nvPr/>
          </p:nvSpPr>
          <p:spPr>
            <a:xfrm>
              <a:off x="3020106" y="5011133"/>
              <a:ext cx="18232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8</a:t>
              </a:r>
            </a:p>
          </p:txBody>
        </p:sp>
        <p:sp>
          <p:nvSpPr>
            <p:cNvPr id="44" name="Line 21">
              <a:extLst>
                <a:ext uri="{FF2B5EF4-FFF2-40B4-BE49-F238E27FC236}">
                  <a16:creationId xmlns:a16="http://schemas.microsoft.com/office/drawing/2014/main" id="{D3148C3C-113E-453E-BF8D-A0E0C01BF85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F71ECF6-EC19-4A16-AFA6-E19E6F842C0B}"/>
                </a:ext>
              </a:extLst>
            </p:cNvPr>
            <p:cNvSpPr txBox="1"/>
            <p:nvPr/>
          </p:nvSpPr>
          <p:spPr>
            <a:xfrm>
              <a:off x="2644469" y="5011133"/>
              <a:ext cx="18232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46" name="Line 21">
              <a:extLst>
                <a:ext uri="{FF2B5EF4-FFF2-40B4-BE49-F238E27FC236}">
                  <a16:creationId xmlns:a16="http://schemas.microsoft.com/office/drawing/2014/main" id="{6D6AE5D3-289C-4E2F-9131-8C40844C8BE0}"/>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D968211-5971-4DF1-9340-1E4B05D6B172}"/>
                </a:ext>
              </a:extLst>
            </p:cNvPr>
            <p:cNvSpPr txBox="1"/>
            <p:nvPr/>
          </p:nvSpPr>
          <p:spPr>
            <a:xfrm>
              <a:off x="2268832" y="5011133"/>
              <a:ext cx="18232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4</a:t>
              </a:r>
            </a:p>
          </p:txBody>
        </p:sp>
        <p:sp>
          <p:nvSpPr>
            <p:cNvPr id="48" name="Line 21">
              <a:extLst>
                <a:ext uri="{FF2B5EF4-FFF2-40B4-BE49-F238E27FC236}">
                  <a16:creationId xmlns:a16="http://schemas.microsoft.com/office/drawing/2014/main" id="{6A7EC8E6-F865-4D38-A71C-F21BF5093D14}"/>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49C7605F-85DF-4AF9-A290-D338D855D839}"/>
                </a:ext>
              </a:extLst>
            </p:cNvPr>
            <p:cNvSpPr txBox="1"/>
            <p:nvPr/>
          </p:nvSpPr>
          <p:spPr>
            <a:xfrm>
              <a:off x="1893194" y="5011133"/>
              <a:ext cx="18232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a:t>
              </a:r>
            </a:p>
          </p:txBody>
        </p:sp>
        <p:sp>
          <p:nvSpPr>
            <p:cNvPr id="50" name="Line 21">
              <a:extLst>
                <a:ext uri="{FF2B5EF4-FFF2-40B4-BE49-F238E27FC236}">
                  <a16:creationId xmlns:a16="http://schemas.microsoft.com/office/drawing/2014/main" id="{DD71BB13-9D12-41D5-B59E-E45A0D89B96C}"/>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DA7D14B-2E8B-4CCA-AC2E-31538A32F780}"/>
                </a:ext>
              </a:extLst>
            </p:cNvPr>
            <p:cNvSpPr txBox="1"/>
            <p:nvPr/>
          </p:nvSpPr>
          <p:spPr>
            <a:xfrm>
              <a:off x="1517558" y="5011133"/>
              <a:ext cx="182322"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grpSp>
        <p:nvGrpSpPr>
          <p:cNvPr id="215" name="Group 214">
            <a:extLst>
              <a:ext uri="{FF2B5EF4-FFF2-40B4-BE49-F238E27FC236}">
                <a16:creationId xmlns:a16="http://schemas.microsoft.com/office/drawing/2014/main" id="{73F400E2-A604-4C5C-B4FB-007A1DE90887}"/>
              </a:ext>
            </a:extLst>
          </p:cNvPr>
          <p:cNvGrpSpPr/>
          <p:nvPr/>
        </p:nvGrpSpPr>
        <p:grpSpPr>
          <a:xfrm>
            <a:off x="-48315" y="5896271"/>
            <a:ext cx="5565632" cy="307777"/>
            <a:chOff x="-48315" y="5759160"/>
            <a:chExt cx="5565632" cy="307777"/>
          </a:xfrm>
        </p:grpSpPr>
        <p:sp>
          <p:nvSpPr>
            <p:cNvPr id="52" name="TextBox 51">
              <a:extLst>
                <a:ext uri="{FF2B5EF4-FFF2-40B4-BE49-F238E27FC236}">
                  <a16:creationId xmlns:a16="http://schemas.microsoft.com/office/drawing/2014/main" id="{BA1944E3-E6CD-4506-96F4-7D5332460961}"/>
                </a:ext>
              </a:extLst>
            </p:cNvPr>
            <p:cNvSpPr txBox="1"/>
            <p:nvPr/>
          </p:nvSpPr>
          <p:spPr>
            <a:xfrm>
              <a:off x="-48315" y="5759160"/>
              <a:ext cx="990977" cy="307777"/>
            </a:xfrm>
            <a:prstGeom prst="rect">
              <a:avLst/>
            </a:prstGeom>
            <a:noFill/>
          </p:spPr>
          <p:txBody>
            <a:bodyPr wrap="none" rtlCol="0">
              <a:spAutoFit/>
            </a:bodyPr>
            <a:lstStyle/>
            <a:p>
              <a:pPr algn="r"/>
              <a:r>
                <a:rPr lang="en-US" sz="1400" dirty="0">
                  <a:solidFill>
                    <a:schemeClr val="tx1"/>
                  </a:solidFill>
                </a:rPr>
                <a:t>No. at risk</a:t>
              </a:r>
              <a:endParaRPr lang="en-GB" sz="1400" dirty="0">
                <a:solidFill>
                  <a:schemeClr val="tx1"/>
                </a:solidFill>
              </a:endParaRPr>
            </a:p>
          </p:txBody>
        </p:sp>
        <p:grpSp>
          <p:nvGrpSpPr>
            <p:cNvPr id="81" name="Group 80">
              <a:extLst>
                <a:ext uri="{FF2B5EF4-FFF2-40B4-BE49-F238E27FC236}">
                  <a16:creationId xmlns:a16="http://schemas.microsoft.com/office/drawing/2014/main" id="{1576085B-9CB6-4D3E-99DD-20BE21F9FA54}"/>
                </a:ext>
              </a:extLst>
            </p:cNvPr>
            <p:cNvGrpSpPr/>
            <p:nvPr/>
          </p:nvGrpSpPr>
          <p:grpSpPr>
            <a:xfrm>
              <a:off x="1040871" y="5768975"/>
              <a:ext cx="4476446" cy="288147"/>
              <a:chOff x="1172756" y="6062041"/>
              <a:chExt cx="4476446" cy="288147"/>
            </a:xfrm>
          </p:grpSpPr>
          <p:sp>
            <p:nvSpPr>
              <p:cNvPr id="56" name="TextBox 55">
                <a:extLst>
                  <a:ext uri="{FF2B5EF4-FFF2-40B4-BE49-F238E27FC236}">
                    <a16:creationId xmlns:a16="http://schemas.microsoft.com/office/drawing/2014/main" id="{7D80CC46-32E5-404A-9A45-FA4095C9260A}"/>
                  </a:ext>
                </a:extLst>
              </p:cNvPr>
              <p:cNvSpPr txBox="1"/>
              <p:nvPr/>
            </p:nvSpPr>
            <p:spPr>
              <a:xfrm>
                <a:off x="5477113"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a:t>
                </a:r>
              </a:p>
            </p:txBody>
          </p:sp>
          <p:sp>
            <p:nvSpPr>
              <p:cNvPr id="58" name="TextBox 57">
                <a:extLst>
                  <a:ext uri="{FF2B5EF4-FFF2-40B4-BE49-F238E27FC236}">
                    <a16:creationId xmlns:a16="http://schemas.microsoft.com/office/drawing/2014/main" id="{36138340-5440-4F9F-B0EE-0B7A71F331C7}"/>
                  </a:ext>
                </a:extLst>
              </p:cNvPr>
              <p:cNvSpPr txBox="1"/>
              <p:nvPr/>
            </p:nvSpPr>
            <p:spPr>
              <a:xfrm>
                <a:off x="5122557"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a:t>
                </a:r>
              </a:p>
            </p:txBody>
          </p:sp>
          <p:sp>
            <p:nvSpPr>
              <p:cNvPr id="60" name="TextBox 59">
                <a:extLst>
                  <a:ext uri="{FF2B5EF4-FFF2-40B4-BE49-F238E27FC236}">
                    <a16:creationId xmlns:a16="http://schemas.microsoft.com/office/drawing/2014/main" id="{EF5C8F6E-0569-4290-801D-0ABDEB3BAA4E}"/>
                  </a:ext>
                </a:extLst>
              </p:cNvPr>
              <p:cNvSpPr txBox="1"/>
              <p:nvPr/>
            </p:nvSpPr>
            <p:spPr>
              <a:xfrm>
                <a:off x="4768002"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62" name="TextBox 61">
                <a:extLst>
                  <a:ext uri="{FF2B5EF4-FFF2-40B4-BE49-F238E27FC236}">
                    <a16:creationId xmlns:a16="http://schemas.microsoft.com/office/drawing/2014/main" id="{4CF24A69-2A88-44A6-A3D1-91DDFDE62E54}"/>
                  </a:ext>
                </a:extLst>
              </p:cNvPr>
              <p:cNvSpPr txBox="1"/>
              <p:nvPr/>
            </p:nvSpPr>
            <p:spPr>
              <a:xfrm>
                <a:off x="4413447"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64" name="TextBox 63">
                <a:extLst>
                  <a:ext uri="{FF2B5EF4-FFF2-40B4-BE49-F238E27FC236}">
                    <a16:creationId xmlns:a16="http://schemas.microsoft.com/office/drawing/2014/main" id="{2EAD4469-B486-4AAB-9C6F-072B814F4696}"/>
                  </a:ext>
                </a:extLst>
              </p:cNvPr>
              <p:cNvSpPr txBox="1"/>
              <p:nvPr/>
            </p:nvSpPr>
            <p:spPr>
              <a:xfrm>
                <a:off x="4058891"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6</a:t>
                </a:r>
              </a:p>
            </p:txBody>
          </p:sp>
          <p:sp>
            <p:nvSpPr>
              <p:cNvPr id="66" name="TextBox 65">
                <a:extLst>
                  <a:ext uri="{FF2B5EF4-FFF2-40B4-BE49-F238E27FC236}">
                    <a16:creationId xmlns:a16="http://schemas.microsoft.com/office/drawing/2014/main" id="{64F55D68-1697-47A4-A295-7DD35EBA1F8C}"/>
                  </a:ext>
                </a:extLst>
              </p:cNvPr>
              <p:cNvSpPr txBox="1"/>
              <p:nvPr/>
            </p:nvSpPr>
            <p:spPr>
              <a:xfrm>
                <a:off x="3704336"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7</a:t>
                </a:r>
              </a:p>
            </p:txBody>
          </p:sp>
          <p:sp>
            <p:nvSpPr>
              <p:cNvPr id="68" name="TextBox 67">
                <a:extLst>
                  <a:ext uri="{FF2B5EF4-FFF2-40B4-BE49-F238E27FC236}">
                    <a16:creationId xmlns:a16="http://schemas.microsoft.com/office/drawing/2014/main" id="{363038D8-CC45-4D1E-A0AA-6CC356661220}"/>
                  </a:ext>
                </a:extLst>
              </p:cNvPr>
              <p:cNvSpPr txBox="1"/>
              <p:nvPr/>
            </p:nvSpPr>
            <p:spPr>
              <a:xfrm>
                <a:off x="3349780" y="6062041"/>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9</a:t>
                </a:r>
              </a:p>
            </p:txBody>
          </p:sp>
          <p:sp>
            <p:nvSpPr>
              <p:cNvPr id="70" name="TextBox 69">
                <a:extLst>
                  <a:ext uri="{FF2B5EF4-FFF2-40B4-BE49-F238E27FC236}">
                    <a16:creationId xmlns:a16="http://schemas.microsoft.com/office/drawing/2014/main" id="{763310F6-8CF2-47C9-9EC6-921338D80F35}"/>
                  </a:ext>
                </a:extLst>
              </p:cNvPr>
              <p:cNvSpPr txBox="1"/>
              <p:nvPr/>
            </p:nvSpPr>
            <p:spPr>
              <a:xfrm>
                <a:off x="2945532"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14</a:t>
                </a:r>
              </a:p>
            </p:txBody>
          </p:sp>
          <p:sp>
            <p:nvSpPr>
              <p:cNvPr id="72" name="TextBox 71">
                <a:extLst>
                  <a:ext uri="{FF2B5EF4-FFF2-40B4-BE49-F238E27FC236}">
                    <a16:creationId xmlns:a16="http://schemas.microsoft.com/office/drawing/2014/main" id="{9FACF482-7B0E-4E4F-94F0-BB41C511794D}"/>
                  </a:ext>
                </a:extLst>
              </p:cNvPr>
              <p:cNvSpPr txBox="1"/>
              <p:nvPr/>
            </p:nvSpPr>
            <p:spPr>
              <a:xfrm>
                <a:off x="2590978"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17</a:t>
                </a:r>
              </a:p>
            </p:txBody>
          </p:sp>
          <p:sp>
            <p:nvSpPr>
              <p:cNvPr id="74" name="TextBox 73">
                <a:extLst>
                  <a:ext uri="{FF2B5EF4-FFF2-40B4-BE49-F238E27FC236}">
                    <a16:creationId xmlns:a16="http://schemas.microsoft.com/office/drawing/2014/main" id="{07D299BE-8725-4A13-BA61-28B2D8B5994D}"/>
                  </a:ext>
                </a:extLst>
              </p:cNvPr>
              <p:cNvSpPr txBox="1"/>
              <p:nvPr/>
            </p:nvSpPr>
            <p:spPr>
              <a:xfrm>
                <a:off x="2236422"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23</a:t>
                </a:r>
              </a:p>
            </p:txBody>
          </p:sp>
          <p:sp>
            <p:nvSpPr>
              <p:cNvPr id="76" name="TextBox 75">
                <a:extLst>
                  <a:ext uri="{FF2B5EF4-FFF2-40B4-BE49-F238E27FC236}">
                    <a16:creationId xmlns:a16="http://schemas.microsoft.com/office/drawing/2014/main" id="{61B1D292-270C-4104-A4D5-85AD00BBED8D}"/>
                  </a:ext>
                </a:extLst>
              </p:cNvPr>
              <p:cNvSpPr txBox="1"/>
              <p:nvPr/>
            </p:nvSpPr>
            <p:spPr>
              <a:xfrm>
                <a:off x="1881867"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26</a:t>
                </a:r>
              </a:p>
            </p:txBody>
          </p:sp>
          <p:sp>
            <p:nvSpPr>
              <p:cNvPr id="78" name="TextBox 77">
                <a:extLst>
                  <a:ext uri="{FF2B5EF4-FFF2-40B4-BE49-F238E27FC236}">
                    <a16:creationId xmlns:a16="http://schemas.microsoft.com/office/drawing/2014/main" id="{05DD771D-82AE-43FD-950A-A26CB0ED0B93}"/>
                  </a:ext>
                </a:extLst>
              </p:cNvPr>
              <p:cNvSpPr txBox="1"/>
              <p:nvPr/>
            </p:nvSpPr>
            <p:spPr>
              <a:xfrm>
                <a:off x="1527311"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34</a:t>
                </a:r>
              </a:p>
            </p:txBody>
          </p:sp>
          <p:sp>
            <p:nvSpPr>
              <p:cNvPr id="80" name="TextBox 79">
                <a:extLst>
                  <a:ext uri="{FF2B5EF4-FFF2-40B4-BE49-F238E27FC236}">
                    <a16:creationId xmlns:a16="http://schemas.microsoft.com/office/drawing/2014/main" id="{7BC1E91C-B3EE-4908-9729-1E46140A8EF3}"/>
                  </a:ext>
                </a:extLst>
              </p:cNvPr>
              <p:cNvSpPr txBox="1"/>
              <p:nvPr/>
            </p:nvSpPr>
            <p:spPr>
              <a:xfrm>
                <a:off x="1172756" y="6062041"/>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49</a:t>
                </a:r>
              </a:p>
            </p:txBody>
          </p:sp>
        </p:grpSp>
      </p:grpSp>
      <p:sp>
        <p:nvSpPr>
          <p:cNvPr id="84" name="Graphic 82">
            <a:extLst>
              <a:ext uri="{FF2B5EF4-FFF2-40B4-BE49-F238E27FC236}">
                <a16:creationId xmlns:a16="http://schemas.microsoft.com/office/drawing/2014/main" id="{B4B7F4F3-EFF0-415A-B8CE-7BAFB0349B79}"/>
              </a:ext>
            </a:extLst>
          </p:cNvPr>
          <p:cNvSpPr/>
          <p:nvPr/>
        </p:nvSpPr>
        <p:spPr>
          <a:xfrm>
            <a:off x="1224961" y="2443093"/>
            <a:ext cx="4221246" cy="2289833"/>
          </a:xfrm>
          <a:custGeom>
            <a:avLst/>
            <a:gdLst>
              <a:gd name="connsiteX0" fmla="*/ 5332743 w 5332742"/>
              <a:gd name="connsiteY0" fmla="*/ 2876302 h 2876302"/>
              <a:gd name="connsiteX1" fmla="*/ 3553073 w 5332742"/>
              <a:gd name="connsiteY1" fmla="*/ 2876302 h 2876302"/>
              <a:gd name="connsiteX2" fmla="*/ 3553073 w 5332742"/>
              <a:gd name="connsiteY2" fmla="*/ 2707110 h 2876302"/>
              <a:gd name="connsiteX3" fmla="*/ 3120695 w 5332742"/>
              <a:gd name="connsiteY3" fmla="*/ 2707110 h 2876302"/>
              <a:gd name="connsiteX4" fmla="*/ 3120695 w 5332742"/>
              <a:gd name="connsiteY4" fmla="*/ 2588047 h 2876302"/>
              <a:gd name="connsiteX5" fmla="*/ 2531640 w 5332742"/>
              <a:gd name="connsiteY5" fmla="*/ 2588047 h 2876302"/>
              <a:gd name="connsiteX6" fmla="*/ 2531640 w 5332742"/>
              <a:gd name="connsiteY6" fmla="*/ 2462718 h 2876302"/>
              <a:gd name="connsiteX7" fmla="*/ 2456450 w 5332742"/>
              <a:gd name="connsiteY7" fmla="*/ 2462718 h 2876302"/>
              <a:gd name="connsiteX8" fmla="*/ 2456450 w 5332742"/>
              <a:gd name="connsiteY8" fmla="*/ 2368715 h 2876302"/>
              <a:gd name="connsiteX9" fmla="*/ 2324853 w 5332742"/>
              <a:gd name="connsiteY9" fmla="*/ 2368715 h 2876302"/>
              <a:gd name="connsiteX10" fmla="*/ 2324853 w 5332742"/>
              <a:gd name="connsiteY10" fmla="*/ 2280990 h 2876302"/>
              <a:gd name="connsiteX11" fmla="*/ 2224592 w 5332742"/>
              <a:gd name="connsiteY11" fmla="*/ 2280990 h 2876302"/>
              <a:gd name="connsiteX12" fmla="*/ 2224592 w 5332742"/>
              <a:gd name="connsiteY12" fmla="*/ 2186988 h 2876302"/>
              <a:gd name="connsiteX13" fmla="*/ 2193255 w 5332742"/>
              <a:gd name="connsiteY13" fmla="*/ 2186988 h 2876302"/>
              <a:gd name="connsiteX14" fmla="*/ 2193255 w 5332742"/>
              <a:gd name="connsiteY14" fmla="*/ 2086727 h 2876302"/>
              <a:gd name="connsiteX15" fmla="*/ 1610477 w 5332742"/>
              <a:gd name="connsiteY15" fmla="*/ 2086727 h 2876302"/>
              <a:gd name="connsiteX16" fmla="*/ 1610477 w 5332742"/>
              <a:gd name="connsiteY16" fmla="*/ 1980200 h 2876302"/>
              <a:gd name="connsiteX17" fmla="*/ 1572882 w 5332742"/>
              <a:gd name="connsiteY17" fmla="*/ 1980200 h 2876302"/>
              <a:gd name="connsiteX18" fmla="*/ 1572882 w 5332742"/>
              <a:gd name="connsiteY18" fmla="*/ 1905000 h 2876302"/>
              <a:gd name="connsiteX19" fmla="*/ 1435018 w 5332742"/>
              <a:gd name="connsiteY19" fmla="*/ 1905000 h 2876302"/>
              <a:gd name="connsiteX20" fmla="*/ 1435018 w 5332742"/>
              <a:gd name="connsiteY20" fmla="*/ 1823533 h 2876302"/>
              <a:gd name="connsiteX21" fmla="*/ 1328490 w 5332742"/>
              <a:gd name="connsiteY21" fmla="*/ 1823533 h 2876302"/>
              <a:gd name="connsiteX22" fmla="*/ 1328490 w 5332742"/>
              <a:gd name="connsiteY22" fmla="*/ 1760868 h 2876302"/>
              <a:gd name="connsiteX23" fmla="*/ 1121693 w 5332742"/>
              <a:gd name="connsiteY23" fmla="*/ 1760868 h 2876302"/>
              <a:gd name="connsiteX24" fmla="*/ 1121693 w 5332742"/>
              <a:gd name="connsiteY24" fmla="*/ 1685677 h 2876302"/>
              <a:gd name="connsiteX25" fmla="*/ 1015165 w 5332742"/>
              <a:gd name="connsiteY25" fmla="*/ 1685677 h 2876302"/>
              <a:gd name="connsiteX26" fmla="*/ 1015165 w 5332742"/>
              <a:gd name="connsiteY26" fmla="*/ 1516485 h 2876302"/>
              <a:gd name="connsiteX27" fmla="*/ 770773 w 5332742"/>
              <a:gd name="connsiteY27" fmla="*/ 1516485 h 2876302"/>
              <a:gd name="connsiteX28" fmla="*/ 770773 w 5332742"/>
              <a:gd name="connsiteY28" fmla="*/ 1416215 h 2876302"/>
              <a:gd name="connsiteX29" fmla="*/ 701842 w 5332742"/>
              <a:gd name="connsiteY29" fmla="*/ 1416215 h 2876302"/>
              <a:gd name="connsiteX30" fmla="*/ 701842 w 5332742"/>
              <a:gd name="connsiteY30" fmla="*/ 1290885 h 2876302"/>
              <a:gd name="connsiteX31" fmla="*/ 670510 w 5332742"/>
              <a:gd name="connsiteY31" fmla="*/ 1290885 h 2876302"/>
              <a:gd name="connsiteX32" fmla="*/ 670510 w 5332742"/>
              <a:gd name="connsiteY32" fmla="*/ 1190625 h 2876302"/>
              <a:gd name="connsiteX33" fmla="*/ 626645 w 5332742"/>
              <a:gd name="connsiteY33" fmla="*/ 1190625 h 2876302"/>
              <a:gd name="connsiteX34" fmla="*/ 626645 w 5332742"/>
              <a:gd name="connsiteY34" fmla="*/ 1127960 h 2876302"/>
              <a:gd name="connsiteX35" fmla="*/ 444918 w 5332742"/>
              <a:gd name="connsiteY35" fmla="*/ 1127960 h 2876302"/>
              <a:gd name="connsiteX36" fmla="*/ 444918 w 5332742"/>
              <a:gd name="connsiteY36" fmla="*/ 946234 h 2876302"/>
              <a:gd name="connsiteX37" fmla="*/ 413586 w 5332742"/>
              <a:gd name="connsiteY37" fmla="*/ 946234 h 2876302"/>
              <a:gd name="connsiteX38" fmla="*/ 413586 w 5332742"/>
              <a:gd name="connsiteY38" fmla="*/ 670510 h 2876302"/>
              <a:gd name="connsiteX39" fmla="*/ 401053 w 5332742"/>
              <a:gd name="connsiteY39" fmla="*/ 670510 h 2876302"/>
              <a:gd name="connsiteX40" fmla="*/ 401053 w 5332742"/>
              <a:gd name="connsiteY40" fmla="*/ 526382 h 2876302"/>
              <a:gd name="connsiteX41" fmla="*/ 382254 w 5332742"/>
              <a:gd name="connsiteY41" fmla="*/ 526382 h 2876302"/>
              <a:gd name="connsiteX42" fmla="*/ 382254 w 5332742"/>
              <a:gd name="connsiteY42" fmla="*/ 394786 h 2876302"/>
              <a:gd name="connsiteX43" fmla="*/ 300789 w 5332742"/>
              <a:gd name="connsiteY43" fmla="*/ 394786 h 2876302"/>
              <a:gd name="connsiteX44" fmla="*/ 300789 w 5332742"/>
              <a:gd name="connsiteY44" fmla="*/ 300790 h 2876302"/>
              <a:gd name="connsiteX45" fmla="*/ 231859 w 5332742"/>
              <a:gd name="connsiteY45" fmla="*/ 300790 h 2876302"/>
              <a:gd name="connsiteX46" fmla="*/ 231859 w 5332742"/>
              <a:gd name="connsiteY46" fmla="*/ 206793 h 2876302"/>
              <a:gd name="connsiteX47" fmla="*/ 131596 w 5332742"/>
              <a:gd name="connsiteY47" fmla="*/ 206793 h 2876302"/>
              <a:gd name="connsiteX48" fmla="*/ 131596 w 5332742"/>
              <a:gd name="connsiteY48" fmla="*/ 81464 h 2876302"/>
              <a:gd name="connsiteX49" fmla="*/ 50131 w 5332742"/>
              <a:gd name="connsiteY49" fmla="*/ 81464 h 2876302"/>
              <a:gd name="connsiteX50" fmla="*/ 50131 w 5332742"/>
              <a:gd name="connsiteY50" fmla="*/ 0 h 2876302"/>
              <a:gd name="connsiteX51" fmla="*/ 0 w 5332742"/>
              <a:gd name="connsiteY51" fmla="*/ 0 h 287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2742" h="2876302">
                <a:moveTo>
                  <a:pt x="5332743" y="2876302"/>
                </a:moveTo>
                <a:lnTo>
                  <a:pt x="3553073" y="2876302"/>
                </a:lnTo>
                <a:lnTo>
                  <a:pt x="3553073" y="2707110"/>
                </a:lnTo>
                <a:lnTo>
                  <a:pt x="3120695" y="2707110"/>
                </a:lnTo>
                <a:lnTo>
                  <a:pt x="3120695" y="2588047"/>
                </a:lnTo>
                <a:lnTo>
                  <a:pt x="2531640" y="2588047"/>
                </a:lnTo>
                <a:lnTo>
                  <a:pt x="2531640" y="2462718"/>
                </a:lnTo>
                <a:lnTo>
                  <a:pt x="2456450" y="2462718"/>
                </a:lnTo>
                <a:lnTo>
                  <a:pt x="2456450" y="2368715"/>
                </a:lnTo>
                <a:lnTo>
                  <a:pt x="2324853" y="2368715"/>
                </a:lnTo>
                <a:lnTo>
                  <a:pt x="2324853" y="2280990"/>
                </a:lnTo>
                <a:lnTo>
                  <a:pt x="2224592" y="2280990"/>
                </a:lnTo>
                <a:lnTo>
                  <a:pt x="2224592" y="2186988"/>
                </a:lnTo>
                <a:lnTo>
                  <a:pt x="2193255" y="2186988"/>
                </a:lnTo>
                <a:lnTo>
                  <a:pt x="2193255" y="2086727"/>
                </a:lnTo>
                <a:lnTo>
                  <a:pt x="1610477" y="2086727"/>
                </a:lnTo>
                <a:lnTo>
                  <a:pt x="1610477" y="1980200"/>
                </a:lnTo>
                <a:lnTo>
                  <a:pt x="1572882" y="1980200"/>
                </a:lnTo>
                <a:lnTo>
                  <a:pt x="1572882" y="1905000"/>
                </a:lnTo>
                <a:lnTo>
                  <a:pt x="1435018" y="1905000"/>
                </a:lnTo>
                <a:lnTo>
                  <a:pt x="1435018" y="1823533"/>
                </a:lnTo>
                <a:lnTo>
                  <a:pt x="1328490" y="1823533"/>
                </a:lnTo>
                <a:lnTo>
                  <a:pt x="1328490" y="1760868"/>
                </a:lnTo>
                <a:lnTo>
                  <a:pt x="1121693" y="1760868"/>
                </a:lnTo>
                <a:lnTo>
                  <a:pt x="1121693" y="1685677"/>
                </a:lnTo>
                <a:lnTo>
                  <a:pt x="1015165" y="1685677"/>
                </a:lnTo>
                <a:lnTo>
                  <a:pt x="1015165" y="1516485"/>
                </a:lnTo>
                <a:lnTo>
                  <a:pt x="770773" y="1516485"/>
                </a:lnTo>
                <a:lnTo>
                  <a:pt x="770773" y="1416215"/>
                </a:lnTo>
                <a:lnTo>
                  <a:pt x="701842" y="1416215"/>
                </a:lnTo>
                <a:lnTo>
                  <a:pt x="701842" y="1290885"/>
                </a:lnTo>
                <a:lnTo>
                  <a:pt x="670510" y="1290885"/>
                </a:lnTo>
                <a:lnTo>
                  <a:pt x="670510" y="1190625"/>
                </a:lnTo>
                <a:lnTo>
                  <a:pt x="626645" y="1190625"/>
                </a:lnTo>
                <a:lnTo>
                  <a:pt x="626645" y="1127960"/>
                </a:lnTo>
                <a:lnTo>
                  <a:pt x="444918" y="1127960"/>
                </a:lnTo>
                <a:lnTo>
                  <a:pt x="444918" y="946234"/>
                </a:lnTo>
                <a:lnTo>
                  <a:pt x="413586" y="946234"/>
                </a:lnTo>
                <a:lnTo>
                  <a:pt x="413586" y="670510"/>
                </a:lnTo>
                <a:lnTo>
                  <a:pt x="401053" y="670510"/>
                </a:lnTo>
                <a:lnTo>
                  <a:pt x="401053" y="526382"/>
                </a:lnTo>
                <a:lnTo>
                  <a:pt x="382254" y="526382"/>
                </a:lnTo>
                <a:lnTo>
                  <a:pt x="382254" y="394786"/>
                </a:lnTo>
                <a:lnTo>
                  <a:pt x="300789" y="394786"/>
                </a:lnTo>
                <a:lnTo>
                  <a:pt x="300789" y="300790"/>
                </a:lnTo>
                <a:lnTo>
                  <a:pt x="231859" y="300790"/>
                </a:lnTo>
                <a:lnTo>
                  <a:pt x="231859" y="206793"/>
                </a:lnTo>
                <a:lnTo>
                  <a:pt x="131596" y="206793"/>
                </a:lnTo>
                <a:lnTo>
                  <a:pt x="131596" y="81464"/>
                </a:lnTo>
                <a:lnTo>
                  <a:pt x="50131" y="81464"/>
                </a:lnTo>
                <a:lnTo>
                  <a:pt x="50131" y="0"/>
                </a:lnTo>
                <a:lnTo>
                  <a:pt x="0" y="0"/>
                </a:lnTo>
              </a:path>
            </a:pathLst>
          </a:custGeom>
          <a:noFill/>
          <a:ln w="25400" cap="flat">
            <a:solidFill>
              <a:schemeClr val="accent1"/>
            </a:solidFill>
            <a:prstDash val="solid"/>
            <a:miter/>
          </a:ln>
        </p:spPr>
        <p:txBody>
          <a:bodyPr rtlCol="0" anchor="ctr"/>
          <a:lstStyle/>
          <a:p>
            <a:endParaRPr lang="en-GB"/>
          </a:p>
        </p:txBody>
      </p:sp>
      <p:sp>
        <p:nvSpPr>
          <p:cNvPr id="91" name="Freeform 21">
            <a:extLst>
              <a:ext uri="{FF2B5EF4-FFF2-40B4-BE49-F238E27FC236}">
                <a16:creationId xmlns:a16="http://schemas.microsoft.com/office/drawing/2014/main" id="{90447DCA-75B5-4978-827B-3B1977AEF08E}"/>
              </a:ext>
            </a:extLst>
          </p:cNvPr>
          <p:cNvSpPr>
            <a:spLocks/>
          </p:cNvSpPr>
          <p:nvPr/>
        </p:nvSpPr>
        <p:spPr bwMode="auto">
          <a:xfrm>
            <a:off x="7086870" y="2446197"/>
            <a:ext cx="4671461" cy="29095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2" name="Group 91">
            <a:extLst>
              <a:ext uri="{FF2B5EF4-FFF2-40B4-BE49-F238E27FC236}">
                <a16:creationId xmlns:a16="http://schemas.microsoft.com/office/drawing/2014/main" id="{14C20A4C-0D57-4FC0-A02A-9E217CDE2584}"/>
              </a:ext>
            </a:extLst>
          </p:cNvPr>
          <p:cNvGrpSpPr/>
          <p:nvPr/>
        </p:nvGrpSpPr>
        <p:grpSpPr>
          <a:xfrm>
            <a:off x="6335807" y="2270591"/>
            <a:ext cx="751064" cy="3204000"/>
            <a:chOff x="1233291" y="1265887"/>
            <a:chExt cx="751064" cy="2858279"/>
          </a:xfrm>
        </p:grpSpPr>
        <p:sp>
          <p:nvSpPr>
            <p:cNvPr id="137" name="TextBox 136">
              <a:extLst>
                <a:ext uri="{FF2B5EF4-FFF2-40B4-BE49-F238E27FC236}">
                  <a16:creationId xmlns:a16="http://schemas.microsoft.com/office/drawing/2014/main" id="{E8CADB9C-7112-4E47-AF13-206A8946DAA5}"/>
                </a:ext>
              </a:extLst>
            </p:cNvPr>
            <p:cNvSpPr txBox="1"/>
            <p:nvPr/>
          </p:nvSpPr>
          <p:spPr>
            <a:xfrm rot="16200000">
              <a:off x="1073144" y="2569414"/>
              <a:ext cx="628071"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OS, %</a:t>
              </a:r>
            </a:p>
          </p:txBody>
        </p:sp>
        <p:sp>
          <p:nvSpPr>
            <p:cNvPr id="138" name="TextBox 137">
              <a:extLst>
                <a:ext uri="{FF2B5EF4-FFF2-40B4-BE49-F238E27FC236}">
                  <a16:creationId xmlns:a16="http://schemas.microsoft.com/office/drawing/2014/main" id="{90CF1F2B-8C3F-49CA-98D7-1113C8F16127}"/>
                </a:ext>
              </a:extLst>
            </p:cNvPr>
            <p:cNvSpPr txBox="1"/>
            <p:nvPr/>
          </p:nvSpPr>
          <p:spPr>
            <a:xfrm>
              <a:off x="1431940" y="1265887"/>
              <a:ext cx="482825"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100</a:t>
              </a:r>
            </a:p>
          </p:txBody>
        </p:sp>
        <p:sp>
          <p:nvSpPr>
            <p:cNvPr id="139" name="Line 6">
              <a:extLst>
                <a:ext uri="{FF2B5EF4-FFF2-40B4-BE49-F238E27FC236}">
                  <a16:creationId xmlns:a16="http://schemas.microsoft.com/office/drawing/2014/main" id="{9F6B2962-8C6E-4ADE-BE34-BB1106C6358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7">
              <a:extLst>
                <a:ext uri="{FF2B5EF4-FFF2-40B4-BE49-F238E27FC236}">
                  <a16:creationId xmlns:a16="http://schemas.microsoft.com/office/drawing/2014/main" id="{BC533348-E4FE-474B-97D7-187D27D0C997}"/>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FB83783C-AA42-4500-8B3A-4B72ACBA7540}"/>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9C732D0D-38DF-4BBB-BD5D-C2CA4B6BEFBB}"/>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AD83A2E3-4C50-43F0-8E07-01F51A7A6D2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5AA84C16-FF07-4356-80CD-6C980519B9BC}"/>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A733239A-D1F9-4C84-B54C-7048C197F081}"/>
                </a:ext>
              </a:extLst>
            </p:cNvPr>
            <p:cNvSpPr txBox="1"/>
            <p:nvPr/>
          </p:nvSpPr>
          <p:spPr>
            <a:xfrm>
              <a:off x="1531332" y="1790026"/>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80</a:t>
              </a:r>
            </a:p>
          </p:txBody>
        </p:sp>
        <p:sp>
          <p:nvSpPr>
            <p:cNvPr id="146" name="TextBox 145">
              <a:extLst>
                <a:ext uri="{FF2B5EF4-FFF2-40B4-BE49-F238E27FC236}">
                  <a16:creationId xmlns:a16="http://schemas.microsoft.com/office/drawing/2014/main" id="{AE0FCB37-E1C0-41EB-8263-A5577BA639A9}"/>
                </a:ext>
              </a:extLst>
            </p:cNvPr>
            <p:cNvSpPr txBox="1"/>
            <p:nvPr/>
          </p:nvSpPr>
          <p:spPr>
            <a:xfrm>
              <a:off x="1531332" y="2288557"/>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60</a:t>
              </a:r>
            </a:p>
          </p:txBody>
        </p:sp>
        <p:sp>
          <p:nvSpPr>
            <p:cNvPr id="147" name="TextBox 146">
              <a:extLst>
                <a:ext uri="{FF2B5EF4-FFF2-40B4-BE49-F238E27FC236}">
                  <a16:creationId xmlns:a16="http://schemas.microsoft.com/office/drawing/2014/main" id="{3B341BDE-0387-4128-B199-9B439C0AB0B8}"/>
                </a:ext>
              </a:extLst>
            </p:cNvPr>
            <p:cNvSpPr txBox="1"/>
            <p:nvPr/>
          </p:nvSpPr>
          <p:spPr>
            <a:xfrm>
              <a:off x="1531332" y="2803210"/>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40</a:t>
              </a:r>
            </a:p>
          </p:txBody>
        </p:sp>
        <p:sp>
          <p:nvSpPr>
            <p:cNvPr id="148" name="TextBox 147">
              <a:extLst>
                <a:ext uri="{FF2B5EF4-FFF2-40B4-BE49-F238E27FC236}">
                  <a16:creationId xmlns:a16="http://schemas.microsoft.com/office/drawing/2014/main" id="{2B2044EB-4E54-4AE7-91A6-11842894441E}"/>
                </a:ext>
              </a:extLst>
            </p:cNvPr>
            <p:cNvSpPr txBox="1"/>
            <p:nvPr/>
          </p:nvSpPr>
          <p:spPr>
            <a:xfrm>
              <a:off x="1531332" y="3307113"/>
              <a:ext cx="383438"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20</a:t>
              </a:r>
            </a:p>
          </p:txBody>
        </p:sp>
        <p:sp>
          <p:nvSpPr>
            <p:cNvPr id="149" name="TextBox 148">
              <a:extLst>
                <a:ext uri="{FF2B5EF4-FFF2-40B4-BE49-F238E27FC236}">
                  <a16:creationId xmlns:a16="http://schemas.microsoft.com/office/drawing/2014/main" id="{AF5E7429-7406-4D0F-B294-B87B9F91A339}"/>
                </a:ext>
              </a:extLst>
            </p:cNvPr>
            <p:cNvSpPr txBox="1"/>
            <p:nvPr/>
          </p:nvSpPr>
          <p:spPr>
            <a:xfrm>
              <a:off x="1630726" y="3816389"/>
              <a:ext cx="284052" cy="307777"/>
            </a:xfrm>
            <a:prstGeom prst="rect">
              <a:avLst/>
            </a:prstGeom>
            <a:noFill/>
          </p:spPr>
          <p:txBody>
            <a:bodyPr wrap="none" rtlCol="0" anchor="ctr" anchorCtr="0">
              <a:spAutoFit/>
            </a:bodyPr>
            <a:lstStyle/>
            <a:p>
              <a:pPr algn="r"/>
              <a:r>
                <a:rPr lang="en-GB" sz="1400" dirty="0">
                  <a:solidFill>
                    <a:srgbClr val="363636"/>
                  </a:solidFill>
                  <a:latin typeface="Arial" panose="020B0604020202020204" pitchFamily="34" charset="0"/>
                  <a:cs typeface="Arial" panose="020B0604020202020204" pitchFamily="34" charset="0"/>
                </a:rPr>
                <a:t>0</a:t>
              </a:r>
            </a:p>
          </p:txBody>
        </p:sp>
      </p:grpSp>
      <p:sp>
        <p:nvSpPr>
          <p:cNvPr id="93" name="TextBox 92">
            <a:extLst>
              <a:ext uri="{FF2B5EF4-FFF2-40B4-BE49-F238E27FC236}">
                <a16:creationId xmlns:a16="http://schemas.microsoft.com/office/drawing/2014/main" id="{4A834B2C-70ED-4D7D-886B-BF01D3A7E5BF}"/>
              </a:ext>
            </a:extLst>
          </p:cNvPr>
          <p:cNvSpPr txBox="1"/>
          <p:nvPr/>
        </p:nvSpPr>
        <p:spPr>
          <a:xfrm>
            <a:off x="8836871" y="5625247"/>
            <a:ext cx="1268296" cy="307777"/>
          </a:xfrm>
          <a:prstGeom prst="rect">
            <a:avLst/>
          </a:prstGeom>
          <a:noFill/>
        </p:spPr>
        <p:txBody>
          <a:bodyPr wrap="none" rtlCol="0">
            <a:spAutoFit/>
          </a:bodyPr>
          <a:lstStyle/>
          <a:p>
            <a:pPr algn="ctr" fontAlgn="base">
              <a:spcBef>
                <a:spcPct val="0"/>
              </a:spcBef>
              <a:spcAft>
                <a:spcPct val="0"/>
              </a:spcAft>
            </a:pPr>
            <a:r>
              <a:rPr lang="en-GB" sz="1400" dirty="0">
                <a:solidFill>
                  <a:srgbClr val="363636"/>
                </a:solidFill>
                <a:latin typeface="Arial" panose="020B0604020202020204" pitchFamily="34" charset="0"/>
                <a:cs typeface="Arial" panose="020B0604020202020204" pitchFamily="34" charset="0"/>
              </a:rPr>
              <a:t>Time, months</a:t>
            </a:r>
          </a:p>
        </p:txBody>
      </p:sp>
      <p:graphicFrame>
        <p:nvGraphicFramePr>
          <p:cNvPr id="150" name="Table 10">
            <a:extLst>
              <a:ext uri="{FF2B5EF4-FFF2-40B4-BE49-F238E27FC236}">
                <a16:creationId xmlns:a16="http://schemas.microsoft.com/office/drawing/2014/main" id="{BE538CF0-A4D1-4B14-8018-0F2CB96AE85E}"/>
              </a:ext>
            </a:extLst>
          </p:cNvPr>
          <p:cNvGraphicFramePr>
            <a:graphicFrameLocks noGrp="1"/>
          </p:cNvGraphicFramePr>
          <p:nvPr>
            <p:extLst>
              <p:ext uri="{D42A27DB-BD31-4B8C-83A1-F6EECF244321}">
                <p14:modId xmlns:p14="http://schemas.microsoft.com/office/powerpoint/2010/main" val="2950369339"/>
              </p:ext>
            </p:extLst>
          </p:nvPr>
        </p:nvGraphicFramePr>
        <p:xfrm>
          <a:off x="10217261" y="2183598"/>
          <a:ext cx="1718268" cy="741680"/>
        </p:xfrm>
        <a:graphic>
          <a:graphicData uri="http://schemas.openxmlformats.org/drawingml/2006/table">
            <a:tbl>
              <a:tblPr firstRow="1" bandRow="1">
                <a:tableStyleId>{5C22544A-7EE6-4342-B048-85BDC9FD1C3A}</a:tableStyleId>
              </a:tblPr>
              <a:tblGrid>
                <a:gridCol w="1718268">
                  <a:extLst>
                    <a:ext uri="{9D8B030D-6E8A-4147-A177-3AD203B41FA5}">
                      <a16:colId xmlns:a16="http://schemas.microsoft.com/office/drawing/2014/main" val="3144899407"/>
                    </a:ext>
                  </a:extLst>
                </a:gridCol>
              </a:tblGrid>
              <a:tr h="370840">
                <a:tc>
                  <a:txBody>
                    <a:bodyPr/>
                    <a:lstStyle/>
                    <a:p>
                      <a:pPr algn="ctr"/>
                      <a:r>
                        <a:rPr lang="en-US" sz="1400" dirty="0">
                          <a:solidFill>
                            <a:schemeClr val="tx1"/>
                          </a:solidFill>
                        </a:rPr>
                        <a:t>mOS,</a:t>
                      </a:r>
                      <a:r>
                        <a:rPr lang="en-US" sz="1400" baseline="0" dirty="0">
                          <a:solidFill>
                            <a:schemeClr val="tx1"/>
                          </a:solidFill>
                        </a:rPr>
                        <a:t> </a:t>
                      </a:r>
                      <a:r>
                        <a:rPr lang="en-US" sz="1400" baseline="0" dirty="0" err="1">
                          <a:solidFill>
                            <a:schemeClr val="tx1"/>
                          </a:solidFill>
                        </a:rPr>
                        <a:t>mo</a:t>
                      </a:r>
                      <a:r>
                        <a:rPr lang="en-US" sz="1400" dirty="0">
                          <a:solidFill>
                            <a:schemeClr val="tx1"/>
                          </a:solidFill>
                        </a:rPr>
                        <a:t> (95%CI)</a:t>
                      </a:r>
                      <a:endParaRPr lang="en-GB"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030988"/>
                  </a:ext>
                </a:extLst>
              </a:tr>
              <a:tr h="370840">
                <a:tc>
                  <a:txBody>
                    <a:bodyPr/>
                    <a:lstStyle/>
                    <a:p>
                      <a:pPr algn="ctr"/>
                      <a:r>
                        <a:rPr lang="en-US" sz="1400" dirty="0">
                          <a:solidFill>
                            <a:schemeClr val="tx1"/>
                          </a:solidFill>
                        </a:rPr>
                        <a:t>21.3 (11.6, NE)</a:t>
                      </a:r>
                      <a:endParaRPr lang="en-GB"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863594"/>
                  </a:ext>
                </a:extLst>
              </a:tr>
            </a:tbl>
          </a:graphicData>
        </a:graphic>
      </p:graphicFrame>
      <p:grpSp>
        <p:nvGrpSpPr>
          <p:cNvPr id="182" name="Group 181">
            <a:extLst>
              <a:ext uri="{FF2B5EF4-FFF2-40B4-BE49-F238E27FC236}">
                <a16:creationId xmlns:a16="http://schemas.microsoft.com/office/drawing/2014/main" id="{644EE7A4-407C-48D9-8199-72A0084CA361}"/>
              </a:ext>
            </a:extLst>
          </p:cNvPr>
          <p:cNvGrpSpPr/>
          <p:nvPr/>
        </p:nvGrpSpPr>
        <p:grpSpPr>
          <a:xfrm>
            <a:off x="7093920" y="5349138"/>
            <a:ext cx="4809487" cy="360147"/>
            <a:chOff x="7093920" y="5349138"/>
            <a:chExt cx="4809487" cy="360147"/>
          </a:xfrm>
        </p:grpSpPr>
        <p:sp>
          <p:nvSpPr>
            <p:cNvPr id="151" name="Line 21">
              <a:extLst>
                <a:ext uri="{FF2B5EF4-FFF2-40B4-BE49-F238E27FC236}">
                  <a16:creationId xmlns:a16="http://schemas.microsoft.com/office/drawing/2014/main" id="{1FFBA0BB-9C9B-44E8-B2DE-487F1EB034CE}"/>
                </a:ext>
              </a:extLst>
            </p:cNvPr>
            <p:cNvSpPr>
              <a:spLocks noChangeShapeType="1"/>
            </p:cNvSpPr>
            <p:nvPr/>
          </p:nvSpPr>
          <p:spPr bwMode="auto">
            <a:xfrm>
              <a:off x="117870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7EA286C6-28CE-4C3E-9556-3A9F60F9A45E}"/>
                </a:ext>
              </a:extLst>
            </p:cNvPr>
            <p:cNvSpPr txBox="1"/>
            <p:nvPr/>
          </p:nvSpPr>
          <p:spPr>
            <a:xfrm>
              <a:off x="11665179"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28</a:t>
              </a:r>
            </a:p>
          </p:txBody>
        </p:sp>
        <p:sp>
          <p:nvSpPr>
            <p:cNvPr id="153" name="Line 21">
              <a:extLst>
                <a:ext uri="{FF2B5EF4-FFF2-40B4-BE49-F238E27FC236}">
                  <a16:creationId xmlns:a16="http://schemas.microsoft.com/office/drawing/2014/main" id="{5A9CC840-9676-4713-8645-2130444F0601}"/>
                </a:ext>
              </a:extLst>
            </p:cNvPr>
            <p:cNvSpPr>
              <a:spLocks noChangeShapeType="1"/>
            </p:cNvSpPr>
            <p:nvPr/>
          </p:nvSpPr>
          <p:spPr bwMode="auto">
            <a:xfrm>
              <a:off x="114573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11D8A3E2-EB2C-40D2-A863-818D45E27EC7}"/>
                </a:ext>
              </a:extLst>
            </p:cNvPr>
            <p:cNvSpPr txBox="1"/>
            <p:nvPr/>
          </p:nvSpPr>
          <p:spPr>
            <a:xfrm>
              <a:off x="11335546"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26</a:t>
              </a:r>
            </a:p>
          </p:txBody>
        </p:sp>
        <p:sp>
          <p:nvSpPr>
            <p:cNvPr id="155" name="Line 21">
              <a:extLst>
                <a:ext uri="{FF2B5EF4-FFF2-40B4-BE49-F238E27FC236}">
                  <a16:creationId xmlns:a16="http://schemas.microsoft.com/office/drawing/2014/main" id="{484B9E88-C4B6-4292-AA44-09895BCE7B37}"/>
                </a:ext>
              </a:extLst>
            </p:cNvPr>
            <p:cNvSpPr>
              <a:spLocks noChangeShapeType="1"/>
            </p:cNvSpPr>
            <p:nvPr/>
          </p:nvSpPr>
          <p:spPr bwMode="auto">
            <a:xfrm>
              <a:off x="111277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65596597-83E8-4849-88E4-77327DF301DF}"/>
                </a:ext>
              </a:extLst>
            </p:cNvPr>
            <p:cNvSpPr txBox="1"/>
            <p:nvPr/>
          </p:nvSpPr>
          <p:spPr>
            <a:xfrm>
              <a:off x="11005913"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24</a:t>
              </a:r>
            </a:p>
          </p:txBody>
        </p:sp>
        <p:sp>
          <p:nvSpPr>
            <p:cNvPr id="157" name="Line 21">
              <a:extLst>
                <a:ext uri="{FF2B5EF4-FFF2-40B4-BE49-F238E27FC236}">
                  <a16:creationId xmlns:a16="http://schemas.microsoft.com/office/drawing/2014/main" id="{EB0DC85A-C809-44A6-B57E-5B78C16ACE28}"/>
                </a:ext>
              </a:extLst>
            </p:cNvPr>
            <p:cNvSpPr>
              <a:spLocks noChangeShapeType="1"/>
            </p:cNvSpPr>
            <p:nvPr/>
          </p:nvSpPr>
          <p:spPr bwMode="auto">
            <a:xfrm>
              <a:off x="107981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8F335182-0974-4DCB-A496-792E4223B75E}"/>
                </a:ext>
              </a:extLst>
            </p:cNvPr>
            <p:cNvSpPr txBox="1"/>
            <p:nvPr/>
          </p:nvSpPr>
          <p:spPr>
            <a:xfrm>
              <a:off x="10676279"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22</a:t>
              </a:r>
            </a:p>
          </p:txBody>
        </p:sp>
        <p:sp>
          <p:nvSpPr>
            <p:cNvPr id="159" name="Line 21">
              <a:extLst>
                <a:ext uri="{FF2B5EF4-FFF2-40B4-BE49-F238E27FC236}">
                  <a16:creationId xmlns:a16="http://schemas.microsoft.com/office/drawing/2014/main" id="{B1A32817-6291-4A90-A8CD-4E0B251EEFDA}"/>
                </a:ext>
              </a:extLst>
            </p:cNvPr>
            <p:cNvSpPr>
              <a:spLocks noChangeShapeType="1"/>
            </p:cNvSpPr>
            <p:nvPr/>
          </p:nvSpPr>
          <p:spPr bwMode="auto">
            <a:xfrm>
              <a:off x="104684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7345AC7F-FEB0-4EFB-B3D8-835AA97A7F36}"/>
                </a:ext>
              </a:extLst>
            </p:cNvPr>
            <p:cNvSpPr txBox="1"/>
            <p:nvPr/>
          </p:nvSpPr>
          <p:spPr>
            <a:xfrm>
              <a:off x="10346646"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20</a:t>
              </a:r>
            </a:p>
          </p:txBody>
        </p:sp>
        <p:sp>
          <p:nvSpPr>
            <p:cNvPr id="161" name="Line 21">
              <a:extLst>
                <a:ext uri="{FF2B5EF4-FFF2-40B4-BE49-F238E27FC236}">
                  <a16:creationId xmlns:a16="http://schemas.microsoft.com/office/drawing/2014/main" id="{C916DA2F-2621-424D-A388-A2E61CFA19C0}"/>
                </a:ext>
              </a:extLst>
            </p:cNvPr>
            <p:cNvSpPr>
              <a:spLocks noChangeShapeType="1"/>
            </p:cNvSpPr>
            <p:nvPr/>
          </p:nvSpPr>
          <p:spPr bwMode="auto">
            <a:xfrm>
              <a:off x="101388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655E6E38-CC7A-4A1C-B1C1-3D9D3FD5FE27}"/>
                </a:ext>
              </a:extLst>
            </p:cNvPr>
            <p:cNvSpPr txBox="1"/>
            <p:nvPr/>
          </p:nvSpPr>
          <p:spPr>
            <a:xfrm>
              <a:off x="10017013"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18</a:t>
              </a:r>
            </a:p>
          </p:txBody>
        </p:sp>
        <p:sp>
          <p:nvSpPr>
            <p:cNvPr id="163" name="Line 21">
              <a:extLst>
                <a:ext uri="{FF2B5EF4-FFF2-40B4-BE49-F238E27FC236}">
                  <a16:creationId xmlns:a16="http://schemas.microsoft.com/office/drawing/2014/main" id="{63EA933C-0E40-4B1B-AE14-27FABB74E384}"/>
                </a:ext>
              </a:extLst>
            </p:cNvPr>
            <p:cNvSpPr>
              <a:spLocks noChangeShapeType="1"/>
            </p:cNvSpPr>
            <p:nvPr/>
          </p:nvSpPr>
          <p:spPr bwMode="auto">
            <a:xfrm>
              <a:off x="98092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2443D8B9-89B3-4867-8E1C-7B9BAB735380}"/>
                </a:ext>
              </a:extLst>
            </p:cNvPr>
            <p:cNvSpPr txBox="1"/>
            <p:nvPr/>
          </p:nvSpPr>
          <p:spPr>
            <a:xfrm>
              <a:off x="9687379"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16</a:t>
              </a:r>
            </a:p>
          </p:txBody>
        </p:sp>
        <p:sp>
          <p:nvSpPr>
            <p:cNvPr id="165" name="Line 21">
              <a:extLst>
                <a:ext uri="{FF2B5EF4-FFF2-40B4-BE49-F238E27FC236}">
                  <a16:creationId xmlns:a16="http://schemas.microsoft.com/office/drawing/2014/main" id="{5F700972-C91C-4BC4-870B-24BA301C6258}"/>
                </a:ext>
              </a:extLst>
            </p:cNvPr>
            <p:cNvSpPr>
              <a:spLocks noChangeShapeType="1"/>
            </p:cNvSpPr>
            <p:nvPr/>
          </p:nvSpPr>
          <p:spPr bwMode="auto">
            <a:xfrm>
              <a:off x="94795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DDC900CB-C081-49CC-AF2C-D2CC409A3F24}"/>
                </a:ext>
              </a:extLst>
            </p:cNvPr>
            <p:cNvSpPr txBox="1"/>
            <p:nvPr/>
          </p:nvSpPr>
          <p:spPr>
            <a:xfrm>
              <a:off x="9357746"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14</a:t>
              </a:r>
            </a:p>
          </p:txBody>
        </p:sp>
        <p:sp>
          <p:nvSpPr>
            <p:cNvPr id="167" name="Line 21">
              <a:extLst>
                <a:ext uri="{FF2B5EF4-FFF2-40B4-BE49-F238E27FC236}">
                  <a16:creationId xmlns:a16="http://schemas.microsoft.com/office/drawing/2014/main" id="{82D9A92D-402F-4825-9D6B-1825AE214CB0}"/>
                </a:ext>
              </a:extLst>
            </p:cNvPr>
            <p:cNvSpPr>
              <a:spLocks noChangeShapeType="1"/>
            </p:cNvSpPr>
            <p:nvPr/>
          </p:nvSpPr>
          <p:spPr bwMode="auto">
            <a:xfrm>
              <a:off x="91499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5E68ED46-C3F8-4FB8-B827-6F2513CC2A18}"/>
                </a:ext>
              </a:extLst>
            </p:cNvPr>
            <p:cNvSpPr txBox="1"/>
            <p:nvPr/>
          </p:nvSpPr>
          <p:spPr>
            <a:xfrm>
              <a:off x="9028113"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12</a:t>
              </a:r>
            </a:p>
          </p:txBody>
        </p:sp>
        <p:sp>
          <p:nvSpPr>
            <p:cNvPr id="169" name="Line 21">
              <a:extLst>
                <a:ext uri="{FF2B5EF4-FFF2-40B4-BE49-F238E27FC236}">
                  <a16:creationId xmlns:a16="http://schemas.microsoft.com/office/drawing/2014/main" id="{30C51C22-27FF-4FC5-BA4D-B626C710DAE4}"/>
                </a:ext>
              </a:extLst>
            </p:cNvPr>
            <p:cNvSpPr>
              <a:spLocks noChangeShapeType="1"/>
            </p:cNvSpPr>
            <p:nvPr/>
          </p:nvSpPr>
          <p:spPr bwMode="auto">
            <a:xfrm>
              <a:off x="88203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CB1D049-D35A-4A3B-B84D-8CEE9C9720D1}"/>
                </a:ext>
              </a:extLst>
            </p:cNvPr>
            <p:cNvSpPr txBox="1"/>
            <p:nvPr/>
          </p:nvSpPr>
          <p:spPr>
            <a:xfrm>
              <a:off x="8698479" y="5421138"/>
              <a:ext cx="238228"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10</a:t>
              </a:r>
            </a:p>
          </p:txBody>
        </p:sp>
        <p:sp>
          <p:nvSpPr>
            <p:cNvPr id="171" name="Line 21">
              <a:extLst>
                <a:ext uri="{FF2B5EF4-FFF2-40B4-BE49-F238E27FC236}">
                  <a16:creationId xmlns:a16="http://schemas.microsoft.com/office/drawing/2014/main" id="{09C9CC8D-D7B3-4E22-B2A3-50AB4576CC9B}"/>
                </a:ext>
              </a:extLst>
            </p:cNvPr>
            <p:cNvSpPr>
              <a:spLocks noChangeShapeType="1"/>
            </p:cNvSpPr>
            <p:nvPr/>
          </p:nvSpPr>
          <p:spPr bwMode="auto">
            <a:xfrm>
              <a:off x="8490690"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9F8D64A8-1EE9-44EB-B68B-A743EB00B77D}"/>
                </a:ext>
              </a:extLst>
            </p:cNvPr>
            <p:cNvSpPr txBox="1"/>
            <p:nvPr/>
          </p:nvSpPr>
          <p:spPr>
            <a:xfrm>
              <a:off x="8412453" y="5421138"/>
              <a:ext cx="151014"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8</a:t>
              </a:r>
            </a:p>
          </p:txBody>
        </p:sp>
        <p:sp>
          <p:nvSpPr>
            <p:cNvPr id="173" name="Line 21">
              <a:extLst>
                <a:ext uri="{FF2B5EF4-FFF2-40B4-BE49-F238E27FC236}">
                  <a16:creationId xmlns:a16="http://schemas.microsoft.com/office/drawing/2014/main" id="{E3B4322C-BBE1-43C0-B822-58DAFADF85B2}"/>
                </a:ext>
              </a:extLst>
            </p:cNvPr>
            <p:cNvSpPr>
              <a:spLocks noChangeShapeType="1"/>
            </p:cNvSpPr>
            <p:nvPr/>
          </p:nvSpPr>
          <p:spPr bwMode="auto">
            <a:xfrm>
              <a:off x="81610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D6E997B0-60F7-4027-B60A-21C4C34F60C6}"/>
                </a:ext>
              </a:extLst>
            </p:cNvPr>
            <p:cNvSpPr txBox="1"/>
            <p:nvPr/>
          </p:nvSpPr>
          <p:spPr>
            <a:xfrm>
              <a:off x="8082820" y="5421138"/>
              <a:ext cx="151014"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6</a:t>
              </a:r>
            </a:p>
          </p:txBody>
        </p:sp>
        <p:sp>
          <p:nvSpPr>
            <p:cNvPr id="175" name="Line 21">
              <a:extLst>
                <a:ext uri="{FF2B5EF4-FFF2-40B4-BE49-F238E27FC236}">
                  <a16:creationId xmlns:a16="http://schemas.microsoft.com/office/drawing/2014/main" id="{1FAE150F-BD18-4E4C-BCFB-49BD9E0375DD}"/>
                </a:ext>
              </a:extLst>
            </p:cNvPr>
            <p:cNvSpPr>
              <a:spLocks noChangeShapeType="1"/>
            </p:cNvSpPr>
            <p:nvPr/>
          </p:nvSpPr>
          <p:spPr bwMode="auto">
            <a:xfrm>
              <a:off x="7831424"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88FE5774-0355-4626-B61A-1B3A58A1947E}"/>
                </a:ext>
              </a:extLst>
            </p:cNvPr>
            <p:cNvSpPr txBox="1"/>
            <p:nvPr/>
          </p:nvSpPr>
          <p:spPr>
            <a:xfrm>
              <a:off x="7753187" y="5421138"/>
              <a:ext cx="151014"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4</a:t>
              </a:r>
            </a:p>
          </p:txBody>
        </p:sp>
        <p:sp>
          <p:nvSpPr>
            <p:cNvPr id="177" name="Line 21">
              <a:extLst>
                <a:ext uri="{FF2B5EF4-FFF2-40B4-BE49-F238E27FC236}">
                  <a16:creationId xmlns:a16="http://schemas.microsoft.com/office/drawing/2014/main" id="{1CE1981E-F70C-40F0-B819-B4C34C30E79A}"/>
                </a:ext>
              </a:extLst>
            </p:cNvPr>
            <p:cNvSpPr>
              <a:spLocks noChangeShapeType="1"/>
            </p:cNvSpPr>
            <p:nvPr/>
          </p:nvSpPr>
          <p:spPr bwMode="auto">
            <a:xfrm>
              <a:off x="7501791"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AF750B1-9969-4FEB-A473-EE4C069DF23B}"/>
                </a:ext>
              </a:extLst>
            </p:cNvPr>
            <p:cNvSpPr txBox="1"/>
            <p:nvPr/>
          </p:nvSpPr>
          <p:spPr>
            <a:xfrm>
              <a:off x="7423553" y="5421138"/>
              <a:ext cx="151014"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2</a:t>
              </a:r>
            </a:p>
          </p:txBody>
        </p:sp>
        <p:sp>
          <p:nvSpPr>
            <p:cNvPr id="179" name="Line 21">
              <a:extLst>
                <a:ext uri="{FF2B5EF4-FFF2-40B4-BE49-F238E27FC236}">
                  <a16:creationId xmlns:a16="http://schemas.microsoft.com/office/drawing/2014/main" id="{8F5FBF42-0282-4AA1-B2C3-F7DDB2BCD295}"/>
                </a:ext>
              </a:extLst>
            </p:cNvPr>
            <p:cNvSpPr>
              <a:spLocks noChangeShapeType="1"/>
            </p:cNvSpPr>
            <p:nvPr/>
          </p:nvSpPr>
          <p:spPr bwMode="auto">
            <a:xfrm>
              <a:off x="7172157" y="534913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B176789B-46C8-46C2-8264-3EC1CF97F605}"/>
                </a:ext>
              </a:extLst>
            </p:cNvPr>
            <p:cNvSpPr txBox="1"/>
            <p:nvPr/>
          </p:nvSpPr>
          <p:spPr>
            <a:xfrm>
              <a:off x="7093920" y="5421138"/>
              <a:ext cx="151014" cy="288147"/>
            </a:xfrm>
            <a:prstGeom prst="rect">
              <a:avLst/>
            </a:prstGeom>
            <a:noFill/>
          </p:spPr>
          <p:txBody>
            <a:bodyPr wrap="none" lIns="36000" tIns="36000" rIns="36000" bIns="36000" rtlCol="0" anchor="t" anchorCtr="0">
              <a:spAutoFit/>
            </a:bodyPr>
            <a:lstStyle/>
            <a:p>
              <a:pPr algn="ctr"/>
              <a:r>
                <a:rPr lang="en-GB" sz="1400" dirty="0">
                  <a:solidFill>
                    <a:srgbClr val="363636"/>
                  </a:solidFill>
                  <a:latin typeface="Arial" panose="020B0604020202020204" pitchFamily="34" charset="0"/>
                  <a:cs typeface="Arial" panose="020B0604020202020204" pitchFamily="34" charset="0"/>
                </a:rPr>
                <a:t>0</a:t>
              </a:r>
            </a:p>
          </p:txBody>
        </p:sp>
      </p:grpSp>
      <p:sp>
        <p:nvSpPr>
          <p:cNvPr id="95" name="TextBox 94">
            <a:extLst>
              <a:ext uri="{FF2B5EF4-FFF2-40B4-BE49-F238E27FC236}">
                <a16:creationId xmlns:a16="http://schemas.microsoft.com/office/drawing/2014/main" id="{BDCFA773-5A7B-4C9E-95FA-815E5F7AE524}"/>
              </a:ext>
            </a:extLst>
          </p:cNvPr>
          <p:cNvSpPr txBox="1"/>
          <p:nvPr/>
        </p:nvSpPr>
        <p:spPr>
          <a:xfrm>
            <a:off x="5899461" y="5859449"/>
            <a:ext cx="990977" cy="307777"/>
          </a:xfrm>
          <a:prstGeom prst="rect">
            <a:avLst/>
          </a:prstGeom>
          <a:noFill/>
        </p:spPr>
        <p:txBody>
          <a:bodyPr wrap="none" rtlCol="0">
            <a:spAutoFit/>
          </a:bodyPr>
          <a:lstStyle/>
          <a:p>
            <a:pPr algn="r"/>
            <a:r>
              <a:rPr lang="en-US" sz="1400" dirty="0">
                <a:solidFill>
                  <a:schemeClr val="tx1"/>
                </a:solidFill>
              </a:rPr>
              <a:t>No. at risk</a:t>
            </a:r>
            <a:endParaRPr lang="en-GB" sz="1400" dirty="0">
              <a:solidFill>
                <a:schemeClr val="tx1"/>
              </a:solidFill>
            </a:endParaRPr>
          </a:p>
        </p:txBody>
      </p:sp>
      <p:grpSp>
        <p:nvGrpSpPr>
          <p:cNvPr id="216" name="Group 215">
            <a:extLst>
              <a:ext uri="{FF2B5EF4-FFF2-40B4-BE49-F238E27FC236}">
                <a16:creationId xmlns:a16="http://schemas.microsoft.com/office/drawing/2014/main" id="{3B626765-674B-434A-AB74-22C472C883EE}"/>
              </a:ext>
            </a:extLst>
          </p:cNvPr>
          <p:cNvGrpSpPr/>
          <p:nvPr/>
        </p:nvGrpSpPr>
        <p:grpSpPr>
          <a:xfrm>
            <a:off x="7033690" y="5869264"/>
            <a:ext cx="4836647" cy="288147"/>
            <a:chOff x="6940407" y="5860525"/>
            <a:chExt cx="4836647" cy="288147"/>
          </a:xfrm>
        </p:grpSpPr>
        <p:sp>
          <p:nvSpPr>
            <p:cNvPr id="185" name="TextBox 184">
              <a:extLst>
                <a:ext uri="{FF2B5EF4-FFF2-40B4-BE49-F238E27FC236}">
                  <a16:creationId xmlns:a16="http://schemas.microsoft.com/office/drawing/2014/main" id="{3C91596E-8372-484A-9E32-3A10ADE5685D}"/>
                </a:ext>
              </a:extLst>
            </p:cNvPr>
            <p:cNvSpPr txBox="1"/>
            <p:nvPr/>
          </p:nvSpPr>
          <p:spPr>
            <a:xfrm>
              <a:off x="11604965"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0</a:t>
              </a:r>
            </a:p>
          </p:txBody>
        </p:sp>
        <p:sp>
          <p:nvSpPr>
            <p:cNvPr id="187" name="TextBox 186">
              <a:extLst>
                <a:ext uri="{FF2B5EF4-FFF2-40B4-BE49-F238E27FC236}">
                  <a16:creationId xmlns:a16="http://schemas.microsoft.com/office/drawing/2014/main" id="{BD0133DF-8A62-4971-87F5-083C5A2D41ED}"/>
                </a:ext>
              </a:extLst>
            </p:cNvPr>
            <p:cNvSpPr txBox="1"/>
            <p:nvPr/>
          </p:nvSpPr>
          <p:spPr>
            <a:xfrm>
              <a:off x="11275332"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a:t>
              </a:r>
            </a:p>
          </p:txBody>
        </p:sp>
        <p:sp>
          <p:nvSpPr>
            <p:cNvPr id="189" name="TextBox 188">
              <a:extLst>
                <a:ext uri="{FF2B5EF4-FFF2-40B4-BE49-F238E27FC236}">
                  <a16:creationId xmlns:a16="http://schemas.microsoft.com/office/drawing/2014/main" id="{78DED5B0-1E29-402E-8274-BCFFA7127F6C}"/>
                </a:ext>
              </a:extLst>
            </p:cNvPr>
            <p:cNvSpPr txBox="1"/>
            <p:nvPr/>
          </p:nvSpPr>
          <p:spPr>
            <a:xfrm>
              <a:off x="10945699"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a:t>
              </a:r>
            </a:p>
          </p:txBody>
        </p:sp>
        <p:sp>
          <p:nvSpPr>
            <p:cNvPr id="191" name="TextBox 190">
              <a:extLst>
                <a:ext uri="{FF2B5EF4-FFF2-40B4-BE49-F238E27FC236}">
                  <a16:creationId xmlns:a16="http://schemas.microsoft.com/office/drawing/2014/main" id="{C82DD7DD-7E47-4CD5-8529-40BB73ABE455}"/>
                </a:ext>
              </a:extLst>
            </p:cNvPr>
            <p:cNvSpPr txBox="1"/>
            <p:nvPr/>
          </p:nvSpPr>
          <p:spPr>
            <a:xfrm>
              <a:off x="10616065"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a:t>
              </a:r>
            </a:p>
          </p:txBody>
        </p:sp>
        <p:sp>
          <p:nvSpPr>
            <p:cNvPr id="193" name="TextBox 192">
              <a:extLst>
                <a:ext uri="{FF2B5EF4-FFF2-40B4-BE49-F238E27FC236}">
                  <a16:creationId xmlns:a16="http://schemas.microsoft.com/office/drawing/2014/main" id="{6D5ED5B4-6CB5-49B4-A3E5-56ADD6353CB6}"/>
                </a:ext>
              </a:extLst>
            </p:cNvPr>
            <p:cNvSpPr txBox="1"/>
            <p:nvPr/>
          </p:nvSpPr>
          <p:spPr>
            <a:xfrm>
              <a:off x="10286432"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7</a:t>
              </a:r>
            </a:p>
          </p:txBody>
        </p:sp>
        <p:sp>
          <p:nvSpPr>
            <p:cNvPr id="195" name="TextBox 194">
              <a:extLst>
                <a:ext uri="{FF2B5EF4-FFF2-40B4-BE49-F238E27FC236}">
                  <a16:creationId xmlns:a16="http://schemas.microsoft.com/office/drawing/2014/main" id="{76D750FC-4B22-409C-B685-6C665E5D9DFF}"/>
                </a:ext>
              </a:extLst>
            </p:cNvPr>
            <p:cNvSpPr txBox="1"/>
            <p:nvPr/>
          </p:nvSpPr>
          <p:spPr>
            <a:xfrm>
              <a:off x="9956799" y="5860525"/>
              <a:ext cx="172089"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9</a:t>
              </a:r>
            </a:p>
          </p:txBody>
        </p:sp>
        <p:sp>
          <p:nvSpPr>
            <p:cNvPr id="197" name="TextBox 196">
              <a:extLst>
                <a:ext uri="{FF2B5EF4-FFF2-40B4-BE49-F238E27FC236}">
                  <a16:creationId xmlns:a16="http://schemas.microsoft.com/office/drawing/2014/main" id="{0C63D5EA-6249-42C6-800D-531EC098DD58}"/>
                </a:ext>
              </a:extLst>
            </p:cNvPr>
            <p:cNvSpPr txBox="1"/>
            <p:nvPr/>
          </p:nvSpPr>
          <p:spPr>
            <a:xfrm>
              <a:off x="9577472"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13</a:t>
              </a:r>
            </a:p>
          </p:txBody>
        </p:sp>
        <p:sp>
          <p:nvSpPr>
            <p:cNvPr id="199" name="TextBox 198">
              <a:extLst>
                <a:ext uri="{FF2B5EF4-FFF2-40B4-BE49-F238E27FC236}">
                  <a16:creationId xmlns:a16="http://schemas.microsoft.com/office/drawing/2014/main" id="{7C0E8BFB-00C8-4DEB-AAC6-E2E5A652CCA7}"/>
                </a:ext>
              </a:extLst>
            </p:cNvPr>
            <p:cNvSpPr txBox="1"/>
            <p:nvPr/>
          </p:nvSpPr>
          <p:spPr>
            <a:xfrm>
              <a:off x="9247839"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15</a:t>
              </a:r>
            </a:p>
          </p:txBody>
        </p:sp>
        <p:sp>
          <p:nvSpPr>
            <p:cNvPr id="201" name="TextBox 200">
              <a:extLst>
                <a:ext uri="{FF2B5EF4-FFF2-40B4-BE49-F238E27FC236}">
                  <a16:creationId xmlns:a16="http://schemas.microsoft.com/office/drawing/2014/main" id="{97712748-3664-40E5-AA1B-8A4C9EBC38B3}"/>
                </a:ext>
              </a:extLst>
            </p:cNvPr>
            <p:cNvSpPr txBox="1"/>
            <p:nvPr/>
          </p:nvSpPr>
          <p:spPr>
            <a:xfrm>
              <a:off x="8918206"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18</a:t>
              </a:r>
            </a:p>
          </p:txBody>
        </p:sp>
        <p:sp>
          <p:nvSpPr>
            <p:cNvPr id="203" name="TextBox 202">
              <a:extLst>
                <a:ext uri="{FF2B5EF4-FFF2-40B4-BE49-F238E27FC236}">
                  <a16:creationId xmlns:a16="http://schemas.microsoft.com/office/drawing/2014/main" id="{19F3CFF4-3FA1-49AA-AA2C-F77C22706266}"/>
                </a:ext>
              </a:extLst>
            </p:cNvPr>
            <p:cNvSpPr txBox="1"/>
            <p:nvPr/>
          </p:nvSpPr>
          <p:spPr>
            <a:xfrm>
              <a:off x="8588572"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25</a:t>
              </a:r>
            </a:p>
          </p:txBody>
        </p:sp>
        <p:sp>
          <p:nvSpPr>
            <p:cNvPr id="205" name="TextBox 204">
              <a:extLst>
                <a:ext uri="{FF2B5EF4-FFF2-40B4-BE49-F238E27FC236}">
                  <a16:creationId xmlns:a16="http://schemas.microsoft.com/office/drawing/2014/main" id="{D02A7A67-9392-4EF8-B0C7-756CB6304B2D}"/>
                </a:ext>
              </a:extLst>
            </p:cNvPr>
            <p:cNvSpPr txBox="1"/>
            <p:nvPr/>
          </p:nvSpPr>
          <p:spPr>
            <a:xfrm>
              <a:off x="8258940"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30</a:t>
              </a:r>
            </a:p>
          </p:txBody>
        </p:sp>
        <p:sp>
          <p:nvSpPr>
            <p:cNvPr id="207" name="TextBox 206">
              <a:extLst>
                <a:ext uri="{FF2B5EF4-FFF2-40B4-BE49-F238E27FC236}">
                  <a16:creationId xmlns:a16="http://schemas.microsoft.com/office/drawing/2014/main" id="{86FD340C-B78F-4A6B-B3DD-4E65081E736C}"/>
                </a:ext>
              </a:extLst>
            </p:cNvPr>
            <p:cNvSpPr txBox="1"/>
            <p:nvPr/>
          </p:nvSpPr>
          <p:spPr>
            <a:xfrm>
              <a:off x="7929307"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39</a:t>
              </a:r>
            </a:p>
          </p:txBody>
        </p:sp>
        <p:sp>
          <p:nvSpPr>
            <p:cNvPr id="209" name="TextBox 208">
              <a:extLst>
                <a:ext uri="{FF2B5EF4-FFF2-40B4-BE49-F238E27FC236}">
                  <a16:creationId xmlns:a16="http://schemas.microsoft.com/office/drawing/2014/main" id="{0B4B80EF-2E7E-456F-851F-E66569F9C161}"/>
                </a:ext>
              </a:extLst>
            </p:cNvPr>
            <p:cNvSpPr txBox="1"/>
            <p:nvPr/>
          </p:nvSpPr>
          <p:spPr>
            <a:xfrm>
              <a:off x="7599673" y="5860525"/>
              <a:ext cx="271476"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43</a:t>
              </a:r>
            </a:p>
          </p:txBody>
        </p:sp>
        <p:sp>
          <p:nvSpPr>
            <p:cNvPr id="211" name="TextBox 210">
              <a:extLst>
                <a:ext uri="{FF2B5EF4-FFF2-40B4-BE49-F238E27FC236}">
                  <a16:creationId xmlns:a16="http://schemas.microsoft.com/office/drawing/2014/main" id="{FD0D4543-2445-4C95-BA9B-A43860C8883F}"/>
                </a:ext>
              </a:extLst>
            </p:cNvPr>
            <p:cNvSpPr txBox="1"/>
            <p:nvPr/>
          </p:nvSpPr>
          <p:spPr>
            <a:xfrm>
              <a:off x="7270040"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47</a:t>
              </a:r>
            </a:p>
          </p:txBody>
        </p:sp>
        <p:sp>
          <p:nvSpPr>
            <p:cNvPr id="213" name="TextBox 212">
              <a:extLst>
                <a:ext uri="{FF2B5EF4-FFF2-40B4-BE49-F238E27FC236}">
                  <a16:creationId xmlns:a16="http://schemas.microsoft.com/office/drawing/2014/main" id="{0E606DD8-C44A-4E82-BE52-975CEA9BFA69}"/>
                </a:ext>
              </a:extLst>
            </p:cNvPr>
            <p:cNvSpPr txBox="1"/>
            <p:nvPr/>
          </p:nvSpPr>
          <p:spPr>
            <a:xfrm>
              <a:off x="6940407" y="5860525"/>
              <a:ext cx="271475" cy="288147"/>
            </a:xfrm>
            <a:prstGeom prst="rect">
              <a:avLst/>
            </a:prstGeom>
            <a:noFill/>
          </p:spPr>
          <p:txBody>
            <a:bodyPr wrap="none" lIns="36000" tIns="36000" rIns="36000" bIns="36000" rtlCol="0" anchor="t" anchorCtr="0">
              <a:spAutoFit/>
            </a:bodyPr>
            <a:lstStyle/>
            <a:p>
              <a:pPr algn="ctr"/>
              <a:r>
                <a:rPr lang="en-GB" sz="1400" dirty="0">
                  <a:solidFill>
                    <a:schemeClr val="tx1"/>
                  </a:solidFill>
                  <a:latin typeface="Arial" panose="020B0604020202020204" pitchFamily="34" charset="0"/>
                  <a:cs typeface="Arial" panose="020B0604020202020204" pitchFamily="34" charset="0"/>
                </a:rPr>
                <a:t>49</a:t>
              </a:r>
            </a:p>
          </p:txBody>
        </p:sp>
      </p:grpSp>
      <p:sp>
        <p:nvSpPr>
          <p:cNvPr id="219" name="Graphic 217">
            <a:extLst>
              <a:ext uri="{FF2B5EF4-FFF2-40B4-BE49-F238E27FC236}">
                <a16:creationId xmlns:a16="http://schemas.microsoft.com/office/drawing/2014/main" id="{B5256F21-92DC-4B09-BDEC-1832115C60F4}"/>
              </a:ext>
            </a:extLst>
          </p:cNvPr>
          <p:cNvSpPr/>
          <p:nvPr/>
        </p:nvSpPr>
        <p:spPr>
          <a:xfrm>
            <a:off x="7172158" y="2455915"/>
            <a:ext cx="4424182" cy="2205009"/>
          </a:xfrm>
          <a:custGeom>
            <a:avLst/>
            <a:gdLst>
              <a:gd name="connsiteX0" fmla="*/ 5577135 w 5577135"/>
              <a:gd name="connsiteY0" fmla="*/ 2750973 h 2750972"/>
              <a:gd name="connsiteX1" fmla="*/ 5107153 w 5577135"/>
              <a:gd name="connsiteY1" fmla="*/ 2750973 h 2750972"/>
              <a:gd name="connsiteX2" fmla="*/ 5107153 w 5577135"/>
              <a:gd name="connsiteY2" fmla="*/ 1879930 h 2750972"/>
              <a:gd name="connsiteX3" fmla="*/ 4392778 w 5577135"/>
              <a:gd name="connsiteY3" fmla="*/ 1879930 h 2750972"/>
              <a:gd name="connsiteX4" fmla="*/ 4392778 w 5577135"/>
              <a:gd name="connsiteY4" fmla="*/ 1485148 h 2750972"/>
              <a:gd name="connsiteX5" fmla="*/ 4004262 w 5577135"/>
              <a:gd name="connsiteY5" fmla="*/ 1485148 h 2750972"/>
              <a:gd name="connsiteX6" fmla="*/ 4004262 w 5577135"/>
              <a:gd name="connsiteY6" fmla="*/ 1153030 h 2750972"/>
              <a:gd name="connsiteX7" fmla="*/ 2374983 w 5577135"/>
              <a:gd name="connsiteY7" fmla="*/ 1153030 h 2750972"/>
              <a:gd name="connsiteX8" fmla="*/ 2374983 w 5577135"/>
              <a:gd name="connsiteY8" fmla="*/ 1046493 h 2750972"/>
              <a:gd name="connsiteX9" fmla="*/ 2237118 w 5577135"/>
              <a:gd name="connsiteY9" fmla="*/ 1046493 h 2750972"/>
              <a:gd name="connsiteX10" fmla="*/ 2237118 w 5577135"/>
              <a:gd name="connsiteY10" fmla="*/ 921168 h 2750972"/>
              <a:gd name="connsiteX11" fmla="*/ 2130590 w 5577135"/>
              <a:gd name="connsiteY11" fmla="*/ 921168 h 2750972"/>
              <a:gd name="connsiteX12" fmla="*/ 2130590 w 5577135"/>
              <a:gd name="connsiteY12" fmla="*/ 783307 h 2750972"/>
              <a:gd name="connsiteX13" fmla="*/ 1629280 w 5577135"/>
              <a:gd name="connsiteY13" fmla="*/ 783307 h 2750972"/>
              <a:gd name="connsiteX14" fmla="*/ 1629280 w 5577135"/>
              <a:gd name="connsiteY14" fmla="*/ 695576 h 2750972"/>
              <a:gd name="connsiteX15" fmla="*/ 1460078 w 5577135"/>
              <a:gd name="connsiteY15" fmla="*/ 695576 h 2750972"/>
              <a:gd name="connsiteX16" fmla="*/ 1460078 w 5577135"/>
              <a:gd name="connsiteY16" fmla="*/ 614112 h 2750972"/>
              <a:gd name="connsiteX17" fmla="*/ 1384887 w 5577135"/>
              <a:gd name="connsiteY17" fmla="*/ 614112 h 2750972"/>
              <a:gd name="connsiteX18" fmla="*/ 1384887 w 5577135"/>
              <a:gd name="connsiteY18" fmla="*/ 520116 h 2750972"/>
              <a:gd name="connsiteX19" fmla="*/ 1102890 w 5577135"/>
              <a:gd name="connsiteY19" fmla="*/ 520116 h 2750972"/>
              <a:gd name="connsiteX20" fmla="*/ 1102890 w 5577135"/>
              <a:gd name="connsiteY20" fmla="*/ 451184 h 2750972"/>
              <a:gd name="connsiteX21" fmla="*/ 1021432 w 5577135"/>
              <a:gd name="connsiteY21" fmla="*/ 451184 h 2750972"/>
              <a:gd name="connsiteX22" fmla="*/ 1021432 w 5577135"/>
              <a:gd name="connsiteY22" fmla="*/ 382254 h 2750972"/>
              <a:gd name="connsiteX23" fmla="*/ 808372 w 5577135"/>
              <a:gd name="connsiteY23" fmla="*/ 382254 h 2750972"/>
              <a:gd name="connsiteX24" fmla="*/ 808372 w 5577135"/>
              <a:gd name="connsiteY24" fmla="*/ 294523 h 2750972"/>
              <a:gd name="connsiteX25" fmla="*/ 758240 w 5577135"/>
              <a:gd name="connsiteY25" fmla="*/ 294523 h 2750972"/>
              <a:gd name="connsiteX26" fmla="*/ 758240 w 5577135"/>
              <a:gd name="connsiteY26" fmla="*/ 206793 h 2750972"/>
              <a:gd name="connsiteX27" fmla="*/ 557714 w 5577135"/>
              <a:gd name="connsiteY27" fmla="*/ 206793 h 2750972"/>
              <a:gd name="connsiteX28" fmla="*/ 557714 w 5577135"/>
              <a:gd name="connsiteY28" fmla="*/ 125329 h 2750972"/>
              <a:gd name="connsiteX29" fmla="*/ 131596 w 5577135"/>
              <a:gd name="connsiteY29" fmla="*/ 125329 h 2750972"/>
              <a:gd name="connsiteX30" fmla="*/ 131596 w 5577135"/>
              <a:gd name="connsiteY30" fmla="*/ 56398 h 2750972"/>
              <a:gd name="connsiteX31" fmla="*/ 68931 w 5577135"/>
              <a:gd name="connsiteY31" fmla="*/ 56398 h 2750972"/>
              <a:gd name="connsiteX32" fmla="*/ 68931 w 5577135"/>
              <a:gd name="connsiteY32" fmla="*/ 0 h 2750972"/>
              <a:gd name="connsiteX33" fmla="*/ 0 w 5577135"/>
              <a:gd name="connsiteY33" fmla="*/ 0 h 27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7135" h="2750972">
                <a:moveTo>
                  <a:pt x="5577135" y="2750973"/>
                </a:moveTo>
                <a:lnTo>
                  <a:pt x="5107153" y="2750973"/>
                </a:lnTo>
                <a:lnTo>
                  <a:pt x="5107153" y="1879930"/>
                </a:lnTo>
                <a:lnTo>
                  <a:pt x="4392778" y="1879930"/>
                </a:lnTo>
                <a:lnTo>
                  <a:pt x="4392778" y="1485148"/>
                </a:lnTo>
                <a:lnTo>
                  <a:pt x="4004262" y="1485148"/>
                </a:lnTo>
                <a:lnTo>
                  <a:pt x="4004262" y="1153030"/>
                </a:lnTo>
                <a:lnTo>
                  <a:pt x="2374983" y="1153030"/>
                </a:lnTo>
                <a:lnTo>
                  <a:pt x="2374983" y="1046493"/>
                </a:lnTo>
                <a:lnTo>
                  <a:pt x="2237118" y="1046493"/>
                </a:lnTo>
                <a:lnTo>
                  <a:pt x="2237118" y="921168"/>
                </a:lnTo>
                <a:lnTo>
                  <a:pt x="2130590" y="921168"/>
                </a:lnTo>
                <a:lnTo>
                  <a:pt x="2130590" y="783307"/>
                </a:lnTo>
                <a:lnTo>
                  <a:pt x="1629280" y="783307"/>
                </a:lnTo>
                <a:lnTo>
                  <a:pt x="1629280" y="695576"/>
                </a:lnTo>
                <a:lnTo>
                  <a:pt x="1460078" y="695576"/>
                </a:lnTo>
                <a:lnTo>
                  <a:pt x="1460078" y="614112"/>
                </a:lnTo>
                <a:lnTo>
                  <a:pt x="1384887" y="614112"/>
                </a:lnTo>
                <a:lnTo>
                  <a:pt x="1384887" y="520116"/>
                </a:lnTo>
                <a:lnTo>
                  <a:pt x="1102890" y="520116"/>
                </a:lnTo>
                <a:lnTo>
                  <a:pt x="1102890" y="451184"/>
                </a:lnTo>
                <a:lnTo>
                  <a:pt x="1021432" y="451184"/>
                </a:lnTo>
                <a:lnTo>
                  <a:pt x="1021432" y="382254"/>
                </a:lnTo>
                <a:lnTo>
                  <a:pt x="808372" y="382254"/>
                </a:lnTo>
                <a:lnTo>
                  <a:pt x="808372" y="294523"/>
                </a:lnTo>
                <a:lnTo>
                  <a:pt x="758240" y="294523"/>
                </a:lnTo>
                <a:lnTo>
                  <a:pt x="758240" y="206793"/>
                </a:lnTo>
                <a:lnTo>
                  <a:pt x="557714" y="206793"/>
                </a:lnTo>
                <a:lnTo>
                  <a:pt x="557714" y="125329"/>
                </a:lnTo>
                <a:lnTo>
                  <a:pt x="131596" y="125329"/>
                </a:lnTo>
                <a:lnTo>
                  <a:pt x="131596" y="56398"/>
                </a:lnTo>
                <a:lnTo>
                  <a:pt x="68931" y="56398"/>
                </a:lnTo>
                <a:lnTo>
                  <a:pt x="68931" y="0"/>
                </a:lnTo>
                <a:lnTo>
                  <a:pt x="0" y="0"/>
                </a:lnTo>
              </a:path>
            </a:pathLst>
          </a:custGeom>
          <a:noFill/>
          <a:ln w="25400" cap="flat">
            <a:solidFill>
              <a:schemeClr val="accent1"/>
            </a:solidFill>
            <a:prstDash val="solid"/>
            <a:miter/>
          </a:ln>
        </p:spPr>
        <p:txBody>
          <a:bodyPr rtlCol="0" anchor="ctr"/>
          <a:lstStyle/>
          <a:p>
            <a:endParaRPr lang="en-GB"/>
          </a:p>
        </p:txBody>
      </p:sp>
    </p:spTree>
    <p:extLst>
      <p:ext uri="{BB962C8B-B14F-4D97-AF65-F5344CB8AC3E}">
        <p14:creationId xmlns:p14="http://schemas.microsoft.com/office/powerpoint/2010/main" val="1179740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en-US" dirty="0"/>
              <a:t>LBA66: </a:t>
            </a:r>
            <a:r>
              <a:rPr lang="en-GB" dirty="0"/>
              <a:t>Efficacy and safety of nivolumab for patients with pre-treated type B3 </a:t>
            </a:r>
            <a:r>
              <a:rPr lang="en-GB" dirty="0" err="1"/>
              <a:t>thymoma</a:t>
            </a:r>
            <a:r>
              <a:rPr lang="en-GB" dirty="0"/>
              <a:t> and thymic carcinoma: results from the EORTC-ETOP NIVOTHYM phase II trial </a:t>
            </a:r>
            <a:r>
              <a:rPr lang="en-US" dirty="0"/>
              <a:t>– Girard N, et al</a:t>
            </a:r>
          </a:p>
        </p:txBody>
      </p:sp>
      <p:sp>
        <p:nvSpPr>
          <p:cNvPr id="3" name="Content Placeholder 2"/>
          <p:cNvSpPr>
            <a:spLocks noGrp="1"/>
          </p:cNvSpPr>
          <p:nvPr>
            <p:ph idx="1"/>
          </p:nvPr>
        </p:nvSpPr>
        <p:spPr/>
        <p:txBody>
          <a:bodyPr/>
          <a:lstStyle/>
          <a:p>
            <a:r>
              <a:rPr lang="en-US" b="1" dirty="0"/>
              <a:t>Key results (cont.)</a:t>
            </a:r>
          </a:p>
          <a:p>
            <a:pPr lvl="1"/>
            <a:r>
              <a:rPr lang="en-US" dirty="0"/>
              <a:t>Grade 4/5 AEs included respiratory failure, neutropenia, myocarditis, immune-mediated transaminitis, sepsis and </a:t>
            </a:r>
            <a:r>
              <a:rPr lang="en-GB" dirty="0"/>
              <a:t>dyspnoea</a:t>
            </a:r>
          </a:p>
          <a:p>
            <a:pPr>
              <a:spcBef>
                <a:spcPts val="15000"/>
              </a:spcBef>
            </a:pPr>
            <a:r>
              <a:rPr lang="en-US" b="1" dirty="0"/>
              <a:t>Conclusions</a:t>
            </a:r>
          </a:p>
          <a:p>
            <a:pPr lvl="1"/>
            <a:r>
              <a:rPr lang="en-US" dirty="0"/>
              <a:t>In patients with advanced type B3 thymoma or thymic carcinoma, 2L </a:t>
            </a:r>
            <a:r>
              <a:rPr lang="en-GB" dirty="0"/>
              <a:t>nivolumab monotherapy showed survival benefit although failed to meet the primary endpoint for 6-month PFS rate</a:t>
            </a:r>
          </a:p>
          <a:p>
            <a:pPr lvl="1"/>
            <a:r>
              <a:rPr lang="en-GB" dirty="0"/>
              <a:t>The second cohort investigating nivolumab + ipilimumab combination is ongoing </a:t>
            </a:r>
            <a:endParaRPr lang="en-US" dirty="0"/>
          </a:p>
          <a:p>
            <a:pPr lvl="1"/>
            <a:endParaRPr lang="en-US" b="1" dirty="0"/>
          </a:p>
        </p:txBody>
      </p:sp>
      <p:sp>
        <p:nvSpPr>
          <p:cNvPr id="5" name="Text Placeholder 4"/>
          <p:cNvSpPr>
            <a:spLocks noGrp="1"/>
          </p:cNvSpPr>
          <p:nvPr>
            <p:ph type="body" sz="quarter" idx="11"/>
          </p:nvPr>
        </p:nvSpPr>
        <p:spPr/>
        <p:txBody>
          <a:bodyPr/>
          <a:lstStyle/>
          <a:p>
            <a:r>
              <a:rPr lang="en-US" dirty="0"/>
              <a:t>Girard N, et al. Ann </a:t>
            </a:r>
            <a:r>
              <a:rPr lang="en-US" dirty="0" err="1"/>
              <a:t>Oncol</a:t>
            </a:r>
            <a:r>
              <a:rPr lang="en-US" dirty="0"/>
              <a:t> 2021;32(</a:t>
            </a:r>
            <a:r>
              <a:rPr lang="en-US" dirty="0" err="1"/>
              <a:t>suppl</a:t>
            </a:r>
            <a:r>
              <a:rPr lang="en-US" dirty="0"/>
              <a:t>):</a:t>
            </a:r>
            <a:r>
              <a:rPr lang="en-US" dirty="0" err="1"/>
              <a:t>Abstr</a:t>
            </a:r>
            <a:r>
              <a:rPr lang="en-US" dirty="0"/>
              <a:t> LBA66</a:t>
            </a:r>
          </a:p>
        </p:txBody>
      </p:sp>
      <p:graphicFrame>
        <p:nvGraphicFramePr>
          <p:cNvPr id="7" name="Table 6"/>
          <p:cNvGraphicFramePr>
            <a:graphicFrameLocks noGrp="1"/>
          </p:cNvGraphicFramePr>
          <p:nvPr>
            <p:extLst>
              <p:ext uri="{D42A27DB-BD31-4B8C-83A1-F6EECF244321}">
                <p14:modId xmlns:p14="http://schemas.microsoft.com/office/powerpoint/2010/main" val="2792861989"/>
              </p:ext>
            </p:extLst>
          </p:nvPr>
        </p:nvGraphicFramePr>
        <p:xfrm>
          <a:off x="2661127" y="2413649"/>
          <a:ext cx="6869747" cy="1361085"/>
        </p:xfrm>
        <a:graphic>
          <a:graphicData uri="http://schemas.openxmlformats.org/drawingml/2006/table">
            <a:tbl>
              <a:tblPr firstRow="1" bandRow="1">
                <a:tableStyleId>{69012ECD-51FC-41F1-AA8D-1B2483CD663E}</a:tableStyleId>
              </a:tblPr>
              <a:tblGrid>
                <a:gridCol w="1213449">
                  <a:extLst>
                    <a:ext uri="{9D8B030D-6E8A-4147-A177-3AD203B41FA5}">
                      <a16:colId xmlns:a16="http://schemas.microsoft.com/office/drawing/2014/main" val="1739847550"/>
                    </a:ext>
                  </a:extLst>
                </a:gridCol>
                <a:gridCol w="1343585">
                  <a:extLst>
                    <a:ext uri="{9D8B030D-6E8A-4147-A177-3AD203B41FA5}">
                      <a16:colId xmlns:a16="http://schemas.microsoft.com/office/drawing/2014/main" val="3008531950"/>
                    </a:ext>
                  </a:extLst>
                </a:gridCol>
                <a:gridCol w="1343585">
                  <a:extLst>
                    <a:ext uri="{9D8B030D-6E8A-4147-A177-3AD203B41FA5}">
                      <a16:colId xmlns:a16="http://schemas.microsoft.com/office/drawing/2014/main" val="3100524449"/>
                    </a:ext>
                  </a:extLst>
                </a:gridCol>
                <a:gridCol w="1484564">
                  <a:extLst>
                    <a:ext uri="{9D8B030D-6E8A-4147-A177-3AD203B41FA5}">
                      <a16:colId xmlns:a16="http://schemas.microsoft.com/office/drawing/2014/main" val="52809871"/>
                    </a:ext>
                  </a:extLst>
                </a:gridCol>
                <a:gridCol w="1484564">
                  <a:extLst>
                    <a:ext uri="{9D8B030D-6E8A-4147-A177-3AD203B41FA5}">
                      <a16:colId xmlns:a16="http://schemas.microsoft.com/office/drawing/2014/main" val="275852651"/>
                    </a:ext>
                  </a:extLst>
                </a:gridCol>
              </a:tblGrid>
              <a:tr h="350925">
                <a:tc>
                  <a:txBody>
                    <a:bodyPr/>
                    <a:lstStyle/>
                    <a:p>
                      <a:pPr algn="l"/>
                      <a:endParaRPr lang="en-US" sz="1600" dirty="0">
                        <a:solidFill>
                          <a:schemeClr val="tx2"/>
                        </a:solidFill>
                      </a:endParaRPr>
                    </a:p>
                  </a:txBody>
                  <a:tcPr anchor="b"/>
                </a:tc>
                <a:tc gridSpan="4">
                  <a:txBody>
                    <a:bodyPr/>
                    <a:lstStyle/>
                    <a:p>
                      <a:pPr algn="ctr"/>
                      <a:r>
                        <a:rPr lang="en-US" sz="1600" b="1" dirty="0">
                          <a:solidFill>
                            <a:schemeClr val="tx2"/>
                          </a:solidFill>
                        </a:rPr>
                        <a:t>Nivolumab</a:t>
                      </a:r>
                      <a:r>
                        <a:rPr lang="en-US" sz="1600" b="1" baseline="0" dirty="0">
                          <a:solidFill>
                            <a:schemeClr val="tx2"/>
                          </a:solidFill>
                        </a:rPr>
                        <a:t> (n=54)</a:t>
                      </a:r>
                      <a:endParaRPr lang="en-US" sz="1600" b="1" dirty="0">
                        <a:solidFill>
                          <a:schemeClr val="tx2"/>
                        </a:solidFill>
                      </a:endParaRPr>
                    </a:p>
                  </a:txBody>
                  <a:tcPr anchor="ctr"/>
                </a:tc>
                <a:tc hMerge="1">
                  <a:txBody>
                    <a:bodyPr/>
                    <a:lstStyle/>
                    <a:p>
                      <a:endParaRPr lang="en-GB"/>
                    </a:p>
                  </a:txBody>
                  <a:tcPr/>
                </a:tc>
                <a:tc hMerge="1">
                  <a:txBody>
                    <a:bodyPr/>
                    <a:lstStyle/>
                    <a:p>
                      <a:pPr algn="ctr"/>
                      <a:endParaRPr lang="en-US" sz="1600" b="1" dirty="0">
                        <a:solidFill>
                          <a:schemeClr val="tx2"/>
                        </a:solidFill>
                      </a:endParaRPr>
                    </a:p>
                  </a:txBody>
                  <a:tcPr anchor="ctr"/>
                </a:tc>
                <a:tc hMerge="1">
                  <a:txBody>
                    <a:bodyPr/>
                    <a:lstStyle/>
                    <a:p>
                      <a:pPr algn="ctr"/>
                      <a:endParaRPr lang="en-US" sz="1600" b="1" dirty="0">
                        <a:solidFill>
                          <a:schemeClr val="tx2"/>
                        </a:solidFill>
                      </a:endParaRPr>
                    </a:p>
                  </a:txBody>
                  <a:tcPr anchor="ctr"/>
                </a:tc>
                <a:extLst>
                  <a:ext uri="{0D108BD9-81ED-4DB2-BD59-A6C34878D82A}">
                    <a16:rowId xmlns:a16="http://schemas.microsoft.com/office/drawing/2014/main" val="3928177744"/>
                  </a:ext>
                </a:extLst>
              </a:tr>
              <a:tr h="233202">
                <a:tc>
                  <a:txBody>
                    <a:bodyPr/>
                    <a:lstStyle/>
                    <a:p>
                      <a:pPr algn="l"/>
                      <a:r>
                        <a:rPr lang="en-US" sz="1600" b="1" baseline="0" dirty="0">
                          <a:solidFill>
                            <a:schemeClr val="tx2"/>
                          </a:solidFill>
                        </a:rPr>
                        <a:t>n (</a:t>
                      </a:r>
                      <a:r>
                        <a:rPr lang="en-US" sz="1600" b="1" dirty="0">
                          <a:solidFill>
                            <a:schemeClr val="tx2"/>
                          </a:solidFill>
                        </a:rPr>
                        <a:t>%)</a:t>
                      </a:r>
                    </a:p>
                  </a:txBody>
                  <a:tcPr anchor="b">
                    <a:solidFill>
                      <a:schemeClr val="accent1"/>
                    </a:solidFill>
                  </a:tcPr>
                </a:tc>
                <a:tc>
                  <a:txBody>
                    <a:bodyPr/>
                    <a:lstStyle/>
                    <a:p>
                      <a:pPr algn="ctr"/>
                      <a:r>
                        <a:rPr lang="en-US" sz="1600" b="1" dirty="0">
                          <a:solidFill>
                            <a:schemeClr val="tx2"/>
                          </a:solidFill>
                        </a:rPr>
                        <a:t>Grade ≥1</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Grade ≥3</a:t>
                      </a:r>
                    </a:p>
                  </a:txBody>
                  <a:tcPr anchor="ctr">
                    <a:solidFill>
                      <a:schemeClr val="accent1"/>
                    </a:solidFill>
                  </a:tcPr>
                </a:tc>
                <a:tc>
                  <a:txBody>
                    <a:bodyPr/>
                    <a:lstStyle/>
                    <a:p>
                      <a:pPr algn="ctr"/>
                      <a:r>
                        <a:rPr lang="en-US" sz="1600" b="1" dirty="0">
                          <a:solidFill>
                            <a:schemeClr val="tx2"/>
                          </a:solidFill>
                        </a:rPr>
                        <a:t>Grade 4</a:t>
                      </a:r>
                    </a:p>
                  </a:txBody>
                  <a:tcPr anchor="ctr">
                    <a:solidFill>
                      <a:schemeClr val="accent1"/>
                    </a:solidFill>
                  </a:tcPr>
                </a:tc>
                <a:tc>
                  <a:txBody>
                    <a:bodyPr/>
                    <a:lstStyle/>
                    <a:p>
                      <a:pPr algn="ctr"/>
                      <a:r>
                        <a:rPr lang="en-US" sz="1600" b="1" dirty="0">
                          <a:solidFill>
                            <a:schemeClr val="tx2"/>
                          </a:solidFill>
                        </a:rPr>
                        <a:t>Grade</a:t>
                      </a:r>
                      <a:r>
                        <a:rPr lang="en-US" sz="1600" b="1" baseline="0" dirty="0">
                          <a:solidFill>
                            <a:schemeClr val="tx2"/>
                          </a:solidFill>
                        </a:rPr>
                        <a:t> 5</a:t>
                      </a:r>
                      <a:endParaRPr lang="en-US" sz="1600" b="1" dirty="0">
                        <a:solidFill>
                          <a:schemeClr val="tx2"/>
                        </a:solidFill>
                      </a:endParaRPr>
                    </a:p>
                  </a:txBody>
                  <a:tcPr anchor="ctr">
                    <a:solidFill>
                      <a:schemeClr val="accent1"/>
                    </a:solidFill>
                  </a:tcPr>
                </a:tc>
                <a:extLst>
                  <a:ext uri="{0D108BD9-81ED-4DB2-BD59-A6C34878D82A}">
                    <a16:rowId xmlns:a16="http://schemas.microsoft.com/office/drawing/2014/main" val="21189806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a:solidFill>
                            <a:schemeClr val="tx1"/>
                          </a:solidFill>
                        </a:rPr>
                        <a:t>All</a:t>
                      </a:r>
                      <a:r>
                        <a:rPr lang="en-US" sz="1600" b="0" baseline="0" noProof="0" dirty="0">
                          <a:solidFill>
                            <a:schemeClr val="tx1"/>
                          </a:solidFill>
                        </a:rPr>
                        <a:t> AEs</a:t>
                      </a:r>
                      <a:endParaRPr lang="en-US" sz="1600" b="0" noProof="0" dirty="0">
                        <a:solidFill>
                          <a:schemeClr val="tx1"/>
                        </a:solidFill>
                      </a:endParaRPr>
                    </a:p>
                  </a:txBody>
                  <a:tcPr marL="90000" marR="90000" marT="46800" marB="46800" anchor="ctr"/>
                </a:tc>
                <a:tc>
                  <a:txBody>
                    <a:bodyPr/>
                    <a:lstStyle/>
                    <a:p>
                      <a:pPr algn="ctr"/>
                      <a:r>
                        <a:rPr lang="en-US" sz="1600" kern="1200" dirty="0">
                          <a:solidFill>
                            <a:schemeClr val="tx1"/>
                          </a:solidFill>
                          <a:latin typeface="+mn-lt"/>
                          <a:ea typeface="+mn-ea"/>
                          <a:cs typeface="+mn-cs"/>
                        </a:rPr>
                        <a:t>54 (100)</a:t>
                      </a:r>
                    </a:p>
                  </a:txBody>
                  <a:tcPr anchor="ctr"/>
                </a:tc>
                <a:tc>
                  <a:txBody>
                    <a:bodyPr/>
                    <a:lstStyle/>
                    <a:p>
                      <a:pPr algn="ctr"/>
                      <a:r>
                        <a:rPr lang="en-US" sz="1600" kern="1200" dirty="0">
                          <a:solidFill>
                            <a:schemeClr val="tx1"/>
                          </a:solidFill>
                          <a:latin typeface="+mn-lt"/>
                          <a:ea typeface="+mn-ea"/>
                          <a:cs typeface="+mn-cs"/>
                        </a:rPr>
                        <a:t>32 (59)</a:t>
                      </a:r>
                    </a:p>
                  </a:txBody>
                  <a:tcPr anchor="ctr"/>
                </a:tc>
                <a:tc>
                  <a:txBody>
                    <a:bodyPr/>
                    <a:lstStyle/>
                    <a:p>
                      <a:pPr algn="ctr"/>
                      <a:r>
                        <a:rPr lang="en-US" sz="1600" kern="1200" dirty="0">
                          <a:solidFill>
                            <a:schemeClr val="tx1"/>
                          </a:solidFill>
                          <a:latin typeface="+mn-lt"/>
                          <a:ea typeface="+mn-ea"/>
                          <a:cs typeface="+mn-cs"/>
                        </a:rPr>
                        <a:t>5 (9)</a:t>
                      </a:r>
                    </a:p>
                  </a:txBody>
                  <a:tcPr anchor="ctr"/>
                </a:tc>
                <a:tc>
                  <a:txBody>
                    <a:bodyPr/>
                    <a:lstStyle/>
                    <a:p>
                      <a:pPr algn="ctr"/>
                      <a:r>
                        <a:rPr lang="en-US" sz="1600" kern="1200" dirty="0">
                          <a:solidFill>
                            <a:schemeClr val="tx1"/>
                          </a:solidFill>
                          <a:latin typeface="+mn-lt"/>
                          <a:ea typeface="+mn-ea"/>
                          <a:cs typeface="+mn-cs"/>
                        </a:rPr>
                        <a:t>1 (2)</a:t>
                      </a:r>
                    </a:p>
                  </a:txBody>
                  <a:tcPr anchor="ctr"/>
                </a:tc>
                <a:extLst>
                  <a:ext uri="{0D108BD9-81ED-4DB2-BD59-A6C34878D82A}">
                    <a16:rowId xmlns:a16="http://schemas.microsoft.com/office/drawing/2014/main" val="3666450614"/>
                  </a:ext>
                </a:extLst>
              </a:tr>
              <a:tr h="0">
                <a:tc>
                  <a:txBody>
                    <a:bodyPr/>
                    <a:lstStyle/>
                    <a:p>
                      <a:r>
                        <a:rPr lang="en-US" sz="1600" noProof="0" dirty="0">
                          <a:solidFill>
                            <a:schemeClr val="tx1"/>
                          </a:solidFill>
                        </a:rPr>
                        <a:t>TRAEs</a:t>
                      </a:r>
                    </a:p>
                  </a:txBody>
                  <a:tcPr marL="72000" marR="90000" marT="46800" marB="46800" anchor="ctr"/>
                </a:tc>
                <a:tc>
                  <a:txBody>
                    <a:bodyPr/>
                    <a:lstStyle/>
                    <a:p>
                      <a:pPr algn="ctr"/>
                      <a:r>
                        <a:rPr lang="en-US" sz="1600" kern="1200" dirty="0">
                          <a:solidFill>
                            <a:schemeClr val="tx1"/>
                          </a:solidFill>
                          <a:latin typeface="+mn-lt"/>
                          <a:ea typeface="+mn-ea"/>
                          <a:cs typeface="+mn-cs"/>
                        </a:rPr>
                        <a:t>44</a:t>
                      </a:r>
                      <a:r>
                        <a:rPr lang="en-US" sz="1600" kern="1200" baseline="0" dirty="0">
                          <a:solidFill>
                            <a:schemeClr val="tx1"/>
                          </a:solidFill>
                          <a:latin typeface="+mn-lt"/>
                          <a:ea typeface="+mn-ea"/>
                          <a:cs typeface="+mn-cs"/>
                        </a:rPr>
                        <a:t> (81)</a:t>
                      </a:r>
                      <a:endParaRPr lang="en-US" sz="1600" kern="1200" dirty="0">
                        <a:solidFill>
                          <a:schemeClr val="tx1"/>
                        </a:solidFill>
                        <a:latin typeface="+mn-lt"/>
                        <a:ea typeface="+mn-ea"/>
                        <a:cs typeface="+mn-cs"/>
                      </a:endParaRPr>
                    </a:p>
                  </a:txBody>
                  <a:tcPr anchor="ctr"/>
                </a:tc>
                <a:tc>
                  <a:txBody>
                    <a:bodyPr/>
                    <a:lstStyle/>
                    <a:p>
                      <a:pPr algn="ctr"/>
                      <a:r>
                        <a:rPr lang="en-US" sz="1600" kern="1200" dirty="0">
                          <a:solidFill>
                            <a:schemeClr val="tx1"/>
                          </a:solidFill>
                          <a:latin typeface="+mn-lt"/>
                          <a:ea typeface="+mn-ea"/>
                          <a:cs typeface="+mn-cs"/>
                        </a:rPr>
                        <a:t>14 (26)</a:t>
                      </a:r>
                    </a:p>
                  </a:txBody>
                  <a:tcPr anchor="ctr"/>
                </a:tc>
                <a:tc>
                  <a:txBody>
                    <a:bodyPr/>
                    <a:lstStyle/>
                    <a:p>
                      <a:pPr algn="ctr"/>
                      <a:r>
                        <a:rPr lang="en-US" sz="1600" kern="1200" dirty="0">
                          <a:solidFill>
                            <a:schemeClr val="tx1"/>
                          </a:solidFill>
                          <a:latin typeface="+mn-lt"/>
                          <a:ea typeface="+mn-ea"/>
                          <a:cs typeface="+mn-cs"/>
                        </a:rPr>
                        <a:t>4 (7)</a:t>
                      </a:r>
                    </a:p>
                  </a:txBody>
                  <a:tcPr anchor="ctr"/>
                </a:tc>
                <a:tc>
                  <a:txBody>
                    <a:bodyPr/>
                    <a:lstStyle/>
                    <a:p>
                      <a:pPr algn="ctr"/>
                      <a:r>
                        <a:rPr lang="en-US" sz="1600" kern="1200" dirty="0">
                          <a:solidFill>
                            <a:schemeClr val="tx1"/>
                          </a:solidFill>
                          <a:latin typeface="+mn-lt"/>
                          <a:ea typeface="+mn-ea"/>
                          <a:cs typeface="+mn-cs"/>
                        </a:rPr>
                        <a:t>-</a:t>
                      </a:r>
                    </a:p>
                  </a:txBody>
                  <a:tcPr anchor="ctr"/>
                </a:tc>
                <a:extLst>
                  <a:ext uri="{0D108BD9-81ED-4DB2-BD59-A6C34878D82A}">
                    <a16:rowId xmlns:a16="http://schemas.microsoft.com/office/drawing/2014/main" val="2544132663"/>
                  </a:ext>
                </a:extLst>
              </a:tr>
            </a:tbl>
          </a:graphicData>
        </a:graphic>
      </p:graphicFrame>
    </p:spTree>
    <p:extLst>
      <p:ext uri="{BB962C8B-B14F-4D97-AF65-F5344CB8AC3E}">
        <p14:creationId xmlns:p14="http://schemas.microsoft.com/office/powerpoint/2010/main" val="274013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a:dk1>
        <a:srgbClr val="FFFFFF"/>
      </a:dk1>
      <a:lt1>
        <a:srgbClr val="969696"/>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Helvetica"/>
        <a:cs typeface="Helvetica"/>
      </a:majorFont>
      <a:minorFont>
        <a:latin typeface="Calibri"/>
        <a:ea typeface="Calibri"/>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Helvetica"/>
        <a:cs typeface="Helvetica"/>
      </a:majorFont>
      <a:minorFont>
        <a:latin typeface="Calibri"/>
        <a:ea typeface="Calibri"/>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675</TotalTime>
  <Words>19097</Words>
  <Application>Microsoft Office PowerPoint</Application>
  <PresentationFormat>宽屏</PresentationFormat>
  <Paragraphs>5189</Paragraphs>
  <Slides>94</Slides>
  <Notes>85</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94</vt:i4>
      </vt:variant>
    </vt:vector>
  </HeadingPairs>
  <TitlesOfParts>
    <vt:vector size="101" baseType="lpstr">
      <vt:lpstr>SimSun</vt:lpstr>
      <vt:lpstr>Arial</vt:lpstr>
      <vt:lpstr>Calibri</vt:lpstr>
      <vt:lpstr>Wingdings</vt:lpstr>
      <vt:lpstr>2_Default Design</vt:lpstr>
      <vt:lpstr>3_Default Design</vt:lpstr>
      <vt:lpstr>4_Default Design</vt:lpstr>
      <vt:lpstr>PowerPoint 演示文稿</vt:lpstr>
      <vt:lpstr>Letter from Prof Rolf Stahel</vt:lpstr>
      <vt:lpstr>ETOP Medical Oncology Slide Deck Editors 2021</vt:lpstr>
      <vt:lpstr>Contents</vt:lpstr>
      <vt:lpstr>Screening, biomarkers and prevention</vt:lpstr>
      <vt:lpstr>LBA68: Clinical value of pre-treatment T-Cell receptors (TCR) repertoire in non-small cell lung cancer (NSCLC) patients treated with single agent immunotherapy  – Abed A, et al</vt:lpstr>
      <vt:lpstr>LBA68: Clinical value of pre-treatment T-Cell receptors (TCR) repertoire in non-small cell lung cancer (NSCLC) patients treated with single agent immunotherapy  – Abed A, et al</vt:lpstr>
      <vt:lpstr>LBA68: Clinical value of pre-treatment T-Cell receptors (TCR) repertoire in non-small cell lung cancer (NSCLC) patients treated with single agent immunotherapy  – Abed A, et al</vt:lpstr>
      <vt:lpstr>LBA68: Clinical value of pre-treatment T-Cell receptors (TCR) repertoire in non-small cell lung cancer (NSCLC) patients treated with single agent immunotherapy  – Abed A, et al</vt:lpstr>
      <vt:lpstr>Early stage and locally advanced NSCLC –  Stages I, II and III</vt:lpstr>
      <vt:lpstr>LBA9: IMpower010: sites of relapse and subsequent therapy from a phase 3 study of atezolizumab vs best supportive care after adjuvant chemotherapy in stage IB-IIIA NSCLC – Felip E, et al</vt:lpstr>
      <vt:lpstr>LBA9: IMpower010: sites of relapse and subsequent therapy from a phase 3 study of atezolizumab vs best supportive care after adjuvant chemotherapy in stage IB-IIIA NSCLC – Felip E, et al</vt:lpstr>
      <vt:lpstr>LBA9: IMpower010: sites of relapse and subsequent therapy from a phase 3 study of atezolizumab vs best supportive care after adjuvant chemotherapy in stage IB-IIIA NSCLC – Felip E, et al</vt:lpstr>
      <vt:lpstr>LBA9: IMpower010: sites of relapse and subsequent therapy from a phase 3 study of atezolizumab vs best supportive care after adjuvant chemotherapy in stage IB-IIIA NSCLC – Felip E, et al</vt:lpstr>
      <vt:lpstr>LBA9: IMpower010: sites of relapse and subsequent therapy from a phase 3 study of atezolizumab vs best supportive care after adjuvant chemotherapy in stage IB-IIIA NSCLC – Felip E, et al</vt:lpstr>
      <vt:lpstr>1170O: An international randomized trial, comparing post-operative conformal radiotherapy (PORT) to no PORT, in patients with completely resected non-small cell lung cancer (NSCLC) and mediastinal N2 involvement: characterisation of PORT efficacy in Lung ART (IFCT-0503, UK NCRI, SAKK)  – Le Pechoux C, et al</vt:lpstr>
      <vt:lpstr>1170O: An international randomized trial, comparing post-operative conformal radiotherapy (PORT) to no PORT, in patients with completely resected non-small cell lung cancer (NSCLC) and mediastinal N2 involvement: characterisation of PORT efficacy in Lung ART (IFCT-0503, UK NCRI, SAKK)  – Le Pechoux C, et al</vt:lpstr>
      <vt:lpstr>1170O: An international randomized trial, comparing post-operative conformal radiotherapy (PORT) to no PORT, in patients with completely resected non-small cell lung cancer (NSCLC) and mediastinal N2 involvement: characterisation of PORT efficacy in Lung ART (IFCT-0503, UK NCRI, SAKK)  – Le Pechoux C, et al</vt:lpstr>
      <vt:lpstr>1151MO: Pathological response is an independent factor of overall survival and disease-free survival after neoadjuvant durvalumab in resectable non-small cell lung cancer (NSCLC) in the IFCT-1601 IONESCO phase 2 trial – Wislez M, et al</vt:lpstr>
      <vt:lpstr>1151MO: Pathological response is an independent factor of overall survival and disease-free survival after neoadjuvant durvalumab in resectable non-small cell lung cancer (NSCLC) in the IFCT-1601 IONESCO phase 2 trial – Wislez M, et al</vt:lpstr>
      <vt:lpstr>1151MO: Pathological response is an independent factor of overall survival and disease-free survival after neoadjuvant durvalumab in resectable non-small cell lung cancer (NSCLC) in the IFCT-1601 IONESCO phase 2 trial – Wislez M, et al</vt:lpstr>
      <vt:lpstr>1172MO: Durvalumab consolidation in patients with stage III non-resecable NSCLC with driver genomic alterations – Riudavets Melia M, et al</vt:lpstr>
      <vt:lpstr>1172MO: Durvalumab consolidation in patients with stage III non-resecable NSCLC with driver genomic alterations – Riudavets Melia M, et al</vt:lpstr>
      <vt:lpstr>1172MO: Durvalumab consolidation in patients with stage III non-resecable NSCLC with driver genomic alterations – Riudavets Melia M, et al</vt:lpstr>
      <vt:lpstr>1172MO: Durvalumab consolidation in patients with stage III non-resecable NSCLC with driver genomic alterations – Riudavets Melia M, et al</vt:lpstr>
      <vt:lpstr>Advanced NSCLC Not radically treatable stage III and stage IV</vt:lpstr>
      <vt:lpstr>LBA42: COAST: an open-label, randomised, phase 2 platform study of durvalumab alone or in combination with novel agents in patients with locally advanced, unresectable, stage III NSCLC – Martinez-Marti A, et al</vt:lpstr>
      <vt:lpstr>LBA42: COAST: an open-label, randomised, phase 2 platform study of durvalumab alone or in combination with novel agents in patients with locally advanced, unresectable, stage III NSCLC – Martinez-Marti A, et al</vt:lpstr>
      <vt:lpstr>LBA42: COAST: an open-label, randomised, phase 2 platform study of durvalumab alone or in combination with novel agents in patients with locally advanced, unresectable, stage III NSCLC – Martinez-Marti A, et al</vt:lpstr>
      <vt:lpstr>LBA42: COAST: an open-label, randomised, phase 2 platform study of durvalumab alone or in combination with novel agents in patients with locally advanced, unresectable, stage III NSCLC – Martinez-Marti A, et al</vt:lpstr>
      <vt:lpstr>LBA44: Primary results of a randomized phase II study of osimertinib plus bevacizumab versus osimertinib monotherapy for untreated patients with non-squamous non-small-cell lung cancer harboring EGFR mutations; WJOG9717L study – Kenmotsu H, et al</vt:lpstr>
      <vt:lpstr>LBA44: Primary results of a randomized phase II study of osimertinib plus bevacizumab versus osimertinib monotherapy for untreated patients with non-squamous non-small-cell lung cancer harboring EGFR mutations; WJOG9717L study – Kenmotsu H, et al</vt:lpstr>
      <vt:lpstr>LBA44: Primary results of a randomized phase II study of osimertinib plus bevacizumab versus osimertinib monotherapy for untreated patients with non-squamous non-small-cell lung cancer harboring EGFR mutations; WJOG9717L study – Kenmotsu H, et al</vt:lpstr>
      <vt:lpstr>LBA46: Efficacy and safety of poziotinib in treatment-naïve NSCLC harboring HER2 exon 20 mutations: a multinational phase 2 study (ZENITH20-4) – Cornelissen R, et al</vt:lpstr>
      <vt:lpstr>LBA46: Efficacy and safety of poziotinib in treatment-naïve NSCLC harboring HER2 exon 20 mutations: a multinational phase 2 study (ZENITH20-4) – Cornelissen R, et al</vt:lpstr>
      <vt:lpstr>LBA46: Efficacy and safety of poziotinib in treatment-naïve NSCLC harboring HER2 exon 20 mutations: a multinational phase 2 study (ZENITH20-4) – Cornelissen R, et al</vt:lpstr>
      <vt:lpstr>LBA50: A randomized phase III study comparing cisplatin-pemetrexed (cis-pem) with carboplatin (C)-paclitaxel (P)-bevacizumab (B) in chemotherapy naïve patients (pts) with advanced KRAS mutated non-small cell lung cancer (NSCLC): NVALT22 – Dingemans AC, et al</vt:lpstr>
      <vt:lpstr>LBA50: A randomized phase III study comparing cisplatin-pemetrexed (cis-pem) with carboplatin (C)-paclitaxel (P)-bevacizumab (B) in chemotherapy naïve patients (pts) with advanced KRAS mutated non-small cell lung cancer (NSCLC): NVALT22 – Dingemans AC, et al</vt:lpstr>
      <vt:lpstr>LBA50: A randomized phase III study comparing cisplatin-pemetrexed (cis-pem) with carboplatin (C)-paclitaxel (P)-bevacizumab (B) in chemotherapy naïve patients (pts) with advanced KRAS mutated non-small cell lung cancer (NSCLC): NVALT22 – Dingemans AC, et al</vt:lpstr>
      <vt:lpstr>LBA51: EMPOWER-Lung 3: cemiplimab in combination with platinum doublet chemotherapy for first-line (1L) treatment of advanced non-small-cell lung cancer (NSCLC) – Gogishvili M, et al</vt:lpstr>
      <vt:lpstr>LBA51: EMPOWER-Lung 3: cemiplimab in combination with platinum doublet chemotherapy for first-line (1L) treatment of advanced non-small-cell lung cancer (NSCLC) – Gogishvili M, et al</vt:lpstr>
      <vt:lpstr>LBA51: EMPOWER-Lung 3: cemiplimab in combination with platinum doublet chemotherapy for first-line (1L) treatment of advanced non-small-cell lung cancer (NSCLC) – Gogishvili M, et al</vt:lpstr>
      <vt:lpstr>LBA51: EMPOWER-Lung 3: cemiplimab in combination with platinum doublet chemotherapy for first-line (1L) treatment of advanced non-small-cell lung cancer (NSCLC) – Gogishvili M, et al</vt:lpstr>
      <vt:lpstr>1171MO: PACIFIC-R real-world study: treatment duration and interim analysis of progression-free survival in unresectable stage III NSCLC patients treated with durvalumab after chemoradiotherapy – Girard N, et al</vt:lpstr>
      <vt:lpstr>1171MO: PACIFIC-R real-world study: treatment duration and interim analysis of progression-free survival in unresectable stage III NSCLC patients treated with durvalumab after chemoradiotherapy – Girard N, et al</vt:lpstr>
      <vt:lpstr>1171MO: PACIFIC-R real-world study: treatment duration and interim analysis of progression-free survival in unresectable stage III NSCLC patients treated with durvalumab after chemoradiotherapy – Girard N, et al</vt:lpstr>
      <vt:lpstr>1171MO: PACIFIC-R real-world study: treatment duration and interim analysis of progression-free survival in unresectable stage III NSCLC patients treated with durvalumab after chemoradiotherapy – Girard N, et al</vt:lpstr>
      <vt:lpstr>1281O: Atezolizumab (atezo) vs platinum-based chemo in blood-based tumour mutational burden–positive (bTMB+) patients (pts) with first line (1L) advanced/metastatic (m)NSCLC: results of the Blood First Assay Screening Trial (BFAST) phase 3 cohort C – Dziadziuszko R, et al</vt:lpstr>
      <vt:lpstr>1281O: Atezolizumab (atezo) vs platinum-based chemo in blood-based tumour mutational burden–positive (bTMB+) patients (pts) with first line (1L) advanced/metastatic (m)NSCLC: results of the Blood First Assay Screening Trial (BFAST) phase 3 cohort C – Dziadziuszko R, et al</vt:lpstr>
      <vt:lpstr>1281O: Atezolizumab (atezo) vs platinum-based chemo in blood-based tumour mutational burden–positive (bTMB+) patients (pts) with first line (1L) advanced/metastatic (m)NSCLC: results of the Blood First Assay Screening Trial (BFAST) phase 3 cohort C – Dziadziuszko R, et al</vt:lpstr>
      <vt:lpstr>Advanced NSCLC Not radically treatable stage III and stage IV</vt:lpstr>
      <vt:lpstr>LBA45: Primary data from DESTINY-Lung01: a phase 2 trial of trastuzumab deruxtecan (T-DXd) in patients (pts) with HER2-mutated (HER2m) metastatic non–small cell lung cancer (NSCLC) – Li BT, et al</vt:lpstr>
      <vt:lpstr>LBA45: Primary data from DESTINY-Lung01: a phase 2 trial of trastuzumab deruxtecan (T-DXd) in patients (pts) with HER2-mutated (HER2m) metastatic non–small cell lung cancer (NSCLC) – Li BT, et al</vt:lpstr>
      <vt:lpstr>LBA45: Primary data from DESTINY-Lung01: a phase 2 trial of trastuzumab deruxtecan (T-DXd) in patients (pts) with HER2-mutated (HER2m) metastatic non–small cell lung cancer (NSCLC) – Li BT, et al</vt:lpstr>
      <vt:lpstr>LBA45: Primary data from DESTINY-Lung01: a phase 2 trial of trastuzumab deruxtecan (T-DXd) in patients (pts) with HER2-mutated (HER2m) metastatic non–small cell lung cancer (NSCLC) – Li BT, et al</vt:lpstr>
      <vt:lpstr>LBA45: Primary data from DESTINY-Lung01: a phase 2 trial of trastuzumab deruxtecan (T-DXd) in patients (pts) with HER2-mutated (HER2m) metastatic non–small cell lung cancer (NSCLC) – Li BT, et al</vt:lpstr>
      <vt:lpstr>LBA47: Activity of OSE-2101 in HLA-A2+ non-small cell lung cancer (NSCLC) patients after failure to immune checkpoint inhibitors (IO): final results of phase 3 Atalante-1 randomised trial – Besse B, et al</vt:lpstr>
      <vt:lpstr>LBA47: Activity of OSE-2101 in HLA-A2+ non-small cell lung cancer (NSCLC) patients after failure to immune checkpoint inhibitors (IO): final results of phase 3 Atalante-1 randomised trial – Besse B, et al</vt:lpstr>
      <vt:lpstr>LBA47: Activity of OSE-2101 in HLA-A2+ non-small cell lung cancer (NSCLC) patients after failure to immune checkpoint inhibitors (IO): final results of phase 3 Atalante-1 randomised trial – Besse B, et al</vt:lpstr>
      <vt:lpstr>LBA49: Efficacy of datopotamab deruxtecan (Dato-DXd) in patients (pts) with advanced/metastatic (adv/met) non-small cell lung cancer (NSCLC) and actionable genomic alterations (AGAs): preliminary results from the phase 1 TROPION-PanTumor01 study – Garon EB, et al</vt:lpstr>
      <vt:lpstr>LBA49: Efficacy of datopotamab deruxtecan (Dato-DXd) in patients (pts) with advanced/metastatic (adv/met) non-small cell lung cancer (NSCLC) and actionable genomic alterations (AGAs): preliminary results from the phase 1 TROPION-PanTumor01 study – Garon EB, et al</vt:lpstr>
      <vt:lpstr>LBA49: Efficacy of datopotamab deruxtecan (Dato-DXd) in patients (pts) with advanced/metastatic (adv/met) non-small cell lung cancer (NSCLC) and actionable genomic alterations (AGAs): preliminary results from the phase 1 TROPION-PanTumor01 study – Garon EB, et al</vt:lpstr>
      <vt:lpstr>1191O: MRTX-500: phase 2 trial of sitravatinib (Sitra) + nivolumab (Nivo) in patients (pts) with nonsquamous (NSQ) non–small-cell lung cancer (NSCLC) progressing on or after prior checkpoint inhibitor (CPI) therapy – Leal TA, et al</vt:lpstr>
      <vt:lpstr>1191O: MRTX-500: phase 2 trial of sitravatinib (Sitra) + nivolumab (Nivo) in patients (pts) with nonsquamous (NSQ) non–small-cell lung cancer (NSCLC) progressing on or after prior checkpoint inhibitor (CPI) therapy – Leal TA, et al</vt:lpstr>
      <vt:lpstr>1191O: MRTX-500: phase 2 trial of sitravatinib (Sitra) + nivolumab (Nivo) in patients (pts) with nonsquamous (NSQ) non–small-cell lung cancer (NSCLC) progressing on or after prior checkpoint inhibitor (CPI) therapy – Leal TA, et al</vt:lpstr>
      <vt:lpstr>1191O: MRTX-500: phase 2 trial of sitravatinib (Sitra) + nivolumab (Nivo) in patients (pts) with nonsquamous (NSQ) non–small-cell lung cancer (NSCLC) progressing on or after prior checkpoint inhibitor (CPI) therapy – Leal TA, et al</vt:lpstr>
      <vt:lpstr>1191O: MRTX-500: phase 2 trial of sitravatinib (Sitra) + nivolumab (Nivo) in patients (pts) with nonsquamous (NSQ) non–small-cell lung cancer (NSCLC) progressing on or after prior checkpoint inhibitor (CPI) therapy – Leal TA, et al</vt:lpstr>
      <vt:lpstr>1192MO: Amivantamab monotherapy and in combination with lazertinib in post-osimertinib EGFR-mutant NSCLC: analysis from the CHRYSALIS study  – Leighl NB, et al</vt:lpstr>
      <vt:lpstr>1192MO: Amivantamab monotherapy and in combination with lazertinib in post-osimertinib EGFR-mutant NSCLC: analysis from the CHRYSALIS study  – Leighl NB, et al</vt:lpstr>
      <vt:lpstr>1192MO: Amivantamab monotherapy and in combination with lazertinib in post-osimertinib EGFR-mutant NSCLC: analysis from the CHRYSALIS study  – Leighl NB, et al</vt:lpstr>
      <vt:lpstr>1193MO: Amivantamab plus lazertinib in post-osimertinib, post-platinum chemotherapy EGFR-mutant non-small cell lung cancer (NSCLC): preliminary results from CHRYSALIS-2 – Shu CA, et al</vt:lpstr>
      <vt:lpstr>1193MO: Amivantamab plus lazertinib in post-osimertinib, post-platinum chemotherapy EGFR-mutant non-small cell lung cancer (NSCLC): preliminary results from CHRYSALIS-2 – Shu CA, et al</vt:lpstr>
      <vt:lpstr>1193MO: Amivantamab plus lazertinib in post-osimertinib, post-platinum chemotherapy EGFR-mutant non-small cell lung cancer (NSCLC): preliminary results from CHRYSALIS-2 – Shu CA, et al</vt:lpstr>
      <vt:lpstr>1194MO: Canakinumab (CAN) + docetaxel (DTX) for the second- or third-line (2/3L) treatment of advanced non-small cell lung cancer (NSCLC): CANOPY-2 phase III results – Paz-Ares L, et al</vt:lpstr>
      <vt:lpstr>1194MO: Canakinumab (CAN) + docetaxel (DTX) for the second- or third-line (2/3L) treatment of advanced non-small cell lung cancer (NSCLC): CANOPY-2 phase III results – Paz-Ares L, et al</vt:lpstr>
      <vt:lpstr>1194MO: Canakinumab (CAN) + docetaxel (DTX) for the second- or third-line (2/3L) treatment of advanced non-small cell lung cancer (NSCLC): CANOPY-2 phase III results – Paz-Ares L, et al</vt:lpstr>
      <vt:lpstr>Other malignancies</vt:lpstr>
      <vt:lpstr>LBA61: Durvalumab ± tremelimumab + platinum-etoposide in first-line extensive-stage SCLC (ES-SCLC): 3-year overall survival update from the phase 3 CASPIAN study  – Paz-Ares L, et al</vt:lpstr>
      <vt:lpstr>LBA61: Durvalumab ± tremelimumab + platinum-etoposide in first-line extensive-stage SCLC (ES-SCLC): 3-year overall survival update from the phase 3 CASPIAN study  – Paz-Ares L, et al</vt:lpstr>
      <vt:lpstr>LBA61: Durvalumab ± tremelimumab + platinum-etoposide in first-line extensive-stage SCLC (ES-SCLC): 3-year overall survival update from the phase 3 CASPIAN study  – Paz-Ares L, et al</vt:lpstr>
      <vt:lpstr>LBA65: First-line nivolumab (NIVO) plus ipilimumab (IPI) vs chemotherapy (chemo) in patients (pts) with unresectable malignant pleural mesothelioma (MPM): 3-year update from CheckMate 743 – Peters S, et al</vt:lpstr>
      <vt:lpstr>LBA65: First-line nivolumab (NIVO) plus ipilimumab (IPI) vs chemotherapy (chemo) in patients (pts) with unresectable malignant pleural mesothelioma (MPM): 3-year update from CheckMate 743 – Peters S, et al</vt:lpstr>
      <vt:lpstr>LBA65: First-line nivolumab (NIVO) plus ipilimumab (IPI) vs chemotherapy (chemo) in patients (pts) with unresectable malignant pleural mesothelioma (MPM): 3-year update from CheckMate 743 – Peters S, et al</vt:lpstr>
      <vt:lpstr>LBA65: First-line nivolumab (NIVO) plus ipilimumab (IPI) vs chemotherapy (chemo) in patients (pts) with unresectable malignant pleural mesothelioma (MPM): 3-year update from CheckMate 743 – Peters S, et al</vt:lpstr>
      <vt:lpstr>LBA65: First-line nivolumab (NIVO) plus ipilimumab (IPI) vs chemotherapy (chemo) in patients (pts) with unresectable malignant pleural mesothelioma (MPM): 3-year update from CheckMate 743 – Peters S, et al</vt:lpstr>
      <vt:lpstr>LBA65: First-line nivolumab (NIVO) plus ipilimumab (IPI) vs chemotherapy (chemo) in patients (pts) with unresectable malignant pleural mesothelioma (MPM): 3-year update from CheckMate 743 – Peters S, et al</vt:lpstr>
      <vt:lpstr>1732MO: Pembrolizumab and nintedanib for patients with advanced mesothelioma – Danios FX, et al</vt:lpstr>
      <vt:lpstr>1732MO: Pembrolizumab and nintedanib for patients with advanced mesothelioma – Danios FX, et al</vt:lpstr>
      <vt:lpstr>1732MO: Pembrolizumab and nintedanib for patients with advanced mesothelioma – Danios FX, et al</vt:lpstr>
      <vt:lpstr>LBA66: Efficacy and safety of nivolumab for patients with pre-treated type B3 thymoma and thymic carcinoma: results from the EORTC-ETOP NIVOTHYM phase II trial – Girard N, et al</vt:lpstr>
      <vt:lpstr>LBA66: Efficacy and safety of nivolumab for patients with pre-treated type B3 thymoma and thymic carcinoma: results from the EORTC-ETOP NIVOTHYM phase II trial – Girard N, et al</vt:lpstr>
      <vt:lpstr>LBA66: Efficacy and safety of nivolumab for patients with pre-treated type B3 thymoma and thymic carcinoma: results from the EORTC-ETOP NIVOTHYM phase II trial – Girard N, et al</vt:lpstr>
      <vt:lpstr>LBA66: Efficacy and safety of nivolumab for patients with pre-treated type B3 thymoma and thymic carcinoma: results from the EORTC-ETOP NIVOTHYM phase II trial – Girard N, et al</vt:lpstr>
      <vt:lpstr>LBA66: Efficacy and safety of nivolumab for patients with pre-treated type B3 thymoma and thymic carcinoma: results from the EORTC-ETOP NIVOTHYM phase II trial – Girard N, et 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Wheatcroft</dc:creator>
  <cp:lastModifiedBy>lingyu</cp:lastModifiedBy>
  <cp:revision>344</cp:revision>
  <dcterms:modified xsi:type="dcterms:W3CDTF">2022-03-09T09:17:58Z</dcterms:modified>
</cp:coreProperties>
</file>